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70" r:id="rId6"/>
    <p:sldId id="259" r:id="rId7"/>
    <p:sldId id="260" r:id="rId8"/>
    <p:sldId id="264" r:id="rId9"/>
    <p:sldId id="267" r:id="rId10"/>
    <p:sldId id="269" r:id="rId11"/>
    <p:sldId id="268" r:id="rId12"/>
    <p:sldId id="26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2F6B"/>
    <a:srgbClr val="5CA092"/>
    <a:srgbClr val="8A0E57"/>
    <a:srgbClr val="BA1918"/>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92" autoAdjust="0"/>
    <p:restoredTop sz="94668"/>
  </p:normalViewPr>
  <p:slideViewPr>
    <p:cSldViewPr snapToGrid="0">
      <p:cViewPr varScale="1">
        <p:scale>
          <a:sx n="65" d="100"/>
          <a:sy n="65" d="100"/>
        </p:scale>
        <p:origin x="10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263F3A-F9F6-41C7-9C6A-1953EB13A378}" type="datetimeFigureOut">
              <a:rPr lang="en-GB" smtClean="0"/>
              <a:t>14/05/2026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70080-F0D7-4FB2-A63A-C0134B3B29C6}" type="slidenum">
              <a:rPr lang="en-GB" smtClean="0"/>
              <a:t>‹#›</a:t>
            </a:fld>
            <a:endParaRPr lang="en-GB"/>
          </a:p>
        </p:txBody>
      </p:sp>
    </p:spTree>
    <p:extLst>
      <p:ext uri="{BB962C8B-B14F-4D97-AF65-F5344CB8AC3E}">
        <p14:creationId xmlns:p14="http://schemas.microsoft.com/office/powerpoint/2010/main" val="2630614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370080-F0D7-4FB2-A63A-C0134B3B29C6}" type="slidenum">
              <a:rPr lang="en-GB" smtClean="0"/>
              <a:t>7</a:t>
            </a:fld>
            <a:endParaRPr lang="en-GB"/>
          </a:p>
        </p:txBody>
      </p:sp>
    </p:spTree>
    <p:extLst>
      <p:ext uri="{BB962C8B-B14F-4D97-AF65-F5344CB8AC3E}">
        <p14:creationId xmlns:p14="http://schemas.microsoft.com/office/powerpoint/2010/main" val="4274446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5C9269-64F2-5BB3-E6AD-A6F621E72DE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0F6E6D9-7AB1-1971-B84B-3D8B3A67C3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A0348CBD-9850-6FA8-AE05-87D8E61D4399}"/>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5" name="Alt Bilgi Yer Tutucusu 4">
            <a:extLst>
              <a:ext uri="{FF2B5EF4-FFF2-40B4-BE49-F238E27FC236}">
                <a16:creationId xmlns:a16="http://schemas.microsoft.com/office/drawing/2014/main" id="{10772CE3-771C-A1B9-6ECC-8CE623B68A3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670B6D-970E-7400-76F2-BAB0D56E0F48}"/>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401081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A6329A-CD82-5A88-D02C-628BF609B03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2ABC6C9-25C5-CAE4-99F4-CCF850BCD0C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410A73F-8E61-5944-C949-EECE6C9A5889}"/>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5" name="Alt Bilgi Yer Tutucusu 4">
            <a:extLst>
              <a:ext uri="{FF2B5EF4-FFF2-40B4-BE49-F238E27FC236}">
                <a16:creationId xmlns:a16="http://schemas.microsoft.com/office/drawing/2014/main" id="{E5362714-324E-F9C8-C3C5-A102FB0AA7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61A560A-2B0B-5400-DBE1-C9B1BB86B151}"/>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925732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CC65117-2524-89AB-A001-C0991644E26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3A04951-8437-0C32-8E44-BF0F453BCC2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49D624B-7737-BAED-EC32-C8F670A85CF1}"/>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5" name="Alt Bilgi Yer Tutucusu 4">
            <a:extLst>
              <a:ext uri="{FF2B5EF4-FFF2-40B4-BE49-F238E27FC236}">
                <a16:creationId xmlns:a16="http://schemas.microsoft.com/office/drawing/2014/main" id="{AAA1DC4F-4C2A-86D2-F2CF-0E705DF502C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1359E84-AB78-651E-AFF9-89D390A10327}"/>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2636714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B0BDB5-78D0-7ADC-B8D7-CF0E8B17371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D63BDA-DB42-0394-5FF3-1F51B4A10C8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383AFE0-EF19-3F05-427E-B314DA07ED42}"/>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5" name="Alt Bilgi Yer Tutucusu 4">
            <a:extLst>
              <a:ext uri="{FF2B5EF4-FFF2-40B4-BE49-F238E27FC236}">
                <a16:creationId xmlns:a16="http://schemas.microsoft.com/office/drawing/2014/main" id="{E24C97D3-CFA1-9EA1-D72F-EBDD2AAD94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F3C663A-BBCA-358C-752B-9D6EA56E14F6}"/>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1573240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E548BD-BE6A-B289-6246-634220122A0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B336B04-7A05-A979-0D77-230E236DE5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56ABB452-20A5-4056-A903-93893F6A6430}"/>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5" name="Alt Bilgi Yer Tutucusu 4">
            <a:extLst>
              <a:ext uri="{FF2B5EF4-FFF2-40B4-BE49-F238E27FC236}">
                <a16:creationId xmlns:a16="http://schemas.microsoft.com/office/drawing/2014/main" id="{1080E762-1F82-F808-16D3-06E84C869AD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AD701A-898B-8C05-BFCE-0064FC317361}"/>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75754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B5C932-84DC-8B88-4EA8-27D99B0A443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FE9E87A-EA91-3716-D1BD-063914ABEC6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8B81CC1-6CE0-410A-CE52-504EFF30EEE9}"/>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2C8B4B2-2BE1-8A75-757C-9464F716EA9A}"/>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6" name="Alt Bilgi Yer Tutucusu 5">
            <a:extLst>
              <a:ext uri="{FF2B5EF4-FFF2-40B4-BE49-F238E27FC236}">
                <a16:creationId xmlns:a16="http://schemas.microsoft.com/office/drawing/2014/main" id="{ED0331B6-E438-159C-4BC6-6A7C93F53E7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5DA239A-3E95-9C0B-11D6-812C75B75A56}"/>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873664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0F0751-B62B-6972-BE81-F9CB30B2A3C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01D5F41-52D7-B2E1-0E89-7D00314AB0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96335F3-3CDA-BE35-196F-E6D20BBB6208}"/>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CE08BFC-BD48-AD3E-9FA0-BBB0235FF7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BB02E9E-FD64-44D9-87B3-8CD050C267A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CB50DA4-452B-6C07-C56F-2AF54AF127BA}"/>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8" name="Alt Bilgi Yer Tutucusu 7">
            <a:extLst>
              <a:ext uri="{FF2B5EF4-FFF2-40B4-BE49-F238E27FC236}">
                <a16:creationId xmlns:a16="http://schemas.microsoft.com/office/drawing/2014/main" id="{34289C0E-3356-6EB3-1DA0-736F73E23AA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43AEA37-D754-9453-F863-C73C7F87B781}"/>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2789348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BE6A58-0E38-64F0-9DC1-4B204166CF4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3E0C09C-D5C4-7095-0D0F-F1A3ACD20F64}"/>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4" name="Alt Bilgi Yer Tutucusu 3">
            <a:extLst>
              <a:ext uri="{FF2B5EF4-FFF2-40B4-BE49-F238E27FC236}">
                <a16:creationId xmlns:a16="http://schemas.microsoft.com/office/drawing/2014/main" id="{2F183A36-20A9-FF9D-61FD-0D1698E7905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4C1089F-5E45-0876-1E2A-046FACAE96E2}"/>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3387788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29FF949-AB11-323E-079D-6F76CA8090BA}"/>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3" name="Alt Bilgi Yer Tutucusu 2">
            <a:extLst>
              <a:ext uri="{FF2B5EF4-FFF2-40B4-BE49-F238E27FC236}">
                <a16:creationId xmlns:a16="http://schemas.microsoft.com/office/drawing/2014/main" id="{F4199D5C-4445-5244-68F7-8650968C296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DBC3441-CD3D-07FA-0E3C-9EA3A6C46682}"/>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44595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DB8BCE-A0D1-50BB-5C97-83BD503C8D6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260AFB8-B964-AAC2-AC2E-FDE66F7B92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01AD1A4-3CE5-0408-9624-F71FB34F1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EEDB32A-2034-9104-E397-AEB2987F0C83}"/>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6" name="Alt Bilgi Yer Tutucusu 5">
            <a:extLst>
              <a:ext uri="{FF2B5EF4-FFF2-40B4-BE49-F238E27FC236}">
                <a16:creationId xmlns:a16="http://schemas.microsoft.com/office/drawing/2014/main" id="{2E3E8438-AA5F-9D5F-7BC1-E63C1653354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1F38939-685A-6226-F70D-3E5BB2BDE516}"/>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1002816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A51DFA-E1B4-BDC2-2870-5580C7F613C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F9911DE-845C-54BB-15FF-2151A7188F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1FEEBD-0EA6-7D3D-10D1-8272372DA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A1130D-6D1A-F943-5AFE-7F81C3CEAEC7}"/>
              </a:ext>
            </a:extLst>
          </p:cNvPr>
          <p:cNvSpPr>
            <a:spLocks noGrp="1"/>
          </p:cNvSpPr>
          <p:nvPr>
            <p:ph type="dt" sz="half" idx="10"/>
          </p:nvPr>
        </p:nvSpPr>
        <p:spPr/>
        <p:txBody>
          <a:bodyPr/>
          <a:lstStyle/>
          <a:p>
            <a:fld id="{2F209D07-A239-4F03-819D-16B7C906CD36}" type="datetimeFigureOut">
              <a:rPr lang="tr-TR" smtClean="0"/>
              <a:t>14.05.2026</a:t>
            </a:fld>
            <a:endParaRPr lang="tr-TR"/>
          </a:p>
        </p:txBody>
      </p:sp>
      <p:sp>
        <p:nvSpPr>
          <p:cNvPr id="6" name="Alt Bilgi Yer Tutucusu 5">
            <a:extLst>
              <a:ext uri="{FF2B5EF4-FFF2-40B4-BE49-F238E27FC236}">
                <a16:creationId xmlns:a16="http://schemas.microsoft.com/office/drawing/2014/main" id="{B653BD40-4CF7-E86C-BCFF-A7AFB49503A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FCD9489-9ABB-A083-71A2-7152A2FE0C95}"/>
              </a:ext>
            </a:extLst>
          </p:cNvPr>
          <p:cNvSpPr>
            <a:spLocks noGrp="1"/>
          </p:cNvSpPr>
          <p:nvPr>
            <p:ph type="sldNum" sz="quarter" idx="12"/>
          </p:nvPr>
        </p:nvSpPr>
        <p:spPr/>
        <p:txBody>
          <a:bodyPr/>
          <a:lstStyle/>
          <a:p>
            <a:fld id="{B2F9F860-6B72-422A-BA28-12A9995C7E0E}" type="slidenum">
              <a:rPr lang="tr-TR" smtClean="0"/>
              <a:t>‹#›</a:t>
            </a:fld>
            <a:endParaRPr lang="tr-TR"/>
          </a:p>
        </p:txBody>
      </p:sp>
    </p:spTree>
    <p:extLst>
      <p:ext uri="{BB962C8B-B14F-4D97-AF65-F5344CB8AC3E}">
        <p14:creationId xmlns:p14="http://schemas.microsoft.com/office/powerpoint/2010/main" val="4267564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AE14E36-BFE6-86C6-453C-C105747F07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695B4A5-AA8A-9E4E-782F-795CA3B8C3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B19930A-924B-A0B3-DDCA-604A1E8845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209D07-A239-4F03-819D-16B7C906CD36}" type="datetimeFigureOut">
              <a:rPr lang="tr-TR" smtClean="0"/>
              <a:t>14.05.2026</a:t>
            </a:fld>
            <a:endParaRPr lang="tr-TR"/>
          </a:p>
        </p:txBody>
      </p:sp>
      <p:sp>
        <p:nvSpPr>
          <p:cNvPr id="5" name="Alt Bilgi Yer Tutucusu 4">
            <a:extLst>
              <a:ext uri="{FF2B5EF4-FFF2-40B4-BE49-F238E27FC236}">
                <a16:creationId xmlns:a16="http://schemas.microsoft.com/office/drawing/2014/main" id="{6214CFDD-7BB3-AD96-070D-2979B0662A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72AA2F9-24D6-A805-0AD9-16261601A8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9F860-6B72-422A-BA28-12A9995C7E0E}" type="slidenum">
              <a:rPr lang="tr-TR" smtClean="0"/>
              <a:t>‹#›</a:t>
            </a:fld>
            <a:endParaRPr lang="tr-TR"/>
          </a:p>
        </p:txBody>
      </p:sp>
    </p:spTree>
    <p:extLst>
      <p:ext uri="{BB962C8B-B14F-4D97-AF65-F5344CB8AC3E}">
        <p14:creationId xmlns:p14="http://schemas.microsoft.com/office/powerpoint/2010/main" val="1128365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8D182-3F33-88BB-636D-F3602968CF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Metin kutusu 3">
            <a:extLst>
              <a:ext uri="{FF2B5EF4-FFF2-40B4-BE49-F238E27FC236}">
                <a16:creationId xmlns:a16="http://schemas.microsoft.com/office/drawing/2014/main" id="{28BB749E-833D-E4A2-5564-54DDE5319FAA}"/>
              </a:ext>
            </a:extLst>
          </p:cNvPr>
          <p:cNvSpPr txBox="1"/>
          <p:nvPr/>
        </p:nvSpPr>
        <p:spPr>
          <a:xfrm>
            <a:off x="226142" y="4465363"/>
            <a:ext cx="5525729" cy="1351588"/>
          </a:xfrm>
          <a:prstGeom prst="rect">
            <a:avLst/>
          </a:prstGeom>
          <a:noFill/>
        </p:spPr>
        <p:txBody>
          <a:bodyPr wrap="square" rtlCol="0">
            <a:spAutoFit/>
          </a:bodyPr>
          <a:lstStyle/>
          <a:p>
            <a:pPr>
              <a:lnSpc>
                <a:spcPct val="150000"/>
              </a:lnSpc>
            </a:pPr>
            <a:r>
              <a:rPr lang="tr-TR" sz="1400" b="1" dirty="0">
                <a:solidFill>
                  <a:schemeClr val="bg1"/>
                </a:solidFill>
                <a:latin typeface="Mont Bold" panose="00000900000000000000" pitchFamily="50" charset="0"/>
              </a:rPr>
              <a:t>PRESENTER FULL NAME:</a:t>
            </a:r>
            <a:r>
              <a:rPr lang="en-GB" sz="1400" b="1" dirty="0">
                <a:solidFill>
                  <a:schemeClr val="bg1"/>
                </a:solidFill>
                <a:latin typeface="Mont Bold" panose="00000900000000000000" pitchFamily="50" charset="0"/>
              </a:rPr>
              <a:t> Vera Shiko</a:t>
            </a:r>
            <a:endParaRPr lang="tr-TR" sz="1400" b="1" dirty="0">
              <a:solidFill>
                <a:schemeClr val="bg1"/>
              </a:solidFill>
              <a:latin typeface="Mont Bold" panose="00000900000000000000" pitchFamily="50" charset="0"/>
            </a:endParaRPr>
          </a:p>
          <a:p>
            <a:pPr>
              <a:lnSpc>
                <a:spcPct val="150000"/>
              </a:lnSpc>
            </a:pPr>
            <a:r>
              <a:rPr lang="tr-TR" sz="1400" b="1" dirty="0">
                <a:solidFill>
                  <a:schemeClr val="bg1"/>
                </a:solidFill>
                <a:latin typeface="Mont Bold" panose="00000900000000000000" pitchFamily="50" charset="0"/>
              </a:rPr>
              <a:t>ORGANIZATION:</a:t>
            </a:r>
            <a:r>
              <a:rPr lang="en-GB" sz="1400" b="1" dirty="0">
                <a:solidFill>
                  <a:schemeClr val="bg1"/>
                </a:solidFill>
                <a:latin typeface="Mont Bold" panose="00000900000000000000" pitchFamily="50" charset="0"/>
              </a:rPr>
              <a:t> ABCD-Albanian Business Cooperation Development</a:t>
            </a:r>
            <a:endParaRPr lang="tr-TR" sz="1400" b="1" dirty="0">
              <a:solidFill>
                <a:schemeClr val="bg1"/>
              </a:solidFill>
              <a:latin typeface="Mont Bold" panose="00000900000000000000" pitchFamily="50" charset="0"/>
            </a:endParaRPr>
          </a:p>
          <a:p>
            <a:pPr>
              <a:lnSpc>
                <a:spcPct val="150000"/>
              </a:lnSpc>
            </a:pPr>
            <a:r>
              <a:rPr lang="tr-TR" sz="1400" b="1" dirty="0">
                <a:solidFill>
                  <a:schemeClr val="bg1"/>
                </a:solidFill>
                <a:latin typeface="Mont Bold" panose="00000900000000000000" pitchFamily="50" charset="0"/>
              </a:rPr>
              <a:t>WORKSHOP NAME:</a:t>
            </a:r>
            <a:r>
              <a:rPr lang="en-GB" sz="1400" b="1" dirty="0">
                <a:solidFill>
                  <a:schemeClr val="bg1"/>
                </a:solidFill>
                <a:latin typeface="Mont Bold" panose="00000900000000000000" pitchFamily="50" charset="0"/>
              </a:rPr>
              <a:t> Clean Industrial Deal Horizontal Calls</a:t>
            </a:r>
          </a:p>
          <a:p>
            <a:pPr>
              <a:lnSpc>
                <a:spcPct val="150000"/>
              </a:lnSpc>
            </a:pPr>
            <a:r>
              <a:rPr lang="en-GB" sz="1400" b="1" dirty="0">
                <a:solidFill>
                  <a:schemeClr val="bg1"/>
                </a:solidFill>
                <a:latin typeface="Mont Bold" panose="00000900000000000000" pitchFamily="50" charset="0"/>
              </a:rPr>
              <a:t>E-MAIL: vrshk55@gmail.com</a:t>
            </a:r>
          </a:p>
        </p:txBody>
      </p:sp>
    </p:spTree>
    <p:extLst>
      <p:ext uri="{BB962C8B-B14F-4D97-AF65-F5344CB8AC3E}">
        <p14:creationId xmlns:p14="http://schemas.microsoft.com/office/powerpoint/2010/main" val="348902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0EBA0-6D78-15F2-2C90-3BF75D16517B}"/>
            </a:ext>
          </a:extLst>
        </p:cNvPr>
        <p:cNvGrpSpPr/>
        <p:nvPr/>
      </p:nvGrpSpPr>
      <p:grpSpPr>
        <a:xfrm>
          <a:off x="0" y="0"/>
          <a:ext cx="0" cy="0"/>
          <a:chOff x="0" y="0"/>
          <a:chExt cx="0" cy="0"/>
        </a:xfrm>
      </p:grpSpPr>
      <p:pic>
        <p:nvPicPr>
          <p:cNvPr id="8" name="Resim 7">
            <a:extLst>
              <a:ext uri="{FF2B5EF4-FFF2-40B4-BE49-F238E27FC236}">
                <a16:creationId xmlns:a16="http://schemas.microsoft.com/office/drawing/2014/main" id="{529BBA4F-8BB9-A376-1EFE-A356114C9F4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5D273408-4BA3-9623-04EA-53CEA5F222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545"/>
            <a:ext cx="5236377" cy="2071998"/>
          </a:xfrm>
          <a:prstGeom prst="rect">
            <a:avLst/>
          </a:prstGeom>
        </p:spPr>
      </p:pic>
      <p:sp>
        <p:nvSpPr>
          <p:cNvPr id="4" name="Metin kutusu 3">
            <a:extLst>
              <a:ext uri="{FF2B5EF4-FFF2-40B4-BE49-F238E27FC236}">
                <a16:creationId xmlns:a16="http://schemas.microsoft.com/office/drawing/2014/main" id="{19FA41D0-14E7-806C-6678-664567E3F52B}"/>
              </a:ext>
            </a:extLst>
          </p:cNvPr>
          <p:cNvSpPr txBox="1"/>
          <p:nvPr/>
        </p:nvSpPr>
        <p:spPr>
          <a:xfrm>
            <a:off x="2703008" y="1954894"/>
            <a:ext cx="2439264" cy="646331"/>
          </a:xfrm>
          <a:prstGeom prst="rect">
            <a:avLst/>
          </a:prstGeom>
          <a:noFill/>
        </p:spPr>
        <p:txBody>
          <a:bodyPr wrap="square" rtlCol="0">
            <a:spAutoFit/>
          </a:bodyPr>
          <a:lstStyle/>
          <a:p>
            <a:r>
              <a:rPr lang="en-GB" b="1" dirty="0">
                <a:solidFill>
                  <a:schemeClr val="bg1"/>
                </a:solidFill>
                <a:latin typeface="Mont Bold" panose="00000900000000000000" pitchFamily="50" charset="0"/>
              </a:rPr>
              <a:t>Description of the Organisation</a:t>
            </a:r>
            <a:endParaRPr lang="tr-TR" b="1" dirty="0">
              <a:solidFill>
                <a:schemeClr val="bg1"/>
              </a:solidFill>
              <a:latin typeface="Mont Bold" panose="00000900000000000000" pitchFamily="50" charset="0"/>
            </a:endParaRPr>
          </a:p>
        </p:txBody>
      </p:sp>
      <p:sp>
        <p:nvSpPr>
          <p:cNvPr id="5" name="Dikdörtgen 4">
            <a:extLst>
              <a:ext uri="{FF2B5EF4-FFF2-40B4-BE49-F238E27FC236}">
                <a16:creationId xmlns:a16="http://schemas.microsoft.com/office/drawing/2014/main" id="{4C40B82E-2377-35FE-5387-6B0397EE8070}"/>
              </a:ext>
            </a:extLst>
          </p:cNvPr>
          <p:cNvSpPr/>
          <p:nvPr/>
        </p:nvSpPr>
        <p:spPr>
          <a:xfrm>
            <a:off x="6400800" y="1012371"/>
            <a:ext cx="4376057" cy="1698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a:extLst>
              <a:ext uri="{FF2B5EF4-FFF2-40B4-BE49-F238E27FC236}">
                <a16:creationId xmlns:a16="http://schemas.microsoft.com/office/drawing/2014/main" id="{AFF56A25-FD3E-7E0A-C6FC-71F5F8B0199D}"/>
              </a:ext>
            </a:extLst>
          </p:cNvPr>
          <p:cNvSpPr/>
          <p:nvPr/>
        </p:nvSpPr>
        <p:spPr>
          <a:xfrm>
            <a:off x="6413360" y="1012371"/>
            <a:ext cx="188407" cy="1698172"/>
          </a:xfrm>
          <a:prstGeom prst="rect">
            <a:avLst/>
          </a:prstGeom>
          <a:solidFill>
            <a:srgbClr val="5CA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CA092"/>
              </a:solidFill>
            </a:endParaRPr>
          </a:p>
        </p:txBody>
      </p:sp>
      <p:sp>
        <p:nvSpPr>
          <p:cNvPr id="9" name="Dikdörtgen 8">
            <a:extLst>
              <a:ext uri="{FF2B5EF4-FFF2-40B4-BE49-F238E27FC236}">
                <a16:creationId xmlns:a16="http://schemas.microsoft.com/office/drawing/2014/main" id="{67B86FA6-22CF-A9EF-16BE-5713E6E58389}"/>
              </a:ext>
            </a:extLst>
          </p:cNvPr>
          <p:cNvSpPr/>
          <p:nvPr/>
        </p:nvSpPr>
        <p:spPr>
          <a:xfrm>
            <a:off x="6400800" y="2792186"/>
            <a:ext cx="4376057" cy="1698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Dikdörtgen 9">
            <a:extLst>
              <a:ext uri="{FF2B5EF4-FFF2-40B4-BE49-F238E27FC236}">
                <a16:creationId xmlns:a16="http://schemas.microsoft.com/office/drawing/2014/main" id="{CF96AC25-A6B7-3991-F69A-41E2E38BDF0E}"/>
              </a:ext>
            </a:extLst>
          </p:cNvPr>
          <p:cNvSpPr/>
          <p:nvPr/>
        </p:nvSpPr>
        <p:spPr>
          <a:xfrm>
            <a:off x="6413360" y="2792186"/>
            <a:ext cx="188407" cy="1698172"/>
          </a:xfrm>
          <a:prstGeom prst="rect">
            <a:avLst/>
          </a:prstGeom>
          <a:solidFill>
            <a:srgbClr val="5CA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CA092"/>
              </a:solidFill>
            </a:endParaRPr>
          </a:p>
        </p:txBody>
      </p:sp>
      <p:sp>
        <p:nvSpPr>
          <p:cNvPr id="11" name="Dikdörtgen 10">
            <a:extLst>
              <a:ext uri="{FF2B5EF4-FFF2-40B4-BE49-F238E27FC236}">
                <a16:creationId xmlns:a16="http://schemas.microsoft.com/office/drawing/2014/main" id="{4CF82C15-298F-BD0D-01FA-333E652419BE}"/>
              </a:ext>
            </a:extLst>
          </p:cNvPr>
          <p:cNvSpPr/>
          <p:nvPr/>
        </p:nvSpPr>
        <p:spPr>
          <a:xfrm>
            <a:off x="6400800" y="4572000"/>
            <a:ext cx="4376057" cy="16981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a:extLst>
              <a:ext uri="{FF2B5EF4-FFF2-40B4-BE49-F238E27FC236}">
                <a16:creationId xmlns:a16="http://schemas.microsoft.com/office/drawing/2014/main" id="{A63A0F71-9CA9-626C-891B-0F5F14BF49B7}"/>
              </a:ext>
            </a:extLst>
          </p:cNvPr>
          <p:cNvSpPr/>
          <p:nvPr/>
        </p:nvSpPr>
        <p:spPr>
          <a:xfrm>
            <a:off x="6413360" y="4572000"/>
            <a:ext cx="188407" cy="1698172"/>
          </a:xfrm>
          <a:prstGeom prst="rect">
            <a:avLst/>
          </a:prstGeom>
          <a:solidFill>
            <a:srgbClr val="5CA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5CA092"/>
              </a:solidFill>
            </a:endParaRPr>
          </a:p>
        </p:txBody>
      </p:sp>
      <p:sp>
        <p:nvSpPr>
          <p:cNvPr id="6" name="Metin kutusu 5">
            <a:extLst>
              <a:ext uri="{FF2B5EF4-FFF2-40B4-BE49-F238E27FC236}">
                <a16:creationId xmlns:a16="http://schemas.microsoft.com/office/drawing/2014/main" id="{8E1DEBC9-174F-A5B4-AE7A-12279FDD9EBE}"/>
              </a:ext>
            </a:extLst>
          </p:cNvPr>
          <p:cNvSpPr txBox="1"/>
          <p:nvPr/>
        </p:nvSpPr>
        <p:spPr>
          <a:xfrm>
            <a:off x="6840415" y="1135464"/>
            <a:ext cx="3697793" cy="1477328"/>
          </a:xfrm>
          <a:prstGeom prst="rect">
            <a:avLst/>
          </a:prstGeom>
          <a:noFill/>
        </p:spPr>
        <p:txBody>
          <a:bodyPr wrap="square" rtlCol="0">
            <a:spAutoFit/>
          </a:bodyPr>
          <a:lstStyle/>
          <a:p>
            <a:pPr algn="just"/>
            <a:r>
              <a:rPr lang="en-GB" dirty="0">
                <a:latin typeface="Mont Bold" panose="00000900000000000000"/>
              </a:rPr>
              <a:t>The Albanian Business Cooperation Development (ABCD) Ltd is a limited responsibility private company operating in the transport, logistics and mobility in Tirana, Albania.</a:t>
            </a:r>
          </a:p>
        </p:txBody>
      </p:sp>
      <p:sp>
        <p:nvSpPr>
          <p:cNvPr id="2" name="Metin kutusu 1">
            <a:extLst>
              <a:ext uri="{FF2B5EF4-FFF2-40B4-BE49-F238E27FC236}">
                <a16:creationId xmlns:a16="http://schemas.microsoft.com/office/drawing/2014/main" id="{03FC0743-E100-9D5A-3F78-EDBE3720E4AE}"/>
              </a:ext>
            </a:extLst>
          </p:cNvPr>
          <p:cNvSpPr txBox="1"/>
          <p:nvPr/>
        </p:nvSpPr>
        <p:spPr>
          <a:xfrm>
            <a:off x="6852975" y="2817674"/>
            <a:ext cx="3936442" cy="1754326"/>
          </a:xfrm>
          <a:prstGeom prst="rect">
            <a:avLst/>
          </a:prstGeom>
          <a:noFill/>
        </p:spPr>
        <p:txBody>
          <a:bodyPr wrap="square" rtlCol="0">
            <a:spAutoFit/>
          </a:bodyPr>
          <a:lstStyle/>
          <a:p>
            <a:pPr algn="just"/>
            <a:r>
              <a:rPr lang="en-GB" dirty="0">
                <a:latin typeface="Mont Bold" panose="00000900000000000000"/>
              </a:rPr>
              <a:t>ABCD provides technical assistance for the private-public partnerships and new entrepreneurships, capacity building and institutional development for participation in the European Programs and funding instruments.</a:t>
            </a:r>
            <a:endParaRPr lang="tr-TR" dirty="0">
              <a:latin typeface="Montserrat" pitchFamily="2" charset="77"/>
            </a:endParaRPr>
          </a:p>
        </p:txBody>
      </p:sp>
      <p:sp>
        <p:nvSpPr>
          <p:cNvPr id="3" name="Metin kutusu 2">
            <a:extLst>
              <a:ext uri="{FF2B5EF4-FFF2-40B4-BE49-F238E27FC236}">
                <a16:creationId xmlns:a16="http://schemas.microsoft.com/office/drawing/2014/main" id="{74756816-140E-55E3-5630-C1CCAE9C53AF}"/>
              </a:ext>
            </a:extLst>
          </p:cNvPr>
          <p:cNvSpPr txBox="1"/>
          <p:nvPr/>
        </p:nvSpPr>
        <p:spPr>
          <a:xfrm>
            <a:off x="6840415" y="4639878"/>
            <a:ext cx="3936442" cy="1754326"/>
          </a:xfrm>
          <a:prstGeom prst="rect">
            <a:avLst/>
          </a:prstGeom>
          <a:noFill/>
        </p:spPr>
        <p:txBody>
          <a:bodyPr wrap="square" rtlCol="0">
            <a:spAutoFit/>
          </a:bodyPr>
          <a:lstStyle/>
          <a:p>
            <a:pPr algn="just"/>
            <a:r>
              <a:rPr lang="en-GB" dirty="0">
                <a:latin typeface="Mont Bold" panose="00000900000000000000"/>
              </a:rPr>
              <a:t>Large activities in Albanian market for rail infrastructure and operation, supplier of Albanian railway sector with new parts and machinery for a real time, safe and comfort rail transport service.</a:t>
            </a:r>
            <a:endParaRPr lang="tr-TR" dirty="0">
              <a:latin typeface="Montserrat" pitchFamily="2" charset="77"/>
            </a:endParaRPr>
          </a:p>
        </p:txBody>
      </p:sp>
    </p:spTree>
    <p:extLst>
      <p:ext uri="{BB962C8B-B14F-4D97-AF65-F5344CB8AC3E}">
        <p14:creationId xmlns:p14="http://schemas.microsoft.com/office/powerpoint/2010/main" val="306203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5D91D-B445-180F-0386-7003EF392940}"/>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2DF49BD8-7725-1134-01C4-F2ECA577136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sp>
        <p:nvSpPr>
          <p:cNvPr id="14" name="Dikdörtgen 13">
            <a:extLst>
              <a:ext uri="{FF2B5EF4-FFF2-40B4-BE49-F238E27FC236}">
                <a16:creationId xmlns:a16="http://schemas.microsoft.com/office/drawing/2014/main" id="{C2484169-899D-A0B8-3DE3-FCAA6098F2E8}"/>
              </a:ext>
            </a:extLst>
          </p:cNvPr>
          <p:cNvSpPr/>
          <p:nvPr/>
        </p:nvSpPr>
        <p:spPr>
          <a:xfrm>
            <a:off x="1119116" y="2743979"/>
            <a:ext cx="4117261" cy="4114021"/>
          </a:xfrm>
          <a:prstGeom prst="rect">
            <a:avLst/>
          </a:prstGeom>
          <a:solidFill>
            <a:srgbClr val="252F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tr-TR" dirty="0"/>
          </a:p>
        </p:txBody>
      </p:sp>
      <p:sp>
        <p:nvSpPr>
          <p:cNvPr id="8" name="Dikdörtgen 7">
            <a:extLst>
              <a:ext uri="{FF2B5EF4-FFF2-40B4-BE49-F238E27FC236}">
                <a16:creationId xmlns:a16="http://schemas.microsoft.com/office/drawing/2014/main" id="{4E199AD3-852A-E586-E256-62DF119F0EBA}"/>
              </a:ext>
            </a:extLst>
          </p:cNvPr>
          <p:cNvSpPr/>
          <p:nvPr/>
        </p:nvSpPr>
        <p:spPr>
          <a:xfrm>
            <a:off x="5543949" y="2518368"/>
            <a:ext cx="3102428" cy="311498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a:extLst>
              <a:ext uri="{FF2B5EF4-FFF2-40B4-BE49-F238E27FC236}">
                <a16:creationId xmlns:a16="http://schemas.microsoft.com/office/drawing/2014/main" id="{4B29B7AA-C3FF-3E5F-4049-73AAE00F8766}"/>
              </a:ext>
            </a:extLst>
          </p:cNvPr>
          <p:cNvSpPr/>
          <p:nvPr/>
        </p:nvSpPr>
        <p:spPr>
          <a:xfrm>
            <a:off x="8874978" y="2518368"/>
            <a:ext cx="3102428" cy="3114989"/>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a:extLst>
              <a:ext uri="{FF2B5EF4-FFF2-40B4-BE49-F238E27FC236}">
                <a16:creationId xmlns:a16="http://schemas.microsoft.com/office/drawing/2014/main" id="{0F00374A-44A4-98CD-C70E-456491B1F204}"/>
              </a:ext>
            </a:extLst>
          </p:cNvPr>
          <p:cNvSpPr txBox="1"/>
          <p:nvPr/>
        </p:nvSpPr>
        <p:spPr>
          <a:xfrm>
            <a:off x="5464978" y="3379400"/>
            <a:ext cx="3120294" cy="2031325"/>
          </a:xfrm>
          <a:prstGeom prst="rect">
            <a:avLst/>
          </a:prstGeom>
          <a:noFill/>
        </p:spPr>
        <p:txBody>
          <a:bodyPr wrap="square" rtlCol="0">
            <a:spAutoFit/>
          </a:bodyPr>
          <a:lstStyle/>
          <a:p>
            <a:pPr algn="just"/>
            <a:r>
              <a:rPr lang="tr-TR" dirty="0"/>
              <a:t>EU international cooperation and Project management in transport sector</a:t>
            </a:r>
            <a:r>
              <a:rPr lang="en-GB" dirty="0"/>
              <a:t>, automotive, Transport and Logistics, Energy, Materials Manufacturing and clean industries for the future of Smart Cities &amp; Living. </a:t>
            </a:r>
            <a:endParaRPr lang="tr-TR" dirty="0"/>
          </a:p>
        </p:txBody>
      </p:sp>
      <p:sp>
        <p:nvSpPr>
          <p:cNvPr id="5" name="Metin kutusu 4">
            <a:extLst>
              <a:ext uri="{FF2B5EF4-FFF2-40B4-BE49-F238E27FC236}">
                <a16:creationId xmlns:a16="http://schemas.microsoft.com/office/drawing/2014/main" id="{2EF125E3-5CD4-633F-9294-6054D6D79ECE}"/>
              </a:ext>
            </a:extLst>
          </p:cNvPr>
          <p:cNvSpPr txBox="1"/>
          <p:nvPr/>
        </p:nvSpPr>
        <p:spPr>
          <a:xfrm>
            <a:off x="8874978" y="3296779"/>
            <a:ext cx="3102428" cy="2308324"/>
          </a:xfrm>
          <a:prstGeom prst="rect">
            <a:avLst/>
          </a:prstGeom>
          <a:noFill/>
        </p:spPr>
        <p:txBody>
          <a:bodyPr wrap="square" rtlCol="0">
            <a:spAutoFit/>
          </a:bodyPr>
          <a:lstStyle/>
          <a:p>
            <a:pPr algn="just"/>
            <a:r>
              <a:rPr lang="en-GB" dirty="0">
                <a:latin typeface="Mont Bold" panose="00000900000000000000"/>
              </a:rPr>
              <a:t>Know-how and technical assistance for research communities, freight transport, logistics and </a:t>
            </a:r>
            <a:r>
              <a:rPr lang="en-GB" dirty="0"/>
              <a:t>mobility operators </a:t>
            </a:r>
            <a:r>
              <a:rPr lang="en-GB" dirty="0">
                <a:latin typeface="Mont Bold" panose="00000900000000000000"/>
              </a:rPr>
              <a:t>to facilitate the automotive processes and operation of various machinery and mechanical plants productions.</a:t>
            </a:r>
            <a:endParaRPr lang="en-GB" dirty="0"/>
          </a:p>
        </p:txBody>
      </p:sp>
      <p:pic>
        <p:nvPicPr>
          <p:cNvPr id="11" name="Resim 10" descr="daire, grafik, macenta, yazı tipi içeren bir resim&#10;&#10;Açıklama otomatik olarak oluşturuldu">
            <a:extLst>
              <a:ext uri="{FF2B5EF4-FFF2-40B4-BE49-F238E27FC236}">
                <a16:creationId xmlns:a16="http://schemas.microsoft.com/office/drawing/2014/main" id="{BE876CE4-F90A-BF89-1770-640B3B2E9697}"/>
              </a:ext>
            </a:extLst>
          </p:cNvPr>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544066" y="2204357"/>
            <a:ext cx="1125443" cy="1125443"/>
          </a:xfrm>
          <a:prstGeom prst="rect">
            <a:avLst/>
          </a:prstGeom>
          <a:effectLst>
            <a:outerShdw blurRad="50800" dist="38100" dir="2700000" algn="tl" rotWithShape="0">
              <a:prstClr val="black">
                <a:alpha val="40000"/>
              </a:prstClr>
            </a:outerShdw>
          </a:effectLst>
        </p:spPr>
      </p:pic>
      <p:pic>
        <p:nvPicPr>
          <p:cNvPr id="13" name="Resim 12" descr="daire, grafik, renklilik, pembe içeren bir resim&#10;&#10;Açıklama otomatik olarak oluşturuldu">
            <a:extLst>
              <a:ext uri="{FF2B5EF4-FFF2-40B4-BE49-F238E27FC236}">
                <a16:creationId xmlns:a16="http://schemas.microsoft.com/office/drawing/2014/main" id="{F4A949AE-364E-72A7-C070-749EEB930723}"/>
              </a:ext>
            </a:extLst>
          </p:cNvPr>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9825914" y="2253957"/>
            <a:ext cx="1125443" cy="1125443"/>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5648118E-6002-F171-806D-F888DB6FCF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38545"/>
            <a:ext cx="5236377" cy="2071998"/>
          </a:xfrm>
          <a:prstGeom prst="rect">
            <a:avLst/>
          </a:prstGeom>
        </p:spPr>
      </p:pic>
      <p:sp>
        <p:nvSpPr>
          <p:cNvPr id="12" name="Metin kutusu 1">
            <a:extLst>
              <a:ext uri="{FF2B5EF4-FFF2-40B4-BE49-F238E27FC236}">
                <a16:creationId xmlns:a16="http://schemas.microsoft.com/office/drawing/2014/main" id="{F9442D78-EDF4-0082-EB67-D2BFF665CC1F}"/>
              </a:ext>
            </a:extLst>
          </p:cNvPr>
          <p:cNvSpPr txBox="1"/>
          <p:nvPr/>
        </p:nvSpPr>
        <p:spPr>
          <a:xfrm>
            <a:off x="1591555" y="1930791"/>
            <a:ext cx="3476926" cy="646331"/>
          </a:xfrm>
          <a:prstGeom prst="rect">
            <a:avLst/>
          </a:prstGeom>
          <a:noFill/>
        </p:spPr>
        <p:txBody>
          <a:bodyPr wrap="square" rtlCol="0">
            <a:spAutoFit/>
          </a:bodyPr>
          <a:lstStyle/>
          <a:p>
            <a:pPr algn="r"/>
            <a:r>
              <a:rPr lang="en-GB" b="1" dirty="0">
                <a:solidFill>
                  <a:schemeClr val="bg1"/>
                </a:solidFill>
              </a:rPr>
              <a:t>Your Teams’</a:t>
            </a:r>
          </a:p>
          <a:p>
            <a:pPr algn="r"/>
            <a:r>
              <a:rPr lang="en-GB" b="1" dirty="0">
                <a:solidFill>
                  <a:schemeClr val="bg1"/>
                </a:solidFill>
              </a:rPr>
              <a:t> Expertise</a:t>
            </a:r>
            <a:endParaRPr lang="tr-TR" b="1" dirty="0">
              <a:solidFill>
                <a:schemeClr val="bg1"/>
              </a:solidFill>
            </a:endParaRPr>
          </a:p>
        </p:txBody>
      </p:sp>
    </p:spTree>
    <p:extLst>
      <p:ext uri="{BB962C8B-B14F-4D97-AF65-F5344CB8AC3E}">
        <p14:creationId xmlns:p14="http://schemas.microsoft.com/office/powerpoint/2010/main" val="2850155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721D-808F-6EB9-23C2-E30CF2127842}"/>
            </a:ext>
          </a:extLst>
        </p:cNvPr>
        <p:cNvGrpSpPr/>
        <p:nvPr/>
      </p:nvGrpSpPr>
      <p:grpSpPr>
        <a:xfrm>
          <a:off x="0" y="0"/>
          <a:ext cx="0" cy="0"/>
          <a:chOff x="0" y="0"/>
          <a:chExt cx="0" cy="0"/>
        </a:xfrm>
      </p:grpSpPr>
      <p:pic>
        <p:nvPicPr>
          <p:cNvPr id="9" name="Resim 8">
            <a:extLst>
              <a:ext uri="{FF2B5EF4-FFF2-40B4-BE49-F238E27FC236}">
                <a16:creationId xmlns:a16="http://schemas.microsoft.com/office/drawing/2014/main" id="{59DB8834-04D1-2DF3-3238-3E480023BBE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23B6B7E6-8A5F-4B32-A257-7A6C57D16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163"/>
            <a:ext cx="5236377" cy="2071998"/>
          </a:xfrm>
          <a:prstGeom prst="rect">
            <a:avLst/>
          </a:prstGeom>
        </p:spPr>
      </p:pic>
      <p:sp>
        <p:nvSpPr>
          <p:cNvPr id="2" name="Metin kutusu 1">
            <a:extLst>
              <a:ext uri="{FF2B5EF4-FFF2-40B4-BE49-F238E27FC236}">
                <a16:creationId xmlns:a16="http://schemas.microsoft.com/office/drawing/2014/main" id="{A913AC8F-5E9F-789A-6E4E-21550D479611}"/>
              </a:ext>
            </a:extLst>
          </p:cNvPr>
          <p:cNvSpPr txBox="1"/>
          <p:nvPr/>
        </p:nvSpPr>
        <p:spPr>
          <a:xfrm>
            <a:off x="7026927" y="2467666"/>
            <a:ext cx="4255588" cy="1754326"/>
          </a:xfrm>
          <a:prstGeom prst="rect">
            <a:avLst/>
          </a:prstGeom>
          <a:noFill/>
        </p:spPr>
        <p:txBody>
          <a:bodyPr wrap="square" rtlCol="0">
            <a:spAutoFit/>
          </a:bodyPr>
          <a:lstStyle/>
          <a:p>
            <a:pPr algn="just"/>
            <a:r>
              <a:rPr lang="en-GB" dirty="0">
                <a:latin typeface="Mont Bold" panose="00000900000000000000"/>
              </a:rPr>
              <a:t>Participation in national and international projects as a partner or local expert in the field of designing and manufacturing of equipment and new technologies in all modes of transport (road, sea, rail and maritime) </a:t>
            </a:r>
            <a:endParaRPr lang="tr-TR" dirty="0">
              <a:latin typeface="Montserrat" pitchFamily="2" charset="77"/>
            </a:endParaRPr>
          </a:p>
        </p:txBody>
      </p:sp>
      <p:sp>
        <p:nvSpPr>
          <p:cNvPr id="4" name="Metin kutusu 3">
            <a:extLst>
              <a:ext uri="{FF2B5EF4-FFF2-40B4-BE49-F238E27FC236}">
                <a16:creationId xmlns:a16="http://schemas.microsoft.com/office/drawing/2014/main" id="{97A826E6-43E3-CDED-C645-8D6507E589E2}"/>
              </a:ext>
            </a:extLst>
          </p:cNvPr>
          <p:cNvSpPr txBox="1"/>
          <p:nvPr/>
        </p:nvSpPr>
        <p:spPr>
          <a:xfrm>
            <a:off x="1131458" y="2343767"/>
            <a:ext cx="3972416" cy="2031325"/>
          </a:xfrm>
          <a:prstGeom prst="rect">
            <a:avLst/>
          </a:prstGeom>
          <a:noFill/>
        </p:spPr>
        <p:txBody>
          <a:bodyPr wrap="square" rtlCol="0">
            <a:spAutoFit/>
          </a:bodyPr>
          <a:lstStyle/>
          <a:p>
            <a:pPr algn="just"/>
            <a:r>
              <a:rPr lang="en-GB" dirty="0">
                <a:latin typeface="Mont Bold" panose="00000900000000000000"/>
              </a:rPr>
              <a:t>ABCD company provides technical support/services for third parties in the field of production of spare parts for railway transport, concretely in the management and operation of railway track, carriages and locomotives for goods and passengers.</a:t>
            </a:r>
            <a:endParaRPr lang="tr-TR" dirty="0">
              <a:latin typeface="Montserrat" pitchFamily="2" charset="77"/>
            </a:endParaRPr>
          </a:p>
        </p:txBody>
      </p:sp>
      <p:sp>
        <p:nvSpPr>
          <p:cNvPr id="5" name="Metin kutusu 4">
            <a:extLst>
              <a:ext uri="{FF2B5EF4-FFF2-40B4-BE49-F238E27FC236}">
                <a16:creationId xmlns:a16="http://schemas.microsoft.com/office/drawing/2014/main" id="{A62FA9D9-8A09-851B-0827-FA2F86DACE4C}"/>
              </a:ext>
            </a:extLst>
          </p:cNvPr>
          <p:cNvSpPr txBox="1"/>
          <p:nvPr/>
        </p:nvSpPr>
        <p:spPr>
          <a:xfrm>
            <a:off x="1111262" y="4543588"/>
            <a:ext cx="3825073" cy="2031325"/>
          </a:xfrm>
          <a:prstGeom prst="rect">
            <a:avLst/>
          </a:prstGeom>
          <a:noFill/>
        </p:spPr>
        <p:txBody>
          <a:bodyPr wrap="square" rtlCol="0">
            <a:spAutoFit/>
          </a:bodyPr>
          <a:lstStyle/>
          <a:p>
            <a:pPr algn="just"/>
            <a:r>
              <a:rPr lang="en-GB" dirty="0">
                <a:latin typeface="Mont Bold" panose="00000900000000000000"/>
              </a:rPr>
              <a:t>Studies, opponency and consultancies on mechanical innovation of machinery and equipment, design of new manufacturing technology to facilitate the automotive processes and operation of various machinery and mechanical plants. </a:t>
            </a:r>
            <a:endParaRPr lang="tr-TR" dirty="0">
              <a:latin typeface="Montserrat" pitchFamily="2" charset="77"/>
            </a:endParaRPr>
          </a:p>
        </p:txBody>
      </p:sp>
      <p:sp>
        <p:nvSpPr>
          <p:cNvPr id="6" name="Metin kutusu 5">
            <a:extLst>
              <a:ext uri="{FF2B5EF4-FFF2-40B4-BE49-F238E27FC236}">
                <a16:creationId xmlns:a16="http://schemas.microsoft.com/office/drawing/2014/main" id="{8C28FE1C-FE4E-E1C9-27E0-ABA12E0B3B0B}"/>
              </a:ext>
            </a:extLst>
          </p:cNvPr>
          <p:cNvSpPr txBox="1"/>
          <p:nvPr/>
        </p:nvSpPr>
        <p:spPr>
          <a:xfrm>
            <a:off x="7118104" y="4675583"/>
            <a:ext cx="3697793" cy="1477328"/>
          </a:xfrm>
          <a:prstGeom prst="rect">
            <a:avLst/>
          </a:prstGeom>
          <a:noFill/>
        </p:spPr>
        <p:txBody>
          <a:bodyPr wrap="square" rtlCol="0">
            <a:spAutoFit/>
          </a:bodyPr>
          <a:lstStyle/>
          <a:p>
            <a:pPr algn="just"/>
            <a:r>
              <a:rPr lang="en-GB" dirty="0">
                <a:latin typeface="Mont Bold" panose="00000900000000000000"/>
              </a:rPr>
              <a:t>Prepares project proposals and  research  in collaboration with public and private transport operators and industries, research networks and logistics in Europe and Regional area.</a:t>
            </a:r>
          </a:p>
        </p:txBody>
      </p:sp>
      <p:sp>
        <p:nvSpPr>
          <p:cNvPr id="8" name="Metin kutusu 7">
            <a:extLst>
              <a:ext uri="{FF2B5EF4-FFF2-40B4-BE49-F238E27FC236}">
                <a16:creationId xmlns:a16="http://schemas.microsoft.com/office/drawing/2014/main" id="{CE7F219E-7539-F3CE-2AA4-6C95D0DD7297}"/>
              </a:ext>
            </a:extLst>
          </p:cNvPr>
          <p:cNvSpPr txBox="1"/>
          <p:nvPr/>
        </p:nvSpPr>
        <p:spPr>
          <a:xfrm>
            <a:off x="2680706" y="1463435"/>
            <a:ext cx="2423168" cy="646331"/>
          </a:xfrm>
          <a:prstGeom prst="rect">
            <a:avLst/>
          </a:prstGeom>
          <a:noFill/>
        </p:spPr>
        <p:txBody>
          <a:bodyPr wrap="square" rtlCol="0">
            <a:spAutoFit/>
          </a:bodyPr>
          <a:lstStyle/>
          <a:p>
            <a:pPr algn="r"/>
            <a:r>
              <a:rPr lang="en-GB" b="1" dirty="0">
                <a:solidFill>
                  <a:schemeClr val="bg1"/>
                </a:solidFill>
                <a:latin typeface="Mont Bold" panose="00000900000000000000" pitchFamily="50" charset="0"/>
              </a:rPr>
              <a:t>Your Research Fields</a:t>
            </a:r>
            <a:endParaRPr lang="tr-TR" b="1" dirty="0">
              <a:solidFill>
                <a:schemeClr val="bg1"/>
              </a:solidFill>
              <a:latin typeface="Mont Bold" panose="00000900000000000000" pitchFamily="50" charset="0"/>
            </a:endParaRPr>
          </a:p>
        </p:txBody>
      </p:sp>
      <p:cxnSp>
        <p:nvCxnSpPr>
          <p:cNvPr id="11" name="Düz Bağlayıcı 10">
            <a:extLst>
              <a:ext uri="{FF2B5EF4-FFF2-40B4-BE49-F238E27FC236}">
                <a16:creationId xmlns:a16="http://schemas.microsoft.com/office/drawing/2014/main" id="{BA6F172F-613F-A687-07D3-66490AA0DF1B}"/>
              </a:ext>
            </a:extLst>
          </p:cNvPr>
          <p:cNvCxnSpPr/>
          <p:nvPr/>
        </p:nvCxnSpPr>
        <p:spPr>
          <a:xfrm>
            <a:off x="6096000" y="2430833"/>
            <a:ext cx="0" cy="3986296"/>
          </a:xfrm>
          <a:prstGeom prst="line">
            <a:avLst/>
          </a:prstGeom>
        </p:spPr>
        <p:style>
          <a:lnRef idx="2">
            <a:schemeClr val="accent3"/>
          </a:lnRef>
          <a:fillRef idx="0">
            <a:schemeClr val="accent3"/>
          </a:fillRef>
          <a:effectRef idx="1">
            <a:schemeClr val="accent3"/>
          </a:effectRef>
          <a:fontRef idx="minor">
            <a:schemeClr val="tx1"/>
          </a:fontRef>
        </p:style>
      </p:cxnSp>
      <p:cxnSp>
        <p:nvCxnSpPr>
          <p:cNvPr id="15" name="Düz Bağlayıcı 14">
            <a:extLst>
              <a:ext uri="{FF2B5EF4-FFF2-40B4-BE49-F238E27FC236}">
                <a16:creationId xmlns:a16="http://schemas.microsoft.com/office/drawing/2014/main" id="{5ADA0394-0312-469C-B8F3-D344BB0F94FE}"/>
              </a:ext>
            </a:extLst>
          </p:cNvPr>
          <p:cNvCxnSpPr/>
          <p:nvPr/>
        </p:nvCxnSpPr>
        <p:spPr>
          <a:xfrm>
            <a:off x="1420586" y="4423981"/>
            <a:ext cx="9307285" cy="0"/>
          </a:xfrm>
          <a:prstGeom prst="line">
            <a:avLst/>
          </a:prstGeom>
        </p:spPr>
        <p:style>
          <a:lnRef idx="2">
            <a:schemeClr val="accent3"/>
          </a:lnRef>
          <a:fillRef idx="0">
            <a:schemeClr val="accent3"/>
          </a:fillRef>
          <a:effectRef idx="1">
            <a:schemeClr val="accent3"/>
          </a:effectRef>
          <a:fontRef idx="minor">
            <a:schemeClr val="tx1"/>
          </a:fontRef>
        </p:style>
      </p:cxnSp>
      <p:pic>
        <p:nvPicPr>
          <p:cNvPr id="18" name="Resim 17" descr="simge, sembol, sanat, grafik, simetri, bakışım içeren bir resim&#10;&#10;Açıklama otomatik olarak oluşturuldu">
            <a:extLst>
              <a:ext uri="{FF2B5EF4-FFF2-40B4-BE49-F238E27FC236}">
                <a16:creationId xmlns:a16="http://schemas.microsoft.com/office/drawing/2014/main" id="{002D50EB-ED25-1AC7-15B8-80770500F80F}"/>
              </a:ext>
            </a:extLst>
          </p:cNvPr>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103875" y="3524344"/>
            <a:ext cx="614538" cy="687697"/>
          </a:xfrm>
          <a:prstGeom prst="rect">
            <a:avLst/>
          </a:prstGeom>
        </p:spPr>
      </p:pic>
      <p:pic>
        <p:nvPicPr>
          <p:cNvPr id="20" name="Resim 19" descr="grafik, daire, yazı tipi, renklilik içeren bir resim&#10;&#10;Açıklama otomatik olarak oluşturuldu">
            <a:extLst>
              <a:ext uri="{FF2B5EF4-FFF2-40B4-BE49-F238E27FC236}">
                <a16:creationId xmlns:a16="http://schemas.microsoft.com/office/drawing/2014/main" id="{777BE1B7-66A6-8258-024E-E827ED47F030}"/>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370626" y="3530266"/>
            <a:ext cx="656301" cy="656301"/>
          </a:xfrm>
          <a:prstGeom prst="rect">
            <a:avLst/>
          </a:prstGeom>
        </p:spPr>
      </p:pic>
      <p:pic>
        <p:nvPicPr>
          <p:cNvPr id="22" name="Resim 21" descr="daire, grafik, muşta içeren bir resim&#10;&#10;Açıklama otomatik olarak oluşturuldu">
            <a:extLst>
              <a:ext uri="{FF2B5EF4-FFF2-40B4-BE49-F238E27FC236}">
                <a16:creationId xmlns:a16="http://schemas.microsoft.com/office/drawing/2014/main" id="{1B7FDCFE-4516-D8E5-BCA8-D08F134D61B8}"/>
              </a:ext>
            </a:extLst>
          </p:cNvPr>
          <p:cNvPicPr>
            <a:picLocks noChangeAspect="1"/>
          </p:cNvPicPr>
          <p:nvPr/>
        </p:nvPicPr>
        <p:blipFill>
          <a:blip r:embed="rId6">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73897" y="4597909"/>
            <a:ext cx="747478" cy="636151"/>
          </a:xfrm>
          <a:prstGeom prst="rect">
            <a:avLst/>
          </a:prstGeom>
        </p:spPr>
      </p:pic>
      <p:pic>
        <p:nvPicPr>
          <p:cNvPr id="24" name="Resim 23" descr="grafik, tasarım, grafik tasarım, yazı tipi içeren bir resim&#10;&#10;Açıklama otomatik olarak oluşturuldu">
            <a:extLst>
              <a:ext uri="{FF2B5EF4-FFF2-40B4-BE49-F238E27FC236}">
                <a16:creationId xmlns:a16="http://schemas.microsoft.com/office/drawing/2014/main" id="{1D900FBE-66AE-261E-FDD4-6F9B92C1CD23}"/>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341400" y="4564327"/>
            <a:ext cx="620462" cy="650008"/>
          </a:xfrm>
          <a:prstGeom prst="rect">
            <a:avLst/>
          </a:prstGeom>
        </p:spPr>
      </p:pic>
    </p:spTree>
    <p:extLst>
      <p:ext uri="{BB962C8B-B14F-4D97-AF65-F5344CB8AC3E}">
        <p14:creationId xmlns:p14="http://schemas.microsoft.com/office/powerpoint/2010/main" val="2826440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0D9DE-9A07-561F-B73A-F6F18490AD43}"/>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id="{E414D1CE-2E83-5DED-6DAD-648C04DFA3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9A2DFA9B-BDED-9CC0-AEBA-BE542949C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545"/>
            <a:ext cx="5236377" cy="2071998"/>
          </a:xfrm>
          <a:prstGeom prst="rect">
            <a:avLst/>
          </a:prstGeom>
        </p:spPr>
      </p:pic>
      <p:sp>
        <p:nvSpPr>
          <p:cNvPr id="3" name="Metin kutusu 2">
            <a:extLst>
              <a:ext uri="{FF2B5EF4-FFF2-40B4-BE49-F238E27FC236}">
                <a16:creationId xmlns:a16="http://schemas.microsoft.com/office/drawing/2014/main" id="{AD1B7F6D-74B0-FC2F-403F-423CA5F3DC5D}"/>
              </a:ext>
            </a:extLst>
          </p:cNvPr>
          <p:cNvSpPr txBox="1"/>
          <p:nvPr/>
        </p:nvSpPr>
        <p:spPr>
          <a:xfrm>
            <a:off x="2618188" y="1851591"/>
            <a:ext cx="2423168" cy="646331"/>
          </a:xfrm>
          <a:prstGeom prst="rect">
            <a:avLst/>
          </a:prstGeom>
          <a:noFill/>
        </p:spPr>
        <p:txBody>
          <a:bodyPr wrap="square" rtlCol="0">
            <a:spAutoFit/>
          </a:bodyPr>
          <a:lstStyle/>
          <a:p>
            <a:pPr algn="r"/>
            <a:r>
              <a:rPr lang="tr-TR" b="1" dirty="0" err="1">
                <a:solidFill>
                  <a:schemeClr val="bg1"/>
                </a:solidFill>
                <a:latin typeface="Mont Bold" panose="00000900000000000000" pitchFamily="50" charset="0"/>
              </a:rPr>
              <a:t>Your</a:t>
            </a:r>
            <a:r>
              <a:rPr lang="tr-TR" b="1" dirty="0">
                <a:solidFill>
                  <a:schemeClr val="bg1"/>
                </a:solidFill>
                <a:latin typeface="Mont Bold" panose="00000900000000000000" pitchFamily="50" charset="0"/>
              </a:rPr>
              <a:t> On-</a:t>
            </a:r>
            <a:r>
              <a:rPr lang="tr-TR" b="1" dirty="0" err="1">
                <a:solidFill>
                  <a:schemeClr val="bg1"/>
                </a:solidFill>
                <a:latin typeface="Mont Bold" panose="00000900000000000000" pitchFamily="50" charset="0"/>
              </a:rPr>
              <a:t>going</a:t>
            </a:r>
            <a:r>
              <a:rPr lang="tr-TR" b="1" dirty="0">
                <a:solidFill>
                  <a:schemeClr val="bg1"/>
                </a:solidFill>
                <a:latin typeface="Mont Bold" panose="00000900000000000000" pitchFamily="50" charset="0"/>
              </a:rPr>
              <a:t> </a:t>
            </a:r>
            <a:r>
              <a:rPr lang="tr-TR" b="1" dirty="0" err="1">
                <a:solidFill>
                  <a:schemeClr val="bg1"/>
                </a:solidFill>
                <a:latin typeface="Mont Bold" panose="00000900000000000000" pitchFamily="50" charset="0"/>
              </a:rPr>
              <a:t>Projects</a:t>
            </a:r>
            <a:endParaRPr lang="tr-TR" b="1" dirty="0">
              <a:solidFill>
                <a:schemeClr val="bg1"/>
              </a:solidFill>
              <a:latin typeface="Mont Bold" panose="00000900000000000000" pitchFamily="50" charset="0"/>
            </a:endParaRPr>
          </a:p>
        </p:txBody>
      </p:sp>
      <p:sp>
        <p:nvSpPr>
          <p:cNvPr id="5" name="TextBox 4">
            <a:extLst>
              <a:ext uri="{FF2B5EF4-FFF2-40B4-BE49-F238E27FC236}">
                <a16:creationId xmlns:a16="http://schemas.microsoft.com/office/drawing/2014/main" id="{43884147-6F41-4C2A-40BD-4A24C4603B36}"/>
              </a:ext>
            </a:extLst>
          </p:cNvPr>
          <p:cNvSpPr txBox="1"/>
          <p:nvPr/>
        </p:nvSpPr>
        <p:spPr>
          <a:xfrm>
            <a:off x="1784555" y="2818241"/>
            <a:ext cx="8214851" cy="3970318"/>
          </a:xfrm>
          <a:prstGeom prst="rect">
            <a:avLst/>
          </a:prstGeom>
          <a:noFill/>
        </p:spPr>
        <p:txBody>
          <a:bodyPr wrap="square">
            <a:spAutoFit/>
          </a:bodyPr>
          <a:lstStyle/>
          <a:p>
            <a:pPr algn="ctr"/>
            <a:endParaRPr lang="en-GB" b="1" dirty="0">
              <a:latin typeface="Mont Bold" panose="00000900000000000000"/>
            </a:endParaRPr>
          </a:p>
          <a:p>
            <a:pPr algn="ctr"/>
            <a:r>
              <a:rPr lang="en-GB" b="1" dirty="0">
                <a:latin typeface="Mont Bold" panose="00000900000000000000"/>
              </a:rPr>
              <a:t>"Upgrading rail transport infrastructure and services for people mobility and tourism development“</a:t>
            </a:r>
          </a:p>
          <a:p>
            <a:pPr algn="just"/>
            <a:endParaRPr lang="en-GB" dirty="0">
              <a:latin typeface="Mont Bold" panose="00000900000000000000"/>
            </a:endParaRPr>
          </a:p>
          <a:p>
            <a:pPr algn="just"/>
            <a:r>
              <a:rPr lang="en-GB" b="1" dirty="0">
                <a:latin typeface="Mont Bold" panose="00000900000000000000"/>
              </a:rPr>
              <a:t>Short introduction: </a:t>
            </a:r>
            <a:r>
              <a:rPr lang="en-GB" dirty="0">
                <a:latin typeface="Mont Bold" panose="00000900000000000000"/>
              </a:rPr>
              <a:t>Railway network in Albania provides the most economic and environmentally friendly mode of transport for Albanian citizens within the country and region. Today, there exist a gap in the railway network connection in the so-called Adriatic Sea cross line. The upgrade of existing rail connections and new rail segment construction, can short the distances between North and Central Europe and South Eastern European countries. This is a mode of transport to connect European countries with touristic destinations and enjoy the journey in that touristic unexplored territory of Balkan Region and Albania. Upgrading the people mobility through the rail transport will be in the interest of Western Europe as well as Eastern European countries for their commercial and touristic activities. </a:t>
            </a:r>
          </a:p>
        </p:txBody>
      </p:sp>
    </p:spTree>
    <p:extLst>
      <p:ext uri="{BB962C8B-B14F-4D97-AF65-F5344CB8AC3E}">
        <p14:creationId xmlns:p14="http://schemas.microsoft.com/office/powerpoint/2010/main" val="1732749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7B837-F7D0-B1F0-F593-77F2CD5A7024}"/>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0EB6663D-F1E0-D236-77A8-E88232BCFF3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C2F8DF4A-057A-6347-30E1-E2E66AC246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545"/>
            <a:ext cx="5236377" cy="2071998"/>
          </a:xfrm>
          <a:prstGeom prst="rect">
            <a:avLst/>
          </a:prstGeom>
        </p:spPr>
      </p:pic>
      <p:sp>
        <p:nvSpPr>
          <p:cNvPr id="7" name="Metin kutusu 6">
            <a:extLst>
              <a:ext uri="{FF2B5EF4-FFF2-40B4-BE49-F238E27FC236}">
                <a16:creationId xmlns:a16="http://schemas.microsoft.com/office/drawing/2014/main" id="{854C2A9A-91DA-2922-CD04-ED47FF86F45F}"/>
              </a:ext>
            </a:extLst>
          </p:cNvPr>
          <p:cNvSpPr txBox="1"/>
          <p:nvPr/>
        </p:nvSpPr>
        <p:spPr>
          <a:xfrm>
            <a:off x="2533730" y="2035429"/>
            <a:ext cx="2423168" cy="369332"/>
          </a:xfrm>
          <a:prstGeom prst="rect">
            <a:avLst/>
          </a:prstGeom>
          <a:noFill/>
        </p:spPr>
        <p:txBody>
          <a:bodyPr wrap="square" rtlCol="0">
            <a:spAutoFit/>
          </a:bodyPr>
          <a:lstStyle/>
          <a:p>
            <a:pPr algn="r"/>
            <a:r>
              <a:rPr lang="tr-TR" b="1" dirty="0">
                <a:solidFill>
                  <a:schemeClr val="bg1"/>
                </a:solidFill>
                <a:latin typeface="Mont Bold" panose="00000900000000000000" pitchFamily="50" charset="0"/>
              </a:rPr>
              <a:t>Project </a:t>
            </a:r>
            <a:r>
              <a:rPr lang="tr-TR" b="1" dirty="0" err="1">
                <a:solidFill>
                  <a:schemeClr val="bg1"/>
                </a:solidFill>
                <a:latin typeface="Mont Bold" panose="00000900000000000000" pitchFamily="50" charset="0"/>
              </a:rPr>
              <a:t>Idea</a:t>
            </a:r>
            <a:endParaRPr lang="tr-TR" b="1" dirty="0">
              <a:solidFill>
                <a:schemeClr val="bg1"/>
              </a:solidFill>
              <a:latin typeface="Mont Bold" panose="00000900000000000000" pitchFamily="50" charset="0"/>
            </a:endParaRPr>
          </a:p>
        </p:txBody>
      </p:sp>
      <p:sp>
        <p:nvSpPr>
          <p:cNvPr id="2" name="object 6">
            <a:extLst>
              <a:ext uri="{FF2B5EF4-FFF2-40B4-BE49-F238E27FC236}">
                <a16:creationId xmlns:a16="http://schemas.microsoft.com/office/drawing/2014/main" id="{3315D439-8143-4433-44C9-0128B3354E2C}"/>
              </a:ext>
            </a:extLst>
          </p:cNvPr>
          <p:cNvSpPr txBox="1"/>
          <p:nvPr/>
        </p:nvSpPr>
        <p:spPr>
          <a:xfrm>
            <a:off x="634181" y="2653087"/>
            <a:ext cx="11444747" cy="4185761"/>
          </a:xfrm>
          <a:prstGeom prst="rect">
            <a:avLst/>
          </a:prstGeom>
        </p:spPr>
        <p:txBody>
          <a:bodyPr vert="horz" wrap="square" lIns="0" tIns="0" rIns="0" bIns="0" rtlCol="0">
            <a:spAutoFit/>
          </a:bodyPr>
          <a:lstStyle/>
          <a:p>
            <a:pPr marL="12700" marR="5080">
              <a:lnSpc>
                <a:spcPct val="100000"/>
              </a:lnSpc>
            </a:pPr>
            <a:endParaRPr lang="en-GB" sz="1700" b="1" dirty="0">
              <a:latin typeface="Mont Bold" panose="00000900000000000000" pitchFamily="50" charset="0"/>
              <a:cs typeface="Calibri"/>
            </a:endParaRPr>
          </a:p>
          <a:p>
            <a:pPr marL="12700" marR="5080">
              <a:lnSpc>
                <a:spcPct val="100000"/>
              </a:lnSpc>
            </a:pPr>
            <a:r>
              <a:rPr lang="tr-TR" sz="1700" b="1" dirty="0">
                <a:latin typeface="Mont Bold" panose="00000900000000000000" pitchFamily="50" charset="0"/>
                <a:cs typeface="Calibri"/>
              </a:rPr>
              <a:t>Project Idea</a:t>
            </a:r>
            <a:r>
              <a:rPr lang="en-GB" sz="1700" b="1" dirty="0">
                <a:latin typeface="Mont Bold" panose="00000900000000000000" pitchFamily="50" charset="0"/>
                <a:cs typeface="Calibri"/>
              </a:rPr>
              <a:t>: ‘Feasibility Study for the improvement of the railway services in SEE - in compliance with European Standards’ </a:t>
            </a:r>
          </a:p>
          <a:p>
            <a:pPr marL="12700" marR="5080">
              <a:lnSpc>
                <a:spcPct val="100000"/>
              </a:lnSpc>
            </a:pPr>
            <a:endParaRPr lang="en-GB" sz="1700" b="1" dirty="0">
              <a:latin typeface="Mont Bold" panose="00000900000000000000" pitchFamily="50" charset="0"/>
              <a:cs typeface="Calibri"/>
            </a:endParaRPr>
          </a:p>
          <a:p>
            <a:pPr marL="12700" marR="5080">
              <a:lnSpc>
                <a:spcPct val="100000"/>
              </a:lnSpc>
            </a:pPr>
            <a:r>
              <a:rPr lang="en-GB" sz="1700" b="1" dirty="0">
                <a:latin typeface="Mont Bold" panose="00000900000000000000" pitchFamily="50" charset="0"/>
                <a:cs typeface="Calibri"/>
              </a:rPr>
              <a:t>Call: Clean Industrial Deal Horizontal Calls</a:t>
            </a:r>
          </a:p>
          <a:p>
            <a:pPr marL="12700" marR="5080">
              <a:lnSpc>
                <a:spcPct val="100000"/>
              </a:lnSpc>
            </a:pPr>
            <a:r>
              <a:rPr lang="en-GB" sz="1700" b="1" dirty="0">
                <a:latin typeface="Mont Bold" panose="00000900000000000000" pitchFamily="50" charset="0"/>
                <a:cs typeface="Calibri"/>
              </a:rPr>
              <a:t>         HORIZON-CID-2026-01-02: R&amp;I in Support of the Clean Industrial Deal: Clean Technologies for   </a:t>
            </a:r>
          </a:p>
          <a:p>
            <a:pPr marL="12700" marR="5080">
              <a:lnSpc>
                <a:spcPct val="100000"/>
              </a:lnSpc>
            </a:pPr>
            <a:r>
              <a:rPr lang="en-GB" sz="1700" b="1" dirty="0">
                <a:latin typeface="Mont Bold" panose="00000900000000000000" pitchFamily="50" charset="0"/>
                <a:cs typeface="Calibri"/>
              </a:rPr>
              <a:t>         Climate Action</a:t>
            </a:r>
          </a:p>
          <a:p>
            <a:pPr marL="12700" marR="5080">
              <a:lnSpc>
                <a:spcPct val="100000"/>
              </a:lnSpc>
            </a:pPr>
            <a:endParaRPr lang="en-GB" sz="1700" b="1" dirty="0">
              <a:latin typeface="Mont Bold" panose="00000900000000000000" pitchFamily="50" charset="0"/>
              <a:cs typeface="Calibri"/>
            </a:endParaRPr>
          </a:p>
          <a:p>
            <a:pPr marL="12700" marR="5080">
              <a:lnSpc>
                <a:spcPct val="100000"/>
              </a:lnSpc>
            </a:pPr>
            <a:r>
              <a:rPr lang="en-GB" sz="1700" b="1" dirty="0">
                <a:latin typeface="Mont Bold" panose="00000900000000000000" pitchFamily="50" charset="0"/>
                <a:cs typeface="Calibri"/>
              </a:rPr>
              <a:t>Deadline Dates: </a:t>
            </a:r>
            <a:r>
              <a:rPr lang="en-GB" sz="1700" dirty="0">
                <a:latin typeface="Mont Bold" panose="00000900000000000000" pitchFamily="50" charset="0"/>
                <a:cs typeface="Calibri"/>
              </a:rPr>
              <a:t>the project is in the conceptual and application phase</a:t>
            </a:r>
          </a:p>
          <a:p>
            <a:pPr marL="12700" marR="5080">
              <a:lnSpc>
                <a:spcPct val="100000"/>
              </a:lnSpc>
            </a:pPr>
            <a:endParaRPr lang="en-GB" sz="1700" b="1" dirty="0">
              <a:latin typeface="Mont Bold" panose="00000900000000000000" pitchFamily="50" charset="0"/>
              <a:cs typeface="Calibri"/>
            </a:endParaRPr>
          </a:p>
          <a:p>
            <a:pPr marL="1212850" marR="5080" lvl="2" indent="-285750">
              <a:buFont typeface="Wingdings" panose="05000000000000000000" pitchFamily="2" charset="2"/>
              <a:buChar char="q"/>
            </a:pPr>
            <a:r>
              <a:rPr lang="en-GB" sz="1700" b="1" dirty="0">
                <a:latin typeface="Mont Bold" panose="00000900000000000000" pitchFamily="50" charset="0"/>
                <a:cs typeface="Calibri"/>
              </a:rPr>
              <a:t>Objectives: </a:t>
            </a:r>
            <a:r>
              <a:rPr lang="en-GB" sz="1700" dirty="0">
                <a:latin typeface="Mont Bold" panose="00000900000000000000" pitchFamily="50" charset="0"/>
                <a:cs typeface="Calibri"/>
              </a:rPr>
              <a:t>The main objective of the study is to reveal up to date standards of European Railway infrastructures and operation on the aim of its application to the non-European countries such as Balkan Region and Albania.</a:t>
            </a:r>
          </a:p>
          <a:p>
            <a:pPr marL="1212850" marR="5080" lvl="2" indent="-285750">
              <a:buFont typeface="Wingdings" panose="05000000000000000000" pitchFamily="2" charset="2"/>
              <a:buChar char="q"/>
            </a:pPr>
            <a:endParaRPr lang="en-GB" sz="1700" b="1" dirty="0">
              <a:latin typeface="Mont Bold" panose="00000900000000000000" pitchFamily="50" charset="0"/>
              <a:cs typeface="Calibri"/>
            </a:endParaRPr>
          </a:p>
          <a:p>
            <a:pPr marL="1212850" marR="5080" lvl="2" indent="-285750">
              <a:buFont typeface="Wingdings" panose="05000000000000000000" pitchFamily="2" charset="2"/>
              <a:buChar char="q"/>
            </a:pPr>
            <a:r>
              <a:rPr lang="en-GB" sz="1700" b="1" dirty="0">
                <a:latin typeface="Mont Bold" panose="00000900000000000000" pitchFamily="50" charset="0"/>
                <a:cs typeface="Calibri"/>
              </a:rPr>
              <a:t>Expected Results: </a:t>
            </a:r>
            <a:r>
              <a:rPr lang="en-GB" sz="1700" dirty="0">
                <a:latin typeface="Mont Bold" panose="00000900000000000000" pitchFamily="50" charset="0"/>
                <a:cs typeface="Calibri"/>
              </a:rPr>
              <a:t>to improve the critical conditions of Albanian railways, both in infrastructure and rolling stock fleet, formulation of a new strategy and out of borders policy.</a:t>
            </a:r>
          </a:p>
          <a:p>
            <a:pPr marL="1212850" marR="5080" lvl="2" indent="-285750">
              <a:buFont typeface="Wingdings" panose="05000000000000000000" pitchFamily="2" charset="2"/>
              <a:buChar char="q"/>
            </a:pPr>
            <a:r>
              <a:rPr lang="en-GB" sz="1700" b="1" dirty="0">
                <a:latin typeface="Mont Bold" panose="00000900000000000000" pitchFamily="50" charset="0"/>
                <a:cs typeface="Calibri"/>
              </a:rPr>
              <a:t>The Project proposal </a:t>
            </a:r>
            <a:r>
              <a:rPr lang="en-GB" sz="1700" dirty="0">
                <a:latin typeface="Mont Bold" panose="00000900000000000000" pitchFamily="50" charset="0"/>
                <a:cs typeface="Calibri"/>
              </a:rPr>
              <a:t>is in line with the Master Plan for Rail innovations needs in South East Europe Core Network in short-medium and long terms. </a:t>
            </a:r>
            <a:endParaRPr lang="en-US" sz="1700" dirty="0">
              <a:latin typeface="Mont Bold" panose="00000900000000000000" pitchFamily="50" charset="0"/>
              <a:cs typeface="Calibri"/>
            </a:endParaRPr>
          </a:p>
        </p:txBody>
      </p:sp>
    </p:spTree>
    <p:extLst>
      <p:ext uri="{BB962C8B-B14F-4D97-AF65-F5344CB8AC3E}">
        <p14:creationId xmlns:p14="http://schemas.microsoft.com/office/powerpoint/2010/main" val="656484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F2DF9-FD90-41C5-643D-53D518F78571}"/>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6E03A4D7-968D-BEA0-AB1B-2F39247183E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2F6F05C9-D655-C5B8-C389-B686EBD3BC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545"/>
            <a:ext cx="5236377" cy="2071998"/>
          </a:xfrm>
          <a:prstGeom prst="rect">
            <a:avLst/>
          </a:prstGeom>
        </p:spPr>
      </p:pic>
      <p:sp>
        <p:nvSpPr>
          <p:cNvPr id="7" name="Metin kutusu 6">
            <a:extLst>
              <a:ext uri="{FF2B5EF4-FFF2-40B4-BE49-F238E27FC236}">
                <a16:creationId xmlns:a16="http://schemas.microsoft.com/office/drawing/2014/main" id="{E88CA6D5-CF69-9003-16EA-0E0C086C06FB}"/>
              </a:ext>
            </a:extLst>
          </p:cNvPr>
          <p:cNvSpPr txBox="1"/>
          <p:nvPr/>
        </p:nvSpPr>
        <p:spPr>
          <a:xfrm>
            <a:off x="2358632" y="1812221"/>
            <a:ext cx="2702647" cy="923330"/>
          </a:xfrm>
          <a:prstGeom prst="rect">
            <a:avLst/>
          </a:prstGeom>
          <a:noFill/>
        </p:spPr>
        <p:txBody>
          <a:bodyPr wrap="square" rtlCol="0">
            <a:spAutoFit/>
          </a:bodyPr>
          <a:lstStyle/>
          <a:p>
            <a:pPr algn="r"/>
            <a:r>
              <a:rPr lang="en-US" b="1" dirty="0">
                <a:solidFill>
                  <a:schemeClr val="bg1"/>
                </a:solidFill>
                <a:latin typeface="Mont Bold" panose="00000900000000000000" pitchFamily="50" charset="0"/>
              </a:rPr>
              <a:t>Consortium - profile of known partners (if any)</a:t>
            </a:r>
          </a:p>
        </p:txBody>
      </p:sp>
      <p:graphicFrame>
        <p:nvGraphicFramePr>
          <p:cNvPr id="2" name="object 4">
            <a:extLst>
              <a:ext uri="{FF2B5EF4-FFF2-40B4-BE49-F238E27FC236}">
                <a16:creationId xmlns:a16="http://schemas.microsoft.com/office/drawing/2014/main" id="{2208BB03-9D58-0AF0-DDDB-D0E80D0CF6F9}"/>
              </a:ext>
            </a:extLst>
          </p:cNvPr>
          <p:cNvGraphicFramePr>
            <a:graphicFrameLocks noGrp="1"/>
          </p:cNvGraphicFramePr>
          <p:nvPr>
            <p:extLst>
              <p:ext uri="{D42A27DB-BD31-4B8C-83A1-F6EECF244321}">
                <p14:modId xmlns:p14="http://schemas.microsoft.com/office/powerpoint/2010/main" val="3394197794"/>
              </p:ext>
            </p:extLst>
          </p:nvPr>
        </p:nvGraphicFramePr>
        <p:xfrm>
          <a:off x="1680959" y="2937610"/>
          <a:ext cx="9157628" cy="3779391"/>
        </p:xfrm>
        <a:graphic>
          <a:graphicData uri="http://schemas.openxmlformats.org/drawingml/2006/table">
            <a:tbl>
              <a:tblPr firstRow="1" bandRow="1">
                <a:tableStyleId>{2D5ABB26-0587-4C30-8999-92F81FD0307C}</a:tableStyleId>
              </a:tblPr>
              <a:tblGrid>
                <a:gridCol w="702611">
                  <a:extLst>
                    <a:ext uri="{9D8B030D-6E8A-4147-A177-3AD203B41FA5}">
                      <a16:colId xmlns:a16="http://schemas.microsoft.com/office/drawing/2014/main" val="20000"/>
                    </a:ext>
                  </a:extLst>
                </a:gridCol>
                <a:gridCol w="2175472">
                  <a:extLst>
                    <a:ext uri="{9D8B030D-6E8A-4147-A177-3AD203B41FA5}">
                      <a16:colId xmlns:a16="http://schemas.microsoft.com/office/drawing/2014/main" val="20001"/>
                    </a:ext>
                  </a:extLst>
                </a:gridCol>
                <a:gridCol w="1281319">
                  <a:extLst>
                    <a:ext uri="{9D8B030D-6E8A-4147-A177-3AD203B41FA5}">
                      <a16:colId xmlns:a16="http://schemas.microsoft.com/office/drawing/2014/main" val="20002"/>
                    </a:ext>
                  </a:extLst>
                </a:gridCol>
                <a:gridCol w="1352396">
                  <a:extLst>
                    <a:ext uri="{9D8B030D-6E8A-4147-A177-3AD203B41FA5}">
                      <a16:colId xmlns:a16="http://schemas.microsoft.com/office/drawing/2014/main" val="20003"/>
                    </a:ext>
                  </a:extLst>
                </a:gridCol>
                <a:gridCol w="3645830">
                  <a:extLst>
                    <a:ext uri="{9D8B030D-6E8A-4147-A177-3AD203B41FA5}">
                      <a16:colId xmlns:a16="http://schemas.microsoft.com/office/drawing/2014/main" val="20004"/>
                    </a:ext>
                  </a:extLst>
                </a:gridCol>
              </a:tblGrid>
              <a:tr h="95758">
                <a:tc>
                  <a:txBody>
                    <a:bodyPr/>
                    <a:lstStyle/>
                    <a:p>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551179">
                <a:tc>
                  <a:txBody>
                    <a:bodyPr/>
                    <a:lstStyle/>
                    <a:p>
                      <a:pPr marL="100330" algn="ctr">
                        <a:lnSpc>
                          <a:spcPct val="100000"/>
                        </a:lnSpc>
                      </a:pPr>
                      <a:r>
                        <a:rPr sz="2000" b="1" spc="5" dirty="0">
                          <a:latin typeface="Mont Bold" panose="00000900000000000000" pitchFamily="50" charset="0"/>
                          <a:cs typeface="Arial"/>
                        </a:rPr>
                        <a:t>No</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60985" algn="ctr">
                        <a:lnSpc>
                          <a:spcPct val="100000"/>
                        </a:lnSpc>
                      </a:pPr>
                      <a:r>
                        <a:rPr sz="2000" b="1" dirty="0">
                          <a:latin typeface="Mont Bold" panose="00000900000000000000" pitchFamily="50" charset="0"/>
                          <a:cs typeface="Arial"/>
                        </a:rPr>
                        <a:t>Partner</a:t>
                      </a:r>
                      <a:r>
                        <a:rPr sz="2000" b="1" spc="-25" dirty="0">
                          <a:latin typeface="Mont Bold" panose="00000900000000000000" pitchFamily="50" charset="0"/>
                          <a:cs typeface="Arial"/>
                        </a:rPr>
                        <a:t> </a:t>
                      </a:r>
                      <a:r>
                        <a:rPr sz="2000" b="1" dirty="0">
                          <a:latin typeface="Mont Bold" panose="00000900000000000000" pitchFamily="50" charset="0"/>
                          <a:cs typeface="Arial"/>
                        </a:rPr>
                        <a:t>Name</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03530" algn="ctr">
                        <a:lnSpc>
                          <a:spcPct val="100000"/>
                        </a:lnSpc>
                      </a:pPr>
                      <a:r>
                        <a:rPr sz="2000" b="1" spc="-145" dirty="0">
                          <a:latin typeface="Mont Bold" panose="00000900000000000000" pitchFamily="50" charset="0"/>
                          <a:cs typeface="Arial"/>
                        </a:rPr>
                        <a:t>T</a:t>
                      </a:r>
                      <a:r>
                        <a:rPr sz="2000" b="1" spc="-35" dirty="0">
                          <a:latin typeface="Mont Bold" panose="00000900000000000000" pitchFamily="50" charset="0"/>
                          <a:cs typeface="Arial"/>
                        </a:rPr>
                        <a:t>y</a:t>
                      </a:r>
                      <a:r>
                        <a:rPr sz="2000" b="1" dirty="0">
                          <a:latin typeface="Mont Bold" panose="00000900000000000000" pitchFamily="50" charset="0"/>
                          <a:cs typeface="Arial"/>
                        </a:rPr>
                        <a:t>pe</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27635" algn="ctr">
                        <a:lnSpc>
                          <a:spcPct val="100000"/>
                        </a:lnSpc>
                      </a:pPr>
                      <a:r>
                        <a:rPr sz="2000" b="1" dirty="0">
                          <a:latin typeface="Mont Bold" panose="00000900000000000000" pitchFamily="50" charset="0"/>
                          <a:cs typeface="Arial"/>
                        </a:rPr>
                        <a:t>Coun</a:t>
                      </a:r>
                      <a:r>
                        <a:rPr sz="2000" b="1" spc="5" dirty="0">
                          <a:latin typeface="Mont Bold" panose="00000900000000000000" pitchFamily="50" charset="0"/>
                          <a:cs typeface="Arial"/>
                        </a:rPr>
                        <a:t>t</a:t>
                      </a:r>
                      <a:r>
                        <a:rPr sz="2000" b="1" dirty="0">
                          <a:latin typeface="Mont Bold" panose="00000900000000000000" pitchFamily="50" charset="0"/>
                          <a:cs typeface="Arial"/>
                        </a:rPr>
                        <a:t>ry</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512445" algn="ctr">
                        <a:lnSpc>
                          <a:spcPct val="100000"/>
                        </a:lnSpc>
                      </a:pPr>
                      <a:r>
                        <a:rPr sz="2000" b="1" spc="5" dirty="0">
                          <a:latin typeface="Mont Bold" panose="00000900000000000000" pitchFamily="50" charset="0"/>
                          <a:cs typeface="Arial"/>
                        </a:rPr>
                        <a:t>R</a:t>
                      </a:r>
                      <a:r>
                        <a:rPr sz="2000" b="1" dirty="0">
                          <a:latin typeface="Mont Bold" panose="00000900000000000000" pitchFamily="50" charset="0"/>
                          <a:cs typeface="Arial"/>
                        </a:rPr>
                        <a:t>ole</a:t>
                      </a:r>
                      <a:r>
                        <a:rPr sz="2000" b="1" spc="-15" dirty="0">
                          <a:latin typeface="Mont Bold" panose="00000900000000000000" pitchFamily="50" charset="0"/>
                          <a:cs typeface="Arial"/>
                        </a:rPr>
                        <a:t> </a:t>
                      </a:r>
                      <a:r>
                        <a:rPr sz="2000" b="1" dirty="0">
                          <a:latin typeface="Mont Bold" panose="00000900000000000000" pitchFamily="50" charset="0"/>
                          <a:cs typeface="Arial"/>
                        </a:rPr>
                        <a:t>in the</a:t>
                      </a:r>
                      <a:r>
                        <a:rPr sz="2000" b="1" spc="-5" dirty="0">
                          <a:latin typeface="Mont Bold" panose="00000900000000000000" pitchFamily="50" charset="0"/>
                          <a:cs typeface="Arial"/>
                        </a:rPr>
                        <a:t> </a:t>
                      </a:r>
                      <a:r>
                        <a:rPr sz="2000" b="1" dirty="0">
                          <a:latin typeface="Mont Bold" panose="00000900000000000000" pitchFamily="50" charset="0"/>
                          <a:cs typeface="Arial"/>
                        </a:rPr>
                        <a:t>Proje</a:t>
                      </a:r>
                      <a:r>
                        <a:rPr sz="2000" b="1" spc="5" dirty="0">
                          <a:latin typeface="Mont Bold" panose="00000900000000000000" pitchFamily="50" charset="0"/>
                          <a:cs typeface="Arial"/>
                        </a:rPr>
                        <a:t>c</a:t>
                      </a:r>
                      <a:r>
                        <a:rPr sz="2000" b="1" dirty="0">
                          <a:latin typeface="Mont Bold" panose="00000900000000000000" pitchFamily="50" charset="0"/>
                          <a:cs typeface="Arial"/>
                        </a:rPr>
                        <a:t>t</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533400">
                <a:tc>
                  <a:txBody>
                    <a:bodyPr/>
                    <a:lstStyle/>
                    <a:p>
                      <a:pPr marL="187325" algn="ctr">
                        <a:lnSpc>
                          <a:spcPct val="100000"/>
                        </a:lnSpc>
                      </a:pPr>
                      <a:r>
                        <a:rPr sz="1800" b="1" spc="-5" dirty="0">
                          <a:solidFill>
                            <a:schemeClr val="bg1"/>
                          </a:solidFill>
                          <a:latin typeface="Mont Bold" panose="00000900000000000000" pitchFamily="50" charset="0"/>
                          <a:cs typeface="Arial"/>
                        </a:rPr>
                        <a:t>01</a:t>
                      </a:r>
                      <a:endParaRPr sz="18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r>
                        <a:rPr lang="en-GB" sz="1800" dirty="0">
                          <a:solidFill>
                            <a:schemeClr val="bg1"/>
                          </a:solidFill>
                          <a:latin typeface="Mont Bold" panose="00000900000000000000"/>
                          <a:cs typeface="Arial"/>
                        </a:rPr>
                        <a:t>ABCD Ltd</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marL="261620">
                        <a:lnSpc>
                          <a:spcPct val="100000"/>
                        </a:lnSpc>
                      </a:pPr>
                      <a:r>
                        <a:rPr lang="en-GB" sz="1800" dirty="0">
                          <a:solidFill>
                            <a:schemeClr val="bg1"/>
                          </a:solidFill>
                          <a:latin typeface="Mont Bold" panose="00000900000000000000"/>
                          <a:cs typeface="Arial"/>
                        </a:rPr>
                        <a:t>Company</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algn="ctr"/>
                      <a:r>
                        <a:rPr lang="en-GB" sz="1800" dirty="0">
                          <a:solidFill>
                            <a:schemeClr val="bg1"/>
                          </a:solidFill>
                          <a:latin typeface="Mont Bold" panose="00000900000000000000"/>
                          <a:cs typeface="Arial"/>
                        </a:rPr>
                        <a:t>Albania</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algn="ctr"/>
                      <a:r>
                        <a:rPr lang="en-GB" sz="1800" dirty="0">
                          <a:solidFill>
                            <a:schemeClr val="bg1"/>
                          </a:solidFill>
                          <a:latin typeface="Mont Bold" panose="00000900000000000000"/>
                          <a:cs typeface="Arial"/>
                        </a:rPr>
                        <a:t>                      Partner</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extLst>
                  <a:ext uri="{0D108BD9-81ED-4DB2-BD59-A6C34878D82A}">
                    <a16:rowId xmlns:a16="http://schemas.microsoft.com/office/drawing/2014/main" val="10002"/>
                  </a:ext>
                </a:extLst>
              </a:tr>
              <a:tr h="500253">
                <a:tc>
                  <a:txBody>
                    <a:bodyPr/>
                    <a:lstStyle/>
                    <a:p>
                      <a:pPr marL="187325" algn="ctr">
                        <a:lnSpc>
                          <a:spcPct val="100000"/>
                        </a:lnSpc>
                      </a:pPr>
                      <a:r>
                        <a:rPr sz="1800" b="1" spc="-5" dirty="0">
                          <a:latin typeface="Mont Bold" panose="00000900000000000000" pitchFamily="50" charset="0"/>
                          <a:cs typeface="Arial"/>
                        </a:rPr>
                        <a:t>02</a:t>
                      </a:r>
                      <a:endParaRPr sz="18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800" dirty="0">
                          <a:latin typeface="Mont Bold" panose="00000900000000000000"/>
                          <a:cs typeface="Arial"/>
                        </a:rPr>
                        <a:t>Ministry of Energy and Infrastructure</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261620">
                        <a:lnSpc>
                          <a:spcPct val="100000"/>
                        </a:lnSpc>
                      </a:pPr>
                      <a:r>
                        <a:rPr lang="en-GB" sz="1800" dirty="0">
                          <a:latin typeface="Mont Bold" panose="00000900000000000000"/>
                          <a:cs typeface="Arial"/>
                        </a:rPr>
                        <a:t>Public</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GB" sz="1800" dirty="0">
                          <a:latin typeface="Mont Bold" panose="00000900000000000000"/>
                          <a:cs typeface="Arial"/>
                        </a:rPr>
                        <a:t>Albania</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GB" sz="1800" dirty="0">
                          <a:latin typeface="Mont Bold" panose="00000900000000000000"/>
                          <a:cs typeface="Arial"/>
                        </a:rPr>
                        <a:t>  Coordinator</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500252">
                <a:tc>
                  <a:txBody>
                    <a:bodyPr/>
                    <a:lstStyle/>
                    <a:p>
                      <a:pPr marL="187325" algn="ctr">
                        <a:lnSpc>
                          <a:spcPct val="100000"/>
                        </a:lnSpc>
                      </a:pPr>
                      <a:r>
                        <a:rPr sz="1800" b="1" spc="-5" dirty="0">
                          <a:solidFill>
                            <a:schemeClr val="bg1"/>
                          </a:solidFill>
                          <a:latin typeface="Mont Bold" panose="00000900000000000000" pitchFamily="50" charset="0"/>
                          <a:cs typeface="Arial"/>
                        </a:rPr>
                        <a:t>03</a:t>
                      </a:r>
                      <a:endParaRPr sz="18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r>
                        <a:rPr lang="en-GB" sz="1800" dirty="0">
                          <a:solidFill>
                            <a:schemeClr val="bg1"/>
                          </a:solidFill>
                          <a:latin typeface="Mont Bold" panose="00000900000000000000"/>
                          <a:cs typeface="Arial"/>
                        </a:rPr>
                        <a:t> General Directory of Rail transport</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marL="325755">
                        <a:lnSpc>
                          <a:spcPct val="100000"/>
                        </a:lnSpc>
                      </a:pPr>
                      <a:r>
                        <a:rPr lang="en-GB" sz="1800" dirty="0">
                          <a:solidFill>
                            <a:schemeClr val="bg1"/>
                          </a:solidFill>
                          <a:latin typeface="Mont Bold" panose="00000900000000000000"/>
                          <a:cs typeface="Arial"/>
                        </a:rPr>
                        <a:t>Public</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algn="ctr"/>
                      <a:r>
                        <a:rPr lang="en-GB" sz="1800" dirty="0">
                          <a:solidFill>
                            <a:schemeClr val="bg1"/>
                          </a:solidFill>
                          <a:latin typeface="Mont Bold" panose="00000900000000000000"/>
                          <a:cs typeface="Arial"/>
                        </a:rPr>
                        <a:t>Albania</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algn="ctr"/>
                      <a:r>
                        <a:rPr lang="en-GB" sz="1800" dirty="0">
                          <a:solidFill>
                            <a:schemeClr val="bg1"/>
                          </a:solidFill>
                          <a:latin typeface="Mont Bold" panose="00000900000000000000"/>
                          <a:cs typeface="Arial"/>
                        </a:rPr>
                        <a:t> Partner</a:t>
                      </a:r>
                      <a:endParaRPr sz="1800" dirty="0">
                        <a:solidFill>
                          <a:schemeClr val="bg1"/>
                        </a:solidFill>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extLst>
                  <a:ext uri="{0D108BD9-81ED-4DB2-BD59-A6C34878D82A}">
                    <a16:rowId xmlns:a16="http://schemas.microsoft.com/office/drawing/2014/main" val="10004"/>
                  </a:ext>
                </a:extLst>
              </a:tr>
              <a:tr h="500252">
                <a:tc>
                  <a:txBody>
                    <a:bodyPr/>
                    <a:lstStyle/>
                    <a:p>
                      <a:pPr marL="187325" algn="ctr">
                        <a:lnSpc>
                          <a:spcPct val="100000"/>
                        </a:lnSpc>
                      </a:pPr>
                      <a:r>
                        <a:rPr lang="en-US" sz="1800" b="1" dirty="0">
                          <a:latin typeface="Mont Bold" panose="00000900000000000000" pitchFamily="50" charset="0"/>
                          <a:cs typeface="Arial"/>
                        </a:rPr>
                        <a:t>04</a:t>
                      </a:r>
                      <a:endParaRPr sz="1800" b="1"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r>
                        <a:rPr lang="en-GB" sz="1800" dirty="0">
                          <a:latin typeface="Mont Bold" panose="00000900000000000000"/>
                          <a:cs typeface="Arial"/>
                        </a:rPr>
                        <a:t> Rail operators and manufactories/ industries</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325755">
                        <a:lnSpc>
                          <a:spcPct val="100000"/>
                        </a:lnSpc>
                      </a:pPr>
                      <a:r>
                        <a:rPr lang="en-GB" sz="1800" dirty="0">
                          <a:latin typeface="Mont Bold" panose="00000900000000000000"/>
                          <a:cs typeface="Arial"/>
                        </a:rPr>
                        <a:t>Private</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800" dirty="0">
                          <a:latin typeface="Mont Bold" panose="00000900000000000000"/>
                          <a:cs typeface="Arial"/>
                        </a:rPr>
                        <a:t>Albania</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1800" dirty="0">
                          <a:latin typeface="Mont Bold" panose="00000900000000000000"/>
                          <a:cs typeface="Arial"/>
                        </a:rPr>
                        <a:t> Partner</a:t>
                      </a:r>
                      <a:endParaRPr sz="1800" dirty="0">
                        <a:latin typeface="Mont Bold" panose="0000090000000000000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993425189"/>
                  </a:ext>
                </a:extLst>
              </a:tr>
              <a:tr h="500252">
                <a:tc>
                  <a:txBody>
                    <a:bodyPr/>
                    <a:lstStyle/>
                    <a:p>
                      <a:pPr marL="187325" algn="ctr">
                        <a:lnSpc>
                          <a:spcPct val="100000"/>
                        </a:lnSpc>
                      </a:pPr>
                      <a:r>
                        <a:rPr lang="en-US" sz="1800" b="1" dirty="0">
                          <a:solidFill>
                            <a:schemeClr val="bg1"/>
                          </a:solidFill>
                          <a:latin typeface="Mont Bold" panose="00000900000000000000" pitchFamily="50" charset="0"/>
                          <a:cs typeface="Arial"/>
                        </a:rPr>
                        <a:t>05</a:t>
                      </a:r>
                      <a:endParaRPr sz="1800" b="1"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endParaRPr sz="1800" dirty="0">
                        <a:solidFill>
                          <a:schemeClr val="bg1"/>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marL="325755">
                        <a:lnSpc>
                          <a:spcPct val="100000"/>
                        </a:lnSpc>
                      </a:pPr>
                      <a:endParaRPr sz="180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pPr algn="ctr"/>
                      <a:endParaRPr sz="180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tc>
                  <a:txBody>
                    <a:bodyPr/>
                    <a:lstStyle/>
                    <a:p>
                      <a:endParaRPr sz="180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252F6B"/>
                    </a:solidFill>
                  </a:tcPr>
                </a:tc>
                <a:extLst>
                  <a:ext uri="{0D108BD9-81ED-4DB2-BD59-A6C34878D82A}">
                    <a16:rowId xmlns:a16="http://schemas.microsoft.com/office/drawing/2014/main" val="3561573447"/>
                  </a:ext>
                </a:extLst>
              </a:tr>
            </a:tbl>
          </a:graphicData>
        </a:graphic>
      </p:graphicFrame>
    </p:spTree>
    <p:extLst>
      <p:ext uri="{BB962C8B-B14F-4D97-AF65-F5344CB8AC3E}">
        <p14:creationId xmlns:p14="http://schemas.microsoft.com/office/powerpoint/2010/main" val="2116128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64FD7-E0F2-08C9-5F86-577A27F06BB2}"/>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DD6E93D0-84E8-5358-EF7C-7E84DA3DB67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8B477FC5-1D29-337C-AE27-1AAB2B5BB7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545"/>
            <a:ext cx="5236377" cy="2071998"/>
          </a:xfrm>
          <a:prstGeom prst="rect">
            <a:avLst/>
          </a:prstGeom>
        </p:spPr>
      </p:pic>
      <p:sp>
        <p:nvSpPr>
          <p:cNvPr id="7" name="Metin kutusu 6">
            <a:extLst>
              <a:ext uri="{FF2B5EF4-FFF2-40B4-BE49-F238E27FC236}">
                <a16:creationId xmlns:a16="http://schemas.microsoft.com/office/drawing/2014/main" id="{0F1092F5-67FA-D8F6-3C64-1754CFF78DAA}"/>
              </a:ext>
            </a:extLst>
          </p:cNvPr>
          <p:cNvSpPr txBox="1"/>
          <p:nvPr/>
        </p:nvSpPr>
        <p:spPr>
          <a:xfrm>
            <a:off x="2618188" y="1869199"/>
            <a:ext cx="2423168" cy="646331"/>
          </a:xfrm>
          <a:prstGeom prst="rect">
            <a:avLst/>
          </a:prstGeom>
          <a:noFill/>
        </p:spPr>
        <p:txBody>
          <a:bodyPr wrap="square" rtlCol="0">
            <a:spAutoFit/>
          </a:bodyPr>
          <a:lstStyle/>
          <a:p>
            <a:pPr algn="r"/>
            <a:r>
              <a:rPr lang="tr-TR" b="1" dirty="0" err="1">
                <a:solidFill>
                  <a:schemeClr val="bg1"/>
                </a:solidFill>
                <a:latin typeface="Mont Bold" panose="00000900000000000000" pitchFamily="50" charset="0"/>
              </a:rPr>
              <a:t>Consortium</a:t>
            </a:r>
            <a:r>
              <a:rPr lang="tr-TR" b="1" dirty="0">
                <a:solidFill>
                  <a:schemeClr val="bg1"/>
                </a:solidFill>
                <a:latin typeface="Mont Bold" panose="00000900000000000000" pitchFamily="50" charset="0"/>
              </a:rPr>
              <a:t> – </a:t>
            </a:r>
            <a:r>
              <a:rPr lang="tr-TR" b="1" dirty="0" err="1">
                <a:solidFill>
                  <a:schemeClr val="bg1"/>
                </a:solidFill>
                <a:latin typeface="Mont Bold" panose="00000900000000000000" pitchFamily="50" charset="0"/>
              </a:rPr>
              <a:t>required</a:t>
            </a:r>
            <a:r>
              <a:rPr lang="tr-TR" b="1" dirty="0">
                <a:solidFill>
                  <a:schemeClr val="bg1"/>
                </a:solidFill>
                <a:latin typeface="Mont Bold" panose="00000900000000000000" pitchFamily="50" charset="0"/>
              </a:rPr>
              <a:t> </a:t>
            </a:r>
            <a:r>
              <a:rPr lang="tr-TR" b="1" dirty="0" err="1">
                <a:solidFill>
                  <a:schemeClr val="bg1"/>
                </a:solidFill>
                <a:latin typeface="Mont Bold" panose="00000900000000000000" pitchFamily="50" charset="0"/>
              </a:rPr>
              <a:t>partners</a:t>
            </a:r>
            <a:endParaRPr lang="tr-TR" b="1" dirty="0">
              <a:solidFill>
                <a:schemeClr val="bg1"/>
              </a:solidFill>
              <a:latin typeface="Mont Bold" panose="00000900000000000000" pitchFamily="50" charset="0"/>
            </a:endParaRPr>
          </a:p>
        </p:txBody>
      </p:sp>
      <p:graphicFrame>
        <p:nvGraphicFramePr>
          <p:cNvPr id="2" name="object 3">
            <a:extLst>
              <a:ext uri="{FF2B5EF4-FFF2-40B4-BE49-F238E27FC236}">
                <a16:creationId xmlns:a16="http://schemas.microsoft.com/office/drawing/2014/main" id="{90F62511-8E7A-839B-0FFA-FCF309A0FAC2}"/>
              </a:ext>
            </a:extLst>
          </p:cNvPr>
          <p:cNvGraphicFramePr>
            <a:graphicFrameLocks noGrp="1"/>
          </p:cNvGraphicFramePr>
          <p:nvPr>
            <p:extLst>
              <p:ext uri="{D42A27DB-BD31-4B8C-83A1-F6EECF244321}">
                <p14:modId xmlns:p14="http://schemas.microsoft.com/office/powerpoint/2010/main" val="3184573339"/>
              </p:ext>
            </p:extLst>
          </p:nvPr>
        </p:nvGraphicFramePr>
        <p:xfrm>
          <a:off x="1524001" y="2903562"/>
          <a:ext cx="9143997" cy="2965775"/>
        </p:xfrm>
        <a:graphic>
          <a:graphicData uri="http://schemas.openxmlformats.org/drawingml/2006/table">
            <a:tbl>
              <a:tblPr firstRow="1" bandRow="1">
                <a:tableStyleId>{2D5ABB26-0587-4C30-8999-92F81FD0307C}</a:tableStyleId>
              </a:tblPr>
              <a:tblGrid>
                <a:gridCol w="760781">
                  <a:extLst>
                    <a:ext uri="{9D8B030D-6E8A-4147-A177-3AD203B41FA5}">
                      <a16:colId xmlns:a16="http://schemas.microsoft.com/office/drawing/2014/main" val="20000"/>
                    </a:ext>
                  </a:extLst>
                </a:gridCol>
                <a:gridCol w="2327323">
                  <a:extLst>
                    <a:ext uri="{9D8B030D-6E8A-4147-A177-3AD203B41FA5}">
                      <a16:colId xmlns:a16="http://schemas.microsoft.com/office/drawing/2014/main" val="20001"/>
                    </a:ext>
                  </a:extLst>
                </a:gridCol>
                <a:gridCol w="1626463">
                  <a:extLst>
                    <a:ext uri="{9D8B030D-6E8A-4147-A177-3AD203B41FA5}">
                      <a16:colId xmlns:a16="http://schemas.microsoft.com/office/drawing/2014/main" val="20002"/>
                    </a:ext>
                  </a:extLst>
                </a:gridCol>
                <a:gridCol w="1740309">
                  <a:extLst>
                    <a:ext uri="{9D8B030D-6E8A-4147-A177-3AD203B41FA5}">
                      <a16:colId xmlns:a16="http://schemas.microsoft.com/office/drawing/2014/main" val="20003"/>
                    </a:ext>
                  </a:extLst>
                </a:gridCol>
                <a:gridCol w="2689121">
                  <a:extLst>
                    <a:ext uri="{9D8B030D-6E8A-4147-A177-3AD203B41FA5}">
                      <a16:colId xmlns:a16="http://schemas.microsoft.com/office/drawing/2014/main" val="20004"/>
                    </a:ext>
                  </a:extLst>
                </a:gridCol>
              </a:tblGrid>
              <a:tr h="277435">
                <a:tc>
                  <a:txBody>
                    <a:bodyPr/>
                    <a:lstStyle/>
                    <a:p>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dirty="0"/>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539507">
                <a:tc>
                  <a:txBody>
                    <a:bodyPr/>
                    <a:lstStyle/>
                    <a:p>
                      <a:pPr marL="96520" algn="ctr">
                        <a:lnSpc>
                          <a:spcPct val="100000"/>
                        </a:lnSpc>
                      </a:pPr>
                      <a:r>
                        <a:rPr sz="2000" b="1" spc="5" dirty="0">
                          <a:latin typeface="Mont Bold" panose="00000900000000000000" pitchFamily="50" charset="0"/>
                          <a:cs typeface="Arial"/>
                        </a:rPr>
                        <a:t>No</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20040" algn="ctr">
                        <a:lnSpc>
                          <a:spcPct val="100000"/>
                        </a:lnSpc>
                      </a:pPr>
                      <a:r>
                        <a:rPr sz="2000" b="1" dirty="0">
                          <a:latin typeface="Mont Bold" panose="00000900000000000000" pitchFamily="50" charset="0"/>
                          <a:cs typeface="Arial"/>
                        </a:rPr>
                        <a:t>Expertise</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32105" algn="ctr">
                        <a:lnSpc>
                          <a:spcPct val="100000"/>
                        </a:lnSpc>
                      </a:pPr>
                      <a:r>
                        <a:rPr sz="2000" b="1" spc="-145" dirty="0">
                          <a:latin typeface="Mont Bold" panose="00000900000000000000" pitchFamily="50" charset="0"/>
                          <a:cs typeface="Arial"/>
                        </a:rPr>
                        <a:t>T</a:t>
                      </a:r>
                      <a:r>
                        <a:rPr sz="2000" b="1" spc="-35" dirty="0">
                          <a:latin typeface="Mont Bold" panose="00000900000000000000" pitchFamily="50" charset="0"/>
                          <a:cs typeface="Arial"/>
                        </a:rPr>
                        <a:t>y</a:t>
                      </a:r>
                      <a:r>
                        <a:rPr sz="2000" b="1" dirty="0">
                          <a:latin typeface="Mont Bold" panose="00000900000000000000" pitchFamily="50" charset="0"/>
                          <a:cs typeface="Arial"/>
                        </a:rPr>
                        <a:t>pe</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20014" algn="ctr">
                        <a:lnSpc>
                          <a:spcPct val="100000"/>
                        </a:lnSpc>
                      </a:pPr>
                      <a:r>
                        <a:rPr sz="2000" b="1" dirty="0">
                          <a:latin typeface="Mont Bold" panose="00000900000000000000" pitchFamily="50" charset="0"/>
                          <a:cs typeface="Arial"/>
                        </a:rPr>
                        <a:t>Coun</a:t>
                      </a:r>
                      <a:r>
                        <a:rPr sz="2000" b="1" spc="5" dirty="0">
                          <a:latin typeface="Mont Bold" panose="00000900000000000000" pitchFamily="50" charset="0"/>
                          <a:cs typeface="Arial"/>
                        </a:rPr>
                        <a:t>t</a:t>
                      </a:r>
                      <a:r>
                        <a:rPr sz="2000" b="1" dirty="0">
                          <a:latin typeface="Mont Bold" panose="00000900000000000000" pitchFamily="50" charset="0"/>
                          <a:cs typeface="Arial"/>
                        </a:rPr>
                        <a:t>ry</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591185" algn="ctr">
                        <a:lnSpc>
                          <a:spcPct val="100000"/>
                        </a:lnSpc>
                      </a:pPr>
                      <a:r>
                        <a:rPr sz="2000" b="1" dirty="0">
                          <a:latin typeface="Mont Bold" panose="00000900000000000000" pitchFamily="50" charset="0"/>
                          <a:cs typeface="Arial"/>
                        </a:rPr>
                        <a:t>Role</a:t>
                      </a:r>
                      <a:r>
                        <a:rPr sz="2000" b="1" spc="-15" dirty="0">
                          <a:latin typeface="Mont Bold" panose="00000900000000000000" pitchFamily="50" charset="0"/>
                          <a:cs typeface="Arial"/>
                        </a:rPr>
                        <a:t> </a:t>
                      </a:r>
                      <a:r>
                        <a:rPr sz="2000" b="1" dirty="0">
                          <a:latin typeface="Mont Bold" panose="00000900000000000000" pitchFamily="50" charset="0"/>
                          <a:cs typeface="Arial"/>
                        </a:rPr>
                        <a:t>in</a:t>
                      </a:r>
                      <a:r>
                        <a:rPr sz="2000" b="1" spc="-10" dirty="0">
                          <a:latin typeface="Mont Bold" panose="00000900000000000000" pitchFamily="50" charset="0"/>
                          <a:cs typeface="Arial"/>
                        </a:rPr>
                        <a:t> </a:t>
                      </a:r>
                      <a:r>
                        <a:rPr sz="2000" b="1" dirty="0">
                          <a:latin typeface="Mont Bold" panose="00000900000000000000" pitchFamily="50" charset="0"/>
                          <a:cs typeface="Arial"/>
                        </a:rPr>
                        <a:t>the</a:t>
                      </a:r>
                      <a:r>
                        <a:rPr sz="2000" b="1" spc="-15" dirty="0">
                          <a:latin typeface="Mont Bold" panose="00000900000000000000" pitchFamily="50" charset="0"/>
                          <a:cs typeface="Arial"/>
                        </a:rPr>
                        <a:t> </a:t>
                      </a:r>
                      <a:r>
                        <a:rPr sz="2000" b="1" dirty="0">
                          <a:latin typeface="Mont Bold" panose="00000900000000000000" pitchFamily="50" charset="0"/>
                          <a:cs typeface="Arial"/>
                        </a:rPr>
                        <a:t>project</a:t>
                      </a:r>
                      <a:endParaRPr sz="20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525790">
                <a:tc>
                  <a:txBody>
                    <a:bodyPr/>
                    <a:lstStyle/>
                    <a:p>
                      <a:pPr marL="187325" algn="ctr">
                        <a:lnSpc>
                          <a:spcPct val="100000"/>
                        </a:lnSpc>
                      </a:pPr>
                      <a:r>
                        <a:rPr sz="1800" b="1" spc="-5" dirty="0">
                          <a:solidFill>
                            <a:schemeClr val="bg1"/>
                          </a:solidFill>
                          <a:latin typeface="Mont Bold" panose="00000900000000000000" pitchFamily="50" charset="0"/>
                          <a:cs typeface="Arial"/>
                        </a:rPr>
                        <a:t>01</a:t>
                      </a:r>
                      <a:endParaRPr sz="18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algn="ctr"/>
                      <a:r>
                        <a:rPr lang="en-GB" sz="1800" dirty="0">
                          <a:solidFill>
                            <a:schemeClr val="bg1"/>
                          </a:solidFill>
                          <a:latin typeface="Mont Bold" panose="00000900000000000000" pitchFamily="50" charset="0"/>
                          <a:cs typeface="Arial"/>
                        </a:rPr>
                        <a:t>Rail transport public-private bodies</a:t>
                      </a:r>
                      <a:endParaRPr sz="18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marL="364490" algn="l">
                        <a:lnSpc>
                          <a:spcPct val="100000"/>
                        </a:lnSpc>
                      </a:pPr>
                      <a:r>
                        <a:rPr lang="en-GB" sz="1600" dirty="0">
                          <a:solidFill>
                            <a:schemeClr val="bg1"/>
                          </a:solidFill>
                          <a:latin typeface="Mont Bold" panose="00000900000000000000" pitchFamily="50" charset="0"/>
                          <a:cs typeface="Arial"/>
                        </a:rPr>
                        <a:t>Institution/company</a:t>
                      </a:r>
                      <a:endParaRPr sz="16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algn="ctr"/>
                      <a:r>
                        <a:rPr lang="en-GB" sz="1600" dirty="0" err="1">
                          <a:solidFill>
                            <a:schemeClr val="bg1"/>
                          </a:solidFill>
                          <a:latin typeface="Mont Bold" panose="00000900000000000000" pitchFamily="50" charset="0"/>
                          <a:cs typeface="Arial"/>
                        </a:rPr>
                        <a:t>European&amp;Regional</a:t>
                      </a:r>
                      <a:endParaRPr sz="16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algn="ctr"/>
                      <a:r>
                        <a:rPr lang="en-GB" sz="1600" dirty="0">
                          <a:solidFill>
                            <a:schemeClr val="bg1"/>
                          </a:solidFill>
                          <a:latin typeface="Mont Bold" panose="00000900000000000000" pitchFamily="50" charset="0"/>
                          <a:cs typeface="Arial"/>
                        </a:rPr>
                        <a:t>Coordinator/Partner</a:t>
                      </a:r>
                      <a:endParaRPr sz="16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extLst>
                  <a:ext uri="{0D108BD9-81ED-4DB2-BD59-A6C34878D82A}">
                    <a16:rowId xmlns:a16="http://schemas.microsoft.com/office/drawing/2014/main" val="10002"/>
                  </a:ext>
                </a:extLst>
              </a:tr>
              <a:tr h="525763">
                <a:tc>
                  <a:txBody>
                    <a:bodyPr/>
                    <a:lstStyle/>
                    <a:p>
                      <a:pPr marL="187325" algn="ctr">
                        <a:lnSpc>
                          <a:spcPct val="100000"/>
                        </a:lnSpc>
                      </a:pPr>
                      <a:r>
                        <a:rPr sz="1800" b="1" spc="-10" dirty="0">
                          <a:latin typeface="Mont Bold" panose="00000900000000000000" pitchFamily="50" charset="0"/>
                          <a:cs typeface="Arial"/>
                        </a:rPr>
                        <a:t>02</a:t>
                      </a:r>
                      <a:endParaRPr sz="180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GB" sz="1800" dirty="0" err="1">
                          <a:latin typeface="Mont Bold" panose="00000900000000000000" pitchFamily="50" charset="0"/>
                          <a:cs typeface="Arial"/>
                        </a:rPr>
                        <a:t>Experts&amp;Researchers</a:t>
                      </a:r>
                      <a:endParaRPr sz="18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64490" algn="ctr">
                        <a:lnSpc>
                          <a:spcPct val="100000"/>
                        </a:lnSpc>
                      </a:pPr>
                      <a:r>
                        <a:rPr lang="en-GB" sz="1600" dirty="0">
                          <a:latin typeface="Mont Bold" panose="00000900000000000000" pitchFamily="50" charset="0"/>
                          <a:cs typeface="Arial"/>
                        </a:rPr>
                        <a:t>Expert, Researcher</a:t>
                      </a:r>
                      <a:endParaRPr sz="16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GB" sz="1600" dirty="0">
                          <a:latin typeface="Mont Bold" panose="00000900000000000000" pitchFamily="50" charset="0"/>
                          <a:cs typeface="Arial"/>
                        </a:rPr>
                        <a:t>Europe, Region</a:t>
                      </a:r>
                      <a:endParaRPr sz="16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1600" dirty="0">
                          <a:latin typeface="Mont Bold" panose="00000900000000000000" pitchFamily="50" charset="0"/>
                          <a:cs typeface="Arial"/>
                        </a:rPr>
                        <a:t>Key /Non-Key Expert</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525790">
                <a:tc>
                  <a:txBody>
                    <a:bodyPr/>
                    <a:lstStyle/>
                    <a:p>
                      <a:pPr marL="187325" algn="ctr">
                        <a:lnSpc>
                          <a:spcPct val="100000"/>
                        </a:lnSpc>
                      </a:pPr>
                      <a:r>
                        <a:rPr sz="1800" b="1" spc="-10" dirty="0">
                          <a:solidFill>
                            <a:schemeClr val="bg1"/>
                          </a:solidFill>
                          <a:latin typeface="Mont Bold" panose="00000900000000000000" pitchFamily="50" charset="0"/>
                          <a:cs typeface="Arial"/>
                        </a:rPr>
                        <a:t>03</a:t>
                      </a:r>
                      <a:endParaRPr sz="18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algn="ctr"/>
                      <a:r>
                        <a:rPr lang="en-GB" sz="1800" dirty="0">
                          <a:solidFill>
                            <a:schemeClr val="bg1"/>
                          </a:solidFill>
                          <a:latin typeface="Mont Bold" panose="00000900000000000000" pitchFamily="50" charset="0"/>
                          <a:cs typeface="Arial"/>
                        </a:rPr>
                        <a:t>Ministry of Transport, Rail transport bodies</a:t>
                      </a:r>
                      <a:endParaRPr sz="18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marL="364490" algn="l">
                        <a:lnSpc>
                          <a:spcPct val="100000"/>
                        </a:lnSpc>
                      </a:pPr>
                      <a:r>
                        <a:rPr lang="en-GB" sz="1600" dirty="0" err="1">
                          <a:solidFill>
                            <a:schemeClr val="bg1"/>
                          </a:solidFill>
                          <a:latin typeface="Mont Bold" panose="00000900000000000000" pitchFamily="50" charset="0"/>
                          <a:cs typeface="Arial"/>
                        </a:rPr>
                        <a:t>Public&amp;private</a:t>
                      </a:r>
                      <a:endParaRPr sz="16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algn="ctr"/>
                      <a:r>
                        <a:rPr lang="en-GB" sz="1600" dirty="0">
                          <a:solidFill>
                            <a:schemeClr val="bg1"/>
                          </a:solidFill>
                          <a:latin typeface="Mont Bold" panose="00000900000000000000" pitchFamily="50" charset="0"/>
                          <a:cs typeface="Arial"/>
                        </a:rPr>
                        <a:t>Europe&amp; Region</a:t>
                      </a:r>
                      <a:endParaRPr sz="16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tc>
                  <a:txBody>
                    <a:bodyPr/>
                    <a:lstStyle/>
                    <a:p>
                      <a:pPr algn="ctr"/>
                      <a:r>
                        <a:rPr lang="en-US" sz="1600" dirty="0">
                          <a:solidFill>
                            <a:schemeClr val="bg1"/>
                          </a:solidFill>
                          <a:latin typeface="Mont Bold" panose="00000900000000000000" pitchFamily="50" charset="0"/>
                          <a:cs typeface="Arial"/>
                        </a:rPr>
                        <a:t>Coordinator/Partner</a:t>
                      </a:r>
                    </a:p>
                    <a:p>
                      <a:pPr algn="ctr"/>
                      <a:endParaRPr lang="en-US" sz="1600" dirty="0">
                        <a:solidFill>
                          <a:schemeClr val="bg1"/>
                        </a:solidFill>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5CA092"/>
                    </a:solidFill>
                  </a:tcPr>
                </a:tc>
                <a:extLst>
                  <a:ext uri="{0D108BD9-81ED-4DB2-BD59-A6C34878D82A}">
                    <a16:rowId xmlns:a16="http://schemas.microsoft.com/office/drawing/2014/main" val="10004"/>
                  </a:ext>
                </a:extLst>
              </a:tr>
              <a:tr h="525790">
                <a:tc>
                  <a:txBody>
                    <a:bodyPr/>
                    <a:lstStyle/>
                    <a:p>
                      <a:pPr marL="187325" algn="ctr">
                        <a:lnSpc>
                          <a:spcPct val="100000"/>
                        </a:lnSpc>
                      </a:pPr>
                      <a:r>
                        <a:rPr lang="en-US" sz="1800" b="1" dirty="0">
                          <a:latin typeface="Mont Bold" panose="00000900000000000000" pitchFamily="50" charset="0"/>
                          <a:cs typeface="Arial"/>
                        </a:rPr>
                        <a:t>04</a:t>
                      </a:r>
                      <a:endParaRPr sz="1800" b="1"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sz="18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364490" algn="ctr">
                        <a:lnSpc>
                          <a:spcPct val="100000"/>
                        </a:lnSpc>
                      </a:pPr>
                      <a:endParaRPr sz="16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sz="16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600" dirty="0">
                        <a:latin typeface="Mont Bold" panose="00000900000000000000" pitchFamily="50" charset="0"/>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966731495"/>
                  </a:ext>
                </a:extLst>
              </a:tr>
            </a:tbl>
          </a:graphicData>
        </a:graphic>
      </p:graphicFrame>
    </p:spTree>
    <p:extLst>
      <p:ext uri="{BB962C8B-B14F-4D97-AF65-F5344CB8AC3E}">
        <p14:creationId xmlns:p14="http://schemas.microsoft.com/office/powerpoint/2010/main" val="3931217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AA93B-CF0E-5DAB-CE4D-0A128F340D8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A1FE1A-B7D3-32AB-DD4E-EF5BC2535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Metin kutusu 4">
            <a:extLst>
              <a:ext uri="{FF2B5EF4-FFF2-40B4-BE49-F238E27FC236}">
                <a16:creationId xmlns:a16="http://schemas.microsoft.com/office/drawing/2014/main" id="{9EE5B944-96E2-16BE-8400-2B3FF0C933CA}"/>
              </a:ext>
            </a:extLst>
          </p:cNvPr>
          <p:cNvSpPr txBox="1"/>
          <p:nvPr/>
        </p:nvSpPr>
        <p:spPr>
          <a:xfrm>
            <a:off x="659900" y="1140893"/>
            <a:ext cx="3697793" cy="1200329"/>
          </a:xfrm>
          <a:prstGeom prst="rect">
            <a:avLst/>
          </a:prstGeom>
          <a:noFill/>
        </p:spPr>
        <p:txBody>
          <a:bodyPr wrap="square" rtlCol="0">
            <a:spAutoFit/>
          </a:bodyPr>
          <a:lstStyle/>
          <a:p>
            <a:r>
              <a:rPr lang="tr-TR" dirty="0">
                <a:solidFill>
                  <a:schemeClr val="bg1"/>
                </a:solidFill>
                <a:latin typeface="Montserrat" pitchFamily="2" charset="77"/>
              </a:rPr>
              <a:t>PRESENTER CONTACT</a:t>
            </a:r>
          </a:p>
          <a:p>
            <a:r>
              <a:rPr lang="tr-TR" dirty="0">
                <a:solidFill>
                  <a:schemeClr val="bg1"/>
                </a:solidFill>
                <a:latin typeface="Montserrat" pitchFamily="2" charset="77"/>
              </a:rPr>
              <a:t>DETAILS:</a:t>
            </a:r>
            <a:r>
              <a:rPr lang="en-GB" dirty="0">
                <a:solidFill>
                  <a:schemeClr val="bg1"/>
                </a:solidFill>
                <a:latin typeface="Montserrat" pitchFamily="2" charset="77"/>
              </a:rPr>
              <a:t> Vera Shiko</a:t>
            </a:r>
            <a:endParaRPr lang="tr-TR" dirty="0">
              <a:solidFill>
                <a:schemeClr val="bg1"/>
              </a:solidFill>
              <a:latin typeface="Montserrat" pitchFamily="2" charset="77"/>
            </a:endParaRPr>
          </a:p>
          <a:p>
            <a:endParaRPr lang="en-GB" dirty="0">
              <a:solidFill>
                <a:schemeClr val="bg1"/>
              </a:solidFill>
              <a:latin typeface="Montserrat" pitchFamily="2" charset="77"/>
            </a:endParaRPr>
          </a:p>
          <a:p>
            <a:r>
              <a:rPr lang="en-GB" dirty="0">
                <a:solidFill>
                  <a:schemeClr val="bg1"/>
                </a:solidFill>
                <a:latin typeface="Montserrat" pitchFamily="2" charset="77"/>
              </a:rPr>
              <a:t>COUNTRY: Albania</a:t>
            </a:r>
            <a:endParaRPr lang="tr-TR" dirty="0">
              <a:solidFill>
                <a:schemeClr val="bg1"/>
              </a:solidFill>
              <a:latin typeface="Montserrat" pitchFamily="2" charset="77"/>
            </a:endParaRPr>
          </a:p>
        </p:txBody>
      </p:sp>
    </p:spTree>
    <p:extLst>
      <p:ext uri="{BB962C8B-B14F-4D97-AF65-F5344CB8AC3E}">
        <p14:creationId xmlns:p14="http://schemas.microsoft.com/office/powerpoint/2010/main" val="11334103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59e70b5-6596-4108-8334-5e599d3d07dd">
      <Terms xmlns="http://schemas.microsoft.com/office/infopath/2007/PartnerControls"/>
    </lcf76f155ced4ddcb4097134ff3c332f>
    <TaxCatchAll xmlns="03ba2a3b-5597-481c-a610-d1710df7270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Belge" ma:contentTypeID="0x010100B6713C34D18B0F42A0B508897DC58628" ma:contentTypeVersion="14" ma:contentTypeDescription="Yeni belge oluşturun." ma:contentTypeScope="" ma:versionID="d15330586afc4991e9df59f8d83b942b">
  <xsd:schema xmlns:xsd="http://www.w3.org/2001/XMLSchema" xmlns:xs="http://www.w3.org/2001/XMLSchema" xmlns:p="http://schemas.microsoft.com/office/2006/metadata/properties" xmlns:ns2="c59e70b5-6596-4108-8334-5e599d3d07dd" xmlns:ns3="03ba2a3b-5597-481c-a610-d1710df72709" targetNamespace="http://schemas.microsoft.com/office/2006/metadata/properties" ma:root="true" ma:fieldsID="bab63fced616b5030e2435e1284a1eba" ns2:_="" ns3:_="">
    <xsd:import namespace="c59e70b5-6596-4108-8334-5e599d3d07dd"/>
    <xsd:import namespace="03ba2a3b-5597-481c-a610-d1710df727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e70b5-6596-4108-8334-5e599d3d07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Resim Etiketleri" ma:readOnly="false" ma:fieldId="{5cf76f15-5ced-4ddc-b409-7134ff3c332f}" ma:taxonomyMulti="true" ma:sspId="e759eaa0-9120-4d4a-a496-79ddea16a2f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3ba2a3b-5597-481c-a610-d1710df7270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0c39889-29cf-4e6a-953f-7858127deb1e}" ma:internalName="TaxCatchAll" ma:showField="CatchAllData" ma:web="03ba2a3b-5597-481c-a610-d1710df727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A30F02-A9AD-49FE-983C-AD0106AEE295}">
  <ds:schemaRefs>
    <ds:schemaRef ds:uri="http://schemas.microsoft.com/office/2006/metadata/properties"/>
    <ds:schemaRef ds:uri="http://schemas.microsoft.com/office/infopath/2007/PartnerControls"/>
    <ds:schemaRef ds:uri="c59e70b5-6596-4108-8334-5e599d3d07dd"/>
    <ds:schemaRef ds:uri="03ba2a3b-5597-481c-a610-d1710df72709"/>
  </ds:schemaRefs>
</ds:datastoreItem>
</file>

<file path=customXml/itemProps2.xml><?xml version="1.0" encoding="utf-8"?>
<ds:datastoreItem xmlns:ds="http://schemas.openxmlformats.org/officeDocument/2006/customXml" ds:itemID="{F3025C06-6CB4-41B2-B8B8-01E3745FED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9e70b5-6596-4108-8334-5e599d3d07dd"/>
    <ds:schemaRef ds:uri="03ba2a3b-5597-481c-a610-d1710df727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EA8AB5-0425-421C-A000-44E97DF668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445</TotalTime>
  <Words>757</Words>
  <Application>Microsoft Office PowerPoint</Application>
  <PresentationFormat>Widescreen</PresentationFormat>
  <Paragraphs>90</Paragraphs>
  <Slides>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Mont Bold</vt:lpstr>
      <vt:lpstr>Montserrat</vt:lpstr>
      <vt:lpstr>Wingdings</vt:lpstr>
      <vt:lpstr>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Su Demirel</dc:creator>
  <cp:lastModifiedBy>uSER</cp:lastModifiedBy>
  <cp:revision>30</cp:revision>
  <dcterms:created xsi:type="dcterms:W3CDTF">2025-01-22T10:16:35Z</dcterms:created>
  <dcterms:modified xsi:type="dcterms:W3CDTF">2026-05-14T18:30:22Z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0x010100B6713C34D18B0F42A0B508897DC58628</vt:lpwstr>
  </property>
  <property fmtid="{D5CDD505-2E9C-101B-9397-08002B2CF9AE}" pid="3" name="MediaServiceImageTags">
    <vt:lpwstr/>
  </property>
</Properties>
</file>