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70" r:id="rId4"/>
    <p:sldId id="260" r:id="rId5"/>
    <p:sldId id="834" r:id="rId6"/>
    <p:sldId id="835" r:id="rId7"/>
    <p:sldId id="269" r:id="rId8"/>
    <p:sldId id="267"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9F3778-12F6-84D6-00A3-DB0F7DB6AB29}" name="Chia Ai Ling" initials="AC" userId="S::Chia.Ailing@sgenable.sg::9e4bd269-3898-4ab3-91de-290436ecca4f" providerId="AD"/>
  <p188:author id="{4BCD37CD-3D10-881A-CAC4-8A5B48957DE6}" name="Brenda Lim" initials="BL" userId="S::Brenda.Lim@sgenable.sg::a10d14c1-33cd-470b-9830-581c748c9e8d" providerId="AD"/>
  <p188:author id="{32842EDB-AB79-1A5A-974E-27BCC6E1187C}" name="Brenda Lim" initials="BL" userId="S::brenda.lim@sgenable.sg::a10d14c1-33cd-470b-9830-581c748c9e8d" providerId="AD"/>
  <p188:author id="{56FB8FFE-0BCC-A037-6F64-18BAF3D25653}" name="Alvin Tan" initials="AT" userId="S::Alvin.Tan@sgenable.sg::f947ce83-5ae9-4bc8-bddc-2dfb9ead8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75497" autoAdjust="0"/>
  </p:normalViewPr>
  <p:slideViewPr>
    <p:cSldViewPr snapToGrid="0">
      <p:cViewPr varScale="1">
        <p:scale>
          <a:sx n="83" d="100"/>
          <a:sy n="83" d="100"/>
        </p:scale>
        <p:origin x="528" y="9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17/02/2025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Singapore’s goals for inclusion are largely encapsulated in the Enabling Masterplan 2030, which details the targets that we hope to achieve by 2030. Some focus areas include comms, transport, public space and healthcare. </a:t>
            </a:r>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195526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SG Enable</a:t>
            </a:r>
          </a:p>
          <a:p>
            <a:pPr marL="171450" indent="-171450">
              <a:buFont typeface="Arial" panose="020B0604020202020204" pitchFamily="34" charset="0"/>
              <a:buChar char="•"/>
            </a:pPr>
            <a:r>
              <a:rPr lang="en-US" dirty="0"/>
              <a:t>Set up by Ministry of Social and Family Development (MSF) in 2013</a:t>
            </a:r>
          </a:p>
          <a:p>
            <a:pPr marL="171450" indent="-171450">
              <a:buFont typeface="Arial" panose="020B0604020202020204" pitchFamily="34" charset="0"/>
              <a:buChar char="•"/>
            </a:pPr>
            <a:r>
              <a:rPr lang="en-US" dirty="0"/>
              <a:t>Focal agency for disability and inclusion in Singapore</a:t>
            </a:r>
          </a:p>
          <a:p>
            <a:br>
              <a:rPr lang="en-GB" dirty="0"/>
            </a:b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2C16-A582-4366-A4CE-8F67CCDA2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BF683-A374-E603-B789-DEAD6D199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04F21-F287-8FA1-4EBC-85B4D3265D4E}"/>
              </a:ext>
            </a:extLst>
          </p:cNvPr>
          <p:cNvSpPr>
            <a:spLocks noGrp="1"/>
          </p:cNvSpPr>
          <p:nvPr>
            <p:ph type="body" idx="1"/>
          </p:nvPr>
        </p:nvSpPr>
        <p:spPr/>
        <p:txBody>
          <a:bodyPr/>
          <a:lstStyle/>
          <a:p>
            <a:r>
              <a:rPr lang="en-GB" dirty="0"/>
              <a:t>There are six key pillars of work for SG Enable, namely: disability and caregiver support, training and consultancy, community integration, hiring and employment, accessibility and assistive technology, and social innovation. Some are dedicated workstream e.g. hiring and employment, while other such as accessibility &amp; AT are enablers which cut across different workstream throughout the organisation.</a:t>
            </a:r>
          </a:p>
        </p:txBody>
      </p:sp>
      <p:sp>
        <p:nvSpPr>
          <p:cNvPr id="4" name="Slide Number Placeholder 3">
            <a:extLst>
              <a:ext uri="{FF2B5EF4-FFF2-40B4-BE49-F238E27FC236}">
                <a16:creationId xmlns:a16="http://schemas.microsoft.com/office/drawing/2014/main" id="{12F5D601-358E-A41E-FB6C-2B435F1038C0}"/>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01874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CAE7-3FBF-8EAA-BBA0-13F05A3AA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4DC19-FBE9-005B-41C9-CD35F9E75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3181D-66AD-19E3-8440-715C27EC332A}"/>
              </a:ext>
            </a:extLst>
          </p:cNvPr>
          <p:cNvSpPr>
            <a:spLocks noGrp="1"/>
          </p:cNvSpPr>
          <p:nvPr>
            <p:ph type="body" idx="1"/>
          </p:nvPr>
        </p:nvSpPr>
        <p:spPr/>
        <p:txBody>
          <a:bodyPr/>
          <a:lstStyle/>
          <a:p>
            <a:r>
              <a:rPr lang="en-GB" dirty="0"/>
              <a:t>Through the Enabling Village (EV), we demonstrate the ethos of inclusion through 4P (People, Public, Private, Philanthropic) partnership and show visitors how inclusive infrastructure and initiatives can enable persons with disabilities. As an integrate first stop for disability matters, we hope EV will provide persons with disabilities with the opportunities to work, learn, live and play independently.</a:t>
            </a:r>
          </a:p>
        </p:txBody>
      </p:sp>
      <p:sp>
        <p:nvSpPr>
          <p:cNvPr id="4" name="Slide Number Placeholder 3">
            <a:extLst>
              <a:ext uri="{FF2B5EF4-FFF2-40B4-BE49-F238E27FC236}">
                <a16:creationId xmlns:a16="http://schemas.microsoft.com/office/drawing/2014/main" id="{D1797E20-F3AF-0C51-9E93-AE3370F89E11}"/>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73138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Enabling Village is universally designed, providing barrier free access to persons with physical disabilities (including a lowered information kiosk as shown on this slide), and other features such as braille lettering on stairways and hearing loop system to allow persons who are hard-of-hearing to hear announcements etc. better.</a:t>
            </a: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62385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869A-A144-8055-6F33-BB508334C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18C99-A1AD-8C6E-C6B8-8C8CD7D09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987AD-B308-C885-24FE-67674BBF56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Enabling Village has won both local and international awards, and it is not just for universal design but also for sustainability, and Social Outcomes.</a:t>
            </a:r>
          </a:p>
          <a:p>
            <a:endParaRPr lang="en-GB" dirty="0"/>
          </a:p>
        </p:txBody>
      </p:sp>
      <p:sp>
        <p:nvSpPr>
          <p:cNvPr id="4" name="Slide Number Placeholder 3">
            <a:extLst>
              <a:ext uri="{FF2B5EF4-FFF2-40B4-BE49-F238E27FC236}">
                <a16:creationId xmlns:a16="http://schemas.microsoft.com/office/drawing/2014/main" id="{F29A865E-9B2D-5D3E-76E2-A4C5072C77A1}"/>
              </a:ext>
            </a:extLst>
          </p:cNvPr>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40877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Enabling Village is building an extension which will be ready in 2025, with a focus on providing services addressing post-school cliff effects and to better equip caregivers with future care planning knowledge. With the continual focus on employment and training with the current set up, Enabling Village seeks to be the Beacon of Disability Inclusion going forward.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FAC09-7E3A-47BC-8F91-53B669CF2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5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SG Enable works with partners on our inclusion journey. One such partner is the Punggol Regional Library, Singapore’s first library with comprehensive services designed for persons with disabilities. Features include an accessible collection of book, a Borrow-n-Go system for easy checking out of books, a catalogue station with assistive technology to aid persons with disabilities in searching online for books, and calm pods, to soothe those who need a quiet place to address their sensory needs.</a:t>
            </a:r>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62067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19A9-6F04-A872-FE23-D70A52D09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ACB37-EB7E-3C93-404B-9EE8369F6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E8DEE-7347-B671-7035-9727531AB303}"/>
              </a:ext>
            </a:extLst>
          </p:cNvPr>
          <p:cNvSpPr>
            <a:spLocks noGrp="1"/>
          </p:cNvSpPr>
          <p:nvPr>
            <p:ph type="body" idx="1"/>
          </p:nvPr>
        </p:nvSpPr>
        <p:spPr/>
        <p:txBody>
          <a:bodyPr/>
          <a:lstStyle/>
          <a:p>
            <a:r>
              <a:rPr lang="en-GB" dirty="0"/>
              <a:t>SG Enable also works with partners across other domains to build an inclusive society. With government agencies such as the Singapore Land Authority, Science Centre, and Sentosa and private sector operators such as Ascott, we synergise efforts to enhance accessibility, both physical and digital, to enhance the independence of persons with disabilities.</a:t>
            </a:r>
          </a:p>
        </p:txBody>
      </p:sp>
      <p:sp>
        <p:nvSpPr>
          <p:cNvPr id="4" name="Slide Number Placeholder 3">
            <a:extLst>
              <a:ext uri="{FF2B5EF4-FFF2-40B4-BE49-F238E27FC236}">
                <a16:creationId xmlns:a16="http://schemas.microsoft.com/office/drawing/2014/main" id="{3736E26F-6404-6A26-04EE-E90DED406115}"/>
              </a:ext>
            </a:extLst>
          </p:cNvPr>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3314652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17/02/2025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17/02/2025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17/02/2025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17/02/2025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17/02/2025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17/02/2025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17/02/2025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17/02/2025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17/02/2025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17/02/2025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17/02/2025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rmAutofit/>
          </a:bodyPr>
          <a:lstStyle/>
          <a:p>
            <a:r>
              <a:rPr lang="en-US" sz="7200" dirty="0">
                <a:solidFill>
                  <a:srgbClr val="595959"/>
                </a:solidFill>
                <a:latin typeface="Roboto" panose="02000000000000000000" pitchFamily="2" charset="0"/>
                <a:ea typeface="Roboto" panose="02000000000000000000" pitchFamily="2" charset="0"/>
              </a:rPr>
              <a:t>Enabling Beyond</a:t>
            </a:r>
            <a:br>
              <a:rPr lang="en-US" sz="7200" dirty="0">
                <a:solidFill>
                  <a:srgbClr val="595959"/>
                </a:solidFill>
                <a:latin typeface="Roboto" panose="02000000000000000000" pitchFamily="2" charset="0"/>
                <a:ea typeface="Roboto" panose="02000000000000000000" pitchFamily="2" charset="0"/>
              </a:rPr>
            </a:br>
            <a:r>
              <a:rPr lang="en-US" sz="3600" dirty="0">
                <a:solidFill>
                  <a:srgbClr val="595959"/>
                </a:solidFill>
                <a:latin typeface="Roboto" panose="02000000000000000000" pitchFamily="2" charset="0"/>
                <a:ea typeface="Roboto" panose="02000000000000000000" pitchFamily="2" charset="0"/>
              </a:rPr>
              <a:t>Singapore: An Inclusive City</a:t>
            </a:r>
            <a:endParaRPr lang="en-GB"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May Gee LEE</a:t>
            </a:r>
          </a:p>
          <a:p>
            <a:r>
              <a:rPr lang="en-US" dirty="0">
                <a:solidFill>
                  <a:srgbClr val="595959"/>
                </a:solidFill>
                <a:latin typeface="Roboto" panose="02000000000000000000" pitchFamily="2" charset="0"/>
                <a:ea typeface="Roboto" panose="02000000000000000000" pitchFamily="2" charset="0"/>
              </a:rPr>
              <a:t>SG Enable</a:t>
            </a:r>
          </a:p>
          <a:p>
            <a:r>
              <a:rPr lang="en-US" dirty="0">
                <a:solidFill>
                  <a:srgbClr val="595959"/>
                </a:solidFill>
                <a:latin typeface="Roboto" panose="02000000000000000000" pitchFamily="2" charset="0"/>
                <a:ea typeface="Roboto" panose="02000000000000000000" pitchFamily="2" charset="0"/>
              </a:rPr>
              <a:t>Singapore</a:t>
            </a:r>
          </a:p>
          <a:p>
            <a:r>
              <a:rPr lang="en-GB" dirty="0">
                <a:solidFill>
                  <a:srgbClr val="595959"/>
                </a:solidFill>
                <a:latin typeface="Roboto" panose="02000000000000000000" pitchFamily="2" charset="0"/>
                <a:ea typeface="Roboto" panose="02000000000000000000" pitchFamily="2" charset="0"/>
              </a:rPr>
              <a:t>Champions of Inclusive Spaces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solidFill>
                  <a:srgbClr val="595959"/>
                </a:solidFill>
                <a:latin typeface="Roboto" panose="02000000000000000000" pitchFamily="2" charset="0"/>
                <a:ea typeface="Roboto" panose="02000000000000000000" pitchFamily="2" charset="0"/>
              </a:rPr>
              <a:t>5 March 2025 12:00</a:t>
            </a:r>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solidFill>
                  <a:srgbClr val="595959"/>
                </a:solidFill>
                <a:latin typeface="Roboto" panose="02000000000000000000" pitchFamily="2" charset="0"/>
                <a:ea typeface="Roboto" panose="02000000000000000000" pitchFamily="2" charset="0"/>
              </a:rPr>
              <a:t>1</a:t>
            </a:fld>
            <a:endParaRPr lang="en-GB">
              <a:solidFill>
                <a:srgbClr val="5959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75B3-2B70-4A85-15E2-E80D0C51821D}"/>
              </a:ext>
            </a:extLst>
          </p:cNvPr>
          <p:cNvSpPr>
            <a:spLocks noGrp="1"/>
          </p:cNvSpPr>
          <p:nvPr>
            <p:ph type="title"/>
          </p:nvPr>
        </p:nvSpPr>
        <p:spPr/>
        <p:txBody>
          <a:bodyPr/>
          <a:lstStyle/>
          <a:p>
            <a:r>
              <a:rPr lang="en-SG" dirty="0">
                <a:solidFill>
                  <a:srgbClr val="595959"/>
                </a:solidFill>
              </a:rPr>
              <a:t>Inclusive Society. Enabled Lives.</a:t>
            </a:r>
          </a:p>
        </p:txBody>
      </p:sp>
      <p:pic>
        <p:nvPicPr>
          <p:cNvPr id="7" name="Picture 6">
            <a:extLst>
              <a:ext uri="{FF2B5EF4-FFF2-40B4-BE49-F238E27FC236}">
                <a16:creationId xmlns:a16="http://schemas.microsoft.com/office/drawing/2014/main" id="{C7BF1110-B23D-0832-A5F0-C6B39617DCD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170" y="1690689"/>
            <a:ext cx="3321402" cy="4665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05C3C805-5BF6-D97A-E281-48FE5DEBE5A8}"/>
              </a:ext>
            </a:extLst>
          </p:cNvPr>
          <p:cNvSpPr txBox="1"/>
          <p:nvPr/>
        </p:nvSpPr>
        <p:spPr>
          <a:xfrm>
            <a:off x="4038600" y="1690688"/>
            <a:ext cx="7363504" cy="5632311"/>
          </a:xfrm>
          <a:prstGeom prst="rect">
            <a:avLst/>
          </a:prstGeom>
          <a:noFill/>
        </p:spPr>
        <p:txBody>
          <a:bodyPr wrap="square" rtlCol="0">
            <a:spAutoFit/>
          </a:bodyPr>
          <a:lstStyle/>
          <a:p>
            <a:r>
              <a:rPr lang="en-SG" sz="2400" dirty="0">
                <a:solidFill>
                  <a:srgbClr val="595959"/>
                </a:solidFill>
              </a:rPr>
              <a:t>Enabling Masterplan 2030 seeks to paint a picture of what we hope Singapore will be as an inclusive society in 2030</a:t>
            </a:r>
          </a:p>
          <a:p>
            <a:endParaRPr lang="en-SG" sz="2400" dirty="0">
              <a:solidFill>
                <a:srgbClr val="595959"/>
              </a:solidFill>
            </a:endParaRPr>
          </a:p>
          <a:p>
            <a:r>
              <a:rPr lang="en-SG" sz="2400" dirty="0">
                <a:solidFill>
                  <a:srgbClr val="595959"/>
                </a:solidFill>
              </a:rPr>
              <a:t>Focus areas include:</a:t>
            </a:r>
          </a:p>
          <a:p>
            <a:pPr marL="342900" indent="-342900">
              <a:buFont typeface="Arial" panose="020B0604020202020204" pitchFamily="34" charset="0"/>
              <a:buChar char="•"/>
            </a:pPr>
            <a:r>
              <a:rPr lang="en-SG" sz="2400" dirty="0">
                <a:solidFill>
                  <a:srgbClr val="595959"/>
                </a:solidFill>
              </a:rPr>
              <a:t>Communications</a:t>
            </a:r>
          </a:p>
          <a:p>
            <a:pPr marL="342900" indent="-342900">
              <a:buFont typeface="Arial" panose="020B0604020202020204" pitchFamily="34" charset="0"/>
              <a:buChar char="•"/>
            </a:pPr>
            <a:r>
              <a:rPr lang="en-SG" sz="2400" dirty="0">
                <a:solidFill>
                  <a:srgbClr val="595959"/>
                </a:solidFill>
              </a:rPr>
              <a:t>Transport</a:t>
            </a:r>
          </a:p>
          <a:p>
            <a:pPr marL="342900" indent="-342900">
              <a:buFont typeface="Arial" panose="020B0604020202020204" pitchFamily="34" charset="0"/>
              <a:buChar char="•"/>
            </a:pPr>
            <a:r>
              <a:rPr lang="en-SG" sz="2400" dirty="0">
                <a:solidFill>
                  <a:srgbClr val="595959"/>
                </a:solidFill>
              </a:rPr>
              <a:t>Public spaces</a:t>
            </a:r>
          </a:p>
          <a:p>
            <a:pPr marL="342900" indent="-342900">
              <a:buFont typeface="Arial" panose="020B0604020202020204" pitchFamily="34" charset="0"/>
              <a:buChar char="•"/>
            </a:pPr>
            <a:r>
              <a:rPr lang="en-SG" sz="2400" dirty="0">
                <a:solidFill>
                  <a:srgbClr val="595959"/>
                </a:solidFill>
              </a:rPr>
              <a:t>Healthcare</a:t>
            </a:r>
          </a:p>
          <a:p>
            <a:pPr marL="342900" indent="-342900">
              <a:buFont typeface="Arial" panose="020B0604020202020204" pitchFamily="34" charset="0"/>
              <a:buChar char="•"/>
            </a:pPr>
            <a:endParaRPr lang="en-SG" sz="2400" dirty="0">
              <a:solidFill>
                <a:srgbClr val="595959"/>
              </a:solidFill>
            </a:endParaRPr>
          </a:p>
          <a:p>
            <a:r>
              <a:rPr lang="en-SG" sz="2400" dirty="0">
                <a:solidFill>
                  <a:srgbClr val="595959"/>
                </a:solidFill>
              </a:rPr>
              <a:t>Public, private and people sectors come together to enable access and empower persons with disabilities to work, learn, live and play independently.</a:t>
            </a:r>
          </a:p>
          <a:p>
            <a:pPr marL="342900" indent="-342900">
              <a:buFont typeface="Arial" panose="020B0604020202020204" pitchFamily="34" charset="0"/>
              <a:buChar char="•"/>
            </a:pPr>
            <a:endParaRPr lang="en-SG" sz="2400" dirty="0">
              <a:solidFill>
                <a:srgbClr val="595959"/>
              </a:solidFill>
            </a:endParaRPr>
          </a:p>
          <a:p>
            <a:endParaRPr lang="en-SG" sz="2400" dirty="0">
              <a:solidFill>
                <a:srgbClr val="595959"/>
              </a:solidFill>
            </a:endParaRPr>
          </a:p>
          <a:p>
            <a:pPr marL="342900" indent="-342900">
              <a:buFont typeface="Arial" panose="020B0604020202020204" pitchFamily="34" charset="0"/>
              <a:buChar char="•"/>
            </a:pPr>
            <a:endParaRPr lang="en-SG" sz="2400" dirty="0">
              <a:solidFill>
                <a:srgbClr val="595959"/>
              </a:solidFill>
            </a:endParaRPr>
          </a:p>
        </p:txBody>
      </p:sp>
      <p:sp>
        <p:nvSpPr>
          <p:cNvPr id="5" name="Slide Number Placeholder 4">
            <a:extLst>
              <a:ext uri="{FF2B5EF4-FFF2-40B4-BE49-F238E27FC236}">
                <a16:creationId xmlns:a16="http://schemas.microsoft.com/office/drawing/2014/main" id="{C1CB1184-7F45-F271-5A8A-9E3E8184ADEB}"/>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136595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77637DE-9D88-3888-CA38-4AC4378E39DB}"/>
              </a:ext>
            </a:extLst>
          </p:cNvPr>
          <p:cNvSpPr>
            <a:spLocks noGrp="1"/>
          </p:cNvSpPr>
          <p:nvPr>
            <p:ph type="title"/>
          </p:nvPr>
        </p:nvSpPr>
        <p:spPr/>
        <p:txBody>
          <a:bodyPr/>
          <a:lstStyle/>
          <a:p>
            <a:r>
              <a:rPr lang="en-SG" dirty="0">
                <a:solidFill>
                  <a:srgbClr val="595959"/>
                </a:solidFill>
              </a:rPr>
              <a:t>About</a:t>
            </a:r>
          </a:p>
        </p:txBody>
      </p:sp>
      <p:sp>
        <p:nvSpPr>
          <p:cNvPr id="2" name="Rectangle 1">
            <a:extLst>
              <a:ext uri="{FF2B5EF4-FFF2-40B4-BE49-F238E27FC236}">
                <a16:creationId xmlns:a16="http://schemas.microsoft.com/office/drawing/2014/main" id="{288695E8-F165-EF57-C662-4886C4C0430C}"/>
              </a:ext>
              <a:ext uri="{C183D7F6-B498-43B3-948B-1728B52AA6E4}">
                <adec:decorative xmlns:adec="http://schemas.microsoft.com/office/drawing/2017/decorative" val="1"/>
              </a:ext>
            </a:extLst>
          </p:cNvPr>
          <p:cNvSpPr/>
          <p:nvPr/>
        </p:nvSpPr>
        <p:spPr>
          <a:xfrm>
            <a:off x="6096000" y="1522139"/>
            <a:ext cx="6096000" cy="46411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9" name="Picture 8">
            <a:extLst>
              <a:ext uri="{FF2B5EF4-FFF2-40B4-BE49-F238E27FC236}">
                <a16:creationId xmlns:a16="http://schemas.microsoft.com/office/drawing/2014/main" id="{AFA3CCF0-03C8-40FD-CB48-FB54CA8EB5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273" y="2341845"/>
            <a:ext cx="5075060" cy="2029665"/>
          </a:xfrm>
          <a:prstGeom prst="rect">
            <a:avLst/>
          </a:prstGeom>
        </p:spPr>
      </p:pic>
      <p:sp>
        <p:nvSpPr>
          <p:cNvPr id="12" name="Rectangle 11">
            <a:extLst>
              <a:ext uri="{FF2B5EF4-FFF2-40B4-BE49-F238E27FC236}">
                <a16:creationId xmlns:a16="http://schemas.microsoft.com/office/drawing/2014/main" id="{198DED29-6370-D270-42B5-9A49C7552FA0}"/>
              </a:ext>
            </a:extLst>
          </p:cNvPr>
          <p:cNvSpPr/>
          <p:nvPr/>
        </p:nvSpPr>
        <p:spPr>
          <a:xfrm>
            <a:off x="6809202" y="2810853"/>
            <a:ext cx="4949324" cy="196977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rPr>
              <a:t>Set up by Ministry of Social and Family Development (MSF) in 2013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0" cap="none" spc="0" normalizeH="0" baseline="0" noProof="0" dirty="0">
              <a:ln>
                <a:noFill/>
              </a:ln>
              <a:solidFill>
                <a:srgbClr val="FFFFFF"/>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0" cap="none" spc="0" normalizeH="0" baseline="0" noProof="0" dirty="0">
                <a:ln>
                  <a:noFill/>
                </a:ln>
                <a:solidFill>
                  <a:srgbClr val="FFFFFF"/>
                </a:solidFill>
                <a:effectLst/>
                <a:uLnTx/>
                <a:uFillTx/>
              </a:rPr>
              <a:t>Focal agency </a:t>
            </a:r>
            <a:r>
              <a:rPr kumimoji="0" lang="en-SG" sz="2400" b="0" i="0" u="none" strike="noStrike" kern="0" cap="none" spc="0" normalizeH="0" baseline="0" noProof="0" dirty="0">
                <a:ln>
                  <a:noFill/>
                </a:ln>
                <a:solidFill>
                  <a:srgbClr val="FFFFFF"/>
                </a:solidFill>
                <a:effectLst/>
                <a:uLnTx/>
                <a:uFillTx/>
              </a:rPr>
              <a:t>for disability and inclusion in Singapore</a:t>
            </a:r>
          </a:p>
        </p:txBody>
      </p:sp>
      <p:sp>
        <p:nvSpPr>
          <p:cNvPr id="13" name="Rectangle 12">
            <a:extLst>
              <a:ext uri="{FF2B5EF4-FFF2-40B4-BE49-F238E27FC236}">
                <a16:creationId xmlns:a16="http://schemas.microsoft.com/office/drawing/2014/main" id="{D96EAB4B-3DCE-C16C-91C9-C45CF9F01B91}"/>
              </a:ext>
            </a:extLst>
          </p:cNvPr>
          <p:cNvSpPr/>
          <p:nvPr/>
        </p:nvSpPr>
        <p:spPr>
          <a:xfrm>
            <a:off x="800992" y="4689530"/>
            <a:ext cx="4631474"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5AA3"/>
                </a:solidFill>
                <a:effectLst/>
                <a:uLnTx/>
                <a:uFillTx/>
              </a:rPr>
              <a:t>Company Limited by Guarantee </a:t>
            </a:r>
            <a:br>
              <a:rPr kumimoji="0" lang="en-US" sz="2400" b="1" i="0" u="none" strike="noStrike" kern="0" cap="none" spc="0" normalizeH="0" baseline="0" noProof="0" dirty="0">
                <a:ln>
                  <a:noFill/>
                </a:ln>
                <a:solidFill>
                  <a:srgbClr val="005AA3"/>
                </a:solidFill>
                <a:effectLst/>
                <a:uLnTx/>
                <a:uFillTx/>
              </a:rPr>
            </a:br>
            <a:r>
              <a:rPr kumimoji="0" lang="en-US" sz="2400" b="0" i="0" u="none" strike="noStrike" kern="0" cap="none" spc="0" normalizeH="0" baseline="0" noProof="0" dirty="0">
                <a:ln>
                  <a:noFill/>
                </a:ln>
                <a:solidFill>
                  <a:srgbClr val="005AA3"/>
                </a:solidFill>
                <a:effectLst/>
                <a:uLnTx/>
                <a:uFillTx/>
              </a:rPr>
              <a:t>(Not-for-Profit) | </a:t>
            </a:r>
            <a:r>
              <a:rPr kumimoji="0" lang="en-US" sz="2400" b="1" i="0" u="none" strike="noStrike" kern="0" cap="none" spc="0" normalizeH="0" baseline="0" noProof="0" dirty="0">
                <a:ln>
                  <a:noFill/>
                </a:ln>
                <a:solidFill>
                  <a:srgbClr val="005AA3"/>
                </a:solidFill>
                <a:effectLst/>
                <a:uLnTx/>
                <a:uFillTx/>
              </a:rPr>
              <a:t>Charity</a:t>
            </a:r>
            <a:r>
              <a:rPr kumimoji="0" lang="en-US" sz="2400" b="0" i="0" u="none" strike="noStrike" kern="0" cap="none" spc="0" normalizeH="0" baseline="0" noProof="0" dirty="0">
                <a:ln>
                  <a:noFill/>
                </a:ln>
                <a:solidFill>
                  <a:srgbClr val="005AA3"/>
                </a:solidFill>
                <a:effectLst/>
                <a:uLnTx/>
                <a:uFillTx/>
              </a:rPr>
              <a:t> | </a:t>
            </a:r>
            <a:r>
              <a:rPr kumimoji="0" lang="en-US" sz="2400" b="1" i="0" u="none" strike="noStrike" kern="0" cap="none" spc="0" normalizeH="0" baseline="0" noProof="0" dirty="0">
                <a:ln>
                  <a:noFill/>
                </a:ln>
                <a:solidFill>
                  <a:srgbClr val="005AA3"/>
                </a:solidFill>
                <a:effectLst/>
                <a:uLnTx/>
                <a:uFillTx/>
              </a:rPr>
              <a:t>Institution of Public Character </a:t>
            </a:r>
            <a:r>
              <a:rPr kumimoji="0" lang="en-US" sz="2400" b="0" i="0" u="none" strike="noStrike" kern="0" cap="none" spc="0" normalizeH="0" baseline="0" noProof="0" dirty="0">
                <a:ln>
                  <a:noFill/>
                </a:ln>
                <a:solidFill>
                  <a:srgbClr val="005AA3"/>
                </a:solidFill>
                <a:effectLst/>
                <a:uLnTx/>
                <a:uFillTx/>
              </a:rPr>
              <a:t>(IPC)</a:t>
            </a:r>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FE74-A9F5-58C5-A6F8-55E99D43DB7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CC40710-B71D-7E26-37BD-E47657922C06}"/>
              </a:ext>
            </a:extLst>
          </p:cNvPr>
          <p:cNvSpPr>
            <a:spLocks noGrp="1"/>
          </p:cNvSpPr>
          <p:nvPr>
            <p:ph type="title"/>
          </p:nvPr>
        </p:nvSpPr>
        <p:spPr>
          <a:xfrm>
            <a:off x="838200" y="365125"/>
            <a:ext cx="10043160" cy="1325563"/>
          </a:xfrm>
        </p:spPr>
        <p:txBody>
          <a:bodyPr/>
          <a:lstStyle/>
          <a:p>
            <a:r>
              <a:rPr lang="en-GB" dirty="0">
                <a:solidFill>
                  <a:srgbClr val="595959"/>
                </a:solidFill>
              </a:rPr>
              <a:t>Focal Agency For Disability &amp; Inclusion</a:t>
            </a:r>
          </a:p>
        </p:txBody>
      </p:sp>
      <p:grpSp>
        <p:nvGrpSpPr>
          <p:cNvPr id="51" name="Google Shape;10515;p68">
            <a:extLst>
              <a:ext uri="{FF2B5EF4-FFF2-40B4-BE49-F238E27FC236}">
                <a16:creationId xmlns:a16="http://schemas.microsoft.com/office/drawing/2014/main" id="{C8D385B1-4F42-91DE-6EB9-24F29493B41A}"/>
              </a:ext>
              <a:ext uri="{C183D7F6-B498-43B3-948B-1728B52AA6E4}">
                <adec:decorative xmlns:adec="http://schemas.microsoft.com/office/drawing/2017/decorative" val="1"/>
              </a:ext>
            </a:extLst>
          </p:cNvPr>
          <p:cNvGrpSpPr/>
          <p:nvPr/>
        </p:nvGrpSpPr>
        <p:grpSpPr>
          <a:xfrm>
            <a:off x="2035351" y="1538986"/>
            <a:ext cx="1287454" cy="1221738"/>
            <a:chOff x="1293706" y="1966416"/>
            <a:chExt cx="369294" cy="350444"/>
          </a:xfrm>
          <a:solidFill>
            <a:srgbClr val="075F84"/>
          </a:solidFill>
        </p:grpSpPr>
        <p:sp>
          <p:nvSpPr>
            <p:cNvPr id="52" name="Google Shape;10516;p68">
              <a:extLst>
                <a:ext uri="{FF2B5EF4-FFF2-40B4-BE49-F238E27FC236}">
                  <a16:creationId xmlns:a16="http://schemas.microsoft.com/office/drawing/2014/main" id="{9291DA2A-58DF-36F9-02A2-2AFB8D3E0F8C}"/>
                </a:ext>
              </a:extLst>
            </p:cNvPr>
            <p:cNvSpPr/>
            <p:nvPr/>
          </p:nvSpPr>
          <p:spPr>
            <a:xfrm>
              <a:off x="1509067" y="1966416"/>
              <a:ext cx="153933" cy="162994"/>
            </a:xfrm>
            <a:custGeom>
              <a:avLst/>
              <a:gdLst/>
              <a:ahLst/>
              <a:cxnLst/>
              <a:rect l="l" t="t" r="r" b="b"/>
              <a:pathLst>
                <a:path w="4859" h="5145" extrusionOk="0">
                  <a:moveTo>
                    <a:pt x="2514" y="0"/>
                  </a:moveTo>
                  <a:cubicBezTo>
                    <a:pt x="1759" y="0"/>
                    <a:pt x="1016" y="363"/>
                    <a:pt x="560" y="1036"/>
                  </a:cubicBezTo>
                  <a:cubicBezTo>
                    <a:pt x="1" y="1870"/>
                    <a:pt x="36" y="2953"/>
                    <a:pt x="632" y="3739"/>
                  </a:cubicBezTo>
                  <a:lnTo>
                    <a:pt x="572" y="4965"/>
                  </a:lnTo>
                  <a:cubicBezTo>
                    <a:pt x="572" y="5025"/>
                    <a:pt x="596" y="5085"/>
                    <a:pt x="643" y="5108"/>
                  </a:cubicBezTo>
                  <a:cubicBezTo>
                    <a:pt x="679" y="5120"/>
                    <a:pt x="703" y="5144"/>
                    <a:pt x="739" y="5144"/>
                  </a:cubicBezTo>
                  <a:cubicBezTo>
                    <a:pt x="763" y="5144"/>
                    <a:pt x="774" y="5144"/>
                    <a:pt x="810" y="5120"/>
                  </a:cubicBezTo>
                  <a:lnTo>
                    <a:pt x="1929" y="4608"/>
                  </a:lnTo>
                  <a:cubicBezTo>
                    <a:pt x="2120" y="4644"/>
                    <a:pt x="2310" y="4680"/>
                    <a:pt x="2501" y="4680"/>
                  </a:cubicBezTo>
                  <a:cubicBezTo>
                    <a:pt x="3275" y="4680"/>
                    <a:pt x="4013" y="4311"/>
                    <a:pt x="4453" y="3632"/>
                  </a:cubicBezTo>
                  <a:cubicBezTo>
                    <a:pt x="4692" y="3275"/>
                    <a:pt x="4823" y="2858"/>
                    <a:pt x="4846" y="2441"/>
                  </a:cubicBezTo>
                  <a:cubicBezTo>
                    <a:pt x="4858" y="2370"/>
                    <a:pt x="4787" y="2287"/>
                    <a:pt x="4692" y="2287"/>
                  </a:cubicBezTo>
                  <a:cubicBezTo>
                    <a:pt x="4608" y="2287"/>
                    <a:pt x="4513" y="2358"/>
                    <a:pt x="4513" y="2441"/>
                  </a:cubicBezTo>
                  <a:cubicBezTo>
                    <a:pt x="4501" y="2799"/>
                    <a:pt x="4382" y="3156"/>
                    <a:pt x="4168" y="3453"/>
                  </a:cubicBezTo>
                  <a:cubicBezTo>
                    <a:pt x="3786" y="4030"/>
                    <a:pt x="3158" y="4352"/>
                    <a:pt x="2504" y="4352"/>
                  </a:cubicBezTo>
                  <a:cubicBezTo>
                    <a:pt x="2321" y="4352"/>
                    <a:pt x="2136" y="4327"/>
                    <a:pt x="1953" y="4275"/>
                  </a:cubicBezTo>
                  <a:cubicBezTo>
                    <a:pt x="1933" y="4270"/>
                    <a:pt x="1918" y="4267"/>
                    <a:pt x="1903" y="4267"/>
                  </a:cubicBezTo>
                  <a:cubicBezTo>
                    <a:pt x="1882" y="4267"/>
                    <a:pt x="1862" y="4273"/>
                    <a:pt x="1834" y="4287"/>
                  </a:cubicBezTo>
                  <a:lnTo>
                    <a:pt x="929" y="4727"/>
                  </a:lnTo>
                  <a:lnTo>
                    <a:pt x="977" y="3715"/>
                  </a:lnTo>
                  <a:cubicBezTo>
                    <a:pt x="977" y="3668"/>
                    <a:pt x="953" y="3632"/>
                    <a:pt x="941" y="3596"/>
                  </a:cubicBezTo>
                  <a:cubicBezTo>
                    <a:pt x="393" y="2906"/>
                    <a:pt x="358" y="1953"/>
                    <a:pt x="858" y="1227"/>
                  </a:cubicBezTo>
                  <a:cubicBezTo>
                    <a:pt x="1237" y="646"/>
                    <a:pt x="1868" y="336"/>
                    <a:pt x="2512" y="336"/>
                  </a:cubicBezTo>
                  <a:cubicBezTo>
                    <a:pt x="2898" y="336"/>
                    <a:pt x="3288" y="447"/>
                    <a:pt x="3632" y="679"/>
                  </a:cubicBezTo>
                  <a:cubicBezTo>
                    <a:pt x="4037" y="941"/>
                    <a:pt x="4334" y="1358"/>
                    <a:pt x="4453" y="1822"/>
                  </a:cubicBezTo>
                  <a:cubicBezTo>
                    <a:pt x="4484" y="1893"/>
                    <a:pt x="4548" y="1947"/>
                    <a:pt x="4618" y="1947"/>
                  </a:cubicBezTo>
                  <a:cubicBezTo>
                    <a:pt x="4631" y="1947"/>
                    <a:pt x="4643" y="1945"/>
                    <a:pt x="4656" y="1941"/>
                  </a:cubicBezTo>
                  <a:cubicBezTo>
                    <a:pt x="4751" y="1906"/>
                    <a:pt x="4811" y="1822"/>
                    <a:pt x="4787" y="1727"/>
                  </a:cubicBezTo>
                  <a:cubicBezTo>
                    <a:pt x="4632" y="1179"/>
                    <a:pt x="4287" y="703"/>
                    <a:pt x="3811" y="393"/>
                  </a:cubicBezTo>
                  <a:cubicBezTo>
                    <a:pt x="3412" y="128"/>
                    <a:pt x="2961" y="0"/>
                    <a:pt x="2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17;p68">
              <a:extLst>
                <a:ext uri="{FF2B5EF4-FFF2-40B4-BE49-F238E27FC236}">
                  <a16:creationId xmlns:a16="http://schemas.microsoft.com/office/drawing/2014/main" id="{E2440023-5E61-4FBE-FCBB-7EAA8674292D}"/>
                </a:ext>
              </a:extLst>
            </p:cNvPr>
            <p:cNvSpPr/>
            <p:nvPr/>
          </p:nvSpPr>
          <p:spPr>
            <a:xfrm>
              <a:off x="1574328" y="2021096"/>
              <a:ext cx="28702" cy="54363"/>
            </a:xfrm>
            <a:custGeom>
              <a:avLst/>
              <a:gdLst/>
              <a:ahLst/>
              <a:cxnLst/>
              <a:rect l="l" t="t" r="r" b="b"/>
              <a:pathLst>
                <a:path w="906" h="1716" extrusionOk="0">
                  <a:moveTo>
                    <a:pt x="179" y="1"/>
                  </a:moveTo>
                  <a:cubicBezTo>
                    <a:pt x="84" y="1"/>
                    <a:pt x="12" y="84"/>
                    <a:pt x="12" y="168"/>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22" y="1715"/>
                    <a:pt x="893" y="1644"/>
                    <a:pt x="893" y="1549"/>
                  </a:cubicBezTo>
                  <a:cubicBezTo>
                    <a:pt x="905" y="1465"/>
                    <a:pt x="834" y="1394"/>
                    <a:pt x="727" y="1394"/>
                  </a:cubicBezTo>
                  <a:lnTo>
                    <a:pt x="608" y="1394"/>
                  </a:lnTo>
                  <a:lnTo>
                    <a:pt x="608" y="168"/>
                  </a:lnTo>
                  <a:cubicBezTo>
                    <a:pt x="608" y="84"/>
                    <a:pt x="536"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18;p68">
              <a:extLst>
                <a:ext uri="{FF2B5EF4-FFF2-40B4-BE49-F238E27FC236}">
                  <a16:creationId xmlns:a16="http://schemas.microsoft.com/office/drawing/2014/main" id="{54C85B77-18FF-0D00-5C2B-0ECBBE6BDECE}"/>
                </a:ext>
              </a:extLst>
            </p:cNvPr>
            <p:cNvSpPr/>
            <p:nvPr/>
          </p:nvSpPr>
          <p:spPr>
            <a:xfrm>
              <a:off x="1578098" y="2004147"/>
              <a:ext cx="15872" cy="16252"/>
            </a:xfrm>
            <a:custGeom>
              <a:avLst/>
              <a:gdLst/>
              <a:ahLst/>
              <a:cxnLst/>
              <a:rect l="l" t="t" r="r" b="b"/>
              <a:pathLst>
                <a:path w="501" h="513" extrusionOk="0">
                  <a:moveTo>
                    <a:pt x="250" y="0"/>
                  </a:moveTo>
                  <a:cubicBezTo>
                    <a:pt x="119" y="0"/>
                    <a:pt x="0" y="119"/>
                    <a:pt x="0" y="262"/>
                  </a:cubicBezTo>
                  <a:cubicBezTo>
                    <a:pt x="0" y="393"/>
                    <a:pt x="119" y="512"/>
                    <a:pt x="250" y="512"/>
                  </a:cubicBezTo>
                  <a:cubicBezTo>
                    <a:pt x="381" y="512"/>
                    <a:pt x="500" y="393"/>
                    <a:pt x="500" y="262"/>
                  </a:cubicBezTo>
                  <a:cubicBezTo>
                    <a:pt x="489" y="107"/>
                    <a:pt x="381" y="0"/>
                    <a:pt x="2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19;p68">
              <a:extLst>
                <a:ext uri="{FF2B5EF4-FFF2-40B4-BE49-F238E27FC236}">
                  <a16:creationId xmlns:a16="http://schemas.microsoft.com/office/drawing/2014/main" id="{B46BA98D-3339-5505-DC6C-ED15F1875C9E}"/>
                </a:ext>
              </a:extLst>
            </p:cNvPr>
            <p:cNvSpPr/>
            <p:nvPr/>
          </p:nvSpPr>
          <p:spPr>
            <a:xfrm>
              <a:off x="1293706" y="1999997"/>
              <a:ext cx="274982" cy="316863"/>
            </a:xfrm>
            <a:custGeom>
              <a:avLst/>
              <a:gdLst/>
              <a:ahLst/>
              <a:cxnLst/>
              <a:rect l="l" t="t" r="r" b="b"/>
              <a:pathLst>
                <a:path w="8680" h="10002" extrusionOk="0">
                  <a:moveTo>
                    <a:pt x="2096" y="2655"/>
                  </a:moveTo>
                  <a:lnTo>
                    <a:pt x="2096" y="3727"/>
                  </a:lnTo>
                  <a:cubicBezTo>
                    <a:pt x="1905" y="3644"/>
                    <a:pt x="1762" y="3465"/>
                    <a:pt x="1762" y="3251"/>
                  </a:cubicBezTo>
                  <a:lnTo>
                    <a:pt x="1762" y="3132"/>
                  </a:lnTo>
                  <a:cubicBezTo>
                    <a:pt x="1762" y="2905"/>
                    <a:pt x="1893" y="2727"/>
                    <a:pt x="2096" y="2655"/>
                  </a:cubicBezTo>
                  <a:close/>
                  <a:moveTo>
                    <a:pt x="6620" y="2655"/>
                  </a:moveTo>
                  <a:cubicBezTo>
                    <a:pt x="6822" y="2727"/>
                    <a:pt x="6965" y="2905"/>
                    <a:pt x="6965" y="3132"/>
                  </a:cubicBezTo>
                  <a:lnTo>
                    <a:pt x="6965" y="3251"/>
                  </a:lnTo>
                  <a:cubicBezTo>
                    <a:pt x="6965" y="3465"/>
                    <a:pt x="6834" y="3644"/>
                    <a:pt x="6620" y="3727"/>
                  </a:cubicBezTo>
                  <a:lnTo>
                    <a:pt x="6620" y="2655"/>
                  </a:lnTo>
                  <a:close/>
                  <a:moveTo>
                    <a:pt x="6703" y="4060"/>
                  </a:moveTo>
                  <a:lnTo>
                    <a:pt x="6858" y="5394"/>
                  </a:lnTo>
                  <a:lnTo>
                    <a:pt x="6346" y="5394"/>
                  </a:lnTo>
                  <a:cubicBezTo>
                    <a:pt x="6525" y="5108"/>
                    <a:pt x="6620" y="4763"/>
                    <a:pt x="6620" y="4406"/>
                  </a:cubicBezTo>
                  <a:lnTo>
                    <a:pt x="6620" y="4084"/>
                  </a:lnTo>
                  <a:cubicBezTo>
                    <a:pt x="6656" y="4084"/>
                    <a:pt x="6668" y="4060"/>
                    <a:pt x="6703" y="4060"/>
                  </a:cubicBezTo>
                  <a:close/>
                  <a:moveTo>
                    <a:pt x="3739" y="1405"/>
                  </a:moveTo>
                  <a:cubicBezTo>
                    <a:pt x="3810" y="1643"/>
                    <a:pt x="3941" y="1953"/>
                    <a:pt x="4132" y="2251"/>
                  </a:cubicBezTo>
                  <a:cubicBezTo>
                    <a:pt x="4572" y="2870"/>
                    <a:pt x="5179" y="3227"/>
                    <a:pt x="5917" y="3274"/>
                  </a:cubicBezTo>
                  <a:lnTo>
                    <a:pt x="5917" y="3572"/>
                  </a:lnTo>
                  <a:cubicBezTo>
                    <a:pt x="5906" y="4215"/>
                    <a:pt x="5572" y="4822"/>
                    <a:pt x="5001" y="5168"/>
                  </a:cubicBezTo>
                  <a:lnTo>
                    <a:pt x="4751" y="5310"/>
                  </a:lnTo>
                  <a:cubicBezTo>
                    <a:pt x="4632" y="5382"/>
                    <a:pt x="4498" y="5418"/>
                    <a:pt x="4364" y="5418"/>
                  </a:cubicBezTo>
                  <a:cubicBezTo>
                    <a:pt x="4230" y="5418"/>
                    <a:pt x="4096" y="5382"/>
                    <a:pt x="3977" y="5310"/>
                  </a:cubicBezTo>
                  <a:lnTo>
                    <a:pt x="3727" y="5168"/>
                  </a:lnTo>
                  <a:cubicBezTo>
                    <a:pt x="3155" y="4834"/>
                    <a:pt x="2810" y="4227"/>
                    <a:pt x="2810" y="3572"/>
                  </a:cubicBezTo>
                  <a:lnTo>
                    <a:pt x="2810" y="2322"/>
                  </a:lnTo>
                  <a:cubicBezTo>
                    <a:pt x="3024" y="2239"/>
                    <a:pt x="3429" y="1977"/>
                    <a:pt x="3739" y="1405"/>
                  </a:cubicBezTo>
                  <a:close/>
                  <a:moveTo>
                    <a:pt x="5477" y="5715"/>
                  </a:moveTo>
                  <a:cubicBezTo>
                    <a:pt x="5429" y="5727"/>
                    <a:pt x="5394" y="5763"/>
                    <a:pt x="5346" y="5775"/>
                  </a:cubicBezTo>
                  <a:lnTo>
                    <a:pt x="5346" y="5715"/>
                  </a:lnTo>
                  <a:close/>
                  <a:moveTo>
                    <a:pt x="5001" y="5549"/>
                  </a:moveTo>
                  <a:lnTo>
                    <a:pt x="5001" y="5870"/>
                  </a:lnTo>
                  <a:cubicBezTo>
                    <a:pt x="4953" y="5882"/>
                    <a:pt x="4894" y="5882"/>
                    <a:pt x="4846" y="5882"/>
                  </a:cubicBezTo>
                  <a:cubicBezTo>
                    <a:pt x="4822" y="5810"/>
                    <a:pt x="4798" y="5751"/>
                    <a:pt x="4727" y="5691"/>
                  </a:cubicBezTo>
                  <a:cubicBezTo>
                    <a:pt x="4786" y="5656"/>
                    <a:pt x="4846" y="5644"/>
                    <a:pt x="4905" y="5596"/>
                  </a:cubicBezTo>
                  <a:lnTo>
                    <a:pt x="5001" y="5549"/>
                  </a:lnTo>
                  <a:close/>
                  <a:moveTo>
                    <a:pt x="4378" y="5881"/>
                  </a:moveTo>
                  <a:cubicBezTo>
                    <a:pt x="4474" y="5881"/>
                    <a:pt x="4536" y="5960"/>
                    <a:pt x="4536" y="6061"/>
                  </a:cubicBezTo>
                  <a:cubicBezTo>
                    <a:pt x="4536" y="6168"/>
                    <a:pt x="4465" y="6239"/>
                    <a:pt x="4358" y="6239"/>
                  </a:cubicBezTo>
                  <a:cubicBezTo>
                    <a:pt x="4263" y="6239"/>
                    <a:pt x="4179" y="6168"/>
                    <a:pt x="4179" y="6061"/>
                  </a:cubicBezTo>
                  <a:cubicBezTo>
                    <a:pt x="4179" y="5953"/>
                    <a:pt x="4263" y="5882"/>
                    <a:pt x="4358" y="5882"/>
                  </a:cubicBezTo>
                  <a:cubicBezTo>
                    <a:pt x="4365" y="5881"/>
                    <a:pt x="4371" y="5881"/>
                    <a:pt x="4378" y="5881"/>
                  </a:cubicBezTo>
                  <a:close/>
                  <a:moveTo>
                    <a:pt x="3703" y="5537"/>
                  </a:moveTo>
                  <a:lnTo>
                    <a:pt x="3798" y="5584"/>
                  </a:lnTo>
                  <a:lnTo>
                    <a:pt x="3977" y="5668"/>
                  </a:lnTo>
                  <a:cubicBezTo>
                    <a:pt x="3882" y="5763"/>
                    <a:pt x="3822" y="5894"/>
                    <a:pt x="3822" y="6025"/>
                  </a:cubicBezTo>
                  <a:cubicBezTo>
                    <a:pt x="3846" y="6144"/>
                    <a:pt x="3870" y="6251"/>
                    <a:pt x="3917" y="6322"/>
                  </a:cubicBezTo>
                  <a:lnTo>
                    <a:pt x="3703" y="6180"/>
                  </a:lnTo>
                  <a:lnTo>
                    <a:pt x="3703" y="5537"/>
                  </a:lnTo>
                  <a:close/>
                  <a:moveTo>
                    <a:pt x="4870" y="6203"/>
                  </a:moveTo>
                  <a:cubicBezTo>
                    <a:pt x="4882" y="6215"/>
                    <a:pt x="4897" y="6221"/>
                    <a:pt x="4914" y="6221"/>
                  </a:cubicBezTo>
                  <a:cubicBezTo>
                    <a:pt x="4932" y="6221"/>
                    <a:pt x="4953" y="6215"/>
                    <a:pt x="4977" y="6203"/>
                  </a:cubicBezTo>
                  <a:lnTo>
                    <a:pt x="4977" y="6203"/>
                  </a:lnTo>
                  <a:lnTo>
                    <a:pt x="4810" y="6322"/>
                  </a:lnTo>
                  <a:cubicBezTo>
                    <a:pt x="4834" y="6299"/>
                    <a:pt x="4846" y="6251"/>
                    <a:pt x="4870" y="6203"/>
                  </a:cubicBezTo>
                  <a:close/>
                  <a:moveTo>
                    <a:pt x="4465" y="6561"/>
                  </a:moveTo>
                  <a:lnTo>
                    <a:pt x="4358" y="6644"/>
                  </a:lnTo>
                  <a:lnTo>
                    <a:pt x="4239" y="6561"/>
                  </a:lnTo>
                  <a:lnTo>
                    <a:pt x="4239" y="6561"/>
                  </a:lnTo>
                  <a:cubicBezTo>
                    <a:pt x="4274" y="6584"/>
                    <a:pt x="4322" y="6584"/>
                    <a:pt x="4346" y="6584"/>
                  </a:cubicBezTo>
                  <a:cubicBezTo>
                    <a:pt x="4393" y="6584"/>
                    <a:pt x="4417" y="6584"/>
                    <a:pt x="4465" y="6561"/>
                  </a:cubicBezTo>
                  <a:close/>
                  <a:moveTo>
                    <a:pt x="5013" y="6596"/>
                  </a:moveTo>
                  <a:lnTo>
                    <a:pt x="5013" y="7334"/>
                  </a:lnTo>
                  <a:lnTo>
                    <a:pt x="4620" y="6882"/>
                  </a:lnTo>
                  <a:lnTo>
                    <a:pt x="5013" y="6596"/>
                  </a:lnTo>
                  <a:close/>
                  <a:moveTo>
                    <a:pt x="3727" y="6608"/>
                  </a:moveTo>
                  <a:lnTo>
                    <a:pt x="4120" y="6894"/>
                  </a:lnTo>
                  <a:lnTo>
                    <a:pt x="3727" y="7358"/>
                  </a:lnTo>
                  <a:lnTo>
                    <a:pt x="3727" y="6608"/>
                  </a:lnTo>
                  <a:close/>
                  <a:moveTo>
                    <a:pt x="4334" y="0"/>
                  </a:moveTo>
                  <a:cubicBezTo>
                    <a:pt x="3715" y="0"/>
                    <a:pt x="3143" y="226"/>
                    <a:pt x="2691" y="631"/>
                  </a:cubicBezTo>
                  <a:cubicBezTo>
                    <a:pt x="2250" y="1024"/>
                    <a:pt x="1953" y="1584"/>
                    <a:pt x="1869" y="2179"/>
                  </a:cubicBezTo>
                  <a:lnTo>
                    <a:pt x="1846" y="2370"/>
                  </a:lnTo>
                  <a:cubicBezTo>
                    <a:pt x="1560" y="2501"/>
                    <a:pt x="1369" y="2798"/>
                    <a:pt x="1369" y="3132"/>
                  </a:cubicBezTo>
                  <a:lnTo>
                    <a:pt x="1369" y="3251"/>
                  </a:lnTo>
                  <a:cubicBezTo>
                    <a:pt x="1369" y="3501"/>
                    <a:pt x="1488" y="3727"/>
                    <a:pt x="1655" y="3882"/>
                  </a:cubicBezTo>
                  <a:lnTo>
                    <a:pt x="1453" y="5537"/>
                  </a:lnTo>
                  <a:cubicBezTo>
                    <a:pt x="1453" y="5584"/>
                    <a:pt x="1476" y="5644"/>
                    <a:pt x="1500" y="5668"/>
                  </a:cubicBezTo>
                  <a:cubicBezTo>
                    <a:pt x="1536" y="5703"/>
                    <a:pt x="1572" y="5727"/>
                    <a:pt x="1631" y="5727"/>
                  </a:cubicBezTo>
                  <a:lnTo>
                    <a:pt x="3334" y="5727"/>
                  </a:lnTo>
                  <a:lnTo>
                    <a:pt x="3334" y="6168"/>
                  </a:lnTo>
                  <a:lnTo>
                    <a:pt x="1607" y="6715"/>
                  </a:lnTo>
                  <a:cubicBezTo>
                    <a:pt x="655" y="7025"/>
                    <a:pt x="0" y="7906"/>
                    <a:pt x="0" y="8918"/>
                  </a:cubicBezTo>
                  <a:lnTo>
                    <a:pt x="0" y="9835"/>
                  </a:lnTo>
                  <a:cubicBezTo>
                    <a:pt x="0" y="9930"/>
                    <a:pt x="72" y="10001"/>
                    <a:pt x="167" y="10001"/>
                  </a:cubicBezTo>
                  <a:lnTo>
                    <a:pt x="2262" y="10001"/>
                  </a:lnTo>
                  <a:cubicBezTo>
                    <a:pt x="2346" y="10001"/>
                    <a:pt x="2429" y="9930"/>
                    <a:pt x="2429" y="9835"/>
                  </a:cubicBezTo>
                  <a:cubicBezTo>
                    <a:pt x="2429" y="9751"/>
                    <a:pt x="2346" y="9680"/>
                    <a:pt x="2262" y="9680"/>
                  </a:cubicBezTo>
                  <a:lnTo>
                    <a:pt x="322" y="9680"/>
                  </a:lnTo>
                  <a:lnTo>
                    <a:pt x="322" y="8930"/>
                  </a:lnTo>
                  <a:cubicBezTo>
                    <a:pt x="322" y="8073"/>
                    <a:pt x="881" y="7323"/>
                    <a:pt x="1691" y="7061"/>
                  </a:cubicBezTo>
                  <a:lnTo>
                    <a:pt x="3322" y="6537"/>
                  </a:lnTo>
                  <a:lnTo>
                    <a:pt x="3322" y="7835"/>
                  </a:lnTo>
                  <a:cubicBezTo>
                    <a:pt x="3322" y="7906"/>
                    <a:pt x="3358" y="7966"/>
                    <a:pt x="3417" y="7989"/>
                  </a:cubicBezTo>
                  <a:cubicBezTo>
                    <a:pt x="3441" y="7989"/>
                    <a:pt x="3465" y="8013"/>
                    <a:pt x="3477" y="8013"/>
                  </a:cubicBezTo>
                  <a:cubicBezTo>
                    <a:pt x="3524" y="8013"/>
                    <a:pt x="3584" y="7989"/>
                    <a:pt x="3620" y="7954"/>
                  </a:cubicBezTo>
                  <a:lnTo>
                    <a:pt x="4298" y="7144"/>
                  </a:lnTo>
                  <a:lnTo>
                    <a:pt x="4989" y="7954"/>
                  </a:lnTo>
                  <a:cubicBezTo>
                    <a:pt x="5013" y="7989"/>
                    <a:pt x="5060" y="8013"/>
                    <a:pt x="5120" y="8013"/>
                  </a:cubicBezTo>
                  <a:cubicBezTo>
                    <a:pt x="5132" y="8013"/>
                    <a:pt x="5167" y="8013"/>
                    <a:pt x="5179" y="7989"/>
                  </a:cubicBezTo>
                  <a:cubicBezTo>
                    <a:pt x="5251" y="7966"/>
                    <a:pt x="5286" y="7906"/>
                    <a:pt x="5286" y="7835"/>
                  </a:cubicBezTo>
                  <a:lnTo>
                    <a:pt x="5286" y="6537"/>
                  </a:lnTo>
                  <a:lnTo>
                    <a:pt x="6906" y="7061"/>
                  </a:lnTo>
                  <a:cubicBezTo>
                    <a:pt x="7727" y="7323"/>
                    <a:pt x="8275" y="8073"/>
                    <a:pt x="8275" y="8930"/>
                  </a:cubicBezTo>
                  <a:lnTo>
                    <a:pt x="8275" y="9680"/>
                  </a:lnTo>
                  <a:lnTo>
                    <a:pt x="2917" y="9680"/>
                  </a:lnTo>
                  <a:cubicBezTo>
                    <a:pt x="2822" y="9680"/>
                    <a:pt x="2750" y="9751"/>
                    <a:pt x="2750" y="9835"/>
                  </a:cubicBezTo>
                  <a:cubicBezTo>
                    <a:pt x="2750" y="9930"/>
                    <a:pt x="2822" y="10001"/>
                    <a:pt x="2917" y="10001"/>
                  </a:cubicBezTo>
                  <a:lnTo>
                    <a:pt x="8513" y="10001"/>
                  </a:lnTo>
                  <a:cubicBezTo>
                    <a:pt x="8608" y="10001"/>
                    <a:pt x="8680" y="9930"/>
                    <a:pt x="8680" y="9835"/>
                  </a:cubicBezTo>
                  <a:lnTo>
                    <a:pt x="8680" y="8918"/>
                  </a:lnTo>
                  <a:cubicBezTo>
                    <a:pt x="8680" y="7906"/>
                    <a:pt x="8037" y="7013"/>
                    <a:pt x="7072" y="6715"/>
                  </a:cubicBezTo>
                  <a:lnTo>
                    <a:pt x="5346" y="6168"/>
                  </a:lnTo>
                  <a:lnTo>
                    <a:pt x="5346" y="6144"/>
                  </a:lnTo>
                  <a:cubicBezTo>
                    <a:pt x="5608" y="6061"/>
                    <a:pt x="5846" y="5930"/>
                    <a:pt x="6060" y="5727"/>
                  </a:cubicBezTo>
                  <a:lnTo>
                    <a:pt x="7037" y="5727"/>
                  </a:lnTo>
                  <a:cubicBezTo>
                    <a:pt x="7084" y="5727"/>
                    <a:pt x="7132" y="5715"/>
                    <a:pt x="7180" y="5668"/>
                  </a:cubicBezTo>
                  <a:cubicBezTo>
                    <a:pt x="7203" y="5644"/>
                    <a:pt x="7215" y="5584"/>
                    <a:pt x="7215" y="5537"/>
                  </a:cubicBezTo>
                  <a:lnTo>
                    <a:pt x="7025" y="3882"/>
                  </a:lnTo>
                  <a:cubicBezTo>
                    <a:pt x="7203" y="3739"/>
                    <a:pt x="7311" y="3501"/>
                    <a:pt x="7311" y="3251"/>
                  </a:cubicBezTo>
                  <a:lnTo>
                    <a:pt x="7311" y="3132"/>
                  </a:lnTo>
                  <a:cubicBezTo>
                    <a:pt x="7311" y="2798"/>
                    <a:pt x="7108" y="2501"/>
                    <a:pt x="6834" y="2370"/>
                  </a:cubicBezTo>
                  <a:lnTo>
                    <a:pt x="6799" y="2179"/>
                  </a:lnTo>
                  <a:cubicBezTo>
                    <a:pt x="6727" y="1548"/>
                    <a:pt x="6418" y="988"/>
                    <a:pt x="5941" y="584"/>
                  </a:cubicBezTo>
                  <a:cubicBezTo>
                    <a:pt x="5909" y="557"/>
                    <a:pt x="5870" y="545"/>
                    <a:pt x="5831" y="545"/>
                  </a:cubicBezTo>
                  <a:cubicBezTo>
                    <a:pt x="5783" y="545"/>
                    <a:pt x="5736" y="563"/>
                    <a:pt x="5703" y="596"/>
                  </a:cubicBezTo>
                  <a:cubicBezTo>
                    <a:pt x="5644" y="667"/>
                    <a:pt x="5656" y="774"/>
                    <a:pt x="5715" y="834"/>
                  </a:cubicBezTo>
                  <a:cubicBezTo>
                    <a:pt x="6132" y="1179"/>
                    <a:pt x="6382" y="1667"/>
                    <a:pt x="6465" y="2203"/>
                  </a:cubicBezTo>
                  <a:lnTo>
                    <a:pt x="6465" y="2262"/>
                  </a:lnTo>
                  <a:lnTo>
                    <a:pt x="6429" y="2262"/>
                  </a:lnTo>
                  <a:cubicBezTo>
                    <a:pt x="6334" y="2262"/>
                    <a:pt x="6263" y="2334"/>
                    <a:pt x="6263" y="2429"/>
                  </a:cubicBezTo>
                  <a:lnTo>
                    <a:pt x="6263" y="3905"/>
                  </a:lnTo>
                  <a:lnTo>
                    <a:pt x="6263" y="3917"/>
                  </a:lnTo>
                  <a:lnTo>
                    <a:pt x="6263" y="3929"/>
                  </a:lnTo>
                  <a:lnTo>
                    <a:pt x="6263" y="4382"/>
                  </a:lnTo>
                  <a:cubicBezTo>
                    <a:pt x="6263" y="4751"/>
                    <a:pt x="6132" y="5096"/>
                    <a:pt x="5894" y="5358"/>
                  </a:cubicBezTo>
                  <a:lnTo>
                    <a:pt x="5322" y="5358"/>
                  </a:lnTo>
                  <a:lnTo>
                    <a:pt x="5322" y="5310"/>
                  </a:lnTo>
                  <a:cubicBezTo>
                    <a:pt x="5894" y="4894"/>
                    <a:pt x="6239" y="4239"/>
                    <a:pt x="6239" y="3524"/>
                  </a:cubicBezTo>
                  <a:lnTo>
                    <a:pt x="6239" y="3072"/>
                  </a:lnTo>
                  <a:cubicBezTo>
                    <a:pt x="6239" y="2977"/>
                    <a:pt x="6168" y="2905"/>
                    <a:pt x="6072" y="2905"/>
                  </a:cubicBezTo>
                  <a:cubicBezTo>
                    <a:pt x="4596" y="2905"/>
                    <a:pt x="4096" y="1619"/>
                    <a:pt x="3929" y="869"/>
                  </a:cubicBezTo>
                  <a:cubicBezTo>
                    <a:pt x="3929" y="846"/>
                    <a:pt x="3917" y="834"/>
                    <a:pt x="3917" y="822"/>
                  </a:cubicBezTo>
                  <a:cubicBezTo>
                    <a:pt x="3889" y="720"/>
                    <a:pt x="3811" y="683"/>
                    <a:pt x="3755" y="683"/>
                  </a:cubicBezTo>
                  <a:cubicBezTo>
                    <a:pt x="3739" y="683"/>
                    <a:pt x="3725" y="686"/>
                    <a:pt x="3715" y="691"/>
                  </a:cubicBezTo>
                  <a:cubicBezTo>
                    <a:pt x="3655" y="703"/>
                    <a:pt x="3596" y="750"/>
                    <a:pt x="3584" y="810"/>
                  </a:cubicBezTo>
                  <a:cubicBezTo>
                    <a:pt x="3310" y="1679"/>
                    <a:pt x="2750" y="1953"/>
                    <a:pt x="2608" y="2012"/>
                  </a:cubicBezTo>
                  <a:cubicBezTo>
                    <a:pt x="2512" y="2012"/>
                    <a:pt x="2441" y="2084"/>
                    <a:pt x="2441" y="2179"/>
                  </a:cubicBezTo>
                  <a:lnTo>
                    <a:pt x="2441" y="3548"/>
                  </a:lnTo>
                  <a:cubicBezTo>
                    <a:pt x="2441" y="4239"/>
                    <a:pt x="2786" y="4918"/>
                    <a:pt x="3346" y="5334"/>
                  </a:cubicBezTo>
                  <a:lnTo>
                    <a:pt x="3346" y="5370"/>
                  </a:lnTo>
                  <a:lnTo>
                    <a:pt x="1846" y="5370"/>
                  </a:lnTo>
                  <a:lnTo>
                    <a:pt x="2012" y="4048"/>
                  </a:lnTo>
                  <a:cubicBezTo>
                    <a:pt x="2084" y="4060"/>
                    <a:pt x="2155" y="4084"/>
                    <a:pt x="2250" y="4084"/>
                  </a:cubicBezTo>
                  <a:cubicBezTo>
                    <a:pt x="2334" y="4084"/>
                    <a:pt x="2417" y="4001"/>
                    <a:pt x="2417" y="3917"/>
                  </a:cubicBezTo>
                  <a:lnTo>
                    <a:pt x="2417" y="2441"/>
                  </a:lnTo>
                  <a:cubicBezTo>
                    <a:pt x="2417" y="2358"/>
                    <a:pt x="2334" y="2274"/>
                    <a:pt x="2250" y="2274"/>
                  </a:cubicBezTo>
                  <a:lnTo>
                    <a:pt x="2215" y="2274"/>
                  </a:lnTo>
                  <a:lnTo>
                    <a:pt x="2215" y="2215"/>
                  </a:lnTo>
                  <a:cubicBezTo>
                    <a:pt x="2274" y="1703"/>
                    <a:pt x="2536" y="1227"/>
                    <a:pt x="2917" y="881"/>
                  </a:cubicBezTo>
                  <a:cubicBezTo>
                    <a:pt x="3310" y="536"/>
                    <a:pt x="3810" y="346"/>
                    <a:pt x="4334" y="346"/>
                  </a:cubicBezTo>
                  <a:cubicBezTo>
                    <a:pt x="4608" y="346"/>
                    <a:pt x="4894" y="405"/>
                    <a:pt x="5167" y="512"/>
                  </a:cubicBezTo>
                  <a:cubicBezTo>
                    <a:pt x="5187" y="518"/>
                    <a:pt x="5208" y="521"/>
                    <a:pt x="5229" y="521"/>
                  </a:cubicBezTo>
                  <a:cubicBezTo>
                    <a:pt x="5297" y="521"/>
                    <a:pt x="5366" y="490"/>
                    <a:pt x="5394" y="417"/>
                  </a:cubicBezTo>
                  <a:cubicBezTo>
                    <a:pt x="5417" y="334"/>
                    <a:pt x="5394" y="226"/>
                    <a:pt x="5298" y="191"/>
                  </a:cubicBezTo>
                  <a:cubicBezTo>
                    <a:pt x="4989" y="60"/>
                    <a:pt x="4679" y="0"/>
                    <a:pt x="4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20;p68">
              <a:extLst>
                <a:ext uri="{FF2B5EF4-FFF2-40B4-BE49-F238E27FC236}">
                  <a16:creationId xmlns:a16="http://schemas.microsoft.com/office/drawing/2014/main" id="{20FBB9CA-B12E-1FB1-09DB-890AA829063D}"/>
                </a:ext>
              </a:extLst>
            </p:cNvPr>
            <p:cNvSpPr/>
            <p:nvPr/>
          </p:nvSpPr>
          <p:spPr>
            <a:xfrm>
              <a:off x="1426826" y="2243648"/>
              <a:ext cx="10233" cy="11341"/>
            </a:xfrm>
            <a:custGeom>
              <a:avLst/>
              <a:gdLst/>
              <a:ahLst/>
              <a:cxnLst/>
              <a:rect l="l" t="t" r="r" b="b"/>
              <a:pathLst>
                <a:path w="323" h="358" extrusionOk="0">
                  <a:moveTo>
                    <a:pt x="156" y="1"/>
                  </a:moveTo>
                  <a:cubicBezTo>
                    <a:pt x="72" y="1"/>
                    <a:pt x="1" y="84"/>
                    <a:pt x="1" y="167"/>
                  </a:cubicBezTo>
                  <a:lnTo>
                    <a:pt x="1" y="203"/>
                  </a:lnTo>
                  <a:cubicBezTo>
                    <a:pt x="1" y="286"/>
                    <a:pt x="72" y="358"/>
                    <a:pt x="156" y="358"/>
                  </a:cubicBezTo>
                  <a:cubicBezTo>
                    <a:pt x="251" y="358"/>
                    <a:pt x="322" y="286"/>
                    <a:pt x="322" y="203"/>
                  </a:cubicBezTo>
                  <a:lnTo>
                    <a:pt x="322" y="167"/>
                  </a:lnTo>
                  <a:cubicBezTo>
                    <a:pt x="322" y="84"/>
                    <a:pt x="251" y="1"/>
                    <a:pt x="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21;p68">
              <a:extLst>
                <a:ext uri="{FF2B5EF4-FFF2-40B4-BE49-F238E27FC236}">
                  <a16:creationId xmlns:a16="http://schemas.microsoft.com/office/drawing/2014/main" id="{E3F84730-AF65-56E0-1EA6-7867160F4A1A}"/>
                </a:ext>
              </a:extLst>
            </p:cNvPr>
            <p:cNvSpPr/>
            <p:nvPr/>
          </p:nvSpPr>
          <p:spPr>
            <a:xfrm>
              <a:off x="1426826" y="2262149"/>
              <a:ext cx="10233" cy="11341"/>
            </a:xfrm>
            <a:custGeom>
              <a:avLst/>
              <a:gdLst/>
              <a:ahLst/>
              <a:cxnLst/>
              <a:rect l="l" t="t" r="r" b="b"/>
              <a:pathLst>
                <a:path w="323" h="358" extrusionOk="0">
                  <a:moveTo>
                    <a:pt x="156" y="0"/>
                  </a:moveTo>
                  <a:cubicBezTo>
                    <a:pt x="72" y="0"/>
                    <a:pt x="1" y="72"/>
                    <a:pt x="1" y="167"/>
                  </a:cubicBezTo>
                  <a:lnTo>
                    <a:pt x="1" y="191"/>
                  </a:lnTo>
                  <a:cubicBezTo>
                    <a:pt x="1" y="286"/>
                    <a:pt x="72" y="357"/>
                    <a:pt x="156" y="357"/>
                  </a:cubicBezTo>
                  <a:cubicBezTo>
                    <a:pt x="251" y="357"/>
                    <a:pt x="322" y="286"/>
                    <a:pt x="322" y="191"/>
                  </a:cubicBezTo>
                  <a:lnTo>
                    <a:pt x="322" y="167"/>
                  </a:lnTo>
                  <a:cubicBezTo>
                    <a:pt x="322" y="72"/>
                    <a:pt x="251" y="0"/>
                    <a:pt x="1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522;p68">
              <a:extLst>
                <a:ext uri="{FF2B5EF4-FFF2-40B4-BE49-F238E27FC236}">
                  <a16:creationId xmlns:a16="http://schemas.microsoft.com/office/drawing/2014/main" id="{18AA524A-7370-98DD-0C56-D1FAEF2DBB7A}"/>
                </a:ext>
              </a:extLst>
            </p:cNvPr>
            <p:cNvSpPr/>
            <p:nvPr/>
          </p:nvSpPr>
          <p:spPr>
            <a:xfrm>
              <a:off x="1471336" y="2261389"/>
              <a:ext cx="63804" cy="30571"/>
            </a:xfrm>
            <a:custGeom>
              <a:avLst/>
              <a:gdLst/>
              <a:ahLst/>
              <a:cxnLst/>
              <a:rect l="l" t="t" r="r" b="b"/>
              <a:pathLst>
                <a:path w="2014" h="965" extrusionOk="0">
                  <a:moveTo>
                    <a:pt x="1596" y="322"/>
                  </a:moveTo>
                  <a:cubicBezTo>
                    <a:pt x="1644" y="322"/>
                    <a:pt x="1668" y="346"/>
                    <a:pt x="1668" y="393"/>
                  </a:cubicBezTo>
                  <a:lnTo>
                    <a:pt x="1668" y="560"/>
                  </a:lnTo>
                  <a:cubicBezTo>
                    <a:pt x="1668" y="607"/>
                    <a:pt x="1644" y="631"/>
                    <a:pt x="1596" y="631"/>
                  </a:cubicBezTo>
                  <a:lnTo>
                    <a:pt x="394" y="631"/>
                  </a:lnTo>
                  <a:cubicBezTo>
                    <a:pt x="346" y="631"/>
                    <a:pt x="310" y="607"/>
                    <a:pt x="310" y="560"/>
                  </a:cubicBezTo>
                  <a:lnTo>
                    <a:pt x="310" y="393"/>
                  </a:lnTo>
                  <a:cubicBezTo>
                    <a:pt x="310" y="346"/>
                    <a:pt x="346" y="322"/>
                    <a:pt x="394" y="322"/>
                  </a:cubicBezTo>
                  <a:close/>
                  <a:moveTo>
                    <a:pt x="406" y="0"/>
                  </a:moveTo>
                  <a:cubicBezTo>
                    <a:pt x="180" y="0"/>
                    <a:pt x="1" y="179"/>
                    <a:pt x="1" y="393"/>
                  </a:cubicBezTo>
                  <a:lnTo>
                    <a:pt x="1" y="560"/>
                  </a:lnTo>
                  <a:cubicBezTo>
                    <a:pt x="1" y="786"/>
                    <a:pt x="180" y="965"/>
                    <a:pt x="406" y="965"/>
                  </a:cubicBezTo>
                  <a:lnTo>
                    <a:pt x="1608" y="965"/>
                  </a:lnTo>
                  <a:cubicBezTo>
                    <a:pt x="1834" y="965"/>
                    <a:pt x="2013" y="786"/>
                    <a:pt x="2013" y="560"/>
                  </a:cubicBezTo>
                  <a:lnTo>
                    <a:pt x="2013" y="393"/>
                  </a:lnTo>
                  <a:cubicBezTo>
                    <a:pt x="2013" y="179"/>
                    <a:pt x="1834"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23;p68">
              <a:extLst>
                <a:ext uri="{FF2B5EF4-FFF2-40B4-BE49-F238E27FC236}">
                  <a16:creationId xmlns:a16="http://schemas.microsoft.com/office/drawing/2014/main" id="{888DD3D9-3FC1-8E97-10D5-4436A9658C21}"/>
                </a:ext>
              </a:extLst>
            </p:cNvPr>
            <p:cNvSpPr/>
            <p:nvPr/>
          </p:nvSpPr>
          <p:spPr>
            <a:xfrm>
              <a:off x="1420807" y="2092788"/>
              <a:ext cx="22271" cy="36971"/>
            </a:xfrm>
            <a:custGeom>
              <a:avLst/>
              <a:gdLst/>
              <a:ahLst/>
              <a:cxnLst/>
              <a:rect l="l" t="t" r="r" b="b"/>
              <a:pathLst>
                <a:path w="703" h="1167" extrusionOk="0">
                  <a:moveTo>
                    <a:pt x="167" y="0"/>
                  </a:moveTo>
                  <a:cubicBezTo>
                    <a:pt x="84" y="0"/>
                    <a:pt x="0" y="84"/>
                    <a:pt x="0" y="167"/>
                  </a:cubicBezTo>
                  <a:lnTo>
                    <a:pt x="0" y="1000"/>
                  </a:lnTo>
                  <a:cubicBezTo>
                    <a:pt x="0" y="1096"/>
                    <a:pt x="84" y="1167"/>
                    <a:pt x="167" y="1167"/>
                  </a:cubicBezTo>
                  <a:lnTo>
                    <a:pt x="536" y="1167"/>
                  </a:lnTo>
                  <a:cubicBezTo>
                    <a:pt x="632" y="1167"/>
                    <a:pt x="703" y="1096"/>
                    <a:pt x="703" y="1000"/>
                  </a:cubicBezTo>
                  <a:cubicBezTo>
                    <a:pt x="703" y="893"/>
                    <a:pt x="620" y="822"/>
                    <a:pt x="524" y="822"/>
                  </a:cubicBezTo>
                  <a:lnTo>
                    <a:pt x="334" y="822"/>
                  </a:lnTo>
                  <a:lnTo>
                    <a:pt x="334" y="167"/>
                  </a:lnTo>
                  <a:cubicBezTo>
                    <a:pt x="334" y="84"/>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310;p37">
            <a:extLst>
              <a:ext uri="{FF2B5EF4-FFF2-40B4-BE49-F238E27FC236}">
                <a16:creationId xmlns:a16="http://schemas.microsoft.com/office/drawing/2014/main" id="{166E24F8-F119-4D9B-8214-7EB2FEE76462}"/>
              </a:ext>
            </a:extLst>
          </p:cNvPr>
          <p:cNvSpPr txBox="1">
            <a:spLocks/>
          </p:cNvSpPr>
          <p:nvPr/>
        </p:nvSpPr>
        <p:spPr>
          <a:xfrm>
            <a:off x="1305524" y="2883044"/>
            <a:ext cx="2622068" cy="714178"/>
          </a:xfrm>
          <a:prstGeom prst="roundRect">
            <a:avLst/>
          </a:prstGeom>
          <a:solidFill>
            <a:schemeClr val="bg1"/>
          </a:solidFill>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SG" sz="2400" b="1" dirty="0">
                <a:solidFill>
                  <a:srgbClr val="0058A2"/>
                </a:solidFill>
              </a:rPr>
              <a:t>Disability &amp; Caregiver Support</a:t>
            </a:r>
          </a:p>
        </p:txBody>
      </p:sp>
      <p:pic>
        <p:nvPicPr>
          <p:cNvPr id="73" name="Picture 72">
            <a:extLst>
              <a:ext uri="{FF2B5EF4-FFF2-40B4-BE49-F238E27FC236}">
                <a16:creationId xmlns:a16="http://schemas.microsoft.com/office/drawing/2014/main" id="{3D691A6C-B5A2-1690-A341-E75F34529C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64577" y="1596317"/>
            <a:ext cx="1409700" cy="1117600"/>
          </a:xfrm>
          <a:prstGeom prst="rect">
            <a:avLst/>
          </a:prstGeom>
        </p:spPr>
      </p:pic>
      <p:sp>
        <p:nvSpPr>
          <p:cNvPr id="40" name="Rounded Rectangle 13">
            <a:extLst>
              <a:ext uri="{FF2B5EF4-FFF2-40B4-BE49-F238E27FC236}">
                <a16:creationId xmlns:a16="http://schemas.microsoft.com/office/drawing/2014/main" id="{E9269235-03A2-FB73-B539-C31B973F33CF}"/>
              </a:ext>
            </a:extLst>
          </p:cNvPr>
          <p:cNvSpPr/>
          <p:nvPr/>
        </p:nvSpPr>
        <p:spPr>
          <a:xfrm>
            <a:off x="4542774" y="2883044"/>
            <a:ext cx="3057433" cy="74107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58A2"/>
                </a:solidFill>
                <a:effectLst/>
                <a:uLnTx/>
                <a:uFillTx/>
                <a:latin typeface="Calibri" panose="020F0502020204030204"/>
                <a:ea typeface="+mn-ea"/>
                <a:cs typeface="+mn-cs"/>
              </a:rPr>
              <a:t>Training &amp; Consultancy</a:t>
            </a:r>
          </a:p>
        </p:txBody>
      </p:sp>
      <p:sp>
        <p:nvSpPr>
          <p:cNvPr id="50" name="Google Shape;10388;p68">
            <a:extLst>
              <a:ext uri="{FF2B5EF4-FFF2-40B4-BE49-F238E27FC236}">
                <a16:creationId xmlns:a16="http://schemas.microsoft.com/office/drawing/2014/main" id="{D966ADA7-A373-5780-92A8-A125B54BADF0}"/>
              </a:ext>
              <a:ext uri="{C183D7F6-B498-43B3-948B-1728B52AA6E4}">
                <adec:decorative xmlns:adec="http://schemas.microsoft.com/office/drawing/2017/decorative" val="1"/>
              </a:ext>
            </a:extLst>
          </p:cNvPr>
          <p:cNvSpPr/>
          <p:nvPr/>
        </p:nvSpPr>
        <p:spPr>
          <a:xfrm>
            <a:off x="8718717" y="1536044"/>
            <a:ext cx="1231349" cy="1222560"/>
          </a:xfrm>
          <a:custGeom>
            <a:avLst/>
            <a:gdLst/>
            <a:ahLst/>
            <a:cxnLst/>
            <a:rect l="l" t="t" r="r" b="b"/>
            <a:pathLst>
              <a:path w="11490" h="11408" extrusionOk="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rgbClr val="075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Rounded Rectangle 14">
            <a:extLst>
              <a:ext uri="{FF2B5EF4-FFF2-40B4-BE49-F238E27FC236}">
                <a16:creationId xmlns:a16="http://schemas.microsoft.com/office/drawing/2014/main" id="{7EDDD9D9-636B-7AF7-D6A0-6A5C196463F5}"/>
              </a:ext>
            </a:extLst>
          </p:cNvPr>
          <p:cNvSpPr/>
          <p:nvPr/>
        </p:nvSpPr>
        <p:spPr>
          <a:xfrm>
            <a:off x="8217682" y="2871021"/>
            <a:ext cx="2233420" cy="74107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a:ln>
                  <a:noFill/>
                </a:ln>
                <a:solidFill>
                  <a:srgbClr val="0058A2"/>
                </a:solidFill>
                <a:effectLst/>
                <a:uLnTx/>
                <a:uFillTx/>
                <a:latin typeface="Calibri" panose="020F0502020204030204"/>
                <a:ea typeface="+mn-ea"/>
                <a:cs typeface="+mn-cs"/>
              </a:rPr>
              <a:t>Community Integration</a:t>
            </a:r>
          </a:p>
        </p:txBody>
      </p:sp>
      <p:grpSp>
        <p:nvGrpSpPr>
          <p:cNvPr id="46" name="Google Shape;9573;p67">
            <a:extLst>
              <a:ext uri="{FF2B5EF4-FFF2-40B4-BE49-F238E27FC236}">
                <a16:creationId xmlns:a16="http://schemas.microsoft.com/office/drawing/2014/main" id="{D9D83CF5-9B58-2195-3FCC-DF1034AA9359}"/>
              </a:ext>
              <a:ext uri="{C183D7F6-B498-43B3-948B-1728B52AA6E4}">
                <adec:decorative xmlns:adec="http://schemas.microsoft.com/office/drawing/2017/decorative" val="1"/>
              </a:ext>
            </a:extLst>
          </p:cNvPr>
          <p:cNvGrpSpPr/>
          <p:nvPr/>
        </p:nvGrpSpPr>
        <p:grpSpPr>
          <a:xfrm>
            <a:off x="1977016" y="4066323"/>
            <a:ext cx="1577580" cy="1154730"/>
            <a:chOff x="5733194" y="2431718"/>
            <a:chExt cx="446826" cy="327059"/>
          </a:xfrm>
          <a:solidFill>
            <a:srgbClr val="075F84"/>
          </a:solidFill>
        </p:grpSpPr>
        <p:sp>
          <p:nvSpPr>
            <p:cNvPr id="47" name="Google Shape;9574;p67">
              <a:extLst>
                <a:ext uri="{FF2B5EF4-FFF2-40B4-BE49-F238E27FC236}">
                  <a16:creationId xmlns:a16="http://schemas.microsoft.com/office/drawing/2014/main" id="{F6B13D15-37A8-FB1F-E0D7-2AC86311904F}"/>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575;p67">
              <a:extLst>
                <a:ext uri="{FF2B5EF4-FFF2-40B4-BE49-F238E27FC236}">
                  <a16:creationId xmlns:a16="http://schemas.microsoft.com/office/drawing/2014/main" id="{16924E11-97C6-228F-C304-75844D253B1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576;p67">
              <a:extLst>
                <a:ext uri="{FF2B5EF4-FFF2-40B4-BE49-F238E27FC236}">
                  <a16:creationId xmlns:a16="http://schemas.microsoft.com/office/drawing/2014/main" id="{3F9EE59F-BA8E-F5CB-4932-1C89821ACBAE}"/>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ounded Rectangle 15">
            <a:extLst>
              <a:ext uri="{FF2B5EF4-FFF2-40B4-BE49-F238E27FC236}">
                <a16:creationId xmlns:a16="http://schemas.microsoft.com/office/drawing/2014/main" id="{12FD7FC5-EB1D-0C5E-F8E0-A402534CA947}"/>
              </a:ext>
            </a:extLst>
          </p:cNvPr>
          <p:cNvSpPr/>
          <p:nvPr/>
        </p:nvSpPr>
        <p:spPr>
          <a:xfrm>
            <a:off x="1400527" y="5469725"/>
            <a:ext cx="2494644" cy="677398"/>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58A2"/>
                </a:solidFill>
                <a:effectLst/>
                <a:uLnTx/>
                <a:uFillTx/>
                <a:latin typeface="Calibri" panose="020F0502020204030204"/>
                <a:ea typeface="+mn-ea"/>
                <a:cs typeface="+mn-cs"/>
              </a:rPr>
              <a:t>Hiring &amp; Employment</a:t>
            </a:r>
          </a:p>
        </p:txBody>
      </p:sp>
      <p:grpSp>
        <p:nvGrpSpPr>
          <p:cNvPr id="60" name="Google Shape;10357;p68">
            <a:extLst>
              <a:ext uri="{FF2B5EF4-FFF2-40B4-BE49-F238E27FC236}">
                <a16:creationId xmlns:a16="http://schemas.microsoft.com/office/drawing/2014/main" id="{67F7C524-2F5E-6A68-6C2A-D1AF511D2B1C}"/>
              </a:ext>
              <a:ext uri="{C183D7F6-B498-43B3-948B-1728B52AA6E4}">
                <adec:decorative xmlns:adec="http://schemas.microsoft.com/office/drawing/2017/decorative" val="1"/>
              </a:ext>
            </a:extLst>
          </p:cNvPr>
          <p:cNvGrpSpPr/>
          <p:nvPr/>
        </p:nvGrpSpPr>
        <p:grpSpPr>
          <a:xfrm>
            <a:off x="5264543" y="3952593"/>
            <a:ext cx="1569842" cy="1299430"/>
            <a:chOff x="3075928" y="2445798"/>
            <a:chExt cx="363243" cy="300675"/>
          </a:xfrm>
          <a:solidFill>
            <a:srgbClr val="075F84"/>
          </a:solidFill>
        </p:grpSpPr>
        <p:sp>
          <p:nvSpPr>
            <p:cNvPr id="61" name="Google Shape;10358;p68">
              <a:extLst>
                <a:ext uri="{FF2B5EF4-FFF2-40B4-BE49-F238E27FC236}">
                  <a16:creationId xmlns:a16="http://schemas.microsoft.com/office/drawing/2014/main" id="{A96B76A6-3F83-FADF-AAEF-E1E53B515BBD}"/>
                </a:ext>
              </a:extLst>
            </p:cNvPr>
            <p:cNvSpPr/>
            <p:nvPr/>
          </p:nvSpPr>
          <p:spPr>
            <a:xfrm>
              <a:off x="3227168" y="2675542"/>
              <a:ext cx="37002" cy="10581"/>
            </a:xfrm>
            <a:custGeom>
              <a:avLst/>
              <a:gdLst/>
              <a:ahLst/>
              <a:cxnLst/>
              <a:rect l="l" t="t" r="r" b="b"/>
              <a:pathLst>
                <a:path w="1168" h="334" extrusionOk="0">
                  <a:moveTo>
                    <a:pt x="167" y="0"/>
                  </a:moveTo>
                  <a:cubicBezTo>
                    <a:pt x="84" y="0"/>
                    <a:pt x="1" y="72"/>
                    <a:pt x="1" y="167"/>
                  </a:cubicBezTo>
                  <a:cubicBezTo>
                    <a:pt x="1" y="262"/>
                    <a:pt x="84" y="334"/>
                    <a:pt x="167" y="334"/>
                  </a:cubicBezTo>
                  <a:lnTo>
                    <a:pt x="1001" y="334"/>
                  </a:lnTo>
                  <a:cubicBezTo>
                    <a:pt x="1096" y="334"/>
                    <a:pt x="1167" y="262"/>
                    <a:pt x="1167" y="167"/>
                  </a:cubicBezTo>
                  <a:cubicBezTo>
                    <a:pt x="1167" y="72"/>
                    <a:pt x="1096" y="0"/>
                    <a:pt x="10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359;p68">
              <a:extLst>
                <a:ext uri="{FF2B5EF4-FFF2-40B4-BE49-F238E27FC236}">
                  <a16:creationId xmlns:a16="http://schemas.microsoft.com/office/drawing/2014/main" id="{75E18B95-50F3-2594-25DB-EA64C4642605}"/>
                </a:ext>
              </a:extLst>
            </p:cNvPr>
            <p:cNvSpPr/>
            <p:nvPr/>
          </p:nvSpPr>
          <p:spPr>
            <a:xfrm>
              <a:off x="3075928" y="2445798"/>
              <a:ext cx="363243" cy="300675"/>
            </a:xfrm>
            <a:custGeom>
              <a:avLst/>
              <a:gdLst/>
              <a:ahLst/>
              <a:cxnLst/>
              <a:rect l="l" t="t" r="r" b="b"/>
              <a:pathLst>
                <a:path w="11466" h="9491" extrusionOk="0">
                  <a:moveTo>
                    <a:pt x="7299" y="2787"/>
                  </a:moveTo>
                  <a:cubicBezTo>
                    <a:pt x="7322" y="2895"/>
                    <a:pt x="7370" y="3002"/>
                    <a:pt x="7418" y="3085"/>
                  </a:cubicBezTo>
                  <a:lnTo>
                    <a:pt x="1548" y="3085"/>
                  </a:lnTo>
                  <a:lnTo>
                    <a:pt x="1548" y="2787"/>
                  </a:lnTo>
                  <a:close/>
                  <a:moveTo>
                    <a:pt x="8323" y="4121"/>
                  </a:moveTo>
                  <a:lnTo>
                    <a:pt x="8323" y="6026"/>
                  </a:lnTo>
                  <a:lnTo>
                    <a:pt x="6418" y="6026"/>
                  </a:lnTo>
                  <a:lnTo>
                    <a:pt x="6418" y="4121"/>
                  </a:lnTo>
                  <a:close/>
                  <a:moveTo>
                    <a:pt x="6370" y="8467"/>
                  </a:moveTo>
                  <a:lnTo>
                    <a:pt x="6477" y="8550"/>
                  </a:lnTo>
                  <a:lnTo>
                    <a:pt x="4227" y="8550"/>
                  </a:lnTo>
                  <a:lnTo>
                    <a:pt x="4334" y="8467"/>
                  </a:lnTo>
                  <a:close/>
                  <a:moveTo>
                    <a:pt x="9835" y="8050"/>
                  </a:moveTo>
                  <a:lnTo>
                    <a:pt x="10216" y="8550"/>
                  </a:lnTo>
                  <a:lnTo>
                    <a:pt x="7037" y="8550"/>
                  </a:lnTo>
                  <a:lnTo>
                    <a:pt x="6549" y="8169"/>
                  </a:lnTo>
                  <a:cubicBezTo>
                    <a:pt x="6525" y="8133"/>
                    <a:pt x="6489" y="8133"/>
                    <a:pt x="6441" y="8133"/>
                  </a:cubicBezTo>
                  <a:lnTo>
                    <a:pt x="4286" y="8133"/>
                  </a:lnTo>
                  <a:cubicBezTo>
                    <a:pt x="4239" y="8133"/>
                    <a:pt x="4215" y="8145"/>
                    <a:pt x="4179" y="8169"/>
                  </a:cubicBezTo>
                  <a:lnTo>
                    <a:pt x="3691" y="8550"/>
                  </a:lnTo>
                  <a:lnTo>
                    <a:pt x="524" y="8550"/>
                  </a:lnTo>
                  <a:lnTo>
                    <a:pt x="893" y="8050"/>
                  </a:lnTo>
                  <a:close/>
                  <a:moveTo>
                    <a:pt x="9578" y="0"/>
                  </a:moveTo>
                  <a:cubicBezTo>
                    <a:pt x="9500" y="0"/>
                    <a:pt x="9417" y="68"/>
                    <a:pt x="9406" y="156"/>
                  </a:cubicBezTo>
                  <a:cubicBezTo>
                    <a:pt x="9394" y="240"/>
                    <a:pt x="9466" y="335"/>
                    <a:pt x="9561" y="347"/>
                  </a:cubicBezTo>
                  <a:cubicBezTo>
                    <a:pt x="10454" y="466"/>
                    <a:pt x="11121" y="1228"/>
                    <a:pt x="11121" y="2133"/>
                  </a:cubicBezTo>
                  <a:cubicBezTo>
                    <a:pt x="11121" y="3133"/>
                    <a:pt x="10311" y="3930"/>
                    <a:pt x="9323" y="3930"/>
                  </a:cubicBezTo>
                  <a:cubicBezTo>
                    <a:pt x="8323" y="3930"/>
                    <a:pt x="7513" y="3133"/>
                    <a:pt x="7513" y="2133"/>
                  </a:cubicBezTo>
                  <a:cubicBezTo>
                    <a:pt x="7513" y="1287"/>
                    <a:pt x="8108" y="561"/>
                    <a:pt x="8930" y="382"/>
                  </a:cubicBezTo>
                  <a:cubicBezTo>
                    <a:pt x="9025" y="359"/>
                    <a:pt x="9085" y="275"/>
                    <a:pt x="9061" y="180"/>
                  </a:cubicBezTo>
                  <a:cubicBezTo>
                    <a:pt x="9050" y="104"/>
                    <a:pt x="8969" y="48"/>
                    <a:pt x="8892" y="48"/>
                  </a:cubicBezTo>
                  <a:cubicBezTo>
                    <a:pt x="8885" y="48"/>
                    <a:pt x="8877" y="48"/>
                    <a:pt x="8870" y="49"/>
                  </a:cubicBezTo>
                  <a:cubicBezTo>
                    <a:pt x="8394" y="156"/>
                    <a:pt x="7977" y="406"/>
                    <a:pt x="7668" y="775"/>
                  </a:cubicBezTo>
                  <a:cubicBezTo>
                    <a:pt x="7406" y="1097"/>
                    <a:pt x="7251" y="1466"/>
                    <a:pt x="7203" y="1859"/>
                  </a:cubicBezTo>
                  <a:lnTo>
                    <a:pt x="5513" y="1859"/>
                  </a:lnTo>
                  <a:cubicBezTo>
                    <a:pt x="5417" y="1859"/>
                    <a:pt x="5346" y="1930"/>
                    <a:pt x="5346" y="2014"/>
                  </a:cubicBezTo>
                  <a:cubicBezTo>
                    <a:pt x="5346" y="2109"/>
                    <a:pt x="5417" y="2180"/>
                    <a:pt x="5513" y="2180"/>
                  </a:cubicBezTo>
                  <a:lnTo>
                    <a:pt x="7191" y="2180"/>
                  </a:lnTo>
                  <a:cubicBezTo>
                    <a:pt x="7191" y="2275"/>
                    <a:pt x="7203" y="2359"/>
                    <a:pt x="7215" y="2454"/>
                  </a:cubicBezTo>
                  <a:lnTo>
                    <a:pt x="1381" y="2454"/>
                  </a:lnTo>
                  <a:cubicBezTo>
                    <a:pt x="1298" y="2454"/>
                    <a:pt x="1215" y="2526"/>
                    <a:pt x="1215" y="2609"/>
                  </a:cubicBezTo>
                  <a:lnTo>
                    <a:pt x="1215" y="3240"/>
                  </a:lnTo>
                  <a:lnTo>
                    <a:pt x="1215" y="6955"/>
                  </a:lnTo>
                  <a:cubicBezTo>
                    <a:pt x="1215" y="7050"/>
                    <a:pt x="1298" y="7121"/>
                    <a:pt x="1381" y="7121"/>
                  </a:cubicBezTo>
                  <a:lnTo>
                    <a:pt x="7275" y="7121"/>
                  </a:lnTo>
                  <a:cubicBezTo>
                    <a:pt x="7370" y="7121"/>
                    <a:pt x="7442" y="7050"/>
                    <a:pt x="7442" y="6955"/>
                  </a:cubicBezTo>
                  <a:cubicBezTo>
                    <a:pt x="7442" y="6871"/>
                    <a:pt x="7370" y="6800"/>
                    <a:pt x="7275" y="6800"/>
                  </a:cubicBezTo>
                  <a:lnTo>
                    <a:pt x="1560" y="6800"/>
                  </a:lnTo>
                  <a:lnTo>
                    <a:pt x="1560" y="3418"/>
                  </a:lnTo>
                  <a:lnTo>
                    <a:pt x="7656" y="3418"/>
                  </a:lnTo>
                  <a:cubicBezTo>
                    <a:pt x="7751" y="3549"/>
                    <a:pt x="7858" y="3669"/>
                    <a:pt x="7989" y="3776"/>
                  </a:cubicBezTo>
                  <a:lnTo>
                    <a:pt x="6263" y="3776"/>
                  </a:lnTo>
                  <a:cubicBezTo>
                    <a:pt x="6179" y="3776"/>
                    <a:pt x="6096" y="3847"/>
                    <a:pt x="6096" y="3942"/>
                  </a:cubicBezTo>
                  <a:lnTo>
                    <a:pt x="6096" y="6181"/>
                  </a:lnTo>
                  <a:cubicBezTo>
                    <a:pt x="6096" y="6276"/>
                    <a:pt x="6179" y="6347"/>
                    <a:pt x="6263" y="6347"/>
                  </a:cubicBezTo>
                  <a:lnTo>
                    <a:pt x="8513" y="6347"/>
                  </a:lnTo>
                  <a:cubicBezTo>
                    <a:pt x="8596" y="6347"/>
                    <a:pt x="8680" y="6276"/>
                    <a:pt x="8680" y="6181"/>
                  </a:cubicBezTo>
                  <a:lnTo>
                    <a:pt x="8680" y="4145"/>
                  </a:lnTo>
                  <a:cubicBezTo>
                    <a:pt x="8846" y="4192"/>
                    <a:pt x="9001" y="4240"/>
                    <a:pt x="9168" y="4252"/>
                  </a:cubicBezTo>
                  <a:lnTo>
                    <a:pt x="9168" y="6800"/>
                  </a:lnTo>
                  <a:lnTo>
                    <a:pt x="8096" y="6800"/>
                  </a:lnTo>
                  <a:cubicBezTo>
                    <a:pt x="8001" y="6800"/>
                    <a:pt x="7930" y="6871"/>
                    <a:pt x="7930" y="6955"/>
                  </a:cubicBezTo>
                  <a:cubicBezTo>
                    <a:pt x="7930" y="7050"/>
                    <a:pt x="8001" y="7121"/>
                    <a:pt x="8096" y="7121"/>
                  </a:cubicBezTo>
                  <a:lnTo>
                    <a:pt x="9335" y="7121"/>
                  </a:lnTo>
                  <a:cubicBezTo>
                    <a:pt x="9418" y="7121"/>
                    <a:pt x="9489" y="7050"/>
                    <a:pt x="9489" y="6955"/>
                  </a:cubicBezTo>
                  <a:lnTo>
                    <a:pt x="9489" y="4240"/>
                  </a:lnTo>
                  <a:cubicBezTo>
                    <a:pt x="9585" y="4240"/>
                    <a:pt x="9656" y="4216"/>
                    <a:pt x="9751" y="4204"/>
                  </a:cubicBezTo>
                  <a:lnTo>
                    <a:pt x="9751" y="7705"/>
                  </a:lnTo>
                  <a:lnTo>
                    <a:pt x="965" y="7705"/>
                  </a:lnTo>
                  <a:lnTo>
                    <a:pt x="965" y="2168"/>
                  </a:lnTo>
                  <a:lnTo>
                    <a:pt x="4846" y="2168"/>
                  </a:lnTo>
                  <a:cubicBezTo>
                    <a:pt x="4941" y="2168"/>
                    <a:pt x="5013" y="2097"/>
                    <a:pt x="5013" y="2002"/>
                  </a:cubicBezTo>
                  <a:cubicBezTo>
                    <a:pt x="5013" y="1918"/>
                    <a:pt x="4941" y="1835"/>
                    <a:pt x="4846" y="1835"/>
                  </a:cubicBezTo>
                  <a:lnTo>
                    <a:pt x="786" y="1835"/>
                  </a:lnTo>
                  <a:cubicBezTo>
                    <a:pt x="703" y="1835"/>
                    <a:pt x="619" y="1918"/>
                    <a:pt x="619" y="2002"/>
                  </a:cubicBezTo>
                  <a:lnTo>
                    <a:pt x="619" y="7812"/>
                  </a:lnTo>
                  <a:lnTo>
                    <a:pt x="24" y="8598"/>
                  </a:lnTo>
                  <a:cubicBezTo>
                    <a:pt x="12" y="8622"/>
                    <a:pt x="0" y="8657"/>
                    <a:pt x="0" y="8705"/>
                  </a:cubicBezTo>
                  <a:lnTo>
                    <a:pt x="0" y="9324"/>
                  </a:lnTo>
                  <a:cubicBezTo>
                    <a:pt x="0" y="9419"/>
                    <a:pt x="72" y="9491"/>
                    <a:pt x="167" y="9491"/>
                  </a:cubicBezTo>
                  <a:lnTo>
                    <a:pt x="7930" y="9491"/>
                  </a:lnTo>
                  <a:cubicBezTo>
                    <a:pt x="8025" y="9491"/>
                    <a:pt x="8096" y="9419"/>
                    <a:pt x="8096" y="9324"/>
                  </a:cubicBezTo>
                  <a:cubicBezTo>
                    <a:pt x="8096" y="9241"/>
                    <a:pt x="8025" y="9157"/>
                    <a:pt x="7930" y="9157"/>
                  </a:cubicBezTo>
                  <a:lnTo>
                    <a:pt x="322" y="9157"/>
                  </a:lnTo>
                  <a:lnTo>
                    <a:pt x="322" y="8883"/>
                  </a:lnTo>
                  <a:lnTo>
                    <a:pt x="10359" y="8883"/>
                  </a:lnTo>
                  <a:lnTo>
                    <a:pt x="10359" y="9157"/>
                  </a:lnTo>
                  <a:lnTo>
                    <a:pt x="8585" y="9157"/>
                  </a:lnTo>
                  <a:cubicBezTo>
                    <a:pt x="8501" y="9157"/>
                    <a:pt x="8418" y="9241"/>
                    <a:pt x="8418" y="9324"/>
                  </a:cubicBezTo>
                  <a:cubicBezTo>
                    <a:pt x="8418" y="9419"/>
                    <a:pt x="8501" y="9491"/>
                    <a:pt x="8585" y="9491"/>
                  </a:cubicBezTo>
                  <a:lnTo>
                    <a:pt x="10525" y="9491"/>
                  </a:lnTo>
                  <a:cubicBezTo>
                    <a:pt x="10609" y="9491"/>
                    <a:pt x="10680" y="9419"/>
                    <a:pt x="10680" y="9324"/>
                  </a:cubicBezTo>
                  <a:lnTo>
                    <a:pt x="10680" y="8705"/>
                  </a:lnTo>
                  <a:cubicBezTo>
                    <a:pt x="10680" y="8669"/>
                    <a:pt x="10668" y="8622"/>
                    <a:pt x="10656" y="8598"/>
                  </a:cubicBezTo>
                  <a:lnTo>
                    <a:pt x="10061" y="7812"/>
                  </a:lnTo>
                  <a:lnTo>
                    <a:pt x="10061" y="4097"/>
                  </a:lnTo>
                  <a:cubicBezTo>
                    <a:pt x="10894" y="3823"/>
                    <a:pt x="11466" y="3049"/>
                    <a:pt x="11466" y="2121"/>
                  </a:cubicBezTo>
                  <a:cubicBezTo>
                    <a:pt x="11466" y="1049"/>
                    <a:pt x="10656" y="144"/>
                    <a:pt x="9597" y="1"/>
                  </a:cubicBezTo>
                  <a:cubicBezTo>
                    <a:pt x="9590" y="1"/>
                    <a:pt x="9584" y="0"/>
                    <a:pt x="9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60;p68">
              <a:extLst>
                <a:ext uri="{FF2B5EF4-FFF2-40B4-BE49-F238E27FC236}">
                  <a16:creationId xmlns:a16="http://schemas.microsoft.com/office/drawing/2014/main" id="{88EAC91B-9FD0-9479-0A06-0813B97DC269}"/>
                </a:ext>
              </a:extLst>
            </p:cNvPr>
            <p:cNvSpPr/>
            <p:nvPr/>
          </p:nvSpPr>
          <p:spPr>
            <a:xfrm>
              <a:off x="3141537" y="2565390"/>
              <a:ext cx="37763" cy="37382"/>
            </a:xfrm>
            <a:custGeom>
              <a:avLst/>
              <a:gdLst/>
              <a:ahLst/>
              <a:cxnLst/>
              <a:rect l="l" t="t" r="r" b="b"/>
              <a:pathLst>
                <a:path w="1192" h="1180" extrusionOk="0">
                  <a:moveTo>
                    <a:pt x="846" y="322"/>
                  </a:moveTo>
                  <a:lnTo>
                    <a:pt x="846" y="834"/>
                  </a:lnTo>
                  <a:lnTo>
                    <a:pt x="346" y="834"/>
                  </a:lnTo>
                  <a:lnTo>
                    <a:pt x="346" y="322"/>
                  </a:lnTo>
                  <a:close/>
                  <a:moveTo>
                    <a:pt x="156" y="1"/>
                  </a:moveTo>
                  <a:cubicBezTo>
                    <a:pt x="72" y="1"/>
                    <a:pt x="1" y="72"/>
                    <a:pt x="1" y="167"/>
                  </a:cubicBezTo>
                  <a:lnTo>
                    <a:pt x="1" y="1013"/>
                  </a:lnTo>
                  <a:cubicBezTo>
                    <a:pt x="1" y="1096"/>
                    <a:pt x="72" y="1179"/>
                    <a:pt x="156" y="1179"/>
                  </a:cubicBezTo>
                  <a:lnTo>
                    <a:pt x="1013" y="1179"/>
                  </a:lnTo>
                  <a:cubicBezTo>
                    <a:pt x="1096" y="1179"/>
                    <a:pt x="1180" y="1096"/>
                    <a:pt x="1180" y="1013"/>
                  </a:cubicBezTo>
                  <a:lnTo>
                    <a:pt x="1180" y="167"/>
                  </a:lnTo>
                  <a:cubicBezTo>
                    <a:pt x="1191" y="72"/>
                    <a:pt x="1096" y="1"/>
                    <a:pt x="1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61;p68">
              <a:extLst>
                <a:ext uri="{FF2B5EF4-FFF2-40B4-BE49-F238E27FC236}">
                  <a16:creationId xmlns:a16="http://schemas.microsoft.com/office/drawing/2014/main" id="{ADC861AC-5537-91A0-1CC9-5A0B0C0DC071}"/>
                </a:ext>
              </a:extLst>
            </p:cNvPr>
            <p:cNvSpPr/>
            <p:nvPr/>
          </p:nvSpPr>
          <p:spPr>
            <a:xfrm>
              <a:off x="3185287" y="2565390"/>
              <a:ext cx="73593" cy="10233"/>
            </a:xfrm>
            <a:custGeom>
              <a:avLst/>
              <a:gdLst/>
              <a:ahLst/>
              <a:cxnLst/>
              <a:rect l="l" t="t" r="r" b="b"/>
              <a:pathLst>
                <a:path w="2323" h="323" extrusionOk="0">
                  <a:moveTo>
                    <a:pt x="168" y="1"/>
                  </a:moveTo>
                  <a:cubicBezTo>
                    <a:pt x="72" y="1"/>
                    <a:pt x="1" y="72"/>
                    <a:pt x="1" y="167"/>
                  </a:cubicBezTo>
                  <a:cubicBezTo>
                    <a:pt x="1" y="251"/>
                    <a:pt x="72" y="322"/>
                    <a:pt x="168" y="322"/>
                  </a:cubicBezTo>
                  <a:lnTo>
                    <a:pt x="2144" y="322"/>
                  </a:lnTo>
                  <a:cubicBezTo>
                    <a:pt x="2239" y="322"/>
                    <a:pt x="2311" y="251"/>
                    <a:pt x="2311" y="167"/>
                  </a:cubicBezTo>
                  <a:cubicBezTo>
                    <a:pt x="2323" y="72"/>
                    <a:pt x="2251" y="1"/>
                    <a:pt x="2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62;p68">
              <a:extLst>
                <a:ext uri="{FF2B5EF4-FFF2-40B4-BE49-F238E27FC236}">
                  <a16:creationId xmlns:a16="http://schemas.microsoft.com/office/drawing/2014/main" id="{34BFE43C-A2AD-DA86-7906-B05D93314C55}"/>
                </a:ext>
              </a:extLst>
            </p:cNvPr>
            <p:cNvSpPr/>
            <p:nvPr/>
          </p:nvSpPr>
          <p:spPr>
            <a:xfrm>
              <a:off x="3185287" y="2578601"/>
              <a:ext cx="73593" cy="10201"/>
            </a:xfrm>
            <a:custGeom>
              <a:avLst/>
              <a:gdLst/>
              <a:ahLst/>
              <a:cxnLst/>
              <a:rect l="l" t="t" r="r" b="b"/>
              <a:pathLst>
                <a:path w="2323" h="322" extrusionOk="0">
                  <a:moveTo>
                    <a:pt x="168" y="0"/>
                  </a:moveTo>
                  <a:cubicBezTo>
                    <a:pt x="72" y="0"/>
                    <a:pt x="1" y="72"/>
                    <a:pt x="1" y="167"/>
                  </a:cubicBezTo>
                  <a:cubicBezTo>
                    <a:pt x="1" y="250"/>
                    <a:pt x="72" y="322"/>
                    <a:pt x="168" y="322"/>
                  </a:cubicBezTo>
                  <a:lnTo>
                    <a:pt x="2144" y="322"/>
                  </a:lnTo>
                  <a:cubicBezTo>
                    <a:pt x="2239" y="322"/>
                    <a:pt x="2311" y="250"/>
                    <a:pt x="2311" y="167"/>
                  </a:cubicBezTo>
                  <a:cubicBezTo>
                    <a:pt x="2323" y="72"/>
                    <a:pt x="2251" y="0"/>
                    <a:pt x="2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63;p68">
              <a:extLst>
                <a:ext uri="{FF2B5EF4-FFF2-40B4-BE49-F238E27FC236}">
                  <a16:creationId xmlns:a16="http://schemas.microsoft.com/office/drawing/2014/main" id="{55D01DE1-B4AC-E507-F25C-D0CAD8D42843}"/>
                </a:ext>
              </a:extLst>
            </p:cNvPr>
            <p:cNvSpPr/>
            <p:nvPr/>
          </p:nvSpPr>
          <p:spPr>
            <a:xfrm>
              <a:off x="3185287" y="2591811"/>
              <a:ext cx="73212" cy="10201"/>
            </a:xfrm>
            <a:custGeom>
              <a:avLst/>
              <a:gdLst/>
              <a:ahLst/>
              <a:cxnLst/>
              <a:rect l="l" t="t" r="r" b="b"/>
              <a:pathLst>
                <a:path w="2311" h="322" extrusionOk="0">
                  <a:moveTo>
                    <a:pt x="168" y="0"/>
                  </a:moveTo>
                  <a:cubicBezTo>
                    <a:pt x="72" y="0"/>
                    <a:pt x="1" y="72"/>
                    <a:pt x="1" y="167"/>
                  </a:cubicBezTo>
                  <a:cubicBezTo>
                    <a:pt x="1" y="250"/>
                    <a:pt x="72" y="322"/>
                    <a:pt x="168" y="322"/>
                  </a:cubicBezTo>
                  <a:lnTo>
                    <a:pt x="2144" y="322"/>
                  </a:lnTo>
                  <a:cubicBezTo>
                    <a:pt x="2239" y="322"/>
                    <a:pt x="2311" y="250"/>
                    <a:pt x="2311" y="167"/>
                  </a:cubicBezTo>
                  <a:cubicBezTo>
                    <a:pt x="2311" y="72"/>
                    <a:pt x="2251" y="0"/>
                    <a:pt x="2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64;p68">
              <a:extLst>
                <a:ext uri="{FF2B5EF4-FFF2-40B4-BE49-F238E27FC236}">
                  <a16:creationId xmlns:a16="http://schemas.microsoft.com/office/drawing/2014/main" id="{2070593E-B572-4942-EDCA-4FC079549F99}"/>
                </a:ext>
              </a:extLst>
            </p:cNvPr>
            <p:cNvSpPr/>
            <p:nvPr/>
          </p:nvSpPr>
          <p:spPr>
            <a:xfrm>
              <a:off x="3141537" y="2609520"/>
              <a:ext cx="37763" cy="37382"/>
            </a:xfrm>
            <a:custGeom>
              <a:avLst/>
              <a:gdLst/>
              <a:ahLst/>
              <a:cxnLst/>
              <a:rect l="l" t="t" r="r" b="b"/>
              <a:pathLst>
                <a:path w="1192" h="1180" extrusionOk="0">
                  <a:moveTo>
                    <a:pt x="846" y="346"/>
                  </a:moveTo>
                  <a:lnTo>
                    <a:pt x="846" y="858"/>
                  </a:lnTo>
                  <a:lnTo>
                    <a:pt x="346" y="858"/>
                  </a:lnTo>
                  <a:lnTo>
                    <a:pt x="346" y="346"/>
                  </a:lnTo>
                  <a:close/>
                  <a:moveTo>
                    <a:pt x="156" y="1"/>
                  </a:moveTo>
                  <a:cubicBezTo>
                    <a:pt x="72" y="1"/>
                    <a:pt x="1" y="72"/>
                    <a:pt x="1" y="167"/>
                  </a:cubicBezTo>
                  <a:lnTo>
                    <a:pt x="1" y="1013"/>
                  </a:lnTo>
                  <a:cubicBezTo>
                    <a:pt x="1" y="1108"/>
                    <a:pt x="72" y="1179"/>
                    <a:pt x="156" y="1179"/>
                  </a:cubicBezTo>
                  <a:lnTo>
                    <a:pt x="1013" y="1179"/>
                  </a:lnTo>
                  <a:cubicBezTo>
                    <a:pt x="1096" y="1179"/>
                    <a:pt x="1180" y="1108"/>
                    <a:pt x="1180" y="1013"/>
                  </a:cubicBezTo>
                  <a:lnTo>
                    <a:pt x="1180" y="167"/>
                  </a:lnTo>
                  <a:cubicBezTo>
                    <a:pt x="1191" y="72"/>
                    <a:pt x="1096" y="1"/>
                    <a:pt x="1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65;p68">
              <a:extLst>
                <a:ext uri="{FF2B5EF4-FFF2-40B4-BE49-F238E27FC236}">
                  <a16:creationId xmlns:a16="http://schemas.microsoft.com/office/drawing/2014/main" id="{E0BA3712-8F95-9503-5E2F-31492A909C84}"/>
                </a:ext>
              </a:extLst>
            </p:cNvPr>
            <p:cNvSpPr/>
            <p:nvPr/>
          </p:nvSpPr>
          <p:spPr>
            <a:xfrm>
              <a:off x="3185287" y="2609520"/>
              <a:ext cx="73212" cy="10613"/>
            </a:xfrm>
            <a:custGeom>
              <a:avLst/>
              <a:gdLst/>
              <a:ahLst/>
              <a:cxnLst/>
              <a:rect l="l" t="t" r="r" b="b"/>
              <a:pathLst>
                <a:path w="2311" h="335" extrusionOk="0">
                  <a:moveTo>
                    <a:pt x="168" y="1"/>
                  </a:moveTo>
                  <a:cubicBezTo>
                    <a:pt x="72" y="1"/>
                    <a:pt x="1" y="72"/>
                    <a:pt x="1" y="167"/>
                  </a:cubicBezTo>
                  <a:cubicBezTo>
                    <a:pt x="1" y="263"/>
                    <a:pt x="72" y="334"/>
                    <a:pt x="168" y="334"/>
                  </a:cubicBezTo>
                  <a:lnTo>
                    <a:pt x="2144" y="334"/>
                  </a:lnTo>
                  <a:cubicBezTo>
                    <a:pt x="2239" y="334"/>
                    <a:pt x="2311" y="263"/>
                    <a:pt x="2311" y="167"/>
                  </a:cubicBezTo>
                  <a:cubicBezTo>
                    <a:pt x="2311" y="72"/>
                    <a:pt x="2251" y="1"/>
                    <a:pt x="2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66;p68">
              <a:extLst>
                <a:ext uri="{FF2B5EF4-FFF2-40B4-BE49-F238E27FC236}">
                  <a16:creationId xmlns:a16="http://schemas.microsoft.com/office/drawing/2014/main" id="{1D95B67C-A311-18B8-2ED2-EC9227764BB7}"/>
                </a:ext>
              </a:extLst>
            </p:cNvPr>
            <p:cNvSpPr/>
            <p:nvPr/>
          </p:nvSpPr>
          <p:spPr>
            <a:xfrm>
              <a:off x="3185287" y="2622731"/>
              <a:ext cx="73212" cy="10581"/>
            </a:xfrm>
            <a:custGeom>
              <a:avLst/>
              <a:gdLst/>
              <a:ahLst/>
              <a:cxnLst/>
              <a:rect l="l" t="t" r="r" b="b"/>
              <a:pathLst>
                <a:path w="2311" h="334" extrusionOk="0">
                  <a:moveTo>
                    <a:pt x="168" y="0"/>
                  </a:moveTo>
                  <a:cubicBezTo>
                    <a:pt x="72" y="0"/>
                    <a:pt x="1" y="84"/>
                    <a:pt x="1" y="167"/>
                  </a:cubicBezTo>
                  <a:cubicBezTo>
                    <a:pt x="1" y="262"/>
                    <a:pt x="72" y="334"/>
                    <a:pt x="168" y="334"/>
                  </a:cubicBezTo>
                  <a:lnTo>
                    <a:pt x="2144" y="334"/>
                  </a:lnTo>
                  <a:cubicBezTo>
                    <a:pt x="2239" y="334"/>
                    <a:pt x="2311" y="262"/>
                    <a:pt x="2311" y="167"/>
                  </a:cubicBezTo>
                  <a:cubicBezTo>
                    <a:pt x="2311" y="84"/>
                    <a:pt x="2251" y="0"/>
                    <a:pt x="2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67;p68">
              <a:extLst>
                <a:ext uri="{FF2B5EF4-FFF2-40B4-BE49-F238E27FC236}">
                  <a16:creationId xmlns:a16="http://schemas.microsoft.com/office/drawing/2014/main" id="{B4ED2712-1F6D-651E-2AA3-DD74F61D35DE}"/>
                </a:ext>
              </a:extLst>
            </p:cNvPr>
            <p:cNvSpPr/>
            <p:nvPr/>
          </p:nvSpPr>
          <p:spPr>
            <a:xfrm>
              <a:off x="3185287" y="2636670"/>
              <a:ext cx="73212" cy="10233"/>
            </a:xfrm>
            <a:custGeom>
              <a:avLst/>
              <a:gdLst/>
              <a:ahLst/>
              <a:cxnLst/>
              <a:rect l="l" t="t" r="r" b="b"/>
              <a:pathLst>
                <a:path w="2311" h="323" extrusionOk="0">
                  <a:moveTo>
                    <a:pt x="168" y="1"/>
                  </a:moveTo>
                  <a:cubicBezTo>
                    <a:pt x="72" y="1"/>
                    <a:pt x="1" y="72"/>
                    <a:pt x="1" y="156"/>
                  </a:cubicBezTo>
                  <a:cubicBezTo>
                    <a:pt x="1" y="251"/>
                    <a:pt x="72" y="322"/>
                    <a:pt x="168" y="322"/>
                  </a:cubicBezTo>
                  <a:lnTo>
                    <a:pt x="2144" y="322"/>
                  </a:lnTo>
                  <a:cubicBezTo>
                    <a:pt x="2239" y="322"/>
                    <a:pt x="2311" y="251"/>
                    <a:pt x="2311" y="156"/>
                  </a:cubicBezTo>
                  <a:cubicBezTo>
                    <a:pt x="2311" y="72"/>
                    <a:pt x="2251" y="1"/>
                    <a:pt x="2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368;p68">
              <a:extLst>
                <a:ext uri="{FF2B5EF4-FFF2-40B4-BE49-F238E27FC236}">
                  <a16:creationId xmlns:a16="http://schemas.microsoft.com/office/drawing/2014/main" id="{63450CA7-D22F-7167-CBE1-91F602343D9A}"/>
                </a:ext>
              </a:extLst>
            </p:cNvPr>
            <p:cNvSpPr/>
            <p:nvPr/>
          </p:nvSpPr>
          <p:spPr>
            <a:xfrm>
              <a:off x="3330509" y="2471839"/>
              <a:ext cx="82653" cy="82653"/>
            </a:xfrm>
            <a:custGeom>
              <a:avLst/>
              <a:gdLst/>
              <a:ahLst/>
              <a:cxnLst/>
              <a:rect l="l" t="t" r="r" b="b"/>
              <a:pathLst>
                <a:path w="2609" h="2609" extrusionOk="0">
                  <a:moveTo>
                    <a:pt x="346" y="1287"/>
                  </a:moveTo>
                  <a:lnTo>
                    <a:pt x="429" y="1323"/>
                  </a:lnTo>
                  <a:cubicBezTo>
                    <a:pt x="668" y="1418"/>
                    <a:pt x="727" y="1501"/>
                    <a:pt x="727" y="1549"/>
                  </a:cubicBezTo>
                  <a:cubicBezTo>
                    <a:pt x="727" y="1573"/>
                    <a:pt x="668" y="1656"/>
                    <a:pt x="465" y="1775"/>
                  </a:cubicBezTo>
                  <a:cubicBezTo>
                    <a:pt x="394" y="1644"/>
                    <a:pt x="346" y="1489"/>
                    <a:pt x="346" y="1334"/>
                  </a:cubicBezTo>
                  <a:lnTo>
                    <a:pt x="346" y="1311"/>
                  </a:lnTo>
                  <a:lnTo>
                    <a:pt x="346" y="1287"/>
                  </a:lnTo>
                  <a:close/>
                  <a:moveTo>
                    <a:pt x="1203" y="346"/>
                  </a:moveTo>
                  <a:cubicBezTo>
                    <a:pt x="1191" y="358"/>
                    <a:pt x="1180" y="394"/>
                    <a:pt x="1168" y="406"/>
                  </a:cubicBezTo>
                  <a:cubicBezTo>
                    <a:pt x="1025" y="632"/>
                    <a:pt x="1108" y="799"/>
                    <a:pt x="1168" y="882"/>
                  </a:cubicBezTo>
                  <a:cubicBezTo>
                    <a:pt x="1311" y="1096"/>
                    <a:pt x="1525" y="1132"/>
                    <a:pt x="1668" y="1168"/>
                  </a:cubicBezTo>
                  <a:cubicBezTo>
                    <a:pt x="1846" y="1203"/>
                    <a:pt x="1858" y="1203"/>
                    <a:pt x="1882" y="1334"/>
                  </a:cubicBezTo>
                  <a:cubicBezTo>
                    <a:pt x="1882" y="1430"/>
                    <a:pt x="1703" y="1549"/>
                    <a:pt x="1525" y="1656"/>
                  </a:cubicBezTo>
                  <a:cubicBezTo>
                    <a:pt x="1299" y="1787"/>
                    <a:pt x="1049" y="1954"/>
                    <a:pt x="953" y="2192"/>
                  </a:cubicBezTo>
                  <a:cubicBezTo>
                    <a:pt x="870" y="2156"/>
                    <a:pt x="787" y="2120"/>
                    <a:pt x="715" y="2061"/>
                  </a:cubicBezTo>
                  <a:cubicBezTo>
                    <a:pt x="703" y="2037"/>
                    <a:pt x="691" y="2025"/>
                    <a:pt x="668" y="2025"/>
                  </a:cubicBezTo>
                  <a:cubicBezTo>
                    <a:pt x="941" y="1882"/>
                    <a:pt x="1060" y="1704"/>
                    <a:pt x="1060" y="1525"/>
                  </a:cubicBezTo>
                  <a:cubicBezTo>
                    <a:pt x="1060" y="1370"/>
                    <a:pt x="965" y="1168"/>
                    <a:pt x="549" y="1001"/>
                  </a:cubicBezTo>
                  <a:cubicBezTo>
                    <a:pt x="513" y="989"/>
                    <a:pt x="453" y="953"/>
                    <a:pt x="418" y="930"/>
                  </a:cubicBezTo>
                  <a:cubicBezTo>
                    <a:pt x="549" y="596"/>
                    <a:pt x="870" y="394"/>
                    <a:pt x="1203" y="346"/>
                  </a:cubicBezTo>
                  <a:close/>
                  <a:moveTo>
                    <a:pt x="1644" y="394"/>
                  </a:moveTo>
                  <a:cubicBezTo>
                    <a:pt x="1858" y="465"/>
                    <a:pt x="2049" y="644"/>
                    <a:pt x="2180" y="858"/>
                  </a:cubicBezTo>
                  <a:cubicBezTo>
                    <a:pt x="2251" y="989"/>
                    <a:pt x="2275" y="1132"/>
                    <a:pt x="2275" y="1299"/>
                  </a:cubicBezTo>
                  <a:cubicBezTo>
                    <a:pt x="2251" y="1668"/>
                    <a:pt x="2061" y="2001"/>
                    <a:pt x="1727" y="2168"/>
                  </a:cubicBezTo>
                  <a:cubicBezTo>
                    <a:pt x="1596" y="2239"/>
                    <a:pt x="1441" y="2263"/>
                    <a:pt x="1299" y="2263"/>
                  </a:cubicBezTo>
                  <a:cubicBezTo>
                    <a:pt x="1370" y="2168"/>
                    <a:pt x="1501" y="2061"/>
                    <a:pt x="1703" y="1942"/>
                  </a:cubicBezTo>
                  <a:cubicBezTo>
                    <a:pt x="1942" y="1787"/>
                    <a:pt x="2215" y="1608"/>
                    <a:pt x="2203" y="1311"/>
                  </a:cubicBezTo>
                  <a:cubicBezTo>
                    <a:pt x="2192" y="930"/>
                    <a:pt x="1918" y="870"/>
                    <a:pt x="1739" y="822"/>
                  </a:cubicBezTo>
                  <a:cubicBezTo>
                    <a:pt x="1620" y="799"/>
                    <a:pt x="1501" y="775"/>
                    <a:pt x="1441" y="680"/>
                  </a:cubicBezTo>
                  <a:cubicBezTo>
                    <a:pt x="1418" y="632"/>
                    <a:pt x="1465" y="537"/>
                    <a:pt x="1644" y="394"/>
                  </a:cubicBezTo>
                  <a:close/>
                  <a:moveTo>
                    <a:pt x="1299" y="1"/>
                  </a:moveTo>
                  <a:cubicBezTo>
                    <a:pt x="727" y="1"/>
                    <a:pt x="227" y="358"/>
                    <a:pt x="60" y="918"/>
                  </a:cubicBezTo>
                  <a:cubicBezTo>
                    <a:pt x="13" y="1037"/>
                    <a:pt x="1" y="1168"/>
                    <a:pt x="1" y="1299"/>
                  </a:cubicBezTo>
                  <a:lnTo>
                    <a:pt x="1" y="1334"/>
                  </a:lnTo>
                  <a:cubicBezTo>
                    <a:pt x="1" y="1608"/>
                    <a:pt x="96" y="1870"/>
                    <a:pt x="275" y="2085"/>
                  </a:cubicBezTo>
                  <a:lnTo>
                    <a:pt x="275" y="2108"/>
                  </a:lnTo>
                  <a:cubicBezTo>
                    <a:pt x="346" y="2192"/>
                    <a:pt x="418" y="2263"/>
                    <a:pt x="513" y="2346"/>
                  </a:cubicBezTo>
                  <a:cubicBezTo>
                    <a:pt x="656" y="2466"/>
                    <a:pt x="846" y="2537"/>
                    <a:pt x="1049" y="2585"/>
                  </a:cubicBezTo>
                  <a:cubicBezTo>
                    <a:pt x="1120" y="2596"/>
                    <a:pt x="1203" y="2608"/>
                    <a:pt x="1299" y="2608"/>
                  </a:cubicBezTo>
                  <a:cubicBezTo>
                    <a:pt x="1501" y="2608"/>
                    <a:pt x="1703" y="2561"/>
                    <a:pt x="1894" y="2477"/>
                  </a:cubicBezTo>
                  <a:cubicBezTo>
                    <a:pt x="2323" y="2251"/>
                    <a:pt x="2608" y="1811"/>
                    <a:pt x="2608" y="1311"/>
                  </a:cubicBezTo>
                  <a:cubicBezTo>
                    <a:pt x="2596" y="1096"/>
                    <a:pt x="2549" y="894"/>
                    <a:pt x="2442" y="703"/>
                  </a:cubicBezTo>
                  <a:cubicBezTo>
                    <a:pt x="2275" y="370"/>
                    <a:pt x="1965" y="144"/>
                    <a:pt x="1620" y="49"/>
                  </a:cubicBezTo>
                  <a:cubicBezTo>
                    <a:pt x="1525" y="13"/>
                    <a:pt x="1406" y="1"/>
                    <a:pt x="1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ounded Rectangle 16">
            <a:extLst>
              <a:ext uri="{FF2B5EF4-FFF2-40B4-BE49-F238E27FC236}">
                <a16:creationId xmlns:a16="http://schemas.microsoft.com/office/drawing/2014/main" id="{E3C527F7-6BB9-F19A-A22D-DB45A3F05169}"/>
              </a:ext>
            </a:extLst>
          </p:cNvPr>
          <p:cNvSpPr/>
          <p:nvPr/>
        </p:nvSpPr>
        <p:spPr>
          <a:xfrm>
            <a:off x="4531322" y="5469725"/>
            <a:ext cx="3186464" cy="677398"/>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58A2"/>
                </a:solidFill>
                <a:effectLst/>
                <a:uLnTx/>
                <a:uFillTx/>
                <a:latin typeface="Calibri" panose="020F0502020204030204"/>
                <a:ea typeface="+mn-ea"/>
                <a:cs typeface="+mn-cs"/>
              </a:rPr>
              <a:t>Accessibility &amp; Assistive Technology</a:t>
            </a:r>
          </a:p>
        </p:txBody>
      </p:sp>
      <p:pic>
        <p:nvPicPr>
          <p:cNvPr id="72" name="Picture 71">
            <a:extLst>
              <a:ext uri="{FF2B5EF4-FFF2-40B4-BE49-F238E27FC236}">
                <a16:creationId xmlns:a16="http://schemas.microsoft.com/office/drawing/2014/main" id="{01027CCC-90EA-AD00-B911-A0511B49F1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18717" y="4006971"/>
            <a:ext cx="1358414" cy="1358414"/>
          </a:xfrm>
          <a:prstGeom prst="rect">
            <a:avLst/>
          </a:prstGeom>
        </p:spPr>
      </p:pic>
      <p:sp>
        <p:nvSpPr>
          <p:cNvPr id="44" name="Rounded Rectangle 17">
            <a:extLst>
              <a:ext uri="{FF2B5EF4-FFF2-40B4-BE49-F238E27FC236}">
                <a16:creationId xmlns:a16="http://schemas.microsoft.com/office/drawing/2014/main" id="{62A6DC2D-34EF-D712-F28C-37F6E9F975BA}"/>
              </a:ext>
            </a:extLst>
          </p:cNvPr>
          <p:cNvSpPr/>
          <p:nvPr/>
        </p:nvSpPr>
        <p:spPr>
          <a:xfrm>
            <a:off x="8285971" y="5469725"/>
            <a:ext cx="2165131" cy="677398"/>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58A2"/>
                </a:solidFill>
                <a:effectLst/>
                <a:uLnTx/>
                <a:uFillTx/>
                <a:latin typeface="Calibri" panose="020F0502020204030204"/>
                <a:ea typeface="+mn-ea"/>
                <a:cs typeface="+mn-cs"/>
              </a:rPr>
              <a:t>Social Innovation</a:t>
            </a:r>
          </a:p>
        </p:txBody>
      </p:sp>
      <p:sp>
        <p:nvSpPr>
          <p:cNvPr id="6" name="Slide Number Placeholder 5">
            <a:extLst>
              <a:ext uri="{FF2B5EF4-FFF2-40B4-BE49-F238E27FC236}">
                <a16:creationId xmlns:a16="http://schemas.microsoft.com/office/drawing/2014/main" id="{265BC1DB-3D0E-3ACD-A1F2-7DAF22EC684C}"/>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82481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6D1F-845B-2DF0-2177-732358DF6E3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FE5D418-653B-4590-0B85-1EC6F07DDEC1}"/>
              </a:ext>
            </a:extLst>
          </p:cNvPr>
          <p:cNvSpPr>
            <a:spLocks noGrp="1"/>
          </p:cNvSpPr>
          <p:nvPr>
            <p:ph type="title"/>
          </p:nvPr>
        </p:nvSpPr>
        <p:spPr>
          <a:xfrm>
            <a:off x="441158" y="40583"/>
            <a:ext cx="10043160" cy="1325563"/>
          </a:xfrm>
        </p:spPr>
        <p:txBody>
          <a:bodyPr>
            <a:normAutofit/>
          </a:bodyPr>
          <a:lstStyle/>
          <a:p>
            <a:r>
              <a:rPr lang="en-GB" sz="3600" dirty="0">
                <a:solidFill>
                  <a:srgbClr val="595959"/>
                </a:solidFill>
                <a:latin typeface="Roboto"/>
                <a:ea typeface="Roboto"/>
                <a:cs typeface="Roboto"/>
              </a:rPr>
              <a:t>Living the Ethos of Inclusion Through </a:t>
            </a:r>
            <a:br>
              <a:rPr lang="en-GB" sz="3600" dirty="0">
                <a:solidFill>
                  <a:srgbClr val="595959"/>
                </a:solidFill>
                <a:latin typeface="Roboto"/>
                <a:ea typeface="Roboto"/>
                <a:cs typeface="Roboto"/>
              </a:rPr>
            </a:br>
            <a:r>
              <a:rPr lang="en-GB" sz="3600" dirty="0">
                <a:solidFill>
                  <a:srgbClr val="595959"/>
                </a:solidFill>
                <a:latin typeface="Roboto"/>
                <a:ea typeface="Roboto"/>
                <a:cs typeface="Roboto"/>
              </a:rPr>
              <a:t>Enabling Village </a:t>
            </a:r>
            <a:endParaRPr lang="en-GB" sz="3600" dirty="0">
              <a:solidFill>
                <a:srgbClr val="595959"/>
              </a:solidFill>
            </a:endParaRPr>
          </a:p>
        </p:txBody>
      </p:sp>
      <p:pic>
        <p:nvPicPr>
          <p:cNvPr id="17" name="Picture Placeholder 4" descr="A night shot of Enabling Village, with the ramps and terraces lit in the foreground and flanked by 4 storey offices on both sides. The Enabling Village logo is seen in the middle against a white backdrop.">
            <a:extLst>
              <a:ext uri="{FF2B5EF4-FFF2-40B4-BE49-F238E27FC236}">
                <a16:creationId xmlns:a16="http://schemas.microsoft.com/office/drawing/2014/main" id="{D95F3D6E-A2B5-18DD-7F5A-5C71C4AA2BC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90587" y="1430250"/>
            <a:ext cx="4628340" cy="5186539"/>
          </a:xfrm>
          <a:prstGeom prst="rect">
            <a:avLst/>
          </a:prstGeom>
        </p:spPr>
      </p:pic>
      <p:sp>
        <p:nvSpPr>
          <p:cNvPr id="16" name="Text Placeholder 2">
            <a:extLst>
              <a:ext uri="{FF2B5EF4-FFF2-40B4-BE49-F238E27FC236}">
                <a16:creationId xmlns:a16="http://schemas.microsoft.com/office/drawing/2014/main" id="{CEAFFDDF-74CE-8480-2FED-E959DFCE6933}"/>
              </a:ext>
            </a:extLst>
          </p:cNvPr>
          <p:cNvSpPr txBox="1">
            <a:spLocks/>
          </p:cNvSpPr>
          <p:nvPr/>
        </p:nvSpPr>
        <p:spPr>
          <a:xfrm>
            <a:off x="5110630" y="1416726"/>
            <a:ext cx="6999939" cy="50726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245" marR="0" lvl="0" indent="-18224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5AA4"/>
                </a:solidFill>
                <a:effectLst/>
                <a:uLnTx/>
                <a:uFillTx/>
                <a:latin typeface="Calibri" panose="020F0502020204030204"/>
                <a:ea typeface="+mn-ea"/>
                <a:cs typeface="+mn-cs"/>
              </a:rPr>
              <a:t>Integrated First Stop</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85420" lvl="1" indent="0">
              <a:lnSpc>
                <a:spcPct val="100000"/>
              </a:lnSpc>
              <a:spcBef>
                <a:spcPts val="0"/>
              </a:spcBef>
              <a:buNone/>
              <a:defRPr/>
            </a:pPr>
            <a:r>
              <a:rPr kumimoji="0" lang="en-SG" sz="2600" b="0" i="0" u="none" strike="noStrike" kern="1200" cap="none" spc="0" normalizeH="0" baseline="0" noProof="0" dirty="0">
                <a:ln>
                  <a:noFill/>
                </a:ln>
                <a:solidFill>
                  <a:srgbClr val="595959"/>
                </a:solidFill>
                <a:effectLst/>
                <a:uLnTx/>
                <a:uFillTx/>
                <a:latin typeface="Calibri" panose="020F0502020204030204"/>
                <a:ea typeface="+mn-ea"/>
                <a:cs typeface="Calibri"/>
              </a:rPr>
              <a:t>A first-stop gateway that provides </a:t>
            </a:r>
            <a:r>
              <a:rPr kumimoji="0" lang="en-US" sz="2600" b="0" i="0" u="none" strike="noStrike" kern="1200" cap="none" spc="0" normalizeH="0" baseline="0" noProof="0" dirty="0">
                <a:ln>
                  <a:noFill/>
                </a:ln>
                <a:solidFill>
                  <a:srgbClr val="595959"/>
                </a:solidFill>
                <a:effectLst/>
                <a:uLnTx/>
                <a:uFillTx/>
                <a:latin typeface="Calibri" panose="020F0502020204030204"/>
                <a:ea typeface="+mn-ea"/>
                <a:cs typeface="Calibri"/>
              </a:rPr>
              <a:t>persons with disabilities </a:t>
            </a:r>
            <a:r>
              <a:rPr lang="en-US" sz="2600" dirty="0">
                <a:solidFill>
                  <a:srgbClr val="595959"/>
                </a:solidFill>
                <a:latin typeface="Calibri" panose="020F0502020204030204"/>
                <a:cs typeface="Calibri"/>
              </a:rPr>
              <a:t>and </a:t>
            </a:r>
            <a:r>
              <a:rPr kumimoji="0" lang="en-US" sz="2600" b="0" i="0" u="none" strike="noStrike" kern="1200" cap="none" spc="0" normalizeH="0" baseline="0" noProof="0" dirty="0">
                <a:ln>
                  <a:noFill/>
                </a:ln>
                <a:solidFill>
                  <a:srgbClr val="595959"/>
                </a:solidFill>
                <a:effectLst/>
                <a:uLnTx/>
                <a:uFillTx/>
                <a:latin typeface="Calibri" panose="020F0502020204030204"/>
                <a:ea typeface="+mn-ea"/>
                <a:cs typeface="Calibri"/>
              </a:rPr>
              <a:t>caregivers with </a:t>
            </a:r>
            <a:r>
              <a:rPr kumimoji="0" lang="en-US" sz="2600" b="1" i="1" u="none" strike="noStrike" kern="1200" cap="none" spc="0" normalizeH="0" baseline="0" noProof="0" dirty="0">
                <a:ln>
                  <a:noFill/>
                </a:ln>
                <a:solidFill>
                  <a:srgbClr val="595959"/>
                </a:solidFill>
                <a:effectLst/>
                <a:uLnTx/>
                <a:uFillTx/>
                <a:latin typeface="Calibri" panose="020F0502020204030204"/>
                <a:ea typeface="+mn-ea"/>
                <a:cs typeface="Calibri"/>
              </a:rPr>
              <a:t>greater opportunities to integrate in learn, work and play settings. </a:t>
            </a:r>
            <a:endParaRPr lang="en-US" sz="2600" b="1" i="1" u="none" strike="noStrike" kern="1200" cap="none" spc="0" normalizeH="0" baseline="0" noProof="0" dirty="0">
              <a:ln>
                <a:noFill/>
              </a:ln>
              <a:solidFill>
                <a:srgbClr val="595959"/>
              </a:solidFill>
              <a:effectLst/>
              <a:uLnTx/>
              <a:uFillTx/>
              <a:latin typeface="Calibri" panose="020F0502020204030204"/>
              <a:ea typeface="Calibri"/>
              <a:cs typeface="Calibri"/>
            </a:endParaRPr>
          </a:p>
          <a:p>
            <a:pPr marL="447675" marR="0" lvl="1" indent="-26479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SG"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82245" marR="0" lvl="0" indent="-18224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SG" sz="2800" b="1" i="0" u="none" strike="noStrike" kern="1200" cap="none" spc="0" normalizeH="0" baseline="0" noProof="0" dirty="0">
                <a:ln>
                  <a:noFill/>
                </a:ln>
                <a:solidFill>
                  <a:srgbClr val="005AA4"/>
                </a:solidFill>
                <a:effectLst/>
                <a:uLnTx/>
                <a:uFillTx/>
                <a:latin typeface="Calibri" panose="020F0502020204030204"/>
                <a:ea typeface="+mn-ea"/>
                <a:cs typeface="+mn-cs"/>
              </a:rPr>
              <a:t>Inclusive Infrastructure &amp; Initiatives</a:t>
            </a:r>
            <a:endParaRPr kumimoji="0" lang="en-SG" sz="2800" b="1" i="0" u="none" strike="noStrike" kern="1200" cap="none" spc="0" normalizeH="0" baseline="0" noProof="0" dirty="0">
              <a:ln>
                <a:noFill/>
              </a:ln>
              <a:solidFill>
                <a:srgbClr val="005AA4"/>
              </a:solidFill>
              <a:effectLst/>
              <a:uLnTx/>
              <a:uFillTx/>
              <a:latin typeface="Calibri" panose="020F0502020204030204"/>
              <a:ea typeface="+mn-ea"/>
              <a:cs typeface="Calibri"/>
            </a:endParaRPr>
          </a:p>
          <a:p>
            <a:pPr marL="18542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SG" sz="2600" b="0" i="0"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rPr>
              <a:t>A showcase of how </a:t>
            </a:r>
            <a:r>
              <a:rPr kumimoji="0" lang="en-SG" sz="2600" b="1" i="1"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rPr>
              <a:t>universal design, assistive technology, social innovation initiatives</a:t>
            </a:r>
            <a:r>
              <a:rPr kumimoji="0" lang="en-SG" sz="2600" b="0" i="0"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rPr>
              <a:t> can enable persons with disabilities to lead fulfilling lives.</a:t>
            </a:r>
            <a:endParaRPr lang="en-SG" sz="2600" b="0" i="0"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endParaRPr>
          </a:p>
          <a:p>
            <a:pPr marL="447675" marR="0" lvl="1" indent="-26479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SG"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82245" marR="0" lvl="0" indent="-18224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SG" sz="2800" b="1" i="0" u="none" strike="noStrike" kern="1200" cap="none" spc="0" normalizeH="0" baseline="0" noProof="0" dirty="0">
                <a:ln>
                  <a:noFill/>
                </a:ln>
                <a:solidFill>
                  <a:srgbClr val="005AA4"/>
                </a:solidFill>
                <a:effectLst/>
                <a:uLnTx/>
                <a:uFillTx/>
                <a:latin typeface="Calibri" panose="020F0502020204030204"/>
                <a:ea typeface="+mn-ea"/>
                <a:cs typeface="+mn-cs"/>
              </a:rPr>
              <a:t>4P Partnerships</a:t>
            </a:r>
            <a:endParaRPr kumimoji="0" lang="en-SG" sz="2800" b="1" i="0" u="none" strike="noStrike" kern="1200" cap="none" spc="0" normalizeH="0" baseline="0" noProof="0" dirty="0">
              <a:ln>
                <a:noFill/>
              </a:ln>
              <a:solidFill>
                <a:srgbClr val="005AA4"/>
              </a:solidFill>
              <a:effectLst/>
              <a:uLnTx/>
              <a:uFillTx/>
              <a:latin typeface="Calibri" panose="020F0502020204030204"/>
              <a:ea typeface="+mn-ea"/>
              <a:cs typeface="Calibri"/>
            </a:endParaRPr>
          </a:p>
          <a:p>
            <a:pPr marL="18542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SG" sz="2600" b="0" i="0"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rPr>
              <a:t>A space where </a:t>
            </a:r>
            <a:r>
              <a:rPr kumimoji="0" lang="en-SG" sz="2600" b="1" i="1"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rPr>
              <a:t>People, Public, Private and Philanthropic organisations come together </a:t>
            </a:r>
            <a:r>
              <a:rPr kumimoji="0" lang="en-SG" sz="2600" b="0" i="0" u="none" strike="noStrike" kern="1200" cap="none" spc="0" normalizeH="0" baseline="0" noProof="0" dirty="0">
                <a:ln>
                  <a:noFill/>
                </a:ln>
                <a:solidFill>
                  <a:srgbClr val="595959"/>
                </a:solidFill>
                <a:effectLst/>
                <a:uLnTx/>
                <a:uFillTx/>
                <a:latin typeface="Calibri" panose="020F0502020204030204"/>
                <a:ea typeface="+mn-lt"/>
                <a:cs typeface="Calibri" panose="020F0502020204030204"/>
              </a:rPr>
              <a:t>to build an inclusive community and catalyse innovative solutions that mitigate post-18 disability needs. </a:t>
            </a:r>
            <a:endParaRPr lang="en-SG" sz="2800" b="0" i="0" u="none" strike="noStrike" kern="1200" cap="none" spc="0" normalizeH="0" baseline="0" noProof="0" dirty="0">
              <a:ln>
                <a:noFill/>
              </a:ln>
              <a:solidFill>
                <a:srgbClr val="595959"/>
              </a:solidFill>
              <a:effectLst/>
              <a:uLnTx/>
              <a:uFillTx/>
              <a:latin typeface="Calibri" panose="020F0502020204030204"/>
              <a:ea typeface="Calibri" panose="020F0502020204030204"/>
              <a:cs typeface="Calibri" panose="020F0502020204030204"/>
            </a:endParaRPr>
          </a:p>
        </p:txBody>
      </p:sp>
      <p:sp>
        <p:nvSpPr>
          <p:cNvPr id="18" name="Rectangle 17">
            <a:extLst>
              <a:ext uri="{FF2B5EF4-FFF2-40B4-BE49-F238E27FC236}">
                <a16:creationId xmlns:a16="http://schemas.microsoft.com/office/drawing/2014/main" id="{D7CC3E9C-E6F5-1340-4E65-A084D64A85D3}"/>
              </a:ext>
              <a:ext uri="{C183D7F6-B498-43B3-948B-1728B52AA6E4}">
                <adec:decorative xmlns:adec="http://schemas.microsoft.com/office/drawing/2017/decorative" val="1"/>
              </a:ext>
            </a:extLst>
          </p:cNvPr>
          <p:cNvSpPr/>
          <p:nvPr/>
        </p:nvSpPr>
        <p:spPr>
          <a:xfrm>
            <a:off x="1754192" y="3201009"/>
            <a:ext cx="1701130" cy="1480008"/>
          </a:xfrm>
          <a:prstGeom prst="rect">
            <a:avLst/>
          </a:prstGeom>
          <a:solidFill>
            <a:srgbClr val="FFFFFF">
              <a:alpha val="73982"/>
            </a:srgbClr>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CC859A10-0AE8-5901-7C4B-AE0714BF3733}"/>
              </a:ext>
              <a:ext uri="{C183D7F6-B498-43B3-948B-1728B52AA6E4}">
                <adec:decorative xmlns:adec="http://schemas.microsoft.com/office/drawing/2017/decorative" val="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816492" y="3284979"/>
            <a:ext cx="1576531" cy="1336132"/>
          </a:xfrm>
          <a:prstGeom prst="rect">
            <a:avLst/>
          </a:prstGeom>
          <a:solidFill>
            <a:srgbClr val="FFFFFF">
              <a:alpha val="74902"/>
            </a:srgbClr>
          </a:solidFill>
          <a:ln>
            <a:noFill/>
          </a:ln>
        </p:spPr>
      </p:pic>
      <p:sp>
        <p:nvSpPr>
          <p:cNvPr id="22" name="TextBox 21">
            <a:extLst>
              <a:ext uri="{FF2B5EF4-FFF2-40B4-BE49-F238E27FC236}">
                <a16:creationId xmlns:a16="http://schemas.microsoft.com/office/drawing/2014/main" id="{43894FE7-A4EE-DC6D-A649-0844C0851C24}"/>
              </a:ext>
            </a:extLst>
          </p:cNvPr>
          <p:cNvSpPr txBox="1"/>
          <p:nvPr/>
        </p:nvSpPr>
        <p:spPr>
          <a:xfrm>
            <a:off x="906303" y="6233975"/>
            <a:ext cx="3280821" cy="510778"/>
          </a:xfrm>
          <a:prstGeom prst="roundRect">
            <a:avLst/>
          </a:prstGeom>
          <a:solidFill>
            <a:srgbClr val="0070C0"/>
          </a:solidFill>
        </p:spPr>
        <p:txBody>
          <a:bodyPr wrap="square" rtlCol="0">
            <a:spAutoFit/>
          </a:bodyPr>
          <a:lstStyle/>
          <a:p>
            <a:pPr marL="177800" lvl="1" indent="0" algn="ctr">
              <a:buNone/>
            </a:pPr>
            <a:r>
              <a:rPr lang="en-US" sz="2400" b="1" dirty="0">
                <a:solidFill>
                  <a:schemeClr val="bg1"/>
                </a:solidFill>
              </a:rPr>
              <a:t>Barrier Free Access</a:t>
            </a:r>
            <a:endParaRPr lang="en-SG" sz="2400" b="1" dirty="0">
              <a:solidFill>
                <a:schemeClr val="bg1"/>
              </a:solidFill>
            </a:endParaRPr>
          </a:p>
        </p:txBody>
      </p:sp>
      <p:sp>
        <p:nvSpPr>
          <p:cNvPr id="6" name="Slide Number Placeholder 5">
            <a:extLst>
              <a:ext uri="{FF2B5EF4-FFF2-40B4-BE49-F238E27FC236}">
                <a16:creationId xmlns:a16="http://schemas.microsoft.com/office/drawing/2014/main" id="{A6F3B35D-6828-8AB6-4531-2CE7659417A7}"/>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371851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C502-72A4-FCFE-5391-227062587A34}"/>
              </a:ext>
            </a:extLst>
          </p:cNvPr>
          <p:cNvSpPr>
            <a:spLocks noGrp="1"/>
          </p:cNvSpPr>
          <p:nvPr>
            <p:ph type="title"/>
          </p:nvPr>
        </p:nvSpPr>
        <p:spPr/>
        <p:txBody>
          <a:bodyPr/>
          <a:lstStyle/>
          <a:p>
            <a:r>
              <a:rPr lang="en-SG" dirty="0">
                <a:solidFill>
                  <a:srgbClr val="595959"/>
                </a:solidFill>
              </a:rPr>
              <a:t>Universal Design @ Enabling Village</a:t>
            </a:r>
          </a:p>
        </p:txBody>
      </p:sp>
      <p:pic>
        <p:nvPicPr>
          <p:cNvPr id="8" name="Picture 7" descr="Kiosk with an angled digital screen displaying information on Enabling Village. The kiosk is mounted on a movable base, and the screen extends out with space below for the leg rest. ">
            <a:extLst>
              <a:ext uri="{FF2B5EF4-FFF2-40B4-BE49-F238E27FC236}">
                <a16:creationId xmlns:a16="http://schemas.microsoft.com/office/drawing/2014/main" id="{50646770-D2F5-5CA4-73A5-50F134AFD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72357" y="1937877"/>
            <a:ext cx="4051525" cy="3038644"/>
          </a:xfrm>
          <a:prstGeom prst="rect">
            <a:avLst/>
          </a:prstGeom>
        </p:spPr>
      </p:pic>
      <p:sp>
        <p:nvSpPr>
          <p:cNvPr id="17" name="TextBox 16">
            <a:extLst>
              <a:ext uri="{FF2B5EF4-FFF2-40B4-BE49-F238E27FC236}">
                <a16:creationId xmlns:a16="http://schemas.microsoft.com/office/drawing/2014/main" id="{91D83259-B3BE-89B0-E3FC-EA7685FD4B3F}"/>
              </a:ext>
            </a:extLst>
          </p:cNvPr>
          <p:cNvSpPr txBox="1"/>
          <p:nvPr/>
        </p:nvSpPr>
        <p:spPr>
          <a:xfrm>
            <a:off x="188755" y="4993165"/>
            <a:ext cx="4618730" cy="1736646"/>
          </a:xfrm>
          <a:prstGeom prst="roundRect">
            <a:avLst/>
          </a:prstGeom>
          <a:solidFill>
            <a:schemeClr val="bg1"/>
          </a:solidFill>
        </p:spPr>
        <p:txBody>
          <a:bodyPr wrap="square" rtlCol="0">
            <a:spAutoFit/>
          </a:bodyPr>
          <a:lstStyle/>
          <a:p>
            <a:pPr marL="177800" lvl="1" indent="0" algn="ctr">
              <a:buNone/>
            </a:pPr>
            <a:r>
              <a:rPr lang="en-US" sz="2400" dirty="0">
                <a:solidFill>
                  <a:srgbClr val="595959"/>
                </a:solidFill>
              </a:rPr>
              <a:t>Information kiosk with lowered display for wheelchair users, and option to adjust the contrast and the size of text displayed.</a:t>
            </a:r>
            <a:endParaRPr lang="en-SG" sz="2400" dirty="0">
              <a:solidFill>
                <a:srgbClr val="595959"/>
              </a:solidFill>
            </a:endParaRPr>
          </a:p>
        </p:txBody>
      </p:sp>
      <p:pic>
        <p:nvPicPr>
          <p:cNvPr id="15" name="Picture 2" descr="Braille letterings on stairways handle bars indicating that user is on level 3 going down to level 2.">
            <a:extLst>
              <a:ext uri="{FF2B5EF4-FFF2-40B4-BE49-F238E27FC236}">
                <a16:creationId xmlns:a16="http://schemas.microsoft.com/office/drawing/2014/main" id="{5C8643C6-CCA7-A543-985F-AA2E60EE89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6943" y="1776591"/>
            <a:ext cx="3327346" cy="312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82F69A7B-BEA4-0861-8278-2D220FE4E66F}"/>
              </a:ext>
            </a:extLst>
          </p:cNvPr>
          <p:cNvSpPr txBox="1"/>
          <p:nvPr/>
        </p:nvSpPr>
        <p:spPr>
          <a:xfrm>
            <a:off x="5035807" y="5081409"/>
            <a:ext cx="3074177" cy="1328023"/>
          </a:xfrm>
          <a:prstGeom prst="roundRect">
            <a:avLst/>
          </a:prstGeom>
          <a:solidFill>
            <a:schemeClr val="bg1"/>
          </a:solidFill>
        </p:spPr>
        <p:txBody>
          <a:bodyPr wrap="square" rtlCol="0">
            <a:spAutoFit/>
          </a:bodyPr>
          <a:lstStyle/>
          <a:p>
            <a:pPr marL="177800" lvl="1" indent="0" algn="ctr">
              <a:buNone/>
            </a:pPr>
            <a:r>
              <a:rPr lang="en-US" sz="2400" dirty="0">
                <a:solidFill>
                  <a:srgbClr val="595959"/>
                </a:solidFill>
              </a:rPr>
              <a:t>Braille lettering on stairways indicate floor levels</a:t>
            </a:r>
            <a:endParaRPr lang="en-SG" sz="2400" dirty="0">
              <a:solidFill>
                <a:srgbClr val="595959"/>
              </a:solidFill>
            </a:endParaRPr>
          </a:p>
        </p:txBody>
      </p:sp>
      <p:pic>
        <p:nvPicPr>
          <p:cNvPr id="6" name="Picture 5" descr="Hearing Loop symbol pasted on the side of a wall.">
            <a:extLst>
              <a:ext uri="{FF2B5EF4-FFF2-40B4-BE49-F238E27FC236}">
                <a16:creationId xmlns:a16="http://schemas.microsoft.com/office/drawing/2014/main" id="{F825CB12-DEFC-3E2A-AE78-F8FD93EAD295}"/>
              </a:ext>
            </a:extLst>
          </p:cNvPr>
          <p:cNvPicPr>
            <a:picLocks noChangeAspect="1"/>
          </p:cNvPicPr>
          <p:nvPr/>
        </p:nvPicPr>
        <p:blipFill>
          <a:blip r:embed="rId5"/>
          <a:stretch>
            <a:fillRect/>
          </a:stretch>
        </p:blipFill>
        <p:spPr>
          <a:xfrm>
            <a:off x="9004332" y="1547232"/>
            <a:ext cx="2759492" cy="3445933"/>
          </a:xfrm>
          <a:prstGeom prst="rect">
            <a:avLst/>
          </a:prstGeom>
        </p:spPr>
      </p:pic>
      <p:sp>
        <p:nvSpPr>
          <p:cNvPr id="18" name="TextBox 17">
            <a:extLst>
              <a:ext uri="{FF2B5EF4-FFF2-40B4-BE49-F238E27FC236}">
                <a16:creationId xmlns:a16="http://schemas.microsoft.com/office/drawing/2014/main" id="{16728C8B-FFFE-8BF5-195C-5EB98CCAACB2}"/>
              </a:ext>
            </a:extLst>
          </p:cNvPr>
          <p:cNvSpPr txBox="1"/>
          <p:nvPr/>
        </p:nvSpPr>
        <p:spPr>
          <a:xfrm>
            <a:off x="8610188" y="5081409"/>
            <a:ext cx="3280821" cy="1328023"/>
          </a:xfrm>
          <a:prstGeom prst="roundRect">
            <a:avLst/>
          </a:prstGeom>
          <a:solidFill>
            <a:schemeClr val="bg1"/>
          </a:solidFill>
        </p:spPr>
        <p:txBody>
          <a:bodyPr wrap="square" rtlCol="0">
            <a:spAutoFit/>
          </a:bodyPr>
          <a:lstStyle/>
          <a:p>
            <a:pPr marL="177800" lvl="1" indent="0" algn="ctr">
              <a:buNone/>
            </a:pPr>
            <a:r>
              <a:rPr lang="en-US" sz="2400" dirty="0">
                <a:solidFill>
                  <a:srgbClr val="595959"/>
                </a:solidFill>
              </a:rPr>
              <a:t>Hearing Loop to stream audio during movie screenings </a:t>
            </a:r>
            <a:endParaRPr lang="en-SG" sz="2400" dirty="0">
              <a:solidFill>
                <a:srgbClr val="595959"/>
              </a:solidFill>
            </a:endParaRPr>
          </a:p>
        </p:txBody>
      </p:sp>
      <p:sp>
        <p:nvSpPr>
          <p:cNvPr id="5" name="Slide Number Placeholder 4">
            <a:extLst>
              <a:ext uri="{FF2B5EF4-FFF2-40B4-BE49-F238E27FC236}">
                <a16:creationId xmlns:a16="http://schemas.microsoft.com/office/drawing/2014/main" id="{979F5BA9-1122-E4DD-864E-BA95C1EC8A2B}"/>
              </a:ext>
              <a:ext uri="{C183D7F6-B498-43B3-948B-1728B52AA6E4}">
                <adec:decorative xmlns:adec="http://schemas.microsoft.com/office/drawing/2017/decorative" val="1"/>
              </a:ext>
            </a:extLst>
          </p:cNvPr>
          <p:cNvSpPr>
            <a:spLocks noGrp="1"/>
          </p:cNvSpPr>
          <p:nvPr>
            <p:ph type="sldNum" sz="quarter" idx="12"/>
          </p:nvPr>
        </p:nvSpPr>
        <p:spPr>
          <a:xfrm>
            <a:off x="8524452" y="6368267"/>
            <a:ext cx="2743200" cy="365125"/>
          </a:xfrm>
        </p:spPr>
        <p:txBody>
          <a:bodyPr/>
          <a:lstStyle/>
          <a:p>
            <a:fld id="{1195A9E4-2CE9-4E32-BE85-7C32F0F78A6D}" type="slidenum">
              <a:rPr lang="en-GB" smtClean="0">
                <a:solidFill>
                  <a:srgbClr val="595959"/>
                </a:solidFill>
              </a:rPr>
              <a:t>5</a:t>
            </a:fld>
            <a:endParaRPr lang="en-GB">
              <a:solidFill>
                <a:srgbClr val="595959"/>
              </a:solidFill>
            </a:endParaRPr>
          </a:p>
        </p:txBody>
      </p:sp>
    </p:spTree>
    <p:extLst>
      <p:ext uri="{BB962C8B-B14F-4D97-AF65-F5344CB8AC3E}">
        <p14:creationId xmlns:p14="http://schemas.microsoft.com/office/powerpoint/2010/main" val="349694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FF38-7312-DE98-5FFC-B5876B8640B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AC3711A-E6D3-8406-FF5A-83A42FA6D32A}"/>
              </a:ext>
            </a:extLst>
          </p:cNvPr>
          <p:cNvSpPr>
            <a:spLocks noGrp="1"/>
          </p:cNvSpPr>
          <p:nvPr>
            <p:ph type="title"/>
          </p:nvPr>
        </p:nvSpPr>
        <p:spPr>
          <a:xfrm>
            <a:off x="838200" y="365125"/>
            <a:ext cx="10043160" cy="1325563"/>
          </a:xfrm>
        </p:spPr>
        <p:txBody>
          <a:bodyPr/>
          <a:lstStyle/>
          <a:p>
            <a:r>
              <a:rPr lang="en-GB" dirty="0">
                <a:solidFill>
                  <a:srgbClr val="595959"/>
                </a:solidFill>
              </a:rPr>
              <a:t>Awards for Enabling Village</a:t>
            </a:r>
          </a:p>
        </p:txBody>
      </p:sp>
      <p:pic>
        <p:nvPicPr>
          <p:cNvPr id="30" name="Picture 2" descr="President's Design Award 2016 (Design of the Year)&#10;">
            <a:extLst>
              <a:ext uri="{FF2B5EF4-FFF2-40B4-BE49-F238E27FC236}">
                <a16:creationId xmlns:a16="http://schemas.microsoft.com/office/drawing/2014/main" id="{F1CB8CC8-E97F-1800-C0EE-DD765DEAECD4}"/>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2484" y="1979155"/>
            <a:ext cx="2722161" cy="14641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BCA Universal Design Mark Award 2016 (Platinum)&#10;">
            <a:extLst>
              <a:ext uri="{FF2B5EF4-FFF2-40B4-BE49-F238E27FC236}">
                <a16:creationId xmlns:a16="http://schemas.microsoft.com/office/drawing/2014/main" id="{5A6E62BB-A2B6-3F22-DE12-4BC1A2E46D62}"/>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8786" y="1890713"/>
            <a:ext cx="2884464" cy="1325563"/>
          </a:xfrm>
          <a:prstGeom prst="rect">
            <a:avLst/>
          </a:prstGeom>
        </p:spPr>
      </p:pic>
      <p:pic>
        <p:nvPicPr>
          <p:cNvPr id="32" name="Picture 4" descr="DFA Design for Asia Awards 2017 (Grand Award with Special Mention)&#10;">
            <a:extLst>
              <a:ext uri="{FF2B5EF4-FFF2-40B4-BE49-F238E27FC236}">
                <a16:creationId xmlns:a16="http://schemas.microsoft.com/office/drawing/2014/main" id="{6BEC8CD7-7F0D-1C4F-1C90-8BA30AB2473C}"/>
              </a:ext>
              <a:ext uri="{C183D7F6-B498-43B3-948B-1728B52AA6E4}">
                <adec:decorative xmlns:adec="http://schemas.microsoft.com/office/drawing/2017/decorative" val="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10393" y="1969802"/>
            <a:ext cx="1473486" cy="14734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ULI (Urban Land Institute) 2022 Asia Pacific Award for Excellence &amp; Global Award for Excellence&#10;">
            <a:extLst>
              <a:ext uri="{FF2B5EF4-FFF2-40B4-BE49-F238E27FC236}">
                <a16:creationId xmlns:a16="http://schemas.microsoft.com/office/drawing/2014/main" id="{6754FCB9-90A0-52A8-9313-380C1B32374A}"/>
              </a:ext>
              <a:ext uri="{C183D7F6-B498-43B3-948B-1728B52AA6E4}">
                <adec:decorative xmlns:adec="http://schemas.microsoft.com/office/drawing/2017/decorative" val="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63933" y="4178853"/>
            <a:ext cx="4378628" cy="11450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nnovative Practice Award 2019 by Zero Project&#10;">
            <a:extLst>
              <a:ext uri="{FF2B5EF4-FFF2-40B4-BE49-F238E27FC236}">
                <a16:creationId xmlns:a16="http://schemas.microsoft.com/office/drawing/2014/main" id="{C7E7E21D-D858-BF62-9283-4A829EBBD1EB}"/>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6505" y="4133765"/>
            <a:ext cx="1835580" cy="1841698"/>
          </a:xfrm>
          <a:prstGeom prst="rect">
            <a:avLst/>
          </a:prstGeom>
        </p:spPr>
      </p:pic>
      <p:sp>
        <p:nvSpPr>
          <p:cNvPr id="6" name="Slide Number Placeholder 5">
            <a:extLst>
              <a:ext uri="{FF2B5EF4-FFF2-40B4-BE49-F238E27FC236}">
                <a16:creationId xmlns:a16="http://schemas.microsoft.com/office/drawing/2014/main" id="{31EC6DEE-8828-2797-E637-D185800CD870}"/>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2" name="Picture 1" descr="Featured in 16th International Architecture Exhibition by La Biennale di Venezia (Venice Biennale) 2018&#10;">
            <a:extLst>
              <a:ext uri="{FF2B5EF4-FFF2-40B4-BE49-F238E27FC236}">
                <a16:creationId xmlns:a16="http://schemas.microsoft.com/office/drawing/2014/main" id="{1C1F57BE-C8F2-7558-69C0-CA8A0436E6F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1292484" y="4133765"/>
            <a:ext cx="2132173" cy="1430117"/>
          </a:xfrm>
          <a:prstGeom prst="rect">
            <a:avLst/>
          </a:prstGeom>
        </p:spPr>
      </p:pic>
    </p:spTree>
    <p:extLst>
      <p:ext uri="{BB962C8B-B14F-4D97-AF65-F5344CB8AC3E}">
        <p14:creationId xmlns:p14="http://schemas.microsoft.com/office/powerpoint/2010/main" val="360333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8A9BF951-48BD-A1F1-B5F6-B8529D428AFF}"/>
              </a:ext>
            </a:extLst>
          </p:cNvPr>
          <p:cNvSpPr txBox="1">
            <a:spLocks noGrp="1"/>
          </p:cNvSpPr>
          <p:nvPr>
            <p:ph type="title" idx="4294967295"/>
          </p:nvPr>
        </p:nvSpPr>
        <p:spPr>
          <a:xfrm>
            <a:off x="838200" y="365125"/>
            <a:ext cx="1004316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mj-cs"/>
              </a:rPr>
              <a:t>Next Phase of Enabling Village</a:t>
            </a:r>
          </a:p>
        </p:txBody>
      </p:sp>
      <p:sp>
        <p:nvSpPr>
          <p:cNvPr id="15" name="Content Placeholder 3"/>
          <p:cNvSpPr txBox="1">
            <a:spLocks/>
          </p:cNvSpPr>
          <p:nvPr/>
        </p:nvSpPr>
        <p:spPr>
          <a:xfrm>
            <a:off x="632670" y="1404765"/>
            <a:ext cx="10926659" cy="2225985"/>
          </a:xfrm>
          <a:prstGeom prst="rect">
            <a:avLst/>
          </a:prstGeom>
        </p:spPr>
        <p:txBody>
          <a:bodyPr vert="horz" lIns="91440" tIns="45720" rIns="91440" bIns="45720" rtlCol="0"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ctr" defTabSz="832104">
              <a:buNone/>
              <a:defRPr/>
            </a:pPr>
            <a:r>
              <a:rPr lang="en-US" sz="2400" dirty="0">
                <a:solidFill>
                  <a:srgbClr val="595959"/>
                </a:solidFill>
              </a:rPr>
              <a:t>Enabling Village</a:t>
            </a:r>
            <a:r>
              <a:rPr kumimoji="0" lang="en-US" sz="2400" i="0" u="none" strike="noStrike" kern="1200" cap="none" spc="0" normalizeH="0" baseline="0" noProof="0" dirty="0">
                <a:ln>
                  <a:noFill/>
                </a:ln>
                <a:solidFill>
                  <a:srgbClr val="595959"/>
                </a:solidFill>
                <a:effectLst/>
                <a:uLnTx/>
                <a:uFillTx/>
                <a:ea typeface="+mn-ea"/>
                <a:cs typeface="+mn-cs"/>
              </a:rPr>
              <a:t> is envisioned </a:t>
            </a:r>
            <a:r>
              <a:rPr lang="en-US" sz="2400" dirty="0">
                <a:solidFill>
                  <a:srgbClr val="595959"/>
                </a:solidFill>
              </a:rPr>
              <a:t>to be the Beacon of Disability Inclusion</a:t>
            </a:r>
            <a:r>
              <a:rPr kumimoji="0" lang="en-US" sz="2400" i="0" u="none" strike="noStrike" kern="1200" cap="none" spc="0" normalizeH="0" baseline="0" noProof="0" dirty="0">
                <a:ln>
                  <a:noFill/>
                </a:ln>
                <a:solidFill>
                  <a:srgbClr val="595959"/>
                </a:solidFill>
                <a:effectLst/>
                <a:uLnTx/>
                <a:uFillTx/>
                <a:ea typeface="+mn-ea"/>
                <a:cs typeface="+mn-cs"/>
              </a:rPr>
              <a:t> </a:t>
            </a:r>
            <a:r>
              <a:rPr lang="en-US" sz="2400" dirty="0">
                <a:solidFill>
                  <a:srgbClr val="595959"/>
                </a:solidFill>
              </a:rPr>
              <a:t>in Singapore and beyond. With its 4-storey extension scheduled to be ready in 2025, Enabling Village is innovating</a:t>
            </a:r>
            <a:r>
              <a:rPr lang="en-US" sz="2400" dirty="0">
                <a:solidFill>
                  <a:srgbClr val="595959"/>
                </a:solidFill>
                <a:latin typeface="Calibri"/>
                <a:ea typeface="Calibri"/>
                <a:cs typeface="Calibri"/>
              </a:rPr>
              <a:t> a new work-life model of commerce, caregiving, and user experience for disability inclusion to showcase what can be when we come together to build dreams and enable lives for a stronger and better Singapore.</a:t>
            </a:r>
          </a:p>
          <a:p>
            <a:pPr marL="0" indent="0" defTabSz="832104">
              <a:spcBef>
                <a:spcPts val="910"/>
              </a:spcBef>
              <a:buNone/>
              <a:defRPr/>
            </a:pPr>
            <a:endParaRPr lang="en-US" sz="2400" i="0" u="none" strike="noStrike" kern="1200" cap="none" spc="0" normalizeH="0" baseline="0" noProof="0" dirty="0">
              <a:ln>
                <a:noFill/>
              </a:ln>
              <a:solidFill>
                <a:srgbClr val="595959"/>
              </a:solidFill>
              <a:effectLst/>
              <a:uLnTx/>
              <a:uFillTx/>
              <a:ea typeface="Calibri"/>
              <a:cs typeface="Calibri"/>
            </a:endParaRPr>
          </a:p>
          <a:p>
            <a:pPr marL="0" indent="0" algn="ctr" defTabSz="832104">
              <a:spcBef>
                <a:spcPts val="910"/>
              </a:spcBef>
              <a:buNone/>
              <a:defRPr/>
            </a:pPr>
            <a:endParaRPr lang="en-US" sz="2400" dirty="0">
              <a:solidFill>
                <a:srgbClr val="595959"/>
              </a:solidFill>
              <a:latin typeface="Segoe UI"/>
              <a:cs typeface="Segoe UI"/>
            </a:endParaRPr>
          </a:p>
        </p:txBody>
      </p:sp>
      <p:sp>
        <p:nvSpPr>
          <p:cNvPr id="21" name="Freeform 20"/>
          <p:cNvSpPr/>
          <p:nvPr/>
        </p:nvSpPr>
        <p:spPr>
          <a:xfrm>
            <a:off x="1188818" y="3750084"/>
            <a:ext cx="3479866" cy="2275823"/>
          </a:xfrm>
          <a:custGeom>
            <a:avLst/>
            <a:gdLst>
              <a:gd name="connsiteX0" fmla="*/ 0 w 2007073"/>
              <a:gd name="connsiteY0" fmla="*/ 1017560 h 2035119"/>
              <a:gd name="connsiteX1" fmla="*/ 1003537 w 2007073"/>
              <a:gd name="connsiteY1" fmla="*/ 0 h 2035119"/>
              <a:gd name="connsiteX2" fmla="*/ 2007074 w 2007073"/>
              <a:gd name="connsiteY2" fmla="*/ 1017560 h 2035119"/>
              <a:gd name="connsiteX3" fmla="*/ 1003537 w 2007073"/>
              <a:gd name="connsiteY3" fmla="*/ 2035120 h 2035119"/>
              <a:gd name="connsiteX4" fmla="*/ 0 w 2007073"/>
              <a:gd name="connsiteY4" fmla="*/ 1017560 h 2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73" h="2035119">
                <a:moveTo>
                  <a:pt x="0" y="1017560"/>
                </a:moveTo>
                <a:cubicBezTo>
                  <a:pt x="0" y="455577"/>
                  <a:pt x="449299" y="0"/>
                  <a:pt x="1003537" y="0"/>
                </a:cubicBezTo>
                <a:cubicBezTo>
                  <a:pt x="1557775" y="0"/>
                  <a:pt x="2007074" y="455577"/>
                  <a:pt x="2007074" y="1017560"/>
                </a:cubicBezTo>
                <a:cubicBezTo>
                  <a:pt x="2007074" y="1579543"/>
                  <a:pt x="1557775" y="2035120"/>
                  <a:pt x="1003537" y="2035120"/>
                </a:cubicBezTo>
                <a:cubicBezTo>
                  <a:pt x="449299" y="2035120"/>
                  <a:pt x="0" y="1579543"/>
                  <a:pt x="0" y="1017560"/>
                </a:cubicBezTo>
                <a:close/>
              </a:path>
            </a:pathLst>
          </a:custGeom>
          <a:solidFill>
            <a:schemeClr val="lt1">
              <a:hueOff val="0"/>
              <a:satOff val="0"/>
              <a:lumOff val="0"/>
              <a:alpha val="73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2979" tIns="317086" rIns="312979" bIns="317086" numCol="1" spcCol="1270" anchor="ctr" anchorCtr="0">
            <a:noAutofit/>
          </a:bodyPr>
          <a:lstStyle/>
          <a:p>
            <a:pPr marL="0" marR="0" lvl="0" indent="0" algn="ctr" defTabSz="60674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595959"/>
                </a:solidFill>
                <a:effectLst/>
                <a:uLnTx/>
                <a:uFillTx/>
                <a:ea typeface="+mn-ea"/>
                <a:cs typeface="+mn-cs"/>
              </a:rPr>
              <a:t>Current EV</a:t>
            </a:r>
            <a:r>
              <a:rPr kumimoji="0" lang="en-US" sz="2400" b="0" i="0" u="none" strike="noStrike" kern="1200" cap="none" spc="0" normalizeH="0" baseline="0" noProof="0" dirty="0">
                <a:ln>
                  <a:noFill/>
                </a:ln>
                <a:solidFill>
                  <a:srgbClr val="595959"/>
                </a:solidFill>
                <a:effectLst/>
                <a:uLnTx/>
                <a:uFillTx/>
                <a:ea typeface="+mn-ea"/>
                <a:cs typeface="+mn-cs"/>
              </a:rPr>
              <a:t> </a:t>
            </a:r>
          </a:p>
          <a:p>
            <a:pPr marL="0" marR="0" lvl="0" indent="0" algn="ctr" defTabSz="606743"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595959"/>
                </a:solidFill>
                <a:effectLst/>
                <a:uLnTx/>
                <a:uFillTx/>
                <a:ea typeface="+mn-ea"/>
                <a:cs typeface="+mn-cs"/>
              </a:rPr>
              <a:t>Inclusive Community Space with focus on </a:t>
            </a:r>
            <a:r>
              <a:rPr kumimoji="0" lang="en-US" sz="2400" b="1" i="0" u="none" strike="noStrike" kern="1200" cap="none" spc="0" normalizeH="0" baseline="0" noProof="0" dirty="0">
                <a:ln>
                  <a:noFill/>
                </a:ln>
                <a:solidFill>
                  <a:srgbClr val="595959"/>
                </a:solidFill>
                <a:effectLst/>
                <a:uLnTx/>
                <a:uFillTx/>
                <a:ea typeface="+mn-ea"/>
                <a:cs typeface="+mn-cs"/>
              </a:rPr>
              <a:t>Employment &amp; Training</a:t>
            </a:r>
            <a:endParaRPr kumimoji="0" lang="en-US" sz="2400" b="0" i="0" u="none" strike="noStrike" kern="1200" cap="none" spc="0" normalizeH="0" baseline="0" noProof="0" dirty="0">
              <a:ln>
                <a:noFill/>
              </a:ln>
              <a:solidFill>
                <a:srgbClr val="595959"/>
              </a:solidFill>
              <a:effectLst/>
              <a:uLnTx/>
              <a:uFillTx/>
              <a:ea typeface="+mn-ea"/>
              <a:cs typeface="+mn-cs"/>
            </a:endParaRPr>
          </a:p>
        </p:txBody>
      </p:sp>
      <p:sp>
        <p:nvSpPr>
          <p:cNvPr id="17" name="Freeform 16" descr="Plus sign, joining the two pointers that will make up the next phase of Enabling Village."/>
          <p:cNvSpPr/>
          <p:nvPr/>
        </p:nvSpPr>
        <p:spPr>
          <a:xfrm>
            <a:off x="5339144" y="4436390"/>
            <a:ext cx="1041272" cy="903209"/>
          </a:xfrm>
          <a:custGeom>
            <a:avLst/>
            <a:gdLst>
              <a:gd name="connsiteX0" fmla="*/ 110462 w 833358"/>
              <a:gd name="connsiteY0" fmla="*/ 318676 h 833358"/>
              <a:gd name="connsiteX1" fmla="*/ 318676 w 833358"/>
              <a:gd name="connsiteY1" fmla="*/ 318676 h 833358"/>
              <a:gd name="connsiteX2" fmla="*/ 318676 w 833358"/>
              <a:gd name="connsiteY2" fmla="*/ 110462 h 833358"/>
              <a:gd name="connsiteX3" fmla="*/ 514682 w 833358"/>
              <a:gd name="connsiteY3" fmla="*/ 110462 h 833358"/>
              <a:gd name="connsiteX4" fmla="*/ 514682 w 833358"/>
              <a:gd name="connsiteY4" fmla="*/ 318676 h 833358"/>
              <a:gd name="connsiteX5" fmla="*/ 722896 w 833358"/>
              <a:gd name="connsiteY5" fmla="*/ 318676 h 833358"/>
              <a:gd name="connsiteX6" fmla="*/ 722896 w 833358"/>
              <a:gd name="connsiteY6" fmla="*/ 514682 h 833358"/>
              <a:gd name="connsiteX7" fmla="*/ 514682 w 833358"/>
              <a:gd name="connsiteY7" fmla="*/ 514682 h 833358"/>
              <a:gd name="connsiteX8" fmla="*/ 514682 w 833358"/>
              <a:gd name="connsiteY8" fmla="*/ 722896 h 833358"/>
              <a:gd name="connsiteX9" fmla="*/ 318676 w 833358"/>
              <a:gd name="connsiteY9" fmla="*/ 722896 h 833358"/>
              <a:gd name="connsiteX10" fmla="*/ 318676 w 833358"/>
              <a:gd name="connsiteY10" fmla="*/ 514682 h 833358"/>
              <a:gd name="connsiteX11" fmla="*/ 110462 w 833358"/>
              <a:gd name="connsiteY11" fmla="*/ 514682 h 833358"/>
              <a:gd name="connsiteX12" fmla="*/ 110462 w 833358"/>
              <a:gd name="connsiteY12" fmla="*/ 318676 h 83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358" h="833358">
                <a:moveTo>
                  <a:pt x="110462" y="318676"/>
                </a:moveTo>
                <a:lnTo>
                  <a:pt x="318676" y="318676"/>
                </a:lnTo>
                <a:lnTo>
                  <a:pt x="318676" y="110462"/>
                </a:lnTo>
                <a:lnTo>
                  <a:pt x="514682" y="110462"/>
                </a:lnTo>
                <a:lnTo>
                  <a:pt x="514682" y="318676"/>
                </a:lnTo>
                <a:lnTo>
                  <a:pt x="722896" y="318676"/>
                </a:lnTo>
                <a:lnTo>
                  <a:pt x="722896" y="514682"/>
                </a:lnTo>
                <a:lnTo>
                  <a:pt x="514682" y="514682"/>
                </a:lnTo>
                <a:lnTo>
                  <a:pt x="514682" y="722896"/>
                </a:lnTo>
                <a:lnTo>
                  <a:pt x="318676" y="722896"/>
                </a:lnTo>
                <a:lnTo>
                  <a:pt x="318676" y="514682"/>
                </a:lnTo>
                <a:lnTo>
                  <a:pt x="110462" y="514682"/>
                </a:lnTo>
                <a:lnTo>
                  <a:pt x="110462" y="318676"/>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10462" tIns="318676" rIns="110462" bIns="31867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endParaRPr>
          </a:p>
        </p:txBody>
      </p:sp>
      <p:sp>
        <p:nvSpPr>
          <p:cNvPr id="22" name="Freeform 21"/>
          <p:cNvSpPr/>
          <p:nvPr/>
        </p:nvSpPr>
        <p:spPr>
          <a:xfrm>
            <a:off x="7050876" y="3750084"/>
            <a:ext cx="3896626" cy="2442023"/>
          </a:xfrm>
          <a:custGeom>
            <a:avLst/>
            <a:gdLst>
              <a:gd name="connsiteX0" fmla="*/ 0 w 2047189"/>
              <a:gd name="connsiteY0" fmla="*/ 979082 h 1958163"/>
              <a:gd name="connsiteX1" fmla="*/ 1023595 w 2047189"/>
              <a:gd name="connsiteY1" fmla="*/ 0 h 1958163"/>
              <a:gd name="connsiteX2" fmla="*/ 2047190 w 2047189"/>
              <a:gd name="connsiteY2" fmla="*/ 979082 h 1958163"/>
              <a:gd name="connsiteX3" fmla="*/ 1023595 w 2047189"/>
              <a:gd name="connsiteY3" fmla="*/ 1958164 h 1958163"/>
              <a:gd name="connsiteX4" fmla="*/ 0 w 2047189"/>
              <a:gd name="connsiteY4" fmla="*/ 979082 h 195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89" h="1958163">
                <a:moveTo>
                  <a:pt x="0" y="979082"/>
                </a:moveTo>
                <a:cubicBezTo>
                  <a:pt x="0" y="438350"/>
                  <a:pt x="458279" y="0"/>
                  <a:pt x="1023595" y="0"/>
                </a:cubicBezTo>
                <a:cubicBezTo>
                  <a:pt x="1588911" y="0"/>
                  <a:pt x="2047190" y="438350"/>
                  <a:pt x="2047190" y="979082"/>
                </a:cubicBezTo>
                <a:cubicBezTo>
                  <a:pt x="2047190" y="1519814"/>
                  <a:pt x="1588911" y="1958164"/>
                  <a:pt x="1023595" y="1958164"/>
                </a:cubicBezTo>
                <a:cubicBezTo>
                  <a:pt x="458279" y="1958164"/>
                  <a:pt x="0" y="1519814"/>
                  <a:pt x="0" y="979082"/>
                </a:cubicBezTo>
                <a:close/>
              </a:path>
            </a:pathLst>
          </a:custGeom>
          <a:solidFill>
            <a:schemeClr val="lt1">
              <a:hueOff val="0"/>
              <a:satOff val="0"/>
              <a:lumOff val="0"/>
              <a:alpha val="73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8854" tIns="305816" rIns="318854" bIns="305816" numCol="1" spcCol="1270" anchor="ctr" anchorCtr="0">
            <a:noAutofit/>
          </a:bodyPr>
          <a:lstStyle/>
          <a:p>
            <a:pPr marL="0" marR="0" lvl="0" indent="0" algn="ctr" defTabSz="606743"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dirty="0">
                <a:ln>
                  <a:noFill/>
                </a:ln>
                <a:solidFill>
                  <a:srgbClr val="595959"/>
                </a:solidFill>
                <a:effectLst/>
                <a:uLnTx/>
                <a:uFillTx/>
                <a:ea typeface="+mn-ea"/>
                <a:cs typeface="+mn-cs"/>
              </a:rPr>
              <a:t>EV Extension</a:t>
            </a:r>
            <a:endParaRPr kumimoji="0" lang="en-US" sz="2400" b="0" i="0" u="none" strike="noStrike" kern="1200" cap="none" spc="0" normalizeH="0" baseline="0" noProof="0" dirty="0">
              <a:ln>
                <a:noFill/>
              </a:ln>
              <a:solidFill>
                <a:srgbClr val="595959"/>
              </a:solidFill>
              <a:effectLst/>
              <a:uLnTx/>
              <a:uFillTx/>
              <a:ea typeface="+mn-ea"/>
              <a:cs typeface="+mn-cs"/>
            </a:endParaRPr>
          </a:p>
          <a:p>
            <a:pPr marL="0" marR="0" lvl="0" indent="0" algn="ctr" defTabSz="606743"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595959"/>
                </a:solidFill>
                <a:effectLst/>
                <a:uLnTx/>
                <a:uFillTx/>
                <a:ea typeface="+mn-ea"/>
                <a:cs typeface="+mn-cs"/>
              </a:rPr>
              <a:t>Inclusive Community Space with focus on addressing </a:t>
            </a:r>
            <a:r>
              <a:rPr kumimoji="0" lang="en-US" sz="2400" b="1" i="0" u="none" strike="noStrike" kern="1200" cap="none" spc="0" normalizeH="0" baseline="0" noProof="0" dirty="0">
                <a:ln>
                  <a:noFill/>
                </a:ln>
                <a:solidFill>
                  <a:srgbClr val="595959"/>
                </a:solidFill>
                <a:effectLst/>
                <a:uLnTx/>
                <a:uFillTx/>
                <a:ea typeface="+mn-ea"/>
                <a:cs typeface="+mn-cs"/>
              </a:rPr>
              <a:t>Post-School Cliff Effects &amp; Future Care Planning</a:t>
            </a:r>
            <a:endParaRPr kumimoji="0" lang="en-US" sz="2400" b="0" i="0" u="none" strike="noStrike" kern="1200" cap="none" spc="0" normalizeH="0" baseline="0" noProof="0" dirty="0">
              <a:ln>
                <a:noFill/>
              </a:ln>
              <a:solidFill>
                <a:srgbClr val="595959"/>
              </a:solidFill>
              <a:effectLst/>
              <a:uLnTx/>
              <a:uFillTx/>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srgbClr val="595959"/>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595959"/>
              </a:solidFill>
              <a:effectLst/>
              <a:uLnTx/>
              <a:uFillTx/>
              <a:latin typeface="Segoe UI"/>
              <a:ea typeface="+mn-ea"/>
              <a:cs typeface="+mn-cs"/>
            </a:endParaRPr>
          </a:p>
        </p:txBody>
      </p:sp>
    </p:spTree>
    <p:extLst>
      <p:ext uri="{BB962C8B-B14F-4D97-AF65-F5344CB8AC3E}">
        <p14:creationId xmlns:p14="http://schemas.microsoft.com/office/powerpoint/2010/main" val="140166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9C8B-664F-2F36-4A9E-099988323F9B}"/>
              </a:ext>
            </a:extLst>
          </p:cNvPr>
          <p:cNvSpPr>
            <a:spLocks noGrp="1"/>
          </p:cNvSpPr>
          <p:nvPr>
            <p:ph type="title"/>
          </p:nvPr>
        </p:nvSpPr>
        <p:spPr/>
        <p:txBody>
          <a:bodyPr>
            <a:normAutofit/>
          </a:bodyPr>
          <a:lstStyle/>
          <a:p>
            <a:r>
              <a:rPr lang="en-SG" sz="4000" dirty="0">
                <a:solidFill>
                  <a:srgbClr val="595959"/>
                </a:solidFill>
              </a:rPr>
              <a:t>Punggol Regional Library: Opening a new chapter on accessibility in public libraries</a:t>
            </a:r>
          </a:p>
        </p:txBody>
      </p:sp>
      <p:sp>
        <p:nvSpPr>
          <p:cNvPr id="8" name="TextBox 7">
            <a:extLst>
              <a:ext uri="{FF2B5EF4-FFF2-40B4-BE49-F238E27FC236}">
                <a16:creationId xmlns:a16="http://schemas.microsoft.com/office/drawing/2014/main" id="{85B8E4FB-6F3C-5B45-535A-FDACE7AC8D25}"/>
              </a:ext>
            </a:extLst>
          </p:cNvPr>
          <p:cNvSpPr txBox="1"/>
          <p:nvPr/>
        </p:nvSpPr>
        <p:spPr>
          <a:xfrm>
            <a:off x="4038599" y="1853694"/>
            <a:ext cx="8153401" cy="2554545"/>
          </a:xfrm>
          <a:prstGeom prst="rect">
            <a:avLst/>
          </a:prstGeom>
          <a:noFill/>
        </p:spPr>
        <p:txBody>
          <a:bodyPr wrap="square" rtlCol="0">
            <a:spAutoFit/>
          </a:bodyPr>
          <a:lstStyle/>
          <a:p>
            <a:r>
              <a:rPr lang="en-SG" sz="2400" kern="0" dirty="0">
                <a:solidFill>
                  <a:srgbClr val="595959"/>
                </a:solidFill>
                <a:effectLst/>
                <a:ea typeface="DengXian" panose="02010600030101010101" pitchFamily="2" charset="-122"/>
              </a:rPr>
              <a:t>Singapore’s first library with a comprehensive range of services meticulously designed with and for persons with disabilities.</a:t>
            </a:r>
          </a:p>
          <a:p>
            <a:r>
              <a:rPr kumimoji="0" lang="en-GB" sz="2400" b="0" i="0" u="none" strike="noStrike" kern="0" cap="none" spc="0" normalizeH="0" baseline="0" noProof="0" dirty="0">
                <a:ln>
                  <a:noFill/>
                </a:ln>
                <a:solidFill>
                  <a:srgbClr val="595959"/>
                </a:solidFill>
                <a:effectLst/>
                <a:uLnTx/>
                <a:uFillTx/>
                <a:cs typeface="Calibri" panose="020F0502020204030204"/>
              </a:rPr>
              <a:t>Accessible membership for persons with disabilities confers additional privileges e.g. longer loan period and free reservation of items.</a:t>
            </a:r>
            <a:endParaRPr kumimoji="0" lang="en-US" sz="2400" b="0" i="0" u="none" strike="noStrike" kern="0" cap="none" spc="0" normalizeH="0" baseline="0" noProof="0" dirty="0">
              <a:ln>
                <a:noFill/>
              </a:ln>
              <a:solidFill>
                <a:srgbClr val="595959"/>
              </a:solidFill>
              <a:effectLst/>
              <a:uLnTx/>
              <a:uFillTx/>
            </a:endParaRPr>
          </a:p>
          <a:p>
            <a:endParaRPr lang="en-SG" sz="2400" kern="0" dirty="0">
              <a:solidFill>
                <a:srgbClr val="595959"/>
              </a:solidFill>
              <a:effectLst/>
              <a:ea typeface="DengXian" panose="02010600030101010101" pitchFamily="2" charset="-122"/>
            </a:endParaRPr>
          </a:p>
          <a:p>
            <a:endParaRPr lang="en-SG" sz="1600" kern="0" dirty="0">
              <a:solidFill>
                <a:srgbClr val="595959"/>
              </a:solidFill>
              <a:ea typeface="DengXian" panose="02010600030101010101" pitchFamily="2" charset="-122"/>
            </a:endParaRPr>
          </a:p>
        </p:txBody>
      </p:sp>
      <p:pic>
        <p:nvPicPr>
          <p:cNvPr id="7" name="Picture 6" descr="A section of the library with accessible books. A wheelchair user and his caregiver are browsing a book in the foreground while a cane user stands in the background.">
            <a:extLst>
              <a:ext uri="{FF2B5EF4-FFF2-40B4-BE49-F238E27FC236}">
                <a16:creationId xmlns:a16="http://schemas.microsoft.com/office/drawing/2014/main" id="{BA3BEB4A-B9B9-2814-D258-FE8061435C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00972"/>
            <a:ext cx="3754798" cy="3556680"/>
          </a:xfrm>
          <a:prstGeom prst="rect">
            <a:avLst/>
          </a:prstGeom>
        </p:spPr>
      </p:pic>
      <p:sp>
        <p:nvSpPr>
          <p:cNvPr id="9" name="TextBox 8">
            <a:extLst>
              <a:ext uri="{FF2B5EF4-FFF2-40B4-BE49-F238E27FC236}">
                <a16:creationId xmlns:a16="http://schemas.microsoft.com/office/drawing/2014/main" id="{404721DB-EB6D-F40E-FD9C-2FE60CAA5EE6}"/>
              </a:ext>
            </a:extLst>
          </p:cNvPr>
          <p:cNvSpPr txBox="1"/>
          <p:nvPr/>
        </p:nvSpPr>
        <p:spPr>
          <a:xfrm>
            <a:off x="482626" y="5637103"/>
            <a:ext cx="2789546" cy="461665"/>
          </a:xfrm>
          <a:prstGeom prst="rect">
            <a:avLst/>
          </a:prstGeom>
          <a:noFill/>
        </p:spPr>
        <p:txBody>
          <a:bodyPr wrap="none" rtlCol="0">
            <a:spAutoFit/>
          </a:bodyPr>
          <a:lstStyle/>
          <a:p>
            <a:r>
              <a:rPr lang="en-SG" sz="2400" dirty="0">
                <a:solidFill>
                  <a:srgbClr val="595959"/>
                </a:solidFill>
              </a:rPr>
              <a:t>Accessible Collection</a:t>
            </a:r>
          </a:p>
        </p:txBody>
      </p:sp>
      <p:pic>
        <p:nvPicPr>
          <p:cNvPr id="1027" name="Picture 12" descr="A wheelchair user and his caregiver in the borrow-n-go station borrowing books using the digital display.">
            <a:extLst>
              <a:ext uri="{FF2B5EF4-FFF2-40B4-BE49-F238E27FC236}">
                <a16:creationId xmlns:a16="http://schemas.microsoft.com/office/drawing/2014/main" id="{A66298B8-8633-B56D-FF72-6E8B5D7F4D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38600" y="3822744"/>
            <a:ext cx="2446605" cy="1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63715E2-CC02-073B-D2FC-071774DDC950}"/>
              </a:ext>
            </a:extLst>
          </p:cNvPr>
          <p:cNvSpPr txBox="1"/>
          <p:nvPr/>
        </p:nvSpPr>
        <p:spPr>
          <a:xfrm>
            <a:off x="4038600" y="5559438"/>
            <a:ext cx="2314699" cy="830997"/>
          </a:xfrm>
          <a:prstGeom prst="rect">
            <a:avLst/>
          </a:prstGeom>
          <a:noFill/>
        </p:spPr>
        <p:txBody>
          <a:bodyPr wrap="square" rtlCol="0">
            <a:spAutoFit/>
          </a:bodyPr>
          <a:lstStyle/>
          <a:p>
            <a:pPr algn="ctr"/>
            <a:r>
              <a:rPr lang="en-SG" sz="2400" dirty="0">
                <a:solidFill>
                  <a:srgbClr val="595959"/>
                </a:solidFill>
              </a:rPr>
              <a:t>Borrow-n-Go System</a:t>
            </a:r>
          </a:p>
        </p:txBody>
      </p:sp>
      <p:pic>
        <p:nvPicPr>
          <p:cNvPr id="1026" name="Picture 13" descr="An alternative large font high contrast keyboard and an joystick sits below a computer screen showing the library catalogue.">
            <a:extLst>
              <a:ext uri="{FF2B5EF4-FFF2-40B4-BE49-F238E27FC236}">
                <a16:creationId xmlns:a16="http://schemas.microsoft.com/office/drawing/2014/main" id="{A2AC09B2-F704-C525-32E0-30DC533556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340" y="3825658"/>
            <a:ext cx="2446606" cy="163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41107FE-48F4-B946-B363-70A393F6B8CE}"/>
              </a:ext>
            </a:extLst>
          </p:cNvPr>
          <p:cNvSpPr txBox="1"/>
          <p:nvPr/>
        </p:nvSpPr>
        <p:spPr>
          <a:xfrm>
            <a:off x="6523142" y="5559438"/>
            <a:ext cx="2621002" cy="1200329"/>
          </a:xfrm>
          <a:prstGeom prst="rect">
            <a:avLst/>
          </a:prstGeom>
          <a:noFill/>
        </p:spPr>
        <p:txBody>
          <a:bodyPr wrap="square" rtlCol="0">
            <a:spAutoFit/>
          </a:bodyPr>
          <a:lstStyle/>
          <a:p>
            <a:pPr algn="ctr"/>
            <a:r>
              <a:rPr lang="en-SG" sz="2400" dirty="0">
                <a:solidFill>
                  <a:srgbClr val="595959"/>
                </a:solidFill>
              </a:rPr>
              <a:t>Catalogue stations with assistive technology</a:t>
            </a:r>
          </a:p>
        </p:txBody>
      </p:sp>
      <p:pic>
        <p:nvPicPr>
          <p:cNvPr id="1028" name="Picture 14" descr="A shelf with sensory equipment is placed against the wall in the background, beside a white door. An armchair is placed in the foreground in front of the shelf.">
            <a:extLst>
              <a:ext uri="{FF2B5EF4-FFF2-40B4-BE49-F238E27FC236}">
                <a16:creationId xmlns:a16="http://schemas.microsoft.com/office/drawing/2014/main" id="{1CACA0D7-7E42-B86A-CFFC-47D48A50F02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82081" y="3834003"/>
            <a:ext cx="2446606" cy="163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A85F1B0-382A-BAE8-14FE-08E6326F03F6}"/>
              </a:ext>
            </a:extLst>
          </p:cNvPr>
          <p:cNvSpPr txBox="1"/>
          <p:nvPr/>
        </p:nvSpPr>
        <p:spPr>
          <a:xfrm>
            <a:off x="9248034" y="5559438"/>
            <a:ext cx="2314699" cy="461665"/>
          </a:xfrm>
          <a:prstGeom prst="rect">
            <a:avLst/>
          </a:prstGeom>
          <a:noFill/>
        </p:spPr>
        <p:txBody>
          <a:bodyPr wrap="square" rtlCol="0">
            <a:spAutoFit/>
          </a:bodyPr>
          <a:lstStyle/>
          <a:p>
            <a:pPr algn="ctr"/>
            <a:r>
              <a:rPr lang="en-SG" sz="2400" dirty="0">
                <a:solidFill>
                  <a:srgbClr val="595959"/>
                </a:solidFill>
              </a:rPr>
              <a:t>Calm Pods</a:t>
            </a:r>
          </a:p>
        </p:txBody>
      </p:sp>
      <p:sp>
        <p:nvSpPr>
          <p:cNvPr id="5" name="Slide Number Placeholder 4">
            <a:extLst>
              <a:ext uri="{FF2B5EF4-FFF2-40B4-BE49-F238E27FC236}">
                <a16:creationId xmlns:a16="http://schemas.microsoft.com/office/drawing/2014/main" id="{980A747E-524C-DE43-EFA8-DC3B88AB375B}"/>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solidFill>
                  <a:srgbClr val="595959"/>
                </a:solidFill>
              </a:rPr>
              <a:t>8</a:t>
            </a:fld>
            <a:endParaRPr lang="en-GB">
              <a:solidFill>
                <a:srgbClr val="595959"/>
              </a:solidFill>
            </a:endParaRPr>
          </a:p>
        </p:txBody>
      </p:sp>
    </p:spTree>
    <p:extLst>
      <p:ext uri="{BB962C8B-B14F-4D97-AF65-F5344CB8AC3E}">
        <p14:creationId xmlns:p14="http://schemas.microsoft.com/office/powerpoint/2010/main" val="266519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6178-10BA-E188-280E-99E7A76F1F2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52C26AE-23D0-295B-D506-70D394E6DBB0}"/>
              </a:ext>
            </a:extLst>
          </p:cNvPr>
          <p:cNvSpPr>
            <a:spLocks noGrp="1"/>
          </p:cNvSpPr>
          <p:nvPr>
            <p:ph type="title"/>
          </p:nvPr>
        </p:nvSpPr>
        <p:spPr>
          <a:xfrm>
            <a:off x="838200" y="365125"/>
            <a:ext cx="10043160" cy="1325563"/>
          </a:xfrm>
        </p:spPr>
        <p:txBody>
          <a:bodyPr>
            <a:normAutofit/>
          </a:bodyPr>
          <a:lstStyle/>
          <a:p>
            <a:r>
              <a:rPr lang="en-GB" dirty="0">
                <a:solidFill>
                  <a:srgbClr val="595959"/>
                </a:solidFill>
              </a:rPr>
              <a:t>Building Inclusive Spaces… Together.</a:t>
            </a:r>
          </a:p>
        </p:txBody>
      </p:sp>
      <p:pic>
        <p:nvPicPr>
          <p:cNvPr id="5" name="Picture 4" descr="Representatives from the signatories holding up the MOU and posing for a photo against the stage backdrop.">
            <a:extLst>
              <a:ext uri="{FF2B5EF4-FFF2-40B4-BE49-F238E27FC236}">
                <a16:creationId xmlns:a16="http://schemas.microsoft.com/office/drawing/2014/main" id="{70CB20F6-A09B-3FA9-0F2F-7DB106BC3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224" y="2114762"/>
            <a:ext cx="2690193" cy="1931342"/>
          </a:xfrm>
          <a:prstGeom prst="rect">
            <a:avLst/>
          </a:prstGeom>
        </p:spPr>
      </p:pic>
      <p:sp>
        <p:nvSpPr>
          <p:cNvPr id="11" name="Content Placeholder 10">
            <a:extLst>
              <a:ext uri="{FF2B5EF4-FFF2-40B4-BE49-F238E27FC236}">
                <a16:creationId xmlns:a16="http://schemas.microsoft.com/office/drawing/2014/main" id="{5AFF6506-E039-6D26-B0BD-4F24E61C2BB9}"/>
              </a:ext>
            </a:extLst>
          </p:cNvPr>
          <p:cNvSpPr>
            <a:spLocks noGrp="1"/>
          </p:cNvSpPr>
          <p:nvPr>
            <p:ph idx="1"/>
          </p:nvPr>
        </p:nvSpPr>
        <p:spPr>
          <a:xfrm>
            <a:off x="122122" y="4112365"/>
            <a:ext cx="3058399" cy="2556102"/>
          </a:xfrm>
        </p:spPr>
        <p:txBody>
          <a:bodyPr>
            <a:noAutofit/>
          </a:bodyPr>
          <a:lstStyle/>
          <a:p>
            <a:pPr marL="0" indent="0" algn="ctr">
              <a:buNone/>
            </a:pPr>
            <a:r>
              <a:rPr lang="en-GB" sz="2400" b="1" dirty="0">
                <a:solidFill>
                  <a:srgbClr val="595959"/>
                </a:solidFill>
                <a:latin typeface="+mn-lt"/>
              </a:rPr>
              <a:t>Advancing barrier-free access routes</a:t>
            </a:r>
            <a:r>
              <a:rPr lang="en-GB" sz="2400" dirty="0">
                <a:solidFill>
                  <a:srgbClr val="595959"/>
                </a:solidFill>
                <a:latin typeface="+mn-lt"/>
              </a:rPr>
              <a:t> and scale inclusive infrastructure across Singapore (Singapore Land Authority &amp; REDAS)</a:t>
            </a:r>
          </a:p>
        </p:txBody>
      </p:sp>
      <p:pic>
        <p:nvPicPr>
          <p:cNvPr id="13" name="Picture 12" descr="A wheelchair user and her caregiver pose for a photo by a hotel's swimming pool.">
            <a:extLst>
              <a:ext uri="{FF2B5EF4-FFF2-40B4-BE49-F238E27FC236}">
                <a16:creationId xmlns:a16="http://schemas.microsoft.com/office/drawing/2014/main" id="{D8C78B08-8A1B-CC2E-9B58-7924ED8668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2845" y="2114761"/>
            <a:ext cx="2557632" cy="1918224"/>
          </a:xfrm>
          <a:prstGeom prst="rect">
            <a:avLst/>
          </a:prstGeom>
        </p:spPr>
      </p:pic>
      <p:sp>
        <p:nvSpPr>
          <p:cNvPr id="14" name="TextBox 13">
            <a:extLst>
              <a:ext uri="{FF2B5EF4-FFF2-40B4-BE49-F238E27FC236}">
                <a16:creationId xmlns:a16="http://schemas.microsoft.com/office/drawing/2014/main" id="{0AD0DD55-EA99-3847-88DB-7FA0F7E40E32}"/>
              </a:ext>
            </a:extLst>
          </p:cNvPr>
          <p:cNvSpPr txBox="1"/>
          <p:nvPr/>
        </p:nvSpPr>
        <p:spPr>
          <a:xfrm>
            <a:off x="3249416" y="4114514"/>
            <a:ext cx="3065670" cy="1938992"/>
          </a:xfrm>
          <a:prstGeom prst="rect">
            <a:avLst/>
          </a:prstGeom>
          <a:noFill/>
        </p:spPr>
        <p:txBody>
          <a:bodyPr wrap="square" rtlCol="0">
            <a:spAutoFit/>
          </a:bodyPr>
          <a:lstStyle/>
          <a:p>
            <a:pPr algn="ctr"/>
            <a:r>
              <a:rPr lang="en-US" sz="2400" b="1" dirty="0">
                <a:solidFill>
                  <a:srgbClr val="595959"/>
                </a:solidFill>
              </a:rPr>
              <a:t>Inclusive stays: </a:t>
            </a:r>
            <a:r>
              <a:rPr lang="en-US" sz="2400" dirty="0">
                <a:solidFill>
                  <a:srgbClr val="595959"/>
                </a:solidFill>
              </a:rPr>
              <a:t>improving service standards and accessibility of Ascott’s serviced apartments </a:t>
            </a:r>
            <a:endParaRPr lang="en-SG" sz="2400" dirty="0">
              <a:solidFill>
                <a:srgbClr val="595959"/>
              </a:solidFill>
            </a:endParaRPr>
          </a:p>
        </p:txBody>
      </p:sp>
      <p:pic>
        <p:nvPicPr>
          <p:cNvPr id="17" name="Picture 16" descr="Two persons trying out the brailler to emboss their own name on a card.">
            <a:extLst>
              <a:ext uri="{FF2B5EF4-FFF2-40B4-BE49-F238E27FC236}">
                <a16:creationId xmlns:a16="http://schemas.microsoft.com/office/drawing/2014/main" id="{06F19534-D242-9A86-06EF-358445DAC6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8656" y="2122144"/>
            <a:ext cx="2537611" cy="1903208"/>
          </a:xfrm>
          <a:prstGeom prst="rect">
            <a:avLst/>
          </a:prstGeom>
        </p:spPr>
      </p:pic>
      <p:sp>
        <p:nvSpPr>
          <p:cNvPr id="15" name="TextBox 14">
            <a:extLst>
              <a:ext uri="{FF2B5EF4-FFF2-40B4-BE49-F238E27FC236}">
                <a16:creationId xmlns:a16="http://schemas.microsoft.com/office/drawing/2014/main" id="{87C159A8-5252-078F-8461-F9DF38A8A11B}"/>
              </a:ext>
            </a:extLst>
          </p:cNvPr>
          <p:cNvSpPr txBox="1"/>
          <p:nvPr/>
        </p:nvSpPr>
        <p:spPr>
          <a:xfrm>
            <a:off x="6056677" y="4112365"/>
            <a:ext cx="2779590" cy="1569660"/>
          </a:xfrm>
          <a:prstGeom prst="rect">
            <a:avLst/>
          </a:prstGeom>
          <a:noFill/>
        </p:spPr>
        <p:txBody>
          <a:bodyPr wrap="square" rtlCol="0">
            <a:spAutoFit/>
          </a:bodyPr>
          <a:lstStyle/>
          <a:p>
            <a:pPr algn="ctr"/>
            <a:r>
              <a:rPr lang="en-US" sz="2400" dirty="0">
                <a:solidFill>
                  <a:srgbClr val="595959"/>
                </a:solidFill>
              </a:rPr>
              <a:t>Making</a:t>
            </a:r>
            <a:r>
              <a:rPr lang="en-US" sz="2400" b="1" dirty="0">
                <a:solidFill>
                  <a:srgbClr val="595959"/>
                </a:solidFill>
              </a:rPr>
              <a:t> learning experiences </a:t>
            </a:r>
            <a:r>
              <a:rPr lang="en-US" sz="2400" dirty="0">
                <a:solidFill>
                  <a:srgbClr val="595959"/>
                </a:solidFill>
              </a:rPr>
              <a:t>at Science Centre more accessible</a:t>
            </a:r>
            <a:endParaRPr lang="en-SG" sz="2400" dirty="0">
              <a:solidFill>
                <a:srgbClr val="595959"/>
              </a:solidFill>
            </a:endParaRPr>
          </a:p>
        </p:txBody>
      </p:sp>
      <p:pic>
        <p:nvPicPr>
          <p:cNvPr id="8" name="Picture 7" descr="Representatives from various organisations posing for a photo on the beach with the inclusive beach track in the foreground.">
            <a:extLst>
              <a:ext uri="{FF2B5EF4-FFF2-40B4-BE49-F238E27FC236}">
                <a16:creationId xmlns:a16="http://schemas.microsoft.com/office/drawing/2014/main" id="{66EE1706-14CE-3058-8021-9AD515503C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2716" y="2082557"/>
            <a:ext cx="2557632" cy="1942795"/>
          </a:xfrm>
          <a:prstGeom prst="rect">
            <a:avLst/>
          </a:prstGeom>
        </p:spPr>
      </p:pic>
      <p:sp>
        <p:nvSpPr>
          <p:cNvPr id="9" name="Content Placeholder 10">
            <a:extLst>
              <a:ext uri="{FF2B5EF4-FFF2-40B4-BE49-F238E27FC236}">
                <a16:creationId xmlns:a16="http://schemas.microsoft.com/office/drawing/2014/main" id="{6C3E37C7-468D-B57E-708D-14D13A3B6B53}"/>
              </a:ext>
            </a:extLst>
          </p:cNvPr>
          <p:cNvSpPr txBox="1">
            <a:spLocks/>
          </p:cNvSpPr>
          <p:nvPr/>
        </p:nvSpPr>
        <p:spPr>
          <a:xfrm>
            <a:off x="8929858" y="4244885"/>
            <a:ext cx="3263347" cy="2102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rgbClr val="595959"/>
                </a:solidFill>
                <a:latin typeface="+mn-lt"/>
              </a:rPr>
              <a:t>Accessible beach: </a:t>
            </a:r>
            <a:r>
              <a:rPr lang="en-GB" sz="2400" dirty="0">
                <a:solidFill>
                  <a:srgbClr val="595959"/>
                </a:solidFill>
                <a:latin typeface="+mn-lt"/>
              </a:rPr>
              <a:t>First inclusive beach track at Sentosa which allows wheelchair-users to access the water’s edge</a:t>
            </a:r>
          </a:p>
        </p:txBody>
      </p:sp>
      <p:sp>
        <p:nvSpPr>
          <p:cNvPr id="6" name="Slide Number Placeholder 5">
            <a:extLst>
              <a:ext uri="{FF2B5EF4-FFF2-40B4-BE49-F238E27FC236}">
                <a16:creationId xmlns:a16="http://schemas.microsoft.com/office/drawing/2014/main" id="{6AF133FB-3F93-BFF0-B3F1-78286BD32B6B}"/>
              </a:ext>
              <a:ext uri="{C183D7F6-B498-43B3-948B-1728B52AA6E4}">
                <adec:decorative xmlns:adec="http://schemas.microsoft.com/office/drawing/2017/decorative" val="1"/>
              </a:ext>
            </a:extLst>
          </p:cNvPr>
          <p:cNvSpPr>
            <a:spLocks noGrp="1"/>
          </p:cNvSpPr>
          <p:nvPr>
            <p:ph type="sldNum" sz="quarter" idx="12"/>
          </p:nvPr>
        </p:nvSpPr>
        <p:spPr>
          <a:xfrm>
            <a:off x="8610600" y="6303342"/>
            <a:ext cx="2743200" cy="365125"/>
          </a:xfrm>
        </p:spPr>
        <p:txBody>
          <a:bodyPr/>
          <a:lstStyle/>
          <a:p>
            <a:fld id="{1195A9E4-2CE9-4E32-BE85-7C32F0F78A6D}" type="slidenum">
              <a:rPr lang="en-GB" smtClean="0">
                <a:solidFill>
                  <a:srgbClr val="595959"/>
                </a:solidFill>
              </a:rPr>
              <a:t>9</a:t>
            </a:fld>
            <a:endParaRPr lang="en-GB">
              <a:solidFill>
                <a:srgbClr val="595959"/>
              </a:solidFill>
            </a:endParaRPr>
          </a:p>
        </p:txBody>
      </p:sp>
    </p:spTree>
    <p:extLst>
      <p:ext uri="{BB962C8B-B14F-4D97-AF65-F5344CB8AC3E}">
        <p14:creationId xmlns:p14="http://schemas.microsoft.com/office/powerpoint/2010/main" val="3790389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Widescreen</PresentationFormat>
  <Paragraphs>94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DengXian</vt:lpstr>
      <vt:lpstr>Arial</vt:lpstr>
      <vt:lpstr>Calibri</vt:lpstr>
      <vt:lpstr>Calibri Light</vt:lpstr>
      <vt:lpstr>Roboto</vt:lpstr>
      <vt:lpstr>Segoe UI</vt:lpstr>
      <vt:lpstr>Office Theme</vt:lpstr>
      <vt:lpstr>Enabling Beyond Singapore: An Inclusive City</vt:lpstr>
      <vt:lpstr>About</vt:lpstr>
      <vt:lpstr>Focal Agency For Disability &amp; Inclusion</vt:lpstr>
      <vt:lpstr>Living the Ethos of Inclusion Through  Enabling Village </vt:lpstr>
      <vt:lpstr>Universal Design @ Enabling Village</vt:lpstr>
      <vt:lpstr>Awards for Enabling Village</vt:lpstr>
      <vt:lpstr>Next Phase of Enabling Village</vt:lpstr>
      <vt:lpstr>Punggol Regional Library: Opening a new chapter on accessibility in public libraries</vt:lpstr>
      <vt:lpstr>Building Inclusive Spaces… Together.</vt:lpstr>
      <vt:lpstr>Inclusive Society. Enabled Lives.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Anja Günther</cp:lastModifiedBy>
  <cp:revision>33</cp:revision>
  <dcterms:created xsi:type="dcterms:W3CDTF">2022-12-05T13:52:15Z</dcterms:created>
  <dcterms:modified xsi:type="dcterms:W3CDTF">2025-02-17T16:39:16Z</dcterms:modified>
</cp:coreProperties>
</file>