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3" r:id="rId6"/>
    <p:sldId id="258" r:id="rId7"/>
  </p:sldIdLst>
  <p:sldSz cx="18288000" cy="10287000"/>
  <p:notesSz cx="6858000" cy="9144000"/>
  <p:embeddedFontLst>
    <p:embeddedFont>
      <p:font typeface="Atkinson Hyperlegible 1" panose="020B0604020202020204" charset="0"/>
      <p:regular r:id="rId9"/>
    </p:embeddedFont>
    <p:embeddedFont>
      <p:font typeface="Atkinson Hyperlegible 1 Bold" panose="020B0604020202020204" charset="0"/>
      <p:regular r:id="rId10"/>
    </p:embeddedFont>
    <p:embeddedFont>
      <p:font typeface="Atkinson Hyperlegible 1 Bold Italics" panose="020B0604020202020204" charset="0"/>
      <p:regular r:id="rId11"/>
    </p:embeddedFont>
    <p:embeddedFont>
      <p:font typeface="Atkinson Hyperlegible 2" panose="020B0604020202020204" charset="0"/>
      <p:regular r:id="rId12"/>
    </p:embeddedFont>
    <p:embeddedFont>
      <p:font typeface="Proxima Nova" panose="020B0604020202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E3878"/>
    <a:srgbClr val="D33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20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F182C-50CF-4F1D-83D0-588B90F394D8}" type="datetimeFigureOut">
              <a:rPr lang="en-IN" smtClean="0"/>
              <a:t>15-02-2024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277B9-9A82-44CC-B6AE-3622318F34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9810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1d8630b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b1d8630b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22f3deac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b22f3deac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1d8630b6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b1d8630b6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85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164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hyperlink" Target="https://youth4jobs.org/click-a-wedo-selfie/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vibrant green image featuring the Zero Project logo. The design includes a circular shape adorned with three graceful stems of leaves. The text 'Zero Project' is elegantly written beside the emblem.&quot;">
            <a:extLst>
              <a:ext uri="{FF2B5EF4-FFF2-40B4-BE49-F238E27FC236}">
                <a16:creationId xmlns:a16="http://schemas.microsoft.com/office/drawing/2014/main" id="{7D0CED07-E63B-7D7F-2087-06DCBA074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2" y="812704"/>
            <a:ext cx="2894371" cy="524633"/>
          </a:xfrm>
          <a:prstGeom prst="rect">
            <a:avLst/>
          </a:prstGeom>
        </p:spPr>
      </p:pic>
      <p:pic>
        <p:nvPicPr>
          <p:cNvPr id="12" name="Picture 11" descr="An image depicting the Youth4Jobs logo is presented with a blue and red color scheme. Positioned at the lower right corner of the screen, the design features a person-shaped &quot;Y&quot; in blue, where the numeral &quot;4&quot; is intricately placed on the Y in red. The text &quot;Youth4Jobs&quot; accompanies the visual, with &quot;Youth&quot; and &quot;Jobs&quot; appearing in black, while the numeral &quot;4&quot; is written in white against a highlighted red background beside the emblem.">
            <a:extLst>
              <a:ext uri="{FF2B5EF4-FFF2-40B4-BE49-F238E27FC236}">
                <a16:creationId xmlns:a16="http://schemas.microsoft.com/office/drawing/2014/main" id="{33329AD6-9DC5-1DE9-E2D1-442300338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233" y="555603"/>
            <a:ext cx="2574212" cy="706380"/>
          </a:xfrm>
          <a:prstGeom prst="rect">
            <a:avLst/>
          </a:prstGeom>
        </p:spPr>
      </p:pic>
      <p:sp>
        <p:nvSpPr>
          <p:cNvPr id="4" name="TextBox 4" descr="WEDo: Women Entrepreneurs with Disabilities Alliance"/>
          <p:cNvSpPr txBox="1">
            <a:spLocks noGrp="1"/>
          </p:cNvSpPr>
          <p:nvPr>
            <p:ph type="title" idx="4294967295"/>
          </p:nvPr>
        </p:nvSpPr>
        <p:spPr>
          <a:xfrm>
            <a:off x="2254293" y="3606599"/>
            <a:ext cx="12466985" cy="18219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3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99" b="1" i="0" u="none" strike="noStrike" kern="1200" cap="none" spc="264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roxima Nova" panose="020B0604020202020204" charset="0"/>
                <a:ea typeface="+mn-ea"/>
                <a:cs typeface="Proxima Nova" panose="020B0604020202020204" charset="0"/>
              </a:rPr>
              <a:t>WEDO: WOMEN ENTREPRENEURS WITH DISABILITIES ALLIANCE</a:t>
            </a:r>
          </a:p>
        </p:txBody>
      </p:sp>
      <p:sp>
        <p:nvSpPr>
          <p:cNvPr id="5" name="TextBox 5" descr="WEDo: Women Entrepreneurs with Disabilities Alliance FROM INVISIBILITY TO VISIBLITY"/>
          <p:cNvSpPr txBox="1"/>
          <p:nvPr/>
        </p:nvSpPr>
        <p:spPr>
          <a:xfrm>
            <a:off x="3621355" y="5685332"/>
            <a:ext cx="9732861" cy="59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6"/>
              </a:lnSpc>
            </a:pPr>
            <a:r>
              <a:rPr lang="en-US" sz="3700" b="1" i="1" spc="362" dirty="0">
                <a:solidFill>
                  <a:srgbClr val="595959"/>
                </a:solidFill>
                <a:latin typeface="Proxima Nova" panose="020B0604020202020204" charset="0"/>
                <a:cs typeface="Proxima Nova" panose="020B0604020202020204" charset="0"/>
              </a:rPr>
              <a:t>FROM INVISIBILITY TO VISIBILITY</a:t>
            </a:r>
          </a:p>
        </p:txBody>
      </p:sp>
      <p:pic>
        <p:nvPicPr>
          <p:cNvPr id="3" name="Picture 2" descr="graphic of A person in a wheelchair">
            <a:extLst>
              <a:ext uri="{FF2B5EF4-FFF2-40B4-BE49-F238E27FC236}">
                <a16:creationId xmlns:a16="http://schemas.microsoft.com/office/drawing/2014/main" id="{296A8DD3-6170-8EDA-8CD1-6977DB304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073" y="1677236"/>
            <a:ext cx="4979372" cy="69107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ero Project Logo ">
            <a:extLst>
              <a:ext uri="{FF2B5EF4-FFF2-40B4-BE49-F238E27FC236}">
                <a16:creationId xmlns:a16="http://schemas.microsoft.com/office/drawing/2014/main" id="{2FA5A3EF-8C2B-9708-A53B-02FD64218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35" y="506224"/>
            <a:ext cx="2262940" cy="410180"/>
          </a:xfrm>
          <a:prstGeom prst="rect">
            <a:avLst/>
          </a:prstGeom>
        </p:spPr>
      </p:pic>
      <p:pic>
        <p:nvPicPr>
          <p:cNvPr id="8" name="Picture 7" descr="Youth4jobs Logo">
            <a:extLst>
              <a:ext uri="{FF2B5EF4-FFF2-40B4-BE49-F238E27FC236}">
                <a16:creationId xmlns:a16="http://schemas.microsoft.com/office/drawing/2014/main" id="{5FA4782D-0CA5-4CBA-7890-E20F8B6E39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328256"/>
            <a:ext cx="1905503" cy="52288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96D7E38-9B67-60A4-2832-DB290DCB3D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56525" y="1021124"/>
            <a:ext cx="91440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Introduction to WEDO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661825" y="2324100"/>
            <a:ext cx="16733400" cy="1211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" sz="3600" b="1" i="1" dirty="0">
                <a:solidFill>
                  <a:srgbClr val="595959"/>
                </a:solidFill>
                <a:latin typeface="Atkinson Hyperlegible 1 Bold" panose="020B0604020202020204" charset="0"/>
                <a:ea typeface="Proxima Nova"/>
                <a:cs typeface="Proxima Nova"/>
                <a:sym typeface="Proxima Nova"/>
              </a:rPr>
              <a:t>Fostering an Inclusive Entrepreneurship Environment for Women with Disabilities Globally</a:t>
            </a:r>
            <a:endParaRPr sz="3600" b="1" i="1" dirty="0">
              <a:solidFill>
                <a:srgbClr val="595959"/>
              </a:solidFill>
              <a:latin typeface="Atkinson Hyperlegible 1 Bold" panose="020B060402020202020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560425" y="4128499"/>
            <a:ext cx="5712600" cy="3183801"/>
          </a:xfrm>
          <a:prstGeom prst="rect">
            <a:avLst/>
          </a:prstGeom>
          <a:noFill/>
          <a:ln w="76200" cap="flat" cmpd="sng">
            <a:solidFill>
              <a:srgbClr val="2E3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>
              <a:lnSpc>
                <a:spcPct val="95000"/>
              </a:lnSpc>
              <a:spcAft>
                <a:spcPts val="2400"/>
              </a:spcAft>
            </a:pPr>
            <a:r>
              <a:rPr lang="en" sz="36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Enable Economic Independence and Address Gaps in Employment &amp; LFPR</a:t>
            </a:r>
            <a:endParaRPr sz="3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6287701" y="4128500"/>
            <a:ext cx="5712600" cy="3183800"/>
          </a:xfrm>
          <a:prstGeom prst="rect">
            <a:avLst/>
          </a:prstGeom>
          <a:noFill/>
          <a:ln w="76200" cap="flat" cmpd="sng">
            <a:solidFill>
              <a:srgbClr val="2E3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>
              <a:lnSpc>
                <a:spcPct val="95000"/>
              </a:lnSpc>
              <a:spcAft>
                <a:spcPts val="2400"/>
              </a:spcAft>
            </a:pPr>
            <a:r>
              <a:rPr lang="en" sz="36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Change Community Mindsets &amp; Build meaningful narratives About Women with Disabilities</a:t>
            </a:r>
            <a:endParaRPr sz="3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12014975" y="4128500"/>
            <a:ext cx="5712600" cy="3183800"/>
          </a:xfrm>
          <a:prstGeom prst="rect">
            <a:avLst/>
          </a:prstGeom>
          <a:noFill/>
          <a:ln w="76200" cap="flat" cmpd="sng">
            <a:solidFill>
              <a:srgbClr val="2E3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>
              <a:lnSpc>
                <a:spcPct val="95000"/>
              </a:lnSpc>
              <a:spcAft>
                <a:spcPts val="2400"/>
              </a:spcAft>
            </a:pPr>
            <a:r>
              <a:rPr lang="en" sz="36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Ensure a more inclusive and diverse entrepreneurship ecosystem</a:t>
            </a:r>
            <a:endParaRPr sz="3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2417575" y="6568276"/>
            <a:ext cx="13884000" cy="2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endParaRPr sz="30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endParaRPr sz="30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en" sz="30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“If you get it right for women with disabilities, you will get it right for all women” </a:t>
            </a:r>
            <a:endParaRPr sz="30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endParaRPr sz="30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ero Project Logo">
            <a:extLst>
              <a:ext uri="{FF2B5EF4-FFF2-40B4-BE49-F238E27FC236}">
                <a16:creationId xmlns:a16="http://schemas.microsoft.com/office/drawing/2014/main" id="{17BA20F8-7416-8584-6630-40AB520ECF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6" y="360721"/>
            <a:ext cx="2262940" cy="410180"/>
          </a:xfrm>
          <a:prstGeom prst="rect">
            <a:avLst/>
          </a:prstGeom>
        </p:spPr>
      </p:pic>
      <p:pic>
        <p:nvPicPr>
          <p:cNvPr id="6" name="Picture 5" descr="Youth4jobs Logo">
            <a:extLst>
              <a:ext uri="{FF2B5EF4-FFF2-40B4-BE49-F238E27FC236}">
                <a16:creationId xmlns:a16="http://schemas.microsoft.com/office/drawing/2014/main" id="{1C68A786-EA73-B9FF-84BF-15AAAE4338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248019"/>
            <a:ext cx="1905503" cy="5228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C32DB5B-3CC8-8182-968E-BA61CD5054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01983" y="893036"/>
            <a:ext cx="151638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WEDO: Unlocking Potential through Entrepreneurship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776600" y="1661503"/>
            <a:ext cx="16733400" cy="1211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" sz="2200" b="1" i="1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Globally, entrepreneurship is a catalyst for transformative economic and social development. Despite a robust ecosystem, women with disabilities encounter unique challenges, remaining on the margins of this impactful narrative.</a:t>
            </a:r>
            <a:endParaRPr sz="2200" b="1" i="1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16"/>
          <p:cNvSpPr txBox="1"/>
          <p:nvPr/>
        </p:nvSpPr>
        <p:spPr>
          <a:xfrm rot="-5400000">
            <a:off x="-1950317" y="6136108"/>
            <a:ext cx="6423600" cy="68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335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3200" b="1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THE CHALLENGES</a:t>
            </a:r>
            <a:endParaRPr sz="3200" b="1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1431050" y="3539700"/>
            <a:ext cx="5701800" cy="49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r"/>
            <a:r>
              <a:rPr lang="en" sz="2600" b="1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Marginalization: </a:t>
            </a:r>
            <a:endParaRPr sz="2600" b="1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r"/>
            <a:r>
              <a:rPr lang="en" sz="26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Women with disabilities globally face heightened violence and limited access to services.</a:t>
            </a:r>
            <a:endParaRPr sz="2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r">
              <a:buClr>
                <a:schemeClr val="dk1"/>
              </a:buClr>
              <a:buSzPts val="1100"/>
            </a:pPr>
            <a:endParaRPr sz="2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r"/>
            <a:r>
              <a:rPr lang="en" sz="2600" b="1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Financial Struggles: </a:t>
            </a:r>
            <a:endParaRPr sz="2600" b="1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r"/>
            <a:r>
              <a:rPr lang="en" sz="26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Many encounter severe financial hardships, hindering access to essentials.</a:t>
            </a:r>
            <a:endParaRPr sz="2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r">
              <a:buClr>
                <a:schemeClr val="dk1"/>
              </a:buClr>
              <a:buSzPts val="1100"/>
            </a:pPr>
            <a:endParaRPr sz="2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r"/>
            <a:r>
              <a:rPr lang="en" sz="2600" b="1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Poverty Disparities: </a:t>
            </a:r>
            <a:endParaRPr sz="2600" b="1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r">
              <a:buClr>
                <a:schemeClr val="dk1"/>
              </a:buClr>
              <a:buSzPts val="1100"/>
            </a:pPr>
            <a:r>
              <a:rPr lang="en" sz="26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Women with disabilities worldwide experience higher unemployment and lower wages.</a:t>
            </a:r>
            <a:endParaRPr sz="2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r"/>
            <a:endParaRPr sz="2600" b="1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0" name="Google Shape;100;p16" descr="A graphic element in the color red of a lock and two arrows pointing in the opposite direction and a bulb added for visual interest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4500" y="4190501"/>
            <a:ext cx="1568700" cy="50721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 rot="-5400000">
            <a:off x="6985550" y="5909350"/>
            <a:ext cx="6387600" cy="1258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" sz="3400" b="1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ENTREPRENEURSHIP AS A SOLUTION</a:t>
            </a:r>
            <a:endParaRPr sz="3400" b="1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1137200" y="3188400"/>
            <a:ext cx="6920400" cy="3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en" sz="2600" b="1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Economic Independence:</a:t>
            </a:r>
            <a:endParaRPr sz="2600" b="1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26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Enables financial independence, breaking the cycle of poverty</a:t>
            </a:r>
            <a:endParaRPr sz="2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Clr>
                <a:schemeClr val="dk1"/>
              </a:buClr>
              <a:buSzPts val="1100"/>
            </a:pPr>
            <a:endParaRPr sz="2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2600" b="1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Inclusive Participation:</a:t>
            </a:r>
            <a:endParaRPr sz="2600" b="1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26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Helps overcome barriers, allowing active contribution to development</a:t>
            </a:r>
            <a:endParaRPr sz="2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Clr>
                <a:schemeClr val="dk1"/>
              </a:buClr>
              <a:buSzPts val="1100"/>
            </a:pPr>
            <a:endParaRPr sz="2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2600" b="1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Dignified Livelihoods:</a:t>
            </a:r>
            <a:endParaRPr sz="2600" b="1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26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Provides independence, addressing spatial and mobility constraints.</a:t>
            </a:r>
            <a:endParaRPr sz="2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Clr>
                <a:schemeClr val="dk1"/>
              </a:buClr>
              <a:buSzPts val="1100"/>
            </a:pPr>
            <a:endParaRPr sz="2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2600" b="1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Global Impact: </a:t>
            </a:r>
            <a:endParaRPr sz="2600" b="1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26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Encouraging entrepreneurship creates a global impact, fostering diversity and inclusion.</a:t>
            </a:r>
            <a:endParaRPr sz="2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endParaRPr sz="2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ero Project Logo">
            <a:extLst>
              <a:ext uri="{FF2B5EF4-FFF2-40B4-BE49-F238E27FC236}">
                <a16:creationId xmlns:a16="http://schemas.microsoft.com/office/drawing/2014/main" id="{93ECA6F4-5783-BE93-488B-F81234F90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6" y="360721"/>
            <a:ext cx="2262940" cy="410180"/>
          </a:xfrm>
          <a:prstGeom prst="rect">
            <a:avLst/>
          </a:prstGeom>
        </p:spPr>
      </p:pic>
      <p:pic>
        <p:nvPicPr>
          <p:cNvPr id="5" name="Picture 4" descr="Youth4jobs Logo">
            <a:extLst>
              <a:ext uri="{FF2B5EF4-FFF2-40B4-BE49-F238E27FC236}">
                <a16:creationId xmlns:a16="http://schemas.microsoft.com/office/drawing/2014/main" id="{EA84D929-6666-78AF-6702-BEDF3A12AF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248019"/>
            <a:ext cx="1905503" cy="5228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4C0D57D-435B-CC8F-52E7-01D4A983EA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22079" y="970954"/>
            <a:ext cx="9254612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INDIA PROGRAM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196703" y="6085622"/>
            <a:ext cx="17710800" cy="1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" sz="2400" b="1" i="1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Empower 10,000 women entrepreneurs with disabilities in 5 years through strategic alliances, policy changes, knowledge dissemination, community building, and inclusive entrepreneurship programmes, with a key focus on impacting 1.1 million households through mindset change campaigns </a:t>
            </a:r>
            <a:endParaRPr sz="2400" b="1" i="1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7" name="Picture 136" descr="A visual representation illustrating the growth in the empowerment of women entrepreneurs, with the number increasing from 1000 to 10,000 over a period of five years.">
            <a:extLst>
              <a:ext uri="{FF2B5EF4-FFF2-40B4-BE49-F238E27FC236}">
                <a16:creationId xmlns:a16="http://schemas.microsoft.com/office/drawing/2014/main" id="{69E3924A-F0B4-69F5-9E9F-F2079521D8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06" y="1591500"/>
            <a:ext cx="15007389" cy="4524938"/>
          </a:xfrm>
          <a:prstGeom prst="rect">
            <a:avLst/>
          </a:prstGeom>
        </p:spPr>
      </p:pic>
      <p:sp>
        <p:nvSpPr>
          <p:cNvPr id="164" name="Google Shape;164;p19"/>
          <p:cNvSpPr txBox="1"/>
          <p:nvPr/>
        </p:nvSpPr>
        <p:spPr>
          <a:xfrm>
            <a:off x="1439239" y="7658323"/>
            <a:ext cx="1853059" cy="167617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2000" b="1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 sz="2000" b="1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en" sz="20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Policy Changes +Schemes</a:t>
            </a:r>
            <a:endParaRPr sz="20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3656686" y="7658316"/>
            <a:ext cx="1853059" cy="16761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20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400</a:t>
            </a:r>
            <a:br>
              <a:rPr lang="en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Alliance Partners</a:t>
            </a:r>
            <a:endParaRPr sz="20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5881065" y="7658323"/>
            <a:ext cx="1853059" cy="16761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2000" b="1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20 </a:t>
            </a:r>
            <a:endParaRPr sz="2000" b="1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en" sz="20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Knowledge Products</a:t>
            </a:r>
            <a:endParaRPr sz="20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8237319" y="7658316"/>
            <a:ext cx="1853059" cy="16761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20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20 </a:t>
            </a:r>
            <a:endParaRPr sz="2000" b="1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en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Media Campaigns</a:t>
            </a:r>
            <a:endParaRPr sz="20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10461698" y="7658323"/>
            <a:ext cx="1853059" cy="16761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20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20</a:t>
            </a:r>
            <a:endParaRPr sz="2000" b="1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en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Convenings</a:t>
            </a:r>
            <a:endParaRPr sz="20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12679145" y="7658316"/>
            <a:ext cx="1853059" cy="16761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20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1000</a:t>
            </a:r>
            <a:endParaRPr sz="2000" b="1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en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Community members </a:t>
            </a:r>
            <a:endParaRPr sz="20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14896601" y="7658323"/>
            <a:ext cx="1853059" cy="16761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80% </a:t>
            </a:r>
            <a:r>
              <a:rPr lang="en-US" sz="20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of existing </a:t>
            </a:r>
            <a:r>
              <a:rPr lang="en-US" sz="2000" dirty="0" err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programmes</a:t>
            </a:r>
            <a:r>
              <a:rPr lang="en-US" sz="20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 adapted for Inclusivity</a:t>
            </a:r>
            <a:endParaRPr lang="en-US" sz="3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Zero Project Logo">
            <a:extLst>
              <a:ext uri="{FF2B5EF4-FFF2-40B4-BE49-F238E27FC236}">
                <a16:creationId xmlns:a16="http://schemas.microsoft.com/office/drawing/2014/main" id="{3A1C0D91-3C5E-ED53-F518-45488DA04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6" y="360721"/>
            <a:ext cx="2262940" cy="410180"/>
          </a:xfrm>
          <a:prstGeom prst="rect">
            <a:avLst/>
          </a:prstGeom>
        </p:spPr>
      </p:pic>
      <p:pic>
        <p:nvPicPr>
          <p:cNvPr id="10" name="Picture 9" descr="Youth4jobs Logo">
            <a:extLst>
              <a:ext uri="{FF2B5EF4-FFF2-40B4-BE49-F238E27FC236}">
                <a16:creationId xmlns:a16="http://schemas.microsoft.com/office/drawing/2014/main" id="{F8CE4C67-F60F-AAD0-7966-591D92158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248019"/>
            <a:ext cx="1905503" cy="52288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F5EA988-2E86-09AA-0926-3460BCF91E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4076056"/>
            <a:ext cx="5029201" cy="25545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roxima Nova" panose="020B0604020202020204" charset="0"/>
                <a:ea typeface="+mn-ea"/>
                <a:cs typeface="Proxima Nova" panose="020B0604020202020204" charset="0"/>
              </a:rPr>
              <a:t>MOVE  WOMEN WITH DISABILITIES</a:t>
            </a:r>
            <a:b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roxima Nova" panose="020B0604020202020204" charset="0"/>
                <a:ea typeface="+mn-ea"/>
                <a:cs typeface="Proxima Nova" panose="020B0604020202020204" charset="0"/>
              </a:rPr>
            </a:b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roxima Nova" panose="020B0604020202020204" charset="0"/>
                <a:ea typeface="+mn-ea"/>
                <a:cs typeface="Proxima Nova" panose="020B0604020202020204" charset="0"/>
              </a:rPr>
              <a:t>FROM INVISIBLE TO VISIBLE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roxima Nova" panose="020B0604020202020204" charset="0"/>
              <a:ea typeface="Proxima Nova"/>
              <a:cs typeface="Proxima Nova" panose="020B0604020202020204" charset="0"/>
              <a:sym typeface="Proxima Nova"/>
            </a:endParaRPr>
          </a:p>
        </p:txBody>
      </p:sp>
      <p:pic>
        <p:nvPicPr>
          <p:cNvPr id="14" name="Picture 13" descr="A graphic of bulb added visual interest">
            <a:extLst>
              <a:ext uri="{FF2B5EF4-FFF2-40B4-BE49-F238E27FC236}">
                <a16:creationId xmlns:a16="http://schemas.microsoft.com/office/drawing/2014/main" id="{8D6A1412-7F3F-7D77-DE7A-EC1A2DEFFC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08" y="4076700"/>
            <a:ext cx="687192" cy="670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B1445-1453-ED66-690A-FB08508E0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209800" y="7048500"/>
            <a:ext cx="10058400" cy="685800"/>
          </a:xfrm>
        </p:spPr>
        <p:txBody>
          <a:bodyPr>
            <a:noAutofit/>
          </a:bodyPr>
          <a:lstStyle/>
          <a:p>
            <a:pPr marL="228600" indent="0" algn="ctr">
              <a:buNone/>
            </a:pPr>
            <a:r>
              <a:rPr lang="en-IN" sz="2400" b="1" dirty="0">
                <a:solidFill>
                  <a:srgbClr val="595959"/>
                </a:solidFill>
                <a:latin typeface="Proxima Nova" panose="020B0604020202020204" charset="0"/>
                <a:cs typeface="Proxima Nova" panose="020B0604020202020204" charset="0"/>
              </a:rPr>
              <a:t> Document /publicize their </a:t>
            </a:r>
          </a:p>
          <a:p>
            <a:pPr marL="228600" indent="0" algn="ctr">
              <a:buNone/>
            </a:pPr>
            <a:r>
              <a:rPr lang="en-IN" sz="2400" b="1" dirty="0">
                <a:solidFill>
                  <a:srgbClr val="595959"/>
                </a:solidFill>
                <a:latin typeface="Proxima Nova" panose="020B0604020202020204" charset="0"/>
                <a:cs typeface="Proxima Nova" panose="020B0604020202020204" charset="0"/>
              </a:rPr>
              <a:t>inspirational stories</a:t>
            </a:r>
          </a:p>
        </p:txBody>
      </p:sp>
      <p:pic>
        <p:nvPicPr>
          <p:cNvPr id="9" name="Picture 8" descr="A book cover featuring the silhouette of a woman wearing spectacles against a bright yellow backdrop, with the title &quot;Invisible to Visible: Stories of Women Entrepreneurs from India&quot; in white text.">
            <a:extLst>
              <a:ext uri="{FF2B5EF4-FFF2-40B4-BE49-F238E27FC236}">
                <a16:creationId xmlns:a16="http://schemas.microsoft.com/office/drawing/2014/main" id="{414BD324-83AA-C3BA-BF7F-C0C25A4802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1333500"/>
            <a:ext cx="5029201" cy="80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9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Zero Project Logo ">
            <a:extLst>
              <a:ext uri="{FF2B5EF4-FFF2-40B4-BE49-F238E27FC236}">
                <a16:creationId xmlns:a16="http://schemas.microsoft.com/office/drawing/2014/main" id="{D5EE5D30-40B6-2FE8-89BF-9AC3729FA5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6" y="360721"/>
            <a:ext cx="2262940" cy="410180"/>
          </a:xfrm>
          <a:prstGeom prst="rect">
            <a:avLst/>
          </a:prstGeom>
        </p:spPr>
      </p:pic>
      <p:pic>
        <p:nvPicPr>
          <p:cNvPr id="15" name="Picture 14" descr="Youth4jobs Logo">
            <a:extLst>
              <a:ext uri="{FF2B5EF4-FFF2-40B4-BE49-F238E27FC236}">
                <a16:creationId xmlns:a16="http://schemas.microsoft.com/office/drawing/2014/main" id="{35A807AB-A85A-F424-5BC0-FA69BFA6A6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248019"/>
            <a:ext cx="1905503" cy="522882"/>
          </a:xfrm>
          <a:prstGeom prst="rect">
            <a:avLst/>
          </a:prstGeom>
        </p:spPr>
      </p:pic>
      <p:sp>
        <p:nvSpPr>
          <p:cNvPr id="33" name="Title 32">
            <a:extLst>
              <a:ext uri="{FF2B5EF4-FFF2-40B4-BE49-F238E27FC236}">
                <a16:creationId xmlns:a16="http://schemas.microsoft.com/office/drawing/2014/main" id="{C07299F5-BFD9-98D3-5285-26422C7660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13715" y="2280641"/>
            <a:ext cx="4597790" cy="914400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WEDO      Initiative 2 </a:t>
            </a:r>
          </a:p>
        </p:txBody>
      </p:sp>
      <p:pic>
        <p:nvPicPr>
          <p:cNvPr id="19" name="Picture 18" descr="A line added to divide two blocks of texts">
            <a:extLst>
              <a:ext uri="{FF2B5EF4-FFF2-40B4-BE49-F238E27FC236}">
                <a16:creationId xmlns:a16="http://schemas.microsoft.com/office/drawing/2014/main" id="{006BC582-CDDF-1D89-A959-E349F4C024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5" y="3677123"/>
            <a:ext cx="6988301" cy="52648"/>
          </a:xfrm>
          <a:prstGeom prst="rect">
            <a:avLst/>
          </a:prstGeom>
        </p:spPr>
      </p:pic>
      <p:pic>
        <p:nvPicPr>
          <p:cNvPr id="13" name="Picture 12" descr="1. Click a WEDO Selfie">
            <a:extLst>
              <a:ext uri="{FF2B5EF4-FFF2-40B4-BE49-F238E27FC236}">
                <a16:creationId xmlns:a16="http://schemas.microsoft.com/office/drawing/2014/main" id="{5E08E7E6-D081-3933-F403-0D9D1C0B99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76700"/>
            <a:ext cx="6885776" cy="936576"/>
          </a:xfrm>
          <a:prstGeom prst="rect">
            <a:avLst/>
          </a:prstGeom>
        </p:spPr>
      </p:pic>
      <p:pic>
        <p:nvPicPr>
          <p:cNvPr id="44" name="Picture 43" descr="2. Get women with disabilities together">
            <a:extLst>
              <a:ext uri="{FF2B5EF4-FFF2-40B4-BE49-F238E27FC236}">
                <a16:creationId xmlns:a16="http://schemas.microsoft.com/office/drawing/2014/main" id="{0BE14B76-DAEF-BDFD-0102-8BD02469EB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52" y="5268701"/>
            <a:ext cx="8024631" cy="922722"/>
          </a:xfrm>
          <a:prstGeom prst="rect">
            <a:avLst/>
          </a:prstGeom>
        </p:spPr>
      </p:pic>
      <p:pic>
        <p:nvPicPr>
          <p:cNvPr id="46" name="Picture 45" descr="3. Remove loneliness making them part of a global family">
            <a:extLst>
              <a:ext uri="{FF2B5EF4-FFF2-40B4-BE49-F238E27FC236}">
                <a16:creationId xmlns:a16="http://schemas.microsoft.com/office/drawing/2014/main" id="{DF2CCF3E-6E95-3E9C-D2C3-0CDF45D802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52" y="6385627"/>
            <a:ext cx="8251847" cy="1047414"/>
          </a:xfrm>
          <a:prstGeom prst="rect">
            <a:avLst/>
          </a:prstGeom>
        </p:spPr>
      </p:pic>
      <p:pic>
        <p:nvPicPr>
          <p:cNvPr id="48" name="Picture 47" descr="4. Showcase their Abilities">
            <a:extLst>
              <a:ext uri="{FF2B5EF4-FFF2-40B4-BE49-F238E27FC236}">
                <a16:creationId xmlns:a16="http://schemas.microsoft.com/office/drawing/2014/main" id="{18FBBF0A-0D3A-01A2-67BB-3CA361AF3B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52" y="7473235"/>
            <a:ext cx="8024631" cy="922722"/>
          </a:xfrm>
          <a:prstGeom prst="rect">
            <a:avLst/>
          </a:prstGeom>
        </p:spPr>
      </p:pic>
      <p:sp>
        <p:nvSpPr>
          <p:cNvPr id="30" name="TextBox 30" descr="How to participate in the challenge."/>
          <p:cNvSpPr txBox="1">
            <a:spLocks/>
          </p:cNvSpPr>
          <p:nvPr/>
        </p:nvSpPr>
        <p:spPr>
          <a:xfrm>
            <a:off x="11174090" y="1978009"/>
            <a:ext cx="5554711" cy="12211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99" b="0" i="0" u="none" strike="noStrike" kern="1200" cap="none" spc="-91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tkinson Hyperlegible 1"/>
                <a:ea typeface="+mn-ea"/>
                <a:cs typeface="+mn-cs"/>
              </a:rPr>
              <a:t>How to participate in the challenge</a:t>
            </a:r>
            <a:endParaRPr kumimoji="0" lang="en-US" sz="4599" b="0" i="0" u="none" strike="noStrike" kern="1200" cap="none" spc="-91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tkinson Hyperlegible 1"/>
              <a:ea typeface="+mn-ea"/>
              <a:cs typeface="+mn-cs"/>
            </a:endParaRPr>
          </a:p>
        </p:txBody>
      </p:sp>
      <p:pic>
        <p:nvPicPr>
          <p:cNvPr id="38" name="Picture 37" descr="a black and white sign that says scan me with QR CODE to enter the selfie challenge">
            <a:extLst>
              <a:ext uri="{FF2B5EF4-FFF2-40B4-BE49-F238E27FC236}">
                <a16:creationId xmlns:a16="http://schemas.microsoft.com/office/drawing/2014/main" id="{B10C52AA-CA6F-E75F-DDA2-145BF82FF4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566" y="3677123"/>
            <a:ext cx="5142857" cy="2230603"/>
          </a:xfrm>
          <a:prstGeom prst="rect">
            <a:avLst/>
          </a:prstGeom>
        </p:spPr>
      </p:pic>
      <p:pic>
        <p:nvPicPr>
          <p:cNvPr id="5" name="Picture 4" descr="QR Code for the WEDO Selfie Initiative">
            <a:extLst>
              <a:ext uri="{FF2B5EF4-FFF2-40B4-BE49-F238E27FC236}">
                <a16:creationId xmlns:a16="http://schemas.microsoft.com/office/drawing/2014/main" id="{CAAA204C-A26C-FF3B-3321-3DFAFB83179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586" y="4154915"/>
            <a:ext cx="1319529" cy="1326126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11174090" y="6191423"/>
            <a:ext cx="5455811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</a:pPr>
            <a:r>
              <a:rPr lang="en-US" sz="2763" dirty="0">
                <a:solidFill>
                  <a:srgbClr val="595959"/>
                </a:solidFill>
                <a:latin typeface="Atkinson Hyperlegible 1 Bold Italics"/>
              </a:rPr>
              <a:t>OR</a:t>
            </a:r>
          </a:p>
        </p:txBody>
      </p:sp>
      <p:pic>
        <p:nvPicPr>
          <p:cNvPr id="36" name="Picture 35" descr="click here button to participate in the selfie challenge">
            <a:hlinkClick r:id="rId11"/>
            <a:extLst>
              <a:ext uri="{FF2B5EF4-FFF2-40B4-BE49-F238E27FC236}">
                <a16:creationId xmlns:a16="http://schemas.microsoft.com/office/drawing/2014/main" id="{3E6A326C-67FC-123B-D42A-153D9EA01BA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477" y="6909334"/>
            <a:ext cx="4184113" cy="1125000"/>
          </a:xfrm>
          <a:prstGeom prst="rect">
            <a:avLst/>
          </a:prstGeom>
        </p:spPr>
      </p:pic>
      <p:sp>
        <p:nvSpPr>
          <p:cNvPr id="32" name="TextBox 32" descr=" Contact: wedo@youth4jobs.org"/>
          <p:cNvSpPr txBox="1"/>
          <p:nvPr/>
        </p:nvSpPr>
        <p:spPr>
          <a:xfrm>
            <a:off x="3447873" y="9281590"/>
            <a:ext cx="11392255" cy="68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4"/>
              </a:lnSpc>
            </a:pPr>
            <a:r>
              <a:rPr lang="en-US" sz="1800" spc="176" dirty="0">
                <a:solidFill>
                  <a:srgbClr val="595959"/>
                </a:solidFill>
                <a:latin typeface="Atkinson Hyperlegible 2"/>
              </a:rPr>
              <a:t>.</a:t>
            </a:r>
          </a:p>
          <a:p>
            <a:pPr algn="ctr">
              <a:lnSpc>
                <a:spcPts val="2484"/>
              </a:lnSpc>
            </a:pPr>
            <a:r>
              <a:rPr lang="en-US" sz="3200" b="1" spc="176" dirty="0">
                <a:solidFill>
                  <a:srgbClr val="595959"/>
                </a:solidFill>
                <a:latin typeface="Atkinson Hyperlegible 2"/>
              </a:rPr>
              <a:t>CONTACT: WEDO@YOUTH4JOBS.ORG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Custom</PresentationFormat>
  <Paragraphs>55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Atkinson Hyperlegible 1 Bold</vt:lpstr>
      <vt:lpstr>Proxima Nova</vt:lpstr>
      <vt:lpstr>Calibri</vt:lpstr>
      <vt:lpstr>Atkinson Hyperlegible 1</vt:lpstr>
      <vt:lpstr>Aptos</vt:lpstr>
      <vt:lpstr>Atkinson Hyperlegible 1 Bold Italics</vt:lpstr>
      <vt:lpstr>Arial</vt:lpstr>
      <vt:lpstr>Atkinson Hyperlegible 2</vt:lpstr>
      <vt:lpstr>Office Theme</vt:lpstr>
      <vt:lpstr>WEDO: WOMEN ENTREPRENEURS WITH DISABILITIES ALLIANCE</vt:lpstr>
      <vt:lpstr>Introduction to WEDO</vt:lpstr>
      <vt:lpstr> WEDO: Unlocking Potential through Entrepreneurship</vt:lpstr>
      <vt:lpstr> INDIA PROGRAM</vt:lpstr>
      <vt:lpstr>MOVE  WOMEN WITH DISABILITIES FROM INVISIBLE TO VISIBLE </vt:lpstr>
      <vt:lpstr>WEDO      Initiative 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minimalist business project presentation</dc:title>
  <dc:creator>Surya Chikurthi</dc:creator>
  <cp:lastModifiedBy>Małgorzata Grobelna</cp:lastModifiedBy>
  <cp:revision>11</cp:revision>
  <dcterms:created xsi:type="dcterms:W3CDTF">2006-08-16T00:00:00Z</dcterms:created>
  <dcterms:modified xsi:type="dcterms:W3CDTF">2024-02-15T10:03:09Z</dcterms:modified>
  <dc:identifier>DAF8dBlaVLE</dc:identifier>
</cp:coreProperties>
</file>