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8" r:id="rId2"/>
    <p:sldId id="259" r:id="rId3"/>
    <p:sldId id="281" r:id="rId4"/>
    <p:sldId id="260" r:id="rId5"/>
    <p:sldId id="282" r:id="rId6"/>
    <p:sldId id="286" r:id="rId7"/>
    <p:sldId id="330" r:id="rId8"/>
    <p:sldId id="290" r:id="rId9"/>
    <p:sldId id="291" r:id="rId10"/>
    <p:sldId id="261" r:id="rId11"/>
    <p:sldId id="326" r:id="rId12"/>
    <p:sldId id="327" r:id="rId13"/>
    <p:sldId id="328" r:id="rId14"/>
    <p:sldId id="292" r:id="rId15"/>
    <p:sldId id="293" r:id="rId16"/>
    <p:sldId id="329" r:id="rId17"/>
    <p:sldId id="288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88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8640" autoAdjust="0"/>
    <p:restoredTop sz="75479" autoAdjust="0"/>
  </p:normalViewPr>
  <p:slideViewPr>
    <p:cSldViewPr snapToGrid="0">
      <p:cViewPr varScale="1">
        <p:scale>
          <a:sx n="72" d="100"/>
          <a:sy n="72" d="100"/>
        </p:scale>
        <p:origin x="216" y="6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9" d="100"/>
          <a:sy n="49" d="100"/>
        </p:scale>
        <p:origin x="2668" y="5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0C92A86-C5C9-6113-6AC7-4064BBD0948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6277400-9A88-4A14-1B97-2E611F2842E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4067AC-4DA6-47DD-9DAA-82F8496AEA1D}" type="datetimeFigureOut">
              <a:rPr lang="en-GB" smtClean="0"/>
              <a:t>26/02/2025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A149F3E-834F-ADBB-A517-1E7341E464A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F16239-9E04-27B8-09A3-ACB4AC19F63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62F9E2-E68F-463D-B409-4BB1E4E537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6485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BB6916-6BB4-491D-A9F6-98CF7382B083}" type="datetimeFigureOut">
              <a:rPr lang="en-GB" smtClean="0"/>
              <a:t>26/02/2025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8881E3-068B-48DF-8881-A991B8AEA7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35567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Please add your notes here.</a:t>
            </a:r>
          </a:p>
          <a:p>
            <a:r>
              <a:rPr lang="en-US" dirty="0"/>
              <a:t>Title; First name, last name of speaker(s); Name of Organization, Name of Country, Name of Session (as written in Agenda)</a:t>
            </a:r>
          </a:p>
          <a:p>
            <a:r>
              <a:rPr lang="en-US" dirty="0"/>
              <a:t>#ZeroCon24</a:t>
            </a:r>
          </a:p>
          <a:p>
            <a:r>
              <a:rPr lang="en-US" dirty="0"/>
              <a:t>Day and Time of Session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8881E3-068B-48DF-8881-A991B8AEA704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82200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Sample Slide: presenting three points on our project and the relationship to this year’s theme of the Zero Project Conference. Point 1; Point 2; Point 3 connect together </a:t>
            </a:r>
            <a:r>
              <a:rPr lang="en-US"/>
              <a:t>in this way. 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8881E3-068B-48DF-8881-A991B8AEA704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33322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GB" dirty="0"/>
          </a:p>
          <a:p>
            <a:r>
              <a:rPr lang="en-IE" dirty="0"/>
              <a:t>High prevalence, including in the working age population</a:t>
            </a:r>
          </a:p>
          <a:p>
            <a:r>
              <a:rPr lang="en-IE" dirty="0"/>
              <a:t>Low employment</a:t>
            </a:r>
          </a:p>
          <a:p>
            <a:r>
              <a:rPr lang="en-IE" dirty="0"/>
              <a:t>No significant change over the last decade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CF2995-AB43-4B7C-B8CD-9DC7C3692A9C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96045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8881E3-068B-48DF-8881-A991B8AEA704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46479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8881E3-068B-48DF-8881-A991B8AEA704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33053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8881E3-068B-48DF-8881-A991B8AEA704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33322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9D4B2D-324E-158C-983C-2D33C95E28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387AA5-D536-3097-9498-332BA14F28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CBD40CC-0350-59CD-FE3E-08BC412B49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1907C2-7AD9-F234-D691-EC82DCB2EB7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8881E3-068B-48DF-8881-A991B8AEA704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72717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n-US" sz="1800" kern="10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Supporting SMEs in Inclusive Hiring</a:t>
            </a:r>
            <a:endParaRPr lang="en-US" sz="1800" b="1" kern="100" dirty="0">
              <a:solidFill>
                <a:srgbClr val="000000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1800" b="1" kern="100" dirty="0">
              <a:solidFill>
                <a:srgbClr val="000000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1800" b="1" kern="10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The Story of James </a:t>
            </a:r>
            <a:r>
              <a:rPr lang="en-US" sz="1800" kern="10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nl-NL" sz="1800" kern="100" dirty="0">
              <a:solidFill>
                <a:srgbClr val="000000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1800" b="1" kern="10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 New Perspective</a:t>
            </a:r>
            <a:r>
              <a:rPr lang="en-US" sz="1800" kern="10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nl-NL" sz="1800" kern="100" dirty="0">
              <a:solidFill>
                <a:srgbClr val="000000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1800" b="1" kern="10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The Impact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1800" b="0" kern="10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sz="1800" b="0" i="1" kern="10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key challenge for </a:t>
            </a:r>
            <a:r>
              <a:rPr lang="en-US" sz="1800" i="1" kern="10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SMEs—how to embrace inclusive hiring while maintaining productivity?</a:t>
            </a:r>
            <a:endParaRPr lang="nl-NL" sz="1800" kern="100" dirty="0">
              <a:solidFill>
                <a:srgbClr val="000000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1800" b="1" kern="10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The Bigger Picture: A Consortium for Inclusion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1800" b="0" kern="10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What helps SMEs become more inclusive?</a:t>
            </a:r>
            <a:endParaRPr lang="en-US" sz="1800" b="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8881E3-068B-48DF-8881-A991B8AEA704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33322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15000"/>
              </a:lnSpc>
            </a:pPr>
            <a:r>
              <a:rPr lang="en-US" sz="1800" kern="1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Empowering SMEs with Practical Tools 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buNone/>
            </a:pPr>
            <a:r>
              <a:rPr lang="en-US" sz="1800" b="1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Our Research Focus</a:t>
            </a:r>
            <a:endParaRPr lang="nl-NL" sz="1800" kern="1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buNone/>
            </a:pPr>
            <a:r>
              <a:rPr lang="en-US" sz="1800" b="1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Our Contribution: A Practical Support Package for SMEs</a:t>
            </a:r>
            <a:r>
              <a:rPr lang="en-US" sz="18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Video stories, Case studies</a:t>
            </a:r>
            <a:r>
              <a:rPr lang="en-US" sz="1800" kern="1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8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Instructional materials</a:t>
            </a:r>
            <a:r>
              <a:rPr lang="en-US" sz="1800" kern="1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8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Top 10 tips for inclusive hiring</a:t>
            </a:r>
          </a:p>
          <a:p>
            <a:pPr marL="0" indent="0">
              <a:lnSpc>
                <a:spcPct val="115000"/>
              </a:lnSpc>
              <a:buNone/>
            </a:pPr>
            <a:r>
              <a:rPr lang="en-US" sz="18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12-step Action Guidelines – organizing effective events to </a:t>
            </a:r>
            <a:r>
              <a:rPr lang="en-US" sz="1800" kern="1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motivate SMEs</a:t>
            </a:r>
          </a:p>
          <a:p>
            <a:pPr marL="0" indent="0">
              <a:lnSpc>
                <a:spcPct val="115000"/>
              </a:lnSpc>
              <a:buNone/>
            </a:pPr>
            <a:r>
              <a:rPr lang="en-US" sz="1800" b="1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Making SMEs More </a:t>
            </a:r>
            <a:r>
              <a:rPr lang="en-US" sz="1800" b="1" kern="1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Inclusive</a:t>
            </a:r>
            <a:r>
              <a:rPr lang="en-US" sz="1800" i="1" kern="1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Let’s</a:t>
            </a:r>
            <a:r>
              <a:rPr lang="en-US" sz="1800" i="1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work together—using the right strategies, sharing impactful stories, and offering the right tools—to create more inclusive workplaces across Europe.</a:t>
            </a:r>
          </a:p>
          <a:p>
            <a:pPr marL="0" indent="0">
              <a:lnSpc>
                <a:spcPct val="115000"/>
              </a:lnSpc>
              <a:buNone/>
            </a:pPr>
            <a:r>
              <a:rPr lang="en-GB" sz="1800" i="1" dirty="0"/>
              <a:t>https://</a:t>
            </a:r>
            <a:r>
              <a:rPr lang="en-GB" sz="1800" i="1" dirty="0" err="1"/>
              <a:t>disworks.eu</a:t>
            </a:r>
            <a:r>
              <a:rPr lang="en-GB" sz="1800" i="1" dirty="0"/>
              <a:t>/</a:t>
            </a:r>
            <a:r>
              <a:rPr lang="en-GB" sz="1800" i="1" dirty="0" err="1"/>
              <a:t>en</a:t>
            </a:r>
            <a:r>
              <a:rPr lang="en-GB" sz="1800" i="1" dirty="0"/>
              <a:t>/</a:t>
            </a:r>
            <a:r>
              <a:rPr lang="en-GB" sz="1800" i="1" dirty="0" err="1"/>
              <a:t>i-sme-english</a:t>
            </a:r>
            <a:r>
              <a:rPr lang="en-GB" sz="1800" i="1" dirty="0"/>
              <a:t>/</a:t>
            </a:r>
            <a:endParaRPr lang="en-US" sz="1800" i="1" kern="1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8881E3-068B-48DF-8881-A991B8AEA704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2331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14B8CD-9207-0F5A-87AB-B27A517BCE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A2C4F2-5991-51CC-558C-A4D5E1F7B1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A569FD-5A00-3B11-103C-21BA8A71B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‹#›</a:t>
            </a:fld>
            <a:endParaRPr lang="en-GB"/>
          </a:p>
        </p:txBody>
      </p:sp>
      <p:pic>
        <p:nvPicPr>
          <p:cNvPr id="9" name="Picture 8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0F1C7164-87D9-4217-364F-45206FDAD5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155575"/>
            <a:ext cx="767583" cy="76835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F0236DA-C301-789C-C8AF-938A5F826071}"/>
              </a:ext>
            </a:extLst>
          </p:cNvPr>
          <p:cNvSpPr txBox="1"/>
          <p:nvPr userDrawn="1"/>
        </p:nvSpPr>
        <p:spPr>
          <a:xfrm>
            <a:off x="393290" y="276328"/>
            <a:ext cx="833989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0" dirty="0">
                <a:solidFill>
                  <a:srgbClr val="2B88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Zero Project Conference 2025 (#ZeroCon25)</a:t>
            </a:r>
            <a:endParaRPr lang="en-GB" sz="3200" b="0" dirty="0">
              <a:solidFill>
                <a:srgbClr val="2B882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25722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32CDE7-D24B-A1C8-5E44-202ABECFC7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62AA8D-420E-E8B5-CDB6-88D3206323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8133A-0964-2A2C-F557-E8A9D21E46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9F230-EE29-4360-9E5D-C4AB95018DB3}" type="datetime1">
              <a:rPr lang="en-GB" smtClean="0"/>
              <a:t>26/02/2025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6AD633-B6D6-91FA-64FB-501EA2FB2B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#ZeroCon25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EAAD51-9D5D-25E1-F465-809F007EC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87A3ADA9-529C-6BD8-8B18-D8970777229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155575"/>
            <a:ext cx="767583" cy="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037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2D86FF-9CEB-1D25-2E90-369E9B0FF7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08384C-F6AC-F088-2F50-A86FF934D8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C40FCB-67DF-CE66-B624-667997970E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C451A-BAE8-4BB7-B4A9-840375C61CF2}" type="datetime1">
              <a:rPr lang="en-GB" smtClean="0"/>
              <a:t>26/02/2025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D9611E-370E-03AF-C519-6268D0A66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#ZeroCon25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F8EE00-A0DC-F045-A7B2-6D6970D17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88684AF3-AE79-E964-B9D1-32174968E2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155575"/>
            <a:ext cx="767583" cy="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8135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F0645F-4ADB-34A8-8348-8DA5EC0B3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7DEFF4-799C-B171-FDEC-9F32D3683D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E9D5E4-9475-B9C9-B19F-C6F90A2573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D3DB3A-533A-A389-C798-9BB43D1F7D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F48CE-F800-44D8-9FB8-C2F14BB717AF}" type="datetime1">
              <a:rPr lang="en-GB" smtClean="0"/>
              <a:t>26/02/2025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692D28-6A9A-84C4-8E6F-E19FDA416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#ZeroCon25</a:t>
            </a:r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7EFDAC-0A32-E484-69C9-CAC7902FD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509410CA-2628-6086-32C8-F078A3F00DF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155575"/>
            <a:ext cx="767583" cy="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1226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82298A-1F8E-C04A-F0FC-303981F88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04B0BE-77C8-FC6F-2D01-52EA579BE8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30E7F1-9FCB-C624-0AD0-0B4362A9CC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E940BA5-6077-6C83-9A0A-D929E13531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81A5F4E-F46E-F9D4-EB91-01F3AF3BB7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2A89E74-A823-F039-110E-16DB1050A2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AA53-9EBB-475F-81CE-60A0FA17D35A}" type="datetime1">
              <a:rPr lang="en-GB" smtClean="0"/>
              <a:t>26/02/2025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D5C4120-5D85-2DAB-1B82-679CBFE0F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#ZeroCon25</a:t>
            </a:r>
            <a:endParaRPr lang="en-GB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22AED93-B0A6-16E2-54DD-BAC7D1CFF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‹#›</a:t>
            </a:fld>
            <a:endParaRPr lang="en-GB"/>
          </a:p>
        </p:txBody>
      </p:sp>
      <p:pic>
        <p:nvPicPr>
          <p:cNvPr id="10" name="Picture 9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6C21E80C-5188-0E99-CB29-5452401034F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155575"/>
            <a:ext cx="767583" cy="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70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CEC525-402E-F69C-210B-5268E9E93C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CFC308-6A34-9878-DECA-D72CAED769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E1DF0-723F-4583-B7C7-FD8C4EA08810}" type="datetime1">
              <a:rPr lang="en-GB" smtClean="0"/>
              <a:t>26/02/2025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250079B-A083-6A7F-4194-BA4D85C48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#ZeroCon25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6EC79D-9860-3786-8D4E-46E02CC0E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‹#›</a:t>
            </a:fld>
            <a:endParaRPr lang="en-GB"/>
          </a:p>
        </p:txBody>
      </p:sp>
      <p:pic>
        <p:nvPicPr>
          <p:cNvPr id="6" name="Picture 5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9B978296-E8D6-80D7-911A-F4F68A8F611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155575"/>
            <a:ext cx="767583" cy="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3185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3DBA8C4-CBF7-6C7C-BB26-6A44D83DE5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F14AC-2947-477D-A5A3-42D95CFB8153}" type="datetime1">
              <a:rPr lang="en-GB" smtClean="0"/>
              <a:t>26/02/2025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0A765CF-3B46-DDD1-5D61-DEE3956934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#ZeroCon25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92119D-5AC0-FA92-AC8A-20B4D8168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‹#›</a:t>
            </a:fld>
            <a:endParaRPr lang="en-GB"/>
          </a:p>
        </p:txBody>
      </p:sp>
      <p:pic>
        <p:nvPicPr>
          <p:cNvPr id="5" name="Picture 4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D0459225-7B96-6284-00B2-CF639F89264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155575"/>
            <a:ext cx="767583" cy="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8053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685413-E692-6DD2-584B-C153D1CDA3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573494-908C-8287-2878-B8109DD71A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E99BDB-AE6B-E7B3-79DD-6DA3BEF435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EEE4D6-70C6-0DAC-3D3B-CEF908DC7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A894F-2169-40F5-A488-0DED1E32D92D}" type="datetime1">
              <a:rPr lang="en-GB" smtClean="0"/>
              <a:t>26/02/2025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9C3971-79A3-C209-564C-BD5D9D86E4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#ZeroCon25</a:t>
            </a:r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402702-277B-3ACF-851A-C0C404ED8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2A8373D0-4AD4-04E7-6DAC-6E1FA947001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155575"/>
            <a:ext cx="767583" cy="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665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DB3E06-41AF-0ACA-CCBD-F5BAB7AC31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16BC9B1-E8C2-C7D8-0ACB-3D5B734FE3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78FB8E-65FD-4C56-E3A9-054836CB1F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E3F7DA-8E45-6DD8-7482-BC161C4701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00F5A-532D-4F87-AB6D-3F2ECE8BF666}" type="datetime1">
              <a:rPr lang="en-GB" smtClean="0"/>
              <a:t>26/02/2025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FDB1F6-A587-5CC5-B4A1-6CBC2452ED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#ZeroCon25</a:t>
            </a:r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3402A9-A0E0-7045-EA1F-7AA57991E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C97FE7C3-62EE-EBCF-7381-9E13CB86EC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155575"/>
            <a:ext cx="767583" cy="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1751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99A398-607E-19AA-2FA2-6A9486FF4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67A71F-93D1-3FE1-9D98-47190B6F93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4B76AF-A44B-BCC8-6368-2FCB92476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FF940-A1E4-49C1-A94C-258B66B1FEFB}" type="datetime1">
              <a:rPr lang="en-GB" smtClean="0"/>
              <a:t>26/02/2025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8CFEDC-9A6E-A3AD-47BB-4544BD9856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#ZeroCon25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38CCB9-6F66-B343-A239-09809FB7E7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6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D6B42D19-6742-C21D-3E3A-50AF0056C02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155575"/>
            <a:ext cx="767583" cy="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9625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38C57BD-472C-6054-F85B-C6E7EBFD78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0A5734E-BF7C-6ADA-36DF-8345F81F3D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9FA9AB-245D-7C9C-7F7C-F0DDADFC86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A194E-3B7B-4619-9F0B-8946120CC2C2}" type="datetime1">
              <a:rPr lang="en-GB" smtClean="0"/>
              <a:t>26/02/2025</a:t>
            </a:fld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8715A0-7D97-C371-F46C-459234CE37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6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A92BB482-4C0F-1893-218E-340DCE3E41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155575"/>
            <a:ext cx="767583" cy="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4654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ast slide (option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"/>
            <a:ext cx="12192000" cy="34289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1077013" y="1122363"/>
            <a:ext cx="10156297" cy="1240348"/>
          </a:xfrm>
        </p:spPr>
        <p:txBody>
          <a:bodyPr anchor="b">
            <a:noAutofit/>
          </a:bodyPr>
          <a:lstStyle>
            <a:lvl1pPr algn="l">
              <a:defRPr sz="6000">
                <a:solidFill>
                  <a:schemeClr val="accent5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838200" y="0"/>
            <a:ext cx="0" cy="2362711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838200" y="4160826"/>
            <a:ext cx="10889439" cy="1620145"/>
          </a:xfrm>
        </p:spPr>
        <p:txBody>
          <a:bodyPr>
            <a:noAutofit/>
          </a:bodyPr>
          <a:lstStyle>
            <a:lvl1pPr marL="0" indent="0" algn="l">
              <a:buNone/>
              <a:defRPr sz="14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188093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+ tex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White background with EDF logo In the right side of the PPT">
            <a:extLst>
              <a:ext uri="{FF2B5EF4-FFF2-40B4-BE49-F238E27FC236}">
                <a16:creationId xmlns:a16="http://schemas.microsoft.com/office/drawing/2014/main" id="{528208B5-16A2-DB93-120D-9082ADB530B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Marcador de contenido 2">
            <a:extLst>
              <a:ext uri="{FF2B5EF4-FFF2-40B4-BE49-F238E27FC236}">
                <a16:creationId xmlns:a16="http://schemas.microsoft.com/office/drawing/2014/main" id="{3272EB57-8F89-3C2B-78D7-5DE13114988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8913" y="1899243"/>
            <a:ext cx="11514174" cy="4099485"/>
          </a:xfrm>
        </p:spPr>
        <p:txBody>
          <a:bodyPr>
            <a:noAutofit/>
          </a:bodyPr>
          <a:lstStyle>
            <a:lvl1pPr marL="342900" indent="-342900">
              <a:lnSpc>
                <a:spcPct val="100000"/>
              </a:lnSpc>
              <a:buClr>
                <a:srgbClr val="0B5F8E"/>
              </a:buClr>
              <a:buFont typeface="Arial" panose="020B0604020202020204" pitchFamily="34" charset="0"/>
              <a:buChar char="•"/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dirty="0"/>
              <a:t>Arial 28</a:t>
            </a:r>
          </a:p>
          <a:p>
            <a:pPr lvl="0"/>
            <a:endParaRPr lang="es-ES" dirty="0"/>
          </a:p>
          <a:p>
            <a:pPr lvl="0"/>
            <a:endParaRPr lang="en-GB" dirty="0"/>
          </a:p>
        </p:txBody>
      </p:sp>
      <p:sp>
        <p:nvSpPr>
          <p:cNvPr id="16" name="Marcador de contenido 2">
            <a:extLst>
              <a:ext uri="{FF2B5EF4-FFF2-40B4-BE49-F238E27FC236}">
                <a16:creationId xmlns:a16="http://schemas.microsoft.com/office/drawing/2014/main" id="{999B0659-8FE8-5B92-8555-3A3E0F482D84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338913" y="6119110"/>
            <a:ext cx="10269214" cy="376850"/>
          </a:xfrm>
        </p:spPr>
        <p:txBody>
          <a:bodyPr>
            <a:noAutofit/>
          </a:bodyPr>
          <a:lstStyle>
            <a:lvl1pPr marL="0" indent="0">
              <a:lnSpc>
                <a:spcPct val="150000"/>
              </a:lnSpc>
              <a:buClr>
                <a:srgbClr val="0B5F8E"/>
              </a:buClr>
              <a:buFont typeface="Arial" panose="020B0604020202020204" pitchFamily="34" charset="0"/>
              <a:buNone/>
              <a:defRPr sz="2000" u="none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#Hashtag (if any)</a:t>
            </a:r>
          </a:p>
        </p:txBody>
      </p:sp>
      <p:sp>
        <p:nvSpPr>
          <p:cNvPr id="2" name="Marcador de contenido 2">
            <a:extLst>
              <a:ext uri="{FF2B5EF4-FFF2-40B4-BE49-F238E27FC236}">
                <a16:creationId xmlns:a16="http://schemas.microsoft.com/office/drawing/2014/main" id="{656FB1B3-CC42-C106-F5D7-55600BA92C2E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2065661" y="708410"/>
            <a:ext cx="9521502" cy="66312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Clr>
                <a:srgbClr val="0B5F8E"/>
              </a:buClr>
              <a:buFont typeface="Arial" panose="020B0604020202020204" pitchFamily="34" charset="0"/>
              <a:buNone/>
              <a:defRPr sz="3200" b="1">
                <a:solidFill>
                  <a:srgbClr val="0B5F8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Title of the slide (Arial 32)</a:t>
            </a:r>
          </a:p>
        </p:txBody>
      </p:sp>
    </p:spTree>
    <p:extLst>
      <p:ext uri="{BB962C8B-B14F-4D97-AF65-F5344CB8AC3E}">
        <p14:creationId xmlns:p14="http://schemas.microsoft.com/office/powerpoint/2010/main" val="26664781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2C4DFD2-A48F-938F-9C39-58C9547BD1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1346B3-1FB5-CBE0-B15E-5E254CF78A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792518"/>
            <a:ext cx="10515600" cy="38612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D545C8-B46A-1919-AEB8-64178D1CD9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F3C978-C8B7-45B7-A1FD-262897265120}" type="datetime1">
              <a:rPr lang="en-GB" smtClean="0"/>
              <a:t>26/02/2025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ACA2EC-9AAA-A334-BAFC-D20203C40D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#ZeroCon25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F4DD50-8E12-ED09-0BAF-BA8058E0E3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95A9E4-2CE9-4E32-BE85-7C32F0F78A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587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hyperlink" Target="https://www.cedefop.europa.eu/files/cover_9186_en.jpg" TargetMode="External"/><Relationship Id="rId9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hyperlink" Target="https://www.cedefop.europa.eu/files/cover_9186_en.jpg" TargetMode="External"/><Relationship Id="rId9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A782FC-8B01-42F4-8056-DCC2EFED95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9451" y="1630409"/>
            <a:ext cx="11390812" cy="2073065"/>
          </a:xfrm>
        </p:spPr>
        <p:txBody>
          <a:bodyPr>
            <a:noAutofit/>
          </a:bodyPr>
          <a:lstStyle/>
          <a:p>
            <a:r>
              <a:rPr lang="en-US" sz="6500" dirty="0">
                <a:latin typeface="Roboto" panose="02000000000000000000" pitchFamily="2" charset="0"/>
                <a:ea typeface="Roboto" panose="02000000000000000000" pitchFamily="2" charset="0"/>
              </a:rPr>
              <a:t>The EU Disability Employment Package</a:t>
            </a:r>
            <a:endParaRPr lang="en-GB" sz="65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8D29E75-4221-A94E-345A-B32600075C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9451" y="3812662"/>
            <a:ext cx="11234057" cy="2211557"/>
          </a:xfrm>
        </p:spPr>
        <p:txBody>
          <a:bodyPr>
            <a:normAutofit lnSpcReduction="10000"/>
          </a:bodyPr>
          <a:lstStyle/>
          <a:p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</a:rPr>
              <a:t>Monika Chaba, European Commission, Belgium</a:t>
            </a:r>
          </a:p>
          <a:p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</a:rPr>
              <a:t>Tom </a:t>
            </a:r>
            <a:r>
              <a:rPr lang="en-US" dirty="0" err="1">
                <a:latin typeface="Roboto" panose="02000000000000000000" pitchFamily="2" charset="0"/>
                <a:ea typeface="Roboto" panose="02000000000000000000" pitchFamily="2" charset="0"/>
              </a:rPr>
              <a:t>Rüütel</a:t>
            </a: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</a:rPr>
              <a:t>, Employer Counsellor, Estonian Unemployed Insurance Fund, Estonia </a:t>
            </a:r>
          </a:p>
          <a:p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</a:rPr>
              <a:t>Laura Jones, Freelance Researcher, Greece </a:t>
            </a:r>
          </a:p>
          <a:p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</a:rPr>
              <a:t>Nadia </a:t>
            </a:r>
            <a:r>
              <a:rPr lang="en-US" dirty="0" err="1">
                <a:latin typeface="Roboto" panose="02000000000000000000" pitchFamily="2" charset="0"/>
                <a:ea typeface="Roboto" panose="02000000000000000000" pitchFamily="2" charset="0"/>
              </a:rPr>
              <a:t>Hadad</a:t>
            </a: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</a:rPr>
              <a:t>, Executive Committee Member, European Disability Forum, Belgium</a:t>
            </a:r>
          </a:p>
          <a:p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</a:rPr>
              <a:t>Brigitte van Lierop, Director, Disworks, Netherlands</a:t>
            </a:r>
          </a:p>
          <a:p>
            <a:endParaRPr lang="en-US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E4771D02-F4E4-C632-E5D7-C5E26F71C09C}"/>
              </a:ext>
            </a:extLst>
          </p:cNvPr>
          <p:cNvSpPr txBox="1">
            <a:spLocks/>
          </p:cNvSpPr>
          <p:nvPr/>
        </p:nvSpPr>
        <p:spPr>
          <a:xfrm>
            <a:off x="920931" y="5874651"/>
            <a:ext cx="10567851" cy="8468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b="1" dirty="0">
                <a:latin typeface="Roboto" panose="02000000000000000000" pitchFamily="2" charset="0"/>
                <a:ea typeface="Roboto" panose="02000000000000000000" pitchFamily="2" charset="0"/>
              </a:rPr>
              <a:t>6 March 2025, 11:00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DF2F47-DE12-0075-6EDB-366148F7F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>
                <a:latin typeface="Roboto" panose="02000000000000000000" pitchFamily="2" charset="0"/>
                <a:ea typeface="Roboto" panose="02000000000000000000" pitchFamily="2" charset="0"/>
              </a:rPr>
              <a:t>1</a:t>
            </a:fld>
            <a:endParaRPr lang="en-GB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3765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9867EA19-6E67-4295-F673-081EFF01B2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GB" dirty="0"/>
              <a:t>What is this session about?</a:t>
            </a:r>
            <a:endParaRPr lang="en-GB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3D12346A-244A-C62E-52D1-C600A5BB60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>
            <a:normAutofit/>
          </a:bodyPr>
          <a:lstStyle/>
          <a:p>
            <a:r>
              <a:rPr lang="en-GB" dirty="0"/>
              <a:t>Situation of persons with disabilities in the European Union labour market </a:t>
            </a:r>
          </a:p>
          <a:p>
            <a:pPr lvl="1"/>
            <a:r>
              <a:rPr lang="en-GB" sz="2800"/>
              <a:t>Barriers</a:t>
            </a:r>
          </a:p>
          <a:p>
            <a:pPr lvl="1"/>
            <a:r>
              <a:rPr lang="en-GB" sz="2800"/>
              <a:t>Solutions</a:t>
            </a:r>
          </a:p>
          <a:p>
            <a:pPr lvl="1"/>
            <a:r>
              <a:rPr lang="en-GB" sz="2800"/>
              <a:t>Actors</a:t>
            </a:r>
          </a:p>
          <a:p>
            <a:pPr lvl="1"/>
            <a:r>
              <a:rPr lang="en-GB" sz="2800"/>
              <a:t>Perspectives</a:t>
            </a:r>
          </a:p>
          <a:p>
            <a:pPr lvl="1"/>
            <a:r>
              <a:rPr lang="en-GB" sz="2800"/>
              <a:t>Lessons learnt </a:t>
            </a:r>
          </a:p>
          <a:p>
            <a:pPr lvl="1"/>
            <a:r>
              <a:rPr lang="en-GB" sz="2800"/>
              <a:t>Recommendations  </a:t>
            </a:r>
          </a:p>
          <a:p>
            <a:pPr lvl="1"/>
            <a:endParaRPr lang="en-GB" sz="2800"/>
          </a:p>
        </p:txBody>
      </p:sp>
      <p:pic>
        <p:nvPicPr>
          <p:cNvPr id="3" name="Picture 2" descr="A person holding a tablet&#10;&#10;Description automatically generated">
            <a:extLst>
              <a:ext uri="{FF2B5EF4-FFF2-40B4-BE49-F238E27FC236}">
                <a16:creationId xmlns:a16="http://schemas.microsoft.com/office/drawing/2014/main" id="{3A8189E8-9C4A-53C5-7E15-06C20AB14C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29" r="-2" b="31628"/>
          <a:stretch/>
        </p:blipFill>
        <p:spPr>
          <a:xfrm>
            <a:off x="6172200" y="1825625"/>
            <a:ext cx="5181600" cy="4351338"/>
          </a:xfrm>
          <a:prstGeom prst="rect">
            <a:avLst/>
          </a:prstGeom>
          <a:noFill/>
        </p:spPr>
      </p:pic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D0025B24-E94B-2ECE-A4B6-986BFA3431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#ZeroCon25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434FAB-DF78-BB7C-E7DD-18ED14837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1195A9E4-2CE9-4E32-BE85-7C32F0F78A6D}" type="slidenum">
              <a:rPr lang="en-GB" smtClean="0"/>
              <a:pPr>
                <a:spcAft>
                  <a:spcPts val="600"/>
                </a:spcAft>
              </a:pPr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62361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ABA9C1D2-3E4D-1ED1-AD4B-C61ADDE9C8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sz="4100" dirty="0"/>
              <a:t>Starting point: high prevalence of disability and continuously low employment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3E4F5C1-698D-3A53-16AC-E0E5CF7CD7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595785"/>
            <a:ext cx="4291013" cy="2811017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</p:pic>
      <p:sp>
        <p:nvSpPr>
          <p:cNvPr id="12" name="Subtitle 2">
            <a:extLst>
              <a:ext uri="{FF2B5EF4-FFF2-40B4-BE49-F238E27FC236}">
                <a16:creationId xmlns:a16="http://schemas.microsoft.com/office/drawing/2014/main" id="{FDDA47AE-2A7A-DDDF-84E4-E4951E50C6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29250" y="2595785"/>
            <a:ext cx="6472464" cy="3581178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/>
              <a:t>48 million people of working age</a:t>
            </a:r>
          </a:p>
          <a:p>
            <a:pPr marL="457200" lvl="1" indent="0">
              <a:buNone/>
            </a:pPr>
            <a:r>
              <a:rPr lang="en-US" b="1" dirty="0"/>
              <a:t>Almost 1/5 of the working age population (19,4%, 2023)</a:t>
            </a:r>
          </a:p>
          <a:p>
            <a:pPr marL="457200" lvl="1" indent="0">
              <a:buNone/>
            </a:pPr>
            <a:r>
              <a:rPr lang="en-US" b="1" dirty="0"/>
              <a:t>+- 50% in employment</a:t>
            </a:r>
          </a:p>
          <a:p>
            <a:pPr marL="457200" lvl="1" indent="0">
              <a:buNone/>
            </a:pPr>
            <a:r>
              <a:rPr lang="en-US" b="1" dirty="0"/>
              <a:t>+- 40% inactive = outside of the </a:t>
            </a:r>
            <a:r>
              <a:rPr lang="en-US" b="1" dirty="0" err="1"/>
              <a:t>labour</a:t>
            </a:r>
            <a:r>
              <a:rPr lang="en-US" b="1" dirty="0"/>
              <a:t> market </a:t>
            </a:r>
          </a:p>
          <a:p>
            <a:pPr marL="457200" lvl="1" indent="0">
              <a:buNone/>
            </a:pPr>
            <a:endParaRPr lang="en-US" b="1" dirty="0"/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145A56C2-5296-C5B6-7C69-BA377BB60D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#ZeroCon25</a:t>
            </a:r>
            <a:endParaRPr lang="en-GB"/>
          </a:p>
        </p:txBody>
      </p: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C728D43D-F10D-267E-43CE-83012750FF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1195A9E4-2CE9-4E32-BE85-7C32F0F78A6D}" type="slidenum">
              <a:rPr lang="en-GB" smtClean="0"/>
              <a:pPr>
                <a:spcAft>
                  <a:spcPts val="600"/>
                </a:spcAft>
              </a:pPr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8456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CB514F-B31B-EDC6-7302-89E49B133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#ZeroCon25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3ACEF0-7694-02BB-0975-CBB8A3D6E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4</a:t>
            </a:fld>
            <a:endParaRPr lang="en-GB"/>
          </a:p>
        </p:txBody>
      </p:sp>
      <p:pic>
        <p:nvPicPr>
          <p:cNvPr id="7" name="Picture 6" descr="A collage of people with disabilities on a report.">
            <a:extLst>
              <a:ext uri="{FF2B5EF4-FFF2-40B4-BE49-F238E27FC236}">
                <a16:creationId xmlns:a16="http://schemas.microsoft.com/office/drawing/2014/main" id="{AFCDE29C-CD50-C568-4B5C-E3F792DEEE1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9786" r="2" b="2"/>
          <a:stretch/>
        </p:blipFill>
        <p:spPr>
          <a:xfrm>
            <a:off x="629153" y="1545802"/>
            <a:ext cx="4485774" cy="4810548"/>
          </a:xfrm>
          <a:prstGeom prst="rect">
            <a:avLst/>
          </a:prstGeom>
          <a:noFill/>
          <a:ln w="28575">
            <a:noFill/>
          </a:ln>
          <a:scene3d>
            <a:camera prst="perspectiveRight"/>
            <a:lightRig rig="threePt" dir="t"/>
          </a:scene3d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A254A20-E92C-9E3D-ED3A-4C08D4B6E708}"/>
              </a:ext>
            </a:extLst>
          </p:cNvPr>
          <p:cNvSpPr txBox="1"/>
          <p:nvPr/>
        </p:nvSpPr>
        <p:spPr>
          <a:xfrm>
            <a:off x="5462086" y="1545802"/>
            <a:ext cx="6096000" cy="48105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1800"/>
              </a:spcAft>
              <a:buClr>
                <a:schemeClr val="tx2"/>
              </a:buClr>
            </a:pPr>
            <a:r>
              <a:rPr lang="en-US" sz="2800" b="1" u="none" dirty="0">
                <a:solidFill>
                  <a:srgbClr val="000000"/>
                </a:solidFill>
              </a:rPr>
              <a:t>7 Flagship initiatives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1800"/>
              </a:spcAft>
              <a:buClr>
                <a:schemeClr val="tx2"/>
              </a:buClr>
            </a:pPr>
            <a:r>
              <a:rPr lang="en-US" sz="2800" b="0" u="none" dirty="0">
                <a:solidFill>
                  <a:srgbClr val="000000"/>
                </a:solidFill>
              </a:rPr>
              <a:t>1 Disability Platform 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1800"/>
              </a:spcAft>
              <a:buClr>
                <a:schemeClr val="tx2"/>
              </a:buClr>
            </a:pPr>
            <a:r>
              <a:rPr lang="en-US" sz="2800" u="none" dirty="0"/>
              <a:t>2</a:t>
            </a:r>
            <a:r>
              <a:rPr lang="en-US" sz="2800" b="0" u="none" dirty="0"/>
              <a:t> </a:t>
            </a:r>
            <a:r>
              <a:rPr lang="de-DE" sz="2800" u="none" dirty="0"/>
              <a:t>Disability Employment Package  </a:t>
            </a:r>
            <a:endParaRPr lang="de-DE" sz="2800" dirty="0"/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1800"/>
              </a:spcAft>
              <a:buClr>
                <a:schemeClr val="tx2"/>
              </a:buClr>
            </a:pPr>
            <a:r>
              <a:rPr lang="de-DE" sz="2800" b="0" u="none" dirty="0">
                <a:solidFill>
                  <a:srgbClr val="000000"/>
                </a:solidFill>
              </a:rPr>
              <a:t>3 </a:t>
            </a:r>
            <a:r>
              <a:rPr lang="de-DE" sz="2800" b="0" u="none" dirty="0" err="1">
                <a:solidFill>
                  <a:srgbClr val="000000"/>
                </a:solidFill>
              </a:rPr>
              <a:t>AccessibleEU</a:t>
            </a:r>
            <a:r>
              <a:rPr lang="de-DE" sz="2800" b="0" u="none" dirty="0">
                <a:solidFill>
                  <a:srgbClr val="000000"/>
                </a:solidFill>
              </a:rPr>
              <a:t>  </a:t>
            </a:r>
            <a:endParaRPr lang="de-DE" sz="2800" dirty="0">
              <a:solidFill>
                <a:srgbClr val="000000"/>
              </a:solidFill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1800"/>
              </a:spcAft>
              <a:buClr>
                <a:schemeClr val="tx2"/>
              </a:buClr>
            </a:pPr>
            <a:r>
              <a:rPr lang="de-DE" sz="2800" b="0" u="none" dirty="0">
                <a:solidFill>
                  <a:srgbClr val="000000"/>
                </a:solidFill>
              </a:rPr>
              <a:t>4 </a:t>
            </a:r>
            <a:r>
              <a:rPr lang="de-DE" sz="2800" b="0" u="none" dirty="0" err="1">
                <a:solidFill>
                  <a:srgbClr val="000000"/>
                </a:solidFill>
              </a:rPr>
              <a:t>Guidance</a:t>
            </a:r>
            <a:r>
              <a:rPr lang="de-DE" sz="2800" b="0" u="none" dirty="0">
                <a:solidFill>
                  <a:srgbClr val="000000"/>
                </a:solidFill>
              </a:rPr>
              <a:t> on </a:t>
            </a:r>
            <a:r>
              <a:rPr lang="de-DE" sz="2800" b="0" u="none" dirty="0" err="1">
                <a:solidFill>
                  <a:srgbClr val="000000"/>
                </a:solidFill>
              </a:rPr>
              <a:t>independent</a:t>
            </a:r>
            <a:r>
              <a:rPr lang="de-DE" sz="2800" b="0" u="none" dirty="0">
                <a:solidFill>
                  <a:srgbClr val="000000"/>
                </a:solidFill>
              </a:rPr>
              <a:t> </a:t>
            </a:r>
            <a:r>
              <a:rPr lang="de-DE" sz="2800" b="0" u="none" dirty="0" err="1">
                <a:solidFill>
                  <a:srgbClr val="000000"/>
                </a:solidFill>
              </a:rPr>
              <a:t>living</a:t>
            </a:r>
            <a:r>
              <a:rPr lang="de-DE" sz="2800" b="0" u="none" dirty="0">
                <a:solidFill>
                  <a:srgbClr val="000000"/>
                </a:solidFill>
              </a:rPr>
              <a:t> 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1800"/>
              </a:spcAft>
              <a:buClr>
                <a:schemeClr val="tx2"/>
              </a:buClr>
            </a:pPr>
            <a:r>
              <a:rPr lang="de-DE" sz="2800" b="0" u="none" dirty="0">
                <a:solidFill>
                  <a:srgbClr val="000000"/>
                </a:solidFill>
              </a:rPr>
              <a:t>5 Disability Card 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1800"/>
              </a:spcAft>
              <a:buClr>
                <a:schemeClr val="tx2"/>
              </a:buClr>
            </a:pPr>
            <a:r>
              <a:rPr lang="de-DE" sz="2800" b="0" u="none" dirty="0">
                <a:solidFill>
                  <a:srgbClr val="000000"/>
                </a:solidFill>
              </a:rPr>
              <a:t>6 Quality </a:t>
            </a:r>
            <a:r>
              <a:rPr lang="de-DE" sz="2800" b="0" u="none" dirty="0" err="1">
                <a:solidFill>
                  <a:srgbClr val="000000"/>
                </a:solidFill>
              </a:rPr>
              <a:t>framework</a:t>
            </a:r>
            <a:r>
              <a:rPr lang="de-DE" sz="2800" b="0" u="none" dirty="0">
                <a:solidFill>
                  <a:srgbClr val="000000"/>
                </a:solidFill>
              </a:rPr>
              <a:t> social </a:t>
            </a:r>
            <a:r>
              <a:rPr lang="de-DE" sz="2800" b="0" u="none" dirty="0" err="1">
                <a:solidFill>
                  <a:srgbClr val="000000"/>
                </a:solidFill>
              </a:rPr>
              <a:t>services</a:t>
            </a:r>
            <a:r>
              <a:rPr lang="de-DE" sz="2800" b="0" u="none" dirty="0">
                <a:solidFill>
                  <a:srgbClr val="000000"/>
                </a:solidFill>
              </a:rPr>
              <a:t> 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1800"/>
              </a:spcAft>
              <a:buClr>
                <a:schemeClr val="tx2"/>
              </a:buClr>
            </a:pPr>
            <a:r>
              <a:rPr lang="de-DE" sz="2800" b="0" u="none" dirty="0">
                <a:solidFill>
                  <a:srgbClr val="000000"/>
                </a:solidFill>
              </a:rPr>
              <a:t>7 New Commission HR </a:t>
            </a:r>
            <a:r>
              <a:rPr lang="de-DE" sz="2800" b="0" u="none" dirty="0" err="1">
                <a:solidFill>
                  <a:srgbClr val="000000"/>
                </a:solidFill>
              </a:rPr>
              <a:t>strategy</a:t>
            </a:r>
            <a:endParaRPr lang="en-US" sz="2800" b="0" u="none" dirty="0">
              <a:solidFill>
                <a:srgbClr val="0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C342D67-5493-176B-C451-1BEC273874AB}"/>
              </a:ext>
            </a:extLst>
          </p:cNvPr>
          <p:cNvSpPr txBox="1"/>
          <p:nvPr/>
        </p:nvSpPr>
        <p:spPr>
          <a:xfrm>
            <a:off x="566989" y="136525"/>
            <a:ext cx="11058022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4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j-cs"/>
              </a:rPr>
              <a:t>The Strategy for the rights of persons with </a:t>
            </a:r>
            <a:r>
              <a:rPr lang="en-US" sz="410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  <a:cs typeface="+mj-cs"/>
              </a:rPr>
              <a:t>disabilities (2021-2030)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8182496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7B08C3-801E-00E4-3710-EC1378E969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36525"/>
            <a:ext cx="10515600" cy="1325563"/>
          </a:xfrm>
        </p:spPr>
        <p:txBody>
          <a:bodyPr/>
          <a:lstStyle/>
          <a:p>
            <a:r>
              <a:rPr lang="en-GB" dirty="0"/>
              <a:t>What is Disability Employment Package 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18D4D2-23D3-2184-2ED6-CE7E835318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7700" y="1641475"/>
            <a:ext cx="5181600" cy="4351338"/>
          </a:xfrm>
        </p:spPr>
        <p:txBody>
          <a:bodyPr/>
          <a:lstStyle/>
          <a:p>
            <a:r>
              <a:rPr lang="en-GB" dirty="0"/>
              <a:t>Explanation of legal and policy frameworks</a:t>
            </a:r>
          </a:p>
          <a:p>
            <a:endParaRPr lang="en-GB" dirty="0"/>
          </a:p>
          <a:p>
            <a:r>
              <a:rPr lang="en-GB" dirty="0"/>
              <a:t>Guidance and model practices </a:t>
            </a:r>
          </a:p>
          <a:p>
            <a:endParaRPr lang="en-GB" dirty="0"/>
          </a:p>
          <a:p>
            <a:r>
              <a:rPr lang="en-GB" dirty="0"/>
              <a:t>Addressed to employers and other actors</a:t>
            </a:r>
          </a:p>
          <a:p>
            <a:endParaRPr lang="en-GB" dirty="0"/>
          </a:p>
          <a:p>
            <a:endParaRPr lang="en-I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554E86-7F94-1448-C8A1-E6869CB133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#ZeroCon25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0C232D-9386-687C-1296-A5FC76F1D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5</a:t>
            </a:fld>
            <a:endParaRPr lang="en-GB"/>
          </a:p>
        </p:txBody>
      </p:sp>
      <p:sp>
        <p:nvSpPr>
          <p:cNvPr id="7" name="AutoShape 2" descr="Planning ">
            <a:extLst>
              <a:ext uri="{FF2B5EF4-FFF2-40B4-BE49-F238E27FC236}">
                <a16:creationId xmlns:a16="http://schemas.microsoft.com/office/drawing/2014/main" id="{599D380E-0C2D-8B52-8AB1-792B2162700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E"/>
          </a:p>
        </p:txBody>
      </p:sp>
      <p:sp>
        <p:nvSpPr>
          <p:cNvPr id="10" name="AutoShape 4" descr="Planning ">
            <a:extLst>
              <a:ext uri="{FF2B5EF4-FFF2-40B4-BE49-F238E27FC236}">
                <a16:creationId xmlns:a16="http://schemas.microsoft.com/office/drawing/2014/main" id="{0216C7D9-025B-0C32-8B88-8500B2C11F8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E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2DE0E93-50CA-69D4-3878-0405889911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9926" y="1641475"/>
            <a:ext cx="3617118" cy="3617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7658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82E20-D59D-9694-AF1A-68ECBE58A0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Package covers the whole employment cycle </a:t>
            </a:r>
            <a:endParaRPr lang="en-I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4F6EF1-21BF-7932-94C6-58B0E486A7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#ZeroCon25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A1693A-AA07-A804-E208-A9C297201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6</a:t>
            </a:fld>
            <a:endParaRPr lang="en-GB"/>
          </a:p>
        </p:txBody>
      </p:sp>
      <p:pic>
        <p:nvPicPr>
          <p:cNvPr id="7" name="Picture 6" descr="A diagram of a disability employment package&#10;&#10;AI-generated content may be incorrect.">
            <a:extLst>
              <a:ext uri="{FF2B5EF4-FFF2-40B4-BE49-F238E27FC236}">
                <a16:creationId xmlns:a16="http://schemas.microsoft.com/office/drawing/2014/main" id="{6DE95649-78F4-D335-79B6-39293EF2596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190" y="2001669"/>
            <a:ext cx="8399360" cy="4043700"/>
          </a:xfrm>
          <a:prstGeom prst="rect">
            <a:avLst/>
          </a:prstGeom>
        </p:spPr>
      </p:pic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84E6FEED-4E7A-811F-DC42-0E6D6C009877}"/>
              </a:ext>
            </a:extLst>
          </p:cNvPr>
          <p:cNvSpPr txBox="1">
            <a:spLocks/>
          </p:cNvSpPr>
          <p:nvPr/>
        </p:nvSpPr>
        <p:spPr>
          <a:xfrm>
            <a:off x="8153400" y="1847850"/>
            <a:ext cx="4038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GB" dirty="0"/>
          </a:p>
          <a:p>
            <a:pPr lvl="1"/>
            <a:r>
              <a:rPr lang="en-GB" dirty="0"/>
              <a:t>Assessment</a:t>
            </a:r>
          </a:p>
          <a:p>
            <a:pPr lvl="1"/>
            <a:endParaRPr lang="en-GB" dirty="0"/>
          </a:p>
          <a:p>
            <a:pPr lvl="1"/>
            <a:r>
              <a:rPr lang="en-GB" dirty="0"/>
              <a:t>Recruitment </a:t>
            </a:r>
          </a:p>
          <a:p>
            <a:pPr lvl="1"/>
            <a:endParaRPr lang="en-GB" dirty="0"/>
          </a:p>
          <a:p>
            <a:pPr lvl="1"/>
            <a:r>
              <a:rPr lang="en-GB" dirty="0"/>
              <a:t>Staying in employment </a:t>
            </a:r>
          </a:p>
          <a:p>
            <a:pPr lvl="1"/>
            <a:endParaRPr lang="en-GB" dirty="0"/>
          </a:p>
          <a:p>
            <a:pPr lvl="1"/>
            <a:r>
              <a:rPr lang="en-GB" dirty="0"/>
              <a:t>Return to work</a:t>
            </a:r>
          </a:p>
          <a:p>
            <a:pPr lvl="1"/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6243963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572462A-D7AE-2A30-B125-2E3D75F80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#ZeroCon25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A5BBB2-75BA-38C7-4635-CE4030558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7</a:t>
            </a:fld>
            <a:endParaRPr lang="en-GB"/>
          </a:p>
        </p:txBody>
      </p:sp>
      <p:pic>
        <p:nvPicPr>
          <p:cNvPr id="6" name="Picture 5" descr="A diagram of a disability employment package&#10;&#10;AI-generated content may be incorrect.">
            <a:extLst>
              <a:ext uri="{FF2B5EF4-FFF2-40B4-BE49-F238E27FC236}">
                <a16:creationId xmlns:a16="http://schemas.microsoft.com/office/drawing/2014/main" id="{F493F5E0-DB31-3991-0ACB-1AE1A3C3CA6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650" y="2690480"/>
            <a:ext cx="7315576" cy="3521933"/>
          </a:xfrm>
          <a:prstGeom prst="rect">
            <a:avLst/>
          </a:prstGeom>
        </p:spPr>
      </p:pic>
      <p:pic>
        <p:nvPicPr>
          <p:cNvPr id="7" name="Immagine 8" descr="A poster of people standing in a line&#10;&#10;">
            <a:extLst>
              <a:ext uri="{FF2B5EF4-FFF2-40B4-BE49-F238E27FC236}">
                <a16:creationId xmlns:a16="http://schemas.microsoft.com/office/drawing/2014/main" id="{E5CBC5FB-C6D7-4871-A85E-B84D3F05B22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99" t="2258" r="1980" b="1180"/>
          <a:stretch/>
        </p:blipFill>
        <p:spPr>
          <a:xfrm>
            <a:off x="272491" y="492123"/>
            <a:ext cx="1474120" cy="2074687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  <a:effectLst/>
        </p:spPr>
      </p:pic>
      <p:pic>
        <p:nvPicPr>
          <p:cNvPr id="8" name="Picture 2" descr="Artifact">
            <a:hlinkClick r:id="rId4"/>
            <a:extLst>
              <a:ext uri="{FF2B5EF4-FFF2-40B4-BE49-F238E27FC236}">
                <a16:creationId xmlns:a16="http://schemas.microsoft.com/office/drawing/2014/main" id="{5368E11C-DFC1-5308-D636-D128ABF871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8534" y="435878"/>
            <a:ext cx="1474121" cy="2110666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A poster with two people&#10;">
            <a:extLst>
              <a:ext uri="{FF2B5EF4-FFF2-40B4-BE49-F238E27FC236}">
                <a16:creationId xmlns:a16="http://schemas.microsoft.com/office/drawing/2014/main" id="{73C7234E-47F4-4468-D6D1-5E13D9B4BA9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0642" r="-2" b="-2"/>
          <a:stretch/>
        </p:blipFill>
        <p:spPr>
          <a:xfrm>
            <a:off x="3534958" y="385995"/>
            <a:ext cx="1549465" cy="2160549"/>
          </a:xfrm>
          <a:prstGeom prst="rect">
            <a:avLst/>
          </a:prstGeom>
          <a:noFill/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D0DA1E1-029D-781D-42AD-A6CF831406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16730" y="1129703"/>
            <a:ext cx="2075270" cy="141684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10" descr="A close-up of a person using a computer&#10;">
            <a:extLst>
              <a:ext uri="{FF2B5EF4-FFF2-40B4-BE49-F238E27FC236}">
                <a16:creationId xmlns:a16="http://schemas.microsoft.com/office/drawing/2014/main" id="{682E5F09-3F29-AFFD-D60F-9DCF917B0D0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39328" y="385995"/>
            <a:ext cx="1474121" cy="2160549"/>
          </a:xfrm>
          <a:prstGeom prst="rect">
            <a:avLst/>
          </a:prstGeom>
          <a:effectLst/>
        </p:spPr>
      </p:pic>
      <p:pic>
        <p:nvPicPr>
          <p:cNvPr id="12" name="Picture 11" descr="A group of people in a wheelchairs on a report page.">
            <a:extLst>
              <a:ext uri="{FF2B5EF4-FFF2-40B4-BE49-F238E27FC236}">
                <a16:creationId xmlns:a16="http://schemas.microsoft.com/office/drawing/2014/main" id="{D6220C91-1552-04FE-A4F7-81604524714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75752" y="343738"/>
            <a:ext cx="1474122" cy="2202806"/>
          </a:xfrm>
          <a:prstGeom prst="rect">
            <a:avLst/>
          </a:prstGeom>
          <a:effectLst/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D972E5E-F20F-7D47-8BBA-5A1B8E7BB6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52928" t="8039" r="32704" b="53370"/>
          <a:stretch/>
        </p:blipFill>
        <p:spPr bwMode="auto">
          <a:xfrm>
            <a:off x="8469104" y="292640"/>
            <a:ext cx="1474122" cy="225390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8647682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B8735767-D859-9C80-F4EC-B5A9DA577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#ZeroCon25</a:t>
            </a:r>
            <a:endParaRPr lang="en-GB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FBAEA727-4B9D-6618-EF74-83E6967C92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8</a:t>
            </a:fld>
            <a:endParaRPr lang="en-GB"/>
          </a:p>
        </p:txBody>
      </p:sp>
      <p:sp>
        <p:nvSpPr>
          <p:cNvPr id="9" name="Sisu kohatäide 1">
            <a:extLst>
              <a:ext uri="{FF2B5EF4-FFF2-40B4-BE49-F238E27FC236}">
                <a16:creationId xmlns:a16="http://schemas.microsoft.com/office/drawing/2014/main" id="{0E819762-A5AB-DFBD-D9C0-5A13C2F5BE53}"/>
              </a:ext>
            </a:extLst>
          </p:cNvPr>
          <p:cNvSpPr txBox="1">
            <a:spLocks/>
          </p:cNvSpPr>
          <p:nvPr/>
        </p:nvSpPr>
        <p:spPr>
          <a:xfrm>
            <a:off x="610467" y="2187539"/>
            <a:ext cx="10971065" cy="41688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In 2016, the work ability reform took place in Estonia.</a:t>
            </a:r>
            <a:endParaRPr lang="et-EE" sz="2800" dirty="0">
              <a:solidFill>
                <a:schemeClr val="tx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The aim of the changes was to change attitudes towards people with</a:t>
            </a:r>
            <a:r>
              <a:rPr lang="et-EE" sz="2800" dirty="0">
                <a:solidFill>
                  <a:schemeClr val="tx1"/>
                </a:solidFill>
              </a:rPr>
              <a:t> </a:t>
            </a:r>
            <a:r>
              <a:rPr lang="et-EE" sz="2800" dirty="0" err="1">
                <a:solidFill>
                  <a:schemeClr val="tx1"/>
                </a:solidFill>
              </a:rPr>
              <a:t>reduced</a:t>
            </a:r>
            <a:r>
              <a:rPr lang="et-EE" sz="2800" dirty="0">
                <a:solidFill>
                  <a:schemeClr val="tx1"/>
                </a:solidFill>
              </a:rPr>
              <a:t> </a:t>
            </a:r>
            <a:r>
              <a:rPr lang="et-EE" sz="2800" dirty="0" err="1">
                <a:solidFill>
                  <a:schemeClr val="tx1"/>
                </a:solidFill>
              </a:rPr>
              <a:t>ability</a:t>
            </a:r>
            <a:r>
              <a:rPr lang="et-EE" sz="2800" dirty="0">
                <a:solidFill>
                  <a:schemeClr val="tx1"/>
                </a:solidFill>
              </a:rPr>
              <a:t> </a:t>
            </a:r>
            <a:r>
              <a:rPr lang="et-EE" sz="2800" dirty="0" err="1">
                <a:solidFill>
                  <a:schemeClr val="tx1"/>
                </a:solidFill>
              </a:rPr>
              <a:t>to</a:t>
            </a:r>
            <a:r>
              <a:rPr lang="et-EE" sz="2800" dirty="0">
                <a:solidFill>
                  <a:schemeClr val="tx1"/>
                </a:solidFill>
              </a:rPr>
              <a:t> </a:t>
            </a:r>
            <a:r>
              <a:rPr lang="et-EE" sz="2800" dirty="0" err="1">
                <a:solidFill>
                  <a:schemeClr val="tx1"/>
                </a:solidFill>
              </a:rPr>
              <a:t>work</a:t>
            </a:r>
            <a:r>
              <a:rPr lang="en-GB" sz="2800" dirty="0">
                <a:solidFill>
                  <a:schemeClr val="tx1"/>
                </a:solidFill>
              </a:rPr>
              <a:t>.</a:t>
            </a:r>
            <a:endParaRPr lang="et-EE" sz="2800" dirty="0">
              <a:solidFill>
                <a:schemeClr val="tx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t-EE" sz="2800" dirty="0">
                <a:solidFill>
                  <a:schemeClr val="tx1"/>
                </a:solidFill>
              </a:rPr>
              <a:t>The </a:t>
            </a:r>
            <a:r>
              <a:rPr lang="et-EE" sz="2800" dirty="0" err="1">
                <a:solidFill>
                  <a:schemeClr val="tx1"/>
                </a:solidFill>
              </a:rPr>
              <a:t>services</a:t>
            </a:r>
            <a:r>
              <a:rPr lang="et-EE" sz="2800" dirty="0">
                <a:solidFill>
                  <a:schemeClr val="tx1"/>
                </a:solidFill>
              </a:rPr>
              <a:t> UIF </a:t>
            </a:r>
            <a:r>
              <a:rPr lang="et-EE" sz="2800" dirty="0" err="1">
                <a:solidFill>
                  <a:schemeClr val="tx1"/>
                </a:solidFill>
              </a:rPr>
              <a:t>is</a:t>
            </a:r>
            <a:r>
              <a:rPr lang="et-EE" sz="2800" dirty="0">
                <a:solidFill>
                  <a:schemeClr val="tx1"/>
                </a:solidFill>
              </a:rPr>
              <a:t> </a:t>
            </a:r>
            <a:r>
              <a:rPr lang="et-EE" sz="2800" dirty="0" err="1">
                <a:solidFill>
                  <a:schemeClr val="tx1"/>
                </a:solidFill>
              </a:rPr>
              <a:t>providing</a:t>
            </a:r>
            <a:r>
              <a:rPr lang="et-EE" sz="2800" dirty="0">
                <a:solidFill>
                  <a:schemeClr val="tx1"/>
                </a:solidFill>
              </a:rPr>
              <a:t> </a:t>
            </a:r>
            <a:r>
              <a:rPr lang="et-EE" sz="2800" dirty="0" err="1">
                <a:solidFill>
                  <a:schemeClr val="tx1"/>
                </a:solidFill>
              </a:rPr>
              <a:t>among</a:t>
            </a:r>
            <a:r>
              <a:rPr lang="et-EE" sz="2800" dirty="0">
                <a:solidFill>
                  <a:schemeClr val="tx1"/>
                </a:solidFill>
              </a:rPr>
              <a:t> </a:t>
            </a:r>
            <a:r>
              <a:rPr lang="et-EE" sz="2800" dirty="0" err="1">
                <a:solidFill>
                  <a:schemeClr val="tx1"/>
                </a:solidFill>
              </a:rPr>
              <a:t>others</a:t>
            </a:r>
            <a:r>
              <a:rPr lang="et-EE" sz="2800" dirty="0">
                <a:solidFill>
                  <a:schemeClr val="tx1"/>
                </a:solidFill>
              </a:rPr>
              <a:t> </a:t>
            </a:r>
            <a:r>
              <a:rPr lang="et-EE" sz="2800" dirty="0" err="1">
                <a:solidFill>
                  <a:schemeClr val="tx1"/>
                </a:solidFill>
              </a:rPr>
              <a:t>to</a:t>
            </a:r>
            <a:r>
              <a:rPr lang="et-EE" sz="2800" dirty="0">
                <a:solidFill>
                  <a:schemeClr val="tx1"/>
                </a:solidFill>
              </a:rPr>
              <a:t> </a:t>
            </a:r>
            <a:r>
              <a:rPr lang="et-EE" sz="2800" dirty="0" err="1">
                <a:solidFill>
                  <a:schemeClr val="tx1"/>
                </a:solidFill>
              </a:rPr>
              <a:t>people</a:t>
            </a:r>
            <a:r>
              <a:rPr lang="et-EE" sz="2800" dirty="0">
                <a:solidFill>
                  <a:schemeClr val="tx1"/>
                </a:solidFill>
              </a:rPr>
              <a:t> </a:t>
            </a:r>
            <a:r>
              <a:rPr lang="et-EE" sz="2800" dirty="0" err="1">
                <a:solidFill>
                  <a:schemeClr val="tx1"/>
                </a:solidFill>
              </a:rPr>
              <a:t>with</a:t>
            </a:r>
            <a:r>
              <a:rPr lang="et-EE" sz="2800" dirty="0">
                <a:solidFill>
                  <a:schemeClr val="tx1"/>
                </a:solidFill>
              </a:rPr>
              <a:t> </a:t>
            </a:r>
            <a:r>
              <a:rPr lang="et-EE" sz="2800" dirty="0" err="1">
                <a:solidFill>
                  <a:schemeClr val="tx1"/>
                </a:solidFill>
              </a:rPr>
              <a:t>health</a:t>
            </a:r>
            <a:r>
              <a:rPr lang="et-EE" sz="2800" dirty="0">
                <a:solidFill>
                  <a:schemeClr val="tx1"/>
                </a:solidFill>
              </a:rPr>
              <a:t> </a:t>
            </a:r>
            <a:r>
              <a:rPr lang="et-EE" sz="2800" dirty="0" err="1">
                <a:solidFill>
                  <a:schemeClr val="tx1"/>
                </a:solidFill>
              </a:rPr>
              <a:t>related</a:t>
            </a:r>
            <a:r>
              <a:rPr lang="et-EE" sz="2800" dirty="0">
                <a:solidFill>
                  <a:schemeClr val="tx1"/>
                </a:solidFill>
              </a:rPr>
              <a:t> </a:t>
            </a:r>
            <a:r>
              <a:rPr lang="et-EE" sz="2800" dirty="0" err="1">
                <a:solidFill>
                  <a:schemeClr val="tx1"/>
                </a:solidFill>
              </a:rPr>
              <a:t>problems</a:t>
            </a:r>
            <a:r>
              <a:rPr lang="et-EE" sz="2800" dirty="0">
                <a:solidFill>
                  <a:schemeClr val="tx1"/>
                </a:solidFill>
              </a:rPr>
              <a:t> are: </a:t>
            </a:r>
            <a:r>
              <a:rPr lang="et-EE" sz="2800" dirty="0" err="1">
                <a:solidFill>
                  <a:schemeClr val="tx1"/>
                </a:solidFill>
              </a:rPr>
              <a:t>Employers</a:t>
            </a:r>
            <a:r>
              <a:rPr lang="et-EE" sz="2800" dirty="0">
                <a:solidFill>
                  <a:schemeClr val="tx1"/>
                </a:solidFill>
              </a:rPr>
              <a:t>’ </a:t>
            </a:r>
            <a:r>
              <a:rPr lang="et-EE" sz="2800" dirty="0" err="1">
                <a:solidFill>
                  <a:schemeClr val="tx1"/>
                </a:solidFill>
              </a:rPr>
              <a:t>Counselling</a:t>
            </a:r>
            <a:r>
              <a:rPr lang="et-EE" sz="2800" dirty="0">
                <a:solidFill>
                  <a:schemeClr val="tx1"/>
                </a:solidFill>
              </a:rPr>
              <a:t> </a:t>
            </a:r>
            <a:r>
              <a:rPr lang="et-EE" sz="2800" dirty="0" err="1">
                <a:solidFill>
                  <a:schemeClr val="tx1"/>
                </a:solidFill>
              </a:rPr>
              <a:t>service</a:t>
            </a:r>
            <a:r>
              <a:rPr lang="en-GB" sz="2800" dirty="0">
                <a:solidFill>
                  <a:schemeClr val="tx1"/>
                </a:solidFill>
              </a:rPr>
              <a:t>.</a:t>
            </a:r>
            <a:endParaRPr lang="et-EE" sz="2800" dirty="0">
              <a:solidFill>
                <a:schemeClr val="tx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Work-required special </a:t>
            </a:r>
            <a:r>
              <a:rPr lang="et-EE" sz="2800" dirty="0">
                <a:solidFill>
                  <a:schemeClr val="tx1"/>
                </a:solidFill>
              </a:rPr>
              <a:t>aids </a:t>
            </a:r>
            <a:r>
              <a:rPr lang="en-US" sz="2800" dirty="0">
                <a:solidFill>
                  <a:schemeClr val="tx1"/>
                </a:solidFill>
              </a:rPr>
              <a:t>and workplace adaptation</a:t>
            </a:r>
            <a:r>
              <a:rPr lang="en-GB" sz="2800" dirty="0">
                <a:solidFill>
                  <a:schemeClr val="tx1"/>
                </a:solidFill>
              </a:rPr>
              <a:t>.</a:t>
            </a:r>
            <a:endParaRPr lang="et-EE" sz="2800" dirty="0">
              <a:solidFill>
                <a:schemeClr val="tx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Working with a support person</a:t>
            </a:r>
            <a:r>
              <a:rPr lang="en-GB" sz="2800" dirty="0">
                <a:solidFill>
                  <a:schemeClr val="tx1"/>
                </a:solidFill>
              </a:rPr>
              <a:t>.</a:t>
            </a:r>
            <a:endParaRPr lang="et-EE" sz="2800" dirty="0">
              <a:solidFill>
                <a:schemeClr val="tx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t-EE" sz="2800" dirty="0" err="1">
                <a:solidFill>
                  <a:schemeClr val="tx1"/>
                </a:solidFill>
              </a:rPr>
              <a:t>Wage</a:t>
            </a:r>
            <a:r>
              <a:rPr lang="et-EE" sz="2800" dirty="0">
                <a:solidFill>
                  <a:schemeClr val="tx1"/>
                </a:solidFill>
              </a:rPr>
              <a:t> </a:t>
            </a:r>
            <a:r>
              <a:rPr lang="et-EE" sz="2800" dirty="0" err="1">
                <a:solidFill>
                  <a:schemeClr val="tx1"/>
                </a:solidFill>
              </a:rPr>
              <a:t>subsidy</a:t>
            </a:r>
            <a:r>
              <a:rPr lang="en-GB" sz="2800" dirty="0">
                <a:solidFill>
                  <a:schemeClr val="tx1"/>
                </a:solidFill>
              </a:rPr>
              <a:t>.</a:t>
            </a:r>
            <a:r>
              <a:rPr lang="en-US" sz="2800" dirty="0">
                <a:solidFill>
                  <a:schemeClr val="tx1"/>
                </a:solidFill>
              </a:rPr>
              <a:t>  </a:t>
            </a:r>
            <a:endParaRPr lang="et-EE" sz="2800" dirty="0">
              <a:solidFill>
                <a:schemeClr val="tx1"/>
              </a:solidFill>
            </a:endParaRPr>
          </a:p>
          <a:p>
            <a:pPr algn="just"/>
            <a:endParaRPr lang="et-EE" dirty="0"/>
          </a:p>
        </p:txBody>
      </p:sp>
      <p:sp>
        <p:nvSpPr>
          <p:cNvPr id="10" name="Pealkiri 2">
            <a:extLst>
              <a:ext uri="{FF2B5EF4-FFF2-40B4-BE49-F238E27FC236}">
                <a16:creationId xmlns:a16="http://schemas.microsoft.com/office/drawing/2014/main" id="{54A17189-C544-1501-8EB6-2C6EB2C036B0}"/>
              </a:ext>
            </a:extLst>
          </p:cNvPr>
          <p:cNvSpPr txBox="1">
            <a:spLocks/>
          </p:cNvSpPr>
          <p:nvPr/>
        </p:nvSpPr>
        <p:spPr>
          <a:xfrm>
            <a:off x="186645" y="609564"/>
            <a:ext cx="11529395" cy="15779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j-cs"/>
              </a:defRPr>
            </a:lvl1pPr>
          </a:lstStyle>
          <a:p>
            <a:r>
              <a:rPr lang="en-GB" b="1" dirty="0"/>
              <a:t>Government perspective: </a:t>
            </a:r>
            <a:r>
              <a:rPr lang="et-EE" b="1" dirty="0"/>
              <a:t>Work </a:t>
            </a:r>
            <a:r>
              <a:rPr lang="et-EE" b="1" dirty="0" err="1"/>
              <a:t>Ability</a:t>
            </a:r>
            <a:r>
              <a:rPr lang="et-EE" b="1" dirty="0"/>
              <a:t> Reform</a:t>
            </a:r>
            <a:r>
              <a:rPr lang="en-GB" b="1" dirty="0"/>
              <a:t> – from assessment to employment</a:t>
            </a:r>
          </a:p>
        </p:txBody>
      </p:sp>
    </p:spTree>
    <p:extLst>
      <p:ext uri="{BB962C8B-B14F-4D97-AF65-F5344CB8AC3E}">
        <p14:creationId xmlns:p14="http://schemas.microsoft.com/office/powerpoint/2010/main" val="33865667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3D12346A-244A-C62E-52D1-C600A5BB60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92518"/>
            <a:ext cx="10683240" cy="3861226"/>
          </a:xfrm>
        </p:spPr>
        <p:txBody>
          <a:bodyPr>
            <a:normAutofit/>
          </a:bodyPr>
          <a:lstStyle/>
          <a:p>
            <a:r>
              <a:rPr lang="en-GB" b="1" dirty="0"/>
              <a:t>Practitioner toolkit on strengthening PES</a:t>
            </a:r>
            <a:r>
              <a:rPr lang="en-GB" dirty="0"/>
              <a:t>: assessment, recruitment, retention/staying at work, return-to-work</a:t>
            </a:r>
          </a:p>
          <a:p>
            <a:r>
              <a:rPr lang="en-GB" b="1" dirty="0"/>
              <a:t>Lifelong Guidance for persons with disabilities</a:t>
            </a:r>
            <a:r>
              <a:rPr lang="en-GB" dirty="0"/>
              <a:t>: assessment, recruitment, retention</a:t>
            </a:r>
          </a:p>
          <a:p>
            <a:r>
              <a:rPr lang="en-GB" b="1" dirty="0"/>
              <a:t>Manual for the Management of Chronic Diseases &amp; Preventing the Risk of Acquiring Disabilities: </a:t>
            </a:r>
            <a:r>
              <a:rPr lang="en-GB" dirty="0"/>
              <a:t>retention, return-to-work </a:t>
            </a:r>
          </a:p>
          <a:p>
            <a:r>
              <a:rPr lang="en-GB" b="1" dirty="0"/>
              <a:t>Guidelines for Effective Vocational Rehabilitation Schemes</a:t>
            </a:r>
            <a:r>
              <a:rPr lang="en-GB" dirty="0"/>
              <a:t>: assessment, return-to-work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434FAB-DF78-BB7C-E7DD-18ED14837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9</a:t>
            </a:fld>
            <a:endParaRPr lang="en-GB"/>
          </a:p>
        </p:txBody>
      </p:sp>
      <p:pic>
        <p:nvPicPr>
          <p:cNvPr id="3" name="Picture 2" descr="The image is an illustration showing 11 people standing or seated in a wheelchair, wearing different types of clothes and depicted as being from different ethnic backgrounds and ages. One has a leg prothesis. Most of them are either interacting with each other or are looking at a phone">
            <a:extLst>
              <a:ext uri="{FF2B5EF4-FFF2-40B4-BE49-F238E27FC236}">
                <a16:creationId xmlns:a16="http://schemas.microsoft.com/office/drawing/2014/main" id="{F01E8A9B-5533-387E-7EAE-53DFCDB43E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021" y="5217112"/>
            <a:ext cx="5333339" cy="1575871"/>
          </a:xfrm>
          <a:prstGeom prst="rect">
            <a:avLst/>
          </a:prstGeom>
        </p:spPr>
      </p:pic>
      <p:sp>
        <p:nvSpPr>
          <p:cNvPr id="5" name="Pealkiri 2">
            <a:extLst>
              <a:ext uri="{FF2B5EF4-FFF2-40B4-BE49-F238E27FC236}">
                <a16:creationId xmlns:a16="http://schemas.microsoft.com/office/drawing/2014/main" id="{F2878063-0141-9CF6-6126-AABECF1DC056}"/>
              </a:ext>
            </a:extLst>
          </p:cNvPr>
          <p:cNvSpPr txBox="1">
            <a:spLocks/>
          </p:cNvSpPr>
          <p:nvPr/>
        </p:nvSpPr>
        <p:spPr>
          <a:xfrm>
            <a:off x="748830" y="443323"/>
            <a:ext cx="10985500" cy="10099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j-cs"/>
              </a:defRPr>
            </a:lvl1pPr>
          </a:lstStyle>
          <a:p>
            <a:r>
              <a:rPr lang="en-GB" b="1" dirty="0"/>
              <a:t>Practitioners perspective - from assessment to employment</a:t>
            </a:r>
          </a:p>
        </p:txBody>
      </p:sp>
    </p:spTree>
    <p:extLst>
      <p:ext uri="{BB962C8B-B14F-4D97-AF65-F5344CB8AC3E}">
        <p14:creationId xmlns:p14="http://schemas.microsoft.com/office/powerpoint/2010/main" val="3986623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8CD15A-0D0E-59CE-B073-B921390E9C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468FD233-E834-1663-29FD-B9F595329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043160" cy="1325563"/>
          </a:xfrm>
        </p:spPr>
        <p:txBody>
          <a:bodyPr/>
          <a:lstStyle/>
          <a:p>
            <a:r>
              <a:rPr lang="en-GB" b="1" dirty="0"/>
              <a:t>Key challenges addressed for service providers &amp; employers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7AA71A48-CE77-3305-92EA-C8FA2F6C14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72977"/>
            <a:ext cx="10629900" cy="478502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/>
              <a:t>How can I create an inclusive learning experience?</a:t>
            </a:r>
          </a:p>
          <a:p>
            <a:pPr marL="0" indent="0">
              <a:buNone/>
            </a:pPr>
            <a:r>
              <a:rPr lang="en-GB" sz="2400" dirty="0"/>
              <a:t>How can we ensure an effective, co-produced plans for personal development, returning to work or staying in work?</a:t>
            </a:r>
          </a:p>
          <a:p>
            <a:pPr marL="0" indent="0">
              <a:buNone/>
            </a:pPr>
            <a:r>
              <a:rPr lang="en-GB" sz="2400" dirty="0"/>
              <a:t>What support can help people with a disability or chronic disease to get &amp; keep a job?</a:t>
            </a:r>
          </a:p>
          <a:p>
            <a:pPr marL="0" indent="0">
              <a:buNone/>
            </a:pPr>
            <a:r>
              <a:rPr lang="en-GB" sz="2400" dirty="0"/>
              <a:t>How can services be enhanced to better support individuals and employers?</a:t>
            </a:r>
          </a:p>
          <a:p>
            <a:pPr marL="0" indent="0">
              <a:buNone/>
            </a:pPr>
            <a:r>
              <a:rPr lang="en-GB" sz="2400" dirty="0"/>
              <a:t>How can work &amp; the workplace be adapted for someone with a disability or chronic disease? Where can resources be accessed?</a:t>
            </a:r>
          </a:p>
          <a:p>
            <a:pPr marL="0" indent="0">
              <a:buNone/>
            </a:pPr>
            <a:r>
              <a:rPr lang="en-GB" sz="2400" dirty="0"/>
              <a:t>How can I build an inclusive, safe &amp; healthy work environment for all?</a:t>
            </a:r>
          </a:p>
          <a:p>
            <a:pPr marL="0" indent="0">
              <a:buNone/>
            </a:pPr>
            <a:r>
              <a:rPr lang="en-GB" sz="2400" dirty="0"/>
              <a:t>What benefits does vocational rehabilitation offer </a:t>
            </a:r>
            <a:r>
              <a:rPr lang="en-GB" sz="2400"/>
              <a:t>employers?</a:t>
            </a:r>
            <a:endParaRPr lang="en-GB" sz="24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32EA66-F13E-8BC9-DC42-968CB84B60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08132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DF4BCF3-4BC8-F2F4-FA88-9F7D0C54F5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494" y="1860331"/>
            <a:ext cx="8458246" cy="4713889"/>
          </a:xfrm>
        </p:spPr>
        <p:txBody>
          <a:bodyPr/>
          <a:lstStyle/>
          <a:p>
            <a:r>
              <a:rPr lang="nl-BE" dirty="0" err="1"/>
              <a:t>Embrella</a:t>
            </a:r>
            <a:r>
              <a:rPr lang="nl-BE" dirty="0"/>
              <a:t> </a:t>
            </a:r>
            <a:r>
              <a:rPr lang="nl-BE" dirty="0" err="1"/>
              <a:t>organisation</a:t>
            </a:r>
            <a:r>
              <a:rPr lang="en-US" dirty="0"/>
              <a:t> </a:t>
            </a:r>
            <a:r>
              <a:rPr lang="nl-BE" dirty="0" err="1"/>
              <a:t>defending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rights</a:t>
            </a:r>
            <a:r>
              <a:rPr lang="nl-BE" dirty="0"/>
              <a:t> of more </a:t>
            </a:r>
            <a:r>
              <a:rPr lang="nl-BE" dirty="0" err="1"/>
              <a:t>then</a:t>
            </a:r>
            <a:r>
              <a:rPr lang="nl-BE" dirty="0"/>
              <a:t> 100 </a:t>
            </a:r>
            <a:r>
              <a:rPr lang="nl-BE" dirty="0" err="1"/>
              <a:t>million</a:t>
            </a:r>
            <a:r>
              <a:rPr lang="nl-BE" dirty="0"/>
              <a:t> </a:t>
            </a:r>
            <a:r>
              <a:rPr lang="en-US" dirty="0"/>
              <a:t>persons with disabilities to the EU and Council of Europe</a:t>
            </a:r>
          </a:p>
          <a:p>
            <a:r>
              <a:rPr lang="en-US" dirty="0"/>
              <a:t>Organisation run by persons with disabilities, with member </a:t>
            </a:r>
            <a:r>
              <a:rPr lang="en-US" dirty="0" err="1"/>
              <a:t>organisations</a:t>
            </a:r>
            <a:r>
              <a:rPr lang="en-US" dirty="0"/>
              <a:t> all across Europe</a:t>
            </a:r>
          </a:p>
          <a:p>
            <a:r>
              <a:rPr lang="en-US" dirty="0"/>
              <a:t>Part of the EU’s Disability Platform subgroup on employment giving input to employment package</a:t>
            </a:r>
          </a:p>
          <a:p>
            <a:r>
              <a:rPr lang="en-US" dirty="0"/>
              <a:t>Particular focus on deliverables on reasonable accommodation and ensuring transition from sheltered employment</a:t>
            </a:r>
          </a:p>
          <a:p>
            <a:endParaRPr lang="fr-BE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DC210F-3AEA-3718-4A80-7A1615C193FB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2037086" y="471512"/>
            <a:ext cx="9521502" cy="663121"/>
          </a:xfrm>
        </p:spPr>
        <p:txBody>
          <a:bodyPr/>
          <a:lstStyle/>
          <a:p>
            <a:r>
              <a:rPr lang="fr-BE" sz="3600" dirty="0">
                <a:solidFill>
                  <a:schemeClr val="tx1"/>
                </a:solidFill>
              </a:rPr>
              <a:t>The perspective of </a:t>
            </a:r>
            <a:r>
              <a:rPr lang="fr-BE" sz="3600" dirty="0" err="1">
                <a:solidFill>
                  <a:schemeClr val="tx1"/>
                </a:solidFill>
              </a:rPr>
              <a:t>persons</a:t>
            </a:r>
            <a:r>
              <a:rPr lang="fr-BE" sz="3600" dirty="0">
                <a:solidFill>
                  <a:schemeClr val="tx1"/>
                </a:solidFill>
              </a:rPr>
              <a:t> </a:t>
            </a:r>
            <a:r>
              <a:rPr lang="fr-BE" sz="3600" dirty="0" err="1">
                <a:solidFill>
                  <a:schemeClr val="tx1"/>
                </a:solidFill>
              </a:rPr>
              <a:t>with</a:t>
            </a:r>
            <a:r>
              <a:rPr lang="fr-BE" sz="3600" dirty="0">
                <a:solidFill>
                  <a:schemeClr val="tx1"/>
                </a:solidFill>
              </a:rPr>
              <a:t> </a:t>
            </a:r>
            <a:r>
              <a:rPr lang="fr-BE" sz="3600" dirty="0" err="1">
                <a:solidFill>
                  <a:schemeClr val="tx1"/>
                </a:solidFill>
              </a:rPr>
              <a:t>disabilities</a:t>
            </a:r>
            <a:r>
              <a:rPr lang="fr-BE" sz="3600" dirty="0">
                <a:solidFill>
                  <a:schemeClr val="tx1"/>
                </a:solidFill>
              </a:rPr>
              <a:t> - European Disability Forum</a:t>
            </a:r>
          </a:p>
        </p:txBody>
      </p:sp>
      <p:pic>
        <p:nvPicPr>
          <p:cNvPr id="5" name="Picture 4" descr="decorative">
            <a:extLst>
              <a:ext uri="{FF2B5EF4-FFF2-40B4-BE49-F238E27FC236}">
                <a16:creationId xmlns:a16="http://schemas.microsoft.com/office/drawing/2014/main" id="{E196BB44-27DD-936E-DF5E-B01523FF7F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8501092" y="2648607"/>
            <a:ext cx="3690907" cy="2677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2348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1DAAB6A-3B95-DB0A-1000-67AAC03DA3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8913" y="1899243"/>
            <a:ext cx="5757087" cy="4099485"/>
          </a:xfrm>
        </p:spPr>
        <p:txBody>
          <a:bodyPr/>
          <a:lstStyle/>
          <a:p>
            <a:r>
              <a:rPr lang="en-US" dirty="0"/>
              <a:t>Clearer guidance for employers on where/how to access subsidies</a:t>
            </a:r>
          </a:p>
          <a:p>
            <a:r>
              <a:rPr lang="en-US" dirty="0"/>
              <a:t>Call for simplified and quicker systems to get reimbursed</a:t>
            </a:r>
          </a:p>
          <a:p>
            <a:r>
              <a:rPr lang="en-US" dirty="0"/>
              <a:t>Improve awareness of how reasonable accommodation is often free</a:t>
            </a:r>
          </a:p>
          <a:p>
            <a:endParaRPr lang="fr-BE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862103-F84E-7CD6-E4A1-A766349581AF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2065661" y="527711"/>
            <a:ext cx="9521502" cy="663121"/>
          </a:xfrm>
        </p:spPr>
        <p:txBody>
          <a:bodyPr/>
          <a:lstStyle/>
          <a:p>
            <a:r>
              <a:rPr lang="fr-BE" dirty="0" err="1">
                <a:solidFill>
                  <a:schemeClr val="tx1"/>
                </a:solidFill>
              </a:rPr>
              <a:t>Reasonable</a:t>
            </a:r>
            <a:r>
              <a:rPr lang="fr-BE" dirty="0">
                <a:solidFill>
                  <a:schemeClr val="tx1"/>
                </a:solidFill>
              </a:rPr>
              <a:t> accommodation in all stages of </a:t>
            </a:r>
            <a:r>
              <a:rPr lang="fr-BE" dirty="0" err="1">
                <a:solidFill>
                  <a:schemeClr val="tx1"/>
                </a:solidFill>
              </a:rPr>
              <a:t>employment</a:t>
            </a:r>
            <a:r>
              <a:rPr lang="fr-BE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5" name="Picture 4" descr="Male amputee, partially sighted woman and woman using a wheelchair talk in a work setting">
            <a:extLst>
              <a:ext uri="{FF2B5EF4-FFF2-40B4-BE49-F238E27FC236}">
                <a16:creationId xmlns:a16="http://schemas.microsoft.com/office/drawing/2014/main" id="{B8E2A2D3-2F90-3FE3-1B91-46DA90C7AE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2701" y="1694292"/>
            <a:ext cx="5334462" cy="3787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4012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43F08B-1EFE-F7A6-8116-9F1F64F138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2170CBF-1030-B695-FE9C-8B18CC0FB1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8913" y="1899243"/>
            <a:ext cx="7354659" cy="4099485"/>
          </a:xfrm>
        </p:spPr>
        <p:txBody>
          <a:bodyPr/>
          <a:lstStyle/>
          <a:p>
            <a:r>
              <a:rPr lang="en-US" dirty="0"/>
              <a:t>Input on the need to focus on transition from sheltered employment to open labor market</a:t>
            </a:r>
          </a:p>
          <a:p>
            <a:r>
              <a:rPr lang="en-US" dirty="0"/>
              <a:t>While sheltered employment exists, at least respect age and labor laws</a:t>
            </a:r>
          </a:p>
          <a:p>
            <a:r>
              <a:rPr lang="en-US" dirty="0"/>
              <a:t>Should focus on training and upskilling, to facilitate transition to mainstream employment</a:t>
            </a:r>
          </a:p>
          <a:p>
            <a:endParaRPr lang="fr-BE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DB502A-26AA-3822-304D-C7DA2EF218AB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2065661" y="527711"/>
            <a:ext cx="9521502" cy="663121"/>
          </a:xfrm>
        </p:spPr>
        <p:txBody>
          <a:bodyPr/>
          <a:lstStyle/>
          <a:p>
            <a:r>
              <a:rPr lang="fr-BE" dirty="0">
                <a:solidFill>
                  <a:schemeClr val="tx1"/>
                </a:solidFill>
              </a:rPr>
              <a:t>Employment – open labour </a:t>
            </a:r>
            <a:r>
              <a:rPr lang="fr-BE" dirty="0" err="1">
                <a:solidFill>
                  <a:schemeClr val="tx1"/>
                </a:solidFill>
              </a:rPr>
              <a:t>market</a:t>
            </a:r>
            <a:r>
              <a:rPr lang="fr-BE" dirty="0">
                <a:solidFill>
                  <a:schemeClr val="tx1"/>
                </a:solidFill>
              </a:rPr>
              <a:t> vs. </a:t>
            </a:r>
            <a:r>
              <a:rPr lang="fr-BE" dirty="0" err="1">
                <a:solidFill>
                  <a:schemeClr val="tx1"/>
                </a:solidFill>
              </a:rPr>
              <a:t>sheltered</a:t>
            </a:r>
            <a:r>
              <a:rPr lang="fr-BE" dirty="0">
                <a:solidFill>
                  <a:schemeClr val="tx1"/>
                </a:solidFill>
              </a:rPr>
              <a:t> </a:t>
            </a:r>
            <a:r>
              <a:rPr lang="fr-BE" dirty="0" err="1">
                <a:solidFill>
                  <a:schemeClr val="tx1"/>
                </a:solidFill>
              </a:rPr>
              <a:t>employment</a:t>
            </a:r>
            <a:endParaRPr lang="fr-BE" dirty="0">
              <a:solidFill>
                <a:schemeClr val="tx1"/>
              </a:solidFill>
            </a:endParaRPr>
          </a:p>
        </p:txBody>
      </p:sp>
      <p:pic>
        <p:nvPicPr>
          <p:cNvPr id="5" name="Picture 4" descr="partially sighted woman using a cane walking towards her desk ">
            <a:extLst>
              <a:ext uri="{FF2B5EF4-FFF2-40B4-BE49-F238E27FC236}">
                <a16:creationId xmlns:a16="http://schemas.microsoft.com/office/drawing/2014/main" id="{75B98321-9CE4-0661-094B-C715F60332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3572" y="1899243"/>
            <a:ext cx="3745160" cy="38551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92415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9867EA19-6E67-4295-F673-081EFF01B2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338" y="144462"/>
            <a:ext cx="10437223" cy="724787"/>
          </a:xfrm>
        </p:spPr>
        <p:txBody>
          <a:bodyPr>
            <a:noAutofit/>
          </a:bodyPr>
          <a:lstStyle/>
          <a:p>
            <a:r>
              <a:rPr lang="en-US" sz="3600" kern="10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kern="10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Supporting SMEs in Inclusive Hiring through EU funds</a:t>
            </a:r>
            <a:endParaRPr lang="en-GB" sz="3600" b="1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3D12346A-244A-C62E-52D1-C600A5BB60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3128" y="869249"/>
            <a:ext cx="10932622" cy="5178424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nl-NL" sz="2400" b="1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The Employment </a:t>
            </a:r>
            <a:r>
              <a:rPr lang="nl-NL" sz="2400" b="1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and</a:t>
            </a:r>
            <a:r>
              <a:rPr lang="nl-NL" sz="2400" b="1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Social </a:t>
            </a:r>
            <a:r>
              <a:rPr lang="nl-NL" sz="2400" b="1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Innovation</a:t>
            </a:r>
            <a:r>
              <a:rPr lang="nl-NL" sz="2400" b="1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nl-NL" sz="2400" b="1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EaSI</a:t>
            </a:r>
            <a:r>
              <a:rPr lang="nl-NL" sz="2400" b="1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nl-NL" sz="2400" b="1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programme</a:t>
            </a:r>
            <a:r>
              <a:rPr lang="nl-NL" sz="2400" b="1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of </a:t>
            </a:r>
            <a:r>
              <a:rPr lang="nl-NL" sz="2400" b="1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nl-NL" sz="2400" b="1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l-NL" sz="2400" b="1" kern="10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European Social Fund Plus (ESF+) supports </a:t>
            </a:r>
            <a:r>
              <a:rPr lang="nl-NL" sz="2400" b="1" kern="100" dirty="0" err="1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social</a:t>
            </a:r>
            <a:r>
              <a:rPr lang="nl-NL" sz="2400" b="1" kern="10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l-NL" sz="2400" b="1" kern="100" dirty="0" err="1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experimentation</a:t>
            </a:r>
            <a:r>
              <a:rPr lang="nl-NL" sz="2400" b="1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– ‘</a:t>
            </a:r>
            <a:r>
              <a:rPr lang="nl-NL" sz="2400" b="1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Inclusive</a:t>
            </a:r>
            <a:r>
              <a:rPr lang="nl-NL" sz="2400" b="1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l-NL" sz="2400" b="1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SMEs</a:t>
            </a:r>
            <a:r>
              <a:rPr lang="nl-NL" sz="2400" b="1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in Europe: </a:t>
            </a:r>
            <a:r>
              <a:rPr lang="nl-NL" sz="2400" b="1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i-SME</a:t>
            </a:r>
            <a:r>
              <a:rPr lang="nl-NL" sz="2400" b="1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’</a:t>
            </a:r>
            <a:endParaRPr lang="nl-NL" sz="2400" b="1" kern="100" dirty="0">
              <a:solidFill>
                <a:srgbClr val="000000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nl-NL" sz="2400" kern="10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  <a:cs typeface="Apple Color Emoji" pitchFamily="2" charset="0"/>
              </a:rPr>
              <a:t>🔹</a:t>
            </a:r>
            <a:r>
              <a:rPr lang="nl-NL" sz="2400" kern="10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kern="10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The Story of James </a:t>
            </a:r>
            <a:r>
              <a:rPr lang="en-US" sz="2400" kern="10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nl-NL" sz="2400" kern="100" dirty="0">
              <a:solidFill>
                <a:srgbClr val="000000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nl-NL" sz="2400" kern="10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  <a:cs typeface="Apple Color Emoji" pitchFamily="2" charset="0"/>
              </a:rPr>
              <a:t>🔹</a:t>
            </a:r>
            <a:r>
              <a:rPr lang="nl-NL" sz="2400" kern="10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kern="10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 New Perspective</a:t>
            </a:r>
            <a:r>
              <a:rPr lang="en-US" sz="2400" kern="10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nl-NL" sz="2400" kern="100" dirty="0">
              <a:solidFill>
                <a:srgbClr val="000000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nl-NL" sz="2400" kern="10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  <a:cs typeface="Apple Color Emoji" pitchFamily="2" charset="0"/>
              </a:rPr>
              <a:t>🔹</a:t>
            </a:r>
            <a:r>
              <a:rPr lang="nl-NL" sz="2400" kern="10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kern="10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The Impact</a:t>
            </a:r>
            <a:r>
              <a:rPr lang="en-US" sz="2400" kern="10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nl-NL" sz="2400" kern="100" dirty="0">
              <a:solidFill>
                <a:srgbClr val="000000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i="1" kern="10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 </a:t>
            </a:r>
            <a:r>
              <a:rPr lang="en-US" sz="2400" i="1" kern="10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key challenge for SMEs—how to embrace inclusive hiring while maintaining   productivity?</a:t>
            </a:r>
            <a:endParaRPr lang="nl-NL" sz="2400" kern="100" dirty="0">
              <a:solidFill>
                <a:srgbClr val="000000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nl-NL" sz="2400" kern="10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  <a:cs typeface="Apple Color Emoji" pitchFamily="2" charset="0"/>
              </a:rPr>
              <a:t>🔹</a:t>
            </a:r>
            <a:r>
              <a:rPr lang="nl-NL" sz="2400" kern="10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kern="10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The Bigger Picture: A Consortium for Inclusion</a:t>
            </a:r>
            <a:endParaRPr lang="nl-NL" sz="2400" kern="100" dirty="0">
              <a:solidFill>
                <a:srgbClr val="000000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i="1" kern="10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What helps SMEs become more inclusive?</a:t>
            </a:r>
            <a:endParaRPr lang="nl-NL" sz="2400" i="1" kern="100" dirty="0">
              <a:solidFill>
                <a:srgbClr val="000000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434FAB-DF78-BB7C-E7DD-18ED14837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14</a:t>
            </a:fld>
            <a:endParaRPr lang="en-GB"/>
          </a:p>
        </p:txBody>
      </p:sp>
      <p:pic>
        <p:nvPicPr>
          <p:cNvPr id="2" name="Shape 5">
            <a:extLst>
              <a:ext uri="{FF2B5EF4-FFF2-40B4-BE49-F238E27FC236}">
                <a16:creationId xmlns:a16="http://schemas.microsoft.com/office/drawing/2014/main" id="{5085B249-9ADC-0BA2-5E26-012E530D73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6191382" y="2363652"/>
            <a:ext cx="1261745" cy="853440"/>
          </a:xfrm>
          <a:prstGeom prst="rect">
            <a:avLst/>
          </a:prstGeom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5C27A5A-1767-6B84-517A-96ED163A43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9913694"/>
              </p:ext>
            </p:extLst>
          </p:nvPr>
        </p:nvGraphicFramePr>
        <p:xfrm>
          <a:off x="6197183" y="3245736"/>
          <a:ext cx="1261745" cy="4254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61745">
                  <a:extLst>
                    <a:ext uri="{9D8B030D-6E8A-4147-A177-3AD203B41FA5}">
                      <a16:colId xmlns:a16="http://schemas.microsoft.com/office/drawing/2014/main" val="320875730"/>
                    </a:ext>
                  </a:extLst>
                </a:gridCol>
              </a:tblGrid>
              <a:tr h="425450">
                <a:tc>
                  <a:txBody>
                    <a:bodyPr/>
                    <a:lstStyle/>
                    <a:p>
                      <a:pPr algn="l"/>
                      <a:r>
                        <a:rPr lang="en-US" sz="1300" dirty="0">
                          <a:effectLst/>
                        </a:rPr>
                        <a:t>Co-funded by the European Union</a:t>
                      </a:r>
                      <a:endParaRPr lang="en-IE" sz="1200" b="1" dirty="0">
                        <a:solidFill>
                          <a:srgbClr val="0342AB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11703986"/>
                  </a:ext>
                </a:extLst>
              </a:tr>
            </a:tbl>
          </a:graphicData>
        </a:graphic>
      </p:graphicFrame>
      <p:sp>
        <p:nvSpPr>
          <p:cNvPr id="4" name="Rectangle 1">
            <a:extLst>
              <a:ext uri="{FF2B5EF4-FFF2-40B4-BE49-F238E27FC236}">
                <a16:creationId xmlns:a16="http://schemas.microsoft.com/office/drawing/2014/main" id="{8F3A17A3-CC93-A108-1CC0-1C7EDDA1E6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>
            <a:off x="5686425" y="332581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IE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IE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Shape 3">
            <a:extLst>
              <a:ext uri="{FF2B5EF4-FFF2-40B4-BE49-F238E27FC236}">
                <a16:creationId xmlns:a16="http://schemas.microsoft.com/office/drawing/2014/main" id="{1A2A3C2F-FBB2-79B6-264B-F05CD81DD7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7963885" y="2363652"/>
            <a:ext cx="2950210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3723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1D38668-52A8-F318-BAF9-DDCAADF0B7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2250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b="1" kern="1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Empowering SMEs with Practical Tools </a:t>
            </a:r>
            <a:endParaRPr lang="nl-NL" sz="3600" b="1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32C02B9-070B-5BA1-DD8D-E6DC1E9C7C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87657"/>
            <a:ext cx="10965873" cy="5065482"/>
          </a:xfrm>
        </p:spPr>
        <p:txBody>
          <a:bodyPr>
            <a:noAutofit/>
          </a:bodyPr>
          <a:lstStyle/>
          <a:p>
            <a:pPr marL="0" indent="0">
              <a:lnSpc>
                <a:spcPct val="115000"/>
              </a:lnSpc>
              <a:buNone/>
            </a:pPr>
            <a:r>
              <a:rPr lang="nl-NL" sz="2400" kern="100" dirty="0">
                <a:effectLst/>
                <a:latin typeface="+mn-lt"/>
                <a:ea typeface="Calibri" panose="020F0502020204030204" pitchFamily="34" charset="0"/>
                <a:cs typeface="Apple Color Emoji" pitchFamily="2" charset="0"/>
              </a:rPr>
              <a:t>🔹</a:t>
            </a:r>
            <a:r>
              <a:rPr lang="nl-NL" sz="24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Our Research Focus</a:t>
            </a:r>
            <a:endParaRPr lang="nl-NL" sz="2400" kern="1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buNone/>
            </a:pPr>
            <a:r>
              <a:rPr lang="nl-NL" sz="2400" kern="100" dirty="0">
                <a:effectLst/>
                <a:latin typeface="+mn-lt"/>
                <a:ea typeface="Calibri" panose="020F0502020204030204" pitchFamily="34" charset="0"/>
                <a:cs typeface="Apple Color Emoji" pitchFamily="2" charset="0"/>
              </a:rPr>
              <a:t>🔹</a:t>
            </a:r>
            <a:r>
              <a:rPr lang="nl-NL" sz="24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Our Contribution: A Practical Support Package for SMEs</a:t>
            </a:r>
            <a:endParaRPr lang="nl-NL" sz="2400" kern="1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buFont typeface="Wingdings" pitchFamily="2" charset="2"/>
              <a:buChar char="Ø"/>
            </a:pPr>
            <a:r>
              <a:rPr lang="en-US" sz="24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Video stories, Case studies</a:t>
            </a:r>
            <a:r>
              <a:rPr lang="en-US" sz="2400" kern="1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Instructional materials</a:t>
            </a:r>
            <a:r>
              <a:rPr lang="en-US" sz="2400" kern="1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Top 10 tips for inclusive hiring</a:t>
            </a:r>
          </a:p>
          <a:p>
            <a:pPr>
              <a:lnSpc>
                <a:spcPct val="115000"/>
              </a:lnSpc>
              <a:buFont typeface="Wingdings" pitchFamily="2" charset="2"/>
              <a:buChar char="Ø"/>
            </a:pPr>
            <a:r>
              <a:rPr lang="en-GB" sz="2400" kern="1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12-step Action Guidelines – organizing effective events to </a:t>
            </a:r>
            <a:r>
              <a:rPr lang="en-US" sz="2400" kern="1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motivate SMEs</a:t>
            </a:r>
          </a:p>
          <a:p>
            <a:pPr marL="0" indent="0">
              <a:lnSpc>
                <a:spcPct val="115000"/>
              </a:lnSpc>
              <a:buNone/>
            </a:pPr>
            <a:r>
              <a:rPr lang="nl-NL" sz="2400" kern="100" dirty="0">
                <a:effectLst/>
                <a:latin typeface="+mn-lt"/>
                <a:ea typeface="Calibri" panose="020F0502020204030204" pitchFamily="34" charset="0"/>
                <a:cs typeface="Apple Color Emoji" pitchFamily="2" charset="0"/>
              </a:rPr>
              <a:t>🔹</a:t>
            </a:r>
            <a:r>
              <a:rPr lang="nl-NL" sz="24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Making SMEs More Inclusive</a:t>
            </a:r>
            <a:endParaRPr lang="nl-NL" sz="2400" kern="1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buFont typeface="Wingdings" pitchFamily="2" charset="2"/>
              <a:buChar char="ü"/>
            </a:pPr>
            <a:r>
              <a:rPr lang="en-US" sz="2400" i="1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 Let’s work together—using the right strategies, sharing impactful stories, and offering the right tools—to create more inclusive workplaces across Europe.</a:t>
            </a:r>
          </a:p>
          <a:p>
            <a:pPr>
              <a:lnSpc>
                <a:spcPct val="115000"/>
              </a:lnSpc>
              <a:buFont typeface="Wingdings" pitchFamily="2" charset="2"/>
              <a:buChar char="ü"/>
            </a:pPr>
            <a:endParaRPr lang="en-US" sz="2400" i="1" kern="10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15000"/>
              </a:lnSpc>
              <a:buNone/>
            </a:pPr>
            <a:r>
              <a:rPr lang="en-GB" sz="2400" i="1" dirty="0"/>
              <a:t>https://</a:t>
            </a:r>
            <a:r>
              <a:rPr lang="en-GB" sz="2400" i="1" dirty="0" err="1"/>
              <a:t>disworks.eu</a:t>
            </a:r>
            <a:r>
              <a:rPr lang="en-GB" sz="2400" i="1" dirty="0"/>
              <a:t>/</a:t>
            </a:r>
            <a:r>
              <a:rPr lang="en-GB" sz="2400" i="1" dirty="0" err="1"/>
              <a:t>en</a:t>
            </a:r>
            <a:r>
              <a:rPr lang="en-GB" sz="2400" i="1" dirty="0"/>
              <a:t>/</a:t>
            </a:r>
            <a:r>
              <a:rPr lang="en-GB" sz="2400" i="1" dirty="0" err="1"/>
              <a:t>i-sme-english</a:t>
            </a:r>
            <a:r>
              <a:rPr lang="en-GB" sz="2400" i="1" dirty="0"/>
              <a:t>/</a:t>
            </a:r>
            <a:endParaRPr lang="en-US" sz="2400" i="1" kern="1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buNone/>
            </a:pPr>
            <a:endParaRPr lang="nl-NL" sz="2400" i="1" kern="1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nl-NL" sz="2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168989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B7E0A4-60F7-82F5-B602-717656FEC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Discussion </a:t>
            </a:r>
            <a:endParaRPr lang="en-IE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572462A-D7AE-2A30-B125-2E3D75F80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#ZeroCon25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A5BBB2-75BA-38C7-4635-CE4030558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16</a:t>
            </a:fld>
            <a:endParaRPr lang="en-GB"/>
          </a:p>
        </p:txBody>
      </p:sp>
      <p:pic>
        <p:nvPicPr>
          <p:cNvPr id="6" name="Picture 5" descr="A diagram of a disability employment package&#10;&#10;AI-generated content may be incorrect.">
            <a:extLst>
              <a:ext uri="{FF2B5EF4-FFF2-40B4-BE49-F238E27FC236}">
                <a16:creationId xmlns:a16="http://schemas.microsoft.com/office/drawing/2014/main" id="{F493F5E0-DB31-3991-0ACB-1AE1A3C3CA6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757" y="2072623"/>
            <a:ext cx="6056519" cy="2915786"/>
          </a:xfrm>
          <a:prstGeom prst="rect">
            <a:avLst/>
          </a:prstGeom>
        </p:spPr>
      </p:pic>
      <p:pic>
        <p:nvPicPr>
          <p:cNvPr id="7" name="Immagine 8" descr="A poster of people standing in a line">
            <a:extLst>
              <a:ext uri="{FF2B5EF4-FFF2-40B4-BE49-F238E27FC236}">
                <a16:creationId xmlns:a16="http://schemas.microsoft.com/office/drawing/2014/main" id="{E5CBC5FB-C6D7-4871-A85E-B84D3F05B22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99" t="2258" r="1980" b="1180"/>
          <a:stretch/>
        </p:blipFill>
        <p:spPr>
          <a:xfrm>
            <a:off x="6233693" y="246593"/>
            <a:ext cx="1474120" cy="2074687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  <a:effectLst/>
        </p:spPr>
      </p:pic>
      <p:pic>
        <p:nvPicPr>
          <p:cNvPr id="8" name="Picture 2" descr="Artifact">
            <a:hlinkClick r:id="rId4"/>
            <a:extLst>
              <a:ext uri="{FF2B5EF4-FFF2-40B4-BE49-F238E27FC236}">
                <a16:creationId xmlns:a16="http://schemas.microsoft.com/office/drawing/2014/main" id="{5368E11C-DFC1-5308-D636-D128ABF871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9016" y="228603"/>
            <a:ext cx="1474121" cy="2110666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3C7234E-47F4-4468-D6D1-5E13D9B4BA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0642" r="-2" b="-2"/>
          <a:stretch/>
        </p:blipFill>
        <p:spPr>
          <a:xfrm>
            <a:off x="9528995" y="280655"/>
            <a:ext cx="1549465" cy="2006562"/>
          </a:xfrm>
          <a:prstGeom prst="rect">
            <a:avLst/>
          </a:prstGeom>
          <a:noFill/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D0DA1E1-029D-781D-42AD-A6CF831406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30757" y="4750600"/>
            <a:ext cx="2184069" cy="16057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10" descr="A close-up of a person using a computer&#10;">
            <a:extLst>
              <a:ext uri="{FF2B5EF4-FFF2-40B4-BE49-F238E27FC236}">
                <a16:creationId xmlns:a16="http://schemas.microsoft.com/office/drawing/2014/main" id="{682E5F09-3F29-AFFD-D60F-9DCF917B0D0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81955" y="2475791"/>
            <a:ext cx="1474121" cy="2091339"/>
          </a:xfrm>
          <a:prstGeom prst="rect">
            <a:avLst/>
          </a:prstGeom>
          <a:effectLst/>
        </p:spPr>
      </p:pic>
      <p:pic>
        <p:nvPicPr>
          <p:cNvPr id="12" name="Picture 11" descr="A group of people in a wheelchairs on a report page.">
            <a:extLst>
              <a:ext uri="{FF2B5EF4-FFF2-40B4-BE49-F238E27FC236}">
                <a16:creationId xmlns:a16="http://schemas.microsoft.com/office/drawing/2014/main" id="{D6220C91-1552-04FE-A4F7-81604524714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91934" y="2475791"/>
            <a:ext cx="1474122" cy="2109451"/>
          </a:xfrm>
          <a:prstGeom prst="rect">
            <a:avLst/>
          </a:prstGeom>
          <a:effectLst/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D972E5E-F20F-7D47-8BBA-5A1B8E7BB6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52928" t="8039" r="32704" b="53370"/>
          <a:stretch/>
        </p:blipFill>
        <p:spPr bwMode="auto">
          <a:xfrm>
            <a:off x="10540704" y="2475791"/>
            <a:ext cx="1474122" cy="210945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2408459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117A93-470C-8710-15C3-3937BEAA72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Please visit the Package website and share!</a:t>
            </a:r>
            <a:endParaRPr lang="en-IE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46E38DB-C7D7-CEBB-C0B7-94C0506651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#ZeroCon25</a:t>
            </a:r>
            <a:endParaRPr lang="en-GB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0E394332-B6FF-8C86-8032-644CB5FDA8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17</a:t>
            </a:fld>
            <a:endParaRPr lang="en-GB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03F0AF9-7F27-79EA-E7CB-6E954B8B48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7150" y="1880394"/>
            <a:ext cx="4286250" cy="428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1549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299</TotalTime>
  <Words>1062</Words>
  <Application>Microsoft Macintosh PowerPoint</Application>
  <PresentationFormat>Widescreen</PresentationFormat>
  <Paragraphs>154</Paragraphs>
  <Slides>17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Roboto</vt:lpstr>
      <vt:lpstr>Wingdings</vt:lpstr>
      <vt:lpstr>Office Theme</vt:lpstr>
      <vt:lpstr>The EU Disability Employment Package</vt:lpstr>
      <vt:lpstr>What is this session about?</vt:lpstr>
      <vt:lpstr>Starting point: high prevalence of disability and continuously low employment </vt:lpstr>
      <vt:lpstr>PowerPoint Presentation</vt:lpstr>
      <vt:lpstr>What is Disability Employment Package </vt:lpstr>
      <vt:lpstr>The Package covers the whole employment cycle </vt:lpstr>
      <vt:lpstr>PowerPoint Presentation</vt:lpstr>
      <vt:lpstr>PowerPoint Presentation</vt:lpstr>
      <vt:lpstr>PowerPoint Presentation</vt:lpstr>
      <vt:lpstr>Key challenges addressed for service providers &amp; employers</vt:lpstr>
      <vt:lpstr>PowerPoint Presentation</vt:lpstr>
      <vt:lpstr>PowerPoint Presentation</vt:lpstr>
      <vt:lpstr>PowerPoint Presentation</vt:lpstr>
      <vt:lpstr> Supporting SMEs in Inclusive Hiring through EU funds</vt:lpstr>
      <vt:lpstr>Empowering SMEs with Practical Tools </vt:lpstr>
      <vt:lpstr>Discussion </vt:lpstr>
      <vt:lpstr>Please visit the Package website and share!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Katerina Stanton Balazs</dc:creator>
  <cp:lastModifiedBy>Weis, Robin</cp:lastModifiedBy>
  <cp:revision>29</cp:revision>
  <dcterms:created xsi:type="dcterms:W3CDTF">2022-12-05T13:52:15Z</dcterms:created>
  <dcterms:modified xsi:type="dcterms:W3CDTF">2025-02-26T19:27:55Z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6bd9ddd1-4d20-43f6-abfa-fc3c07406f94_Enabled">
    <vt:lpwstr>true</vt:lpwstr>
  </property>
  <property fmtid="{D5CDD505-2E9C-101B-9397-08002B2CF9AE}" pid="3" name="MSIP_Label_6bd9ddd1-4d20-43f6-abfa-fc3c07406f94_SetDate">
    <vt:lpwstr>2025-02-18T14:36:59Z</vt:lpwstr>
  </property>
  <property fmtid="{D5CDD505-2E9C-101B-9397-08002B2CF9AE}" pid="4" name="MSIP_Label_6bd9ddd1-4d20-43f6-abfa-fc3c07406f94_Method">
    <vt:lpwstr>Standard</vt:lpwstr>
  </property>
  <property fmtid="{D5CDD505-2E9C-101B-9397-08002B2CF9AE}" pid="5" name="MSIP_Label_6bd9ddd1-4d20-43f6-abfa-fc3c07406f94_Name">
    <vt:lpwstr>Commission Use</vt:lpwstr>
  </property>
  <property fmtid="{D5CDD505-2E9C-101B-9397-08002B2CF9AE}" pid="6" name="MSIP_Label_6bd9ddd1-4d20-43f6-abfa-fc3c07406f94_SiteId">
    <vt:lpwstr>b24c8b06-522c-46fe-9080-70926f8dddb1</vt:lpwstr>
  </property>
  <property fmtid="{D5CDD505-2E9C-101B-9397-08002B2CF9AE}" pid="7" name="MSIP_Label_6bd9ddd1-4d20-43f6-abfa-fc3c07406f94_ActionId">
    <vt:lpwstr>2d180d1c-9768-4cd9-af75-298987f72e6e</vt:lpwstr>
  </property>
  <property fmtid="{D5CDD505-2E9C-101B-9397-08002B2CF9AE}" pid="8" name="MSIP_Label_6bd9ddd1-4d20-43f6-abfa-fc3c07406f94_ContentBits">
    <vt:lpwstr>0</vt:lpwstr>
  </property>
</Properties>
</file>