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8" r:id="rId2"/>
    <p:sldId id="259" r:id="rId3"/>
    <p:sldId id="260" r:id="rId4"/>
    <p:sldId id="263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843" autoAdjust="0"/>
    <p:restoredTop sz="75502" autoAdjust="0"/>
  </p:normalViewPr>
  <p:slideViewPr>
    <p:cSldViewPr snapToGrid="0">
      <p:cViewPr varScale="1">
        <p:scale>
          <a:sx n="76" d="100"/>
          <a:sy n="76" d="100"/>
        </p:scale>
        <p:origin x="10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20/02/2025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20/02/2025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Sample Slide: presenting three points on our project and the relationship to this year’s theme of the Zero Project Conference. Point 1; Point 2; Point 3 connect together in this way.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8339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dirty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Zero Project Conference 2025 (#ZeroCon25)</a:t>
            </a:r>
            <a:endParaRPr lang="en-GB" sz="3200" b="0" dirty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20/02/2025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20/02/2025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20/02/2025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20/02/2025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20/02/2025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20/02/2025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20/02/2025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20/02/2025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20/02/2025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20/02/2025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20/02/2025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tionaldisabilityinstitute.org/reports/small-business-ownership-pwd-challenges-and-opportunitie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073" y="1201784"/>
            <a:ext cx="11390812" cy="2073065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595959"/>
                </a:solidFill>
              </a:rPr>
              <a:t>Expanding Opportunities for Tech Start-up Founders with Disabilities</a:t>
            </a:r>
            <a:endParaRPr lang="en-GB" dirty="0">
              <a:solidFill>
                <a:srgbClr val="59595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451" y="3444665"/>
            <a:ext cx="11234057" cy="22115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59595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Diego Mariscal</a:t>
            </a:r>
          </a:p>
          <a:p>
            <a:r>
              <a:rPr lang="en-US" dirty="0">
                <a:solidFill>
                  <a:srgbClr val="59595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2Gether-International</a:t>
            </a:r>
          </a:p>
          <a:p>
            <a:r>
              <a:rPr lang="en-US" dirty="0">
                <a:solidFill>
                  <a:srgbClr val="59595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United States</a:t>
            </a:r>
          </a:p>
          <a:p>
            <a:r>
              <a:rPr lang="en-US" dirty="0">
                <a:solidFill>
                  <a:srgbClr val="595959"/>
                </a:solidFill>
              </a:rPr>
              <a:t>Funding and Accelerating Assistive Technologies</a:t>
            </a:r>
            <a:endParaRPr lang="en-GB" dirty="0">
              <a:solidFill>
                <a:srgbClr val="59595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8" name="Picture 7" descr="A white text on a purple background&#10;&#10;Description automatically generated">
            <a:extLst>
              <a:ext uri="{FF2B5EF4-FFF2-40B4-BE49-F238E27FC236}">
                <a16:creationId xmlns:a16="http://schemas.microsoft.com/office/drawing/2014/main" id="{A76366FD-D6BC-0552-3736-0E4C807A39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375" y="4164913"/>
            <a:ext cx="2373999" cy="2373999"/>
          </a:xfrm>
          <a:prstGeom prst="rect">
            <a:avLst/>
          </a:prstGeom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842554" y="5692088"/>
            <a:ext cx="10567851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>
                <a:solidFill>
                  <a:srgbClr val="59595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Thursday March 6, 2025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>
                <a:latin typeface="Roboto" panose="02000000000000000000" pitchFamily="2" charset="0"/>
                <a:ea typeface="Roboto" panose="02000000000000000000" pitchFamily="2" charset="0"/>
              </a:rPr>
              <a:t>1</a:t>
            </a:fld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349118A9-F59D-0EE4-F4EF-44CEC6A2F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014" y="94717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400" b="1" i="0" u="sng" strike="noStrike" dirty="0">
                <a:solidFill>
                  <a:srgbClr val="2B882E"/>
                </a:solidFill>
                <a:effectLst/>
                <a:cs typeface="Roboto" panose="02000000000000000000" pitchFamily="2" charset="0"/>
              </a:rPr>
              <a:t>Entrepreneurship has become a viable career path for people with disabilities</a:t>
            </a:r>
            <a:br>
              <a:rPr lang="en-US" sz="4400" b="1" u="sng" dirty="0">
                <a:solidFill>
                  <a:srgbClr val="2B882E"/>
                </a:solidFill>
                <a:cs typeface="Roboto" panose="02000000000000000000" pitchFamily="2" charset="0"/>
              </a:rPr>
            </a:br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D12346A-244A-C62E-52D1-C600A5BB6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330" y="1929042"/>
            <a:ext cx="12037017" cy="4928958"/>
          </a:xfrm>
        </p:spPr>
        <p:txBody>
          <a:bodyPr>
            <a:normAutofit/>
          </a:bodyPr>
          <a:lstStyle/>
          <a:p>
            <a:pPr rtl="0">
              <a:spcBef>
                <a:spcPts val="0"/>
              </a:spcBef>
              <a:spcAft>
                <a:spcPts val="800"/>
              </a:spcAft>
            </a:pPr>
            <a:endParaRPr lang="en-US" b="0" i="0" u="none" strike="noStrike" dirty="0">
              <a:solidFill>
                <a:srgbClr val="000000"/>
              </a:solidFill>
              <a:effectLst/>
              <a:cs typeface="Roboto" panose="02000000000000000000" pitchFamily="2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b="0" i="0" u="none" strike="noStrike" dirty="0">
                <a:solidFill>
                  <a:srgbClr val="595959"/>
                </a:solidFill>
                <a:effectLst/>
                <a:cs typeface="Roboto" panose="02000000000000000000" pitchFamily="2" charset="0"/>
              </a:rPr>
              <a:t>Due to both systemic obstacles and antiquated biases in the workforce, entrepreneurship (particularly in the tech sector) has become an increasingly viable option for people with disabilities to embark on a meaningful career path. </a:t>
            </a:r>
            <a:endParaRPr lang="pl-PL" b="0" i="0" u="none" strike="noStrike" dirty="0">
              <a:solidFill>
                <a:srgbClr val="595959"/>
              </a:solidFill>
              <a:effectLst/>
              <a:cs typeface="Roboto" panose="02000000000000000000" pitchFamily="2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endParaRPr lang="pl-PL" b="0" i="0" u="none" strike="noStrike" dirty="0">
              <a:solidFill>
                <a:srgbClr val="595959"/>
              </a:solidFill>
              <a:effectLst/>
              <a:cs typeface="Roboto" panose="02000000000000000000" pitchFamily="2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b="0" i="0" u="none" strike="noStrike" dirty="0">
                <a:solidFill>
                  <a:srgbClr val="595959"/>
                </a:solidFill>
                <a:effectLst/>
                <a:cs typeface="Roboto" panose="02000000000000000000" pitchFamily="2" charset="0"/>
              </a:rPr>
              <a:t>According to a</a:t>
            </a:r>
            <a:r>
              <a:rPr lang="en-US" b="0" i="0" u="sng" strike="noStrike" dirty="0">
                <a:solidFill>
                  <a:srgbClr val="1155CC"/>
                </a:solidFill>
                <a:effectLst/>
                <a:cs typeface="Roboto" panose="02000000000000000000" pitchFamily="2" charset="0"/>
                <a:hlinkClick r:id="rId3"/>
              </a:rPr>
              <a:t> 2022 report from the National Disability Institute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</a:t>
            </a:r>
            <a:r>
              <a:rPr lang="en-US" b="0" i="0" u="none" strike="noStrike" dirty="0">
                <a:solidFill>
                  <a:srgbClr val="595959"/>
                </a:solidFill>
                <a:effectLst/>
                <a:cs typeface="Roboto" panose="02000000000000000000" pitchFamily="2" charset="0"/>
              </a:rPr>
              <a:t>(NDI), “there are 1.8 million business owners with disabilities in the U.S.”, and “with a significant portion (74 percent) of people with disabilities outside the labor force,” entrepreneurship is an important employment option for this segment of the population.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 </a:t>
            </a:r>
            <a:endParaRPr lang="en-US" b="0" i="0" u="none" strike="noStrike" dirty="0">
              <a:effectLst/>
              <a:cs typeface="Roboto" panose="02000000000000000000" pitchFamily="2" charset="0"/>
            </a:endParaRPr>
          </a:p>
          <a:p>
            <a:pPr marL="0" indent="0" rtl="0">
              <a:spcBef>
                <a:spcPts val="0"/>
              </a:spcBef>
              <a:spcAft>
                <a:spcPts val="800"/>
              </a:spcAft>
              <a:buNone/>
            </a:pP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DD826-23C0-B71C-05E4-6E5E297FA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684" y="608194"/>
            <a:ext cx="10828116" cy="1325563"/>
          </a:xfrm>
        </p:spPr>
        <p:txBody>
          <a:bodyPr>
            <a:normAutofit/>
          </a:bodyPr>
          <a:lstStyle/>
          <a:p>
            <a:r>
              <a:rPr lang="en-US" sz="4000" b="1" i="0" u="sng" strike="noStrike" dirty="0">
                <a:solidFill>
                  <a:srgbClr val="2B882E"/>
                </a:solidFill>
                <a:effectLst/>
                <a:cs typeface="Roboto" panose="02000000000000000000" pitchFamily="2" charset="0"/>
              </a:rPr>
              <a:t>Disability innovation is fueling the tech space</a:t>
            </a:r>
            <a:endParaRPr lang="en-US" sz="4000" dirty="0">
              <a:solidFill>
                <a:srgbClr val="59595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49ADE-0F78-A2C1-91FC-90D26335E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129" y="1933757"/>
            <a:ext cx="11499742" cy="4158831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en-US" sz="3600" b="0" i="0" u="sng" strike="noStrike" dirty="0">
                <a:effectLst/>
                <a:cs typeface="Roboto" panose="02000000000000000000" pitchFamily="2" charset="0"/>
              </a:rPr>
            </a:br>
            <a:endParaRPr lang="en-US" sz="3300" b="0" i="0" u="sng" strike="noStrike" dirty="0">
              <a:effectLst/>
              <a:cs typeface="Roboto" panose="02000000000000000000" pitchFamily="2" charset="0"/>
            </a:endParaRP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dirty="0">
                <a:solidFill>
                  <a:srgbClr val="595959"/>
                </a:solidFill>
                <a:effectLst/>
                <a:cs typeface="Roboto" panose="02000000000000000000" pitchFamily="2" charset="0"/>
              </a:rPr>
              <a:t>Having a disability is a complex identity that should be embraced as part of human diversity. Having disabilities can make people creative, resilient, ambitious and self-starting. It’s no wonder that people with disabilities are propelling the future of technology, creating solutions and making the world more accessible. </a:t>
            </a:r>
            <a:endParaRPr lang="en-US" sz="3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B62F73-A5EC-9FC2-FC88-10EEE871B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491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DB5E69-C251-BDCA-003A-F2AE6BE7A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>
            <a:extLst>
              <a:ext uri="{FF2B5EF4-FFF2-40B4-BE49-F238E27FC236}">
                <a16:creationId xmlns:a16="http://schemas.microsoft.com/office/drawing/2014/main" id="{7309C8A0-CDC5-AA6B-3181-CC097F979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926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i="0" u="sng" strike="noStrike" dirty="0">
                <a:solidFill>
                  <a:srgbClr val="2B882E"/>
                </a:solidFill>
                <a:effectLst/>
                <a:cs typeface="Roboto" panose="02000000000000000000" pitchFamily="2" charset="0"/>
              </a:rPr>
              <a:t>Examples of start-ups founded by people with disabilities</a:t>
            </a:r>
            <a:endParaRPr lang="en-GB" sz="4000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F6551-B78D-6782-DA4C-B0476A9394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442" y="2045928"/>
            <a:ext cx="11499742" cy="41588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i="0" u="none" strike="noStrike" dirty="0">
                <a:solidFill>
                  <a:srgbClr val="595959"/>
                </a:solidFill>
                <a:effectLst/>
                <a:cs typeface="Roboto" panose="02000000000000000000" pitchFamily="2" charset="0"/>
              </a:rPr>
              <a:t>The start-</a:t>
            </a:r>
            <a:r>
              <a:rPr lang="pl-PL" i="0" u="none" strike="noStrike" dirty="0" err="1">
                <a:solidFill>
                  <a:srgbClr val="595959"/>
                </a:solidFill>
                <a:effectLst/>
                <a:cs typeface="Roboto" panose="02000000000000000000" pitchFamily="2" charset="0"/>
              </a:rPr>
              <a:t>ups</a:t>
            </a:r>
            <a:r>
              <a:rPr lang="pl-PL" i="0" u="none" strike="noStrike" dirty="0">
                <a:solidFill>
                  <a:srgbClr val="595959"/>
                </a:solidFill>
                <a:effectLst/>
                <a:cs typeface="Roboto" panose="02000000000000000000" pitchFamily="2" charset="0"/>
              </a:rPr>
              <a:t> </a:t>
            </a:r>
            <a:r>
              <a:rPr lang="en-US" i="0" u="none" strike="noStrike" dirty="0">
                <a:solidFill>
                  <a:srgbClr val="595959"/>
                </a:solidFill>
                <a:effectLst/>
                <a:cs typeface="Roboto" panose="02000000000000000000" pitchFamily="2" charset="0"/>
              </a:rPr>
              <a:t>include companies and platforms that</a:t>
            </a:r>
            <a:r>
              <a:rPr lang="pl-PL" i="0" u="none" strike="noStrike" dirty="0">
                <a:solidFill>
                  <a:srgbClr val="595959"/>
                </a:solidFill>
                <a:effectLst/>
                <a:cs typeface="Roboto" panose="02000000000000000000" pitchFamily="2" charset="0"/>
              </a:rPr>
              <a:t>:</a:t>
            </a:r>
            <a:r>
              <a:rPr lang="en-US" i="0" u="none" strike="noStrike" dirty="0">
                <a:solidFill>
                  <a:srgbClr val="595959"/>
                </a:solidFill>
                <a:effectLst/>
                <a:cs typeface="Roboto" panose="02000000000000000000" pitchFamily="2" charset="0"/>
              </a:rPr>
              <a:t> </a:t>
            </a:r>
            <a:endParaRPr lang="pl-PL" i="0" u="none" strike="noStrike" dirty="0">
              <a:solidFill>
                <a:srgbClr val="595959"/>
              </a:solidFill>
              <a:effectLst/>
              <a:cs typeface="Roboto" panose="02000000000000000000" pitchFamily="2" charset="0"/>
            </a:endParaRPr>
          </a:p>
          <a:p>
            <a:pPr lvl="1"/>
            <a:r>
              <a:rPr lang="en-US" sz="2800" b="0" i="0" u="none" strike="noStrike" dirty="0">
                <a:solidFill>
                  <a:srgbClr val="595959"/>
                </a:solidFill>
                <a:effectLst/>
                <a:cs typeface="Roboto" panose="02000000000000000000" pitchFamily="2" charset="0"/>
              </a:rPr>
              <a:t>make online learning more accessible (EVT); </a:t>
            </a:r>
            <a:endParaRPr lang="pl-PL" sz="2800" b="0" i="0" u="none" strike="noStrike" dirty="0">
              <a:solidFill>
                <a:srgbClr val="595959"/>
              </a:solidFill>
              <a:effectLst/>
              <a:cs typeface="Roboto" panose="02000000000000000000" pitchFamily="2" charset="0"/>
            </a:endParaRPr>
          </a:p>
          <a:p>
            <a:pPr lvl="1"/>
            <a:r>
              <a:rPr lang="en-US" sz="2800" b="0" i="0" u="none" strike="noStrike" dirty="0">
                <a:solidFill>
                  <a:srgbClr val="595959"/>
                </a:solidFill>
                <a:effectLst/>
                <a:cs typeface="Roboto" panose="02000000000000000000" pitchFamily="2" charset="0"/>
              </a:rPr>
              <a:t>empower employers to better recruit and onboard people with both visible and invisible disabilities (Invisible Strengths); </a:t>
            </a:r>
            <a:r>
              <a:rPr lang="pl-PL" sz="2800" b="0" i="0" u="none" strike="noStrike" dirty="0">
                <a:solidFill>
                  <a:srgbClr val="595959"/>
                </a:solidFill>
                <a:effectLst/>
                <a:cs typeface="Roboto" panose="02000000000000000000" pitchFamily="2" charset="0"/>
              </a:rPr>
              <a:t>	</a:t>
            </a:r>
            <a:r>
              <a:rPr lang="en-US" sz="2800" b="0" i="0" u="none" strike="noStrike" dirty="0">
                <a:solidFill>
                  <a:srgbClr val="595959"/>
                </a:solidFill>
                <a:effectLst/>
                <a:cs typeface="Roboto" panose="02000000000000000000" pitchFamily="2" charset="0"/>
              </a:rPr>
              <a:t>assist in finding vacation rentals with universal design (Becoming </a:t>
            </a:r>
            <a:r>
              <a:rPr lang="en-US" sz="2800" b="0" i="0" u="none" strike="noStrike" dirty="0" err="1">
                <a:solidFill>
                  <a:srgbClr val="595959"/>
                </a:solidFill>
                <a:effectLst/>
                <a:cs typeface="Roboto" panose="02000000000000000000" pitchFamily="2" charset="0"/>
              </a:rPr>
              <a:t>RentABLE</a:t>
            </a:r>
            <a:r>
              <a:rPr lang="en-US" sz="2800" b="0" i="0" u="none" strike="noStrike" dirty="0">
                <a:solidFill>
                  <a:srgbClr val="595959"/>
                </a:solidFill>
                <a:effectLst/>
                <a:cs typeface="Roboto" panose="02000000000000000000" pitchFamily="2" charset="0"/>
              </a:rPr>
              <a:t>); </a:t>
            </a:r>
            <a:r>
              <a:rPr lang="pl-PL" sz="2800" b="0" i="0" u="none" strike="noStrike" dirty="0">
                <a:solidFill>
                  <a:srgbClr val="595959"/>
                </a:solidFill>
                <a:effectLst/>
                <a:cs typeface="Roboto" panose="02000000000000000000" pitchFamily="2" charset="0"/>
              </a:rPr>
              <a:t>	</a:t>
            </a:r>
          </a:p>
          <a:p>
            <a:pPr lvl="1"/>
            <a:r>
              <a:rPr lang="en-US" sz="2800" b="0" i="0" u="none" strike="noStrike" dirty="0">
                <a:solidFill>
                  <a:srgbClr val="595959"/>
                </a:solidFill>
                <a:effectLst/>
                <a:cs typeface="Roboto" panose="02000000000000000000" pitchFamily="2" charset="0"/>
              </a:rPr>
              <a:t>make event and game ticketing experiences more accessible (Adapt the Game); </a:t>
            </a:r>
            <a:endParaRPr lang="pl-PL" sz="2800" b="0" i="0" u="none" strike="noStrike" dirty="0">
              <a:solidFill>
                <a:srgbClr val="595959"/>
              </a:solidFill>
              <a:effectLst/>
              <a:cs typeface="Roboto" panose="02000000000000000000" pitchFamily="2" charset="0"/>
            </a:endParaRPr>
          </a:p>
          <a:p>
            <a:pPr lvl="1"/>
            <a:r>
              <a:rPr lang="en-US" sz="2800" b="0" i="0" u="none" strike="noStrike" dirty="0">
                <a:solidFill>
                  <a:srgbClr val="595959"/>
                </a:solidFill>
                <a:effectLst/>
                <a:cs typeface="Roboto" panose="02000000000000000000" pitchFamily="2" charset="0"/>
              </a:rPr>
              <a:t>and much more. 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4EBE7-BD7C-D229-E076-BE15C46E06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061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>
            <a:extLst>
              <a:ext uri="{FF2B5EF4-FFF2-40B4-BE49-F238E27FC236}">
                <a16:creationId xmlns:a16="http://schemas.microsoft.com/office/drawing/2014/main" id="{C7E7D6D6-60BE-A81E-08A9-F49617709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597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400" b="1" u="sng" dirty="0">
                <a:solidFill>
                  <a:srgbClr val="2B882E"/>
                </a:solidFill>
                <a:cs typeface="Roboto" panose="02000000000000000000" pitchFamily="2" charset="0"/>
              </a:rPr>
              <a:t>Strategies for increasing</a:t>
            </a:r>
            <a:r>
              <a:rPr lang="en-US" sz="4400" b="1" i="0" u="sng" strike="noStrike" dirty="0">
                <a:solidFill>
                  <a:srgbClr val="2B882E"/>
                </a:solidFill>
                <a:effectLst/>
                <a:cs typeface="Roboto" panose="02000000000000000000" pitchFamily="2" charset="0"/>
              </a:rPr>
              <a:t> access to capital for disabled entrepreneurs</a:t>
            </a:r>
            <a:br>
              <a:rPr lang="en-US" sz="4400" b="1" i="0" u="sng" strike="noStrike" dirty="0">
                <a:solidFill>
                  <a:srgbClr val="2B882E"/>
                </a:solidFill>
                <a:effectLst/>
                <a:cs typeface="Roboto" panose="02000000000000000000" pitchFamily="2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FFC44-57A7-B813-E839-ABC762404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956" y="2011539"/>
            <a:ext cx="10950844" cy="4344811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2800" dirty="0">
                <a:solidFill>
                  <a:srgbClr val="595959"/>
                </a:solidFill>
                <a:cs typeface="Roboto" panose="02000000000000000000" pitchFamily="2" charset="0"/>
              </a:rPr>
              <a:t>Pursuing corporate partnerships</a:t>
            </a:r>
          </a:p>
          <a:p>
            <a:pPr lvl="1"/>
            <a:r>
              <a:rPr lang="en-US" sz="2800" dirty="0">
                <a:solidFill>
                  <a:srgbClr val="595959"/>
                </a:solidFill>
                <a:cs typeface="Roboto" panose="02000000000000000000" pitchFamily="2" charset="0"/>
              </a:rPr>
              <a:t>Collaborations with both national and international organizations</a:t>
            </a:r>
          </a:p>
          <a:p>
            <a:pPr lvl="1"/>
            <a:r>
              <a:rPr lang="en-US" sz="2800" b="0" i="0" u="none" strike="noStrike" dirty="0">
                <a:solidFill>
                  <a:srgbClr val="595959"/>
                </a:solidFill>
                <a:effectLst/>
                <a:cs typeface="Roboto" panose="02000000000000000000" pitchFamily="2" charset="0"/>
              </a:rPr>
              <a:t>Build a support network to foster a regional entrepreneurial ecosystem by and for people with disabilities, including organizations from the entrepreneurial sector, academia, private sector, local governments, and civil society organizations to amplify impact and cross-sector collaboration.</a:t>
            </a:r>
          </a:p>
          <a:p>
            <a:pPr lvl="1"/>
            <a:r>
              <a:rPr lang="en-US" sz="2800" b="0" i="0" u="none" strike="noStrike" dirty="0">
                <a:solidFill>
                  <a:srgbClr val="595959"/>
                </a:solidFill>
                <a:effectLst/>
                <a:cs typeface="Roboto" panose="02000000000000000000" pitchFamily="2" charset="0"/>
              </a:rPr>
              <a:t> Connect founders with opportunities for seed capital and venture capital funding, including through summit and stakeholder meetings.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4FD904-F380-F1AB-7AAF-6CCD33FB12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36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393</Words>
  <Application>Microsoft Office PowerPoint</Application>
  <PresentationFormat>Panoramiczny</PresentationFormat>
  <Paragraphs>33</Paragraphs>
  <Slides>5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Arial</vt:lpstr>
      <vt:lpstr>Calibri</vt:lpstr>
      <vt:lpstr>Roboto</vt:lpstr>
      <vt:lpstr>Office Theme</vt:lpstr>
      <vt:lpstr>Expanding Opportunities for Tech Start-up Founders with Disabilities</vt:lpstr>
      <vt:lpstr>Entrepreneurship has become a viable career path for people with disabilities </vt:lpstr>
      <vt:lpstr>Disability innovation is fueling the tech space</vt:lpstr>
      <vt:lpstr>Examples of start-ups founded by people with disabilities</vt:lpstr>
      <vt:lpstr>Strategies for increasing access to capital for disabled entrepreneurs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Małgorzata Grobelna</cp:lastModifiedBy>
  <cp:revision>24</cp:revision>
  <dcterms:created xsi:type="dcterms:W3CDTF">2022-12-05T13:52:15Z</dcterms:created>
  <dcterms:modified xsi:type="dcterms:W3CDTF">2025-02-20T12:54:44Z</dcterms:modified>
</cp:coreProperties>
</file>