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69" r:id="rId2"/>
    <p:sldMasterId id="2147483671" r:id="rId3"/>
    <p:sldMasterId id="2147483674" r:id="rId4"/>
    <p:sldMasterId id="2147483681" r:id="rId5"/>
    <p:sldMasterId id="2147483685" r:id="rId6"/>
  </p:sldMasterIdLst>
  <p:notesMasterIdLst>
    <p:notesMasterId r:id="rId30"/>
  </p:notesMasterIdLst>
  <p:sldIdLst>
    <p:sldId id="2142532686" r:id="rId7"/>
    <p:sldId id="2142532657" r:id="rId8"/>
    <p:sldId id="2142532687" r:id="rId9"/>
    <p:sldId id="2142532713" r:id="rId10"/>
    <p:sldId id="2142532701" r:id="rId11"/>
    <p:sldId id="2142532706" r:id="rId12"/>
    <p:sldId id="2142532700" r:id="rId13"/>
    <p:sldId id="2142532702" r:id="rId14"/>
    <p:sldId id="2142532692" r:id="rId15"/>
    <p:sldId id="2142532707" r:id="rId16"/>
    <p:sldId id="2142532711" r:id="rId17"/>
    <p:sldId id="2142532708" r:id="rId18"/>
    <p:sldId id="2142532709" r:id="rId19"/>
    <p:sldId id="2142532712" r:id="rId20"/>
    <p:sldId id="2142532714" r:id="rId21"/>
    <p:sldId id="2142532696" r:id="rId22"/>
    <p:sldId id="2142532665" r:id="rId23"/>
    <p:sldId id="2142532660" r:id="rId24"/>
    <p:sldId id="2142532689" r:id="rId25"/>
    <p:sldId id="2142532662" r:id="rId26"/>
    <p:sldId id="2142532677" r:id="rId27"/>
    <p:sldId id="2142532672" r:id="rId28"/>
    <p:sldId id="2142532674" r:id="rId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965B"/>
    <a:srgbClr val="0C4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6B6DC0-9288-C455-848B-2ACC0F83826B}" v="9" dt="2026-07-20T10:49:06.05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203" autoAdjust="0"/>
  </p:normalViewPr>
  <p:slideViewPr>
    <p:cSldViewPr>
      <p:cViewPr varScale="1">
        <p:scale>
          <a:sx n="77" d="100"/>
          <a:sy n="77" d="100"/>
        </p:scale>
        <p:origin x="883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84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8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180D4-E8D2-4194-9B4C-672818D74764}" type="datetimeFigureOut">
              <a:rPr lang="it-IT" smtClean="0"/>
              <a:t>20/07/2026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5F9CC-253F-49D2-A69B-A86E557E9C0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38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F5F9CC-253F-49D2-A69B-A86E557E9C03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390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5C37A-75CD-EA8F-D4CD-71F7220A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5E912C1-289A-D69A-0584-2E31DC164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412BF51-9D07-52B6-74A8-C0EC41C81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A6171A4-0C8A-3012-2D95-96646A9DA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C8D386-70F0-E24B-9F37-ABBED85A5942}" type="slidenum">
              <a:rPr kumimoji="0" lang="it-IT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663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68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0E952569-AC4B-7166-EA3D-41F234C79A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5280" y="366792"/>
            <a:ext cx="6410960" cy="3545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>
              <a:defRPr sz="1600">
                <a:solidFill>
                  <a:schemeClr val="accent3"/>
                </a:solidFill>
              </a:defRPr>
            </a:lvl2pPr>
            <a:lvl3pPr>
              <a:defRPr sz="1600">
                <a:solidFill>
                  <a:schemeClr val="accent3"/>
                </a:solidFill>
              </a:defRPr>
            </a:lvl3pPr>
            <a:lvl4pPr>
              <a:defRPr sz="1600">
                <a:solidFill>
                  <a:schemeClr val="accent3"/>
                </a:solidFill>
              </a:defRPr>
            </a:lvl4pPr>
            <a:lvl5pPr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520F5030-720E-20B5-53DA-CDC1067B1F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15598" y="955675"/>
            <a:ext cx="6410325" cy="329088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  <p:sp>
        <p:nvSpPr>
          <p:cNvPr id="2" name="Titolo 7">
            <a:extLst>
              <a:ext uri="{FF2B5EF4-FFF2-40B4-BE49-F238E27FC236}">
                <a16:creationId xmlns:a16="http://schemas.microsoft.com/office/drawing/2014/main" id="{F9CC608E-1CBE-CE27-B935-AE7FC633FB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077" y="1116636"/>
            <a:ext cx="3964788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4" name="Segnaposto testo 9">
            <a:extLst>
              <a:ext uri="{FF2B5EF4-FFF2-40B4-BE49-F238E27FC236}">
                <a16:creationId xmlns:a16="http://schemas.microsoft.com/office/drawing/2014/main" id="{58CDE4F8-16DF-EC07-42F6-A95770898F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6077" y="2800378"/>
            <a:ext cx="3964788" cy="628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317715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72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565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62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F2D46C74-6195-59C6-A1EB-929B0C4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867977"/>
            <a:ext cx="9143999" cy="11220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it-IT" dirty="0"/>
              <a:t>Inserire testo esempio: </a:t>
            </a:r>
          </a:p>
          <a:p>
            <a:pPr lvl="0"/>
            <a:r>
              <a:rPr lang="it-IT" dirty="0" err="1"/>
              <a:t>Questions</a:t>
            </a:r>
            <a:r>
              <a:rPr lang="it-IT" dirty="0"/>
              <a:t>?/Thank </a:t>
            </a:r>
            <a:r>
              <a:rPr lang="it-IT" dirty="0" err="1"/>
              <a:t>you</a:t>
            </a:r>
            <a:endParaRPr lang="it-IT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30DDC72B-F7BD-4D3A-472C-8CD734BB97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3863" y="6362700"/>
            <a:ext cx="3724275" cy="285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Contatti telefonici e/o e-mail</a:t>
            </a:r>
          </a:p>
        </p:txBody>
      </p:sp>
    </p:spTree>
    <p:extLst>
      <p:ext uri="{BB962C8B-B14F-4D97-AF65-F5344CB8AC3E}">
        <p14:creationId xmlns:p14="http://schemas.microsoft.com/office/powerpoint/2010/main" val="3997228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7AE0B81F-306C-416D-CF97-F39D6905FBC4}"/>
              </a:ext>
            </a:extLst>
          </p:cNvPr>
          <p:cNvSpPr txBox="1">
            <a:spLocks/>
          </p:cNvSpPr>
          <p:nvPr/>
        </p:nvSpPr>
        <p:spPr>
          <a:xfrm>
            <a:off x="365760" y="828435"/>
            <a:ext cx="4293757" cy="15971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dirty="0">
                <a:solidFill>
                  <a:srgbClr val="FFFFFF"/>
                </a:solidFill>
                <a:latin typeface="Century Gothic"/>
                <a:cs typeface="Calibri Light"/>
              </a:rPr>
              <a:t>Title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0AB5BE-3A5E-9F65-02B5-F6EFCD8A402F}"/>
              </a:ext>
            </a:extLst>
          </p:cNvPr>
          <p:cNvSpPr txBox="1"/>
          <p:nvPr/>
        </p:nvSpPr>
        <p:spPr>
          <a:xfrm>
            <a:off x="363648" y="2622637"/>
            <a:ext cx="3965417" cy="35548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9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Insert your text here</a:t>
            </a:r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07D9223-12A8-5D2B-169D-5BDDECC06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880" y="397272"/>
            <a:ext cx="6410960" cy="3545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>
              <a:defRPr sz="1600">
                <a:solidFill>
                  <a:schemeClr val="accent3"/>
                </a:solidFill>
              </a:defRPr>
            </a:lvl2pPr>
            <a:lvl3pPr>
              <a:defRPr sz="1600">
                <a:solidFill>
                  <a:schemeClr val="accent3"/>
                </a:solidFill>
              </a:defRPr>
            </a:lvl3pPr>
            <a:lvl4pPr>
              <a:defRPr sz="1600">
                <a:solidFill>
                  <a:schemeClr val="accent3"/>
                </a:solidFill>
              </a:defRPr>
            </a:lvl4pPr>
            <a:lvl5pPr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C940E12C-75EB-4C1D-F377-72CA75C49C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198" y="986155"/>
            <a:ext cx="6410325" cy="329088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EF76B6AA-25B0-5194-2EF0-D87371737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0014" y="1116636"/>
            <a:ext cx="3964788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CAF0AFF-72BC-5E61-08CF-0988B2005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0014" y="2800378"/>
            <a:ext cx="3964788" cy="628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406832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1D7B8-BB28-5C37-7A23-F5A6F7387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520" y="392510"/>
            <a:ext cx="11236960" cy="76827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algn="ctr"/>
            <a:r>
              <a:rPr lang="it-IT" sz="48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Title</a:t>
            </a:r>
            <a:endParaRPr lang="it-IT" sz="4800" dirty="0">
              <a:solidFill>
                <a:srgbClr val="002060"/>
              </a:solidFill>
              <a:latin typeface="Century Gothic"/>
              <a:ea typeface="+mj-lt"/>
              <a:cs typeface="+mj-lt"/>
            </a:endParaRP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4CEA0AD9-0700-EC11-5C15-24AC0E28DA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7520" y="1311672"/>
            <a:ext cx="11236960" cy="3545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  <a:lvl2pPr>
              <a:defRPr sz="1600">
                <a:solidFill>
                  <a:schemeClr val="accent3"/>
                </a:solidFill>
              </a:defRPr>
            </a:lvl2pPr>
            <a:lvl3pPr>
              <a:defRPr sz="1600">
                <a:solidFill>
                  <a:schemeClr val="accent3"/>
                </a:solidFill>
              </a:defRPr>
            </a:lvl3pPr>
            <a:lvl4pPr>
              <a:defRPr sz="1600">
                <a:solidFill>
                  <a:schemeClr val="accent3"/>
                </a:solidFill>
              </a:defRPr>
            </a:lvl4pPr>
            <a:lvl5pPr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373FC011-41E1-725A-8024-2D6F4A0360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520" y="2124075"/>
            <a:ext cx="11236960" cy="28644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21228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206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44546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754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7AE0B81F-306C-416D-CF97-F39D6905FBC4}"/>
              </a:ext>
            </a:extLst>
          </p:cNvPr>
          <p:cNvSpPr txBox="1">
            <a:spLocks/>
          </p:cNvSpPr>
          <p:nvPr/>
        </p:nvSpPr>
        <p:spPr>
          <a:xfrm>
            <a:off x="365760" y="828435"/>
            <a:ext cx="4293757" cy="15971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dirty="0">
                <a:solidFill>
                  <a:srgbClr val="FFFFFF"/>
                </a:solidFill>
                <a:latin typeface="Century Gothic"/>
                <a:cs typeface="Calibri Light"/>
              </a:rPr>
              <a:t>Title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0AB5BE-3A5E-9F65-02B5-F6EFCD8A402F}"/>
              </a:ext>
            </a:extLst>
          </p:cNvPr>
          <p:cNvSpPr txBox="1"/>
          <p:nvPr/>
        </p:nvSpPr>
        <p:spPr>
          <a:xfrm>
            <a:off x="363648" y="2622637"/>
            <a:ext cx="3965417" cy="35548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9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Insert your text here</a:t>
            </a:r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07D9223-12A8-5D2B-169D-5BDDECC06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880" y="397272"/>
            <a:ext cx="6410960" cy="3545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>
              <a:defRPr sz="1600">
                <a:solidFill>
                  <a:schemeClr val="accent3"/>
                </a:solidFill>
              </a:defRPr>
            </a:lvl2pPr>
            <a:lvl3pPr>
              <a:defRPr sz="1600">
                <a:solidFill>
                  <a:schemeClr val="accent3"/>
                </a:solidFill>
              </a:defRPr>
            </a:lvl3pPr>
            <a:lvl4pPr>
              <a:defRPr sz="1600">
                <a:solidFill>
                  <a:schemeClr val="accent3"/>
                </a:solidFill>
              </a:defRPr>
            </a:lvl4pPr>
            <a:lvl5pPr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C940E12C-75EB-4C1D-F377-72CA75C49C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198" y="986155"/>
            <a:ext cx="6410325" cy="329088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EF76B6AA-25B0-5194-2EF0-D87371737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0014" y="1116636"/>
            <a:ext cx="3964788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CAF0AFF-72BC-5E61-08CF-0988B2005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0014" y="2800378"/>
            <a:ext cx="3964788" cy="628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3754616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1D7B8-BB28-5C37-7A23-F5A6F7387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520" y="392510"/>
            <a:ext cx="11236960" cy="76827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algn="ctr"/>
            <a:r>
              <a:rPr lang="it-IT" sz="48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Title</a:t>
            </a:r>
            <a:endParaRPr lang="it-IT" sz="4800" dirty="0">
              <a:solidFill>
                <a:srgbClr val="002060"/>
              </a:solidFill>
              <a:latin typeface="Century Gothic"/>
              <a:ea typeface="+mj-lt"/>
              <a:cs typeface="+mj-lt"/>
            </a:endParaRP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4CEA0AD9-0700-EC11-5C15-24AC0E28DA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7520" y="1311672"/>
            <a:ext cx="11236960" cy="3545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  <a:lvl2pPr>
              <a:defRPr sz="1600">
                <a:solidFill>
                  <a:schemeClr val="accent3"/>
                </a:solidFill>
              </a:defRPr>
            </a:lvl2pPr>
            <a:lvl3pPr>
              <a:defRPr sz="1600">
                <a:solidFill>
                  <a:schemeClr val="accent3"/>
                </a:solidFill>
              </a:defRPr>
            </a:lvl3pPr>
            <a:lvl4pPr>
              <a:defRPr sz="1600">
                <a:solidFill>
                  <a:schemeClr val="accent3"/>
                </a:solidFill>
              </a:defRPr>
            </a:lvl4pPr>
            <a:lvl5pPr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373FC011-41E1-725A-8024-2D6F4A0360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520" y="2124075"/>
            <a:ext cx="11236960" cy="28644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45515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1D7B8-BB28-5C37-7A23-F5A6F7387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520" y="392510"/>
            <a:ext cx="11236960" cy="76827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algn="ctr"/>
            <a:r>
              <a:rPr lang="it-IT" sz="48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Title</a:t>
            </a:r>
            <a:endParaRPr lang="it-IT" sz="4800" dirty="0">
              <a:solidFill>
                <a:srgbClr val="002060"/>
              </a:solidFill>
              <a:latin typeface="Century Gothic"/>
              <a:ea typeface="+mj-lt"/>
              <a:cs typeface="+mj-lt"/>
            </a:endParaRPr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B6D15371-9FDB-53F6-41D3-096F3AD8F0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520" y="1463675"/>
            <a:ext cx="11236960" cy="34232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9050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2">
            <a:extLst>
              <a:ext uri="{FF2B5EF4-FFF2-40B4-BE49-F238E27FC236}">
                <a16:creationId xmlns:a16="http://schemas.microsoft.com/office/drawing/2014/main" id="{2B07C4AA-8318-E46F-A2F6-9B17DE8CC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1620" y="4196398"/>
            <a:ext cx="9144000" cy="3603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it-IT" sz="2000">
                <a:solidFill>
                  <a:srgbClr val="A5A5A5"/>
                </a:solidFill>
                <a:latin typeface="Century Gothic"/>
                <a:cs typeface="Calibri"/>
              </a:rPr>
              <a:t>Fare clic per modificare lo stile del sottotitolo dello schema</a:t>
            </a:r>
            <a:endParaRPr lang="de-DE" sz="2000">
              <a:solidFill>
                <a:srgbClr val="A5A5A5"/>
              </a:solidFill>
              <a:latin typeface="Century Gothic"/>
              <a:cs typeface="Calibri"/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C2B4D672-6175-FC37-359E-F9FC00CA2C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431223"/>
            <a:ext cx="9144000" cy="604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 sz="2700" b="1" dirty="0" err="1">
                <a:solidFill>
                  <a:srgbClr val="F0965B"/>
                </a:solidFill>
                <a:latin typeface="Century Gothic"/>
                <a:cs typeface="Calibri Light"/>
              </a:rPr>
              <a:t>Connecting</a:t>
            </a:r>
            <a:r>
              <a:rPr lang="de-DE" sz="2700" b="1" dirty="0">
                <a:solidFill>
                  <a:srgbClr val="F0965B"/>
                </a:solidFill>
                <a:latin typeface="Century Gothic"/>
                <a:cs typeface="Calibri Light"/>
              </a:rPr>
              <a:t> </a:t>
            </a:r>
            <a:r>
              <a:rPr lang="de-DE" sz="2700" b="1" dirty="0" err="1">
                <a:solidFill>
                  <a:srgbClr val="F0965B"/>
                </a:solidFill>
                <a:latin typeface="Century Gothic"/>
                <a:cs typeface="Calibri Light"/>
              </a:rPr>
              <a:t>Success</a:t>
            </a:r>
            <a:r>
              <a:rPr lang="de-DE" sz="2700" b="1" dirty="0">
                <a:solidFill>
                  <a:srgbClr val="F0965B"/>
                </a:solidFill>
                <a:latin typeface="Century Gothic"/>
                <a:cs typeface="Calibri Light"/>
              </a:rPr>
              <a:t>, </a:t>
            </a:r>
            <a:r>
              <a:rPr lang="de-DE" sz="2700" b="1" dirty="0" err="1">
                <a:solidFill>
                  <a:srgbClr val="F0965B"/>
                </a:solidFill>
                <a:latin typeface="Century Gothic"/>
                <a:cs typeface="Calibri Light"/>
              </a:rPr>
              <a:t>Beyond</a:t>
            </a:r>
            <a:r>
              <a:rPr lang="de-DE" sz="2700" b="1" dirty="0">
                <a:solidFill>
                  <a:srgbClr val="F0965B"/>
                </a:solidFill>
                <a:latin typeface="Century Gothic"/>
                <a:cs typeface="Calibri Light"/>
              </a:rPr>
              <a:t> </a:t>
            </a:r>
            <a:r>
              <a:rPr lang="de-DE" sz="2700" b="1" dirty="0" err="1">
                <a:solidFill>
                  <a:srgbClr val="F0965B"/>
                </a:solidFill>
                <a:latin typeface="Century Gothic"/>
                <a:cs typeface="Calibri Light"/>
              </a:rPr>
              <a:t>Distances</a:t>
            </a:r>
            <a:endParaRPr lang="de-DE" sz="2700" b="1" dirty="0">
              <a:solidFill>
                <a:srgbClr val="F0965B"/>
              </a:solidFill>
              <a:latin typeface="Century Gothic"/>
              <a:cs typeface="Calibri Light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CB61C5D5-AADF-312B-0B25-0BEDD108C5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3863" y="6362700"/>
            <a:ext cx="3724275" cy="285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Contatti telefonici e/o e-mail</a:t>
            </a:r>
          </a:p>
        </p:txBody>
      </p:sp>
    </p:spTree>
    <p:extLst>
      <p:ext uri="{BB962C8B-B14F-4D97-AF65-F5344CB8AC3E}">
        <p14:creationId xmlns:p14="http://schemas.microsoft.com/office/powerpoint/2010/main" val="3299526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ACD04195-B0C0-23E8-54D7-B57CB08CE3C1}"/>
              </a:ext>
            </a:extLst>
          </p:cNvPr>
          <p:cNvSpPr/>
          <p:nvPr/>
        </p:nvSpPr>
        <p:spPr>
          <a:xfrm>
            <a:off x="4907280" y="3810000"/>
            <a:ext cx="2377440" cy="538480"/>
          </a:xfrm>
          <a:prstGeom prst="rect">
            <a:avLst/>
          </a:prstGeom>
          <a:solidFill>
            <a:srgbClr val="F096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Call to action</a:t>
            </a:r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183E5ABA-59BC-D163-2CA9-86F3E01565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3863" y="6362700"/>
            <a:ext cx="3724275" cy="285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Contatti telefonici e/o e-mail</a:t>
            </a:r>
          </a:p>
        </p:txBody>
      </p:sp>
    </p:spTree>
    <p:extLst>
      <p:ext uri="{BB962C8B-B14F-4D97-AF65-F5344CB8AC3E}">
        <p14:creationId xmlns:p14="http://schemas.microsoft.com/office/powerpoint/2010/main" val="68682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35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88F7D5C-99C4-E312-D580-7F7D74996B51}"/>
              </a:ext>
            </a:extLst>
          </p:cNvPr>
          <p:cNvSpPr/>
          <p:nvPr userDrawn="1"/>
        </p:nvSpPr>
        <p:spPr>
          <a:xfrm>
            <a:off x="0" y="0"/>
            <a:ext cx="4838700" cy="6858000"/>
          </a:xfrm>
          <a:prstGeom prst="rect">
            <a:avLst/>
          </a:prstGeom>
          <a:solidFill>
            <a:srgbClr val="0C40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D79EF7C-178C-4F17-2A67-B8ED70316537}"/>
              </a:ext>
            </a:extLst>
          </p:cNvPr>
          <p:cNvSpPr/>
          <p:nvPr userDrawn="1"/>
        </p:nvSpPr>
        <p:spPr>
          <a:xfrm>
            <a:off x="0" y="0"/>
            <a:ext cx="4838700" cy="6858000"/>
          </a:xfrm>
          <a:prstGeom prst="rect">
            <a:avLst/>
          </a:prstGeom>
          <a:gradFill>
            <a:gsLst>
              <a:gs pos="0">
                <a:srgbClr val="0C4069">
                  <a:alpha val="0"/>
                </a:srgbClr>
              </a:gs>
              <a:gs pos="82000">
                <a:srgbClr val="0C40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A38026C-624D-16C7-0D29-EB56079699D0}"/>
              </a:ext>
            </a:extLst>
          </p:cNvPr>
          <p:cNvSpPr/>
          <p:nvPr userDrawn="1"/>
        </p:nvSpPr>
        <p:spPr>
          <a:xfrm flipH="1">
            <a:off x="31224" y="-2"/>
            <a:ext cx="4807476" cy="6858000"/>
          </a:xfrm>
          <a:prstGeom prst="rect">
            <a:avLst/>
          </a:prstGeom>
          <a:gradFill flip="none" rotWithShape="1">
            <a:gsLst>
              <a:gs pos="31000">
                <a:srgbClr val="0C4069">
                  <a:alpha val="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" name="Immagine 5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F42A35A2-01F2-05F9-74E8-E3D5F5284F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9397"/>
          <a:stretch/>
        </p:blipFill>
        <p:spPr>
          <a:xfrm>
            <a:off x="335280" y="6356734"/>
            <a:ext cx="1524002" cy="176146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A93FD188-EE37-47AA-7B80-38F25EBB487D}"/>
              </a:ext>
            </a:extLst>
          </p:cNvPr>
          <p:cNvGrpSpPr/>
          <p:nvPr userDrawn="1"/>
        </p:nvGrpSpPr>
        <p:grpSpPr>
          <a:xfrm flipH="1">
            <a:off x="-448284" y="-746421"/>
            <a:ext cx="5286984" cy="8226721"/>
            <a:chOff x="7322076" y="-746421"/>
            <a:chExt cx="5286984" cy="822672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D234673D-1BD1-8973-00F4-0F0552162256}"/>
                </a:ext>
              </a:extLst>
            </p:cNvPr>
            <p:cNvSpPr/>
            <p:nvPr userDrawn="1"/>
          </p:nvSpPr>
          <p:spPr>
            <a:xfrm>
              <a:off x="7322076" y="6235700"/>
              <a:ext cx="1244600" cy="1244600"/>
            </a:xfrm>
            <a:prstGeom prst="ellipse">
              <a:avLst/>
            </a:prstGeom>
            <a:solidFill>
              <a:srgbClr val="F096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/>
            </a:p>
          </p:txBody>
        </p:sp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907AF5DC-0BEF-E406-D6C5-BE1F204B9929}"/>
                </a:ext>
              </a:extLst>
            </p:cNvPr>
            <p:cNvSpPr/>
            <p:nvPr userDrawn="1"/>
          </p:nvSpPr>
          <p:spPr>
            <a:xfrm>
              <a:off x="10800241" y="-746421"/>
              <a:ext cx="1808819" cy="1808819"/>
            </a:xfrm>
            <a:prstGeom prst="ellipse">
              <a:avLst/>
            </a:prstGeom>
            <a:solidFill>
              <a:srgbClr val="F096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/>
            </a:p>
          </p:txBody>
        </p:sp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976B11DC-6055-5FCB-883B-8F3B88EB2C4A}"/>
                </a:ext>
              </a:extLst>
            </p:cNvPr>
            <p:cNvSpPr/>
            <p:nvPr userDrawn="1"/>
          </p:nvSpPr>
          <p:spPr>
            <a:xfrm>
              <a:off x="10189911" y="157988"/>
              <a:ext cx="386540" cy="386540"/>
            </a:xfrm>
            <a:prstGeom prst="ellipse">
              <a:avLst/>
            </a:prstGeom>
            <a:solidFill>
              <a:srgbClr val="F096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96869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E2EF017-273A-712E-6E8A-B8E8C2A43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3300" y="0"/>
            <a:ext cx="4838700" cy="6858000"/>
          </a:xfrm>
          <a:prstGeom prst="rect">
            <a:avLst/>
          </a:prstGeom>
        </p:spPr>
      </p:pic>
      <p:pic>
        <p:nvPicPr>
          <p:cNvPr id="5" name="Immagine 5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F42A35A2-01F2-05F9-74E8-E3D5F5284F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9397"/>
          <a:stretch/>
        </p:blipFill>
        <p:spPr>
          <a:xfrm>
            <a:off x="10403840" y="6356734"/>
            <a:ext cx="1524002" cy="1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5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6F3CD0F-4782-1626-A208-7918CB664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 t="6487" r="1346" b="76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" name="Immagine 5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D6F65FFF-BA2B-78FD-4E3A-2BD58ACD5F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9397"/>
          <a:stretch/>
        </p:blipFill>
        <p:spPr>
          <a:xfrm>
            <a:off x="10467472" y="6356734"/>
            <a:ext cx="1524002" cy="1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0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CD36F50-8748-0D58-B892-9CA26D910C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2" name="Immagine 7" descr="Immagine che contiene testo, segnale, esterni, calibro&#10;&#10;Descrizione generata automaticamente">
            <a:extLst>
              <a:ext uri="{FF2B5EF4-FFF2-40B4-BE49-F238E27FC236}">
                <a16:creationId xmlns:a16="http://schemas.microsoft.com/office/drawing/2014/main" id="{9E5AFB79-5FA9-D868-28AB-B5B1811215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1528" y="2362708"/>
            <a:ext cx="7986665" cy="106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0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E70480FE-0D63-70EB-005A-F6B8D99E2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5" y="-54413"/>
            <a:ext cx="12288735" cy="6912414"/>
          </a:xfrm>
          <a:prstGeom prst="rect">
            <a:avLst/>
          </a:prstGeom>
        </p:spPr>
      </p:pic>
      <p:pic>
        <p:nvPicPr>
          <p:cNvPr id="3" name="Immagine 7" descr="Immagine che contiene testo, segnale, esterni, calibro&#10;&#10;Descrizione generata automaticamente">
            <a:extLst>
              <a:ext uri="{FF2B5EF4-FFF2-40B4-BE49-F238E27FC236}">
                <a16:creationId xmlns:a16="http://schemas.microsoft.com/office/drawing/2014/main" id="{0CE5C691-DD9C-75A3-668D-A9EA5F379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348" y="442468"/>
            <a:ext cx="3970925" cy="53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506167D-C24B-220A-0E88-BE0F0F293AC2}"/>
              </a:ext>
            </a:extLst>
          </p:cNvPr>
          <p:cNvSpPr/>
          <p:nvPr userDrawn="1"/>
        </p:nvSpPr>
        <p:spPr>
          <a:xfrm>
            <a:off x="7353300" y="0"/>
            <a:ext cx="4838700" cy="6858000"/>
          </a:xfrm>
          <a:prstGeom prst="rect">
            <a:avLst/>
          </a:prstGeom>
          <a:solidFill>
            <a:srgbClr val="0C40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7BD481F-DB86-1677-1355-1227F773311C}"/>
              </a:ext>
            </a:extLst>
          </p:cNvPr>
          <p:cNvSpPr/>
          <p:nvPr userDrawn="1"/>
        </p:nvSpPr>
        <p:spPr>
          <a:xfrm>
            <a:off x="7353300" y="0"/>
            <a:ext cx="4838700" cy="6858000"/>
          </a:xfrm>
          <a:prstGeom prst="rect">
            <a:avLst/>
          </a:prstGeo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owDiffused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651" t="-36972" r="-7509" b="-457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EDC1FA4-EFE2-1BA9-2547-ECE049215AFF}"/>
              </a:ext>
            </a:extLst>
          </p:cNvPr>
          <p:cNvSpPr/>
          <p:nvPr userDrawn="1"/>
        </p:nvSpPr>
        <p:spPr>
          <a:xfrm>
            <a:off x="7353300" y="0"/>
            <a:ext cx="4838700" cy="6858000"/>
          </a:xfrm>
          <a:prstGeom prst="rect">
            <a:avLst/>
          </a:prstGeom>
          <a:gradFill>
            <a:gsLst>
              <a:gs pos="0">
                <a:srgbClr val="0C4069">
                  <a:alpha val="0"/>
                </a:srgbClr>
              </a:gs>
              <a:gs pos="82000">
                <a:srgbClr val="0C40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0A6967-C641-462D-8090-6BFBFDC923C3}"/>
              </a:ext>
            </a:extLst>
          </p:cNvPr>
          <p:cNvSpPr/>
          <p:nvPr userDrawn="1"/>
        </p:nvSpPr>
        <p:spPr>
          <a:xfrm flipH="1">
            <a:off x="7353300" y="0"/>
            <a:ext cx="4807476" cy="6858000"/>
          </a:xfrm>
          <a:prstGeom prst="rect">
            <a:avLst/>
          </a:prstGeom>
          <a:gradFill flip="none" rotWithShape="1">
            <a:gsLst>
              <a:gs pos="31000">
                <a:srgbClr val="0C4069">
                  <a:alpha val="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" name="Immagine 5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F42A35A2-01F2-05F9-74E8-E3D5F5284F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b="39397"/>
          <a:stretch/>
        </p:blipFill>
        <p:spPr>
          <a:xfrm>
            <a:off x="10403840" y="6356734"/>
            <a:ext cx="1524002" cy="176146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DB0F954C-E57A-0E14-9B85-67E00728FB5E}"/>
              </a:ext>
            </a:extLst>
          </p:cNvPr>
          <p:cNvSpPr/>
          <p:nvPr userDrawn="1"/>
        </p:nvSpPr>
        <p:spPr>
          <a:xfrm>
            <a:off x="7322076" y="6235700"/>
            <a:ext cx="1244600" cy="1244600"/>
          </a:xfrm>
          <a:prstGeom prst="ellipse">
            <a:avLst/>
          </a:prstGeom>
          <a:solidFill>
            <a:srgbClr val="F096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DDE5206D-CA24-E5A2-F877-00F6C48E6D1C}"/>
              </a:ext>
            </a:extLst>
          </p:cNvPr>
          <p:cNvSpPr/>
          <p:nvPr userDrawn="1"/>
        </p:nvSpPr>
        <p:spPr>
          <a:xfrm>
            <a:off x="10800241" y="-746421"/>
            <a:ext cx="1808819" cy="1808819"/>
          </a:xfrm>
          <a:prstGeom prst="ellipse">
            <a:avLst/>
          </a:prstGeom>
          <a:solidFill>
            <a:srgbClr val="F096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52DEE402-C938-650D-E7EB-BB38C0A436F4}"/>
              </a:ext>
            </a:extLst>
          </p:cNvPr>
          <p:cNvSpPr/>
          <p:nvPr userDrawn="1"/>
        </p:nvSpPr>
        <p:spPr>
          <a:xfrm>
            <a:off x="10189911" y="157988"/>
            <a:ext cx="386540" cy="386540"/>
          </a:xfrm>
          <a:prstGeom prst="ellipse">
            <a:avLst/>
          </a:prstGeom>
          <a:solidFill>
            <a:srgbClr val="F096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055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legando.co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jpg"/><Relationship Id="rId10" Type="http://schemas.openxmlformats.org/officeDocument/2006/relationships/image" Target="../media/image24.svg"/><Relationship Id="rId4" Type="http://schemas.openxmlformats.org/officeDocument/2006/relationships/image" Target="../media/image18.jp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sv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50.sv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sv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5" Type="http://schemas.openxmlformats.org/officeDocument/2006/relationships/image" Target="../media/image52.sv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svg"/><Relationship Id="rId14" Type="http://schemas.openxmlformats.org/officeDocument/2006/relationships/image" Target="../media/image30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21" Type="http://schemas.openxmlformats.org/officeDocument/2006/relationships/image" Target="../media/image72.png"/><Relationship Id="rId34" Type="http://schemas.openxmlformats.org/officeDocument/2006/relationships/image" Target="../media/image85.jp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jpg"/><Relationship Id="rId25" Type="http://schemas.openxmlformats.org/officeDocument/2006/relationships/image" Target="../media/image76.jpg"/><Relationship Id="rId33" Type="http://schemas.openxmlformats.org/officeDocument/2006/relationships/image" Target="../media/image84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jp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36" Type="http://schemas.openxmlformats.org/officeDocument/2006/relationships/image" Target="../media/image87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31" Type="http://schemas.openxmlformats.org/officeDocument/2006/relationships/image" Target="../media/image82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Relationship Id="rId35" Type="http://schemas.openxmlformats.org/officeDocument/2006/relationships/image" Target="../media/image86.png"/><Relationship Id="rId8" Type="http://schemas.openxmlformats.org/officeDocument/2006/relationships/image" Target="../media/image59.png"/><Relationship Id="rId3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giuliana@collegando.com" TargetMode="External"/><Relationship Id="rId2" Type="http://schemas.openxmlformats.org/officeDocument/2006/relationships/hyperlink" Target="mailto:glucido@collegando.com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47800" y="3378661"/>
            <a:ext cx="9144000" cy="60452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F0965B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Collegando il successo, oltre le distanze</a:t>
            </a:r>
          </a:p>
        </p:txBody>
      </p:sp>
      <p:pic>
        <p:nvPicPr>
          <p:cNvPr id="13" name="Immagine 13">
            <a:extLst>
              <a:ext uri="{FF2B5EF4-FFF2-40B4-BE49-F238E27FC236}">
                <a16:creationId xmlns:a16="http://schemas.microsoft.com/office/drawing/2014/main" id="{9DAA3803-AB48-8AB2-F1D4-F0D7780FE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146" y="6050175"/>
            <a:ext cx="1162050" cy="323850"/>
          </a:xfrm>
          <a:prstGeom prst="rect">
            <a:avLst/>
          </a:prstGeom>
        </p:spPr>
      </p:pic>
      <p:sp>
        <p:nvSpPr>
          <p:cNvPr id="4" name="object 13">
            <a:extLst>
              <a:ext uri="{FF2B5EF4-FFF2-40B4-BE49-F238E27FC236}">
                <a16:creationId xmlns:a16="http://schemas.microsoft.com/office/drawing/2014/main" id="{244FC122-DCF4-1D9B-31A7-72B2A5E0D08C}"/>
              </a:ext>
            </a:extLst>
          </p:cNvPr>
          <p:cNvSpPr txBox="1"/>
          <p:nvPr/>
        </p:nvSpPr>
        <p:spPr>
          <a:xfrm>
            <a:off x="3031426" y="4494129"/>
            <a:ext cx="6129147" cy="763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entury Gothic"/>
                <a:ea typeface="+mn-ea"/>
                <a:cs typeface="Verdana"/>
                <a:hlinkClick r:id="rId3"/>
              </a:rPr>
              <a:t>www.collegando.com</a:t>
            </a:r>
            <a:endParaRPr kumimoji="0" lang="it-IT" sz="1800" b="0" i="0" u="sng" strike="noStrike" kern="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Century Gothic"/>
              <a:ea typeface="+mn-ea"/>
              <a:cs typeface="Verdana"/>
            </a:endParaRPr>
          </a:p>
          <a:p>
            <a:pPr marL="5715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Via Armando Diaz 21, 91011, Alcamo (TP) | Numero di telefono: +39 0924 040091</a:t>
            </a:r>
            <a:b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Via Ildebrando Pizzetti 8, 90145, Palermo (PA) | Numero di telefono: +39 091 9296179</a:t>
            </a:r>
            <a:b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Partita IVA n° 02723050817</a:t>
            </a:r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E0D16-3B4F-CB0D-461F-48D1A0D8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1899ECB-F097-D982-6624-69BB8D38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077" y="1116636"/>
            <a:ext cx="4500564" cy="1807038"/>
          </a:xfrm>
        </p:spPr>
        <p:txBody>
          <a:bodyPr/>
          <a:lstStyle/>
          <a:p>
            <a:r>
              <a:rPr lang="it-IT" sz="3600" noProof="0" dirty="0"/>
              <a:t>5.3	</a:t>
            </a:r>
            <a:br>
              <a:rPr lang="it-IT" sz="3600" noProof="0" dirty="0"/>
            </a:br>
            <a:r>
              <a:rPr lang="it-IT" sz="3600" dirty="0"/>
              <a:t>Strumenti e metodologie</a:t>
            </a:r>
            <a:endParaRPr lang="it-IT" sz="3600" noProof="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C4288E4-E98C-5855-692B-85874FDF85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5400" y="472173"/>
            <a:ext cx="7057728" cy="354568"/>
          </a:xfrm>
        </p:spPr>
        <p:txBody>
          <a:bodyPr/>
          <a:lstStyle/>
          <a:p>
            <a:r>
              <a:rPr lang="it-IT" sz="2800" b="1" dirty="0"/>
              <a:t>Perfetta Integrazione nei sistemi clienti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5B8EFC12-3AE1-7194-39A9-4B736E10CC68}"/>
              </a:ext>
            </a:extLst>
          </p:cNvPr>
          <p:cNvSpPr/>
          <p:nvPr/>
        </p:nvSpPr>
        <p:spPr>
          <a:xfrm>
            <a:off x="5246404" y="2711994"/>
            <a:ext cx="6616015" cy="801244"/>
          </a:xfrm>
          <a:prstGeom prst="roundRect">
            <a:avLst>
              <a:gd name="adj" fmla="val 22345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065" marR="5080" lvl="0" indent="0" algn="l" defTabSz="914400" rtl="0" eaLnBrk="1" fontAlgn="auto" latinLnBrk="0" hangingPunct="1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endParaRPr kumimoji="0" lang="it-IT" sz="2200" b="1" i="0" u="none" strike="noStrike" kern="120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1E3B8B2-16D8-BDBB-F38F-EEB04647520E}"/>
              </a:ext>
            </a:extLst>
          </p:cNvPr>
          <p:cNvSpPr/>
          <p:nvPr/>
        </p:nvSpPr>
        <p:spPr>
          <a:xfrm>
            <a:off x="5184569" y="1350485"/>
            <a:ext cx="6677849" cy="1143597"/>
          </a:xfrm>
          <a:prstGeom prst="roundRect">
            <a:avLst>
              <a:gd name="adj" fmla="val 21844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065" marR="5080" lvl="0" indent="0" algn="l" defTabSz="914400" rtl="0" eaLnBrk="1" fontAlgn="auto" latinLnBrk="0" hangingPunct="1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2ED95DB-E985-5D45-48F7-AEE621D46876}"/>
              </a:ext>
            </a:extLst>
          </p:cNvPr>
          <p:cNvSpPr txBox="1"/>
          <p:nvPr/>
        </p:nvSpPr>
        <p:spPr>
          <a:xfrm>
            <a:off x="5542404" y="1330404"/>
            <a:ext cx="657339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Aft>
                <a:spcPts val="2400"/>
              </a:spcAft>
              <a:buClr>
                <a:srgbClr val="F0965B"/>
              </a:buClr>
              <a:defRPr/>
            </a:pPr>
            <a:r>
              <a:rPr lang="en-US" sz="2200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Strumenti:</a:t>
            </a:r>
            <a:r>
              <a:rPr lang="en-US" sz="2200" b="1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 Azure DevOps, Jira, Clarity, Planview, ServiceNow, MS Project, Microsoft 365, Power BI, SharePoint, LeanIX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3929A46-3438-BB08-825B-A8A574B38415}"/>
              </a:ext>
            </a:extLst>
          </p:cNvPr>
          <p:cNvSpPr txBox="1"/>
          <p:nvPr/>
        </p:nvSpPr>
        <p:spPr>
          <a:xfrm>
            <a:off x="5647325" y="2698822"/>
            <a:ext cx="60112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Aft>
                <a:spcPts val="2400"/>
              </a:spcAft>
              <a:buClr>
                <a:srgbClr val="F0965B"/>
              </a:buClr>
              <a:defRPr/>
            </a:pPr>
            <a:r>
              <a:rPr lang="it-IT" sz="2200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Framework: </a:t>
            </a:r>
            <a:r>
              <a:rPr lang="it-IT" sz="2200" b="1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Agile, </a:t>
            </a:r>
            <a:r>
              <a:rPr lang="it-IT" sz="2200" b="1" kern="1200" dirty="0" err="1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Scrum</a:t>
            </a:r>
            <a:r>
              <a:rPr lang="it-IT" sz="2200" b="1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, ITIL, PMI®, PRINCE2®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29C4EF25-053A-435D-32FF-F2A6083E1719}"/>
              </a:ext>
            </a:extLst>
          </p:cNvPr>
          <p:cNvGrpSpPr/>
          <p:nvPr/>
        </p:nvGrpSpPr>
        <p:grpSpPr>
          <a:xfrm>
            <a:off x="5246404" y="3736570"/>
            <a:ext cx="6793196" cy="1207036"/>
            <a:chOff x="5337959" y="3984146"/>
            <a:chExt cx="6793196" cy="1349854"/>
          </a:xfrm>
        </p:grpSpPr>
        <p:sp>
          <p:nvSpPr>
            <p:cNvPr id="21" name="Rettangolo con angoli arrotondati 20">
              <a:extLst>
                <a:ext uri="{FF2B5EF4-FFF2-40B4-BE49-F238E27FC236}">
                  <a16:creationId xmlns:a16="http://schemas.microsoft.com/office/drawing/2014/main" id="{96C943F5-89EE-87B4-EBB0-43D5F9DFCC85}"/>
                </a:ext>
              </a:extLst>
            </p:cNvPr>
            <p:cNvSpPr/>
            <p:nvPr/>
          </p:nvSpPr>
          <p:spPr>
            <a:xfrm>
              <a:off x="5337959" y="3984146"/>
              <a:ext cx="6665330" cy="1349854"/>
            </a:xfrm>
            <a:prstGeom prst="roundRect">
              <a:avLst>
                <a:gd name="adj" fmla="val 22345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69C30820-EBBE-1D6B-DAD1-89D076C1110E}"/>
                </a:ext>
              </a:extLst>
            </p:cNvPr>
            <p:cNvSpPr txBox="1"/>
            <p:nvPr/>
          </p:nvSpPr>
          <p:spPr>
            <a:xfrm>
              <a:off x="5708563" y="4001424"/>
              <a:ext cx="6422592" cy="1239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200" kern="1200" dirty="0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Supporto a programmi con requisiti normativi: </a:t>
              </a:r>
            </a:p>
            <a:p>
              <a:r>
                <a:rPr lang="it-IT" sz="2200" b="1" kern="1200" dirty="0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DORA, </a:t>
              </a:r>
              <a:r>
                <a:rPr lang="it-IT" sz="2200" b="1" kern="1200" dirty="0" err="1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Artemeon</a:t>
              </a:r>
              <a:r>
                <a:rPr lang="it-IT" sz="2200" b="1" kern="1200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, NIS2</a:t>
              </a:r>
              <a:r>
                <a:rPr lang="it-IT" sz="2200" b="1" kern="1200" dirty="0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, GDPR, </a:t>
              </a:r>
              <a:r>
                <a:rPr lang="it-IT" sz="2200" b="1" kern="1200" dirty="0">
                  <a:solidFill>
                    <a:srgbClr val="0C4069"/>
                  </a:solidFill>
                  <a:latin typeface="Century Gothic"/>
                </a:rPr>
                <a:t>ISO/IEC 2700x, </a:t>
              </a:r>
              <a:r>
                <a:rPr lang="it-IT" sz="2200" b="1" kern="1200" dirty="0">
                  <a:solidFill>
                    <a:srgbClr val="0C4069"/>
                  </a:solidFill>
                  <a:latin typeface="Century Gothic"/>
                  <a:ea typeface="+mn-ea"/>
                  <a:cs typeface="+mn-cs"/>
                </a:rPr>
                <a:t>ISO 9001:2015, SOX</a:t>
              </a:r>
            </a:p>
          </p:txBody>
        </p:sp>
      </p:grpSp>
      <p:pic>
        <p:nvPicPr>
          <p:cNvPr id="55" name="Elemento grafico 54" descr="Badge Tick1 con riempimento a tinta unita">
            <a:extLst>
              <a:ext uri="{FF2B5EF4-FFF2-40B4-BE49-F238E27FC236}">
                <a16:creationId xmlns:a16="http://schemas.microsoft.com/office/drawing/2014/main" id="{9D39E9B5-150B-57B4-C699-BC6B37510C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85559" y="3226183"/>
            <a:ext cx="331012" cy="331012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0E7755B0-3989-DA56-59E7-6C20DA5A1033}"/>
              </a:ext>
            </a:extLst>
          </p:cNvPr>
          <p:cNvGrpSpPr/>
          <p:nvPr/>
        </p:nvGrpSpPr>
        <p:grpSpPr>
          <a:xfrm>
            <a:off x="4843434" y="4039337"/>
            <a:ext cx="756625" cy="483435"/>
            <a:chOff x="4836160" y="4725415"/>
            <a:chExt cx="756625" cy="483435"/>
          </a:xfrm>
        </p:grpSpPr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B7BFEEE7-B14D-02A3-B95B-2E2320E5DF32}"/>
                </a:ext>
              </a:extLst>
            </p:cNvPr>
            <p:cNvGrpSpPr/>
            <p:nvPr/>
          </p:nvGrpSpPr>
          <p:grpSpPr>
            <a:xfrm>
              <a:off x="4836160" y="4725415"/>
              <a:ext cx="756625" cy="483435"/>
              <a:chOff x="40640" y="1537698"/>
              <a:chExt cx="756625" cy="483435"/>
            </a:xfrm>
          </p:grpSpPr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id="{0210E6E0-1479-7196-2701-2B6663C26561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24" name="Ovale 23">
                <a:extLst>
                  <a:ext uri="{FF2B5EF4-FFF2-40B4-BE49-F238E27FC236}">
                    <a16:creationId xmlns:a16="http://schemas.microsoft.com/office/drawing/2014/main" id="{5EC2DE48-FE74-8B81-E8CC-D6D03EE56AA3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56" name="Elemento grafico 55" descr="Badge Tick1 con riempimento a tinta unita">
              <a:extLst>
                <a:ext uri="{FF2B5EF4-FFF2-40B4-BE49-F238E27FC236}">
                  <a16:creationId xmlns:a16="http://schemas.microsoft.com/office/drawing/2014/main" id="{688951BF-5070-B082-5A63-AFB11E065E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4813007"/>
              <a:ext cx="331012" cy="331012"/>
            </a:xfrm>
            <a:prstGeom prst="rect">
              <a:avLst/>
            </a:prstGeom>
          </p:spPr>
        </p:pic>
      </p:grpSp>
      <p:pic>
        <p:nvPicPr>
          <p:cNvPr id="63" name="Elemento grafico 62" descr="Badge Tick1 con riempimento a tinta unita">
            <a:extLst>
              <a:ext uri="{FF2B5EF4-FFF2-40B4-BE49-F238E27FC236}">
                <a16:creationId xmlns:a16="http://schemas.microsoft.com/office/drawing/2014/main" id="{3836D4CB-715E-F60E-94CC-C4881AEEE3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85559" y="5941976"/>
            <a:ext cx="331012" cy="331012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6A910E52-41F9-5148-7A24-F9FFDA40FA3D}"/>
              </a:ext>
            </a:extLst>
          </p:cNvPr>
          <p:cNvSpPr/>
          <p:nvPr/>
        </p:nvSpPr>
        <p:spPr>
          <a:xfrm>
            <a:off x="5298070" y="5182141"/>
            <a:ext cx="6665330" cy="1090847"/>
          </a:xfrm>
          <a:prstGeom prst="roundRect">
            <a:avLst>
              <a:gd name="adj" fmla="val 22345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065" marR="5080" lvl="0" indent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r>
              <a:rPr lang="it-IT" sz="2200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Competenze a supporto dell'automazione </a:t>
            </a:r>
            <a:r>
              <a:rPr lang="it-IT" sz="2200" b="1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PMO, </a:t>
            </a:r>
            <a:r>
              <a:rPr lang="it-IT" sz="2200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reporting e data management </a:t>
            </a:r>
            <a:r>
              <a:rPr lang="it-IT" sz="2200" b="1" kern="1200" dirty="0">
                <a:solidFill>
                  <a:srgbClr val="0C4069"/>
                </a:solidFill>
                <a:latin typeface="Century Gothic"/>
                <a:ea typeface="+mn-ea"/>
                <a:cs typeface="+mn-cs"/>
              </a:rPr>
              <a:t>(SQL, Python, XML, JSON).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7F6FB6CC-8B7A-E19A-EDE6-CE5DFA481F55}"/>
              </a:ext>
            </a:extLst>
          </p:cNvPr>
          <p:cNvGrpSpPr/>
          <p:nvPr/>
        </p:nvGrpSpPr>
        <p:grpSpPr>
          <a:xfrm>
            <a:off x="4843434" y="5460165"/>
            <a:ext cx="756625" cy="483435"/>
            <a:chOff x="4836160" y="4725415"/>
            <a:chExt cx="756625" cy="483435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BECC4A0D-5A47-F196-A1D8-6A7AF1C2AC01}"/>
                </a:ext>
              </a:extLst>
            </p:cNvPr>
            <p:cNvGrpSpPr/>
            <p:nvPr/>
          </p:nvGrpSpPr>
          <p:grpSpPr>
            <a:xfrm>
              <a:off x="4836160" y="4725415"/>
              <a:ext cx="756625" cy="483435"/>
              <a:chOff x="40640" y="1537698"/>
              <a:chExt cx="756625" cy="483435"/>
            </a:xfrm>
          </p:grpSpPr>
          <p:sp>
            <p:nvSpPr>
              <p:cNvPr id="35" name="Rettangolo 34">
                <a:extLst>
                  <a:ext uri="{FF2B5EF4-FFF2-40B4-BE49-F238E27FC236}">
                    <a16:creationId xmlns:a16="http://schemas.microsoft.com/office/drawing/2014/main" id="{AA416EBA-9B17-80D5-E69F-9ED9FBA038E0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36" name="Ovale 35">
                <a:extLst>
                  <a:ext uri="{FF2B5EF4-FFF2-40B4-BE49-F238E27FC236}">
                    <a16:creationId xmlns:a16="http://schemas.microsoft.com/office/drawing/2014/main" id="{9F9F314B-9CFB-1753-BAD7-F6E7B843D842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34" name="Elemento grafico 33" descr="Badge Tick1 con riempimento a tinta unita">
              <a:extLst>
                <a:ext uri="{FF2B5EF4-FFF2-40B4-BE49-F238E27FC236}">
                  <a16:creationId xmlns:a16="http://schemas.microsoft.com/office/drawing/2014/main" id="{D04B81A6-A6BA-2987-EF7B-8AABE1CB5F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4813007"/>
              <a:ext cx="331012" cy="331012"/>
            </a:xfrm>
            <a:prstGeom prst="rect">
              <a:avLst/>
            </a:prstGeom>
          </p:spPr>
        </p:pic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620F1FF2-8945-CFC0-CA6F-0C2C82E1A15A}"/>
              </a:ext>
            </a:extLst>
          </p:cNvPr>
          <p:cNvGrpSpPr/>
          <p:nvPr/>
        </p:nvGrpSpPr>
        <p:grpSpPr>
          <a:xfrm>
            <a:off x="4819106" y="1687786"/>
            <a:ext cx="756625" cy="483435"/>
            <a:chOff x="4836160" y="4725415"/>
            <a:chExt cx="756625" cy="483435"/>
          </a:xfrm>
        </p:grpSpPr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B1F33F77-A907-CDC3-E38E-73011CE9758A}"/>
                </a:ext>
              </a:extLst>
            </p:cNvPr>
            <p:cNvGrpSpPr/>
            <p:nvPr/>
          </p:nvGrpSpPr>
          <p:grpSpPr>
            <a:xfrm>
              <a:off x="4836160" y="4725415"/>
              <a:ext cx="756625" cy="483435"/>
              <a:chOff x="40640" y="1537698"/>
              <a:chExt cx="756625" cy="483435"/>
            </a:xfrm>
          </p:grpSpPr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2246B5CE-C35A-7532-C72B-0D6D9A09955D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29" name="Ovale 28">
                <a:extLst>
                  <a:ext uri="{FF2B5EF4-FFF2-40B4-BE49-F238E27FC236}">
                    <a16:creationId xmlns:a16="http://schemas.microsoft.com/office/drawing/2014/main" id="{9EDF01F6-E483-A8D3-F1AF-3A2234FF2965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26" name="Elemento grafico 25" descr="Badge Tick1 con riempimento a tinta unita">
              <a:extLst>
                <a:ext uri="{FF2B5EF4-FFF2-40B4-BE49-F238E27FC236}">
                  <a16:creationId xmlns:a16="http://schemas.microsoft.com/office/drawing/2014/main" id="{A47A2B78-01DB-D120-5A5B-44DE94D1C6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4813007"/>
              <a:ext cx="331012" cy="331012"/>
            </a:xfrm>
            <a:prstGeom prst="rect">
              <a:avLst/>
            </a:prstGeom>
          </p:spPr>
        </p:pic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90D4DF61-B83D-0D46-A61F-44E88F9AA90D}"/>
              </a:ext>
            </a:extLst>
          </p:cNvPr>
          <p:cNvGrpSpPr/>
          <p:nvPr/>
        </p:nvGrpSpPr>
        <p:grpSpPr>
          <a:xfrm>
            <a:off x="4882175" y="2848983"/>
            <a:ext cx="756625" cy="483435"/>
            <a:chOff x="4836160" y="4725415"/>
            <a:chExt cx="756625" cy="483435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C6B173E2-C27B-8045-E83B-F2511D45955E}"/>
                </a:ext>
              </a:extLst>
            </p:cNvPr>
            <p:cNvGrpSpPr/>
            <p:nvPr/>
          </p:nvGrpSpPr>
          <p:grpSpPr>
            <a:xfrm>
              <a:off x="4836160" y="4725415"/>
              <a:ext cx="756625" cy="483435"/>
              <a:chOff x="40640" y="1537698"/>
              <a:chExt cx="756625" cy="483435"/>
            </a:xfrm>
          </p:grpSpPr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4808901E-7773-CEBF-6BF0-CB156AF1DA11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DFA1608C-22FF-6E11-8627-8D7ADF5AC08A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8" name="Elemento grafico 7" descr="Badge Tick1 con riempimento a tinta unita">
              <a:extLst>
                <a:ext uri="{FF2B5EF4-FFF2-40B4-BE49-F238E27FC236}">
                  <a16:creationId xmlns:a16="http://schemas.microsoft.com/office/drawing/2014/main" id="{E6AC0881-0060-D084-0155-E2B244548D6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4813007"/>
              <a:ext cx="331012" cy="331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7236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9E82A-735F-EFE5-5B63-02525616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01801C7-5FB5-C2F5-FC79-51B2C5A6F2B0}"/>
              </a:ext>
            </a:extLst>
          </p:cNvPr>
          <p:cNvGrpSpPr/>
          <p:nvPr/>
        </p:nvGrpSpPr>
        <p:grpSpPr>
          <a:xfrm>
            <a:off x="7353300" y="0"/>
            <a:ext cx="4838700" cy="6858000"/>
            <a:chOff x="7353300" y="0"/>
            <a:chExt cx="48387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433B7F84-B4F2-9F09-0CC8-6CF0F9C678B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3300" y="0"/>
              <a:ext cx="4838700" cy="685799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092603E-B4CD-CF09-1800-AD56FE0D09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3839" y="6356730"/>
              <a:ext cx="1524000" cy="17614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29FEFCE1-35EC-011C-A4BE-39902272A2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4067" y="247853"/>
            <a:ext cx="9565133" cy="682878"/>
          </a:xfrm>
          <a:prstGeom prst="rect">
            <a:avLst/>
          </a:prstGeom>
        </p:spPr>
        <p:txBody>
          <a:bodyPr vert="horz" wrap="square" lIns="0" tIns="127634" rIns="0" bIns="0" rtlCol="0">
            <a:spAutoFit/>
          </a:bodyPr>
          <a:lstStyle/>
          <a:p>
            <a:pPr marL="978535">
              <a:lnSpc>
                <a:spcPct val="100000"/>
              </a:lnSpc>
              <a:spcBef>
                <a:spcPts val="100"/>
              </a:spcBef>
            </a:pPr>
            <a:r>
              <a:rPr lang="it-IT" spc="-240" dirty="0"/>
              <a:t>5.4</a:t>
            </a:r>
            <a:r>
              <a:rPr spc="-35" dirty="0"/>
              <a:t> </a:t>
            </a:r>
            <a:r>
              <a:rPr lang="it-IT" spc="-55" dirty="0"/>
              <a:t>Portfolio</a:t>
            </a:r>
            <a:r>
              <a:rPr spc="-175" dirty="0"/>
              <a:t> </a:t>
            </a:r>
            <a:r>
              <a:rPr lang="de-DE" spc="-175" dirty="0"/>
              <a:t> </a:t>
            </a:r>
            <a:r>
              <a:rPr sz="3200" b="0" spc="-330" dirty="0">
                <a:solidFill>
                  <a:srgbClr val="F0965B"/>
                </a:solidFill>
              </a:rPr>
              <a:t>(</a:t>
            </a:r>
            <a:r>
              <a:rPr lang="it-IT" sz="3200" b="0" spc="-330" dirty="0">
                <a:solidFill>
                  <a:srgbClr val="F0965B"/>
                </a:solidFill>
              </a:rPr>
              <a:t>Life Sciences)</a:t>
            </a:r>
            <a:endParaRPr sz="3200" b="0" spc="-330" dirty="0">
              <a:solidFill>
                <a:srgbClr val="F0965B"/>
              </a:solidFill>
            </a:endParaRPr>
          </a:p>
        </p:txBody>
      </p:sp>
      <p:grpSp>
        <p:nvGrpSpPr>
          <p:cNvPr id="25" name="object 9">
            <a:extLst>
              <a:ext uri="{FF2B5EF4-FFF2-40B4-BE49-F238E27FC236}">
                <a16:creationId xmlns:a16="http://schemas.microsoft.com/office/drawing/2014/main" id="{C95B0967-B575-5AB0-12C8-2DD87B1DAA8C}"/>
              </a:ext>
            </a:extLst>
          </p:cNvPr>
          <p:cNvGrpSpPr/>
          <p:nvPr/>
        </p:nvGrpSpPr>
        <p:grpSpPr>
          <a:xfrm>
            <a:off x="1688306" y="953814"/>
            <a:ext cx="8141494" cy="5542278"/>
            <a:chOff x="1833372" y="4688774"/>
            <a:chExt cx="6795516" cy="1559624"/>
          </a:xfrm>
        </p:grpSpPr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B5C41636-A2F6-8E2B-8AF9-636A6723C7B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3372" y="4688774"/>
              <a:ext cx="6795516" cy="1559624"/>
            </a:xfrm>
            <a:prstGeom prst="rect">
              <a:avLst/>
            </a:prstGeom>
          </p:spPr>
        </p:pic>
        <p:pic>
          <p:nvPicPr>
            <p:cNvPr id="28" name="object 11">
              <a:extLst>
                <a:ext uri="{FF2B5EF4-FFF2-40B4-BE49-F238E27FC236}">
                  <a16:creationId xmlns:a16="http://schemas.microsoft.com/office/drawing/2014/main" id="{432BCDA5-3A7D-68F1-C027-49F4F3985F9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5668" y="4767071"/>
              <a:ext cx="6710172" cy="1412747"/>
            </a:xfrm>
            <a:prstGeom prst="rect">
              <a:avLst/>
            </a:prstGeom>
          </p:spPr>
        </p:pic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5126015D-6052-1476-2768-F4183EE2A609}"/>
                </a:ext>
              </a:extLst>
            </p:cNvPr>
            <p:cNvSpPr/>
            <p:nvPr/>
          </p:nvSpPr>
          <p:spPr>
            <a:xfrm>
              <a:off x="1883470" y="4688774"/>
              <a:ext cx="6682105" cy="1482090"/>
            </a:xfrm>
            <a:custGeom>
              <a:avLst/>
              <a:gdLst/>
              <a:ahLst/>
              <a:cxnLst/>
              <a:rect l="l" t="t" r="r" b="b"/>
              <a:pathLst>
                <a:path w="6682105" h="1482089">
                  <a:moveTo>
                    <a:pt x="6398641" y="0"/>
                  </a:moveTo>
                  <a:lnTo>
                    <a:pt x="282956" y="0"/>
                  </a:lnTo>
                  <a:lnTo>
                    <a:pt x="237074" y="3705"/>
                  </a:lnTo>
                  <a:lnTo>
                    <a:pt x="193543" y="14431"/>
                  </a:lnTo>
                  <a:lnTo>
                    <a:pt x="152948" y="31594"/>
                  </a:lnTo>
                  <a:lnTo>
                    <a:pt x="115872" y="54612"/>
                  </a:lnTo>
                  <a:lnTo>
                    <a:pt x="82899" y="82899"/>
                  </a:lnTo>
                  <a:lnTo>
                    <a:pt x="54612" y="115872"/>
                  </a:lnTo>
                  <a:lnTo>
                    <a:pt x="31594" y="152948"/>
                  </a:lnTo>
                  <a:lnTo>
                    <a:pt x="14431" y="193543"/>
                  </a:lnTo>
                  <a:lnTo>
                    <a:pt x="3705" y="237074"/>
                  </a:lnTo>
                  <a:lnTo>
                    <a:pt x="0" y="282956"/>
                  </a:lnTo>
                  <a:lnTo>
                    <a:pt x="0" y="1198549"/>
                  </a:lnTo>
                  <a:lnTo>
                    <a:pt x="3705" y="1244450"/>
                  </a:lnTo>
                  <a:lnTo>
                    <a:pt x="14431" y="1287993"/>
                  </a:lnTo>
                  <a:lnTo>
                    <a:pt x="31594" y="1328595"/>
                  </a:lnTo>
                  <a:lnTo>
                    <a:pt x="54612" y="1365674"/>
                  </a:lnTo>
                  <a:lnTo>
                    <a:pt x="82899" y="1398647"/>
                  </a:lnTo>
                  <a:lnTo>
                    <a:pt x="115872" y="1426932"/>
                  </a:lnTo>
                  <a:lnTo>
                    <a:pt x="152948" y="1449945"/>
                  </a:lnTo>
                  <a:lnTo>
                    <a:pt x="193543" y="1467104"/>
                  </a:lnTo>
                  <a:lnTo>
                    <a:pt x="237074" y="1477827"/>
                  </a:lnTo>
                  <a:lnTo>
                    <a:pt x="282956" y="1481531"/>
                  </a:lnTo>
                  <a:lnTo>
                    <a:pt x="6398641" y="1481531"/>
                  </a:lnTo>
                  <a:lnTo>
                    <a:pt x="6444553" y="1477827"/>
                  </a:lnTo>
                  <a:lnTo>
                    <a:pt x="6488101" y="1467104"/>
                  </a:lnTo>
                  <a:lnTo>
                    <a:pt x="6528704" y="1449945"/>
                  </a:lnTo>
                  <a:lnTo>
                    <a:pt x="6565779" y="1426932"/>
                  </a:lnTo>
                  <a:lnTo>
                    <a:pt x="6598745" y="1398647"/>
                  </a:lnTo>
                  <a:lnTo>
                    <a:pt x="6627021" y="1365674"/>
                  </a:lnTo>
                  <a:lnTo>
                    <a:pt x="6650026" y="1328595"/>
                  </a:lnTo>
                  <a:lnTo>
                    <a:pt x="6667177" y="1287993"/>
                  </a:lnTo>
                  <a:lnTo>
                    <a:pt x="6677895" y="1244450"/>
                  </a:lnTo>
                  <a:lnTo>
                    <a:pt x="6681597" y="1198549"/>
                  </a:lnTo>
                  <a:lnTo>
                    <a:pt x="6681597" y="282956"/>
                  </a:lnTo>
                  <a:lnTo>
                    <a:pt x="6677895" y="237074"/>
                  </a:lnTo>
                  <a:lnTo>
                    <a:pt x="6667177" y="193543"/>
                  </a:lnTo>
                  <a:lnTo>
                    <a:pt x="6650026" y="152948"/>
                  </a:lnTo>
                  <a:lnTo>
                    <a:pt x="6627021" y="115872"/>
                  </a:lnTo>
                  <a:lnTo>
                    <a:pt x="6598745" y="82899"/>
                  </a:lnTo>
                  <a:lnTo>
                    <a:pt x="6565779" y="54612"/>
                  </a:lnTo>
                  <a:lnTo>
                    <a:pt x="6528704" y="31594"/>
                  </a:lnTo>
                  <a:lnTo>
                    <a:pt x="6488101" y="14431"/>
                  </a:lnTo>
                  <a:lnTo>
                    <a:pt x="6444553" y="3705"/>
                  </a:lnTo>
                  <a:lnTo>
                    <a:pt x="63986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13">
            <a:extLst>
              <a:ext uri="{FF2B5EF4-FFF2-40B4-BE49-F238E27FC236}">
                <a16:creationId xmlns:a16="http://schemas.microsoft.com/office/drawing/2014/main" id="{AF20E184-31B8-6CE7-3213-BA7595210770}"/>
              </a:ext>
            </a:extLst>
          </p:cNvPr>
          <p:cNvSpPr txBox="1"/>
          <p:nvPr/>
        </p:nvSpPr>
        <p:spPr>
          <a:xfrm>
            <a:off x="1942368" y="1176372"/>
            <a:ext cx="7963632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it-IT" sz="1600" b="1" dirty="0">
                <a:solidFill>
                  <a:srgbClr val="0C4069"/>
                </a:solidFill>
              </a:rPr>
              <a:t>OMC Medical Ltd. – </a:t>
            </a:r>
            <a:r>
              <a:rPr lang="en-US" sz="1600" b="1" dirty="0">
                <a:solidFill>
                  <a:srgbClr val="0C4069"/>
                </a:solidFill>
              </a:rPr>
              <a:t>Regulatory Support Medical Devices, Horsham, UK</a:t>
            </a:r>
          </a:p>
          <a:p>
            <a:r>
              <a:rPr lang="it-IT" sz="1600" b="1" dirty="0">
                <a:solidFill>
                  <a:srgbClr val="0C4069"/>
                </a:solidFill>
              </a:rPr>
              <a:t>Ruolo: Regulatory Documentation &amp; Localization Support</a:t>
            </a:r>
          </a:p>
          <a:p>
            <a:r>
              <a:rPr lang="it-IT" sz="1600" dirty="0">
                <a:solidFill>
                  <a:srgbClr val="0C4069"/>
                </a:solidFill>
              </a:rPr>
              <a:t>• supporto alla gestione multilingue della documentazione tecnica per   </a:t>
            </a:r>
          </a:p>
          <a:p>
            <a:r>
              <a:rPr lang="it-IT" sz="1600" dirty="0">
                <a:solidFill>
                  <a:srgbClr val="0C4069"/>
                </a:solidFill>
              </a:rPr>
              <a:t>  dispositivi medicali in contesti regolati internazionali.</a:t>
            </a:r>
          </a:p>
          <a:p>
            <a:r>
              <a:rPr lang="it-IT" sz="1600" dirty="0">
                <a:solidFill>
                  <a:srgbClr val="0C4069"/>
                </a:solidFill>
              </a:rPr>
              <a:t>• localizzazione documentazione di dispositivi medici (</a:t>
            </a:r>
            <a:r>
              <a:rPr lang="it-IT" sz="1600" b="1" dirty="0">
                <a:solidFill>
                  <a:srgbClr val="0C4069"/>
                </a:solidFill>
              </a:rPr>
              <a:t>U&amp;M, IVD, ICF</a:t>
            </a:r>
            <a:r>
              <a:rPr lang="it-IT" sz="1600" dirty="0">
                <a:solidFill>
                  <a:srgbClr val="0C4069"/>
                </a:solidFill>
              </a:rPr>
              <a:t> ed etichette)</a:t>
            </a:r>
          </a:p>
          <a:p>
            <a:r>
              <a:rPr lang="it-IT" sz="1600" dirty="0">
                <a:solidFill>
                  <a:srgbClr val="0C4069"/>
                </a:solidFill>
              </a:rPr>
              <a:t>• supporto alla governance documentale regolatoria</a:t>
            </a:r>
          </a:p>
          <a:p>
            <a:r>
              <a:rPr lang="it-IT" sz="1600" dirty="0">
                <a:solidFill>
                  <a:srgbClr val="0C4069"/>
                </a:solidFill>
              </a:rPr>
              <a:t>• coordinamento iter di registrazione nel sistema NSIS</a:t>
            </a:r>
          </a:p>
          <a:p>
            <a:r>
              <a:rPr lang="it-IT" sz="1600" dirty="0">
                <a:solidFill>
                  <a:srgbClr val="0C4069"/>
                </a:solidFill>
              </a:rPr>
              <a:t>• supporto all’avvio operativo in Europa di società estera produttrice IVD (setup</a:t>
            </a:r>
          </a:p>
          <a:p>
            <a:r>
              <a:rPr lang="it-IT" sz="1600" dirty="0">
                <a:solidFill>
                  <a:srgbClr val="0C4069"/>
                </a:solidFill>
              </a:rPr>
              <a:t>  organizzativo e supporto HR)</a:t>
            </a:r>
            <a:endParaRPr lang="en-US" sz="1600" dirty="0">
              <a:solidFill>
                <a:srgbClr val="0C4069"/>
              </a:solidFill>
            </a:endParaRPr>
          </a:p>
          <a:p>
            <a:endParaRPr lang="en-US" sz="1600" b="1" dirty="0">
              <a:solidFill>
                <a:srgbClr val="0C4069"/>
              </a:solidFill>
              <a:latin typeface="Tahoma"/>
              <a:cs typeface="Tahoma"/>
            </a:endParaRPr>
          </a:p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IQVIA Deutschland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Localization &amp; Project </a:t>
            </a: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Multilingual Documentation Services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Localization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Project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Vendor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Coordinamento della delivery multilingue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a programmi internazionali Life Sciences</a:t>
            </a:r>
            <a:endParaRPr lang="en-US" sz="1600" dirty="0">
              <a:solidFill>
                <a:srgbClr val="0C40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80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E5317-4DAF-2761-3AE3-892605F7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BFD4421-C50B-68CB-E019-8C4110D9A2C3}"/>
              </a:ext>
            </a:extLst>
          </p:cNvPr>
          <p:cNvGrpSpPr/>
          <p:nvPr/>
        </p:nvGrpSpPr>
        <p:grpSpPr>
          <a:xfrm>
            <a:off x="7353300" y="0"/>
            <a:ext cx="4838700" cy="6858000"/>
            <a:chOff x="7353300" y="0"/>
            <a:chExt cx="48387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82633DBA-2B82-B734-C8B6-9FB6AED29BB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3300" y="0"/>
              <a:ext cx="4838700" cy="685799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15797D77-C033-6EB4-1D79-8DE7AAC5DCC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3839" y="6356730"/>
              <a:ext cx="1524000" cy="17614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31F7242E-DF43-A61F-8362-DCB7E57E74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0267" y="247853"/>
            <a:ext cx="9031733" cy="682878"/>
          </a:xfrm>
          <a:prstGeom prst="rect">
            <a:avLst/>
          </a:prstGeom>
        </p:spPr>
        <p:txBody>
          <a:bodyPr vert="horz" wrap="square" lIns="0" tIns="127634" rIns="0" bIns="0" rtlCol="0" anchor="t">
            <a:spAutoFit/>
          </a:bodyPr>
          <a:lstStyle/>
          <a:p>
            <a:pPr marL="978535">
              <a:lnSpc>
                <a:spcPct val="100000"/>
              </a:lnSpc>
              <a:spcBef>
                <a:spcPts val="100"/>
              </a:spcBef>
            </a:pPr>
            <a:r>
              <a:rPr lang="it-IT" spc="-240" dirty="0"/>
              <a:t>5</a:t>
            </a:r>
            <a:r>
              <a:rPr spc="-240" dirty="0"/>
              <a:t>.</a:t>
            </a:r>
            <a:r>
              <a:rPr lang="it-IT" spc="-240" dirty="0"/>
              <a:t>4</a:t>
            </a:r>
            <a:r>
              <a:rPr spc="-35" dirty="0"/>
              <a:t> </a:t>
            </a:r>
            <a:r>
              <a:rPr lang="it-IT" spc="-55"/>
              <a:t>Portfolio</a:t>
            </a:r>
            <a:r>
              <a:rPr spc="-175" dirty="0"/>
              <a:t> </a:t>
            </a:r>
            <a:r>
              <a:rPr lang="it-IT" spc="-175" dirty="0"/>
              <a:t>  </a:t>
            </a:r>
            <a:r>
              <a:rPr lang="it-IT" b="0" spc="-330">
                <a:solidFill>
                  <a:srgbClr val="F0965B"/>
                </a:solidFill>
              </a:rPr>
              <a:t>(Re)Insurance</a:t>
            </a:r>
            <a:endParaRPr b="0" spc="-330">
              <a:solidFill>
                <a:srgbClr val="F0965B"/>
              </a:solidFill>
            </a:endParaRPr>
          </a:p>
        </p:txBody>
      </p:sp>
      <p:grpSp>
        <p:nvGrpSpPr>
          <p:cNvPr id="25" name="object 9">
            <a:extLst>
              <a:ext uri="{FF2B5EF4-FFF2-40B4-BE49-F238E27FC236}">
                <a16:creationId xmlns:a16="http://schemas.microsoft.com/office/drawing/2014/main" id="{91B661AF-1421-4938-C1A6-5884CB39FFD7}"/>
              </a:ext>
            </a:extLst>
          </p:cNvPr>
          <p:cNvGrpSpPr/>
          <p:nvPr/>
        </p:nvGrpSpPr>
        <p:grpSpPr>
          <a:xfrm>
            <a:off x="1676400" y="1022822"/>
            <a:ext cx="8271386" cy="5542278"/>
            <a:chOff x="1833372" y="4688774"/>
            <a:chExt cx="6795516" cy="1559624"/>
          </a:xfrm>
        </p:grpSpPr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E1181E6B-E3E8-FA12-AFEF-D0D84FB4566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3372" y="4688774"/>
              <a:ext cx="6795516" cy="1559624"/>
            </a:xfrm>
            <a:prstGeom prst="rect">
              <a:avLst/>
            </a:prstGeom>
          </p:spPr>
        </p:pic>
        <p:pic>
          <p:nvPicPr>
            <p:cNvPr id="28" name="object 11">
              <a:extLst>
                <a:ext uri="{FF2B5EF4-FFF2-40B4-BE49-F238E27FC236}">
                  <a16:creationId xmlns:a16="http://schemas.microsoft.com/office/drawing/2014/main" id="{7BA6F8CC-6E08-0B2B-4196-1B423E2AAE3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5668" y="4767071"/>
              <a:ext cx="6710172" cy="1412747"/>
            </a:xfrm>
            <a:prstGeom prst="rect">
              <a:avLst/>
            </a:prstGeom>
          </p:spPr>
        </p:pic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9E3314BE-CDF5-5267-D1D5-E9F5A51AA2F1}"/>
                </a:ext>
              </a:extLst>
            </p:cNvPr>
            <p:cNvSpPr/>
            <p:nvPr/>
          </p:nvSpPr>
          <p:spPr>
            <a:xfrm>
              <a:off x="1883470" y="4688774"/>
              <a:ext cx="6682105" cy="1482090"/>
            </a:xfrm>
            <a:custGeom>
              <a:avLst/>
              <a:gdLst/>
              <a:ahLst/>
              <a:cxnLst/>
              <a:rect l="l" t="t" r="r" b="b"/>
              <a:pathLst>
                <a:path w="6682105" h="1482089">
                  <a:moveTo>
                    <a:pt x="6398641" y="0"/>
                  </a:moveTo>
                  <a:lnTo>
                    <a:pt x="282956" y="0"/>
                  </a:lnTo>
                  <a:lnTo>
                    <a:pt x="237074" y="3705"/>
                  </a:lnTo>
                  <a:lnTo>
                    <a:pt x="193543" y="14431"/>
                  </a:lnTo>
                  <a:lnTo>
                    <a:pt x="152948" y="31594"/>
                  </a:lnTo>
                  <a:lnTo>
                    <a:pt x="115872" y="54612"/>
                  </a:lnTo>
                  <a:lnTo>
                    <a:pt x="82899" y="82899"/>
                  </a:lnTo>
                  <a:lnTo>
                    <a:pt x="54612" y="115872"/>
                  </a:lnTo>
                  <a:lnTo>
                    <a:pt x="31594" y="152948"/>
                  </a:lnTo>
                  <a:lnTo>
                    <a:pt x="14431" y="193543"/>
                  </a:lnTo>
                  <a:lnTo>
                    <a:pt x="3705" y="237074"/>
                  </a:lnTo>
                  <a:lnTo>
                    <a:pt x="0" y="282956"/>
                  </a:lnTo>
                  <a:lnTo>
                    <a:pt x="0" y="1198549"/>
                  </a:lnTo>
                  <a:lnTo>
                    <a:pt x="3705" y="1244450"/>
                  </a:lnTo>
                  <a:lnTo>
                    <a:pt x="14431" y="1287993"/>
                  </a:lnTo>
                  <a:lnTo>
                    <a:pt x="31594" y="1328595"/>
                  </a:lnTo>
                  <a:lnTo>
                    <a:pt x="54612" y="1365674"/>
                  </a:lnTo>
                  <a:lnTo>
                    <a:pt x="82899" y="1398647"/>
                  </a:lnTo>
                  <a:lnTo>
                    <a:pt x="115872" y="1426932"/>
                  </a:lnTo>
                  <a:lnTo>
                    <a:pt x="152948" y="1449945"/>
                  </a:lnTo>
                  <a:lnTo>
                    <a:pt x="193543" y="1467104"/>
                  </a:lnTo>
                  <a:lnTo>
                    <a:pt x="237074" y="1477827"/>
                  </a:lnTo>
                  <a:lnTo>
                    <a:pt x="282956" y="1481531"/>
                  </a:lnTo>
                  <a:lnTo>
                    <a:pt x="6398641" y="1481531"/>
                  </a:lnTo>
                  <a:lnTo>
                    <a:pt x="6444553" y="1477827"/>
                  </a:lnTo>
                  <a:lnTo>
                    <a:pt x="6488101" y="1467104"/>
                  </a:lnTo>
                  <a:lnTo>
                    <a:pt x="6528704" y="1449945"/>
                  </a:lnTo>
                  <a:lnTo>
                    <a:pt x="6565779" y="1426932"/>
                  </a:lnTo>
                  <a:lnTo>
                    <a:pt x="6598745" y="1398647"/>
                  </a:lnTo>
                  <a:lnTo>
                    <a:pt x="6627021" y="1365674"/>
                  </a:lnTo>
                  <a:lnTo>
                    <a:pt x="6650026" y="1328595"/>
                  </a:lnTo>
                  <a:lnTo>
                    <a:pt x="6667177" y="1287993"/>
                  </a:lnTo>
                  <a:lnTo>
                    <a:pt x="6677895" y="1244450"/>
                  </a:lnTo>
                  <a:lnTo>
                    <a:pt x="6681597" y="1198549"/>
                  </a:lnTo>
                  <a:lnTo>
                    <a:pt x="6681597" y="282956"/>
                  </a:lnTo>
                  <a:lnTo>
                    <a:pt x="6677895" y="237074"/>
                  </a:lnTo>
                  <a:lnTo>
                    <a:pt x="6667177" y="193543"/>
                  </a:lnTo>
                  <a:lnTo>
                    <a:pt x="6650026" y="152948"/>
                  </a:lnTo>
                  <a:lnTo>
                    <a:pt x="6627021" y="115872"/>
                  </a:lnTo>
                  <a:lnTo>
                    <a:pt x="6598745" y="82899"/>
                  </a:lnTo>
                  <a:lnTo>
                    <a:pt x="6565779" y="54612"/>
                  </a:lnTo>
                  <a:lnTo>
                    <a:pt x="6528704" y="31594"/>
                  </a:lnTo>
                  <a:lnTo>
                    <a:pt x="6488101" y="14431"/>
                  </a:lnTo>
                  <a:lnTo>
                    <a:pt x="6444553" y="3705"/>
                  </a:lnTo>
                  <a:lnTo>
                    <a:pt x="63986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13">
            <a:extLst>
              <a:ext uri="{FF2B5EF4-FFF2-40B4-BE49-F238E27FC236}">
                <a16:creationId xmlns:a16="http://schemas.microsoft.com/office/drawing/2014/main" id="{2EF1BB6D-1FE3-D896-39C7-5F7CF0C9B49D}"/>
              </a:ext>
            </a:extLst>
          </p:cNvPr>
          <p:cNvSpPr txBox="1"/>
          <p:nvPr/>
        </p:nvSpPr>
        <p:spPr>
          <a:xfrm>
            <a:off x="2057400" y="1291029"/>
            <a:ext cx="7278242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Munich Re, Monaco, Germania </a:t>
            </a:r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–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 IT Re-Insurance, 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Consulenti Remote PMO/ RPMO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coordinamento iniziative IT cross-funzionali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gestione reporting e documentazione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monitoraggio avanzamento, </a:t>
            </a:r>
            <a:r>
              <a:rPr lang="it-IT" sz="1600" b="1" dirty="0">
                <a:solidFill>
                  <a:srgbClr val="0C4069"/>
                </a:solidFill>
              </a:rPr>
              <a:t>KPI</a:t>
            </a:r>
            <a:r>
              <a:rPr lang="it-IT" sz="1600" dirty="0">
                <a:solidFill>
                  <a:srgbClr val="0C4069"/>
                </a:solidFill>
              </a:rPr>
              <a:t> e performance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Budget Planning, Forecasting &amp; Cost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governance portfolio IT (incl</a:t>
            </a:r>
            <a:r>
              <a:rPr lang="it-IT" sz="1600" b="1" dirty="0">
                <a:solidFill>
                  <a:srgbClr val="0C4069"/>
                </a:solidFill>
              </a:rPr>
              <a:t>. IFRS17</a:t>
            </a:r>
            <a:r>
              <a:rPr lang="it-IT" sz="1600" dirty="0">
                <a:solidFill>
                  <a:srgbClr val="0C4069"/>
                </a:solidFill>
              </a:rPr>
              <a:t>)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endParaRPr lang="it-IT" sz="200" dirty="0">
              <a:solidFill>
                <a:srgbClr val="0C4069"/>
              </a:solidFill>
            </a:endParaRP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dirty="0">
                <a:solidFill>
                  <a:srgbClr val="0C4069"/>
                </a:solidFill>
              </a:rPr>
              <a:t>Strumenti: </a:t>
            </a:r>
            <a:r>
              <a:rPr lang="it-IT" sz="1600" dirty="0">
                <a:solidFill>
                  <a:srgbClr val="0C4069"/>
                </a:solidFill>
              </a:rPr>
              <a:t>Azure </a:t>
            </a:r>
            <a:r>
              <a:rPr lang="en-US" sz="1600" dirty="0">
                <a:solidFill>
                  <a:srgbClr val="0C4069"/>
                </a:solidFill>
              </a:rPr>
              <a:t>DevOps, Planview, Clarity, Power BI, SharePoint</a:t>
            </a: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3612A242-D693-CE15-25A1-710C3327B2FD}"/>
              </a:ext>
            </a:extLst>
          </p:cNvPr>
          <p:cNvSpPr txBox="1"/>
          <p:nvPr/>
        </p:nvSpPr>
        <p:spPr>
          <a:xfrm>
            <a:off x="1981200" y="3682580"/>
            <a:ext cx="7278242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NBI &amp; NGF, Zurigo, Svizzera </a:t>
            </a:r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– </a:t>
            </a: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IT Reinsurance</a:t>
            </a:r>
          </a:p>
          <a:p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Remote Project Manager 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 &amp; </a:t>
            </a: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PMO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e coordinamento progetti IT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processo selezione vendor, </a:t>
            </a:r>
            <a:r>
              <a:rPr lang="it-IT" sz="1600" b="1" dirty="0">
                <a:solidFill>
                  <a:srgbClr val="0C4069"/>
                </a:solidFill>
              </a:rPr>
              <a:t>RFI, RFQ, RFP</a:t>
            </a:r>
            <a:br>
              <a:rPr lang="it-IT" sz="1600" b="1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monitoraggio avanzamento attività e reporting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gestione documentazione e stakeholder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supporto processi operativi e organizzativi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coordinamento attività progettuali multi-stakeholder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test, change e release management</a:t>
            </a:r>
            <a:endParaRPr lang="en-US" sz="1600" dirty="0">
              <a:solidFill>
                <a:srgbClr val="0C40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16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5F9D-2243-F8FB-5656-A2CE1BCBD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ED30665-B506-E8B1-3BA5-A8F6B25F0199}"/>
              </a:ext>
            </a:extLst>
          </p:cNvPr>
          <p:cNvGrpSpPr/>
          <p:nvPr/>
        </p:nvGrpSpPr>
        <p:grpSpPr>
          <a:xfrm>
            <a:off x="7353300" y="0"/>
            <a:ext cx="4838700" cy="6858000"/>
            <a:chOff x="7353300" y="0"/>
            <a:chExt cx="48387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1E226048-C91F-1A75-84FA-E2263DB0967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3300" y="0"/>
              <a:ext cx="4838700" cy="685799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6D153BCC-B268-5B68-AFFB-9EFE8501BCD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3839" y="6356730"/>
              <a:ext cx="1524000" cy="17614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9023155A-5FB3-7545-747E-757C273379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0267" y="247853"/>
            <a:ext cx="9336533" cy="621323"/>
          </a:xfrm>
          <a:prstGeom prst="rect">
            <a:avLst/>
          </a:prstGeom>
        </p:spPr>
        <p:txBody>
          <a:bodyPr vert="horz" wrap="square" lIns="0" tIns="127634" rIns="0" bIns="0" rtlCol="0">
            <a:spAutoFit/>
          </a:bodyPr>
          <a:lstStyle/>
          <a:p>
            <a:pPr marL="978535">
              <a:lnSpc>
                <a:spcPct val="100000"/>
              </a:lnSpc>
              <a:spcBef>
                <a:spcPts val="100"/>
              </a:spcBef>
            </a:pPr>
            <a:r>
              <a:rPr lang="it-IT" sz="3200" spc="-240" dirty="0"/>
              <a:t>5</a:t>
            </a:r>
            <a:r>
              <a:rPr sz="3200" spc="-240" dirty="0"/>
              <a:t>.</a:t>
            </a:r>
            <a:r>
              <a:rPr lang="it-IT" sz="3200" spc="-240" dirty="0"/>
              <a:t>4</a:t>
            </a:r>
            <a:r>
              <a:rPr sz="3200" spc="-35" dirty="0"/>
              <a:t> </a:t>
            </a:r>
            <a:r>
              <a:rPr lang="it-IT" sz="3200" spc="-55" dirty="0"/>
              <a:t>Portfolio</a:t>
            </a:r>
            <a:r>
              <a:rPr sz="3200" spc="-175" dirty="0"/>
              <a:t> </a:t>
            </a:r>
            <a:r>
              <a:rPr sz="3200" b="0" spc="-330" dirty="0">
                <a:solidFill>
                  <a:srgbClr val="F0965B"/>
                </a:solidFill>
              </a:rPr>
              <a:t>(</a:t>
            </a:r>
            <a:r>
              <a:rPr lang="it-IT" sz="3200" b="0" spc="-330" dirty="0">
                <a:solidFill>
                  <a:srgbClr val="F0965B"/>
                </a:solidFill>
              </a:rPr>
              <a:t>Regulatory/Compliance)</a:t>
            </a:r>
            <a:endParaRPr sz="3200" b="0" spc="-330" dirty="0">
              <a:solidFill>
                <a:srgbClr val="F0965B"/>
              </a:solidFill>
            </a:endParaRPr>
          </a:p>
        </p:txBody>
      </p:sp>
      <p:grpSp>
        <p:nvGrpSpPr>
          <p:cNvPr id="25" name="object 9">
            <a:extLst>
              <a:ext uri="{FF2B5EF4-FFF2-40B4-BE49-F238E27FC236}">
                <a16:creationId xmlns:a16="http://schemas.microsoft.com/office/drawing/2014/main" id="{B38AD02F-24B4-2280-6CA3-D1101670DFA9}"/>
              </a:ext>
            </a:extLst>
          </p:cNvPr>
          <p:cNvGrpSpPr/>
          <p:nvPr/>
        </p:nvGrpSpPr>
        <p:grpSpPr>
          <a:xfrm>
            <a:off x="1735432" y="1011358"/>
            <a:ext cx="8094368" cy="5542278"/>
            <a:chOff x="1833372" y="4688774"/>
            <a:chExt cx="6993012" cy="1559624"/>
          </a:xfrm>
        </p:grpSpPr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28758F84-7FEE-8FFE-79DE-3ED3FE15B9A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3372" y="4688774"/>
              <a:ext cx="6795516" cy="1559624"/>
            </a:xfrm>
            <a:prstGeom prst="rect">
              <a:avLst/>
            </a:prstGeom>
          </p:spPr>
        </p:pic>
        <p:pic>
          <p:nvPicPr>
            <p:cNvPr id="28" name="object 11">
              <a:extLst>
                <a:ext uri="{FF2B5EF4-FFF2-40B4-BE49-F238E27FC236}">
                  <a16:creationId xmlns:a16="http://schemas.microsoft.com/office/drawing/2014/main" id="{FC241E53-319E-2CD2-D1C5-0F130EF69FA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5668" y="4767071"/>
              <a:ext cx="6710172" cy="1412747"/>
            </a:xfrm>
            <a:prstGeom prst="rect">
              <a:avLst/>
            </a:prstGeom>
          </p:spPr>
        </p:pic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CCB99770-F864-AC7B-67C2-17960AD9F46D}"/>
                </a:ext>
              </a:extLst>
            </p:cNvPr>
            <p:cNvSpPr/>
            <p:nvPr/>
          </p:nvSpPr>
          <p:spPr>
            <a:xfrm>
              <a:off x="1883470" y="4688774"/>
              <a:ext cx="6942914" cy="1482090"/>
            </a:xfrm>
            <a:custGeom>
              <a:avLst/>
              <a:gdLst/>
              <a:ahLst/>
              <a:cxnLst/>
              <a:rect l="l" t="t" r="r" b="b"/>
              <a:pathLst>
                <a:path w="6682105" h="1482089">
                  <a:moveTo>
                    <a:pt x="6398641" y="0"/>
                  </a:moveTo>
                  <a:lnTo>
                    <a:pt x="282956" y="0"/>
                  </a:lnTo>
                  <a:lnTo>
                    <a:pt x="237074" y="3705"/>
                  </a:lnTo>
                  <a:lnTo>
                    <a:pt x="193543" y="14431"/>
                  </a:lnTo>
                  <a:lnTo>
                    <a:pt x="152948" y="31594"/>
                  </a:lnTo>
                  <a:lnTo>
                    <a:pt x="115872" y="54612"/>
                  </a:lnTo>
                  <a:lnTo>
                    <a:pt x="82899" y="82899"/>
                  </a:lnTo>
                  <a:lnTo>
                    <a:pt x="54612" y="115872"/>
                  </a:lnTo>
                  <a:lnTo>
                    <a:pt x="31594" y="152948"/>
                  </a:lnTo>
                  <a:lnTo>
                    <a:pt x="14431" y="193543"/>
                  </a:lnTo>
                  <a:lnTo>
                    <a:pt x="3705" y="237074"/>
                  </a:lnTo>
                  <a:lnTo>
                    <a:pt x="0" y="282956"/>
                  </a:lnTo>
                  <a:lnTo>
                    <a:pt x="0" y="1198549"/>
                  </a:lnTo>
                  <a:lnTo>
                    <a:pt x="3705" y="1244450"/>
                  </a:lnTo>
                  <a:lnTo>
                    <a:pt x="14431" y="1287993"/>
                  </a:lnTo>
                  <a:lnTo>
                    <a:pt x="31594" y="1328595"/>
                  </a:lnTo>
                  <a:lnTo>
                    <a:pt x="54612" y="1365674"/>
                  </a:lnTo>
                  <a:lnTo>
                    <a:pt x="82899" y="1398647"/>
                  </a:lnTo>
                  <a:lnTo>
                    <a:pt x="115872" y="1426932"/>
                  </a:lnTo>
                  <a:lnTo>
                    <a:pt x="152948" y="1449945"/>
                  </a:lnTo>
                  <a:lnTo>
                    <a:pt x="193543" y="1467104"/>
                  </a:lnTo>
                  <a:lnTo>
                    <a:pt x="237074" y="1477827"/>
                  </a:lnTo>
                  <a:lnTo>
                    <a:pt x="282956" y="1481531"/>
                  </a:lnTo>
                  <a:lnTo>
                    <a:pt x="6398641" y="1481531"/>
                  </a:lnTo>
                  <a:lnTo>
                    <a:pt x="6444553" y="1477827"/>
                  </a:lnTo>
                  <a:lnTo>
                    <a:pt x="6488101" y="1467104"/>
                  </a:lnTo>
                  <a:lnTo>
                    <a:pt x="6528704" y="1449945"/>
                  </a:lnTo>
                  <a:lnTo>
                    <a:pt x="6565779" y="1426932"/>
                  </a:lnTo>
                  <a:lnTo>
                    <a:pt x="6598745" y="1398647"/>
                  </a:lnTo>
                  <a:lnTo>
                    <a:pt x="6627021" y="1365674"/>
                  </a:lnTo>
                  <a:lnTo>
                    <a:pt x="6650026" y="1328595"/>
                  </a:lnTo>
                  <a:lnTo>
                    <a:pt x="6667177" y="1287993"/>
                  </a:lnTo>
                  <a:lnTo>
                    <a:pt x="6677895" y="1244450"/>
                  </a:lnTo>
                  <a:lnTo>
                    <a:pt x="6681597" y="1198549"/>
                  </a:lnTo>
                  <a:lnTo>
                    <a:pt x="6681597" y="282956"/>
                  </a:lnTo>
                  <a:lnTo>
                    <a:pt x="6677895" y="237074"/>
                  </a:lnTo>
                  <a:lnTo>
                    <a:pt x="6667177" y="193543"/>
                  </a:lnTo>
                  <a:lnTo>
                    <a:pt x="6650026" y="152948"/>
                  </a:lnTo>
                  <a:lnTo>
                    <a:pt x="6627021" y="115872"/>
                  </a:lnTo>
                  <a:lnTo>
                    <a:pt x="6598745" y="82899"/>
                  </a:lnTo>
                  <a:lnTo>
                    <a:pt x="6565779" y="54612"/>
                  </a:lnTo>
                  <a:lnTo>
                    <a:pt x="6528704" y="31594"/>
                  </a:lnTo>
                  <a:lnTo>
                    <a:pt x="6488101" y="14431"/>
                  </a:lnTo>
                  <a:lnTo>
                    <a:pt x="6444553" y="3705"/>
                  </a:lnTo>
                  <a:lnTo>
                    <a:pt x="63986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13">
            <a:extLst>
              <a:ext uri="{FF2B5EF4-FFF2-40B4-BE49-F238E27FC236}">
                <a16:creationId xmlns:a16="http://schemas.microsoft.com/office/drawing/2014/main" id="{0F98505B-9C50-53B0-A7B5-E518A28CDBF5}"/>
              </a:ext>
            </a:extLst>
          </p:cNvPr>
          <p:cNvSpPr txBox="1"/>
          <p:nvPr/>
        </p:nvSpPr>
        <p:spPr>
          <a:xfrm>
            <a:off x="2057966" y="4200325"/>
            <a:ext cx="7634962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Quoniam, ICT &amp; Regulatory Compliance</a:t>
            </a:r>
          </a:p>
          <a:p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Finance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 </a:t>
            </a: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– Asset Management &amp; Compliance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Consulenti PMO/ICT Contract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noProof="0" dirty="0">
                <a:solidFill>
                  <a:srgbClr val="0C4069"/>
                </a:solidFill>
              </a:rPr>
              <a:t>• gestione e prioritizzazione contratti </a:t>
            </a:r>
            <a:r>
              <a:rPr lang="it-IT" sz="1600" b="1" noProof="0" dirty="0">
                <a:solidFill>
                  <a:srgbClr val="0C4069"/>
                </a:solidFill>
              </a:rPr>
              <a:t>ICT</a:t>
            </a:r>
            <a:br>
              <a:rPr lang="it-IT" sz="1600" noProof="0" dirty="0">
                <a:solidFill>
                  <a:srgbClr val="0C4069"/>
                </a:solidFill>
              </a:rPr>
            </a:br>
            <a:r>
              <a:rPr lang="it-IT" sz="1600" noProof="0" dirty="0">
                <a:solidFill>
                  <a:srgbClr val="0C4069"/>
                </a:solidFill>
              </a:rPr>
              <a:t>• integrazione requisiti </a:t>
            </a:r>
            <a:r>
              <a:rPr lang="it-IT" sz="1600" b="1" noProof="0" dirty="0">
                <a:solidFill>
                  <a:srgbClr val="0C4069"/>
                </a:solidFill>
              </a:rPr>
              <a:t>DORA</a:t>
            </a:r>
            <a:r>
              <a:rPr lang="it-IT" sz="1600" noProof="0" dirty="0">
                <a:solidFill>
                  <a:srgbClr val="0C4069"/>
                </a:solidFill>
              </a:rPr>
              <a:t> nei framework contrattuali</a:t>
            </a:r>
            <a:br>
              <a:rPr lang="it-IT" sz="1600" noProof="0" dirty="0">
                <a:solidFill>
                  <a:srgbClr val="0C4069"/>
                </a:solidFill>
              </a:rPr>
            </a:br>
            <a:r>
              <a:rPr lang="it-IT" sz="1600" noProof="0" dirty="0">
                <a:solidFill>
                  <a:srgbClr val="0C4069"/>
                </a:solidFill>
              </a:rPr>
              <a:t>• </a:t>
            </a:r>
            <a:r>
              <a:rPr lang="it-IT" sz="1600" b="1" noProof="0" dirty="0">
                <a:solidFill>
                  <a:srgbClr val="0C4069"/>
                </a:solidFill>
              </a:rPr>
              <a:t>risk assessment</a:t>
            </a:r>
            <a:r>
              <a:rPr lang="it-IT" sz="1600" noProof="0" dirty="0">
                <a:solidFill>
                  <a:srgbClr val="0C4069"/>
                </a:solidFill>
              </a:rPr>
              <a:t>, monitoraggio dei rischi e verifica della compliance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noProof="0" dirty="0">
                <a:solidFill>
                  <a:srgbClr val="0C4069"/>
                </a:solidFill>
              </a:rPr>
              <a:t>• supporto programmi IT su </a:t>
            </a:r>
            <a:r>
              <a:rPr lang="it-IT" sz="1600" b="1" dirty="0" err="1">
                <a:solidFill>
                  <a:srgbClr val="0C4069"/>
                </a:solidFill>
              </a:rPr>
              <a:t>Artemeon</a:t>
            </a:r>
            <a:r>
              <a:rPr lang="it-IT" sz="1600" dirty="0">
                <a:solidFill>
                  <a:srgbClr val="0C4069"/>
                </a:solidFill>
              </a:rPr>
              <a:t>, </a:t>
            </a:r>
            <a:r>
              <a:rPr lang="it-IT" sz="1600" b="1" noProof="0" dirty="0">
                <a:solidFill>
                  <a:srgbClr val="0C4069"/>
                </a:solidFill>
              </a:rPr>
              <a:t>NIS2, GDPR, ISO 2700x</a:t>
            </a:r>
            <a:br>
              <a:rPr lang="it-IT" sz="1600" noProof="0" dirty="0">
                <a:solidFill>
                  <a:srgbClr val="0C4069"/>
                </a:solidFill>
              </a:rPr>
            </a:br>
            <a:r>
              <a:rPr lang="it-IT" sz="1600" noProof="0" dirty="0">
                <a:solidFill>
                  <a:srgbClr val="0C4069"/>
                </a:solidFill>
              </a:rPr>
              <a:t>• gestione resilienza operativa e </a:t>
            </a:r>
            <a:r>
              <a:rPr lang="it-IT" sz="1600" b="1" noProof="0" dirty="0">
                <a:solidFill>
                  <a:srgbClr val="0C4069"/>
                </a:solidFill>
              </a:rPr>
              <a:t>third-party risk</a:t>
            </a:r>
            <a:endParaRPr lang="en-US" sz="1600" b="1" dirty="0"/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F76C0804-1CC1-FB69-E35F-410E80718972}"/>
              </a:ext>
            </a:extLst>
          </p:cNvPr>
          <p:cNvSpPr txBox="1"/>
          <p:nvPr/>
        </p:nvSpPr>
        <p:spPr>
          <a:xfrm>
            <a:off x="2057400" y="1066800"/>
            <a:ext cx="7278242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Zurich Insurance </a:t>
            </a: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–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 Group Risk Management</a:t>
            </a:r>
          </a:p>
          <a:p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Insurance &amp; Regulatory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Consulenti PMO – Programma DORA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configurazione e monitoraggio dei piani di progetto (</a:t>
            </a:r>
            <a:r>
              <a:rPr lang="it-IT" sz="1600" b="1" dirty="0">
                <a:solidFill>
                  <a:srgbClr val="0C4069"/>
                </a:solidFill>
              </a:rPr>
              <a:t>PPMS</a:t>
            </a:r>
            <a:r>
              <a:rPr lang="it-IT" sz="1600" dirty="0">
                <a:solidFill>
                  <a:srgbClr val="0C4069"/>
                </a:solidFill>
              </a:rPr>
              <a:t>)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reporting periodico e monitoraggio dell'avanzamento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monitoraggio </a:t>
            </a:r>
            <a:r>
              <a:rPr lang="it-IT" sz="1600" b="1" dirty="0">
                <a:solidFill>
                  <a:srgbClr val="0C4069"/>
                </a:solidFill>
              </a:rPr>
              <a:t>KPI</a:t>
            </a:r>
            <a:r>
              <a:rPr lang="it-IT" sz="1600" dirty="0">
                <a:solidFill>
                  <a:srgbClr val="0C4069"/>
                </a:solidFill>
              </a:rPr>
              <a:t> e </a:t>
            </a:r>
            <a:r>
              <a:rPr lang="it-IT" sz="1600" b="1" dirty="0">
                <a:solidFill>
                  <a:srgbClr val="0C4069"/>
                </a:solidFill>
              </a:rPr>
              <a:t>SLA</a:t>
            </a:r>
            <a:r>
              <a:rPr lang="it-IT" sz="1600" dirty="0">
                <a:solidFill>
                  <a:srgbClr val="0C4069"/>
                </a:solidFill>
              </a:rPr>
              <a:t> attraverso </a:t>
            </a:r>
            <a:r>
              <a:rPr lang="it-IT" sz="1600" b="1" dirty="0">
                <a:solidFill>
                  <a:srgbClr val="0C4069"/>
                </a:solidFill>
              </a:rPr>
              <a:t>Azure DevOps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change management e coordinamento delle attività di cambiamento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della documentazione collaborativa e </a:t>
            </a:r>
            <a:r>
              <a:rPr lang="it-IT" sz="1600" b="1" dirty="0">
                <a:solidFill>
                  <a:srgbClr val="0C4069"/>
                </a:solidFill>
              </a:rPr>
              <a:t>Wiki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della documentazione di governance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Test Management, Change &amp; Release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alle iniziative di Business Continuity Management (</a:t>
            </a:r>
            <a:r>
              <a:rPr lang="it-IT" sz="1600" b="1" dirty="0">
                <a:solidFill>
                  <a:srgbClr val="0C4069"/>
                </a:solidFill>
              </a:rPr>
              <a:t>BCM</a:t>
            </a:r>
            <a:r>
              <a:rPr lang="it-IT" sz="1600" dirty="0">
                <a:solidFill>
                  <a:srgbClr val="0C4069"/>
                </a:solidFill>
              </a:rPr>
              <a:t>) e </a:t>
            </a:r>
            <a:r>
              <a:rPr lang="it-IT" sz="1600" b="1" dirty="0">
                <a:solidFill>
                  <a:srgbClr val="0C4069"/>
                </a:solidFill>
              </a:rPr>
              <a:t>Cyber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dirty="0">
                <a:solidFill>
                  <a:srgbClr val="0C4069"/>
                </a:solidFill>
              </a:rPr>
              <a:t>  Resilience</a:t>
            </a:r>
            <a:endParaRPr lang="en-US" sz="1600" b="1" dirty="0">
              <a:solidFill>
                <a:srgbClr val="0C40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55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9C757-FAB8-D386-37A6-4EC55DE1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52FC1F1E-B524-9C33-AC6E-CBB27A7B877C}"/>
              </a:ext>
            </a:extLst>
          </p:cNvPr>
          <p:cNvGrpSpPr/>
          <p:nvPr/>
        </p:nvGrpSpPr>
        <p:grpSpPr>
          <a:xfrm>
            <a:off x="7353300" y="0"/>
            <a:ext cx="4838700" cy="6858000"/>
            <a:chOff x="7353300" y="0"/>
            <a:chExt cx="48387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F1A35F41-16F3-6EDC-43D1-3D36B87D37C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3300" y="0"/>
              <a:ext cx="4838700" cy="685799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7BBF4A2-B2E7-A8A4-D53E-66E7ABF2EFC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3839" y="6356730"/>
              <a:ext cx="1524000" cy="17614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E6928BEB-D334-BF82-9C48-603299CF17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0267" y="247853"/>
            <a:ext cx="7089775" cy="682878"/>
          </a:xfrm>
          <a:prstGeom prst="rect">
            <a:avLst/>
          </a:prstGeom>
        </p:spPr>
        <p:txBody>
          <a:bodyPr vert="horz" wrap="square" lIns="0" tIns="127634" rIns="0" bIns="0" rtlCol="0">
            <a:spAutoFit/>
          </a:bodyPr>
          <a:lstStyle/>
          <a:p>
            <a:pPr marL="978535">
              <a:lnSpc>
                <a:spcPct val="100000"/>
              </a:lnSpc>
              <a:spcBef>
                <a:spcPts val="100"/>
              </a:spcBef>
            </a:pPr>
            <a:r>
              <a:rPr lang="it-IT" spc="-240" dirty="0"/>
              <a:t>5</a:t>
            </a:r>
            <a:r>
              <a:rPr spc="-240" dirty="0"/>
              <a:t>.</a:t>
            </a:r>
            <a:r>
              <a:rPr lang="it-IT" spc="-240" dirty="0"/>
              <a:t>4</a:t>
            </a:r>
            <a:r>
              <a:rPr spc="-35" dirty="0"/>
              <a:t> </a:t>
            </a:r>
            <a:r>
              <a:rPr lang="it-IT" spc="-55" dirty="0"/>
              <a:t>Portfolio</a:t>
            </a:r>
            <a:r>
              <a:rPr spc="-175" dirty="0"/>
              <a:t> </a:t>
            </a:r>
            <a:r>
              <a:rPr lang="it-IT" b="0" spc="-330" dirty="0">
                <a:solidFill>
                  <a:srgbClr val="F0965B"/>
                </a:solidFill>
              </a:rPr>
              <a:t>– Consulenza</a:t>
            </a:r>
            <a:endParaRPr b="0" spc="-330" dirty="0">
              <a:solidFill>
                <a:srgbClr val="F0965B"/>
              </a:solidFill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9BF3EA1-79FE-1A3F-FEE5-D47A5DD4C893}"/>
              </a:ext>
            </a:extLst>
          </p:cNvPr>
          <p:cNvGrpSpPr/>
          <p:nvPr/>
        </p:nvGrpSpPr>
        <p:grpSpPr>
          <a:xfrm>
            <a:off x="1676399" y="914400"/>
            <a:ext cx="9067801" cy="5822191"/>
            <a:chOff x="1676400" y="916568"/>
            <a:chExt cx="7570459" cy="5595881"/>
          </a:xfrm>
        </p:grpSpPr>
        <p:grpSp>
          <p:nvGrpSpPr>
            <p:cNvPr id="25" name="object 9">
              <a:extLst>
                <a:ext uri="{FF2B5EF4-FFF2-40B4-BE49-F238E27FC236}">
                  <a16:creationId xmlns:a16="http://schemas.microsoft.com/office/drawing/2014/main" id="{12683115-0B59-E996-ACFC-F8E8BF274703}"/>
                </a:ext>
              </a:extLst>
            </p:cNvPr>
            <p:cNvGrpSpPr/>
            <p:nvPr/>
          </p:nvGrpSpPr>
          <p:grpSpPr>
            <a:xfrm>
              <a:off x="1676400" y="970171"/>
              <a:ext cx="6972300" cy="5542278"/>
              <a:chOff x="1833372" y="4688774"/>
              <a:chExt cx="6795516" cy="1559624"/>
            </a:xfrm>
          </p:grpSpPr>
          <p:pic>
            <p:nvPicPr>
              <p:cNvPr id="27" name="object 10">
                <a:extLst>
                  <a:ext uri="{FF2B5EF4-FFF2-40B4-BE49-F238E27FC236}">
                    <a16:creationId xmlns:a16="http://schemas.microsoft.com/office/drawing/2014/main" id="{72A8B5D6-ED47-F88B-67FD-EEAF83772360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833372" y="4688774"/>
                <a:ext cx="6795516" cy="1559624"/>
              </a:xfrm>
              <a:prstGeom prst="rect">
                <a:avLst/>
              </a:prstGeom>
            </p:spPr>
          </p:pic>
          <p:pic>
            <p:nvPicPr>
              <p:cNvPr id="28" name="object 11">
                <a:extLst>
                  <a:ext uri="{FF2B5EF4-FFF2-40B4-BE49-F238E27FC236}">
                    <a16:creationId xmlns:a16="http://schemas.microsoft.com/office/drawing/2014/main" id="{A093F488-03D3-29C1-8FC3-C61353B63B8F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915668" y="4767071"/>
                <a:ext cx="6710172" cy="1412747"/>
              </a:xfrm>
              <a:prstGeom prst="rect">
                <a:avLst/>
              </a:prstGeom>
            </p:spPr>
          </p:pic>
          <p:sp>
            <p:nvSpPr>
              <p:cNvPr id="29" name="object 12">
                <a:extLst>
                  <a:ext uri="{FF2B5EF4-FFF2-40B4-BE49-F238E27FC236}">
                    <a16:creationId xmlns:a16="http://schemas.microsoft.com/office/drawing/2014/main" id="{2EDD2C15-2807-3BAC-3F11-53190412E9E6}"/>
                  </a:ext>
                </a:extLst>
              </p:cNvPr>
              <p:cNvSpPr/>
              <p:nvPr/>
            </p:nvSpPr>
            <p:spPr>
              <a:xfrm>
                <a:off x="1883470" y="4688774"/>
                <a:ext cx="6682105" cy="1482090"/>
              </a:xfrm>
              <a:custGeom>
                <a:avLst/>
                <a:gdLst/>
                <a:ahLst/>
                <a:cxnLst/>
                <a:rect l="l" t="t" r="r" b="b"/>
                <a:pathLst>
                  <a:path w="6682105" h="1482089">
                    <a:moveTo>
                      <a:pt x="6398641" y="0"/>
                    </a:moveTo>
                    <a:lnTo>
                      <a:pt x="282956" y="0"/>
                    </a:lnTo>
                    <a:lnTo>
                      <a:pt x="237074" y="3705"/>
                    </a:lnTo>
                    <a:lnTo>
                      <a:pt x="193543" y="14431"/>
                    </a:lnTo>
                    <a:lnTo>
                      <a:pt x="152948" y="31594"/>
                    </a:lnTo>
                    <a:lnTo>
                      <a:pt x="115872" y="54612"/>
                    </a:lnTo>
                    <a:lnTo>
                      <a:pt x="82899" y="82899"/>
                    </a:lnTo>
                    <a:lnTo>
                      <a:pt x="54612" y="115872"/>
                    </a:lnTo>
                    <a:lnTo>
                      <a:pt x="31594" y="152948"/>
                    </a:lnTo>
                    <a:lnTo>
                      <a:pt x="14431" y="193543"/>
                    </a:lnTo>
                    <a:lnTo>
                      <a:pt x="3705" y="237074"/>
                    </a:lnTo>
                    <a:lnTo>
                      <a:pt x="0" y="282956"/>
                    </a:lnTo>
                    <a:lnTo>
                      <a:pt x="0" y="1198549"/>
                    </a:lnTo>
                    <a:lnTo>
                      <a:pt x="3705" y="1244450"/>
                    </a:lnTo>
                    <a:lnTo>
                      <a:pt x="14431" y="1287993"/>
                    </a:lnTo>
                    <a:lnTo>
                      <a:pt x="31594" y="1328595"/>
                    </a:lnTo>
                    <a:lnTo>
                      <a:pt x="54612" y="1365674"/>
                    </a:lnTo>
                    <a:lnTo>
                      <a:pt x="82899" y="1398647"/>
                    </a:lnTo>
                    <a:lnTo>
                      <a:pt x="115872" y="1426932"/>
                    </a:lnTo>
                    <a:lnTo>
                      <a:pt x="152948" y="1449945"/>
                    </a:lnTo>
                    <a:lnTo>
                      <a:pt x="193543" y="1467104"/>
                    </a:lnTo>
                    <a:lnTo>
                      <a:pt x="237074" y="1477827"/>
                    </a:lnTo>
                    <a:lnTo>
                      <a:pt x="282956" y="1481531"/>
                    </a:lnTo>
                    <a:lnTo>
                      <a:pt x="6398641" y="1481531"/>
                    </a:lnTo>
                    <a:lnTo>
                      <a:pt x="6444553" y="1477827"/>
                    </a:lnTo>
                    <a:lnTo>
                      <a:pt x="6488101" y="1467104"/>
                    </a:lnTo>
                    <a:lnTo>
                      <a:pt x="6528704" y="1449945"/>
                    </a:lnTo>
                    <a:lnTo>
                      <a:pt x="6565779" y="1426932"/>
                    </a:lnTo>
                    <a:lnTo>
                      <a:pt x="6598745" y="1398647"/>
                    </a:lnTo>
                    <a:lnTo>
                      <a:pt x="6627021" y="1365674"/>
                    </a:lnTo>
                    <a:lnTo>
                      <a:pt x="6650026" y="1328595"/>
                    </a:lnTo>
                    <a:lnTo>
                      <a:pt x="6667177" y="1287993"/>
                    </a:lnTo>
                    <a:lnTo>
                      <a:pt x="6677895" y="1244450"/>
                    </a:lnTo>
                    <a:lnTo>
                      <a:pt x="6681597" y="1198549"/>
                    </a:lnTo>
                    <a:lnTo>
                      <a:pt x="6681597" y="282956"/>
                    </a:lnTo>
                    <a:lnTo>
                      <a:pt x="6677895" y="237074"/>
                    </a:lnTo>
                    <a:lnTo>
                      <a:pt x="6667177" y="193543"/>
                    </a:lnTo>
                    <a:lnTo>
                      <a:pt x="6650026" y="152948"/>
                    </a:lnTo>
                    <a:lnTo>
                      <a:pt x="6627021" y="115872"/>
                    </a:lnTo>
                    <a:lnTo>
                      <a:pt x="6598745" y="82899"/>
                    </a:lnTo>
                    <a:lnTo>
                      <a:pt x="6565779" y="54612"/>
                    </a:lnTo>
                    <a:lnTo>
                      <a:pt x="6528704" y="31594"/>
                    </a:lnTo>
                    <a:lnTo>
                      <a:pt x="6488101" y="14431"/>
                    </a:lnTo>
                    <a:lnTo>
                      <a:pt x="6444553" y="3705"/>
                    </a:lnTo>
                    <a:lnTo>
                      <a:pt x="639864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sp>
          <p:nvSpPr>
            <p:cNvPr id="26" name="object 13">
              <a:extLst>
                <a:ext uri="{FF2B5EF4-FFF2-40B4-BE49-F238E27FC236}">
                  <a16:creationId xmlns:a16="http://schemas.microsoft.com/office/drawing/2014/main" id="{48037715-E6DE-86C1-2DA1-4CEC7EEAA5F8}"/>
                </a:ext>
              </a:extLst>
            </p:cNvPr>
            <p:cNvSpPr txBox="1"/>
            <p:nvPr/>
          </p:nvSpPr>
          <p:spPr>
            <a:xfrm>
              <a:off x="1968617" y="1868663"/>
              <a:ext cx="7278242" cy="196469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r>
                <a:rPr lang="it-IT" sz="1600" b="1" noProof="0" dirty="0">
                  <a:solidFill>
                    <a:srgbClr val="0C4069"/>
                  </a:solidFill>
                  <a:latin typeface="Tahoma"/>
                  <a:cs typeface="Tahoma"/>
                </a:rPr>
                <a:t>Infosys Consulting, Berlino, Germania</a:t>
              </a:r>
            </a:p>
            <a:p>
              <a:r>
                <a:rPr lang="it-IT" sz="1600" b="1" dirty="0">
                  <a:solidFill>
                    <a:srgbClr val="0C4069"/>
                  </a:solidFill>
                  <a:latin typeface="Tahoma"/>
                  <a:cs typeface="Tahoma"/>
                </a:rPr>
                <a:t>Ruolo: </a:t>
              </a:r>
              <a:r>
                <a:rPr lang="it-IT" sz="1600" b="1" noProof="0" dirty="0">
                  <a:solidFill>
                    <a:srgbClr val="0C4069"/>
                  </a:solidFill>
                  <a:latin typeface="Tahoma"/>
                  <a:cs typeface="Tahoma"/>
                </a:rPr>
                <a:t>Consulenti Remote Program &amp; PMO Support</a:t>
              </a:r>
            </a:p>
            <a:p>
              <a:pPr marL="12065" marR="5080" algn="l">
                <a:buClr>
                  <a:srgbClr val="F0965B"/>
                </a:buClr>
                <a:tabLst>
                  <a:tab pos="192405" algn="l"/>
                </a:tabLst>
              </a:pPr>
              <a:r>
                <a:rPr lang="it-IT" sz="1600" noProof="0" dirty="0">
                  <a:solidFill>
                    <a:srgbClr val="0C4069"/>
                  </a:solidFill>
                </a:rPr>
                <a:t>• supporto a programmi e progetti in c</a:t>
              </a:r>
              <a:r>
                <a:rPr lang="it-IT" sz="1600" dirty="0">
                  <a:solidFill>
                    <a:srgbClr val="0C4069"/>
                  </a:solidFill>
                </a:rPr>
                <a:t>ontesto consulting</a:t>
              </a:r>
              <a:br>
                <a:rPr lang="it-IT" sz="1600" dirty="0">
                  <a:solidFill>
                    <a:srgbClr val="0C4069"/>
                  </a:solidFill>
                </a:rPr>
              </a:br>
              <a:r>
                <a:rPr lang="it-IT" sz="1600" dirty="0">
                  <a:solidFill>
                    <a:srgbClr val="0C4069"/>
                  </a:solidFill>
                </a:rPr>
                <a:t>• consolidamento planning e reporting</a:t>
              </a:r>
              <a:br>
                <a:rPr lang="it-IT" sz="1600" dirty="0">
                  <a:solidFill>
                    <a:srgbClr val="0C4069"/>
                  </a:solidFill>
                </a:rPr>
              </a:br>
              <a:r>
                <a:rPr lang="it-IT" sz="1600" dirty="0">
                  <a:solidFill>
                    <a:srgbClr val="0C4069"/>
                  </a:solidFill>
                </a:rPr>
                <a:t>• gestione deviazioni e impatti progettuali</a:t>
              </a:r>
              <a:br>
                <a:rPr lang="it-IT" sz="1600" dirty="0">
                  <a:solidFill>
                    <a:srgbClr val="0C4069"/>
                  </a:solidFill>
                </a:rPr>
              </a:br>
              <a:r>
                <a:rPr lang="it-IT" sz="1600" dirty="0">
                  <a:solidFill>
                    <a:srgbClr val="0C4069"/>
                  </a:solidFill>
                </a:rPr>
                <a:t>• ottimizzazione processi IT e workflow</a:t>
              </a:r>
              <a:br>
                <a:rPr lang="it-IT" sz="1600" dirty="0">
                  <a:solidFill>
                    <a:srgbClr val="0C4069"/>
                  </a:solidFill>
                </a:rPr>
              </a:br>
              <a:r>
                <a:rPr lang="it-IT" sz="1600" dirty="0">
                  <a:solidFill>
                    <a:srgbClr val="0C4069"/>
                  </a:solidFill>
                </a:rPr>
                <a:t>• introduzione strumenti di collaborazione (</a:t>
              </a:r>
              <a:r>
                <a:rPr lang="it-IT" sz="1600" b="1" dirty="0">
                  <a:solidFill>
                    <a:srgbClr val="0C4069"/>
                  </a:solidFill>
                </a:rPr>
                <a:t>Clarity</a:t>
              </a:r>
              <a:r>
                <a:rPr lang="it-IT" sz="1600" dirty="0">
                  <a:solidFill>
                    <a:srgbClr val="0C4069"/>
                  </a:solidFill>
                </a:rPr>
                <a:t>)</a:t>
              </a:r>
              <a:br>
                <a:rPr lang="it-IT" sz="1600" dirty="0">
                  <a:solidFill>
                    <a:srgbClr val="0C4069"/>
                  </a:solidFill>
                </a:rPr>
              </a:br>
              <a:r>
                <a:rPr lang="it-IT" sz="1600" dirty="0">
                  <a:solidFill>
                    <a:srgbClr val="0C4069"/>
                  </a:solidFill>
                </a:rPr>
                <a:t>• definizione </a:t>
              </a:r>
              <a:r>
                <a:rPr lang="it-IT" sz="1600" b="1" dirty="0">
                  <a:solidFill>
                    <a:srgbClr val="0C4069"/>
                  </a:solidFill>
                </a:rPr>
                <a:t>KPI</a:t>
              </a:r>
              <a:r>
                <a:rPr lang="it-IT" sz="1600" dirty="0">
                  <a:solidFill>
                    <a:srgbClr val="0C4069"/>
                  </a:solidFill>
                </a:rPr>
                <a:t> e dashboard di performance</a:t>
              </a:r>
              <a:endParaRPr lang="en-US" sz="1600" dirty="0">
                <a:solidFill>
                  <a:srgbClr val="0C4069"/>
                </a:solidFill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26541CC4-4327-E59F-3218-281DEFE75D99}"/>
                </a:ext>
              </a:extLst>
            </p:cNvPr>
            <p:cNvSpPr txBox="1"/>
            <p:nvPr/>
          </p:nvSpPr>
          <p:spPr>
            <a:xfrm>
              <a:off x="1849679" y="916568"/>
              <a:ext cx="6855939" cy="11832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b="1" dirty="0">
                  <a:solidFill>
                    <a:srgbClr val="0C406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Esperienza diretta in contesto società di consulenza internazionali: supporto sia su progetti clienti finali che su attività interne alle società di consulenza.</a:t>
              </a:r>
            </a:p>
            <a:p>
              <a:endParaRPr lang="it-IT" sz="2000" b="1" dirty="0">
                <a:solidFill>
                  <a:srgbClr val="0C40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0" name="object 13">
            <a:extLst>
              <a:ext uri="{FF2B5EF4-FFF2-40B4-BE49-F238E27FC236}">
                <a16:creationId xmlns:a16="http://schemas.microsoft.com/office/drawing/2014/main" id="{8B89614B-2675-E4E1-6DF8-F31636BD4F35}"/>
              </a:ext>
            </a:extLst>
          </p:cNvPr>
          <p:cNvSpPr txBox="1"/>
          <p:nvPr/>
        </p:nvSpPr>
        <p:spPr>
          <a:xfrm>
            <a:off x="2031668" y="4047028"/>
            <a:ext cx="7798132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E&amp;P, </a:t>
            </a:r>
            <a:r>
              <a:rPr lang="it-IT" sz="1600" b="1" dirty="0">
                <a:solidFill>
                  <a:srgbClr val="0C4069"/>
                </a:solidFill>
                <a:latin typeface="Tahoma"/>
                <a:cs typeface="Tahoma"/>
              </a:rPr>
              <a:t>Treycovagnes, Svizzera</a:t>
            </a:r>
          </a:p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Internal PMO &amp; Operations Support</a:t>
            </a:r>
          </a:p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Ruolo: </a:t>
            </a:r>
            <a:r>
              <a:rPr lang="it-IT" sz="1600" b="1" dirty="0">
                <a:solidFill>
                  <a:srgbClr val="0C4069"/>
                </a:solidFill>
              </a:rPr>
              <a:t>Supporto operativo a struttura interna di consulenza</a:t>
            </a:r>
            <a:endParaRPr lang="en-US" sz="1600" b="1" dirty="0">
              <a:solidFill>
                <a:srgbClr val="0C4069"/>
              </a:solidFill>
              <a:latin typeface="Tahoma"/>
              <a:cs typeface="Tahoma"/>
            </a:endParaRP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a processi interni </a:t>
            </a:r>
            <a:r>
              <a:rPr lang="it-IT" sz="1600" b="1" dirty="0">
                <a:solidFill>
                  <a:srgbClr val="0C4069"/>
                </a:solidFill>
              </a:rPr>
              <a:t>PMO</a:t>
            </a:r>
            <a:r>
              <a:rPr lang="it-IT" sz="1600" dirty="0">
                <a:solidFill>
                  <a:srgbClr val="0C4069"/>
                </a:solidFill>
              </a:rPr>
              <a:t> e delivery, best practices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gestione reporting, </a:t>
            </a:r>
            <a:r>
              <a:rPr lang="it-IT" sz="1600" b="1" dirty="0">
                <a:solidFill>
                  <a:srgbClr val="0C4069"/>
                </a:solidFill>
              </a:rPr>
              <a:t>KPI</a:t>
            </a:r>
            <a:r>
              <a:rPr lang="it-IT" sz="1600" dirty="0">
                <a:solidFill>
                  <a:srgbClr val="0C4069"/>
                </a:solidFill>
              </a:rPr>
              <a:t> e attività operative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coordinamento interno e supporto organizzativo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supporto operativo a processi interni PMO e delivery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creazione e supporto alla produzione documentazione e materiali di governance</a:t>
            </a:r>
          </a:p>
        </p:txBody>
      </p:sp>
    </p:spTree>
    <p:extLst>
      <p:ext uri="{BB962C8B-B14F-4D97-AF65-F5344CB8AC3E}">
        <p14:creationId xmlns:p14="http://schemas.microsoft.com/office/powerpoint/2010/main" val="2701245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B9E26-4F1B-E3B8-E74B-745BAFCB7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E84967FB-5D2F-D1EC-8B6E-0F172598F86F}"/>
              </a:ext>
            </a:extLst>
          </p:cNvPr>
          <p:cNvGrpSpPr/>
          <p:nvPr/>
        </p:nvGrpSpPr>
        <p:grpSpPr>
          <a:xfrm>
            <a:off x="7353300" y="0"/>
            <a:ext cx="4838700" cy="6858000"/>
            <a:chOff x="7353300" y="0"/>
            <a:chExt cx="48387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9C1D2B56-8449-5C4D-F4AE-3D729498709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3300" y="0"/>
              <a:ext cx="4838700" cy="685799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383641C-8837-82E1-6872-9527550893B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3839" y="6356730"/>
              <a:ext cx="1524000" cy="17614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E7E1969B-469F-866F-230B-7B64CFDB07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4067" y="247853"/>
            <a:ext cx="9565133" cy="682878"/>
          </a:xfrm>
          <a:prstGeom prst="rect">
            <a:avLst/>
          </a:prstGeom>
        </p:spPr>
        <p:txBody>
          <a:bodyPr vert="horz" wrap="square" lIns="0" tIns="127634" rIns="0" bIns="0" rtlCol="0">
            <a:spAutoFit/>
          </a:bodyPr>
          <a:lstStyle/>
          <a:p>
            <a:pPr marL="978535">
              <a:lnSpc>
                <a:spcPct val="100000"/>
              </a:lnSpc>
              <a:spcBef>
                <a:spcPts val="100"/>
              </a:spcBef>
            </a:pPr>
            <a:r>
              <a:rPr lang="it-IT" spc="-240" dirty="0"/>
              <a:t>5.4</a:t>
            </a:r>
            <a:r>
              <a:rPr spc="-35" dirty="0"/>
              <a:t> </a:t>
            </a:r>
            <a:r>
              <a:rPr lang="it-IT" spc="-55" dirty="0"/>
              <a:t>Portfolio</a:t>
            </a:r>
            <a:r>
              <a:rPr spc="-175" dirty="0"/>
              <a:t> </a:t>
            </a:r>
            <a:r>
              <a:rPr sz="3200" spc="-330" dirty="0">
                <a:solidFill>
                  <a:srgbClr val="F0965B"/>
                </a:solidFill>
              </a:rPr>
              <a:t>(</a:t>
            </a:r>
            <a:r>
              <a:rPr lang="it-IT" sz="3200" spc="-330" dirty="0">
                <a:solidFill>
                  <a:srgbClr val="F0965B"/>
                </a:solidFill>
              </a:rPr>
              <a:t>PMO as a Service)</a:t>
            </a:r>
            <a:endParaRPr sz="3200" spc="-330" dirty="0">
              <a:solidFill>
                <a:srgbClr val="F0965B"/>
              </a:solidFill>
            </a:endParaRPr>
          </a:p>
        </p:txBody>
      </p:sp>
      <p:grpSp>
        <p:nvGrpSpPr>
          <p:cNvPr id="25" name="object 9">
            <a:extLst>
              <a:ext uri="{FF2B5EF4-FFF2-40B4-BE49-F238E27FC236}">
                <a16:creationId xmlns:a16="http://schemas.microsoft.com/office/drawing/2014/main" id="{A42E178C-E2CC-FB5F-85A1-F6E9E09A1AC1}"/>
              </a:ext>
            </a:extLst>
          </p:cNvPr>
          <p:cNvGrpSpPr/>
          <p:nvPr/>
        </p:nvGrpSpPr>
        <p:grpSpPr>
          <a:xfrm>
            <a:off x="1688306" y="953814"/>
            <a:ext cx="8141494" cy="5542278"/>
            <a:chOff x="1833372" y="4688774"/>
            <a:chExt cx="6795516" cy="1559624"/>
          </a:xfrm>
        </p:grpSpPr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1B4217CF-58C0-D2FB-F57D-87B68134258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3372" y="4688774"/>
              <a:ext cx="6795516" cy="1559624"/>
            </a:xfrm>
            <a:prstGeom prst="rect">
              <a:avLst/>
            </a:prstGeom>
          </p:spPr>
        </p:pic>
        <p:pic>
          <p:nvPicPr>
            <p:cNvPr id="28" name="object 11">
              <a:extLst>
                <a:ext uri="{FF2B5EF4-FFF2-40B4-BE49-F238E27FC236}">
                  <a16:creationId xmlns:a16="http://schemas.microsoft.com/office/drawing/2014/main" id="{35BFF17A-8029-5F9A-6644-682E93BF3AE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5668" y="4767071"/>
              <a:ext cx="6710172" cy="1412747"/>
            </a:xfrm>
            <a:prstGeom prst="rect">
              <a:avLst/>
            </a:prstGeom>
          </p:spPr>
        </p:pic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700EC32C-416E-A5BF-EFD3-7DD04FBB897B}"/>
                </a:ext>
              </a:extLst>
            </p:cNvPr>
            <p:cNvSpPr/>
            <p:nvPr/>
          </p:nvSpPr>
          <p:spPr>
            <a:xfrm>
              <a:off x="1883470" y="4688774"/>
              <a:ext cx="6682105" cy="1482090"/>
            </a:xfrm>
            <a:custGeom>
              <a:avLst/>
              <a:gdLst/>
              <a:ahLst/>
              <a:cxnLst/>
              <a:rect l="l" t="t" r="r" b="b"/>
              <a:pathLst>
                <a:path w="6682105" h="1482089">
                  <a:moveTo>
                    <a:pt x="6398641" y="0"/>
                  </a:moveTo>
                  <a:lnTo>
                    <a:pt x="282956" y="0"/>
                  </a:lnTo>
                  <a:lnTo>
                    <a:pt x="237074" y="3705"/>
                  </a:lnTo>
                  <a:lnTo>
                    <a:pt x="193543" y="14431"/>
                  </a:lnTo>
                  <a:lnTo>
                    <a:pt x="152948" y="31594"/>
                  </a:lnTo>
                  <a:lnTo>
                    <a:pt x="115872" y="54612"/>
                  </a:lnTo>
                  <a:lnTo>
                    <a:pt x="82899" y="82899"/>
                  </a:lnTo>
                  <a:lnTo>
                    <a:pt x="54612" y="115872"/>
                  </a:lnTo>
                  <a:lnTo>
                    <a:pt x="31594" y="152948"/>
                  </a:lnTo>
                  <a:lnTo>
                    <a:pt x="14431" y="193543"/>
                  </a:lnTo>
                  <a:lnTo>
                    <a:pt x="3705" y="237074"/>
                  </a:lnTo>
                  <a:lnTo>
                    <a:pt x="0" y="282956"/>
                  </a:lnTo>
                  <a:lnTo>
                    <a:pt x="0" y="1198549"/>
                  </a:lnTo>
                  <a:lnTo>
                    <a:pt x="3705" y="1244450"/>
                  </a:lnTo>
                  <a:lnTo>
                    <a:pt x="14431" y="1287993"/>
                  </a:lnTo>
                  <a:lnTo>
                    <a:pt x="31594" y="1328595"/>
                  </a:lnTo>
                  <a:lnTo>
                    <a:pt x="54612" y="1365674"/>
                  </a:lnTo>
                  <a:lnTo>
                    <a:pt x="82899" y="1398647"/>
                  </a:lnTo>
                  <a:lnTo>
                    <a:pt x="115872" y="1426932"/>
                  </a:lnTo>
                  <a:lnTo>
                    <a:pt x="152948" y="1449945"/>
                  </a:lnTo>
                  <a:lnTo>
                    <a:pt x="193543" y="1467104"/>
                  </a:lnTo>
                  <a:lnTo>
                    <a:pt x="237074" y="1477827"/>
                  </a:lnTo>
                  <a:lnTo>
                    <a:pt x="282956" y="1481531"/>
                  </a:lnTo>
                  <a:lnTo>
                    <a:pt x="6398641" y="1481531"/>
                  </a:lnTo>
                  <a:lnTo>
                    <a:pt x="6444553" y="1477827"/>
                  </a:lnTo>
                  <a:lnTo>
                    <a:pt x="6488101" y="1467104"/>
                  </a:lnTo>
                  <a:lnTo>
                    <a:pt x="6528704" y="1449945"/>
                  </a:lnTo>
                  <a:lnTo>
                    <a:pt x="6565779" y="1426932"/>
                  </a:lnTo>
                  <a:lnTo>
                    <a:pt x="6598745" y="1398647"/>
                  </a:lnTo>
                  <a:lnTo>
                    <a:pt x="6627021" y="1365674"/>
                  </a:lnTo>
                  <a:lnTo>
                    <a:pt x="6650026" y="1328595"/>
                  </a:lnTo>
                  <a:lnTo>
                    <a:pt x="6667177" y="1287993"/>
                  </a:lnTo>
                  <a:lnTo>
                    <a:pt x="6677895" y="1244450"/>
                  </a:lnTo>
                  <a:lnTo>
                    <a:pt x="6681597" y="1198549"/>
                  </a:lnTo>
                  <a:lnTo>
                    <a:pt x="6681597" y="282956"/>
                  </a:lnTo>
                  <a:lnTo>
                    <a:pt x="6677895" y="237074"/>
                  </a:lnTo>
                  <a:lnTo>
                    <a:pt x="6667177" y="193543"/>
                  </a:lnTo>
                  <a:lnTo>
                    <a:pt x="6650026" y="152948"/>
                  </a:lnTo>
                  <a:lnTo>
                    <a:pt x="6627021" y="115872"/>
                  </a:lnTo>
                  <a:lnTo>
                    <a:pt x="6598745" y="82899"/>
                  </a:lnTo>
                  <a:lnTo>
                    <a:pt x="6565779" y="54612"/>
                  </a:lnTo>
                  <a:lnTo>
                    <a:pt x="6528704" y="31594"/>
                  </a:lnTo>
                  <a:lnTo>
                    <a:pt x="6488101" y="14431"/>
                  </a:lnTo>
                  <a:lnTo>
                    <a:pt x="6444553" y="3705"/>
                  </a:lnTo>
                  <a:lnTo>
                    <a:pt x="63986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13">
            <a:extLst>
              <a:ext uri="{FF2B5EF4-FFF2-40B4-BE49-F238E27FC236}">
                <a16:creationId xmlns:a16="http://schemas.microsoft.com/office/drawing/2014/main" id="{3E227FCD-FCE8-221E-7ACB-15B608E88C68}"/>
              </a:ext>
            </a:extLst>
          </p:cNvPr>
          <p:cNvSpPr txBox="1"/>
          <p:nvPr/>
        </p:nvSpPr>
        <p:spPr>
          <a:xfrm>
            <a:off x="1942368" y="1176372"/>
            <a:ext cx="7963632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RWS Group</a:t>
            </a:r>
          </a:p>
          <a:p>
            <a:r>
              <a:rPr lang="en-US" sz="1600" b="1" dirty="0">
                <a:solidFill>
                  <a:srgbClr val="0C4069"/>
                </a:solidFill>
                <a:latin typeface="Tahoma"/>
                <a:cs typeface="Tahoma"/>
              </a:rPr>
              <a:t>PMO as a Service</a:t>
            </a:r>
            <a:endParaRPr lang="it-IT" sz="1600" b="1" dirty="0">
              <a:solidFill>
                <a:srgbClr val="0C4069"/>
              </a:solidFill>
              <a:latin typeface="Tahoma"/>
              <a:cs typeface="Tahoma"/>
            </a:endParaRP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b="1" noProof="0" dirty="0">
                <a:solidFill>
                  <a:srgbClr val="0C4069"/>
                </a:solidFill>
                <a:latin typeface="Tahoma"/>
                <a:cs typeface="Tahoma"/>
              </a:rPr>
              <a:t>Ruolo: Remote PMO e Vendor Management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</a:t>
            </a:r>
            <a:r>
              <a:rPr lang="it-IT" sz="1600" b="1" dirty="0">
                <a:solidFill>
                  <a:srgbClr val="0C4069"/>
                </a:solidFill>
              </a:rPr>
              <a:t>PMO</a:t>
            </a:r>
            <a:r>
              <a:rPr lang="it-IT" sz="1600" dirty="0">
                <a:solidFill>
                  <a:srgbClr val="0C4069"/>
                </a:solidFill>
              </a:rPr>
              <a:t> su progetti complessi e iniziative multi-stream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gestione fornitori e coordinamento risorse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monitoraggio qualità e performance</a:t>
            </a:r>
            <a:br>
              <a:rPr lang="it-IT" sz="1600" dirty="0">
                <a:solidFill>
                  <a:srgbClr val="0C4069"/>
                </a:solidFill>
              </a:rPr>
            </a:br>
            <a:r>
              <a:rPr lang="it-IT" sz="1600" dirty="0">
                <a:solidFill>
                  <a:srgbClr val="0C4069"/>
                </a:solidFill>
              </a:rPr>
              <a:t>• </a:t>
            </a:r>
            <a:r>
              <a:rPr lang="it-IT" sz="1600" b="1" dirty="0">
                <a:solidFill>
                  <a:srgbClr val="0C4069"/>
                </a:solidFill>
              </a:rPr>
              <a:t>QA</a:t>
            </a:r>
            <a:r>
              <a:rPr lang="it-IT" sz="1600" dirty="0">
                <a:solidFill>
                  <a:srgbClr val="0C4069"/>
                </a:solidFill>
              </a:rPr>
              <a:t> linguistico indipendente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</a:t>
            </a:r>
            <a:r>
              <a:rPr lang="it-IT" sz="1600" b="1" dirty="0">
                <a:solidFill>
                  <a:srgbClr val="0C4069"/>
                </a:solidFill>
              </a:rPr>
              <a:t>vendor management</a:t>
            </a:r>
            <a:r>
              <a:rPr lang="it-IT" sz="1600" dirty="0">
                <a:solidFill>
                  <a:srgbClr val="0C4069"/>
                </a:solidFill>
              </a:rPr>
              <a:t>, reclutamento risorse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procedure di </a:t>
            </a:r>
            <a:r>
              <a:rPr lang="it-IT" sz="1600" b="1" dirty="0">
                <a:solidFill>
                  <a:srgbClr val="0C4069"/>
                </a:solidFill>
              </a:rPr>
              <a:t>onboarding</a:t>
            </a:r>
            <a:r>
              <a:rPr lang="it-IT" sz="1600" dirty="0">
                <a:solidFill>
                  <a:srgbClr val="0C4069"/>
                </a:solidFill>
              </a:rPr>
              <a:t> risorse per nuovi accounts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creazione della documentazione di formazione per nuovi accounts</a:t>
            </a:r>
          </a:p>
          <a:p>
            <a:pPr marL="12065" marR="5080" algn="l">
              <a:buClr>
                <a:srgbClr val="F0965B"/>
              </a:buClr>
              <a:tabLst>
                <a:tab pos="192405" algn="l"/>
              </a:tabLst>
            </a:pPr>
            <a:r>
              <a:rPr lang="it-IT" sz="1600" dirty="0">
                <a:solidFill>
                  <a:srgbClr val="0C4069"/>
                </a:solidFill>
              </a:rPr>
              <a:t>• supporto operativo scalabile su programmi complessi</a:t>
            </a:r>
            <a:endParaRPr lang="en-US" sz="1600" dirty="0">
              <a:solidFill>
                <a:srgbClr val="0C40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09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E2289-041D-2E9E-2338-EE61C6A6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5.5 I Nostri Clienti</a:t>
            </a:r>
            <a:endParaRPr lang="it-IT" sz="3600" b="1" i="1" dirty="0">
              <a:solidFill>
                <a:srgbClr val="002060"/>
              </a:solidFill>
              <a:latin typeface="Century Gothic"/>
              <a:ea typeface="+mj-lt"/>
              <a:cs typeface="+mj-lt"/>
            </a:endParaRPr>
          </a:p>
        </p:txBody>
      </p:sp>
      <p:pic>
        <p:nvPicPr>
          <p:cNvPr id="56" name="object 3">
            <a:extLst>
              <a:ext uri="{FF2B5EF4-FFF2-40B4-BE49-F238E27FC236}">
                <a16:creationId xmlns:a16="http://schemas.microsoft.com/office/drawing/2014/main" id="{5329E85E-162B-A386-676B-FB68B5548CC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1295400"/>
            <a:ext cx="8090346" cy="4754088"/>
          </a:xfrm>
          <a:prstGeom prst="rect">
            <a:avLst/>
          </a:prstGeom>
        </p:spPr>
      </p:pic>
      <p:sp>
        <p:nvSpPr>
          <p:cNvPr id="57" name="object 4">
            <a:extLst>
              <a:ext uri="{FF2B5EF4-FFF2-40B4-BE49-F238E27FC236}">
                <a16:creationId xmlns:a16="http://schemas.microsoft.com/office/drawing/2014/main" id="{D621146F-18AF-D990-8574-0F46AA6D92E8}"/>
              </a:ext>
            </a:extLst>
          </p:cNvPr>
          <p:cNvSpPr/>
          <p:nvPr/>
        </p:nvSpPr>
        <p:spPr>
          <a:xfrm>
            <a:off x="1524000" y="1332611"/>
            <a:ext cx="9461247" cy="4635434"/>
          </a:xfrm>
          <a:custGeom>
            <a:avLst/>
            <a:gdLst/>
            <a:ahLst/>
            <a:cxnLst/>
            <a:rect l="l" t="t" r="r" b="b"/>
            <a:pathLst>
              <a:path w="7507605" h="4465320">
                <a:moveTo>
                  <a:pt x="7139813" y="0"/>
                </a:moveTo>
                <a:lnTo>
                  <a:pt x="367791" y="0"/>
                </a:lnTo>
                <a:lnTo>
                  <a:pt x="321642" y="2866"/>
                </a:lnTo>
                <a:lnTo>
                  <a:pt x="277207" y="11235"/>
                </a:lnTo>
                <a:lnTo>
                  <a:pt x="234831" y="24763"/>
                </a:lnTo>
                <a:lnTo>
                  <a:pt x="194858" y="43103"/>
                </a:lnTo>
                <a:lnTo>
                  <a:pt x="157632" y="65910"/>
                </a:lnTo>
                <a:lnTo>
                  <a:pt x="123496" y="92840"/>
                </a:lnTo>
                <a:lnTo>
                  <a:pt x="92796" y="123547"/>
                </a:lnTo>
                <a:lnTo>
                  <a:pt x="65875" y="157687"/>
                </a:lnTo>
                <a:lnTo>
                  <a:pt x="43078" y="194914"/>
                </a:lnTo>
                <a:lnTo>
                  <a:pt x="24747" y="234883"/>
                </a:lnTo>
                <a:lnTo>
                  <a:pt x="11228" y="277249"/>
                </a:lnTo>
                <a:lnTo>
                  <a:pt x="2864" y="321667"/>
                </a:lnTo>
                <a:lnTo>
                  <a:pt x="0" y="367792"/>
                </a:lnTo>
                <a:lnTo>
                  <a:pt x="0" y="4097528"/>
                </a:lnTo>
                <a:lnTo>
                  <a:pt x="2864" y="4143651"/>
                </a:lnTo>
                <a:lnTo>
                  <a:pt x="11228" y="4188067"/>
                </a:lnTo>
                <a:lnTo>
                  <a:pt x="24747" y="4230429"/>
                </a:lnTo>
                <a:lnTo>
                  <a:pt x="43078" y="4270393"/>
                </a:lnTo>
                <a:lnTo>
                  <a:pt x="65875" y="4307615"/>
                </a:lnTo>
                <a:lnTo>
                  <a:pt x="92796" y="4341749"/>
                </a:lnTo>
                <a:lnTo>
                  <a:pt x="123496" y="4372451"/>
                </a:lnTo>
                <a:lnTo>
                  <a:pt x="157632" y="4399375"/>
                </a:lnTo>
                <a:lnTo>
                  <a:pt x="194858" y="4422177"/>
                </a:lnTo>
                <a:lnTo>
                  <a:pt x="234831" y="4440512"/>
                </a:lnTo>
                <a:lnTo>
                  <a:pt x="277207" y="4454036"/>
                </a:lnTo>
                <a:lnTo>
                  <a:pt x="321642" y="4462403"/>
                </a:lnTo>
                <a:lnTo>
                  <a:pt x="367791" y="4465269"/>
                </a:lnTo>
                <a:lnTo>
                  <a:pt x="7139813" y="4465269"/>
                </a:lnTo>
                <a:lnTo>
                  <a:pt x="7185937" y="4462403"/>
                </a:lnTo>
                <a:lnTo>
                  <a:pt x="7230355" y="4454036"/>
                </a:lnTo>
                <a:lnTo>
                  <a:pt x="7272721" y="4440512"/>
                </a:lnTo>
                <a:lnTo>
                  <a:pt x="7312690" y="4422177"/>
                </a:lnTo>
                <a:lnTo>
                  <a:pt x="7349917" y="4399375"/>
                </a:lnTo>
                <a:lnTo>
                  <a:pt x="7384057" y="4372451"/>
                </a:lnTo>
                <a:lnTo>
                  <a:pt x="7414764" y="4341749"/>
                </a:lnTo>
                <a:lnTo>
                  <a:pt x="7441694" y="4307615"/>
                </a:lnTo>
                <a:lnTo>
                  <a:pt x="7464501" y="4270393"/>
                </a:lnTo>
                <a:lnTo>
                  <a:pt x="7482841" y="4230429"/>
                </a:lnTo>
                <a:lnTo>
                  <a:pt x="7496369" y="4188067"/>
                </a:lnTo>
                <a:lnTo>
                  <a:pt x="7504738" y="4143651"/>
                </a:lnTo>
                <a:lnTo>
                  <a:pt x="7507605" y="4097528"/>
                </a:lnTo>
                <a:lnTo>
                  <a:pt x="7507605" y="367792"/>
                </a:lnTo>
                <a:lnTo>
                  <a:pt x="7504738" y="321667"/>
                </a:lnTo>
                <a:lnTo>
                  <a:pt x="7496369" y="277249"/>
                </a:lnTo>
                <a:lnTo>
                  <a:pt x="7482841" y="234883"/>
                </a:lnTo>
                <a:lnTo>
                  <a:pt x="7464501" y="194914"/>
                </a:lnTo>
                <a:lnTo>
                  <a:pt x="7441694" y="157687"/>
                </a:lnTo>
                <a:lnTo>
                  <a:pt x="7414764" y="123547"/>
                </a:lnTo>
                <a:lnTo>
                  <a:pt x="7384057" y="92840"/>
                </a:lnTo>
                <a:lnTo>
                  <a:pt x="7349917" y="65910"/>
                </a:lnTo>
                <a:lnTo>
                  <a:pt x="7312690" y="43103"/>
                </a:lnTo>
                <a:lnTo>
                  <a:pt x="7272721" y="24763"/>
                </a:lnTo>
                <a:lnTo>
                  <a:pt x="7230355" y="11235"/>
                </a:lnTo>
                <a:lnTo>
                  <a:pt x="7185937" y="2866"/>
                </a:lnTo>
                <a:lnTo>
                  <a:pt x="7139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dirty="0"/>
          </a:p>
        </p:txBody>
      </p:sp>
      <p:pic>
        <p:nvPicPr>
          <p:cNvPr id="24" name="object 7">
            <a:extLst>
              <a:ext uri="{FF2B5EF4-FFF2-40B4-BE49-F238E27FC236}">
                <a16:creationId xmlns:a16="http://schemas.microsoft.com/office/drawing/2014/main" id="{37500976-30CC-AD6D-8277-8AF4D89253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90948" y="3229610"/>
            <a:ext cx="2430018" cy="863815"/>
          </a:xfrm>
          <a:prstGeom prst="rect">
            <a:avLst/>
          </a:prstGeom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F4F59415-E744-5514-6A23-954F37298D7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47857" y="1670304"/>
            <a:ext cx="1020699" cy="1020699"/>
          </a:xfrm>
          <a:prstGeom prst="rect">
            <a:avLst/>
          </a:prstGeom>
        </p:spPr>
      </p:pic>
      <p:pic>
        <p:nvPicPr>
          <p:cNvPr id="29" name="object 11">
            <a:extLst>
              <a:ext uri="{FF2B5EF4-FFF2-40B4-BE49-F238E27FC236}">
                <a16:creationId xmlns:a16="http://schemas.microsoft.com/office/drawing/2014/main" id="{39B2103E-33A7-34FA-D613-34DAE639249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6492" y="4614663"/>
            <a:ext cx="1580387" cy="885012"/>
          </a:xfrm>
          <a:prstGeom prst="rect">
            <a:avLst/>
          </a:prstGeom>
        </p:spPr>
      </p:pic>
      <p:pic>
        <p:nvPicPr>
          <p:cNvPr id="30" name="object 12">
            <a:extLst>
              <a:ext uri="{FF2B5EF4-FFF2-40B4-BE49-F238E27FC236}">
                <a16:creationId xmlns:a16="http://schemas.microsoft.com/office/drawing/2014/main" id="{576649C5-397C-34F2-8F14-0CF13558743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38872" y="3428498"/>
            <a:ext cx="1804670" cy="561174"/>
          </a:xfrm>
          <a:prstGeom prst="rect">
            <a:avLst/>
          </a:prstGeom>
        </p:spPr>
      </p:pic>
      <p:pic>
        <p:nvPicPr>
          <p:cNvPr id="31" name="object 13">
            <a:extLst>
              <a:ext uri="{FF2B5EF4-FFF2-40B4-BE49-F238E27FC236}">
                <a16:creationId xmlns:a16="http://schemas.microsoft.com/office/drawing/2014/main" id="{E3AD476C-07C9-28DB-1C82-E1BE16201A9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16457" y="3247793"/>
            <a:ext cx="2904363" cy="432828"/>
          </a:xfrm>
          <a:prstGeom prst="rect">
            <a:avLst/>
          </a:prstGeom>
        </p:spPr>
      </p:pic>
      <p:pic>
        <p:nvPicPr>
          <p:cNvPr id="26" name="object 8">
            <a:extLst>
              <a:ext uri="{FF2B5EF4-FFF2-40B4-BE49-F238E27FC236}">
                <a16:creationId xmlns:a16="http://schemas.microsoft.com/office/drawing/2014/main" id="{6FA9B5AA-C0EC-D9EE-8832-10D40DD4AB8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80397" y="1805068"/>
            <a:ext cx="2430018" cy="723455"/>
          </a:xfrm>
          <a:prstGeom prst="rect">
            <a:avLst/>
          </a:prstGeom>
        </p:spPr>
      </p:pic>
      <p:pic>
        <p:nvPicPr>
          <p:cNvPr id="28" name="object 10">
            <a:extLst>
              <a:ext uri="{FF2B5EF4-FFF2-40B4-BE49-F238E27FC236}">
                <a16:creationId xmlns:a16="http://schemas.microsoft.com/office/drawing/2014/main" id="{0BD49D0B-82C1-0E60-F783-C41C6105BD5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68472" y="3229938"/>
            <a:ext cx="1976500" cy="885012"/>
          </a:xfrm>
          <a:prstGeom prst="rect">
            <a:avLst/>
          </a:prstGeom>
        </p:spPr>
      </p:pic>
      <p:pic>
        <p:nvPicPr>
          <p:cNvPr id="48" name="Elemento grafico 47">
            <a:extLst>
              <a:ext uri="{FF2B5EF4-FFF2-40B4-BE49-F238E27FC236}">
                <a16:creationId xmlns:a16="http://schemas.microsoft.com/office/drawing/2014/main" id="{80F60936-6EEA-E320-E881-BE66AC0454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29864" y="4514474"/>
            <a:ext cx="1932272" cy="69759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5D401D-0E60-A6A1-5DB8-38AAAF3D3F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5518" y="4502337"/>
            <a:ext cx="1804670" cy="72186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95E9CA2-DF47-4C95-76AE-B002ABD253A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43" y="1553719"/>
            <a:ext cx="2482834" cy="137073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54363D4-33E4-8F9E-FDF1-7BDF5D54C38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72" y="1432758"/>
            <a:ext cx="1495793" cy="14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70776-E4CB-187D-AC48-D243F278C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5B06F9C-4C46-98EA-5F4B-761A3568F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400" dirty="0">
                <a:solidFill>
                  <a:schemeClr val="accent2"/>
                </a:solidFill>
              </a:rPr>
              <a:t>6. </a:t>
            </a:r>
            <a:r>
              <a:rPr lang="it-IT" sz="4400" dirty="0">
                <a:solidFill>
                  <a:srgbClr val="0C4069"/>
                </a:solidFill>
              </a:rPr>
              <a:t>Servizi linguistici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C82BC6B-DD27-B199-ED24-8E4FF20DC9B2}"/>
              </a:ext>
            </a:extLst>
          </p:cNvPr>
          <p:cNvSpPr txBox="1"/>
          <p:nvPr/>
        </p:nvSpPr>
        <p:spPr>
          <a:xfrm>
            <a:off x="3352800" y="3666856"/>
            <a:ext cx="6705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3600" b="1" kern="1200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Linea di business dedicata ai servizi linguistici professionali</a:t>
            </a:r>
          </a:p>
        </p:txBody>
      </p:sp>
    </p:spTree>
    <p:extLst>
      <p:ext uri="{BB962C8B-B14F-4D97-AF65-F5344CB8AC3E}">
        <p14:creationId xmlns:p14="http://schemas.microsoft.com/office/powerpoint/2010/main" val="3105719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AB70-2440-DE7C-ECB8-899AFD43F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84FB18-11B0-93ED-B4D3-B4E267EFA44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6.1</a:t>
            </a:r>
            <a:r>
              <a:rPr lang="it-IT" sz="3600" b="1" noProof="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Servizi linguistici &amp; Localizzazione</a:t>
            </a:r>
            <a:endParaRPr lang="it-IT" sz="3600" b="1" noProof="0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D67D2727-4DF7-FCFF-DD0D-B9F8E15D1964}"/>
              </a:ext>
            </a:extLst>
          </p:cNvPr>
          <p:cNvGrpSpPr/>
          <p:nvPr/>
        </p:nvGrpSpPr>
        <p:grpSpPr>
          <a:xfrm>
            <a:off x="752988" y="2588898"/>
            <a:ext cx="11134212" cy="2821302"/>
            <a:chOff x="896295" y="2015942"/>
            <a:chExt cx="11134212" cy="2821302"/>
          </a:xfrm>
        </p:grpSpPr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5E2D880E-15AC-50CA-D811-510AA8678192}"/>
                </a:ext>
              </a:extLst>
            </p:cNvPr>
            <p:cNvGrpSpPr/>
            <p:nvPr/>
          </p:nvGrpSpPr>
          <p:grpSpPr>
            <a:xfrm>
              <a:off x="8054397" y="2015942"/>
              <a:ext cx="3504312" cy="856624"/>
              <a:chOff x="8287210" y="1800100"/>
              <a:chExt cx="3504312" cy="856624"/>
            </a:xfrm>
          </p:grpSpPr>
          <p:sp>
            <p:nvSpPr>
              <p:cNvPr id="116" name="object 102">
                <a:extLst>
                  <a:ext uri="{FF2B5EF4-FFF2-40B4-BE49-F238E27FC236}">
                    <a16:creationId xmlns:a16="http://schemas.microsoft.com/office/drawing/2014/main" id="{5EBDDF65-4F54-DD2E-437B-41CE25A60C7B}"/>
                  </a:ext>
                </a:extLst>
              </p:cNvPr>
              <p:cNvSpPr/>
              <p:nvPr/>
            </p:nvSpPr>
            <p:spPr>
              <a:xfrm>
                <a:off x="8287210" y="1800100"/>
                <a:ext cx="3504312" cy="856624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17" name="object 103">
                <a:extLst>
                  <a:ext uri="{FF2B5EF4-FFF2-40B4-BE49-F238E27FC236}">
                    <a16:creationId xmlns:a16="http://schemas.microsoft.com/office/drawing/2014/main" id="{27FCD99B-530E-E0A7-71DE-8BBE3AEA06C6}"/>
                  </a:ext>
                </a:extLst>
              </p:cNvPr>
              <p:cNvSpPr txBox="1"/>
              <p:nvPr/>
            </p:nvSpPr>
            <p:spPr>
              <a:xfrm>
                <a:off x="9109582" y="2065718"/>
                <a:ext cx="2607891" cy="2590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35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DESKTOP PUBLISHING</a:t>
                </a: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Verdana"/>
                </a:endParaRPr>
              </a:p>
            </p:txBody>
          </p:sp>
          <p:grpSp>
            <p:nvGrpSpPr>
              <p:cNvPr id="23" name="Gruppo 22">
                <a:extLst>
                  <a:ext uri="{FF2B5EF4-FFF2-40B4-BE49-F238E27FC236}">
                    <a16:creationId xmlns:a16="http://schemas.microsoft.com/office/drawing/2014/main" id="{FF315B32-0BA3-85F3-5C7A-37EBE4D29820}"/>
                  </a:ext>
                </a:extLst>
              </p:cNvPr>
              <p:cNvGrpSpPr/>
              <p:nvPr/>
            </p:nvGrpSpPr>
            <p:grpSpPr>
              <a:xfrm>
                <a:off x="8428269" y="1960602"/>
                <a:ext cx="503432" cy="492775"/>
                <a:chOff x="651354" y="4591179"/>
                <a:chExt cx="429615" cy="328800"/>
              </a:xfrm>
            </p:grpSpPr>
            <p:sp>
              <p:nvSpPr>
                <p:cNvPr id="119" name="object 105">
                  <a:extLst>
                    <a:ext uri="{FF2B5EF4-FFF2-40B4-BE49-F238E27FC236}">
                      <a16:creationId xmlns:a16="http://schemas.microsoft.com/office/drawing/2014/main" id="{A795CEB0-9310-EBA3-3072-1FB8EEA960D2}"/>
                    </a:ext>
                  </a:extLst>
                </p:cNvPr>
                <p:cNvSpPr/>
                <p:nvPr/>
              </p:nvSpPr>
              <p:spPr>
                <a:xfrm>
                  <a:off x="651354" y="4663908"/>
                  <a:ext cx="320040" cy="2560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039" h="298450">
                      <a:moveTo>
                        <a:pt x="294335" y="0"/>
                      </a:moveTo>
                      <a:lnTo>
                        <a:pt x="25501" y="0"/>
                      </a:lnTo>
                      <a:lnTo>
                        <a:pt x="15575" y="2004"/>
                      </a:lnTo>
                      <a:lnTo>
                        <a:pt x="7469" y="7469"/>
                      </a:lnTo>
                      <a:lnTo>
                        <a:pt x="2004" y="15575"/>
                      </a:lnTo>
                      <a:lnTo>
                        <a:pt x="0" y="25501"/>
                      </a:lnTo>
                      <a:lnTo>
                        <a:pt x="0" y="212331"/>
                      </a:lnTo>
                      <a:lnTo>
                        <a:pt x="2004" y="222257"/>
                      </a:lnTo>
                      <a:lnTo>
                        <a:pt x="7469" y="230363"/>
                      </a:lnTo>
                      <a:lnTo>
                        <a:pt x="15575" y="235828"/>
                      </a:lnTo>
                      <a:lnTo>
                        <a:pt x="25501" y="237832"/>
                      </a:lnTo>
                      <a:lnTo>
                        <a:pt x="118059" y="237832"/>
                      </a:lnTo>
                      <a:lnTo>
                        <a:pt x="118059" y="269062"/>
                      </a:lnTo>
                      <a:lnTo>
                        <a:pt x="83400" y="269062"/>
                      </a:lnTo>
                      <a:lnTo>
                        <a:pt x="81914" y="269468"/>
                      </a:lnTo>
                      <a:lnTo>
                        <a:pt x="66103" y="278688"/>
                      </a:lnTo>
                      <a:lnTo>
                        <a:pt x="64477" y="281508"/>
                      </a:lnTo>
                      <a:lnTo>
                        <a:pt x="64477" y="298348"/>
                      </a:lnTo>
                      <a:lnTo>
                        <a:pt x="255358" y="298348"/>
                      </a:lnTo>
                      <a:lnTo>
                        <a:pt x="255358" y="281508"/>
                      </a:lnTo>
                      <a:lnTo>
                        <a:pt x="253733" y="278688"/>
                      </a:lnTo>
                      <a:lnTo>
                        <a:pt x="237934" y="269468"/>
                      </a:lnTo>
                      <a:lnTo>
                        <a:pt x="236435" y="269062"/>
                      </a:lnTo>
                      <a:lnTo>
                        <a:pt x="201777" y="269062"/>
                      </a:lnTo>
                      <a:lnTo>
                        <a:pt x="201777" y="237832"/>
                      </a:lnTo>
                      <a:lnTo>
                        <a:pt x="294335" y="237832"/>
                      </a:lnTo>
                      <a:lnTo>
                        <a:pt x="304261" y="235828"/>
                      </a:lnTo>
                      <a:lnTo>
                        <a:pt x="312367" y="230363"/>
                      </a:lnTo>
                      <a:lnTo>
                        <a:pt x="317832" y="222257"/>
                      </a:lnTo>
                      <a:lnTo>
                        <a:pt x="319836" y="212331"/>
                      </a:lnTo>
                      <a:lnTo>
                        <a:pt x="319836" y="25501"/>
                      </a:lnTo>
                      <a:lnTo>
                        <a:pt x="317832" y="15575"/>
                      </a:lnTo>
                      <a:lnTo>
                        <a:pt x="312367" y="7469"/>
                      </a:lnTo>
                      <a:lnTo>
                        <a:pt x="304261" y="2004"/>
                      </a:lnTo>
                      <a:lnTo>
                        <a:pt x="294335" y="0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120" name="object 106">
                  <a:extLst>
                    <a:ext uri="{FF2B5EF4-FFF2-40B4-BE49-F238E27FC236}">
                      <a16:creationId xmlns:a16="http://schemas.microsoft.com/office/drawing/2014/main" id="{76AA0401-C683-1D48-D6D7-48A8E4B858FE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693176" y="4591179"/>
                  <a:ext cx="379431" cy="248723"/>
                </a:xfrm>
                <a:prstGeom prst="rect">
                  <a:avLst/>
                </a:prstGeom>
              </p:spPr>
            </p:pic>
            <p:sp>
              <p:nvSpPr>
                <p:cNvPr id="121" name="object 107">
                  <a:extLst>
                    <a:ext uri="{FF2B5EF4-FFF2-40B4-BE49-F238E27FC236}">
                      <a16:creationId xmlns:a16="http://schemas.microsoft.com/office/drawing/2014/main" id="{33853777-D7B1-D218-EED6-73B619492FF4}"/>
                    </a:ext>
                  </a:extLst>
                </p:cNvPr>
                <p:cNvSpPr/>
                <p:nvPr/>
              </p:nvSpPr>
              <p:spPr>
                <a:xfrm>
                  <a:off x="812364" y="4591179"/>
                  <a:ext cx="268605" cy="200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04" h="229870">
                      <a:moveTo>
                        <a:pt x="135788" y="0"/>
                      </a:moveTo>
                      <a:lnTo>
                        <a:pt x="84306" y="8886"/>
                      </a:lnTo>
                      <a:lnTo>
                        <a:pt x="42221" y="33104"/>
                      </a:lnTo>
                      <a:lnTo>
                        <a:pt x="13823" y="68992"/>
                      </a:lnTo>
                      <a:lnTo>
                        <a:pt x="3403" y="112890"/>
                      </a:lnTo>
                      <a:lnTo>
                        <a:pt x="6451" y="135249"/>
                      </a:lnTo>
                      <a:lnTo>
                        <a:pt x="13839" y="154793"/>
                      </a:lnTo>
                      <a:lnTo>
                        <a:pt x="22938" y="170547"/>
                      </a:lnTo>
                      <a:lnTo>
                        <a:pt x="31115" y="181533"/>
                      </a:lnTo>
                      <a:lnTo>
                        <a:pt x="4813" y="208445"/>
                      </a:lnTo>
                      <a:lnTo>
                        <a:pt x="1066" y="212051"/>
                      </a:lnTo>
                      <a:lnTo>
                        <a:pt x="0" y="217424"/>
                      </a:lnTo>
                      <a:lnTo>
                        <a:pt x="4089" y="226745"/>
                      </a:lnTo>
                      <a:lnTo>
                        <a:pt x="8420" y="229539"/>
                      </a:lnTo>
                      <a:lnTo>
                        <a:pt x="13627" y="229539"/>
                      </a:lnTo>
                      <a:lnTo>
                        <a:pt x="14300" y="229501"/>
                      </a:lnTo>
                      <a:lnTo>
                        <a:pt x="75615" y="213512"/>
                      </a:lnTo>
                      <a:lnTo>
                        <a:pt x="193151" y="213512"/>
                      </a:lnTo>
                      <a:lnTo>
                        <a:pt x="198558" y="210400"/>
                      </a:lnTo>
                      <a:lnTo>
                        <a:pt x="25095" y="210400"/>
                      </a:lnTo>
                      <a:lnTo>
                        <a:pt x="49542" y="185381"/>
                      </a:lnTo>
                      <a:lnTo>
                        <a:pt x="49707" y="178676"/>
                      </a:lnTo>
                      <a:lnTo>
                        <a:pt x="49537" y="178485"/>
                      </a:lnTo>
                      <a:lnTo>
                        <a:pt x="34086" y="178485"/>
                      </a:lnTo>
                      <a:lnTo>
                        <a:pt x="49526" y="178473"/>
                      </a:lnTo>
                      <a:lnTo>
                        <a:pt x="45808" y="174307"/>
                      </a:lnTo>
                      <a:lnTo>
                        <a:pt x="39036" y="165916"/>
                      </a:lnTo>
                      <a:lnTo>
                        <a:pt x="30203" y="152033"/>
                      </a:lnTo>
                      <a:lnTo>
                        <a:pt x="22538" y="133932"/>
                      </a:lnTo>
                      <a:lnTo>
                        <a:pt x="19265" y="112890"/>
                      </a:lnTo>
                      <a:lnTo>
                        <a:pt x="28437" y="75162"/>
                      </a:lnTo>
                      <a:lnTo>
                        <a:pt x="53433" y="44316"/>
                      </a:lnTo>
                      <a:lnTo>
                        <a:pt x="90476" y="23500"/>
                      </a:lnTo>
                      <a:lnTo>
                        <a:pt x="135788" y="15862"/>
                      </a:lnTo>
                      <a:lnTo>
                        <a:pt x="199393" y="15862"/>
                      </a:lnTo>
                      <a:lnTo>
                        <a:pt x="187270" y="8886"/>
                      </a:lnTo>
                      <a:lnTo>
                        <a:pt x="135788" y="0"/>
                      </a:lnTo>
                      <a:close/>
                    </a:path>
                    <a:path w="268604" h="229870">
                      <a:moveTo>
                        <a:pt x="193151" y="213512"/>
                      </a:moveTo>
                      <a:lnTo>
                        <a:pt x="75615" y="213512"/>
                      </a:lnTo>
                      <a:lnTo>
                        <a:pt x="75831" y="213575"/>
                      </a:lnTo>
                      <a:lnTo>
                        <a:pt x="75984" y="213652"/>
                      </a:lnTo>
                      <a:lnTo>
                        <a:pt x="90234" y="218944"/>
                      </a:lnTo>
                      <a:lnTo>
                        <a:pt x="104986" y="222735"/>
                      </a:lnTo>
                      <a:lnTo>
                        <a:pt x="120187" y="225017"/>
                      </a:lnTo>
                      <a:lnTo>
                        <a:pt x="135788" y="225780"/>
                      </a:lnTo>
                      <a:lnTo>
                        <a:pt x="187270" y="216896"/>
                      </a:lnTo>
                      <a:lnTo>
                        <a:pt x="193151" y="213512"/>
                      </a:lnTo>
                      <a:close/>
                    </a:path>
                    <a:path w="268604" h="229870">
                      <a:moveTo>
                        <a:pt x="74955" y="197294"/>
                      </a:moveTo>
                      <a:lnTo>
                        <a:pt x="25095" y="210400"/>
                      </a:lnTo>
                      <a:lnTo>
                        <a:pt x="198558" y="210400"/>
                      </a:lnTo>
                      <a:lnTo>
                        <a:pt x="199397" y="209918"/>
                      </a:lnTo>
                      <a:lnTo>
                        <a:pt x="135788" y="209918"/>
                      </a:lnTo>
                      <a:lnTo>
                        <a:pt x="121811" y="209236"/>
                      </a:lnTo>
                      <a:lnTo>
                        <a:pt x="108202" y="207197"/>
                      </a:lnTo>
                      <a:lnTo>
                        <a:pt x="95010" y="203810"/>
                      </a:lnTo>
                      <a:lnTo>
                        <a:pt x="82283" y="199085"/>
                      </a:lnTo>
                      <a:lnTo>
                        <a:pt x="78841" y="197599"/>
                      </a:lnTo>
                      <a:lnTo>
                        <a:pt x="74955" y="197294"/>
                      </a:lnTo>
                      <a:close/>
                    </a:path>
                    <a:path w="268604" h="229870">
                      <a:moveTo>
                        <a:pt x="199393" y="15862"/>
                      </a:moveTo>
                      <a:lnTo>
                        <a:pt x="135788" y="15862"/>
                      </a:lnTo>
                      <a:lnTo>
                        <a:pt x="181100" y="23500"/>
                      </a:lnTo>
                      <a:lnTo>
                        <a:pt x="218143" y="44316"/>
                      </a:lnTo>
                      <a:lnTo>
                        <a:pt x="243139" y="75162"/>
                      </a:lnTo>
                      <a:lnTo>
                        <a:pt x="252310" y="112890"/>
                      </a:lnTo>
                      <a:lnTo>
                        <a:pt x="243139" y="150623"/>
                      </a:lnTo>
                      <a:lnTo>
                        <a:pt x="218143" y="181468"/>
                      </a:lnTo>
                      <a:lnTo>
                        <a:pt x="181100" y="202281"/>
                      </a:lnTo>
                      <a:lnTo>
                        <a:pt x="135788" y="209918"/>
                      </a:lnTo>
                      <a:lnTo>
                        <a:pt x="199397" y="209918"/>
                      </a:lnTo>
                      <a:lnTo>
                        <a:pt x="229355" y="192681"/>
                      </a:lnTo>
                      <a:lnTo>
                        <a:pt x="257753" y="156793"/>
                      </a:lnTo>
                      <a:lnTo>
                        <a:pt x="268173" y="112890"/>
                      </a:lnTo>
                      <a:lnTo>
                        <a:pt x="257753" y="68992"/>
                      </a:lnTo>
                      <a:lnTo>
                        <a:pt x="229355" y="33104"/>
                      </a:lnTo>
                      <a:lnTo>
                        <a:pt x="199393" y="15862"/>
                      </a:lnTo>
                      <a:close/>
                    </a:path>
                    <a:path w="268604" h="229870">
                      <a:moveTo>
                        <a:pt x="34099" y="178473"/>
                      </a:moveTo>
                      <a:close/>
                    </a:path>
                    <a:path w="268604" h="229870">
                      <a:moveTo>
                        <a:pt x="49526" y="178473"/>
                      </a:moveTo>
                      <a:lnTo>
                        <a:pt x="34099" y="178473"/>
                      </a:lnTo>
                      <a:lnTo>
                        <a:pt x="49537" y="178485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122" name="object 108">
                  <a:extLst>
                    <a:ext uri="{FF2B5EF4-FFF2-40B4-BE49-F238E27FC236}">
                      <a16:creationId xmlns:a16="http://schemas.microsoft.com/office/drawing/2014/main" id="{9E9E3F71-C883-40A1-B4BC-6077DF0F7476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63084" y="4623677"/>
                  <a:ext cx="161744" cy="12406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6" name="Gruppo 45">
              <a:extLst>
                <a:ext uri="{FF2B5EF4-FFF2-40B4-BE49-F238E27FC236}">
                  <a16:creationId xmlns:a16="http://schemas.microsoft.com/office/drawing/2014/main" id="{C00E34D0-5B23-6DC4-BD95-F37CBF448827}"/>
                </a:ext>
              </a:extLst>
            </p:cNvPr>
            <p:cNvGrpSpPr/>
            <p:nvPr/>
          </p:nvGrpSpPr>
          <p:grpSpPr>
            <a:xfrm>
              <a:off x="8084979" y="3965347"/>
              <a:ext cx="3504312" cy="847263"/>
              <a:chOff x="8154288" y="4094521"/>
              <a:chExt cx="3504312" cy="847263"/>
            </a:xfrm>
          </p:grpSpPr>
          <p:sp>
            <p:nvSpPr>
              <p:cNvPr id="159" name="object 126">
                <a:extLst>
                  <a:ext uri="{FF2B5EF4-FFF2-40B4-BE49-F238E27FC236}">
                    <a16:creationId xmlns:a16="http://schemas.microsoft.com/office/drawing/2014/main" id="{905BBD84-A341-2246-5609-A77D53CEE0B6}"/>
                  </a:ext>
                </a:extLst>
              </p:cNvPr>
              <p:cNvSpPr/>
              <p:nvPr/>
            </p:nvSpPr>
            <p:spPr>
              <a:xfrm>
                <a:off x="8154288" y="4094521"/>
                <a:ext cx="3504312" cy="847263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67" name="object 60">
                <a:extLst>
                  <a:ext uri="{FF2B5EF4-FFF2-40B4-BE49-F238E27FC236}">
                    <a16:creationId xmlns:a16="http://schemas.microsoft.com/office/drawing/2014/main" id="{4A39C2AB-B38B-881C-2F2C-DA79DAA7FFD7}"/>
                  </a:ext>
                </a:extLst>
              </p:cNvPr>
              <p:cNvSpPr txBox="1"/>
              <p:nvPr/>
            </p:nvSpPr>
            <p:spPr>
              <a:xfrm>
                <a:off x="8826434" y="4388631"/>
                <a:ext cx="2686817" cy="2590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INTERNATIONALIZZAZIONE</a:t>
                </a:r>
                <a:endParaRPr kumimoji="0" lang="it-IT" sz="1600" b="0" i="0" u="none" strike="noStrike" kern="1200" cap="none" spc="-20" normalizeH="0" baseline="0" noProof="0" dirty="0">
                  <a:ln>
                    <a:noFill/>
                  </a:ln>
                  <a:solidFill>
                    <a:srgbClr val="0C3F68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pic>
            <p:nvPicPr>
              <p:cNvPr id="168" name="Elemento grafico 167">
                <a:extLst>
                  <a:ext uri="{FF2B5EF4-FFF2-40B4-BE49-F238E27FC236}">
                    <a16:creationId xmlns:a16="http://schemas.microsoft.com/office/drawing/2014/main" id="{E89F9196-B721-07CF-753F-53E07E710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288281" y="4359004"/>
                <a:ext cx="449886" cy="411831"/>
              </a:xfrm>
              <a:prstGeom prst="rect">
                <a:avLst/>
              </a:prstGeom>
            </p:spPr>
          </p:pic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A6D0DDA7-8557-539A-D2D3-D07C72741120}"/>
                </a:ext>
              </a:extLst>
            </p:cNvPr>
            <p:cNvGrpSpPr/>
            <p:nvPr/>
          </p:nvGrpSpPr>
          <p:grpSpPr>
            <a:xfrm>
              <a:off x="4504860" y="3060308"/>
              <a:ext cx="3599432" cy="846670"/>
              <a:chOff x="4489831" y="4430484"/>
              <a:chExt cx="3599432" cy="846670"/>
            </a:xfrm>
          </p:grpSpPr>
          <p:sp>
            <p:nvSpPr>
              <p:cNvPr id="66" name="object 52">
                <a:extLst>
                  <a:ext uri="{FF2B5EF4-FFF2-40B4-BE49-F238E27FC236}">
                    <a16:creationId xmlns:a16="http://schemas.microsoft.com/office/drawing/2014/main" id="{BF0DF607-7BFD-FE38-0E84-B17D2D1A6160}"/>
                  </a:ext>
                </a:extLst>
              </p:cNvPr>
              <p:cNvSpPr/>
              <p:nvPr/>
            </p:nvSpPr>
            <p:spPr>
              <a:xfrm>
                <a:off x="4489831" y="4430484"/>
                <a:ext cx="3422077" cy="846670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object 53">
                <a:extLst>
                  <a:ext uri="{FF2B5EF4-FFF2-40B4-BE49-F238E27FC236}">
                    <a16:creationId xmlns:a16="http://schemas.microsoft.com/office/drawing/2014/main" id="{BE46A276-84F4-9E86-6237-CE972BC86FC9}"/>
                  </a:ext>
                </a:extLst>
              </p:cNvPr>
              <p:cNvSpPr txBox="1"/>
              <p:nvPr/>
            </p:nvSpPr>
            <p:spPr>
              <a:xfrm>
                <a:off x="5482678" y="4701697"/>
                <a:ext cx="2606585" cy="25904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TRASCRIZIONE</a:t>
                </a:r>
                <a:endParaRPr kumimoji="0" lang="it-IT" sz="1600" b="0" i="0" u="none" strike="noStrike" kern="1200" cap="none" spc="-10" normalizeH="0" baseline="0" noProof="0" dirty="0">
                  <a:ln>
                    <a:noFill/>
                  </a:ln>
                  <a:solidFill>
                    <a:srgbClr val="0C3F68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A8AF3EB8-8459-3D0D-0988-F418977C3A3C}"/>
                  </a:ext>
                </a:extLst>
              </p:cNvPr>
              <p:cNvGrpSpPr/>
              <p:nvPr/>
            </p:nvGrpSpPr>
            <p:grpSpPr>
              <a:xfrm>
                <a:off x="4732033" y="4563884"/>
                <a:ext cx="486113" cy="578471"/>
                <a:chOff x="4511402" y="1770865"/>
                <a:chExt cx="399214" cy="416874"/>
              </a:xfrm>
            </p:grpSpPr>
            <p:sp>
              <p:nvSpPr>
                <p:cNvPr id="69" name="object 55">
                  <a:extLst>
                    <a:ext uri="{FF2B5EF4-FFF2-40B4-BE49-F238E27FC236}">
                      <a16:creationId xmlns:a16="http://schemas.microsoft.com/office/drawing/2014/main" id="{F7AD01AF-EFC8-0C9F-1327-3A7277311920}"/>
                    </a:ext>
                  </a:extLst>
                </p:cNvPr>
                <p:cNvSpPr/>
                <p:nvPr/>
              </p:nvSpPr>
              <p:spPr>
                <a:xfrm>
                  <a:off x="4532498" y="1795933"/>
                  <a:ext cx="221694" cy="391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425" h="335279">
                      <a:moveTo>
                        <a:pt x="225310" y="0"/>
                      </a:moveTo>
                      <a:lnTo>
                        <a:pt x="0" y="0"/>
                      </a:lnTo>
                      <a:lnTo>
                        <a:pt x="0" y="335089"/>
                      </a:lnTo>
                      <a:lnTo>
                        <a:pt x="225310" y="335089"/>
                      </a:lnTo>
                      <a:lnTo>
                        <a:pt x="225310" y="0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object 56">
                  <a:extLst>
                    <a:ext uri="{FF2B5EF4-FFF2-40B4-BE49-F238E27FC236}">
                      <a16:creationId xmlns:a16="http://schemas.microsoft.com/office/drawing/2014/main" id="{80083F5C-36C3-B9D6-7DC2-A52180AE3496}"/>
                    </a:ext>
                  </a:extLst>
                </p:cNvPr>
                <p:cNvSpPr/>
                <p:nvPr/>
              </p:nvSpPr>
              <p:spPr>
                <a:xfrm>
                  <a:off x="4511402" y="1770865"/>
                  <a:ext cx="221694" cy="391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425" h="335279">
                      <a:moveTo>
                        <a:pt x="225310" y="0"/>
                      </a:moveTo>
                      <a:lnTo>
                        <a:pt x="0" y="0"/>
                      </a:lnTo>
                      <a:lnTo>
                        <a:pt x="0" y="335089"/>
                      </a:lnTo>
                      <a:lnTo>
                        <a:pt x="225310" y="335089"/>
                      </a:lnTo>
                      <a:lnTo>
                        <a:pt x="225310" y="0"/>
                      </a:lnTo>
                      <a:close/>
                    </a:path>
                  </a:pathLst>
                </a:custGeom>
                <a:solidFill>
                  <a:srgbClr val="F1965B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71" name="object 57">
                  <a:extLst>
                    <a:ext uri="{FF2B5EF4-FFF2-40B4-BE49-F238E27FC236}">
                      <a16:creationId xmlns:a16="http://schemas.microsoft.com/office/drawing/2014/main" id="{A3269844-5FE0-4080-2C02-3FC42664F562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4556171" y="1848067"/>
                  <a:ext cx="354445" cy="28732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262216CD-3C1A-F71B-E5B8-9496D63F38A8}"/>
                </a:ext>
              </a:extLst>
            </p:cNvPr>
            <p:cNvGrpSpPr/>
            <p:nvPr/>
          </p:nvGrpSpPr>
          <p:grpSpPr>
            <a:xfrm>
              <a:off x="921206" y="2061725"/>
              <a:ext cx="3629559" cy="846669"/>
              <a:chOff x="762188" y="1883784"/>
              <a:chExt cx="3629559" cy="846669"/>
            </a:xfrm>
          </p:grpSpPr>
          <p:grpSp>
            <p:nvGrpSpPr>
              <p:cNvPr id="29" name="Gruppo 28">
                <a:extLst>
                  <a:ext uri="{FF2B5EF4-FFF2-40B4-BE49-F238E27FC236}">
                    <a16:creationId xmlns:a16="http://schemas.microsoft.com/office/drawing/2014/main" id="{547D2604-4A17-CFDA-2BB9-8788F8071438}"/>
                  </a:ext>
                </a:extLst>
              </p:cNvPr>
              <p:cNvGrpSpPr/>
              <p:nvPr/>
            </p:nvGrpSpPr>
            <p:grpSpPr>
              <a:xfrm>
                <a:off x="762188" y="1883784"/>
                <a:ext cx="3457329" cy="846669"/>
                <a:chOff x="894471" y="1675839"/>
                <a:chExt cx="3457329" cy="846669"/>
              </a:xfrm>
            </p:grpSpPr>
            <p:sp>
              <p:nvSpPr>
                <p:cNvPr id="30" name="object 17">
                  <a:extLst>
                    <a:ext uri="{FF2B5EF4-FFF2-40B4-BE49-F238E27FC236}">
                      <a16:creationId xmlns:a16="http://schemas.microsoft.com/office/drawing/2014/main" id="{6789AF31-4B4A-7BF5-3933-B70316FA68A2}"/>
                    </a:ext>
                  </a:extLst>
                </p:cNvPr>
                <p:cNvSpPr/>
                <p:nvPr/>
              </p:nvSpPr>
              <p:spPr>
                <a:xfrm>
                  <a:off x="894471" y="1675839"/>
                  <a:ext cx="3457329" cy="846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5145" h="641350">
                      <a:moveTo>
                        <a:pt x="2946768" y="0"/>
                      </a:moveTo>
                      <a:lnTo>
                        <a:pt x="117792" y="0"/>
                      </a:lnTo>
                      <a:lnTo>
                        <a:pt x="71944" y="9257"/>
                      </a:lnTo>
                      <a:lnTo>
                        <a:pt x="34502" y="34502"/>
                      </a:lnTo>
                      <a:lnTo>
                        <a:pt x="9257" y="71944"/>
                      </a:lnTo>
                      <a:lnTo>
                        <a:pt x="0" y="117792"/>
                      </a:lnTo>
                      <a:lnTo>
                        <a:pt x="0" y="523278"/>
                      </a:lnTo>
                      <a:lnTo>
                        <a:pt x="9257" y="569125"/>
                      </a:lnTo>
                      <a:lnTo>
                        <a:pt x="34502" y="606567"/>
                      </a:lnTo>
                      <a:lnTo>
                        <a:pt x="71944" y="631813"/>
                      </a:lnTo>
                      <a:lnTo>
                        <a:pt x="117792" y="641070"/>
                      </a:lnTo>
                      <a:lnTo>
                        <a:pt x="2946768" y="641070"/>
                      </a:lnTo>
                      <a:lnTo>
                        <a:pt x="2992616" y="631813"/>
                      </a:lnTo>
                      <a:lnTo>
                        <a:pt x="3030058" y="606567"/>
                      </a:lnTo>
                      <a:lnTo>
                        <a:pt x="3055303" y="569125"/>
                      </a:lnTo>
                      <a:lnTo>
                        <a:pt x="3064560" y="523278"/>
                      </a:lnTo>
                      <a:lnTo>
                        <a:pt x="3064560" y="117792"/>
                      </a:lnTo>
                      <a:lnTo>
                        <a:pt x="3055303" y="71944"/>
                      </a:lnTo>
                      <a:lnTo>
                        <a:pt x="3030058" y="34502"/>
                      </a:lnTo>
                      <a:lnTo>
                        <a:pt x="2992616" y="9257"/>
                      </a:lnTo>
                      <a:lnTo>
                        <a:pt x="2946768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" name="Gruppo 12">
                  <a:extLst>
                    <a:ext uri="{FF2B5EF4-FFF2-40B4-BE49-F238E27FC236}">
                      <a16:creationId xmlns:a16="http://schemas.microsoft.com/office/drawing/2014/main" id="{45536AB5-1A46-5CB8-2C3E-6B33CC81AD34}"/>
                    </a:ext>
                  </a:extLst>
                </p:cNvPr>
                <p:cNvGrpSpPr/>
                <p:nvPr/>
              </p:nvGrpSpPr>
              <p:grpSpPr>
                <a:xfrm>
                  <a:off x="1065374" y="1846550"/>
                  <a:ext cx="496752" cy="439450"/>
                  <a:chOff x="888559" y="4230147"/>
                  <a:chExt cx="496752" cy="439450"/>
                </a:xfrm>
              </p:grpSpPr>
              <p:sp>
                <p:nvSpPr>
                  <p:cNvPr id="31" name="object 18">
                    <a:extLst>
                      <a:ext uri="{FF2B5EF4-FFF2-40B4-BE49-F238E27FC236}">
                        <a16:creationId xmlns:a16="http://schemas.microsoft.com/office/drawing/2014/main" id="{A931C29C-A092-AC02-562E-428EB8611065}"/>
                      </a:ext>
                    </a:extLst>
                  </p:cNvPr>
                  <p:cNvSpPr/>
                  <p:nvPr/>
                </p:nvSpPr>
                <p:spPr>
                  <a:xfrm>
                    <a:off x="888559" y="4309725"/>
                    <a:ext cx="309541" cy="359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715" h="259714">
                        <a:moveTo>
                          <a:pt x="129844" y="0"/>
                        </a:moveTo>
                        <a:lnTo>
                          <a:pt x="79349" y="10220"/>
                        </a:lnTo>
                        <a:lnTo>
                          <a:pt x="38071" y="38076"/>
                        </a:lnTo>
                        <a:lnTo>
                          <a:pt x="10219" y="79354"/>
                        </a:lnTo>
                        <a:lnTo>
                          <a:pt x="0" y="129844"/>
                        </a:lnTo>
                        <a:lnTo>
                          <a:pt x="3460" y="159655"/>
                        </a:lnTo>
                        <a:lnTo>
                          <a:pt x="28648" y="211081"/>
                        </a:lnTo>
                        <a:lnTo>
                          <a:pt x="66547" y="243168"/>
                        </a:lnTo>
                        <a:lnTo>
                          <a:pt x="107386" y="257753"/>
                        </a:lnTo>
                        <a:lnTo>
                          <a:pt x="129844" y="259702"/>
                        </a:lnTo>
                        <a:lnTo>
                          <a:pt x="152285" y="257753"/>
                        </a:lnTo>
                        <a:lnTo>
                          <a:pt x="173492" y="252129"/>
                        </a:lnTo>
                        <a:lnTo>
                          <a:pt x="189795" y="244703"/>
                        </a:lnTo>
                        <a:lnTo>
                          <a:pt x="129844" y="244703"/>
                        </a:lnTo>
                        <a:lnTo>
                          <a:pt x="107839" y="242584"/>
                        </a:lnTo>
                        <a:lnTo>
                          <a:pt x="68428" y="226840"/>
                        </a:lnTo>
                        <a:lnTo>
                          <a:pt x="36521" y="196688"/>
                        </a:lnTo>
                        <a:lnTo>
                          <a:pt x="17570" y="154062"/>
                        </a:lnTo>
                        <a:lnTo>
                          <a:pt x="14998" y="129844"/>
                        </a:lnTo>
                        <a:lnTo>
                          <a:pt x="24036" y="85186"/>
                        </a:lnTo>
                        <a:lnTo>
                          <a:pt x="48671" y="48675"/>
                        </a:lnTo>
                        <a:lnTo>
                          <a:pt x="85180" y="24038"/>
                        </a:lnTo>
                        <a:lnTo>
                          <a:pt x="129844" y="14998"/>
                        </a:lnTo>
                        <a:lnTo>
                          <a:pt x="187420" y="14998"/>
                        </a:lnTo>
                        <a:lnTo>
                          <a:pt x="180340" y="10220"/>
                        </a:lnTo>
                        <a:lnTo>
                          <a:pt x="129844" y="0"/>
                        </a:lnTo>
                        <a:close/>
                      </a:path>
                      <a:path w="259715" h="259714">
                        <a:moveTo>
                          <a:pt x="187420" y="14998"/>
                        </a:moveTo>
                        <a:lnTo>
                          <a:pt x="129844" y="14998"/>
                        </a:lnTo>
                        <a:lnTo>
                          <a:pt x="174503" y="24038"/>
                        </a:lnTo>
                        <a:lnTo>
                          <a:pt x="211013" y="48675"/>
                        </a:lnTo>
                        <a:lnTo>
                          <a:pt x="235650" y="85186"/>
                        </a:lnTo>
                        <a:lnTo>
                          <a:pt x="244690" y="129844"/>
                        </a:lnTo>
                        <a:lnTo>
                          <a:pt x="242082" y="154247"/>
                        </a:lnTo>
                        <a:lnTo>
                          <a:pt x="222863" y="197128"/>
                        </a:lnTo>
                        <a:lnTo>
                          <a:pt x="190813" y="227135"/>
                        </a:lnTo>
                        <a:lnTo>
                          <a:pt x="151670" y="242620"/>
                        </a:lnTo>
                        <a:lnTo>
                          <a:pt x="129844" y="244703"/>
                        </a:lnTo>
                        <a:lnTo>
                          <a:pt x="189795" y="244703"/>
                        </a:lnTo>
                        <a:lnTo>
                          <a:pt x="230966" y="211174"/>
                        </a:lnTo>
                        <a:lnTo>
                          <a:pt x="256237" y="159617"/>
                        </a:lnTo>
                        <a:lnTo>
                          <a:pt x="259689" y="129844"/>
                        </a:lnTo>
                        <a:lnTo>
                          <a:pt x="249470" y="79354"/>
                        </a:lnTo>
                        <a:lnTo>
                          <a:pt x="221618" y="38076"/>
                        </a:lnTo>
                        <a:lnTo>
                          <a:pt x="187420" y="14998"/>
                        </a:lnTo>
                        <a:close/>
                      </a:path>
                    </a:pathLst>
                  </a:custGeom>
                  <a:solidFill>
                    <a:srgbClr val="1D2748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32" name="object 19">
                    <a:extLst>
                      <a:ext uri="{FF2B5EF4-FFF2-40B4-BE49-F238E27FC236}">
                        <a16:creationId xmlns:a16="http://schemas.microsoft.com/office/drawing/2014/main" id="{88E6955A-15A9-6D24-FBBF-503A0C8B9ED7}"/>
                      </a:ext>
                    </a:extLst>
                  </p:cNvPr>
                  <p:cNvPicPr/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914400" y="4230147"/>
                    <a:ext cx="470911" cy="43945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33" name="object 20">
                <a:extLst>
                  <a:ext uri="{FF2B5EF4-FFF2-40B4-BE49-F238E27FC236}">
                    <a16:creationId xmlns:a16="http://schemas.microsoft.com/office/drawing/2014/main" id="{323A28C4-44A0-38A1-3351-9DC0B6F2E3BE}"/>
                  </a:ext>
                </a:extLst>
              </p:cNvPr>
              <p:cNvSpPr txBox="1"/>
              <p:nvPr/>
            </p:nvSpPr>
            <p:spPr>
              <a:xfrm>
                <a:off x="1788647" y="2043940"/>
                <a:ext cx="2603100" cy="50526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TRADUZIONE SPECIALISTICA</a:t>
                </a: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9DE392E2-5C2E-118E-84B9-205A6D84443C}"/>
                </a:ext>
              </a:extLst>
            </p:cNvPr>
            <p:cNvGrpSpPr/>
            <p:nvPr/>
          </p:nvGrpSpPr>
          <p:grpSpPr>
            <a:xfrm>
              <a:off x="896295" y="3990575"/>
              <a:ext cx="3436860" cy="846669"/>
              <a:chOff x="533018" y="4018653"/>
              <a:chExt cx="3436860" cy="846669"/>
            </a:xfrm>
          </p:grpSpPr>
          <p:sp>
            <p:nvSpPr>
              <p:cNvPr id="36" name="object 23">
                <a:extLst>
                  <a:ext uri="{FF2B5EF4-FFF2-40B4-BE49-F238E27FC236}">
                    <a16:creationId xmlns:a16="http://schemas.microsoft.com/office/drawing/2014/main" id="{642233BB-B2EA-D228-B66F-7FED0F687064}"/>
                  </a:ext>
                </a:extLst>
              </p:cNvPr>
              <p:cNvSpPr/>
              <p:nvPr/>
            </p:nvSpPr>
            <p:spPr>
              <a:xfrm>
                <a:off x="533018" y="4018653"/>
                <a:ext cx="3436860" cy="846669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37" name="object 24">
                <a:extLst>
                  <a:ext uri="{FF2B5EF4-FFF2-40B4-BE49-F238E27FC236}">
                    <a16:creationId xmlns:a16="http://schemas.microsoft.com/office/drawing/2014/main" id="{FA985DD3-07B1-F90D-5094-0F4B166352C7}"/>
                  </a:ext>
                </a:extLst>
              </p:cNvPr>
              <p:cNvSpPr txBox="1"/>
              <p:nvPr/>
            </p:nvSpPr>
            <p:spPr>
              <a:xfrm>
                <a:off x="1223777" y="4174260"/>
                <a:ext cx="2695673" cy="51809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REVISIONE E CONTROLLO </a:t>
                </a:r>
              </a:p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1600" b="1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QUALITA’ LINGUISTICA</a:t>
                </a: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1" name="Gruppo 10">
                <a:extLst>
                  <a:ext uri="{FF2B5EF4-FFF2-40B4-BE49-F238E27FC236}">
                    <a16:creationId xmlns:a16="http://schemas.microsoft.com/office/drawing/2014/main" id="{3ABF9164-CAC2-EA2A-B27C-1D6874837E32}"/>
                  </a:ext>
                </a:extLst>
              </p:cNvPr>
              <p:cNvGrpSpPr/>
              <p:nvPr/>
            </p:nvGrpSpPr>
            <p:grpSpPr>
              <a:xfrm>
                <a:off x="685800" y="4097057"/>
                <a:ext cx="534892" cy="555698"/>
                <a:chOff x="1024615" y="4233350"/>
                <a:chExt cx="387693" cy="450977"/>
              </a:xfrm>
            </p:grpSpPr>
            <p:sp>
              <p:nvSpPr>
                <p:cNvPr id="39" name="object 26">
                  <a:extLst>
                    <a:ext uri="{FF2B5EF4-FFF2-40B4-BE49-F238E27FC236}">
                      <a16:creationId xmlns:a16="http://schemas.microsoft.com/office/drawing/2014/main" id="{E7DD3107-A90D-89DF-0C01-DB1F0BDF92CD}"/>
                    </a:ext>
                  </a:extLst>
                </p:cNvPr>
                <p:cNvSpPr/>
                <p:nvPr/>
              </p:nvSpPr>
              <p:spPr>
                <a:xfrm>
                  <a:off x="1042680" y="4310554"/>
                  <a:ext cx="190003" cy="373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134" h="284479">
                      <a:moveTo>
                        <a:pt x="190919" y="0"/>
                      </a:moveTo>
                      <a:lnTo>
                        <a:pt x="0" y="0"/>
                      </a:lnTo>
                      <a:lnTo>
                        <a:pt x="0" y="283933"/>
                      </a:lnTo>
                      <a:lnTo>
                        <a:pt x="190919" y="283933"/>
                      </a:lnTo>
                      <a:lnTo>
                        <a:pt x="190919" y="0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object 27">
                  <a:extLst>
                    <a:ext uri="{FF2B5EF4-FFF2-40B4-BE49-F238E27FC236}">
                      <a16:creationId xmlns:a16="http://schemas.microsoft.com/office/drawing/2014/main" id="{B1FE9D55-ADAD-808D-143C-5E8FDD8467CC}"/>
                    </a:ext>
                  </a:extLst>
                </p:cNvPr>
                <p:cNvSpPr/>
                <p:nvPr/>
              </p:nvSpPr>
              <p:spPr>
                <a:xfrm>
                  <a:off x="1024615" y="4286675"/>
                  <a:ext cx="190003" cy="373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134" h="284479">
                      <a:moveTo>
                        <a:pt x="190919" y="0"/>
                      </a:moveTo>
                      <a:lnTo>
                        <a:pt x="0" y="0"/>
                      </a:lnTo>
                      <a:lnTo>
                        <a:pt x="0" y="283933"/>
                      </a:lnTo>
                      <a:lnTo>
                        <a:pt x="190919" y="283933"/>
                      </a:lnTo>
                      <a:lnTo>
                        <a:pt x="190919" y="0"/>
                      </a:lnTo>
                      <a:close/>
                    </a:path>
                  </a:pathLst>
                </a:custGeom>
                <a:solidFill>
                  <a:srgbClr val="F1965B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41" name="object 28">
                  <a:extLst>
                    <a:ext uri="{FF2B5EF4-FFF2-40B4-BE49-F238E27FC236}">
                      <a16:creationId xmlns:a16="http://schemas.microsoft.com/office/drawing/2014/main" id="{0EE8F2AE-C948-22B0-CF54-03E2A875B052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062967" y="4233350"/>
                  <a:ext cx="349341" cy="31071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51A521F6-5A7E-4419-E805-4CF2E6F6AF07}"/>
                </a:ext>
              </a:extLst>
            </p:cNvPr>
            <p:cNvGrpSpPr/>
            <p:nvPr/>
          </p:nvGrpSpPr>
          <p:grpSpPr>
            <a:xfrm>
              <a:off x="904229" y="3022172"/>
              <a:ext cx="3626922" cy="862569"/>
              <a:chOff x="522783" y="3082517"/>
              <a:chExt cx="3626922" cy="862569"/>
            </a:xfrm>
          </p:grpSpPr>
          <p:sp>
            <p:nvSpPr>
              <p:cNvPr id="59" name="object 45">
                <a:extLst>
                  <a:ext uri="{FF2B5EF4-FFF2-40B4-BE49-F238E27FC236}">
                    <a16:creationId xmlns:a16="http://schemas.microsoft.com/office/drawing/2014/main" id="{3E991D12-1CE0-8896-002B-87BA8799FC69}"/>
                  </a:ext>
                </a:extLst>
              </p:cNvPr>
              <p:cNvSpPr/>
              <p:nvPr/>
            </p:nvSpPr>
            <p:spPr>
              <a:xfrm>
                <a:off x="522783" y="3082517"/>
                <a:ext cx="3457330" cy="862569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0" name="object 46">
                <a:extLst>
                  <a:ext uri="{FF2B5EF4-FFF2-40B4-BE49-F238E27FC236}">
                    <a16:creationId xmlns:a16="http://schemas.microsoft.com/office/drawing/2014/main" id="{3D2D71D5-BE56-D3F8-0833-921D8E910E03}"/>
                  </a:ext>
                </a:extLst>
              </p:cNvPr>
              <p:cNvSpPr txBox="1"/>
              <p:nvPr/>
            </p:nvSpPr>
            <p:spPr>
              <a:xfrm>
                <a:off x="1546605" y="3234917"/>
                <a:ext cx="2603100" cy="50526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1600" b="1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LOCALIZZAZIONE CONTENUTI</a:t>
                </a:r>
                <a:endParaRPr kumimoji="0" lang="it-IT" sz="1600" b="0" i="0" u="none" strike="noStrike" kern="1200" cap="none" spc="-10" normalizeH="0" baseline="0" noProof="0" dirty="0">
                  <a:ln>
                    <a:noFill/>
                  </a:ln>
                  <a:solidFill>
                    <a:srgbClr val="0C3F68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38" name="Gruppo 37">
                <a:extLst>
                  <a:ext uri="{FF2B5EF4-FFF2-40B4-BE49-F238E27FC236}">
                    <a16:creationId xmlns:a16="http://schemas.microsoft.com/office/drawing/2014/main" id="{9A93DD30-29CF-5C07-0DA4-84C111E6F205}"/>
                  </a:ext>
                </a:extLst>
              </p:cNvPr>
              <p:cNvGrpSpPr/>
              <p:nvPr/>
            </p:nvGrpSpPr>
            <p:grpSpPr>
              <a:xfrm>
                <a:off x="745402" y="3238098"/>
                <a:ext cx="473798" cy="575228"/>
                <a:chOff x="676275" y="1726769"/>
                <a:chExt cx="473798" cy="433471"/>
              </a:xfrm>
            </p:grpSpPr>
            <p:sp>
              <p:nvSpPr>
                <p:cNvPr id="62" name="object 48">
                  <a:extLst>
                    <a:ext uri="{FF2B5EF4-FFF2-40B4-BE49-F238E27FC236}">
                      <a16:creationId xmlns:a16="http://schemas.microsoft.com/office/drawing/2014/main" id="{C3901800-7CCE-C5ED-9DBE-A4FC77FEE010}"/>
                    </a:ext>
                  </a:extLst>
                </p:cNvPr>
                <p:cNvSpPr/>
                <p:nvPr/>
              </p:nvSpPr>
              <p:spPr>
                <a:xfrm>
                  <a:off x="696557" y="1752831"/>
                  <a:ext cx="257574" cy="407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59" h="316864">
                      <a:moveTo>
                        <a:pt x="213042" y="0"/>
                      </a:moveTo>
                      <a:lnTo>
                        <a:pt x="0" y="0"/>
                      </a:lnTo>
                      <a:lnTo>
                        <a:pt x="0" y="316826"/>
                      </a:lnTo>
                      <a:lnTo>
                        <a:pt x="213042" y="316826"/>
                      </a:lnTo>
                      <a:lnTo>
                        <a:pt x="213042" y="0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bject 49">
                  <a:extLst>
                    <a:ext uri="{FF2B5EF4-FFF2-40B4-BE49-F238E27FC236}">
                      <a16:creationId xmlns:a16="http://schemas.microsoft.com/office/drawing/2014/main" id="{196AEA8F-849E-971E-93E2-25FA6BA42DBF}"/>
                    </a:ext>
                  </a:extLst>
                </p:cNvPr>
                <p:cNvSpPr/>
                <p:nvPr/>
              </p:nvSpPr>
              <p:spPr>
                <a:xfrm>
                  <a:off x="676275" y="1726769"/>
                  <a:ext cx="257574" cy="407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59" h="316864">
                      <a:moveTo>
                        <a:pt x="213042" y="0"/>
                      </a:moveTo>
                      <a:lnTo>
                        <a:pt x="0" y="0"/>
                      </a:lnTo>
                      <a:lnTo>
                        <a:pt x="0" y="316826"/>
                      </a:lnTo>
                      <a:lnTo>
                        <a:pt x="213042" y="316826"/>
                      </a:lnTo>
                      <a:lnTo>
                        <a:pt x="213042" y="0"/>
                      </a:lnTo>
                      <a:close/>
                    </a:path>
                  </a:pathLst>
                </a:custGeom>
                <a:solidFill>
                  <a:srgbClr val="F1965B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64" name="object 50">
                  <a:extLst>
                    <a:ext uri="{FF2B5EF4-FFF2-40B4-BE49-F238E27FC236}">
                      <a16:creationId xmlns:a16="http://schemas.microsoft.com/office/drawing/2014/main" id="{6400D03A-D195-D3DB-8141-DBF6C5B71DCC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734098" y="1778800"/>
                  <a:ext cx="415975" cy="34752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4CB56996-529F-47EF-56A4-59A8BA590579}"/>
                </a:ext>
              </a:extLst>
            </p:cNvPr>
            <p:cNvGrpSpPr/>
            <p:nvPr/>
          </p:nvGrpSpPr>
          <p:grpSpPr>
            <a:xfrm>
              <a:off x="4487320" y="2054495"/>
              <a:ext cx="3501069" cy="861130"/>
              <a:chOff x="4576729" y="1554134"/>
              <a:chExt cx="3501069" cy="861130"/>
            </a:xfrm>
          </p:grpSpPr>
          <p:sp>
            <p:nvSpPr>
              <p:cNvPr id="140" name="object 126">
                <a:extLst>
                  <a:ext uri="{FF2B5EF4-FFF2-40B4-BE49-F238E27FC236}">
                    <a16:creationId xmlns:a16="http://schemas.microsoft.com/office/drawing/2014/main" id="{41FBED26-44FF-C082-794A-359FCDD6ABD6}"/>
                  </a:ext>
                </a:extLst>
              </p:cNvPr>
              <p:cNvSpPr/>
              <p:nvPr/>
            </p:nvSpPr>
            <p:spPr>
              <a:xfrm>
                <a:off x="4594269" y="1554134"/>
                <a:ext cx="3422077" cy="861130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41" name="object 127">
                <a:extLst>
                  <a:ext uri="{FF2B5EF4-FFF2-40B4-BE49-F238E27FC236}">
                    <a16:creationId xmlns:a16="http://schemas.microsoft.com/office/drawing/2014/main" id="{0DDE04FA-5E22-3149-D533-B68C72B95E31}"/>
                  </a:ext>
                </a:extLst>
              </p:cNvPr>
              <p:cNvSpPr txBox="1"/>
              <p:nvPr/>
            </p:nvSpPr>
            <p:spPr>
              <a:xfrm>
                <a:off x="5238879" y="1732065"/>
                <a:ext cx="2838919" cy="51809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INTERPRETARIATO (ONSITE</a:t>
                </a:r>
              </a:p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E REMOTO)</a:t>
                </a:r>
                <a:endParaRPr kumimoji="0" lang="it-IT" sz="1600" b="0" i="0" u="none" strike="noStrike" kern="1200" cap="none" spc="-10" normalizeH="0" baseline="0" noProof="0" dirty="0">
                  <a:ln>
                    <a:noFill/>
                  </a:ln>
                  <a:solidFill>
                    <a:srgbClr val="0C3F68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9" name="Gruppo 18">
                <a:extLst>
                  <a:ext uri="{FF2B5EF4-FFF2-40B4-BE49-F238E27FC236}">
                    <a16:creationId xmlns:a16="http://schemas.microsoft.com/office/drawing/2014/main" id="{1AC1B25A-56F2-C74E-3635-2272A5F747B6}"/>
                  </a:ext>
                </a:extLst>
              </p:cNvPr>
              <p:cNvGrpSpPr/>
              <p:nvPr/>
            </p:nvGrpSpPr>
            <p:grpSpPr>
              <a:xfrm>
                <a:off x="4576729" y="1593815"/>
                <a:ext cx="588036" cy="634597"/>
                <a:chOff x="4489831" y="2059549"/>
                <a:chExt cx="435248" cy="469466"/>
              </a:xfrm>
            </p:grpSpPr>
            <p:sp>
              <p:nvSpPr>
                <p:cNvPr id="143" name="object 129">
                  <a:extLst>
                    <a:ext uri="{FF2B5EF4-FFF2-40B4-BE49-F238E27FC236}">
                      <a16:creationId xmlns:a16="http://schemas.microsoft.com/office/drawing/2014/main" id="{E7E12D83-5CA1-CCFE-5646-72C5ECBB3985}"/>
                    </a:ext>
                  </a:extLst>
                </p:cNvPr>
                <p:cNvSpPr/>
                <p:nvPr/>
              </p:nvSpPr>
              <p:spPr>
                <a:xfrm>
                  <a:off x="4489831" y="2233749"/>
                  <a:ext cx="274489" cy="295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859" h="276859">
                      <a:moveTo>
                        <a:pt x="138341" y="0"/>
                      </a:moveTo>
                      <a:lnTo>
                        <a:pt x="94614" y="7054"/>
                      </a:lnTo>
                      <a:lnTo>
                        <a:pt x="56638" y="26696"/>
                      </a:lnTo>
                      <a:lnTo>
                        <a:pt x="26691" y="56647"/>
                      </a:lnTo>
                      <a:lnTo>
                        <a:pt x="7052" y="94626"/>
                      </a:lnTo>
                      <a:lnTo>
                        <a:pt x="0" y="138353"/>
                      </a:lnTo>
                      <a:lnTo>
                        <a:pt x="7052" y="182081"/>
                      </a:lnTo>
                      <a:lnTo>
                        <a:pt x="26691" y="220060"/>
                      </a:lnTo>
                      <a:lnTo>
                        <a:pt x="56638" y="250011"/>
                      </a:lnTo>
                      <a:lnTo>
                        <a:pt x="94614" y="269653"/>
                      </a:lnTo>
                      <a:lnTo>
                        <a:pt x="138341" y="276707"/>
                      </a:lnTo>
                      <a:lnTo>
                        <a:pt x="182073" y="269653"/>
                      </a:lnTo>
                      <a:lnTo>
                        <a:pt x="220053" y="250011"/>
                      </a:lnTo>
                      <a:lnTo>
                        <a:pt x="250002" y="220060"/>
                      </a:lnTo>
                      <a:lnTo>
                        <a:pt x="269642" y="182081"/>
                      </a:lnTo>
                      <a:lnTo>
                        <a:pt x="276694" y="138353"/>
                      </a:lnTo>
                      <a:lnTo>
                        <a:pt x="269642" y="94626"/>
                      </a:lnTo>
                      <a:lnTo>
                        <a:pt x="250002" y="56647"/>
                      </a:lnTo>
                      <a:lnTo>
                        <a:pt x="220053" y="26696"/>
                      </a:lnTo>
                      <a:lnTo>
                        <a:pt x="182073" y="7054"/>
                      </a:lnTo>
                      <a:lnTo>
                        <a:pt x="138341" y="0"/>
                      </a:lnTo>
                      <a:close/>
                    </a:path>
                  </a:pathLst>
                </a:custGeom>
                <a:solidFill>
                  <a:srgbClr val="F1965B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144" name="object 130">
                  <a:extLst>
                    <a:ext uri="{FF2B5EF4-FFF2-40B4-BE49-F238E27FC236}">
                      <a16:creationId xmlns:a16="http://schemas.microsoft.com/office/drawing/2014/main" id="{621EA5AC-DF08-989D-0729-BE6633B36040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4529274" y="2313959"/>
                  <a:ext cx="195428" cy="119447"/>
                </a:xfrm>
                <a:prstGeom prst="rect">
                  <a:avLst/>
                </a:prstGeom>
              </p:spPr>
            </p:pic>
            <p:sp>
              <p:nvSpPr>
                <p:cNvPr id="145" name="object 131">
                  <a:extLst>
                    <a:ext uri="{FF2B5EF4-FFF2-40B4-BE49-F238E27FC236}">
                      <a16:creationId xmlns:a16="http://schemas.microsoft.com/office/drawing/2014/main" id="{65187147-F1BB-C167-CCF8-297CA32C1378}"/>
                    </a:ext>
                  </a:extLst>
                </p:cNvPr>
                <p:cNvSpPr/>
                <p:nvPr/>
              </p:nvSpPr>
              <p:spPr>
                <a:xfrm>
                  <a:off x="4644295" y="2072197"/>
                  <a:ext cx="280784" cy="258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09" h="242570">
                      <a:moveTo>
                        <a:pt x="139598" y="0"/>
                      </a:moveTo>
                      <a:lnTo>
                        <a:pt x="93721" y="6602"/>
                      </a:lnTo>
                      <a:lnTo>
                        <a:pt x="54233" y="24914"/>
                      </a:lnTo>
                      <a:lnTo>
                        <a:pt x="23764" y="52688"/>
                      </a:lnTo>
                      <a:lnTo>
                        <a:pt x="4940" y="87680"/>
                      </a:lnTo>
                      <a:lnTo>
                        <a:pt x="0" y="113652"/>
                      </a:lnTo>
                      <a:lnTo>
                        <a:pt x="0" y="118986"/>
                      </a:lnTo>
                      <a:lnTo>
                        <a:pt x="7122" y="156527"/>
                      </a:lnTo>
                      <a:lnTo>
                        <a:pt x="26946" y="189161"/>
                      </a:lnTo>
                      <a:lnTo>
                        <a:pt x="57157" y="214921"/>
                      </a:lnTo>
                      <a:lnTo>
                        <a:pt x="95440" y="231838"/>
                      </a:lnTo>
                      <a:lnTo>
                        <a:pt x="139598" y="237972"/>
                      </a:lnTo>
                      <a:lnTo>
                        <a:pt x="156057" y="237167"/>
                      </a:lnTo>
                      <a:lnTo>
                        <a:pt x="172097" y="234757"/>
                      </a:lnTo>
                      <a:lnTo>
                        <a:pt x="187661" y="230755"/>
                      </a:lnTo>
                      <a:lnTo>
                        <a:pt x="203225" y="225005"/>
                      </a:lnTo>
                      <a:lnTo>
                        <a:pt x="269138" y="241947"/>
                      </a:lnTo>
                      <a:lnTo>
                        <a:pt x="274129" y="241947"/>
                      </a:lnTo>
                      <a:lnTo>
                        <a:pt x="278561" y="239077"/>
                      </a:lnTo>
                      <a:lnTo>
                        <a:pt x="282765" y="229527"/>
                      </a:lnTo>
                      <a:lnTo>
                        <a:pt x="281673" y="224002"/>
                      </a:lnTo>
                      <a:lnTo>
                        <a:pt x="277825" y="220306"/>
                      </a:lnTo>
                      <a:lnTo>
                        <a:pt x="249770" y="191592"/>
                      </a:lnTo>
                      <a:lnTo>
                        <a:pt x="258394" y="180070"/>
                      </a:lnTo>
                      <a:lnTo>
                        <a:pt x="268066" y="163428"/>
                      </a:lnTo>
                      <a:lnTo>
                        <a:pt x="275950" y="142716"/>
                      </a:lnTo>
                      <a:lnTo>
                        <a:pt x="279209" y="118986"/>
                      </a:lnTo>
                      <a:lnTo>
                        <a:pt x="268219" y="72716"/>
                      </a:lnTo>
                      <a:lnTo>
                        <a:pt x="238269" y="34890"/>
                      </a:lnTo>
                      <a:lnTo>
                        <a:pt x="193886" y="9365"/>
                      </a:lnTo>
                      <a:lnTo>
                        <a:pt x="13959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object 132">
                  <a:extLst>
                    <a:ext uri="{FF2B5EF4-FFF2-40B4-BE49-F238E27FC236}">
                      <a16:creationId xmlns:a16="http://schemas.microsoft.com/office/drawing/2014/main" id="{D30BC046-0F67-2DEF-730A-3B858E978291}"/>
                    </a:ext>
                  </a:extLst>
                </p:cNvPr>
                <p:cNvSpPr/>
                <p:nvPr/>
              </p:nvSpPr>
              <p:spPr>
                <a:xfrm>
                  <a:off x="4644295" y="2059549"/>
                  <a:ext cx="280784" cy="258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09" h="242570">
                      <a:moveTo>
                        <a:pt x="277825" y="220306"/>
                      </a:moveTo>
                      <a:lnTo>
                        <a:pt x="249770" y="191592"/>
                      </a:lnTo>
                      <a:lnTo>
                        <a:pt x="258394" y="180070"/>
                      </a:lnTo>
                      <a:lnTo>
                        <a:pt x="268066" y="163428"/>
                      </a:lnTo>
                      <a:lnTo>
                        <a:pt x="275950" y="142716"/>
                      </a:lnTo>
                      <a:lnTo>
                        <a:pt x="279209" y="118986"/>
                      </a:lnTo>
                      <a:lnTo>
                        <a:pt x="268219" y="72716"/>
                      </a:lnTo>
                      <a:lnTo>
                        <a:pt x="238269" y="34890"/>
                      </a:lnTo>
                      <a:lnTo>
                        <a:pt x="193886" y="9365"/>
                      </a:lnTo>
                      <a:lnTo>
                        <a:pt x="139598" y="0"/>
                      </a:lnTo>
                      <a:lnTo>
                        <a:pt x="93721" y="6602"/>
                      </a:lnTo>
                      <a:lnTo>
                        <a:pt x="54233" y="24914"/>
                      </a:lnTo>
                      <a:lnTo>
                        <a:pt x="23764" y="52688"/>
                      </a:lnTo>
                      <a:lnTo>
                        <a:pt x="4940" y="87680"/>
                      </a:lnTo>
                      <a:lnTo>
                        <a:pt x="1257" y="103263"/>
                      </a:lnTo>
                      <a:lnTo>
                        <a:pt x="457" y="108407"/>
                      </a:lnTo>
                      <a:lnTo>
                        <a:pt x="0" y="113652"/>
                      </a:lnTo>
                      <a:lnTo>
                        <a:pt x="0" y="118986"/>
                      </a:lnTo>
                      <a:lnTo>
                        <a:pt x="7122" y="156527"/>
                      </a:lnTo>
                      <a:lnTo>
                        <a:pt x="26946" y="189161"/>
                      </a:lnTo>
                      <a:lnTo>
                        <a:pt x="57157" y="214921"/>
                      </a:lnTo>
                      <a:lnTo>
                        <a:pt x="95440" y="231838"/>
                      </a:lnTo>
                      <a:lnTo>
                        <a:pt x="139598" y="237972"/>
                      </a:lnTo>
                      <a:lnTo>
                        <a:pt x="156057" y="237167"/>
                      </a:lnTo>
                      <a:lnTo>
                        <a:pt x="172097" y="234757"/>
                      </a:lnTo>
                      <a:lnTo>
                        <a:pt x="187661" y="230755"/>
                      </a:lnTo>
                      <a:lnTo>
                        <a:pt x="202692" y="225170"/>
                      </a:lnTo>
                      <a:lnTo>
                        <a:pt x="202907" y="225082"/>
                      </a:lnTo>
                      <a:lnTo>
                        <a:pt x="203225" y="225005"/>
                      </a:lnTo>
                      <a:lnTo>
                        <a:pt x="203555" y="225082"/>
                      </a:lnTo>
                      <a:lnTo>
                        <a:pt x="266687" y="241668"/>
                      </a:lnTo>
                      <a:lnTo>
                        <a:pt x="268084" y="241909"/>
                      </a:lnTo>
                      <a:lnTo>
                        <a:pt x="268439" y="241934"/>
                      </a:lnTo>
                      <a:lnTo>
                        <a:pt x="268782" y="241947"/>
                      </a:lnTo>
                      <a:lnTo>
                        <a:pt x="269138" y="241947"/>
                      </a:lnTo>
                      <a:lnTo>
                        <a:pt x="274129" y="241947"/>
                      </a:lnTo>
                      <a:lnTo>
                        <a:pt x="278561" y="239077"/>
                      </a:lnTo>
                      <a:lnTo>
                        <a:pt x="280606" y="234429"/>
                      </a:lnTo>
                      <a:lnTo>
                        <a:pt x="282765" y="229527"/>
                      </a:lnTo>
                      <a:lnTo>
                        <a:pt x="281673" y="224002"/>
                      </a:lnTo>
                      <a:lnTo>
                        <a:pt x="277825" y="220306"/>
                      </a:lnTo>
                      <a:close/>
                    </a:path>
                  </a:pathLst>
                </a:custGeom>
                <a:ln w="12700">
                  <a:solidFill>
                    <a:srgbClr val="1D2748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147" name="object 133">
                  <a:extLst>
                    <a:ext uri="{FF2B5EF4-FFF2-40B4-BE49-F238E27FC236}">
                      <a16:creationId xmlns:a16="http://schemas.microsoft.com/office/drawing/2014/main" id="{DBE37F12-1C45-D1CB-58F0-EAAE60CDB622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4732303" y="2140627"/>
                  <a:ext cx="94698" cy="9658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C559ACCC-D478-74AA-2C1C-B56CFDC9DB4C}"/>
                </a:ext>
              </a:extLst>
            </p:cNvPr>
            <p:cNvGrpSpPr/>
            <p:nvPr/>
          </p:nvGrpSpPr>
          <p:grpSpPr>
            <a:xfrm>
              <a:off x="4487320" y="3977923"/>
              <a:ext cx="3469456" cy="842168"/>
              <a:chOff x="4468414" y="2819400"/>
              <a:chExt cx="3469456" cy="842168"/>
            </a:xfrm>
          </p:grpSpPr>
          <p:sp>
            <p:nvSpPr>
              <p:cNvPr id="161" name="object 88">
                <a:extLst>
                  <a:ext uri="{FF2B5EF4-FFF2-40B4-BE49-F238E27FC236}">
                    <a16:creationId xmlns:a16="http://schemas.microsoft.com/office/drawing/2014/main" id="{72B0E7C3-44CE-DC90-3E73-7CE92939934B}"/>
                  </a:ext>
                </a:extLst>
              </p:cNvPr>
              <p:cNvSpPr/>
              <p:nvPr/>
            </p:nvSpPr>
            <p:spPr>
              <a:xfrm>
                <a:off x="4468414" y="2819400"/>
                <a:ext cx="3443494" cy="842168"/>
              </a:xfrm>
              <a:custGeom>
                <a:avLst/>
                <a:gdLst/>
                <a:ahLst/>
                <a:cxnLst/>
                <a:rect l="l" t="t" r="r" b="b"/>
                <a:pathLst>
                  <a:path w="3065145" h="641350">
                    <a:moveTo>
                      <a:pt x="2946768" y="0"/>
                    </a:moveTo>
                    <a:lnTo>
                      <a:pt x="117792" y="0"/>
                    </a:lnTo>
                    <a:lnTo>
                      <a:pt x="71944" y="9257"/>
                    </a:lnTo>
                    <a:lnTo>
                      <a:pt x="34502" y="34502"/>
                    </a:lnTo>
                    <a:lnTo>
                      <a:pt x="9257" y="71944"/>
                    </a:lnTo>
                    <a:lnTo>
                      <a:pt x="0" y="117792"/>
                    </a:lnTo>
                    <a:lnTo>
                      <a:pt x="0" y="523278"/>
                    </a:lnTo>
                    <a:lnTo>
                      <a:pt x="9257" y="569125"/>
                    </a:lnTo>
                    <a:lnTo>
                      <a:pt x="34502" y="606567"/>
                    </a:lnTo>
                    <a:lnTo>
                      <a:pt x="71944" y="631813"/>
                    </a:lnTo>
                    <a:lnTo>
                      <a:pt x="117792" y="641070"/>
                    </a:lnTo>
                    <a:lnTo>
                      <a:pt x="2946768" y="641070"/>
                    </a:lnTo>
                    <a:lnTo>
                      <a:pt x="2992616" y="631813"/>
                    </a:lnTo>
                    <a:lnTo>
                      <a:pt x="3030058" y="606567"/>
                    </a:lnTo>
                    <a:lnTo>
                      <a:pt x="3055303" y="569125"/>
                    </a:lnTo>
                    <a:lnTo>
                      <a:pt x="3064560" y="523278"/>
                    </a:lnTo>
                    <a:lnTo>
                      <a:pt x="3064560" y="117792"/>
                    </a:lnTo>
                    <a:lnTo>
                      <a:pt x="3055303" y="71944"/>
                    </a:lnTo>
                    <a:lnTo>
                      <a:pt x="3030058" y="34502"/>
                    </a:lnTo>
                    <a:lnTo>
                      <a:pt x="2992616" y="9257"/>
                    </a:lnTo>
                    <a:lnTo>
                      <a:pt x="2946768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62" name="object 89">
                <a:extLst>
                  <a:ext uri="{FF2B5EF4-FFF2-40B4-BE49-F238E27FC236}">
                    <a16:creationId xmlns:a16="http://schemas.microsoft.com/office/drawing/2014/main" id="{1C5DCFA1-F652-4B76-D298-CF03C52193CC}"/>
                  </a:ext>
                </a:extLst>
              </p:cNvPr>
              <p:cNvSpPr txBox="1"/>
              <p:nvPr/>
            </p:nvSpPr>
            <p:spPr>
              <a:xfrm>
                <a:off x="5331285" y="2967579"/>
                <a:ext cx="2606585" cy="50526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SOTTOTITOLAGGIO E VOICE-OVER</a:t>
                </a: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4" name="Gruppo 13">
                <a:extLst>
                  <a:ext uri="{FF2B5EF4-FFF2-40B4-BE49-F238E27FC236}">
                    <a16:creationId xmlns:a16="http://schemas.microsoft.com/office/drawing/2014/main" id="{041FC215-C6A3-ED55-C6E3-5698612C6A06}"/>
                  </a:ext>
                </a:extLst>
              </p:cNvPr>
              <p:cNvGrpSpPr/>
              <p:nvPr/>
            </p:nvGrpSpPr>
            <p:grpSpPr>
              <a:xfrm>
                <a:off x="4655477" y="3048000"/>
                <a:ext cx="422389" cy="414775"/>
                <a:chOff x="4596445" y="4645732"/>
                <a:chExt cx="360045" cy="335915"/>
              </a:xfrm>
            </p:grpSpPr>
            <p:sp>
              <p:nvSpPr>
                <p:cNvPr id="163" name="object 91">
                  <a:extLst>
                    <a:ext uri="{FF2B5EF4-FFF2-40B4-BE49-F238E27FC236}">
                      <a16:creationId xmlns:a16="http://schemas.microsoft.com/office/drawing/2014/main" id="{8F9650E2-C1D7-0D21-4AC4-D076ECFE2702}"/>
                    </a:ext>
                  </a:extLst>
                </p:cNvPr>
                <p:cNvSpPr/>
                <p:nvPr/>
              </p:nvSpPr>
              <p:spPr>
                <a:xfrm>
                  <a:off x="4596445" y="4645732"/>
                  <a:ext cx="360045" cy="33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35914">
                      <a:moveTo>
                        <a:pt x="330936" y="0"/>
                      </a:moveTo>
                      <a:lnTo>
                        <a:pt x="28676" y="0"/>
                      </a:lnTo>
                      <a:lnTo>
                        <a:pt x="17514" y="2253"/>
                      </a:lnTo>
                      <a:lnTo>
                        <a:pt x="8399" y="8399"/>
                      </a:lnTo>
                      <a:lnTo>
                        <a:pt x="2253" y="17514"/>
                      </a:lnTo>
                      <a:lnTo>
                        <a:pt x="0" y="28676"/>
                      </a:lnTo>
                      <a:lnTo>
                        <a:pt x="0" y="238734"/>
                      </a:lnTo>
                      <a:lnTo>
                        <a:pt x="2253" y="249896"/>
                      </a:lnTo>
                      <a:lnTo>
                        <a:pt x="8399" y="259011"/>
                      </a:lnTo>
                      <a:lnTo>
                        <a:pt x="17514" y="265157"/>
                      </a:lnTo>
                      <a:lnTo>
                        <a:pt x="28676" y="267411"/>
                      </a:lnTo>
                      <a:lnTo>
                        <a:pt x="132740" y="267411"/>
                      </a:lnTo>
                      <a:lnTo>
                        <a:pt x="132740" y="302526"/>
                      </a:lnTo>
                      <a:lnTo>
                        <a:pt x="93776" y="302526"/>
                      </a:lnTo>
                      <a:lnTo>
                        <a:pt x="92087" y="302971"/>
                      </a:lnTo>
                      <a:lnTo>
                        <a:pt x="74320" y="313347"/>
                      </a:lnTo>
                      <a:lnTo>
                        <a:pt x="72491" y="316522"/>
                      </a:lnTo>
                      <a:lnTo>
                        <a:pt x="72491" y="335457"/>
                      </a:lnTo>
                      <a:lnTo>
                        <a:pt x="287108" y="335457"/>
                      </a:lnTo>
                      <a:lnTo>
                        <a:pt x="287108" y="316522"/>
                      </a:lnTo>
                      <a:lnTo>
                        <a:pt x="285292" y="313347"/>
                      </a:lnTo>
                      <a:lnTo>
                        <a:pt x="267512" y="302971"/>
                      </a:lnTo>
                      <a:lnTo>
                        <a:pt x="265836" y="302526"/>
                      </a:lnTo>
                      <a:lnTo>
                        <a:pt x="226872" y="302526"/>
                      </a:lnTo>
                      <a:lnTo>
                        <a:pt x="226872" y="267411"/>
                      </a:lnTo>
                      <a:lnTo>
                        <a:pt x="330936" y="267411"/>
                      </a:lnTo>
                      <a:lnTo>
                        <a:pt x="342098" y="265157"/>
                      </a:lnTo>
                      <a:lnTo>
                        <a:pt x="351213" y="259011"/>
                      </a:lnTo>
                      <a:lnTo>
                        <a:pt x="357359" y="249896"/>
                      </a:lnTo>
                      <a:lnTo>
                        <a:pt x="359613" y="238734"/>
                      </a:lnTo>
                      <a:lnTo>
                        <a:pt x="359613" y="28676"/>
                      </a:lnTo>
                      <a:lnTo>
                        <a:pt x="357359" y="17514"/>
                      </a:lnTo>
                      <a:lnTo>
                        <a:pt x="351213" y="8399"/>
                      </a:lnTo>
                      <a:lnTo>
                        <a:pt x="342098" y="2253"/>
                      </a:lnTo>
                      <a:lnTo>
                        <a:pt x="330936" y="0"/>
                      </a:lnTo>
                      <a:close/>
                    </a:path>
                  </a:pathLst>
                </a:custGeom>
                <a:solidFill>
                  <a:srgbClr val="1D274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65" name="object 92">
                  <a:extLst>
                    <a:ext uri="{FF2B5EF4-FFF2-40B4-BE49-F238E27FC236}">
                      <a16:creationId xmlns:a16="http://schemas.microsoft.com/office/drawing/2014/main" id="{3F3C18FF-931A-714C-6FEB-63D1C204C532}"/>
                    </a:ext>
                  </a:extLst>
                </p:cNvPr>
                <p:cNvSpPr/>
                <p:nvPr/>
              </p:nvSpPr>
              <p:spPr>
                <a:xfrm>
                  <a:off x="4647191" y="4676920"/>
                  <a:ext cx="266065" cy="197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064" h="197485">
                      <a:moveTo>
                        <a:pt x="265557" y="0"/>
                      </a:moveTo>
                      <a:lnTo>
                        <a:pt x="0" y="0"/>
                      </a:lnTo>
                      <a:lnTo>
                        <a:pt x="0" y="197472"/>
                      </a:lnTo>
                      <a:lnTo>
                        <a:pt x="265557" y="197472"/>
                      </a:lnTo>
                      <a:lnTo>
                        <a:pt x="265557" y="0"/>
                      </a:lnTo>
                      <a:close/>
                    </a:path>
                  </a:pathLst>
                </a:custGeom>
                <a:solidFill>
                  <a:srgbClr val="F3975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pic>
              <p:nvPicPr>
                <p:cNvPr id="166" name="object 93">
                  <a:extLst>
                    <a:ext uri="{FF2B5EF4-FFF2-40B4-BE49-F238E27FC236}">
                      <a16:creationId xmlns:a16="http://schemas.microsoft.com/office/drawing/2014/main" id="{8734A2FD-9C61-9CBF-8C1D-A0EC7CBC4422}"/>
                    </a:ext>
                  </a:extLst>
                </p:cNvPr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4722669" y="4728643"/>
                  <a:ext cx="107162" cy="10158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5" name="Gruppo 44">
              <a:extLst>
                <a:ext uri="{FF2B5EF4-FFF2-40B4-BE49-F238E27FC236}">
                  <a16:creationId xmlns:a16="http://schemas.microsoft.com/office/drawing/2014/main" id="{73E34133-D9DD-4510-F408-5C3E6A9515E7}"/>
                </a:ext>
              </a:extLst>
            </p:cNvPr>
            <p:cNvGrpSpPr/>
            <p:nvPr/>
          </p:nvGrpSpPr>
          <p:grpSpPr>
            <a:xfrm>
              <a:off x="8077200" y="3029576"/>
              <a:ext cx="3953307" cy="856624"/>
              <a:chOff x="8077200" y="3258176"/>
              <a:chExt cx="3953307" cy="856624"/>
            </a:xfrm>
          </p:grpSpPr>
          <p:grpSp>
            <p:nvGrpSpPr>
              <p:cNvPr id="28" name="Gruppo 27">
                <a:extLst>
                  <a:ext uri="{FF2B5EF4-FFF2-40B4-BE49-F238E27FC236}">
                    <a16:creationId xmlns:a16="http://schemas.microsoft.com/office/drawing/2014/main" id="{C4CF9312-91BD-6274-B44C-90BBC0A9E695}"/>
                  </a:ext>
                </a:extLst>
              </p:cNvPr>
              <p:cNvGrpSpPr/>
              <p:nvPr/>
            </p:nvGrpSpPr>
            <p:grpSpPr>
              <a:xfrm>
                <a:off x="8077200" y="3258176"/>
                <a:ext cx="3504312" cy="856624"/>
                <a:chOff x="8287210" y="2922114"/>
                <a:chExt cx="3504312" cy="856624"/>
              </a:xfrm>
            </p:grpSpPr>
            <p:sp>
              <p:nvSpPr>
                <p:cNvPr id="51" name="object 37">
                  <a:extLst>
                    <a:ext uri="{FF2B5EF4-FFF2-40B4-BE49-F238E27FC236}">
                      <a16:creationId xmlns:a16="http://schemas.microsoft.com/office/drawing/2014/main" id="{1A7FCAEC-8E21-7887-06B8-9C4B21A5FD26}"/>
                    </a:ext>
                  </a:extLst>
                </p:cNvPr>
                <p:cNvSpPr/>
                <p:nvPr/>
              </p:nvSpPr>
              <p:spPr>
                <a:xfrm>
                  <a:off x="8287210" y="2922114"/>
                  <a:ext cx="3504312" cy="856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5145" h="641350">
                      <a:moveTo>
                        <a:pt x="2946768" y="0"/>
                      </a:moveTo>
                      <a:lnTo>
                        <a:pt x="117792" y="0"/>
                      </a:lnTo>
                      <a:lnTo>
                        <a:pt x="71944" y="9257"/>
                      </a:lnTo>
                      <a:lnTo>
                        <a:pt x="34502" y="34502"/>
                      </a:lnTo>
                      <a:lnTo>
                        <a:pt x="9257" y="71944"/>
                      </a:lnTo>
                      <a:lnTo>
                        <a:pt x="0" y="117792"/>
                      </a:lnTo>
                      <a:lnTo>
                        <a:pt x="0" y="523278"/>
                      </a:lnTo>
                      <a:lnTo>
                        <a:pt x="9257" y="569125"/>
                      </a:lnTo>
                      <a:lnTo>
                        <a:pt x="34502" y="606567"/>
                      </a:lnTo>
                      <a:lnTo>
                        <a:pt x="71944" y="631813"/>
                      </a:lnTo>
                      <a:lnTo>
                        <a:pt x="117792" y="641070"/>
                      </a:lnTo>
                      <a:lnTo>
                        <a:pt x="2946768" y="641070"/>
                      </a:lnTo>
                      <a:lnTo>
                        <a:pt x="2992616" y="631813"/>
                      </a:lnTo>
                      <a:lnTo>
                        <a:pt x="3030058" y="606567"/>
                      </a:lnTo>
                      <a:lnTo>
                        <a:pt x="3055303" y="569125"/>
                      </a:lnTo>
                      <a:lnTo>
                        <a:pt x="3064560" y="523278"/>
                      </a:lnTo>
                      <a:lnTo>
                        <a:pt x="3064560" y="117792"/>
                      </a:lnTo>
                      <a:lnTo>
                        <a:pt x="3055303" y="71944"/>
                      </a:lnTo>
                      <a:lnTo>
                        <a:pt x="3030058" y="34502"/>
                      </a:lnTo>
                      <a:lnTo>
                        <a:pt x="2992616" y="9257"/>
                      </a:lnTo>
                      <a:lnTo>
                        <a:pt x="2946768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8" name="Gruppo 7">
                  <a:extLst>
                    <a:ext uri="{FF2B5EF4-FFF2-40B4-BE49-F238E27FC236}">
                      <a16:creationId xmlns:a16="http://schemas.microsoft.com/office/drawing/2014/main" id="{760BFBE7-ED51-377B-0A9E-CC8F6C41163A}"/>
                    </a:ext>
                  </a:extLst>
                </p:cNvPr>
                <p:cNvGrpSpPr/>
                <p:nvPr/>
              </p:nvGrpSpPr>
              <p:grpSpPr>
                <a:xfrm>
                  <a:off x="8388873" y="3000472"/>
                  <a:ext cx="645506" cy="644657"/>
                  <a:chOff x="4485077" y="1025002"/>
                  <a:chExt cx="500723" cy="408276"/>
                </a:xfrm>
              </p:grpSpPr>
              <p:pic>
                <p:nvPicPr>
                  <p:cNvPr id="55" name="object 41">
                    <a:extLst>
                      <a:ext uri="{FF2B5EF4-FFF2-40B4-BE49-F238E27FC236}">
                        <a16:creationId xmlns:a16="http://schemas.microsoft.com/office/drawing/2014/main" id="{0E206F44-E28C-8552-5704-E2D364A384EF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543106" y="1182650"/>
                    <a:ext cx="174148" cy="232018"/>
                  </a:xfrm>
                  <a:prstGeom prst="rect">
                    <a:avLst/>
                  </a:prstGeom>
                </p:spPr>
              </p:pic>
              <p:sp>
                <p:nvSpPr>
                  <p:cNvPr id="54" name="object 40">
                    <a:extLst>
                      <a:ext uri="{FF2B5EF4-FFF2-40B4-BE49-F238E27FC236}">
                        <a16:creationId xmlns:a16="http://schemas.microsoft.com/office/drawing/2014/main" id="{E4FF610F-341C-5865-4FA3-1AC10EF4CEE2}"/>
                      </a:ext>
                    </a:extLst>
                  </p:cNvPr>
                  <p:cNvSpPr/>
                  <p:nvPr/>
                </p:nvSpPr>
                <p:spPr>
                  <a:xfrm>
                    <a:off x="4485077" y="1114007"/>
                    <a:ext cx="290953" cy="3192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44" h="296545">
                        <a:moveTo>
                          <a:pt x="148183" y="0"/>
                        </a:moveTo>
                        <a:lnTo>
                          <a:pt x="101395" y="7568"/>
                        </a:lnTo>
                        <a:lnTo>
                          <a:pt x="60723" y="28632"/>
                        </a:lnTo>
                        <a:lnTo>
                          <a:pt x="28627" y="60731"/>
                        </a:lnTo>
                        <a:lnTo>
                          <a:pt x="7566" y="101406"/>
                        </a:lnTo>
                        <a:lnTo>
                          <a:pt x="0" y="148196"/>
                        </a:lnTo>
                        <a:lnTo>
                          <a:pt x="3949" y="182212"/>
                        </a:lnTo>
                        <a:lnTo>
                          <a:pt x="32688" y="240891"/>
                        </a:lnTo>
                        <a:lnTo>
                          <a:pt x="75940" y="277515"/>
                        </a:lnTo>
                        <a:lnTo>
                          <a:pt x="122551" y="294157"/>
                        </a:lnTo>
                        <a:lnTo>
                          <a:pt x="148183" y="296379"/>
                        </a:lnTo>
                        <a:lnTo>
                          <a:pt x="173790" y="294157"/>
                        </a:lnTo>
                        <a:lnTo>
                          <a:pt x="197987" y="287742"/>
                        </a:lnTo>
                        <a:lnTo>
                          <a:pt x="216607" y="279260"/>
                        </a:lnTo>
                        <a:lnTo>
                          <a:pt x="148183" y="279260"/>
                        </a:lnTo>
                        <a:lnTo>
                          <a:pt x="123067" y="276843"/>
                        </a:lnTo>
                        <a:lnTo>
                          <a:pt x="78094" y="258884"/>
                        </a:lnTo>
                        <a:lnTo>
                          <a:pt x="41677" y="224475"/>
                        </a:lnTo>
                        <a:lnTo>
                          <a:pt x="20042" y="175830"/>
                        </a:lnTo>
                        <a:lnTo>
                          <a:pt x="17106" y="148196"/>
                        </a:lnTo>
                        <a:lnTo>
                          <a:pt x="27423" y="97224"/>
                        </a:lnTo>
                        <a:lnTo>
                          <a:pt x="55541" y="55554"/>
                        </a:lnTo>
                        <a:lnTo>
                          <a:pt x="97211" y="27436"/>
                        </a:lnTo>
                        <a:lnTo>
                          <a:pt x="148183" y="17119"/>
                        </a:lnTo>
                        <a:lnTo>
                          <a:pt x="213417" y="17119"/>
                        </a:lnTo>
                        <a:lnTo>
                          <a:pt x="194973" y="7568"/>
                        </a:lnTo>
                        <a:lnTo>
                          <a:pt x="148183" y="0"/>
                        </a:lnTo>
                        <a:close/>
                      </a:path>
                      <a:path w="296544" h="296545">
                        <a:moveTo>
                          <a:pt x="213417" y="17119"/>
                        </a:moveTo>
                        <a:lnTo>
                          <a:pt x="148183" y="17119"/>
                        </a:lnTo>
                        <a:lnTo>
                          <a:pt x="199155" y="27436"/>
                        </a:lnTo>
                        <a:lnTo>
                          <a:pt x="240825" y="55554"/>
                        </a:lnTo>
                        <a:lnTo>
                          <a:pt x="268943" y="97224"/>
                        </a:lnTo>
                        <a:lnTo>
                          <a:pt x="279260" y="148196"/>
                        </a:lnTo>
                        <a:lnTo>
                          <a:pt x="276281" y="176037"/>
                        </a:lnTo>
                        <a:lnTo>
                          <a:pt x="254341" y="224977"/>
                        </a:lnTo>
                        <a:lnTo>
                          <a:pt x="217765" y="259216"/>
                        </a:lnTo>
                        <a:lnTo>
                          <a:pt x="173093" y="276884"/>
                        </a:lnTo>
                        <a:lnTo>
                          <a:pt x="148183" y="279260"/>
                        </a:lnTo>
                        <a:lnTo>
                          <a:pt x="216607" y="279260"/>
                        </a:lnTo>
                        <a:lnTo>
                          <a:pt x="263590" y="240997"/>
                        </a:lnTo>
                        <a:lnTo>
                          <a:pt x="292438" y="182168"/>
                        </a:lnTo>
                        <a:lnTo>
                          <a:pt x="296379" y="148196"/>
                        </a:lnTo>
                        <a:lnTo>
                          <a:pt x="288811" y="101406"/>
                        </a:lnTo>
                        <a:lnTo>
                          <a:pt x="267747" y="60731"/>
                        </a:lnTo>
                        <a:lnTo>
                          <a:pt x="235648" y="28632"/>
                        </a:lnTo>
                        <a:lnTo>
                          <a:pt x="213417" y="17119"/>
                        </a:lnTo>
                        <a:close/>
                      </a:path>
                    </a:pathLst>
                  </a:custGeom>
                  <a:solidFill>
                    <a:srgbClr val="1D2748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object 42">
                    <a:extLst>
                      <a:ext uri="{FF2B5EF4-FFF2-40B4-BE49-F238E27FC236}">
                        <a16:creationId xmlns:a16="http://schemas.microsoft.com/office/drawing/2014/main" id="{C3B00EAE-2019-86B7-079E-701B018941B2}"/>
                      </a:ext>
                    </a:extLst>
                  </p:cNvPr>
                  <p:cNvSpPr/>
                  <p:nvPr/>
                </p:nvSpPr>
                <p:spPr>
                  <a:xfrm>
                    <a:off x="4704815" y="1025002"/>
                    <a:ext cx="280985" cy="261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384" h="242570">
                        <a:moveTo>
                          <a:pt x="145288" y="0"/>
                        </a:moveTo>
                        <a:lnTo>
                          <a:pt x="90475" y="9331"/>
                        </a:lnTo>
                        <a:lnTo>
                          <a:pt x="45720" y="34778"/>
                        </a:lnTo>
                        <a:lnTo>
                          <a:pt x="15546" y="72523"/>
                        </a:lnTo>
                        <a:lnTo>
                          <a:pt x="4483" y="118745"/>
                        </a:lnTo>
                        <a:lnTo>
                          <a:pt x="8440" y="144698"/>
                        </a:lnTo>
                        <a:lnTo>
                          <a:pt x="17727" y="166897"/>
                        </a:lnTo>
                        <a:lnTo>
                          <a:pt x="28470" y="183885"/>
                        </a:lnTo>
                        <a:lnTo>
                          <a:pt x="38087" y="195656"/>
                        </a:lnTo>
                        <a:lnTo>
                          <a:pt x="38011" y="197827"/>
                        </a:lnTo>
                        <a:lnTo>
                          <a:pt x="3403" y="233248"/>
                        </a:lnTo>
                        <a:lnTo>
                          <a:pt x="0" y="236410"/>
                        </a:lnTo>
                        <a:lnTo>
                          <a:pt x="2501" y="242100"/>
                        </a:lnTo>
                        <a:lnTo>
                          <a:pt x="7137" y="241731"/>
                        </a:lnTo>
                        <a:lnTo>
                          <a:pt x="76860" y="223405"/>
                        </a:lnTo>
                        <a:lnTo>
                          <a:pt x="79121" y="223608"/>
                        </a:lnTo>
                        <a:lnTo>
                          <a:pt x="96060" y="230033"/>
                        </a:lnTo>
                        <a:lnTo>
                          <a:pt x="111785" y="234114"/>
                        </a:lnTo>
                        <a:lnTo>
                          <a:pt x="128234" y="236638"/>
                        </a:lnTo>
                        <a:lnTo>
                          <a:pt x="145288" y="237502"/>
                        </a:lnTo>
                        <a:lnTo>
                          <a:pt x="200094" y="228169"/>
                        </a:lnTo>
                        <a:lnTo>
                          <a:pt x="244851" y="202717"/>
                        </a:lnTo>
                        <a:lnTo>
                          <a:pt x="275027" y="164968"/>
                        </a:lnTo>
                        <a:lnTo>
                          <a:pt x="286092" y="118745"/>
                        </a:lnTo>
                        <a:lnTo>
                          <a:pt x="275027" y="72523"/>
                        </a:lnTo>
                        <a:lnTo>
                          <a:pt x="244851" y="34778"/>
                        </a:lnTo>
                        <a:lnTo>
                          <a:pt x="200094" y="9331"/>
                        </a:lnTo>
                        <a:lnTo>
                          <a:pt x="145288" y="0"/>
                        </a:lnTo>
                        <a:close/>
                      </a:path>
                    </a:pathLst>
                  </a:custGeom>
                  <a:solidFill>
                    <a:srgbClr val="F1965B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57" name="object 43">
                    <a:extLst>
                      <a:ext uri="{FF2B5EF4-FFF2-40B4-BE49-F238E27FC236}">
                        <a16:creationId xmlns:a16="http://schemas.microsoft.com/office/drawing/2014/main" id="{AFDBA0D0-9153-0E9F-8E5D-F3A06F20C1DC}"/>
                      </a:ext>
                    </a:extLst>
                  </p:cNvPr>
                  <p:cNvPicPr/>
                  <p:nvPr/>
                </p:nvPicPr>
                <p:blipFill>
                  <a:blip r:embed="rId14" cstate="print"/>
                  <a:stretch>
                    <a:fillRect/>
                  </a:stretch>
                </p:blipFill>
                <p:spPr>
                  <a:xfrm>
                    <a:off x="4752925" y="1061256"/>
                    <a:ext cx="179552" cy="173479"/>
                  </a:xfrm>
                  <a:prstGeom prst="rect">
                    <a:avLst/>
                  </a:prstGeom>
                </p:spPr>
              </p:pic>
              <p:pic>
                <p:nvPicPr>
                  <p:cNvPr id="7" name="object 41">
                    <a:extLst>
                      <a:ext uri="{FF2B5EF4-FFF2-40B4-BE49-F238E27FC236}">
                        <a16:creationId xmlns:a16="http://schemas.microsoft.com/office/drawing/2014/main" id="{07E65016-0415-6DA0-5981-8BB0655AB96C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542570" y="1182650"/>
                    <a:ext cx="174148" cy="232018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2" name="object 38">
                <a:extLst>
                  <a:ext uri="{FF2B5EF4-FFF2-40B4-BE49-F238E27FC236}">
                    <a16:creationId xmlns:a16="http://schemas.microsoft.com/office/drawing/2014/main" id="{058810B2-DF16-19A6-6D22-1BAC75D78607}"/>
                  </a:ext>
                </a:extLst>
              </p:cNvPr>
              <p:cNvSpPr txBox="1"/>
              <p:nvPr/>
            </p:nvSpPr>
            <p:spPr>
              <a:xfrm>
                <a:off x="9414308" y="3572197"/>
                <a:ext cx="2616199" cy="2590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0C3F68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TESTING</a:t>
                </a: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E4B790-2B74-55A0-7EEF-904566D956F7}"/>
              </a:ext>
            </a:extLst>
          </p:cNvPr>
          <p:cNvSpPr txBox="1"/>
          <p:nvPr/>
        </p:nvSpPr>
        <p:spPr>
          <a:xfrm>
            <a:off x="1845003" y="1171270"/>
            <a:ext cx="8763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Supportiamo programmi internazionali attraverso servizi strutturati di multilingual content management e localization, con integrazione nei processi di governance documentale e nei flussi operativi globali.</a:t>
            </a:r>
          </a:p>
        </p:txBody>
      </p:sp>
    </p:spTree>
    <p:extLst>
      <p:ext uri="{BB962C8B-B14F-4D97-AF65-F5344CB8AC3E}">
        <p14:creationId xmlns:p14="http://schemas.microsoft.com/office/powerpoint/2010/main" val="3075496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E2289-041D-2E9E-2338-EE61C6A68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457200"/>
            <a:ext cx="11236960" cy="768270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6.2 Gestione della qualità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5223587C-71F0-F1E7-59AD-17D93CDB7B71}"/>
              </a:ext>
            </a:extLst>
          </p:cNvPr>
          <p:cNvSpPr/>
          <p:nvPr/>
        </p:nvSpPr>
        <p:spPr>
          <a:xfrm>
            <a:off x="914400" y="1209704"/>
            <a:ext cx="10058400" cy="4800600"/>
          </a:xfrm>
          <a:prstGeom prst="roundRect">
            <a:avLst/>
          </a:prstGeom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45720" rIns="0" bIns="45720" rtlCol="0" anchor="ctr"/>
          <a:lstStyle/>
          <a:p>
            <a:pPr marL="625475" lvl="2" indent="-173038" algn="l" defTabSz="1604498" rtl="0">
              <a:spcBef>
                <a:spcPts val="495"/>
              </a:spcBef>
              <a:buClr>
                <a:srgbClr val="F0965B"/>
              </a:buClr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r>
              <a:rPr lang="it-IT" b="1" dirty="0">
                <a:solidFill>
                  <a:srgbClr val="0C4069"/>
                </a:solidFill>
              </a:rPr>
              <a:t>Supportiamo ambienti regolati e affianchiamo team globali nella gestione multilingue di </a:t>
            </a:r>
            <a:r>
              <a:rPr lang="it-IT" dirty="0">
                <a:solidFill>
                  <a:srgbClr val="0C4069"/>
                </a:solidFill>
              </a:rPr>
              <a:t>documentazione regolatoria e tecnica, compliance, formazione interna e comunicazione corporate internazionale.</a:t>
            </a:r>
          </a:p>
          <a:p>
            <a:pPr marL="625475" lvl="2" indent="-173038" algn="l" defTabSz="1604498" rtl="0">
              <a:spcBef>
                <a:spcPts val="495"/>
              </a:spcBef>
              <a:buClr>
                <a:srgbClr val="F0965B"/>
              </a:buClr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endParaRPr lang="it-IT" sz="400" b="1" dirty="0">
              <a:solidFill>
                <a:srgbClr val="0C4069"/>
              </a:solidFill>
            </a:endParaRPr>
          </a:p>
          <a:p>
            <a:pPr marL="625475" marR="0" lvl="2" indent="-173038" algn="l" defTabSz="1604498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F0965B"/>
              </a:buClr>
              <a:buSzTx/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r>
              <a:rPr lang="it-IT" kern="1200" spc="-10" dirty="0">
                <a:solidFill>
                  <a:srgbClr val="0C406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Operiamo secondo lo </a:t>
            </a:r>
            <a:r>
              <a:rPr lang="it-IT" b="1" kern="1200" spc="-10" dirty="0">
                <a:solidFill>
                  <a:srgbClr val="0C406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standard ISO 17100 </a:t>
            </a:r>
            <a:r>
              <a:rPr lang="it-IT" kern="1200" spc="-10" dirty="0">
                <a:solidFill>
                  <a:srgbClr val="0C406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 processi strutturati di quality assurance integrabili nei sistemi documentali aziendali.</a:t>
            </a:r>
          </a:p>
          <a:p>
            <a:pPr marL="625475" marR="0" lvl="2" indent="-173038" algn="l" defTabSz="1604498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F0965B"/>
              </a:buClr>
              <a:buSzTx/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endParaRPr lang="it-IT" sz="400" kern="1200" spc="-10" dirty="0">
              <a:solidFill>
                <a:srgbClr val="0C4069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25475" marR="0" lvl="2" indent="-173038" algn="l" defTabSz="1604498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F0965B"/>
              </a:buClr>
              <a:buSzTx/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r>
              <a:rPr lang="it-IT" kern="1200" spc="-10" dirty="0">
                <a:solidFill>
                  <a:srgbClr val="0C406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Operiamo attraverso una </a:t>
            </a:r>
            <a:r>
              <a:rPr lang="it-IT" b="1" kern="1200" spc="-10" dirty="0">
                <a:solidFill>
                  <a:srgbClr val="0C406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rete internazionale qualificata di linguisti specialistici, selezionati per domini regolati e contenuti tecnico-scientifici.</a:t>
            </a:r>
          </a:p>
          <a:p>
            <a:pPr marL="625475" marR="0" lvl="2" indent="-173038" algn="l" defTabSz="1604498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F0965B"/>
              </a:buClr>
              <a:buSzTx/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endParaRPr lang="it-IT" sz="400" b="1" kern="1200" spc="-10" dirty="0">
              <a:solidFill>
                <a:srgbClr val="0C4069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25475" marR="0" lvl="2" indent="-173038" algn="l" defTabSz="1604498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F0965B"/>
              </a:buClr>
              <a:buSzTx/>
              <a:buFont typeface="Wingdings" panose="05000000000000000000" pitchFamily="2" charset="2"/>
              <a:buChar char="ü"/>
              <a:tabLst>
                <a:tab pos="345440" algn="l"/>
              </a:tabLst>
              <a:defRPr/>
            </a:pPr>
            <a:r>
              <a:rPr lang="it-IT" b="1" dirty="0">
                <a:solidFill>
                  <a:srgbClr val="0C4069"/>
                </a:solidFill>
              </a:rPr>
              <a:t>Gestione end-to-end del ciclo di localization:</a:t>
            </a:r>
            <a:br>
              <a:rPr lang="it-IT" b="1" dirty="0">
                <a:solidFill>
                  <a:srgbClr val="0C4069"/>
                </a:solidFill>
              </a:rPr>
            </a:br>
            <a:r>
              <a:rPr lang="it-IT" dirty="0">
                <a:solidFill>
                  <a:srgbClr val="0C4069"/>
                </a:solidFill>
              </a:rPr>
              <a:t>– adattamento terminologico su domini regolati</a:t>
            </a:r>
            <a:br>
              <a:rPr lang="it-IT" dirty="0">
                <a:solidFill>
                  <a:srgbClr val="0C4069"/>
                </a:solidFill>
              </a:rPr>
            </a:br>
            <a:r>
              <a:rPr lang="it-IT" dirty="0">
                <a:solidFill>
                  <a:srgbClr val="0C4069"/>
                </a:solidFill>
              </a:rPr>
              <a:t>– revisione specialistica madrelingua</a:t>
            </a:r>
            <a:br>
              <a:rPr lang="it-IT" dirty="0">
                <a:solidFill>
                  <a:srgbClr val="0C4069"/>
                </a:solidFill>
              </a:rPr>
            </a:br>
            <a:r>
              <a:rPr lang="it-IT" dirty="0">
                <a:solidFill>
                  <a:srgbClr val="0C4069"/>
                </a:solidFill>
              </a:rPr>
              <a:t>– QA linguistico strutturato</a:t>
            </a:r>
            <a:br>
              <a:rPr lang="it-IT" dirty="0">
                <a:solidFill>
                  <a:srgbClr val="0C4069"/>
                </a:solidFill>
              </a:rPr>
            </a:br>
            <a:r>
              <a:rPr lang="it-IT" dirty="0">
                <a:solidFill>
                  <a:srgbClr val="0C4069"/>
                </a:solidFill>
              </a:rPr>
              <a:t>– supporto alla governance documentale </a:t>
            </a:r>
            <a:r>
              <a:rPr lang="it-IT" dirty="0">
                <a:solidFill>
                  <a:schemeClr val="accent1"/>
                </a:solidFill>
              </a:rPr>
              <a:t>multilingue</a:t>
            </a:r>
          </a:p>
        </p:txBody>
      </p:sp>
    </p:spTree>
    <p:extLst>
      <p:ext uri="{BB962C8B-B14F-4D97-AF65-F5344CB8AC3E}">
        <p14:creationId xmlns:p14="http://schemas.microsoft.com/office/powerpoint/2010/main" val="17989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E35F635-01AD-A425-86F7-E22C28FB3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00200" y="1295400"/>
            <a:ext cx="9143999" cy="4267200"/>
          </a:xfrm>
        </p:spPr>
        <p:txBody>
          <a:bodyPr/>
          <a:lstStyle/>
          <a:p>
            <a:pPr algn="l"/>
            <a:r>
              <a:rPr lang="it-IT" b="0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Due linee di business dedicate: 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1881188" algn="l"/>
              </a:tabLst>
            </a:pPr>
            <a:r>
              <a:rPr lang="it-IT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Remote PMO Multilingue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1881188" algn="l"/>
              </a:tabLst>
            </a:pPr>
            <a:r>
              <a:rPr lang="it-IT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Servizi Linguistici</a:t>
            </a:r>
          </a:p>
          <a:p>
            <a:pPr algn="l"/>
            <a:r>
              <a:rPr lang="it-IT" b="0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per supportare progetti e programmi internazionali.</a:t>
            </a:r>
          </a:p>
          <a:p>
            <a:endParaRPr lang="it-IT" sz="1000" dirty="0">
              <a:solidFill>
                <a:srgbClr val="F0965B"/>
              </a:solidFill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it-IT" b="0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Supportiamo organizzazioni internazionali nella </a:t>
            </a:r>
            <a:r>
              <a:rPr lang="it-IT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governance </a:t>
            </a:r>
            <a:r>
              <a:rPr lang="it-IT" b="0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it-IT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delivery di programmi IT </a:t>
            </a:r>
            <a:r>
              <a:rPr lang="it-IT" b="0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 di </a:t>
            </a:r>
            <a:r>
              <a:rPr lang="it-IT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trasformazione complessi.</a:t>
            </a:r>
          </a:p>
          <a:p>
            <a:pPr algn="l"/>
            <a:r>
              <a:rPr lang="it-IT" dirty="0">
                <a:solidFill>
                  <a:schemeClr val="accent1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Governance. Coordination. Delivery Continuity.</a:t>
            </a:r>
          </a:p>
        </p:txBody>
      </p:sp>
    </p:spTree>
    <p:extLst>
      <p:ext uri="{BB962C8B-B14F-4D97-AF65-F5344CB8AC3E}">
        <p14:creationId xmlns:p14="http://schemas.microsoft.com/office/powerpoint/2010/main" val="2806610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0A0FA-8229-6B9F-D7FD-663587F1B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E8EA86F9-5FCF-3EA2-4528-57C04C838168}"/>
              </a:ext>
            </a:extLst>
          </p:cNvPr>
          <p:cNvSpPr/>
          <p:nvPr/>
        </p:nvSpPr>
        <p:spPr>
          <a:xfrm>
            <a:off x="1808480" y="1041970"/>
            <a:ext cx="8839200" cy="4063430"/>
          </a:xfrm>
          <a:prstGeom prst="roundRect">
            <a:avLst>
              <a:gd name="adj" fmla="val 8237"/>
            </a:avLst>
          </a:prstGeom>
          <a:solidFill>
            <a:schemeClr val="bg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9841F5-159D-4D8F-02B2-3BE59937EF53}"/>
              </a:ext>
            </a:extLst>
          </p:cNvPr>
          <p:cNvSpPr txBox="1"/>
          <p:nvPr/>
        </p:nvSpPr>
        <p:spPr>
          <a:xfrm>
            <a:off x="2610673" y="1082610"/>
            <a:ext cx="8468054" cy="4175190"/>
          </a:xfrm>
          <a:prstGeom prst="rect">
            <a:avLst/>
          </a:prstGeom>
          <a:noFill/>
        </p:spPr>
        <p:txBody>
          <a:bodyPr wrap="square" numCol="2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Insurance e Reinsurance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Asset Management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(E-)Commerce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Corporate IT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Software applications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Engineering &amp; Technology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Logistica e Trasporti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Public Sector/Regulatory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Media &amp; Broadcast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Risorse Umane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Marketing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E-Learning &amp; Training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Legal &amp; Compliance</a:t>
            </a:r>
          </a:p>
          <a:p>
            <a:pPr algn="l" rtl="0">
              <a:lnSpc>
                <a:spcPct val="200000"/>
              </a:lnSpc>
              <a:defRPr/>
            </a:pPr>
            <a:r>
              <a:rPr lang="it-IT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Life Sciences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>
              <a:solidFill>
                <a:srgbClr val="0C4069"/>
              </a:solidFill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2A4ED625-8DF6-6880-BCEF-BD856F42F2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27673" y="2379708"/>
            <a:ext cx="371475" cy="371475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781B5729-69C4-8D18-4856-4CAC80E318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0148" y="1828800"/>
            <a:ext cx="381000" cy="381000"/>
          </a:xfrm>
          <a:prstGeom prst="rect">
            <a:avLst/>
          </a:prstGeom>
        </p:spPr>
      </p:pic>
      <p:pic>
        <p:nvPicPr>
          <p:cNvPr id="17" name="Elemento grafico 16">
            <a:extLst>
              <a:ext uri="{FF2B5EF4-FFF2-40B4-BE49-F238E27FC236}">
                <a16:creationId xmlns:a16="http://schemas.microsoft.com/office/drawing/2014/main" id="{9D3FD90A-3228-14BD-1268-8130C30C81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0623" y="2914471"/>
            <a:ext cx="400050" cy="381000"/>
          </a:xfrm>
          <a:prstGeom prst="rect">
            <a:avLst/>
          </a:prstGeom>
        </p:spPr>
      </p:pic>
      <p:pic>
        <p:nvPicPr>
          <p:cNvPr id="21" name="Elemento grafico 20">
            <a:extLst>
              <a:ext uri="{FF2B5EF4-FFF2-40B4-BE49-F238E27FC236}">
                <a16:creationId xmlns:a16="http://schemas.microsoft.com/office/drawing/2014/main" id="{8F4E5119-F49D-F5D2-BCCA-E07C875C47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0863" y="3482356"/>
            <a:ext cx="371475" cy="371475"/>
          </a:xfrm>
          <a:prstGeom prst="rect">
            <a:avLst/>
          </a:prstGeom>
        </p:spPr>
      </p:pic>
      <p:pic>
        <p:nvPicPr>
          <p:cNvPr id="25" name="Elemento grafico 24">
            <a:extLst>
              <a:ext uri="{FF2B5EF4-FFF2-40B4-BE49-F238E27FC236}">
                <a16:creationId xmlns:a16="http://schemas.microsoft.com/office/drawing/2014/main" id="{F9A061F5-06B9-2D71-1E74-1DF3B27105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8555" y="4018054"/>
            <a:ext cx="400050" cy="371475"/>
          </a:xfrm>
          <a:prstGeom prst="rect">
            <a:avLst/>
          </a:prstGeom>
        </p:spPr>
      </p:pic>
      <p:pic>
        <p:nvPicPr>
          <p:cNvPr id="33" name="Elemento grafico 32">
            <a:extLst>
              <a:ext uri="{FF2B5EF4-FFF2-40B4-BE49-F238E27FC236}">
                <a16:creationId xmlns:a16="http://schemas.microsoft.com/office/drawing/2014/main" id="{18F8C0C7-64D3-E652-ADF9-CD75065F3D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48400" y="4510448"/>
            <a:ext cx="400050" cy="381000"/>
          </a:xfrm>
          <a:prstGeom prst="rect">
            <a:avLst/>
          </a:prstGeom>
        </p:spPr>
      </p:pic>
      <p:pic>
        <p:nvPicPr>
          <p:cNvPr id="41" name="Elemento grafico 40">
            <a:extLst>
              <a:ext uri="{FF2B5EF4-FFF2-40B4-BE49-F238E27FC236}">
                <a16:creationId xmlns:a16="http://schemas.microsoft.com/office/drawing/2014/main" id="{56D7EF96-B17F-06AC-3B3A-7DCC68D658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8080" y="3432195"/>
            <a:ext cx="381000" cy="381000"/>
          </a:xfrm>
          <a:prstGeom prst="rect">
            <a:avLst/>
          </a:prstGeom>
        </p:spPr>
      </p:pic>
      <p:pic>
        <p:nvPicPr>
          <p:cNvPr id="44" name="Elemento grafico 43">
            <a:extLst>
              <a:ext uri="{FF2B5EF4-FFF2-40B4-BE49-F238E27FC236}">
                <a16:creationId xmlns:a16="http://schemas.microsoft.com/office/drawing/2014/main" id="{3BCCB383-6724-AC83-50FC-BC2109523E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8555" y="2876361"/>
            <a:ext cx="495300" cy="371475"/>
          </a:xfrm>
          <a:prstGeom prst="rect">
            <a:avLst/>
          </a:prstGeom>
        </p:spPr>
      </p:pic>
      <p:pic>
        <p:nvPicPr>
          <p:cNvPr id="46" name="Elemento grafico 45">
            <a:extLst>
              <a:ext uri="{FF2B5EF4-FFF2-40B4-BE49-F238E27FC236}">
                <a16:creationId xmlns:a16="http://schemas.microsoft.com/office/drawing/2014/main" id="{6F53ED18-F916-D6EC-93AE-1037711657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8400" y="2395474"/>
            <a:ext cx="381000" cy="381000"/>
          </a:xfrm>
          <a:prstGeom prst="rect">
            <a:avLst/>
          </a:prstGeom>
        </p:spPr>
      </p:pic>
      <p:pic>
        <p:nvPicPr>
          <p:cNvPr id="50" name="Elemento grafico 49">
            <a:extLst>
              <a:ext uri="{FF2B5EF4-FFF2-40B4-BE49-F238E27FC236}">
                <a16:creationId xmlns:a16="http://schemas.microsoft.com/office/drawing/2014/main" id="{C8C22015-345F-18D0-3B8E-B3B5396808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8400" y="1295400"/>
            <a:ext cx="371475" cy="371475"/>
          </a:xfrm>
          <a:prstGeom prst="rect">
            <a:avLst/>
          </a:prstGeom>
        </p:spPr>
      </p:pic>
      <p:pic>
        <p:nvPicPr>
          <p:cNvPr id="54" name="Elemento grafico 53">
            <a:extLst>
              <a:ext uri="{FF2B5EF4-FFF2-40B4-BE49-F238E27FC236}">
                <a16:creationId xmlns:a16="http://schemas.microsoft.com/office/drawing/2014/main" id="{F19C6AF7-88CB-A32E-93A4-6F86B3C7B7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00863" y="4582374"/>
            <a:ext cx="381000" cy="381000"/>
          </a:xfrm>
          <a:prstGeom prst="rect">
            <a:avLst/>
          </a:prstGeom>
        </p:spPr>
      </p:pic>
      <p:pic>
        <p:nvPicPr>
          <p:cNvPr id="56" name="Elemento grafico 55">
            <a:extLst>
              <a:ext uri="{FF2B5EF4-FFF2-40B4-BE49-F238E27FC236}">
                <a16:creationId xmlns:a16="http://schemas.microsoft.com/office/drawing/2014/main" id="{37A637DB-A49E-BE4C-A8DE-43272D3B1B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48400" y="1828800"/>
            <a:ext cx="381000" cy="381000"/>
          </a:xfrm>
          <a:prstGeom prst="rect">
            <a:avLst/>
          </a:prstGeom>
        </p:spPr>
      </p:pic>
      <p:pic>
        <p:nvPicPr>
          <p:cNvPr id="58" name="Elemento grafico 57">
            <a:extLst>
              <a:ext uri="{FF2B5EF4-FFF2-40B4-BE49-F238E27FC236}">
                <a16:creationId xmlns:a16="http://schemas.microsoft.com/office/drawing/2014/main" id="{0F39523D-9CAC-5F14-CF0F-51E45EFF0C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04861" y="4024014"/>
            <a:ext cx="400050" cy="371475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A0025146-A0C9-2E8C-D9B6-12B0907C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6.3 Settori</a:t>
            </a:r>
            <a:endParaRPr lang="en-US" sz="4800" b="1" dirty="0">
              <a:solidFill>
                <a:srgbClr val="002060"/>
              </a:solidFill>
              <a:latin typeface="Century Gothic"/>
              <a:ea typeface="+mj-lt"/>
              <a:cs typeface="+mj-lt"/>
            </a:endParaRPr>
          </a:p>
        </p:txBody>
      </p:sp>
      <p:pic>
        <p:nvPicPr>
          <p:cNvPr id="24" name="Elemento grafico 23">
            <a:extLst>
              <a:ext uri="{FF2B5EF4-FFF2-40B4-BE49-F238E27FC236}">
                <a16:creationId xmlns:a16="http://schemas.microsoft.com/office/drawing/2014/main" id="{08EBCD90-531C-ABAF-847A-5411059484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00275" y="1304925"/>
            <a:ext cx="39052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0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04A9AFBF-3177-05B6-81CE-5A081389C080}"/>
              </a:ext>
            </a:extLst>
          </p:cNvPr>
          <p:cNvSpPr/>
          <p:nvPr/>
        </p:nvSpPr>
        <p:spPr>
          <a:xfrm>
            <a:off x="181460" y="1253794"/>
            <a:ext cx="11829080" cy="4572000"/>
          </a:xfrm>
          <a:prstGeom prst="roundRect">
            <a:avLst>
              <a:gd name="adj" fmla="val 8237"/>
            </a:avLst>
          </a:prstGeom>
          <a:solidFill>
            <a:schemeClr val="bg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0CE2289-041D-2E9E-2338-EE61C6A6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6.4 I Nostri </a:t>
            </a:r>
            <a:r>
              <a:rPr lang="it-IT" sz="3600" b="1" i="1" dirty="0">
                <a:solidFill>
                  <a:schemeClr val="accent2"/>
                </a:solidFill>
                <a:latin typeface="Century Gothic"/>
                <a:ea typeface="+mj-lt"/>
                <a:cs typeface="+mj-lt"/>
              </a:rPr>
              <a:t>Clienti</a:t>
            </a:r>
            <a:r>
              <a:rPr lang="it-IT" sz="3600" b="1" i="1" dirty="0">
                <a:solidFill>
                  <a:srgbClr val="002060"/>
                </a:solidFill>
                <a:latin typeface="Century Gothic"/>
                <a:ea typeface="+mj-lt"/>
                <a:cs typeface="+mj-lt"/>
              </a:rPr>
              <a:t> </a:t>
            </a:r>
          </a:p>
        </p:txBody>
      </p:sp>
      <p:grpSp>
        <p:nvGrpSpPr>
          <p:cNvPr id="3" name="object 6">
            <a:extLst>
              <a:ext uri="{FF2B5EF4-FFF2-40B4-BE49-F238E27FC236}">
                <a16:creationId xmlns:a16="http://schemas.microsoft.com/office/drawing/2014/main" id="{F0FB9F26-2222-4D9D-4B77-48167A0F4834}"/>
              </a:ext>
            </a:extLst>
          </p:cNvPr>
          <p:cNvGrpSpPr/>
          <p:nvPr/>
        </p:nvGrpSpPr>
        <p:grpSpPr>
          <a:xfrm>
            <a:off x="381000" y="1731657"/>
            <a:ext cx="11445240" cy="3625850"/>
            <a:chOff x="309549" y="1731657"/>
            <a:chExt cx="11445240" cy="3625850"/>
          </a:xfrm>
        </p:grpSpPr>
        <p:pic>
          <p:nvPicPr>
            <p:cNvPr id="19" name="object 7">
              <a:extLst>
                <a:ext uri="{FF2B5EF4-FFF2-40B4-BE49-F238E27FC236}">
                  <a16:creationId xmlns:a16="http://schemas.microsoft.com/office/drawing/2014/main" id="{3FB1CCB8-DE00-550E-9E38-8C47A366CB8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1553" y="4651159"/>
              <a:ext cx="751306" cy="575906"/>
            </a:xfrm>
            <a:prstGeom prst="rect">
              <a:avLst/>
            </a:prstGeom>
          </p:spPr>
        </p:pic>
        <p:pic>
          <p:nvPicPr>
            <p:cNvPr id="24" name="object 8">
              <a:extLst>
                <a:ext uri="{FF2B5EF4-FFF2-40B4-BE49-F238E27FC236}">
                  <a16:creationId xmlns:a16="http://schemas.microsoft.com/office/drawing/2014/main" id="{45938A7F-DF2F-698F-85FA-807BB0C886A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4328" y="4629061"/>
              <a:ext cx="575652" cy="575906"/>
            </a:xfrm>
            <a:prstGeom prst="rect">
              <a:avLst/>
            </a:prstGeom>
          </p:spPr>
        </p:pic>
        <p:pic>
          <p:nvPicPr>
            <p:cNvPr id="26" name="object 9">
              <a:extLst>
                <a:ext uri="{FF2B5EF4-FFF2-40B4-BE49-F238E27FC236}">
                  <a16:creationId xmlns:a16="http://schemas.microsoft.com/office/drawing/2014/main" id="{DB3B5C0E-52BD-770F-C7D3-7E2BD2D6CE9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0156" y="4666843"/>
              <a:ext cx="832103" cy="539902"/>
            </a:xfrm>
            <a:prstGeom prst="rect">
              <a:avLst/>
            </a:prstGeom>
          </p:spPr>
        </p:pic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FBB40F81-AABF-EE98-E417-CB96FF89B5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377" y="3788791"/>
              <a:ext cx="1081582" cy="376555"/>
            </a:xfrm>
            <a:prstGeom prst="rect">
              <a:avLst/>
            </a:prstGeom>
          </p:spPr>
        </p:pic>
        <p:pic>
          <p:nvPicPr>
            <p:cNvPr id="28" name="object 11">
              <a:extLst>
                <a:ext uri="{FF2B5EF4-FFF2-40B4-BE49-F238E27FC236}">
                  <a16:creationId xmlns:a16="http://schemas.microsoft.com/office/drawing/2014/main" id="{D160D051-E537-80FE-5225-72F85179425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4200" y="3788841"/>
              <a:ext cx="1117371" cy="492455"/>
            </a:xfrm>
            <a:prstGeom prst="rect">
              <a:avLst/>
            </a:prstGeom>
          </p:spPr>
        </p:pic>
        <p:pic>
          <p:nvPicPr>
            <p:cNvPr id="29" name="object 12">
              <a:extLst>
                <a:ext uri="{FF2B5EF4-FFF2-40B4-BE49-F238E27FC236}">
                  <a16:creationId xmlns:a16="http://schemas.microsoft.com/office/drawing/2014/main" id="{78D5F626-8CB4-9DFE-26CA-7DA5A84651F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1821" y="3738232"/>
              <a:ext cx="612254" cy="598055"/>
            </a:xfrm>
            <a:prstGeom prst="rect">
              <a:avLst/>
            </a:prstGeom>
          </p:spPr>
        </p:pic>
        <p:pic>
          <p:nvPicPr>
            <p:cNvPr id="30" name="object 13">
              <a:extLst>
                <a:ext uri="{FF2B5EF4-FFF2-40B4-BE49-F238E27FC236}">
                  <a16:creationId xmlns:a16="http://schemas.microsoft.com/office/drawing/2014/main" id="{5F3A2A1D-641A-3943-A1A2-4E96F19736C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75152" y="2975724"/>
              <a:ext cx="653122" cy="487311"/>
            </a:xfrm>
            <a:prstGeom prst="rect">
              <a:avLst/>
            </a:prstGeom>
          </p:spPr>
        </p:pic>
        <p:pic>
          <p:nvPicPr>
            <p:cNvPr id="31" name="object 14">
              <a:extLst>
                <a:ext uri="{FF2B5EF4-FFF2-40B4-BE49-F238E27FC236}">
                  <a16:creationId xmlns:a16="http://schemas.microsoft.com/office/drawing/2014/main" id="{C17DE325-7219-D8E7-5521-5CD3768856A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24270" y="3002280"/>
              <a:ext cx="1105077" cy="212471"/>
            </a:xfrm>
            <a:prstGeom prst="rect">
              <a:avLst/>
            </a:prstGeom>
          </p:spPr>
        </p:pic>
        <p:pic>
          <p:nvPicPr>
            <p:cNvPr id="48" name="object 15">
              <a:extLst>
                <a:ext uri="{FF2B5EF4-FFF2-40B4-BE49-F238E27FC236}">
                  <a16:creationId xmlns:a16="http://schemas.microsoft.com/office/drawing/2014/main" id="{A7D2363B-1EC1-744F-6201-E75FA81234C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673" y="3127286"/>
              <a:ext cx="1147762" cy="199351"/>
            </a:xfrm>
            <a:prstGeom prst="rect">
              <a:avLst/>
            </a:prstGeom>
          </p:spPr>
        </p:pic>
        <p:pic>
          <p:nvPicPr>
            <p:cNvPr id="56" name="object 16">
              <a:extLst>
                <a:ext uri="{FF2B5EF4-FFF2-40B4-BE49-F238E27FC236}">
                  <a16:creationId xmlns:a16="http://schemas.microsoft.com/office/drawing/2014/main" id="{AF46DB13-30D5-DE3C-CDF6-65D9F696B12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72996" y="3047326"/>
              <a:ext cx="1078979" cy="457873"/>
            </a:xfrm>
            <a:prstGeom prst="rect">
              <a:avLst/>
            </a:prstGeom>
          </p:spPr>
        </p:pic>
        <p:pic>
          <p:nvPicPr>
            <p:cNvPr id="57" name="object 17">
              <a:extLst>
                <a:ext uri="{FF2B5EF4-FFF2-40B4-BE49-F238E27FC236}">
                  <a16:creationId xmlns:a16="http://schemas.microsoft.com/office/drawing/2014/main" id="{DB58A599-0529-A82D-7DF4-F984F657EA8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64328" y="2791358"/>
              <a:ext cx="598512" cy="599922"/>
            </a:xfrm>
            <a:prstGeom prst="rect">
              <a:avLst/>
            </a:prstGeom>
          </p:spPr>
        </p:pic>
        <p:pic>
          <p:nvPicPr>
            <p:cNvPr id="58" name="object 18">
              <a:extLst>
                <a:ext uri="{FF2B5EF4-FFF2-40B4-BE49-F238E27FC236}">
                  <a16:creationId xmlns:a16="http://schemas.microsoft.com/office/drawing/2014/main" id="{54D82C44-BD69-077F-3162-E64C8B61803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77714" y="1957196"/>
              <a:ext cx="876769" cy="487299"/>
            </a:xfrm>
            <a:prstGeom prst="rect">
              <a:avLst/>
            </a:prstGeom>
          </p:spPr>
        </p:pic>
        <p:pic>
          <p:nvPicPr>
            <p:cNvPr id="59" name="object 19">
              <a:extLst>
                <a:ext uri="{FF2B5EF4-FFF2-40B4-BE49-F238E27FC236}">
                  <a16:creationId xmlns:a16="http://schemas.microsoft.com/office/drawing/2014/main" id="{0B99E078-001C-5D87-4E55-27E43CF8995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9549" y="1957235"/>
              <a:ext cx="1147572" cy="536028"/>
            </a:xfrm>
            <a:prstGeom prst="rect">
              <a:avLst/>
            </a:prstGeom>
          </p:spPr>
        </p:pic>
        <p:pic>
          <p:nvPicPr>
            <p:cNvPr id="60" name="object 20">
              <a:extLst>
                <a:ext uri="{FF2B5EF4-FFF2-40B4-BE49-F238E27FC236}">
                  <a16:creationId xmlns:a16="http://schemas.microsoft.com/office/drawing/2014/main" id="{70104C4E-5B88-CA44-A1A3-24E1F735460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2285" y="1992223"/>
              <a:ext cx="973632" cy="372135"/>
            </a:xfrm>
            <a:prstGeom prst="rect">
              <a:avLst/>
            </a:prstGeom>
          </p:spPr>
        </p:pic>
        <p:pic>
          <p:nvPicPr>
            <p:cNvPr id="61" name="object 21">
              <a:extLst>
                <a:ext uri="{FF2B5EF4-FFF2-40B4-BE49-F238E27FC236}">
                  <a16:creationId xmlns:a16="http://schemas.microsoft.com/office/drawing/2014/main" id="{A569D4B4-8A7A-F524-3C51-9B90734DD7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51834" y="1731657"/>
              <a:ext cx="962012" cy="1067422"/>
            </a:xfrm>
            <a:prstGeom prst="rect">
              <a:avLst/>
            </a:prstGeom>
          </p:spPr>
        </p:pic>
        <p:pic>
          <p:nvPicPr>
            <p:cNvPr id="62" name="object 22">
              <a:extLst>
                <a:ext uri="{FF2B5EF4-FFF2-40B4-BE49-F238E27FC236}">
                  <a16:creationId xmlns:a16="http://schemas.microsoft.com/office/drawing/2014/main" id="{232F113C-C6B6-7D1C-A506-B3275DCE7B8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60490" y="1858035"/>
              <a:ext cx="763435" cy="759942"/>
            </a:xfrm>
            <a:prstGeom prst="rect">
              <a:avLst/>
            </a:prstGeom>
          </p:spPr>
        </p:pic>
        <p:pic>
          <p:nvPicPr>
            <p:cNvPr id="63" name="object 23">
              <a:extLst>
                <a:ext uri="{FF2B5EF4-FFF2-40B4-BE49-F238E27FC236}">
                  <a16:creationId xmlns:a16="http://schemas.microsoft.com/office/drawing/2014/main" id="{CDAA7E71-E39F-6636-1615-2603EA8ACA7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76388" y="2126868"/>
              <a:ext cx="777240" cy="289560"/>
            </a:xfrm>
            <a:prstGeom prst="rect">
              <a:avLst/>
            </a:prstGeom>
          </p:spPr>
        </p:pic>
        <p:pic>
          <p:nvPicPr>
            <p:cNvPr id="64" name="object 24">
              <a:extLst>
                <a:ext uri="{FF2B5EF4-FFF2-40B4-BE49-F238E27FC236}">
                  <a16:creationId xmlns:a16="http://schemas.microsoft.com/office/drawing/2014/main" id="{7458E44F-9A12-91F6-8536-8AFB3C22A0AD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512424" y="2132710"/>
              <a:ext cx="1242059" cy="231648"/>
            </a:xfrm>
            <a:prstGeom prst="rect">
              <a:avLst/>
            </a:prstGeom>
          </p:spPr>
        </p:pic>
        <p:pic>
          <p:nvPicPr>
            <p:cNvPr id="65" name="object 25">
              <a:extLst>
                <a:ext uri="{FF2B5EF4-FFF2-40B4-BE49-F238E27FC236}">
                  <a16:creationId xmlns:a16="http://schemas.microsoft.com/office/drawing/2014/main" id="{F736479B-E36F-A09D-5B23-DED63A83BA94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98919" y="2725673"/>
              <a:ext cx="853440" cy="838200"/>
            </a:xfrm>
            <a:prstGeom prst="rect">
              <a:avLst/>
            </a:prstGeom>
          </p:spPr>
        </p:pic>
        <p:pic>
          <p:nvPicPr>
            <p:cNvPr id="66" name="object 26">
              <a:extLst>
                <a:ext uri="{FF2B5EF4-FFF2-40B4-BE49-F238E27FC236}">
                  <a16:creationId xmlns:a16="http://schemas.microsoft.com/office/drawing/2014/main" id="{E0543B27-494C-FA01-33DE-32C643FB7939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848469" y="2103246"/>
              <a:ext cx="533400" cy="293370"/>
            </a:xfrm>
            <a:prstGeom prst="rect">
              <a:avLst/>
            </a:prstGeom>
          </p:spPr>
        </p:pic>
        <p:pic>
          <p:nvPicPr>
            <p:cNvPr id="67" name="object 27">
              <a:extLst>
                <a:ext uri="{FF2B5EF4-FFF2-40B4-BE49-F238E27FC236}">
                  <a16:creationId xmlns:a16="http://schemas.microsoft.com/office/drawing/2014/main" id="{B0AF56A7-1393-F28E-50D6-71C51DA8B1D1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09280" y="2853181"/>
              <a:ext cx="716279" cy="415289"/>
            </a:xfrm>
            <a:prstGeom prst="rect">
              <a:avLst/>
            </a:prstGeom>
          </p:spPr>
        </p:pic>
        <p:pic>
          <p:nvPicPr>
            <p:cNvPr id="68" name="object 28">
              <a:extLst>
                <a:ext uri="{FF2B5EF4-FFF2-40B4-BE49-F238E27FC236}">
                  <a16:creationId xmlns:a16="http://schemas.microsoft.com/office/drawing/2014/main" id="{330E83E7-0E0A-EB92-072E-E5B80D7E652E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7377" y="4691418"/>
              <a:ext cx="1104900" cy="470496"/>
            </a:xfrm>
            <a:prstGeom prst="rect">
              <a:avLst/>
            </a:prstGeom>
          </p:spPr>
        </p:pic>
        <p:pic>
          <p:nvPicPr>
            <p:cNvPr id="69" name="object 29">
              <a:extLst>
                <a:ext uri="{FF2B5EF4-FFF2-40B4-BE49-F238E27FC236}">
                  <a16:creationId xmlns:a16="http://schemas.microsoft.com/office/drawing/2014/main" id="{4166E4D4-187B-FF25-3D81-4AA4BAB3972E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238869" y="3050600"/>
              <a:ext cx="876300" cy="115763"/>
            </a:xfrm>
            <a:prstGeom prst="rect">
              <a:avLst/>
            </a:prstGeom>
          </p:spPr>
        </p:pic>
        <p:pic>
          <p:nvPicPr>
            <p:cNvPr id="70" name="object 30">
              <a:extLst>
                <a:ext uri="{FF2B5EF4-FFF2-40B4-BE49-F238E27FC236}">
                  <a16:creationId xmlns:a16="http://schemas.microsoft.com/office/drawing/2014/main" id="{B1BEEAC2-8606-2FCB-6170-9DF584D0F2A6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605897" y="3720452"/>
              <a:ext cx="1101013" cy="615835"/>
            </a:xfrm>
            <a:prstGeom prst="rect">
              <a:avLst/>
            </a:prstGeom>
          </p:spPr>
        </p:pic>
        <p:pic>
          <p:nvPicPr>
            <p:cNvPr id="71" name="object 31">
              <a:extLst>
                <a:ext uri="{FF2B5EF4-FFF2-40B4-BE49-F238E27FC236}">
                  <a16:creationId xmlns:a16="http://schemas.microsoft.com/office/drawing/2014/main" id="{E6C6EA61-1E0F-2C93-0882-807554ACB05A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629519" y="4420920"/>
              <a:ext cx="927303" cy="936574"/>
            </a:xfrm>
            <a:prstGeom prst="rect">
              <a:avLst/>
            </a:prstGeom>
          </p:spPr>
        </p:pic>
        <p:pic>
          <p:nvPicPr>
            <p:cNvPr id="72" name="object 32">
              <a:extLst>
                <a:ext uri="{FF2B5EF4-FFF2-40B4-BE49-F238E27FC236}">
                  <a16:creationId xmlns:a16="http://schemas.microsoft.com/office/drawing/2014/main" id="{1AAE8187-AC49-8133-7BB4-0EDEEBD07CE6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62215" y="3952748"/>
              <a:ext cx="876300" cy="164592"/>
            </a:xfrm>
            <a:prstGeom prst="rect">
              <a:avLst/>
            </a:prstGeom>
          </p:spPr>
        </p:pic>
        <p:pic>
          <p:nvPicPr>
            <p:cNvPr id="73" name="object 33">
              <a:extLst>
                <a:ext uri="{FF2B5EF4-FFF2-40B4-BE49-F238E27FC236}">
                  <a16:creationId xmlns:a16="http://schemas.microsoft.com/office/drawing/2014/main" id="{B7166B71-7B81-50B1-8D8D-F523E5CC3573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184387" y="3681094"/>
              <a:ext cx="817905" cy="809625"/>
            </a:xfrm>
            <a:prstGeom prst="rect">
              <a:avLst/>
            </a:prstGeom>
          </p:spPr>
        </p:pic>
        <p:pic>
          <p:nvPicPr>
            <p:cNvPr id="74" name="object 34">
              <a:extLst>
                <a:ext uri="{FF2B5EF4-FFF2-40B4-BE49-F238E27FC236}">
                  <a16:creationId xmlns:a16="http://schemas.microsoft.com/office/drawing/2014/main" id="{44B7711C-02F4-6E4E-F854-EED7D0FB3DCD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901952" y="3713518"/>
              <a:ext cx="916051" cy="567778"/>
            </a:xfrm>
            <a:prstGeom prst="rect">
              <a:avLst/>
            </a:prstGeom>
          </p:spPr>
        </p:pic>
        <p:pic>
          <p:nvPicPr>
            <p:cNvPr id="75" name="object 35">
              <a:extLst>
                <a:ext uri="{FF2B5EF4-FFF2-40B4-BE49-F238E27FC236}">
                  <a16:creationId xmlns:a16="http://schemas.microsoft.com/office/drawing/2014/main" id="{40F8E1E0-16FC-B9E1-2A92-54265D0AD3F1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80098" y="4535728"/>
              <a:ext cx="1362582" cy="790016"/>
            </a:xfrm>
            <a:prstGeom prst="rect">
              <a:avLst/>
            </a:prstGeom>
          </p:spPr>
        </p:pic>
        <p:pic>
          <p:nvPicPr>
            <p:cNvPr id="76" name="object 36">
              <a:extLst>
                <a:ext uri="{FF2B5EF4-FFF2-40B4-BE49-F238E27FC236}">
                  <a16:creationId xmlns:a16="http://schemas.microsoft.com/office/drawing/2014/main" id="{47036A73-F60B-F8DA-30CE-7055A54D21BF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368155" y="3618560"/>
              <a:ext cx="627532" cy="747699"/>
            </a:xfrm>
            <a:prstGeom prst="rect">
              <a:avLst/>
            </a:prstGeom>
          </p:spPr>
        </p:pic>
        <p:pic>
          <p:nvPicPr>
            <p:cNvPr id="77" name="object 37">
              <a:extLst>
                <a:ext uri="{FF2B5EF4-FFF2-40B4-BE49-F238E27FC236}">
                  <a16:creationId xmlns:a16="http://schemas.microsoft.com/office/drawing/2014/main" id="{3C9EFF6D-622C-A214-19E0-0A479024E9F3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50807" y="4814798"/>
              <a:ext cx="929640" cy="243992"/>
            </a:xfrm>
            <a:prstGeom prst="rect">
              <a:avLst/>
            </a:prstGeom>
          </p:spPr>
        </p:pic>
        <p:pic>
          <p:nvPicPr>
            <p:cNvPr id="78" name="object 38">
              <a:extLst>
                <a:ext uri="{FF2B5EF4-FFF2-40B4-BE49-F238E27FC236}">
                  <a16:creationId xmlns:a16="http://schemas.microsoft.com/office/drawing/2014/main" id="{23B30D9C-A049-C720-7973-6E3448E204AC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428605" y="2687231"/>
              <a:ext cx="1325879" cy="842479"/>
            </a:xfrm>
            <a:prstGeom prst="rect">
              <a:avLst/>
            </a:prstGeom>
          </p:spPr>
        </p:pic>
        <p:pic>
          <p:nvPicPr>
            <p:cNvPr id="79" name="object 39">
              <a:extLst>
                <a:ext uri="{FF2B5EF4-FFF2-40B4-BE49-F238E27FC236}">
                  <a16:creationId xmlns:a16="http://schemas.microsoft.com/office/drawing/2014/main" id="{0763F539-6AC6-BA76-D38B-7C20256C3C86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263509" y="2081999"/>
              <a:ext cx="1477645" cy="411264"/>
            </a:xfrm>
            <a:prstGeom prst="rect">
              <a:avLst/>
            </a:prstGeom>
          </p:spPr>
        </p:pic>
        <p:pic>
          <p:nvPicPr>
            <p:cNvPr id="80" name="object 40">
              <a:extLst>
                <a:ext uri="{FF2B5EF4-FFF2-40B4-BE49-F238E27FC236}">
                  <a16:creationId xmlns:a16="http://schemas.microsoft.com/office/drawing/2014/main" id="{A157F4F0-DB1D-C25A-935B-B4F178544FE4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47049" y="4673828"/>
              <a:ext cx="950912" cy="504596"/>
            </a:xfrm>
            <a:prstGeom prst="rect">
              <a:avLst/>
            </a:prstGeom>
          </p:spPr>
        </p:pic>
        <p:pic>
          <p:nvPicPr>
            <p:cNvPr id="81" name="object 41">
              <a:extLst>
                <a:ext uri="{FF2B5EF4-FFF2-40B4-BE49-F238E27FC236}">
                  <a16:creationId xmlns:a16="http://schemas.microsoft.com/office/drawing/2014/main" id="{2D6578FE-AFF3-C72F-DDE3-6E95F7B65CCE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775556" y="4800273"/>
              <a:ext cx="882868" cy="273187"/>
            </a:xfrm>
            <a:prstGeom prst="rect">
              <a:avLst/>
            </a:prstGeom>
          </p:spPr>
        </p:pic>
        <p:pic>
          <p:nvPicPr>
            <p:cNvPr id="82" name="object 42">
              <a:extLst>
                <a:ext uri="{FF2B5EF4-FFF2-40B4-BE49-F238E27FC236}">
                  <a16:creationId xmlns:a16="http://schemas.microsoft.com/office/drawing/2014/main" id="{CD8E753C-A9ED-2A9D-B64F-7E436582D51F}"/>
                </a:ext>
              </a:extLst>
            </p:cNvPr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48965" y="3647211"/>
              <a:ext cx="1094511" cy="6650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2212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5D476A2-0857-B66B-3787-FF6BC4E8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1021982"/>
            <a:ext cx="5029200" cy="1416418"/>
          </a:xfrm>
        </p:spPr>
        <p:txBody>
          <a:bodyPr/>
          <a:lstStyle/>
          <a:p>
            <a:r>
              <a:rPr lang="it-IT" sz="2800" dirty="0"/>
              <a:t>Supportiamo organizzazioni internazionali attraverso una struttura di Managed Remote PMO che integra coordinamento operativo, governance e continuità della delivery come estensione dei team del cliente.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0FB5DA5F-77D0-5768-E889-A048CF406F79}"/>
              </a:ext>
            </a:extLst>
          </p:cNvPr>
          <p:cNvSpPr/>
          <p:nvPr/>
        </p:nvSpPr>
        <p:spPr>
          <a:xfrm>
            <a:off x="7853702" y="4601541"/>
            <a:ext cx="3837412" cy="967614"/>
          </a:xfrm>
          <a:prstGeom prst="roundRect">
            <a:avLst>
              <a:gd name="adj" fmla="val 3509"/>
            </a:avLst>
          </a:prstGeom>
          <a:solidFill>
            <a:srgbClr val="F0965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kern="1200" dirty="0">
                <a:solidFill>
                  <a:prstClr val="white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Collegando il successo,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kern="1200" dirty="0">
                <a:solidFill>
                  <a:prstClr val="white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oltre le distanze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536C831C-4FBB-4795-AFFC-5416A4B5B2D7}"/>
              </a:ext>
            </a:extLst>
          </p:cNvPr>
          <p:cNvSpPr/>
          <p:nvPr/>
        </p:nvSpPr>
        <p:spPr>
          <a:xfrm>
            <a:off x="674506" y="4564438"/>
            <a:ext cx="6053632" cy="1988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04000" t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Giuseppe Lucido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0965B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Responsabile </a:t>
            </a:r>
            <a:r>
              <a:rPr lang="it-IT" sz="1600" b="1" kern="1200" dirty="0">
                <a:solidFill>
                  <a:srgbClr val="F0965B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HR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0965B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&amp; Amministrazione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F0965B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glucido@collegando.com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Telefono: +39-320-2746078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4BD58E92-D755-9E86-A1AB-CE08AB418E77}"/>
              </a:ext>
            </a:extLst>
          </p:cNvPr>
          <p:cNvSpPr/>
          <p:nvPr/>
        </p:nvSpPr>
        <p:spPr>
          <a:xfrm>
            <a:off x="674506" y="152400"/>
            <a:ext cx="6053632" cy="1988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04000" t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Arabella Giuliana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0965B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CEO &amp; Head of PMO</a:t>
            </a:r>
            <a:b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0965B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</a:b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F0965B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agiuliana@collegando.com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Telefono: +39-388-5674993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8D2CC67-2C6C-E3F8-3FA8-41D639ED76C6}"/>
              </a:ext>
            </a:extLst>
          </p:cNvPr>
          <p:cNvSpPr/>
          <p:nvPr/>
        </p:nvSpPr>
        <p:spPr>
          <a:xfrm>
            <a:off x="-84242" y="908714"/>
            <a:ext cx="758746" cy="483435"/>
          </a:xfrm>
          <a:prstGeom prst="rect">
            <a:avLst/>
          </a:prstGeom>
          <a:gradFill flip="none" rotWithShape="1">
            <a:gsLst>
              <a:gs pos="8000">
                <a:schemeClr val="accent2">
                  <a:lumMod val="5000"/>
                  <a:lumOff val="95000"/>
                </a:schemeClr>
              </a:gs>
              <a:gs pos="81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45000"/>
                  <a:lumOff val="5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5A2F9FC7-D547-245A-9708-C47FC7E4306C}"/>
              </a:ext>
            </a:extLst>
          </p:cNvPr>
          <p:cNvSpPr/>
          <p:nvPr/>
        </p:nvSpPr>
        <p:spPr>
          <a:xfrm>
            <a:off x="432788" y="908714"/>
            <a:ext cx="483435" cy="4834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1" name="Elemento grafico 10" descr="Puntina con riempimento a tinta unita">
            <a:extLst>
              <a:ext uri="{FF2B5EF4-FFF2-40B4-BE49-F238E27FC236}">
                <a16:creationId xmlns:a16="http://schemas.microsoft.com/office/drawing/2014/main" id="{02FA222A-3037-4264-B5B0-3A71F4D59B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363" y="1006218"/>
            <a:ext cx="296286" cy="296286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EDCBBCFB-5F42-5589-A049-E58C73A53628}"/>
              </a:ext>
            </a:extLst>
          </p:cNvPr>
          <p:cNvSpPr/>
          <p:nvPr/>
        </p:nvSpPr>
        <p:spPr>
          <a:xfrm>
            <a:off x="-84242" y="5300330"/>
            <a:ext cx="758746" cy="483435"/>
          </a:xfrm>
          <a:prstGeom prst="rect">
            <a:avLst/>
          </a:prstGeom>
          <a:gradFill flip="none" rotWithShape="1">
            <a:gsLst>
              <a:gs pos="8000">
                <a:schemeClr val="accent2">
                  <a:lumMod val="5000"/>
                  <a:lumOff val="95000"/>
                </a:schemeClr>
              </a:gs>
              <a:gs pos="81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45000"/>
                  <a:lumOff val="5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EA413280-3468-09D0-A030-116E05236B60}"/>
              </a:ext>
            </a:extLst>
          </p:cNvPr>
          <p:cNvSpPr/>
          <p:nvPr/>
        </p:nvSpPr>
        <p:spPr>
          <a:xfrm>
            <a:off x="432788" y="5300330"/>
            <a:ext cx="483435" cy="4834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4" name="Elemento grafico 13" descr="Puntina con riempimento a tinta unita">
            <a:extLst>
              <a:ext uri="{FF2B5EF4-FFF2-40B4-BE49-F238E27FC236}">
                <a16:creationId xmlns:a16="http://schemas.microsoft.com/office/drawing/2014/main" id="{21E036C4-8954-6A7F-B394-E51E91D657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363" y="5397834"/>
            <a:ext cx="296286" cy="296286"/>
          </a:xfrm>
          <a:prstGeom prst="rect">
            <a:avLst/>
          </a:prstGeom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8B0EC7F4-1DDB-11CF-3A79-1E41C6B8D57A}"/>
              </a:ext>
            </a:extLst>
          </p:cNvPr>
          <p:cNvSpPr/>
          <p:nvPr/>
        </p:nvSpPr>
        <p:spPr>
          <a:xfrm>
            <a:off x="682548" y="2354638"/>
            <a:ext cx="6053632" cy="1988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04000" tIns="0" rIns="9144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kern="120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Stephanie Sicurella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>
              <a:defRPr/>
            </a:pPr>
            <a:r>
              <a:rPr lang="it-IT" sz="1600" b="1" kern="1200" dirty="0">
                <a:solidFill>
                  <a:srgbClr val="F0965B"/>
                </a:solidFill>
                <a:latin typeface="Century Gothic"/>
                <a:ea typeface="Tahoma"/>
                <a:cs typeface="Tahoma"/>
              </a:rPr>
              <a:t>Remote </a:t>
            </a:r>
            <a:r>
              <a:rPr lang="it-IT" sz="1600" b="1" kern="1200">
                <a:solidFill>
                  <a:srgbClr val="F0965B"/>
                </a:solidFill>
                <a:latin typeface="Century Gothic"/>
                <a:ea typeface="Tahoma"/>
                <a:cs typeface="Tahoma"/>
              </a:rPr>
              <a:t>PMO &amp; Business Development</a:t>
            </a:r>
            <a:br>
              <a:rPr lang="it-I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it-IT" sz="1600" b="1" kern="1200" dirty="0">
                <a:latin typeface="Century Gothic"/>
                <a:ea typeface="Tahoma"/>
                <a:cs typeface="Tahoma"/>
              </a:rPr>
            </a:b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/>
                <a:cs typeface="Tahoma"/>
                <a:hlinkClick r:id="rId3"/>
              </a:rPr>
              <a:t>ssicurella@collegando</a:t>
            </a:r>
            <a:r>
              <a:rPr lang="it-IT" kern="1200" dirty="0">
                <a:solidFill>
                  <a:srgbClr val="0C4069"/>
                </a:solidFill>
                <a:latin typeface="Century Gothic"/>
                <a:ea typeface="Tahoma"/>
                <a:cs typeface="Tahoma"/>
                <a:hlinkClick r:id="rId3"/>
              </a:rPr>
              <a:t>pmo.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/>
                <a:cs typeface="Tahoma"/>
                <a:hlinkClick r:id="rId3"/>
              </a:rPr>
              <a:t>com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Telefono: +39-320-2746078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719EFF01-F3A9-4F1A-3C94-103F69903E69}"/>
              </a:ext>
            </a:extLst>
          </p:cNvPr>
          <p:cNvSpPr/>
          <p:nvPr/>
        </p:nvSpPr>
        <p:spPr>
          <a:xfrm>
            <a:off x="-76200" y="3110952"/>
            <a:ext cx="758746" cy="483435"/>
          </a:xfrm>
          <a:prstGeom prst="rect">
            <a:avLst/>
          </a:prstGeom>
          <a:gradFill flip="none" rotWithShape="1">
            <a:gsLst>
              <a:gs pos="8000">
                <a:schemeClr val="accent2">
                  <a:lumMod val="5000"/>
                  <a:lumOff val="95000"/>
                </a:schemeClr>
              </a:gs>
              <a:gs pos="81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45000"/>
                  <a:lumOff val="5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33BE0449-2A67-9E4F-BAD5-EB59B4F1D8D5}"/>
              </a:ext>
            </a:extLst>
          </p:cNvPr>
          <p:cNvSpPr/>
          <p:nvPr/>
        </p:nvSpPr>
        <p:spPr>
          <a:xfrm>
            <a:off x="440830" y="3110952"/>
            <a:ext cx="483435" cy="4834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9" name="Elemento grafico 18" descr="Puntina con riempimento a tinta unita">
            <a:extLst>
              <a:ext uri="{FF2B5EF4-FFF2-40B4-BE49-F238E27FC236}">
                <a16:creationId xmlns:a16="http://schemas.microsoft.com/office/drawing/2014/main" id="{E869FA2A-7AA1-0E2B-BEA9-0C3EF30B51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405" y="3208456"/>
            <a:ext cx="296286" cy="29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79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E448513-0CAC-8822-7087-B301185246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5400" dirty="0">
                <a:solidFill>
                  <a:srgbClr val="0C4069"/>
                </a:solidFill>
              </a:rPr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405390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848E2C8-89C7-27F2-427F-57F723CE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0014" y="1116636"/>
            <a:ext cx="3964788" cy="41411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600" dirty="0"/>
              <a:t>1. Chi siamo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C85A0E4E-AA4D-FCE2-BA67-16612F5D822C}"/>
              </a:ext>
            </a:extLst>
          </p:cNvPr>
          <p:cNvSpPr/>
          <p:nvPr/>
        </p:nvSpPr>
        <p:spPr>
          <a:xfrm>
            <a:off x="473984" y="560628"/>
            <a:ext cx="6576012" cy="986218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065" marR="5080" lvl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kumimoji="0" lang="it-IT" b="0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COLLEGANDO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è stata </a:t>
            </a:r>
            <a:r>
              <a:rPr kumimoji="0" lang="it-IT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fondata nel 2011 </a:t>
            </a:r>
            <a:r>
              <a:rPr kumimoji="0" lang="it-IT" b="0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 opera in </a:t>
            </a:r>
            <a:r>
              <a:rPr kumimoji="0" lang="it-IT" i="0" u="none" strike="noStrike" kern="1200" cap="none" spc="-1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contesti</a:t>
            </a:r>
            <a:r>
              <a:rPr kumimoji="0" lang="it-IT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it-IT" b="1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internazionali nei settori IT </a:t>
            </a:r>
            <a:r>
              <a:rPr kumimoji="0" lang="it-IT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 nella </a:t>
            </a:r>
            <a:r>
              <a:rPr kumimoji="0" lang="it-IT" b="1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gestione di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programmi complessi. </a:t>
            </a:r>
            <a:endParaRPr kumimoji="0" lang="it-IT" b="1" i="0" u="none" strike="noStrike" kern="1200" cap="none" spc="-10" normalizeH="0" baseline="0" noProof="0" dirty="0">
              <a:ln>
                <a:noFill/>
              </a:ln>
              <a:solidFill>
                <a:srgbClr val="0C4069"/>
              </a:solidFill>
              <a:effectLst/>
              <a:uLnTx/>
              <a:uFillTx/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B0BAB5DE-8B7C-E5C5-7ED6-15611FE2E436}"/>
              </a:ext>
            </a:extLst>
          </p:cNvPr>
          <p:cNvGrpSpPr/>
          <p:nvPr/>
        </p:nvGrpSpPr>
        <p:grpSpPr>
          <a:xfrm>
            <a:off x="-287015" y="798837"/>
            <a:ext cx="1000465" cy="483435"/>
            <a:chOff x="-203200" y="1537698"/>
            <a:chExt cx="1000465" cy="483435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9F941E27-5D3E-8506-8E46-CB0CED6FB0CB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C3BCC435-E1E3-8172-8EDD-EBF32534979D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7" name="Elemento grafico 16" descr="Puntina con riempimento a tinta unita">
              <a:extLst>
                <a:ext uri="{FF2B5EF4-FFF2-40B4-BE49-F238E27FC236}">
                  <a16:creationId xmlns:a16="http://schemas.microsoft.com/office/drawing/2014/main" id="{90E043A8-5299-F72C-7692-D7470CC3A6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C5AF1E2-789F-BCAD-8DE3-B8A475FAA400}"/>
              </a:ext>
            </a:extLst>
          </p:cNvPr>
          <p:cNvSpPr/>
          <p:nvPr/>
        </p:nvSpPr>
        <p:spPr>
          <a:xfrm>
            <a:off x="445081" y="1828800"/>
            <a:ext cx="6576012" cy="1579869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700" marR="0" lvl="0" algn="l" defTabSz="914400" rtl="0" eaLnBrk="1" fontAlgn="auto" latinLnBrk="0" hangingPunct="1">
              <a:spcBef>
                <a:spcPts val="5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Supportiamo i</a:t>
            </a:r>
            <a:r>
              <a:rPr kumimoji="0" lang="it-IT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nostri clienti attraverso</a:t>
            </a:r>
            <a:r>
              <a:rPr kumimoji="0" lang="it-IT" b="1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Servizi linguistici e di localizzazione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Managed Remote PMO Services: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governance operativa, coordinamento e delivery di programmi IT e di trasformazione complessi.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1BE2AFD7-4801-A7CC-B879-F7DFAE94E988}"/>
              </a:ext>
            </a:extLst>
          </p:cNvPr>
          <p:cNvSpPr/>
          <p:nvPr/>
        </p:nvSpPr>
        <p:spPr>
          <a:xfrm>
            <a:off x="457200" y="5626588"/>
            <a:ext cx="6576012" cy="698012"/>
          </a:xfrm>
          <a:prstGeom prst="roundRect">
            <a:avLst>
              <a:gd name="adj" fmla="val 23448"/>
            </a:avLst>
          </a:prstGeom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324000" tIns="45720" rIns="324000" bIns="45720" rtlCol="0" anchor="ctr"/>
          <a:lstStyle/>
          <a:p>
            <a:pPr marL="12065" marR="5080" lvl="0" indent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Certificazioni: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ISO 9001:2015 | ISO/IEC 27001 | ISO 17100:2017 | ISO 18587:2017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1E359F10-390B-A59F-50D6-2CAD567CD8DA}"/>
              </a:ext>
            </a:extLst>
          </p:cNvPr>
          <p:cNvGrpSpPr/>
          <p:nvPr/>
        </p:nvGrpSpPr>
        <p:grpSpPr>
          <a:xfrm>
            <a:off x="-276505" y="5733876"/>
            <a:ext cx="1000465" cy="483435"/>
            <a:chOff x="-203200" y="5608887"/>
            <a:chExt cx="1000465" cy="483435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236076CD-DDE1-BA61-F8E9-A3D2ED55BB20}"/>
                </a:ext>
              </a:extLst>
            </p:cNvPr>
            <p:cNvSpPr/>
            <p:nvPr/>
          </p:nvSpPr>
          <p:spPr>
            <a:xfrm>
              <a:off x="-203200" y="5608887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2A9A91E9-ADED-3022-7F53-ECC3BEBF01DF}"/>
                </a:ext>
              </a:extLst>
            </p:cNvPr>
            <p:cNvSpPr/>
            <p:nvPr/>
          </p:nvSpPr>
          <p:spPr>
            <a:xfrm>
              <a:off x="313830" y="5608887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9" name="Elemento grafico 18" descr="Puntina con riempimento a tinta unita">
              <a:extLst>
                <a:ext uri="{FF2B5EF4-FFF2-40B4-BE49-F238E27FC236}">
                  <a16:creationId xmlns:a16="http://schemas.microsoft.com/office/drawing/2014/main" id="{6A4DD6E1-C2BE-6676-5F1E-C89CE8F4FF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5702461"/>
              <a:ext cx="296286" cy="296286"/>
            </a:xfrm>
            <a:prstGeom prst="rect">
              <a:avLst/>
            </a:prstGeom>
          </p:spPr>
        </p:pic>
      </p:grpSp>
      <p:sp>
        <p:nvSpPr>
          <p:cNvPr id="30" name="Rettangolo con angoli arrotondati 29">
            <a:extLst>
              <a:ext uri="{FF2B5EF4-FFF2-40B4-BE49-F238E27FC236}">
                <a16:creationId xmlns:a16="http://schemas.microsoft.com/office/drawing/2014/main" id="{16BD1E3B-5160-3857-DAB3-3A419A711B2D}"/>
              </a:ext>
            </a:extLst>
          </p:cNvPr>
          <p:cNvSpPr/>
          <p:nvPr/>
        </p:nvSpPr>
        <p:spPr>
          <a:xfrm>
            <a:off x="350301" y="3671983"/>
            <a:ext cx="6670792" cy="1711592"/>
          </a:xfrm>
          <a:prstGeom prst="roundRect">
            <a:avLst>
              <a:gd name="adj" fmla="val 23448"/>
            </a:avLst>
          </a:prstGeom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324000" tIns="45720" rIns="324000" bIns="45720" rtlCol="0" anchor="ctr"/>
          <a:lstStyle/>
          <a:p>
            <a:pPr marL="12065" marR="5080" lvl="0" indent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Supportiamo organizzazioni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internazionali nella </a:t>
            </a:r>
          </a:p>
          <a:p>
            <a:pPr marL="12065" marR="5080" lvl="0" indent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delivery di programmi IT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 di </a:t>
            </a:r>
          </a:p>
          <a:p>
            <a:pPr marL="12065" marR="5080" lvl="0" indent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</a:tabLst>
              <a:defRPr/>
            </a:pP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trasformazione complessi,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esperienza in contesti regolati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quali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Life Sciences (Pharmaceutical &amp; Medical Devices), Insurance, Reinsurance e Asset  Management.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BCB963B0-73BE-7DB2-B26A-472837FE0F51}"/>
              </a:ext>
            </a:extLst>
          </p:cNvPr>
          <p:cNvGrpSpPr/>
          <p:nvPr/>
        </p:nvGrpSpPr>
        <p:grpSpPr>
          <a:xfrm>
            <a:off x="-331808" y="2378706"/>
            <a:ext cx="1000465" cy="483435"/>
            <a:chOff x="-203200" y="1537698"/>
            <a:chExt cx="1000465" cy="483435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1E80D8ED-AB28-391E-0EDE-26597D3A5948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4F3458D0-79A3-EB3A-F5EA-24473BD02F05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6" name="Elemento grafico 5" descr="Puntina con riempimento a tinta unita">
              <a:extLst>
                <a:ext uri="{FF2B5EF4-FFF2-40B4-BE49-F238E27FC236}">
                  <a16:creationId xmlns:a16="http://schemas.microsoft.com/office/drawing/2014/main" id="{AC506457-8FC8-812C-E854-DC4C864927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48D8CDB9-305E-FFC7-3AB6-8E5EE88551A6}"/>
              </a:ext>
            </a:extLst>
          </p:cNvPr>
          <p:cNvGrpSpPr/>
          <p:nvPr/>
        </p:nvGrpSpPr>
        <p:grpSpPr>
          <a:xfrm>
            <a:off x="-380589" y="4237811"/>
            <a:ext cx="1000465" cy="483435"/>
            <a:chOff x="-203200" y="1537698"/>
            <a:chExt cx="1000465" cy="483435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DA58A01D-F3F2-D4EC-F8DD-4E3DD3561393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AF8C33A7-C98B-5427-4C46-043E04CB7781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6" name="Elemento grafico 15" descr="Puntina con riempimento a tinta unita">
              <a:extLst>
                <a:ext uri="{FF2B5EF4-FFF2-40B4-BE49-F238E27FC236}">
                  <a16:creationId xmlns:a16="http://schemas.microsoft.com/office/drawing/2014/main" id="{6491DD48-EDFB-C270-97DF-836CA69F3E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91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9334D-76B7-EC37-B89D-F4CB44FD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91862EF-5CF8-E2D9-9D7F-208BBCD8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0014" y="1116636"/>
            <a:ext cx="3964788" cy="41411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600" dirty="0"/>
              <a:t>2. </a:t>
            </a:r>
            <a:r>
              <a:rPr lang="en-US" sz="3600" dirty="0"/>
              <a:t>Operational Resilience &amp; ICT Governance Support</a:t>
            </a:r>
            <a:endParaRPr lang="it-IT" sz="3600" dirty="0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B2E84081-4AC0-A3C6-8343-B43E4BEB5CC5}"/>
              </a:ext>
            </a:extLst>
          </p:cNvPr>
          <p:cNvSpPr/>
          <p:nvPr/>
        </p:nvSpPr>
        <p:spPr>
          <a:xfrm>
            <a:off x="289291" y="366900"/>
            <a:ext cx="6979926" cy="1115773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065" marR="5080" lvl="0" algn="l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Supportiamo programmi IT e iniziative di trasformazione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in contesti regolati,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contribuendo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alla governance operativa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 all’allineamento ai framework normativi </a:t>
            </a:r>
            <a:r>
              <a:rPr lang="it-IT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e di </a:t>
            </a:r>
            <a:r>
              <a:rPr lang="it-IT" b="1" kern="1200" spc="-10" dirty="0">
                <a:solidFill>
                  <a:srgbClr val="0C4069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resilienza.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DC55EC40-22D6-4A31-798E-322060A8F213}"/>
              </a:ext>
            </a:extLst>
          </p:cNvPr>
          <p:cNvSpPr/>
          <p:nvPr/>
        </p:nvSpPr>
        <p:spPr>
          <a:xfrm>
            <a:off x="223342" y="1679399"/>
            <a:ext cx="6978309" cy="3578401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pPr marL="12700" marR="0" lvl="0" algn="l" defTabSz="914400" rtl="0" eaLnBrk="1" fontAlgn="auto" latinLnBrk="0" hangingPunct="1">
              <a:spcBef>
                <a:spcPts val="5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In particolare affianchiamo</a:t>
            </a:r>
            <a:r>
              <a:rPr kumimoji="0" lang="it-IT" b="1" i="0" u="none" strike="noStrike" kern="1200" cap="none" spc="-1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integrazione requisiti </a:t>
            </a:r>
            <a:r>
              <a:rPr lang="it-IT" b="1" dirty="0">
                <a:solidFill>
                  <a:srgbClr val="0C4069"/>
                </a:solidFill>
              </a:rPr>
              <a:t>DORA</a:t>
            </a:r>
            <a:r>
              <a:rPr lang="it-IT" dirty="0">
                <a:solidFill>
                  <a:srgbClr val="0C4069"/>
                </a:solidFill>
              </a:rPr>
              <a:t> nei framework contrattuali e nei programmi IT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supporto alla </a:t>
            </a:r>
            <a:r>
              <a:rPr lang="it-IT" b="1" dirty="0">
                <a:solidFill>
                  <a:srgbClr val="0C4069"/>
                </a:solidFill>
              </a:rPr>
              <a:t>governance ICT</a:t>
            </a:r>
            <a:r>
              <a:rPr lang="it-IT" dirty="0">
                <a:solidFill>
                  <a:srgbClr val="0C4069"/>
                </a:solidFill>
              </a:rPr>
              <a:t> e gestione del rischio tecnologico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attività di </a:t>
            </a:r>
            <a:r>
              <a:rPr lang="it-IT" b="1" dirty="0">
                <a:solidFill>
                  <a:srgbClr val="0C4069"/>
                </a:solidFill>
              </a:rPr>
              <a:t>ICT Contract Management</a:t>
            </a:r>
            <a:r>
              <a:rPr lang="it-IT" dirty="0">
                <a:solidFill>
                  <a:srgbClr val="0C4069"/>
                </a:solidFill>
              </a:rPr>
              <a:t> e vendor oversight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supporto a iniziative di </a:t>
            </a:r>
            <a:r>
              <a:rPr lang="it-IT" b="1" dirty="0">
                <a:solidFill>
                  <a:srgbClr val="0C4069"/>
                </a:solidFill>
              </a:rPr>
              <a:t>Operational Resilience</a:t>
            </a:r>
            <a:r>
              <a:rPr lang="it-IT" dirty="0">
                <a:solidFill>
                  <a:srgbClr val="0C4069"/>
                </a:solidFill>
              </a:rPr>
              <a:t> e continuità operativa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contributo all’allineamento con framework </a:t>
            </a:r>
            <a:r>
              <a:rPr lang="it-IT" b="1" dirty="0">
                <a:solidFill>
                  <a:srgbClr val="0C4069"/>
                </a:solidFill>
              </a:rPr>
              <a:t>NIS2, GDPR e ISO/IEC 2700x</a:t>
            </a:r>
          </a:p>
          <a:p>
            <a:pPr marL="298450" lvl="3" indent="-285750" algn="l" rtl="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99085" algn="l"/>
              </a:tabLst>
              <a:defRPr/>
            </a:pPr>
            <a:r>
              <a:rPr lang="it-IT" dirty="0">
                <a:solidFill>
                  <a:srgbClr val="0C4069"/>
                </a:solidFill>
              </a:rPr>
              <a:t>coordinamento multi-stakeholder su programmi compliance-</a:t>
            </a:r>
            <a:r>
              <a:rPr lang="it-IT" dirty="0" err="1">
                <a:solidFill>
                  <a:srgbClr val="0C4069"/>
                </a:solidFill>
              </a:rPr>
              <a:t>driven</a:t>
            </a:r>
            <a:r>
              <a:rPr lang="it-IT" dirty="0">
                <a:solidFill>
                  <a:srgbClr val="0C4069"/>
                </a:solidFill>
              </a:rPr>
              <a:t> </a:t>
            </a:r>
            <a:endParaRPr lang="it-IT" kern="1200" spc="-10" dirty="0">
              <a:solidFill>
                <a:srgbClr val="0C4069"/>
              </a:solidFill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28A3F980-C6AB-B310-9642-7F94B4B2808D}"/>
              </a:ext>
            </a:extLst>
          </p:cNvPr>
          <p:cNvGrpSpPr/>
          <p:nvPr/>
        </p:nvGrpSpPr>
        <p:grpSpPr>
          <a:xfrm>
            <a:off x="-533400" y="5474961"/>
            <a:ext cx="7740306" cy="1016139"/>
            <a:chOff x="-203200" y="5315865"/>
            <a:chExt cx="7334760" cy="1289019"/>
          </a:xfrm>
        </p:grpSpPr>
        <p:sp>
          <p:nvSpPr>
            <p:cNvPr id="14" name="Rettangolo con angoli arrotondati 13">
              <a:extLst>
                <a:ext uri="{FF2B5EF4-FFF2-40B4-BE49-F238E27FC236}">
                  <a16:creationId xmlns:a16="http://schemas.microsoft.com/office/drawing/2014/main" id="{E88A755D-BD79-9B18-6296-2ADE7375FFC6}"/>
                </a:ext>
              </a:extLst>
            </p:cNvPr>
            <p:cNvSpPr/>
            <p:nvPr/>
          </p:nvSpPr>
          <p:spPr>
            <a:xfrm>
              <a:off x="555548" y="5315865"/>
              <a:ext cx="6576012" cy="1289019"/>
            </a:xfrm>
            <a:prstGeom prst="roundRect">
              <a:avLst>
                <a:gd name="adj" fmla="val 23448"/>
              </a:avLst>
            </a:prstGeom>
            <a:ln/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r>
                <a:rPr lang="it-IT" kern="1200" spc="-10" dirty="0">
                  <a:solidFill>
                    <a:srgbClr val="0C4069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Esperienza maturata in </a:t>
              </a:r>
              <a:r>
                <a:rPr lang="it-IT" b="1" kern="1200" spc="-10" dirty="0">
                  <a:solidFill>
                    <a:srgbClr val="0C4069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contesti Life Sciences (Pharmaceutical &amp; Medical Devices), Insurance, Reinsurance e Asset Management Tier-1 internazionali.</a:t>
              </a:r>
            </a:p>
          </p:txBody>
        </p: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2BCC2332-EF2D-0A1C-80F7-7F568AC6FD3B}"/>
                </a:ext>
              </a:extLst>
            </p:cNvPr>
            <p:cNvGrpSpPr/>
            <p:nvPr/>
          </p:nvGrpSpPr>
          <p:grpSpPr>
            <a:xfrm>
              <a:off x="-203200" y="5608887"/>
              <a:ext cx="1000465" cy="483435"/>
              <a:chOff x="-203200" y="5608887"/>
              <a:chExt cx="1000465" cy="483435"/>
            </a:xfrm>
          </p:grpSpPr>
          <p:sp>
            <p:nvSpPr>
              <p:cNvPr id="22" name="Rettangolo 21">
                <a:extLst>
                  <a:ext uri="{FF2B5EF4-FFF2-40B4-BE49-F238E27FC236}">
                    <a16:creationId xmlns:a16="http://schemas.microsoft.com/office/drawing/2014/main" id="{41A44BC6-5604-DA04-4464-1D9F5B126484}"/>
                  </a:ext>
                </a:extLst>
              </p:cNvPr>
              <p:cNvSpPr/>
              <p:nvPr/>
            </p:nvSpPr>
            <p:spPr>
              <a:xfrm>
                <a:off x="-203200" y="5608887"/>
                <a:ext cx="758746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71BC054D-BEF2-D8B3-4260-7DE0CE878A76}"/>
                  </a:ext>
                </a:extLst>
              </p:cNvPr>
              <p:cNvSpPr/>
              <p:nvPr/>
            </p:nvSpPr>
            <p:spPr>
              <a:xfrm>
                <a:off x="313830" y="5608887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pic>
            <p:nvPicPr>
              <p:cNvPr id="19" name="Elemento grafico 18" descr="Puntina con riempimento a tinta unita">
                <a:extLst>
                  <a:ext uri="{FF2B5EF4-FFF2-40B4-BE49-F238E27FC236}">
                    <a16:creationId xmlns:a16="http://schemas.microsoft.com/office/drawing/2014/main" id="{4DC85299-9FEC-70B3-01EE-87503AA7D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407405" y="5702461"/>
                <a:ext cx="296286" cy="296286"/>
              </a:xfrm>
              <a:prstGeom prst="rect">
                <a:avLst/>
              </a:prstGeom>
            </p:spPr>
          </p:pic>
        </p:grp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43075580-AE52-C2C0-E493-C5E30F65A9BD}"/>
              </a:ext>
            </a:extLst>
          </p:cNvPr>
          <p:cNvGrpSpPr/>
          <p:nvPr/>
        </p:nvGrpSpPr>
        <p:grpSpPr>
          <a:xfrm>
            <a:off x="-359086" y="3264961"/>
            <a:ext cx="1000465" cy="483435"/>
            <a:chOff x="-203200" y="5608887"/>
            <a:chExt cx="1000465" cy="483435"/>
          </a:xfrm>
        </p:grpSpPr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86A578A2-2990-625D-D366-B5E498E3D893}"/>
                </a:ext>
              </a:extLst>
            </p:cNvPr>
            <p:cNvSpPr/>
            <p:nvPr/>
          </p:nvSpPr>
          <p:spPr>
            <a:xfrm>
              <a:off x="-203200" y="5608887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F0319292-D783-A9D6-5C3C-1F59FF055B61}"/>
                </a:ext>
              </a:extLst>
            </p:cNvPr>
            <p:cNvSpPr/>
            <p:nvPr/>
          </p:nvSpPr>
          <p:spPr>
            <a:xfrm>
              <a:off x="313830" y="5608887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35" name="Elemento grafico 34" descr="Puntina con riempimento a tinta unita">
              <a:extLst>
                <a:ext uri="{FF2B5EF4-FFF2-40B4-BE49-F238E27FC236}">
                  <a16:creationId xmlns:a16="http://schemas.microsoft.com/office/drawing/2014/main" id="{2C412A19-976B-FCE9-F7C2-47570C37C0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5702461"/>
              <a:ext cx="296286" cy="296286"/>
            </a:xfrm>
            <a:prstGeom prst="rect">
              <a:avLst/>
            </a:prstGeom>
          </p:spPr>
        </p:pic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A9AD8A3D-2107-324F-D67E-FCD4054F9614}"/>
              </a:ext>
            </a:extLst>
          </p:cNvPr>
          <p:cNvGrpSpPr/>
          <p:nvPr/>
        </p:nvGrpSpPr>
        <p:grpSpPr>
          <a:xfrm>
            <a:off x="-348600" y="679845"/>
            <a:ext cx="1000465" cy="483435"/>
            <a:chOff x="-203200" y="5608887"/>
            <a:chExt cx="1000465" cy="483435"/>
          </a:xfrm>
        </p:grpSpPr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8F1AC4BD-C366-8357-57DA-1DBF6666BC3C}"/>
                </a:ext>
              </a:extLst>
            </p:cNvPr>
            <p:cNvSpPr/>
            <p:nvPr/>
          </p:nvSpPr>
          <p:spPr>
            <a:xfrm>
              <a:off x="-203200" y="5608887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C77C47AA-E16D-2A66-FBFE-B312A780E703}"/>
                </a:ext>
              </a:extLst>
            </p:cNvPr>
            <p:cNvSpPr/>
            <p:nvPr/>
          </p:nvSpPr>
          <p:spPr>
            <a:xfrm>
              <a:off x="313830" y="5608887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39" name="Elemento grafico 38" descr="Puntina con riempimento a tinta unita">
              <a:extLst>
                <a:ext uri="{FF2B5EF4-FFF2-40B4-BE49-F238E27FC236}">
                  <a16:creationId xmlns:a16="http://schemas.microsoft.com/office/drawing/2014/main" id="{EC96F098-FFF6-D53A-F98C-55490ABF94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5702461"/>
              <a:ext cx="296286" cy="296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7356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A469-79AB-46E2-8A9C-B0B5D7B9D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2F5F516-0738-1105-1A3D-B88FEAE16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0014" y="1116636"/>
            <a:ext cx="3964788" cy="41411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dirty="0"/>
              <a:t>3. Offriamo due linee di business con competenze e strutture specifiche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82FDA73A-DC81-ED82-C335-1FD9DA4C32B3}"/>
              </a:ext>
            </a:extLst>
          </p:cNvPr>
          <p:cNvSpPr/>
          <p:nvPr/>
        </p:nvSpPr>
        <p:spPr>
          <a:xfrm>
            <a:off x="170170" y="1524000"/>
            <a:ext cx="6955387" cy="3200400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r>
              <a:rPr lang="it-IT" sz="1600" b="1" dirty="0">
                <a:solidFill>
                  <a:srgbClr val="0C4069"/>
                </a:solidFill>
              </a:rPr>
              <a:t>Managed Remote PMO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Operiamo attraverso un modello di Managed Remote PMO</a:t>
            </a:r>
            <a:r>
              <a:rPr lang="it-IT" sz="1600" b="1" dirty="0">
                <a:solidFill>
                  <a:srgbClr val="0C4069"/>
                </a:solidFill>
              </a:rPr>
              <a:t> </a:t>
            </a:r>
            <a:r>
              <a:rPr lang="it-IT" sz="1600" dirty="0">
                <a:solidFill>
                  <a:srgbClr val="0C4069"/>
                </a:solidFill>
              </a:rPr>
              <a:t>che integra </a:t>
            </a:r>
            <a:r>
              <a:rPr lang="it-IT" sz="1600" b="1" dirty="0">
                <a:solidFill>
                  <a:srgbClr val="0C4069"/>
                </a:solidFill>
              </a:rPr>
              <a:t>governance, coordinamento operativo </a:t>
            </a:r>
            <a:r>
              <a:rPr lang="it-IT" sz="1600" dirty="0">
                <a:solidFill>
                  <a:srgbClr val="0C4069"/>
                </a:solidFill>
              </a:rPr>
              <a:t>e </a:t>
            </a:r>
            <a:r>
              <a:rPr lang="it-IT" sz="1600" b="1" dirty="0">
                <a:solidFill>
                  <a:srgbClr val="0C4069"/>
                </a:solidFill>
              </a:rPr>
              <a:t>continuità della delivery, </a:t>
            </a:r>
            <a:r>
              <a:rPr lang="it-IT" sz="1600" dirty="0">
                <a:solidFill>
                  <a:srgbClr val="0C4069"/>
                </a:solidFill>
              </a:rPr>
              <a:t>operando come estensione dei team del cliente.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Supportiamo</a:t>
            </a:r>
            <a:r>
              <a:rPr lang="it-IT" sz="1600" b="1" dirty="0">
                <a:solidFill>
                  <a:srgbClr val="0C4069"/>
                </a:solidFill>
              </a:rPr>
              <a:t> </a:t>
            </a:r>
            <a:r>
              <a:rPr lang="it-IT" sz="1600" dirty="0">
                <a:solidFill>
                  <a:srgbClr val="0C4069"/>
                </a:solidFill>
              </a:rPr>
              <a:t>programmi</a:t>
            </a:r>
            <a:r>
              <a:rPr lang="it-IT" sz="1600" b="1" dirty="0">
                <a:solidFill>
                  <a:srgbClr val="0C4069"/>
                </a:solidFill>
              </a:rPr>
              <a:t> IT</a:t>
            </a:r>
            <a:r>
              <a:rPr lang="it-IT" sz="1600" dirty="0">
                <a:solidFill>
                  <a:srgbClr val="0C4069"/>
                </a:solidFill>
              </a:rPr>
              <a:t> e di </a:t>
            </a:r>
            <a:r>
              <a:rPr lang="it-IT" sz="1600" b="1" dirty="0">
                <a:solidFill>
                  <a:srgbClr val="0C4069"/>
                </a:solidFill>
              </a:rPr>
              <a:t>trasformazione complessi </a:t>
            </a:r>
            <a:r>
              <a:rPr lang="it-IT" sz="1600" dirty="0">
                <a:solidFill>
                  <a:srgbClr val="0C4069"/>
                </a:solidFill>
              </a:rPr>
              <a:t>con coordinamento </a:t>
            </a:r>
            <a:r>
              <a:rPr lang="it-IT" sz="1600" b="1" dirty="0">
                <a:solidFill>
                  <a:srgbClr val="0C4069"/>
                </a:solidFill>
              </a:rPr>
              <a:t>multi-stream </a:t>
            </a:r>
            <a:r>
              <a:rPr lang="it-IT" sz="1600" dirty="0">
                <a:solidFill>
                  <a:srgbClr val="0C4069"/>
                </a:solidFill>
              </a:rPr>
              <a:t>e contributo alle iniziative di </a:t>
            </a:r>
            <a:r>
              <a:rPr lang="it-IT" sz="1600" b="1" dirty="0">
                <a:solidFill>
                  <a:srgbClr val="0C4069"/>
                </a:solidFill>
              </a:rPr>
              <a:t>compliance </a:t>
            </a:r>
            <a:r>
              <a:rPr lang="it-IT" sz="1600" dirty="0">
                <a:solidFill>
                  <a:srgbClr val="0C4069"/>
                </a:solidFill>
              </a:rPr>
              <a:t>e </a:t>
            </a:r>
            <a:r>
              <a:rPr lang="it-IT" sz="1600" b="1" dirty="0">
                <a:solidFill>
                  <a:srgbClr val="0C4069"/>
                </a:solidFill>
              </a:rPr>
              <a:t>ICT governance </a:t>
            </a:r>
            <a:r>
              <a:rPr lang="it-IT" sz="1600" dirty="0">
                <a:solidFill>
                  <a:srgbClr val="0C4069"/>
                </a:solidFill>
              </a:rPr>
              <a:t>in contesti </a:t>
            </a:r>
            <a:r>
              <a:rPr lang="it-IT" sz="1600" b="1" dirty="0">
                <a:solidFill>
                  <a:srgbClr val="0C4069"/>
                </a:solidFill>
              </a:rPr>
              <a:t>internazionali e regolati.</a:t>
            </a:r>
          </a:p>
          <a:p>
            <a:r>
              <a:rPr lang="it-IT" sz="1600" dirty="0">
                <a:solidFill>
                  <a:srgbClr val="0C4069"/>
                </a:solidFill>
              </a:rPr>
              <a:t>Una struttura PMO gestita che opera come estensione dei team del cliente garantendo governance, continuità operativa e coordinamento della delivery.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C4A19AA1-64D1-A4FB-1BDE-1F8E89D1564D}"/>
              </a:ext>
            </a:extLst>
          </p:cNvPr>
          <p:cNvGrpSpPr/>
          <p:nvPr/>
        </p:nvGrpSpPr>
        <p:grpSpPr>
          <a:xfrm>
            <a:off x="-500233" y="2599269"/>
            <a:ext cx="1000465" cy="483435"/>
            <a:chOff x="-203200" y="1537698"/>
            <a:chExt cx="1000465" cy="483435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4FFCDC77-FA89-3273-B863-282A5C569FB8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28F27E5A-CAD5-91FD-FD93-AE644A0EF29A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7" name="Elemento grafico 16" descr="Puntina con riempimento a tinta unita">
              <a:extLst>
                <a:ext uri="{FF2B5EF4-FFF2-40B4-BE49-F238E27FC236}">
                  <a16:creationId xmlns:a16="http://schemas.microsoft.com/office/drawing/2014/main" id="{FAA094B2-9C6C-EB8C-3DCA-DEC169BDDF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418F8DE7-5250-0917-0095-38566205AF92}"/>
              </a:ext>
            </a:extLst>
          </p:cNvPr>
          <p:cNvSpPr/>
          <p:nvPr/>
        </p:nvSpPr>
        <p:spPr>
          <a:xfrm>
            <a:off x="204329" y="4876800"/>
            <a:ext cx="6955387" cy="1676400"/>
          </a:xfrm>
          <a:prstGeom prst="roundRect">
            <a:avLst>
              <a:gd name="adj" fmla="val 17359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r>
              <a:rPr lang="it-IT" sz="1600" b="1" dirty="0">
                <a:solidFill>
                  <a:srgbClr val="0C4069"/>
                </a:solidFill>
              </a:rPr>
              <a:t>Language &amp; Localization Services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Supporto strutturato alla gestione </a:t>
            </a:r>
            <a:r>
              <a:rPr lang="it-IT" sz="1600" b="1" dirty="0">
                <a:solidFill>
                  <a:srgbClr val="0C4069"/>
                </a:solidFill>
              </a:rPr>
              <a:t>multilingue di contenuti tecnici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documentazione</a:t>
            </a:r>
            <a:r>
              <a:rPr lang="it-IT" sz="1600" b="1" dirty="0">
                <a:solidFill>
                  <a:srgbClr val="0C4069"/>
                </a:solidFill>
              </a:rPr>
              <a:t> regolatoria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materiali di </a:t>
            </a:r>
            <a:r>
              <a:rPr lang="it-IT" sz="1600" b="1" dirty="0">
                <a:solidFill>
                  <a:srgbClr val="0C4069"/>
                </a:solidFill>
              </a:rPr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C4069"/>
                </a:solidFill>
              </a:rPr>
              <a:t>comunicazione internazionale su</a:t>
            </a:r>
            <a:r>
              <a:rPr lang="it-IT" sz="1600" b="1" dirty="0">
                <a:solidFill>
                  <a:srgbClr val="0C4069"/>
                </a:solidFill>
              </a:rPr>
              <a:t> programmi multi-country</a:t>
            </a:r>
            <a:r>
              <a:rPr lang="it-IT" sz="1600" dirty="0">
                <a:solidFill>
                  <a:srgbClr val="0C4069"/>
                </a:solidFill>
              </a:rPr>
              <a:t>.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2E88989A-D684-2F47-B1A1-BA7530EA7A42}"/>
              </a:ext>
            </a:extLst>
          </p:cNvPr>
          <p:cNvGrpSpPr/>
          <p:nvPr/>
        </p:nvGrpSpPr>
        <p:grpSpPr>
          <a:xfrm>
            <a:off x="-521517" y="5383965"/>
            <a:ext cx="1000465" cy="483435"/>
            <a:chOff x="-203200" y="1537698"/>
            <a:chExt cx="1000465" cy="483435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C32590F6-04EA-C7F5-C6BF-F43D8531465F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0F3FDCA5-6914-3136-EC9A-2341AEC4FE8F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9" name="Elemento grafico 8" descr="Puntina con riempimento a tinta unita">
              <a:extLst>
                <a:ext uri="{FF2B5EF4-FFF2-40B4-BE49-F238E27FC236}">
                  <a16:creationId xmlns:a16="http://schemas.microsoft.com/office/drawing/2014/main" id="{2FB0F75A-0154-40BA-4361-CAAC353CC1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A0DCB8C6-9E26-D9A1-AC4C-88A102CA2476}"/>
              </a:ext>
            </a:extLst>
          </p:cNvPr>
          <p:cNvSpPr/>
          <p:nvPr/>
        </p:nvSpPr>
        <p:spPr>
          <a:xfrm>
            <a:off x="162287" y="290037"/>
            <a:ext cx="6955387" cy="1068167"/>
          </a:xfrm>
          <a:prstGeom prst="roundRect">
            <a:avLst/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r>
              <a:rPr lang="it-IT" sz="1600" dirty="0">
                <a:solidFill>
                  <a:srgbClr val="0C4069"/>
                </a:solidFill>
              </a:rPr>
              <a:t>Supportiamo organizzazioni internazionali attraverso </a:t>
            </a:r>
            <a:r>
              <a:rPr lang="it-IT" sz="1600" b="1" dirty="0">
                <a:solidFill>
                  <a:srgbClr val="0C4069"/>
                </a:solidFill>
              </a:rPr>
              <a:t>due strutture specialistiche dedicate</a:t>
            </a:r>
            <a:r>
              <a:rPr lang="it-IT" sz="1600" dirty="0">
                <a:solidFill>
                  <a:srgbClr val="0C4069"/>
                </a:solidFill>
              </a:rPr>
              <a:t>: </a:t>
            </a:r>
            <a:r>
              <a:rPr lang="it-IT" sz="1600" b="1" dirty="0">
                <a:solidFill>
                  <a:srgbClr val="0C4069"/>
                </a:solidFill>
              </a:rPr>
              <a:t>una per la governance e la delivery di programmi IT, una per i servizi linguistici professionali.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FDAFC721-2C72-288B-BC41-4067963A6259}"/>
              </a:ext>
            </a:extLst>
          </p:cNvPr>
          <p:cNvGrpSpPr/>
          <p:nvPr/>
        </p:nvGrpSpPr>
        <p:grpSpPr>
          <a:xfrm>
            <a:off x="-504797" y="609600"/>
            <a:ext cx="1000465" cy="483435"/>
            <a:chOff x="-203200" y="1537698"/>
            <a:chExt cx="1000465" cy="483435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24A69B58-52A3-306C-2035-64B32E2B5B24}"/>
                </a:ext>
              </a:extLst>
            </p:cNvPr>
            <p:cNvSpPr/>
            <p:nvPr/>
          </p:nvSpPr>
          <p:spPr>
            <a:xfrm>
              <a:off x="-203200" y="1537698"/>
              <a:ext cx="758746" cy="483435"/>
            </a:xfrm>
            <a:prstGeom prst="rect">
              <a:avLst/>
            </a:prstGeom>
            <a:gradFill flip="none" rotWithShape="1">
              <a:gsLst>
                <a:gs pos="8000">
                  <a:schemeClr val="accent2">
                    <a:lumMod val="5000"/>
                    <a:lumOff val="95000"/>
                  </a:schemeClr>
                </a:gs>
                <a:gs pos="81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695B9FBD-24F8-ECD3-16EC-DAB984D47666}"/>
                </a:ext>
              </a:extLst>
            </p:cNvPr>
            <p:cNvSpPr/>
            <p:nvPr/>
          </p:nvSpPr>
          <p:spPr>
            <a:xfrm>
              <a:off x="313830" y="1537698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9" name="Elemento grafico 18" descr="Puntina con riempimento a tinta unita">
              <a:extLst>
                <a:ext uri="{FF2B5EF4-FFF2-40B4-BE49-F238E27FC236}">
                  <a16:creationId xmlns:a16="http://schemas.microsoft.com/office/drawing/2014/main" id="{16E56B5D-4F2B-21FA-8EE6-38B923F3E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7405" y="1635202"/>
              <a:ext cx="296286" cy="296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815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130AA-1462-1B5E-74D8-38FCB94ED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638F08F-B4B1-FCEF-7717-833D3D3C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077" y="1116636"/>
            <a:ext cx="4500564" cy="1807038"/>
          </a:xfrm>
        </p:spPr>
        <p:txBody>
          <a:bodyPr/>
          <a:lstStyle/>
          <a:p>
            <a:r>
              <a:rPr lang="it-IT" sz="3600" dirty="0"/>
              <a:t>4</a:t>
            </a:r>
            <a:r>
              <a:rPr lang="it-IT" sz="3600" noProof="0" dirty="0"/>
              <a:t>. Esperienza con</a:t>
            </a:r>
            <a:r>
              <a:rPr lang="it-IT" sz="3600" dirty="0"/>
              <a:t> clienti</a:t>
            </a:r>
            <a:r>
              <a:rPr lang="it-IT" sz="3600" noProof="0" dirty="0"/>
              <a:t> e contesti regolati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864C08-B057-6A2E-21BB-B46C01665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2800" b="1" dirty="0"/>
              <a:t>Clienti Tier-1 internazionali</a:t>
            </a:r>
          </a:p>
        </p:txBody>
      </p:sp>
      <p:pic>
        <p:nvPicPr>
          <p:cNvPr id="63" name="Elemento grafico 62" descr="Badge Tick1 con riempimento a tinta unita">
            <a:extLst>
              <a:ext uri="{FF2B5EF4-FFF2-40B4-BE49-F238E27FC236}">
                <a16:creationId xmlns:a16="http://schemas.microsoft.com/office/drawing/2014/main" id="{8F1F5CF6-3AD3-A2DA-4B10-881182AA5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457" y="5049884"/>
            <a:ext cx="331012" cy="331012"/>
          </a:xfrm>
          <a:prstGeom prst="rect">
            <a:avLst/>
          </a:prstGeom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CC4E843F-365D-DEBB-9E41-5E2F4FF911BC}"/>
              </a:ext>
            </a:extLst>
          </p:cNvPr>
          <p:cNvSpPr/>
          <p:nvPr/>
        </p:nvSpPr>
        <p:spPr>
          <a:xfrm>
            <a:off x="5191223" y="1047427"/>
            <a:ext cx="6728412" cy="1474164"/>
          </a:xfrm>
          <a:prstGeom prst="roundRect">
            <a:avLst>
              <a:gd name="adj" fmla="val 21844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r>
              <a:rPr lang="it-IT" sz="2400" kern="1200" dirty="0">
                <a:solidFill>
                  <a:srgbClr val="0C4069"/>
                </a:solidFill>
                <a:latin typeface="Century Gothic"/>
              </a:rPr>
              <a:t>Supporto a </a:t>
            </a:r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programmi IT </a:t>
            </a:r>
            <a:r>
              <a:rPr lang="it-IT" sz="2400" kern="1200" dirty="0">
                <a:solidFill>
                  <a:srgbClr val="0C4069"/>
                </a:solidFill>
                <a:latin typeface="Century Gothic"/>
              </a:rPr>
              <a:t>e di </a:t>
            </a:r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trasformazione </a:t>
            </a:r>
            <a:r>
              <a:rPr lang="it-IT" sz="2400" kern="1200" dirty="0">
                <a:solidFill>
                  <a:srgbClr val="0C4069"/>
                </a:solidFill>
                <a:latin typeface="Century Gothic"/>
              </a:rPr>
              <a:t>presso organizzazioni enterprise e </a:t>
            </a:r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contesti regolati internazionali.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71714FE-D93A-6F81-4027-8A6E280818B1}"/>
              </a:ext>
            </a:extLst>
          </p:cNvPr>
          <p:cNvSpPr/>
          <p:nvPr/>
        </p:nvSpPr>
        <p:spPr>
          <a:xfrm>
            <a:off x="5097511" y="2653664"/>
            <a:ext cx="6728412" cy="3965210"/>
          </a:xfrm>
          <a:prstGeom prst="roundRect">
            <a:avLst>
              <a:gd name="adj" fmla="val 21844"/>
            </a:avLst>
          </a:prstGeom>
          <a:solidFill>
            <a:sysClr val="window" lastClr="FFFFFF"/>
          </a:solidFill>
          <a:ln>
            <a:noFill/>
          </a:ln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txBody>
          <a:bodyPr lIns="324000" tIns="45720" rIns="324000" bIns="45720" rtlCol="0" anchor="ctr"/>
          <a:lstStyle/>
          <a:p>
            <a:r>
              <a:rPr lang="it-IT" sz="2400" kern="1200" dirty="0">
                <a:solidFill>
                  <a:srgbClr val="0C4069"/>
                </a:solidFill>
                <a:latin typeface="Century Gothic"/>
              </a:rPr>
              <a:t>Abbiamo supportato programmi e progetti per organizzazioni enterprise e regolatori come: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Munich Re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Zurich Insurance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Quoniam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Ergo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Infosys Consulting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OMC Medical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IQVIA</a:t>
            </a:r>
          </a:p>
          <a:p>
            <a:r>
              <a:rPr lang="it-IT" sz="2400" b="1" kern="1200" dirty="0">
                <a:solidFill>
                  <a:srgbClr val="0C4069"/>
                </a:solidFill>
                <a:latin typeface="Century Gothic"/>
              </a:rPr>
              <a:t>• RWS Group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01D2FC62-272C-4E51-ECBA-6F4113C17044}"/>
              </a:ext>
            </a:extLst>
          </p:cNvPr>
          <p:cNvGrpSpPr/>
          <p:nvPr/>
        </p:nvGrpSpPr>
        <p:grpSpPr>
          <a:xfrm>
            <a:off x="4844212" y="1542791"/>
            <a:ext cx="756625" cy="483435"/>
            <a:chOff x="4836160" y="1447800"/>
            <a:chExt cx="756625" cy="483435"/>
          </a:xfrm>
        </p:grpSpPr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21ED8478-D2E5-28F4-150C-DE00A164F1E5}"/>
                </a:ext>
              </a:extLst>
            </p:cNvPr>
            <p:cNvGrpSpPr/>
            <p:nvPr/>
          </p:nvGrpSpPr>
          <p:grpSpPr>
            <a:xfrm>
              <a:off x="4836160" y="1447800"/>
              <a:ext cx="756625" cy="483435"/>
              <a:chOff x="40640" y="1537698"/>
              <a:chExt cx="756625" cy="483435"/>
            </a:xfrm>
          </p:grpSpPr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E58E03B3-5FC2-76EC-1AB8-DB8F473C4FDC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77BE7A1F-8E0F-4171-DF7B-2FA3C1AC7D40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15" name="Elemento grafico 14" descr="Badge Tick1 con riempimento a tinta unita">
              <a:extLst>
                <a:ext uri="{FF2B5EF4-FFF2-40B4-BE49-F238E27FC236}">
                  <a16:creationId xmlns:a16="http://schemas.microsoft.com/office/drawing/2014/main" id="{051D9EE7-FF1E-C936-6C6A-492581F336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1534382"/>
              <a:ext cx="331012" cy="331012"/>
            </a:xfrm>
            <a:prstGeom prst="rect">
              <a:avLst/>
            </a:prstGeom>
          </p:spPr>
        </p:pic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FB885213-ECE7-84E2-F4E8-52DCC24847B1}"/>
              </a:ext>
            </a:extLst>
          </p:cNvPr>
          <p:cNvGrpSpPr/>
          <p:nvPr/>
        </p:nvGrpSpPr>
        <p:grpSpPr>
          <a:xfrm>
            <a:off x="4658655" y="4180728"/>
            <a:ext cx="756625" cy="483435"/>
            <a:chOff x="4836160" y="1447800"/>
            <a:chExt cx="756625" cy="483435"/>
          </a:xfrm>
        </p:grpSpPr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F76C7136-8366-0567-DA8B-C13C516D15E3}"/>
                </a:ext>
              </a:extLst>
            </p:cNvPr>
            <p:cNvGrpSpPr/>
            <p:nvPr/>
          </p:nvGrpSpPr>
          <p:grpSpPr>
            <a:xfrm>
              <a:off x="4836160" y="1447800"/>
              <a:ext cx="756625" cy="483435"/>
              <a:chOff x="40640" y="1537698"/>
              <a:chExt cx="756625" cy="483435"/>
            </a:xfrm>
          </p:grpSpPr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CD0EB4EC-8AF0-E218-DAF4-20B8E27736BE}"/>
                  </a:ext>
                </a:extLst>
              </p:cNvPr>
              <p:cNvSpPr/>
              <p:nvPr/>
            </p:nvSpPr>
            <p:spPr>
              <a:xfrm>
                <a:off x="40640" y="1537698"/>
                <a:ext cx="514905" cy="483435"/>
              </a:xfrm>
              <a:prstGeom prst="rect">
                <a:avLst/>
              </a:prstGeom>
              <a:gradFill flip="none" rotWithShape="1">
                <a:gsLst>
                  <a:gs pos="8000">
                    <a:schemeClr val="accent2">
                      <a:lumMod val="5000"/>
                      <a:lumOff val="95000"/>
                    </a:schemeClr>
                  </a:gs>
                  <a:gs pos="81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45000"/>
                      <a:lumOff val="5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E66EC4EC-6A7B-9768-1F6E-FA6642406B10}"/>
                  </a:ext>
                </a:extLst>
              </p:cNvPr>
              <p:cNvSpPr/>
              <p:nvPr/>
            </p:nvSpPr>
            <p:spPr>
              <a:xfrm>
                <a:off x="313830" y="1537698"/>
                <a:ext cx="483435" cy="4834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pic>
          <p:nvPicPr>
            <p:cNvPr id="20" name="Elemento grafico 19" descr="Badge Tick1 con riempimento a tinta unita">
              <a:extLst>
                <a:ext uri="{FF2B5EF4-FFF2-40B4-BE49-F238E27FC236}">
                  <a16:creationId xmlns:a16="http://schemas.microsoft.com/office/drawing/2014/main" id="{869F1C24-AAF0-218F-025A-534CB04363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85559" y="1534382"/>
              <a:ext cx="331012" cy="331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09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5FC8E-75B8-F73B-408A-392EFF6C0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20CE03E-5241-6859-E5DE-DBF532ECF8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400" dirty="0">
                <a:solidFill>
                  <a:schemeClr val="accent2"/>
                </a:solidFill>
              </a:rPr>
              <a:t>5. </a:t>
            </a:r>
            <a:r>
              <a:rPr lang="it-IT" sz="4400" dirty="0">
                <a:solidFill>
                  <a:srgbClr val="0C4069"/>
                </a:solidFill>
              </a:rPr>
              <a:t>Remote PMO Services</a:t>
            </a:r>
          </a:p>
        </p:txBody>
      </p:sp>
    </p:spTree>
    <p:extLst>
      <p:ext uri="{BB962C8B-B14F-4D97-AF65-F5344CB8AC3E}">
        <p14:creationId xmlns:p14="http://schemas.microsoft.com/office/powerpoint/2010/main" val="196925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AA052-4B30-66E8-4098-70C7DE558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EE92AD-A7D1-A257-76A0-08FDFE6AB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it-IT" sz="3200" b="1" noProof="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.1 Remote </a:t>
            </a:r>
            <a:r>
              <a:rPr lang="it-IT" sz="32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PMO – cosa offriamo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5FF73B3-9D90-8481-424A-32EB0F58265A}"/>
              </a:ext>
            </a:extLst>
          </p:cNvPr>
          <p:cNvSpPr/>
          <p:nvPr/>
        </p:nvSpPr>
        <p:spPr>
          <a:xfrm>
            <a:off x="1918070" y="1295400"/>
            <a:ext cx="8355860" cy="381997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Governance e coordinamento di programmi, progetti e workstream</a:t>
            </a:r>
          </a:p>
        </p:txBody>
      </p:sp>
      <p:pic>
        <p:nvPicPr>
          <p:cNvPr id="5" name="Elemento grafico 4" descr="Puntina con riempimento a tinta unita">
            <a:extLst>
              <a:ext uri="{FF2B5EF4-FFF2-40B4-BE49-F238E27FC236}">
                <a16:creationId xmlns:a16="http://schemas.microsoft.com/office/drawing/2014/main" id="{2A7BB9D4-BED9-3B9A-200D-51A6831ED0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6247" y="1535305"/>
            <a:ext cx="296286" cy="296286"/>
          </a:xfrm>
          <a:prstGeom prst="rect">
            <a:avLst/>
          </a:prstGeom>
        </p:spPr>
      </p:pic>
      <p:grpSp>
        <p:nvGrpSpPr>
          <p:cNvPr id="19" name="Gruppo 18">
            <a:extLst>
              <a:ext uri="{FF2B5EF4-FFF2-40B4-BE49-F238E27FC236}">
                <a16:creationId xmlns:a16="http://schemas.microsoft.com/office/drawing/2014/main" id="{13787624-787E-C7E2-375E-C43EAFF3665C}"/>
              </a:ext>
            </a:extLst>
          </p:cNvPr>
          <p:cNvGrpSpPr/>
          <p:nvPr/>
        </p:nvGrpSpPr>
        <p:grpSpPr>
          <a:xfrm>
            <a:off x="1676352" y="1243975"/>
            <a:ext cx="483435" cy="483435"/>
            <a:chOff x="1646615" y="2686346"/>
            <a:chExt cx="483435" cy="483435"/>
          </a:xfrm>
        </p:grpSpPr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91F3974C-85F6-F9E6-E315-7D3FCA9AB573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21" name="Elemento grafico 20" descr="Puntina con riempimento a tinta unita">
              <a:extLst>
                <a:ext uri="{FF2B5EF4-FFF2-40B4-BE49-F238E27FC236}">
                  <a16:creationId xmlns:a16="http://schemas.microsoft.com/office/drawing/2014/main" id="{8AAFCD70-2F29-F30D-C658-1915533186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60D25423-6241-BD3E-C5AA-B5483323D988}"/>
              </a:ext>
            </a:extLst>
          </p:cNvPr>
          <p:cNvSpPr/>
          <p:nvPr/>
        </p:nvSpPr>
        <p:spPr>
          <a:xfrm>
            <a:off x="1957412" y="1784211"/>
            <a:ext cx="8355860" cy="381998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Pianificazione, monitoraggio e reporting</a:t>
            </a:r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2D5A9CD0-25CB-BE15-9CF5-C7F083544090}"/>
              </a:ext>
            </a:extLst>
          </p:cNvPr>
          <p:cNvSpPr/>
          <p:nvPr/>
        </p:nvSpPr>
        <p:spPr>
          <a:xfrm>
            <a:off x="2017213" y="3928350"/>
            <a:ext cx="8355860" cy="374370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Gestione di rischi, issue e dipendenze progettuali</a:t>
            </a: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75075F9F-1AE6-9026-B2D3-2FFDB67B1D00}"/>
              </a:ext>
            </a:extLst>
          </p:cNvPr>
          <p:cNvSpPr/>
          <p:nvPr/>
        </p:nvSpPr>
        <p:spPr>
          <a:xfrm>
            <a:off x="1957412" y="3369741"/>
            <a:ext cx="8355860" cy="378970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Budget, forecast e cost management</a:t>
            </a:r>
          </a:p>
        </p:txBody>
      </p:sp>
      <p:sp>
        <p:nvSpPr>
          <p:cNvPr id="30" name="Rettangolo con angoli arrotondati 29">
            <a:extLst>
              <a:ext uri="{FF2B5EF4-FFF2-40B4-BE49-F238E27FC236}">
                <a16:creationId xmlns:a16="http://schemas.microsoft.com/office/drawing/2014/main" id="{A71A3B2F-10E7-473F-059B-9FDCCEE87FBF}"/>
              </a:ext>
            </a:extLst>
          </p:cNvPr>
          <p:cNvSpPr/>
          <p:nvPr/>
        </p:nvSpPr>
        <p:spPr>
          <a:xfrm>
            <a:off x="2009330" y="4400344"/>
            <a:ext cx="8355860" cy="350088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Gestione della documentazione e degli stakeholder</a:t>
            </a:r>
          </a:p>
        </p:txBody>
      </p:sp>
      <p:sp>
        <p:nvSpPr>
          <p:cNvPr id="32" name="Rettangolo con angoli arrotondati 31">
            <a:extLst>
              <a:ext uri="{FF2B5EF4-FFF2-40B4-BE49-F238E27FC236}">
                <a16:creationId xmlns:a16="http://schemas.microsoft.com/office/drawing/2014/main" id="{F8E4856B-07B5-22CF-97F7-D1844163A9D0}"/>
              </a:ext>
            </a:extLst>
          </p:cNvPr>
          <p:cNvSpPr/>
          <p:nvPr/>
        </p:nvSpPr>
        <p:spPr>
          <a:xfrm>
            <a:off x="2017213" y="4888105"/>
            <a:ext cx="8355860" cy="390569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Esperienza in contesti enterprise e regolati (incl. DORA)</a:t>
            </a:r>
            <a:endParaRPr lang="it-IT" b="1" kern="1200" spc="-10" dirty="0">
              <a:solidFill>
                <a:srgbClr val="0C3F68"/>
              </a:solidFill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A4D0EE4F-19BB-943B-27E0-476786018AD3}"/>
              </a:ext>
            </a:extLst>
          </p:cNvPr>
          <p:cNvGrpSpPr/>
          <p:nvPr/>
        </p:nvGrpSpPr>
        <p:grpSpPr>
          <a:xfrm>
            <a:off x="1650999" y="1777078"/>
            <a:ext cx="483435" cy="483435"/>
            <a:chOff x="1646615" y="2686346"/>
            <a:chExt cx="483435" cy="483435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5F751BE2-C94D-CE0C-236F-3E9D412D2090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8" name="Elemento grafico 7" descr="Puntina con riempimento a tinta unita">
              <a:extLst>
                <a:ext uri="{FF2B5EF4-FFF2-40B4-BE49-F238E27FC236}">
                  <a16:creationId xmlns:a16="http://schemas.microsoft.com/office/drawing/2014/main" id="{4DD9ECEB-1A79-3B51-C621-E1AA2830C6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D0F9A03B-6DF6-9991-B40E-7D7405400E0E}"/>
              </a:ext>
            </a:extLst>
          </p:cNvPr>
          <p:cNvGrpSpPr/>
          <p:nvPr/>
        </p:nvGrpSpPr>
        <p:grpSpPr>
          <a:xfrm>
            <a:off x="1650999" y="3354920"/>
            <a:ext cx="483435" cy="483435"/>
            <a:chOff x="1646615" y="2686346"/>
            <a:chExt cx="483435" cy="483435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32C2AD91-1672-AFAC-9145-2CF661FAF629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3" name="Elemento grafico 12" descr="Puntina con riempimento a tinta unita">
              <a:extLst>
                <a:ext uri="{FF2B5EF4-FFF2-40B4-BE49-F238E27FC236}">
                  <a16:creationId xmlns:a16="http://schemas.microsoft.com/office/drawing/2014/main" id="{C1943D64-FC3F-EA8B-7311-BBD57725C3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D245C2AB-7EE9-A8CA-F318-2C2AFB71B7B8}"/>
              </a:ext>
            </a:extLst>
          </p:cNvPr>
          <p:cNvGrpSpPr/>
          <p:nvPr/>
        </p:nvGrpSpPr>
        <p:grpSpPr>
          <a:xfrm>
            <a:off x="1640381" y="4861870"/>
            <a:ext cx="483435" cy="483435"/>
            <a:chOff x="1646615" y="2686346"/>
            <a:chExt cx="483435" cy="483435"/>
          </a:xfrm>
        </p:grpSpPr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BBE2A7F3-8630-CC07-D098-F4CB79335201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38" name="Elemento grafico 37" descr="Puntina con riempimento a tinta unita">
              <a:extLst>
                <a:ext uri="{FF2B5EF4-FFF2-40B4-BE49-F238E27FC236}">
                  <a16:creationId xmlns:a16="http://schemas.microsoft.com/office/drawing/2014/main" id="{4C7C0DB0-FFD3-DFF1-71A2-D1D5226B12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sp>
        <p:nvSpPr>
          <p:cNvPr id="40" name="Rettangolo con angoli arrotondati 39">
            <a:extLst>
              <a:ext uri="{FF2B5EF4-FFF2-40B4-BE49-F238E27FC236}">
                <a16:creationId xmlns:a16="http://schemas.microsoft.com/office/drawing/2014/main" id="{25065AC9-8222-9D26-F59A-D6C9EA7E69D2}"/>
              </a:ext>
            </a:extLst>
          </p:cNvPr>
          <p:cNvSpPr/>
          <p:nvPr/>
        </p:nvSpPr>
        <p:spPr>
          <a:xfrm>
            <a:off x="1944389" y="2306641"/>
            <a:ext cx="8355860" cy="381998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Definizione e monitoraggio di KPI di programma</a:t>
            </a:r>
          </a:p>
        </p:txBody>
      </p:sp>
      <p:sp>
        <p:nvSpPr>
          <p:cNvPr id="42" name="Rettangolo con angoli arrotondati 41">
            <a:extLst>
              <a:ext uri="{FF2B5EF4-FFF2-40B4-BE49-F238E27FC236}">
                <a16:creationId xmlns:a16="http://schemas.microsoft.com/office/drawing/2014/main" id="{14253D6A-38E9-26C8-6D47-28C687697A0E}"/>
              </a:ext>
            </a:extLst>
          </p:cNvPr>
          <p:cNvSpPr/>
          <p:nvPr/>
        </p:nvSpPr>
        <p:spPr>
          <a:xfrm>
            <a:off x="1928623" y="2814939"/>
            <a:ext cx="8355860" cy="360342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Monitoraggio</a:t>
            </a:r>
            <a:r>
              <a:rPr lang="it-IT" dirty="0"/>
              <a:t> </a:t>
            </a:r>
            <a:r>
              <a:rPr lang="it-IT" b="1" kern="1200" spc="-10" dirty="0">
                <a:solidFill>
                  <a:srgbClr val="0C3F68"/>
                </a:solidFill>
                <a:latin typeface="Century Gothic"/>
                <a:ea typeface="Tahoma" panose="020B0604030504040204" pitchFamily="34" charset="0"/>
                <a:cs typeface="Tahoma" panose="020B0604030504040204" pitchFamily="34" charset="0"/>
              </a:rPr>
              <a:t>degli SLA e supporto alla governance operativa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F2CC533F-93E2-4CEC-AEF9-B73DE24DF09B}"/>
              </a:ext>
            </a:extLst>
          </p:cNvPr>
          <p:cNvGrpSpPr/>
          <p:nvPr/>
        </p:nvGrpSpPr>
        <p:grpSpPr>
          <a:xfrm>
            <a:off x="1671075" y="2316677"/>
            <a:ext cx="483435" cy="483435"/>
            <a:chOff x="1646615" y="2686346"/>
            <a:chExt cx="483435" cy="483435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3771C697-0B10-62AD-9FD4-2C57FD9F97FC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8" name="Elemento grafico 17" descr="Puntina con riempimento a tinta unita">
              <a:extLst>
                <a:ext uri="{FF2B5EF4-FFF2-40B4-BE49-F238E27FC236}">
                  <a16:creationId xmlns:a16="http://schemas.microsoft.com/office/drawing/2014/main" id="{17C28349-0DCD-221C-9B3A-536410B877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56C54945-7E28-BB76-61A9-D4225F6F7D8A}"/>
              </a:ext>
            </a:extLst>
          </p:cNvPr>
          <p:cNvGrpSpPr/>
          <p:nvPr/>
        </p:nvGrpSpPr>
        <p:grpSpPr>
          <a:xfrm>
            <a:off x="1650998" y="2822732"/>
            <a:ext cx="483435" cy="483435"/>
            <a:chOff x="1646615" y="2686346"/>
            <a:chExt cx="483435" cy="483435"/>
          </a:xfrm>
        </p:grpSpPr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A1F1D53B-C2B4-A8AF-5C19-7E584C25BFA6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35" name="Elemento grafico 34" descr="Puntina con riempimento a tinta unita">
              <a:extLst>
                <a:ext uri="{FF2B5EF4-FFF2-40B4-BE49-F238E27FC236}">
                  <a16:creationId xmlns:a16="http://schemas.microsoft.com/office/drawing/2014/main" id="{61DE43A0-39CB-6CB3-C21D-95EC16A11F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8F6C3303-FC8C-BDD2-3769-85A20E731B03}"/>
              </a:ext>
            </a:extLst>
          </p:cNvPr>
          <p:cNvGrpSpPr/>
          <p:nvPr/>
        </p:nvGrpSpPr>
        <p:grpSpPr>
          <a:xfrm>
            <a:off x="1635148" y="3864777"/>
            <a:ext cx="483435" cy="483435"/>
            <a:chOff x="1646615" y="2686346"/>
            <a:chExt cx="483435" cy="483435"/>
          </a:xfrm>
        </p:grpSpPr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D4302F31-954B-84A5-2F21-7DB43AF8EF31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46" name="Elemento grafico 45" descr="Puntina con riempimento a tinta unita">
              <a:extLst>
                <a:ext uri="{FF2B5EF4-FFF2-40B4-BE49-F238E27FC236}">
                  <a16:creationId xmlns:a16="http://schemas.microsoft.com/office/drawing/2014/main" id="{1DB81168-FE9F-70EE-9480-C0B79E1B72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7D430E2D-1825-CF22-C0B3-6D18756D4974}"/>
              </a:ext>
            </a:extLst>
          </p:cNvPr>
          <p:cNvGrpSpPr/>
          <p:nvPr/>
        </p:nvGrpSpPr>
        <p:grpSpPr>
          <a:xfrm>
            <a:off x="1635147" y="4354705"/>
            <a:ext cx="483435" cy="483435"/>
            <a:chOff x="1646615" y="2686346"/>
            <a:chExt cx="483435" cy="483435"/>
          </a:xfrm>
        </p:grpSpPr>
        <p:sp>
          <p:nvSpPr>
            <p:cNvPr id="48" name="Ovale 47">
              <a:extLst>
                <a:ext uri="{FF2B5EF4-FFF2-40B4-BE49-F238E27FC236}">
                  <a16:creationId xmlns:a16="http://schemas.microsoft.com/office/drawing/2014/main" id="{1B0888FA-5954-A0BF-7969-56B43C19B99A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49" name="Elemento grafico 48" descr="Puntina con riempimento a tinta unita">
              <a:extLst>
                <a:ext uri="{FF2B5EF4-FFF2-40B4-BE49-F238E27FC236}">
                  <a16:creationId xmlns:a16="http://schemas.microsoft.com/office/drawing/2014/main" id="{CB03E164-3FC4-CD39-1D7E-01A8FD5BCD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D8BB1BFC-B3F7-94A9-8A3C-447471CC493A}"/>
              </a:ext>
            </a:extLst>
          </p:cNvPr>
          <p:cNvSpPr/>
          <p:nvPr/>
        </p:nvSpPr>
        <p:spPr>
          <a:xfrm>
            <a:off x="2003304" y="5415029"/>
            <a:ext cx="8355860" cy="387476"/>
          </a:xfrm>
          <a:prstGeom prst="roundRect">
            <a:avLst/>
          </a:prstGeom>
          <a:solidFill>
            <a:schemeClr val="bg1"/>
          </a:solidFill>
          <a:ln/>
          <a:effectLst>
            <a:outerShdw blurRad="127000" algn="ctr" rotWithShape="0">
              <a:prstClr val="black">
                <a:alpha val="2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16000" tIns="45720" rIns="216000" bIns="45720" rtlCol="0" anchor="ctr"/>
          <a:lstStyle/>
          <a:p>
            <a:pPr marL="173037" marR="0" lvl="1" indent="0" algn="l" defTabSz="1604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65B"/>
              </a:buClr>
              <a:buSzPct val="150000"/>
              <a:buFontTx/>
              <a:buNone/>
              <a:tabLst/>
              <a:defRPr/>
            </a:pPr>
            <a:r>
              <a:rPr lang="it-IT" b="1" kern="1200" spc="-10" dirty="0">
                <a:solidFill>
                  <a:srgbClr val="0C3F68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Test Management, Test Coordination e Test Readiness</a:t>
            </a:r>
            <a:endParaRPr lang="it-IT" b="1" kern="1200" spc="-10" dirty="0">
              <a:solidFill>
                <a:srgbClr val="0C3F68"/>
              </a:solidFill>
              <a:latin typeface="Century Gothic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832866C0-3979-96DE-ED1A-FA9C16C99E9F}"/>
              </a:ext>
            </a:extLst>
          </p:cNvPr>
          <p:cNvGrpSpPr/>
          <p:nvPr/>
        </p:nvGrpSpPr>
        <p:grpSpPr>
          <a:xfrm>
            <a:off x="1626472" y="5395270"/>
            <a:ext cx="483435" cy="483435"/>
            <a:chOff x="1646615" y="2686346"/>
            <a:chExt cx="483435" cy="483435"/>
          </a:xfrm>
        </p:grpSpPr>
        <p:sp>
          <p:nvSpPr>
            <p:cNvPr id="22" name="Ovale 21">
              <a:extLst>
                <a:ext uri="{FF2B5EF4-FFF2-40B4-BE49-F238E27FC236}">
                  <a16:creationId xmlns:a16="http://schemas.microsoft.com/office/drawing/2014/main" id="{6158D7C3-4029-93B7-2B4E-FDC78F494B28}"/>
                </a:ext>
              </a:extLst>
            </p:cNvPr>
            <p:cNvSpPr/>
            <p:nvPr/>
          </p:nvSpPr>
          <p:spPr>
            <a:xfrm>
              <a:off x="1646615" y="2686346"/>
              <a:ext cx="483435" cy="4834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23" name="Elemento grafico 22" descr="Puntina con riempimento a tinta unita">
              <a:extLst>
                <a:ext uri="{FF2B5EF4-FFF2-40B4-BE49-F238E27FC236}">
                  <a16:creationId xmlns:a16="http://schemas.microsoft.com/office/drawing/2014/main" id="{525C7ED7-A1EC-C728-E5C8-7303C14DE1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40190" y="2783850"/>
              <a:ext cx="296286" cy="296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931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F29F6-A36A-AE5A-CE42-5B3F9DAE5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AADAE1-D052-6D8F-BFE8-46CA9A04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noProof="0" dirty="0"/>
              <a:t>5.2	</a:t>
            </a:r>
            <a:br>
              <a:rPr lang="it-IT" sz="2800" noProof="0" dirty="0"/>
            </a:br>
            <a:r>
              <a:rPr lang="it-IT" sz="2800" b="0" noProof="0" dirty="0"/>
              <a:t>Il modello Managed</a:t>
            </a:r>
            <a:br>
              <a:rPr lang="it-IT" sz="2800" b="0" noProof="0" dirty="0"/>
            </a:br>
            <a:r>
              <a:rPr lang="it-IT" sz="2800" b="0" noProof="0" dirty="0"/>
              <a:t>Remote PMO</a:t>
            </a:r>
            <a:br>
              <a:rPr lang="it-IT" sz="2800" dirty="0"/>
            </a:br>
            <a:r>
              <a:rPr lang="it-IT" sz="2800" dirty="0"/>
              <a:t>Un partner integrato nei team del cliente, responsabile della governance, del coordinamento e della continuità della delivery.</a:t>
            </a:r>
            <a:endParaRPr lang="it-IT" sz="2800" noProof="0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A332923-2B84-A262-3E98-DBDC44DB27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228600"/>
            <a:ext cx="6669289" cy="354568"/>
          </a:xfrm>
        </p:spPr>
        <p:txBody>
          <a:bodyPr/>
          <a:lstStyle/>
          <a:p>
            <a:r>
              <a:rPr lang="it-IT" sz="2000" b="1" dirty="0"/>
              <a:t>Benefici del nostro modello Managed Remote PMO:</a:t>
            </a:r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10AEBC8A-2FB2-FD85-64CF-CCC7CF4679F1}"/>
              </a:ext>
            </a:extLst>
          </p:cNvPr>
          <p:cNvGrpSpPr/>
          <p:nvPr/>
        </p:nvGrpSpPr>
        <p:grpSpPr>
          <a:xfrm>
            <a:off x="-29475" y="685800"/>
            <a:ext cx="7430175" cy="6018390"/>
            <a:chOff x="-29475" y="762000"/>
            <a:chExt cx="7430175" cy="6018390"/>
          </a:xfrm>
        </p:grpSpPr>
        <p:sp>
          <p:nvSpPr>
            <p:cNvPr id="29" name="Rettangolo con angoli arrotondati 28">
              <a:extLst>
                <a:ext uri="{FF2B5EF4-FFF2-40B4-BE49-F238E27FC236}">
                  <a16:creationId xmlns:a16="http://schemas.microsoft.com/office/drawing/2014/main" id="{4FF1601A-42DB-53E5-CB8A-2BCD580D7E25}"/>
                </a:ext>
              </a:extLst>
            </p:cNvPr>
            <p:cNvSpPr/>
            <p:nvPr/>
          </p:nvSpPr>
          <p:spPr>
            <a:xfrm>
              <a:off x="604225" y="1524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45" name="Gruppo 44">
              <a:extLst>
                <a:ext uri="{FF2B5EF4-FFF2-40B4-BE49-F238E27FC236}">
                  <a16:creationId xmlns:a16="http://schemas.microsoft.com/office/drawing/2014/main" id="{9447F5C7-8110-CCFB-4818-24E2B6F11C5C}"/>
                </a:ext>
              </a:extLst>
            </p:cNvPr>
            <p:cNvGrpSpPr/>
            <p:nvPr/>
          </p:nvGrpSpPr>
          <p:grpSpPr>
            <a:xfrm>
              <a:off x="0" y="1548825"/>
              <a:ext cx="7363707" cy="584775"/>
              <a:chOff x="0" y="1573847"/>
              <a:chExt cx="7363707" cy="584775"/>
            </a:xfrm>
          </p:grpSpPr>
          <p:grpSp>
            <p:nvGrpSpPr>
              <p:cNvPr id="54" name="Gruppo 53">
                <a:extLst>
                  <a:ext uri="{FF2B5EF4-FFF2-40B4-BE49-F238E27FC236}">
                    <a16:creationId xmlns:a16="http://schemas.microsoft.com/office/drawing/2014/main" id="{58E36175-B6ED-F0B5-22AC-C9ED6765075C}"/>
                  </a:ext>
                </a:extLst>
              </p:cNvPr>
              <p:cNvGrpSpPr/>
              <p:nvPr/>
            </p:nvGrpSpPr>
            <p:grpSpPr>
              <a:xfrm>
                <a:off x="0" y="1661896"/>
                <a:ext cx="756625" cy="496726"/>
                <a:chOff x="0" y="990600"/>
                <a:chExt cx="756625" cy="496726"/>
              </a:xfrm>
            </p:grpSpPr>
            <p:grpSp>
              <p:nvGrpSpPr>
                <p:cNvPr id="55" name="Gruppo 54">
                  <a:extLst>
                    <a:ext uri="{FF2B5EF4-FFF2-40B4-BE49-F238E27FC236}">
                      <a16:creationId xmlns:a16="http://schemas.microsoft.com/office/drawing/2014/main" id="{CBEA5050-B302-F23E-D0DD-20A8D3DE8294}"/>
                    </a:ext>
                  </a:extLst>
                </p:cNvPr>
                <p:cNvGrpSpPr/>
                <p:nvPr/>
              </p:nvGrpSpPr>
              <p:grpSpPr>
                <a:xfrm>
                  <a:off x="0" y="990600"/>
                  <a:ext cx="756625" cy="496726"/>
                  <a:chOff x="40640" y="1524407"/>
                  <a:chExt cx="756625" cy="496726"/>
                </a:xfrm>
              </p:grpSpPr>
              <p:sp>
                <p:nvSpPr>
                  <p:cNvPr id="57" name="Rettangolo 56">
                    <a:extLst>
                      <a:ext uri="{FF2B5EF4-FFF2-40B4-BE49-F238E27FC236}">
                        <a16:creationId xmlns:a16="http://schemas.microsoft.com/office/drawing/2014/main" id="{98C55F44-FA8F-B531-765A-450369EF5200}"/>
                      </a:ext>
                    </a:extLst>
                  </p:cNvPr>
                  <p:cNvSpPr/>
                  <p:nvPr/>
                </p:nvSpPr>
                <p:spPr>
                  <a:xfrm>
                    <a:off x="40640" y="1537698"/>
                    <a:ext cx="514905" cy="483435"/>
                  </a:xfrm>
                  <a:prstGeom prst="rect">
                    <a:avLst/>
                  </a:prstGeom>
                  <a:gradFill flip="none" rotWithShape="1">
                    <a:gsLst>
                      <a:gs pos="8000">
                        <a:schemeClr val="accent2">
                          <a:lumMod val="5000"/>
                          <a:lumOff val="95000"/>
                        </a:schemeClr>
                      </a:gs>
                      <a:gs pos="81000">
                        <a:schemeClr val="accent2">
                          <a:lumMod val="45000"/>
                          <a:lumOff val="55000"/>
                        </a:schemeClr>
                      </a:gs>
                      <a:gs pos="100000">
                        <a:schemeClr val="accent2">
                          <a:lumMod val="45000"/>
                          <a:lumOff val="55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Ovale 57">
                    <a:extLst>
                      <a:ext uri="{FF2B5EF4-FFF2-40B4-BE49-F238E27FC236}">
                        <a16:creationId xmlns:a16="http://schemas.microsoft.com/office/drawing/2014/main" id="{3E0328E7-2224-EC7A-7550-B718094CDF2D}"/>
                      </a:ext>
                    </a:extLst>
                  </p:cNvPr>
                  <p:cNvSpPr/>
                  <p:nvPr/>
                </p:nvSpPr>
                <p:spPr>
                  <a:xfrm>
                    <a:off x="313830" y="1524407"/>
                    <a:ext cx="483435" cy="483435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56" name="Elemento grafico 55" descr="Lampadina e ingranaggio con riempimento a tinta unita">
                  <a:extLst>
                    <a:ext uri="{FF2B5EF4-FFF2-40B4-BE49-F238E27FC236}">
                      <a16:creationId xmlns:a16="http://schemas.microsoft.com/office/drawing/2014/main" id="{B2063742-7B95-3E16-52A3-BB6CD4D4B8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52" y="1040295"/>
                  <a:ext cx="407505" cy="407505"/>
                </a:xfrm>
                <a:prstGeom prst="rect">
                  <a:avLst/>
                </a:prstGeom>
              </p:spPr>
            </p:pic>
          </p:grp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76B5E239-90C1-0B02-903A-A90C1CF1721D}"/>
                  </a:ext>
                </a:extLst>
              </p:cNvPr>
              <p:cNvSpPr txBox="1"/>
              <p:nvPr/>
            </p:nvSpPr>
            <p:spPr>
              <a:xfrm>
                <a:off x="838200" y="1573847"/>
                <a:ext cx="65255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600" b="1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Single Point of Coordination</a:t>
                </a:r>
              </a:p>
              <a:p>
                <a:r>
                  <a:rPr lang="it-IT" sz="1600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Unico punto di coordinamento del servizio</a:t>
                </a:r>
              </a:p>
            </p:txBody>
          </p:sp>
        </p:grpSp>
        <p:sp>
          <p:nvSpPr>
            <p:cNvPr id="75" name="Rettangolo con angoli arrotondati 74">
              <a:extLst>
                <a:ext uri="{FF2B5EF4-FFF2-40B4-BE49-F238E27FC236}">
                  <a16:creationId xmlns:a16="http://schemas.microsoft.com/office/drawing/2014/main" id="{BA119501-E03C-6597-46B9-38302FFE4D10}"/>
                </a:ext>
              </a:extLst>
            </p:cNvPr>
            <p:cNvSpPr/>
            <p:nvPr/>
          </p:nvSpPr>
          <p:spPr>
            <a:xfrm>
              <a:off x="609600" y="762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3A6FE32-400E-2CA5-DEB7-BBE37AF4CAAD}"/>
                </a:ext>
              </a:extLst>
            </p:cNvPr>
            <p:cNvSpPr txBox="1"/>
            <p:nvPr/>
          </p:nvSpPr>
          <p:spPr>
            <a:xfrm>
              <a:off x="789361" y="787022"/>
              <a:ext cx="601127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600" b="1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Managed PMO Service</a:t>
              </a:r>
            </a:p>
            <a:p>
              <a:r>
                <a:rPr lang="it-IT" sz="1600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Governance, coordinamento e continuità della delivery.</a:t>
              </a:r>
            </a:p>
          </p:txBody>
        </p: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B510B0FA-16FB-F662-022B-1839B232FB58}"/>
                </a:ext>
              </a:extLst>
            </p:cNvPr>
            <p:cNvGrpSpPr/>
            <p:nvPr/>
          </p:nvGrpSpPr>
          <p:grpSpPr>
            <a:xfrm>
              <a:off x="5375" y="863222"/>
              <a:ext cx="756625" cy="496726"/>
              <a:chOff x="0" y="990600"/>
              <a:chExt cx="756625" cy="496726"/>
            </a:xfrm>
          </p:grpSpPr>
          <p:grpSp>
            <p:nvGrpSpPr>
              <p:cNvPr id="12" name="Gruppo 11">
                <a:extLst>
                  <a:ext uri="{FF2B5EF4-FFF2-40B4-BE49-F238E27FC236}">
                    <a16:creationId xmlns:a16="http://schemas.microsoft.com/office/drawing/2014/main" id="{250BF72B-9558-C1AD-386B-8A2A4BAE0C54}"/>
                  </a:ext>
                </a:extLst>
              </p:cNvPr>
              <p:cNvGrpSpPr/>
              <p:nvPr/>
            </p:nvGrpSpPr>
            <p:grpSpPr>
              <a:xfrm>
                <a:off x="0" y="990600"/>
                <a:ext cx="756625" cy="496726"/>
                <a:chOff x="40640" y="1524407"/>
                <a:chExt cx="756625" cy="496726"/>
              </a:xfrm>
            </p:grpSpPr>
            <p:sp>
              <p:nvSpPr>
                <p:cNvPr id="13" name="Rettangolo 12">
                  <a:extLst>
                    <a:ext uri="{FF2B5EF4-FFF2-40B4-BE49-F238E27FC236}">
                      <a16:creationId xmlns:a16="http://schemas.microsoft.com/office/drawing/2014/main" id="{864749F0-0284-943D-E057-79AE1925A888}"/>
                    </a:ext>
                  </a:extLst>
                </p:cNvPr>
                <p:cNvSpPr/>
                <p:nvPr/>
              </p:nvSpPr>
              <p:spPr>
                <a:xfrm>
                  <a:off x="40640" y="1537698"/>
                  <a:ext cx="514905" cy="483435"/>
                </a:xfrm>
                <a:prstGeom prst="rect">
                  <a:avLst/>
                </a:prstGeom>
                <a:gradFill flip="none" rotWithShape="1">
                  <a:gsLst>
                    <a:gs pos="8000">
                      <a:schemeClr val="accent2">
                        <a:lumMod val="5000"/>
                        <a:lumOff val="95000"/>
                      </a:schemeClr>
                    </a:gs>
                    <a:gs pos="81000">
                      <a:schemeClr val="accent2">
                        <a:lumMod val="45000"/>
                        <a:lumOff val="55000"/>
                      </a:schemeClr>
                    </a:gs>
                    <a:gs pos="100000">
                      <a:schemeClr val="accent2">
                        <a:lumMod val="45000"/>
                        <a:lumOff val="5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Ovale 13">
                  <a:extLst>
                    <a:ext uri="{FF2B5EF4-FFF2-40B4-BE49-F238E27FC236}">
                      <a16:creationId xmlns:a16="http://schemas.microsoft.com/office/drawing/2014/main" id="{4881E48D-7725-E78D-8E0B-ACED17871D94}"/>
                    </a:ext>
                  </a:extLst>
                </p:cNvPr>
                <p:cNvSpPr/>
                <p:nvPr/>
              </p:nvSpPr>
              <p:spPr>
                <a:xfrm>
                  <a:off x="313830" y="1524407"/>
                  <a:ext cx="483435" cy="48343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52" name="Elemento grafico 51" descr="Lampadina e ingranaggio con riempimento a tinta unita">
                <a:extLst>
                  <a:ext uri="{FF2B5EF4-FFF2-40B4-BE49-F238E27FC236}">
                    <a16:creationId xmlns:a16="http://schemas.microsoft.com/office/drawing/2014/main" id="{CB17C49F-F0F1-070D-4BAA-AFDA295031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1152" y="1040295"/>
                <a:ext cx="407505" cy="407505"/>
              </a:xfrm>
              <a:prstGeom prst="rect">
                <a:avLst/>
              </a:prstGeom>
            </p:spPr>
          </p:pic>
        </p:grpSp>
        <p:sp>
          <p:nvSpPr>
            <p:cNvPr id="68" name="Rettangolo con angoli arrotondati 67">
              <a:extLst>
                <a:ext uri="{FF2B5EF4-FFF2-40B4-BE49-F238E27FC236}">
                  <a16:creationId xmlns:a16="http://schemas.microsoft.com/office/drawing/2014/main" id="{3270A1A5-5929-F623-E95D-2147073CD78C}"/>
                </a:ext>
              </a:extLst>
            </p:cNvPr>
            <p:cNvSpPr/>
            <p:nvPr/>
          </p:nvSpPr>
          <p:spPr>
            <a:xfrm>
              <a:off x="609600" y="3048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47" name="Gruppo 46">
              <a:extLst>
                <a:ext uri="{FF2B5EF4-FFF2-40B4-BE49-F238E27FC236}">
                  <a16:creationId xmlns:a16="http://schemas.microsoft.com/office/drawing/2014/main" id="{8DD58FB9-26A7-DAEB-38D5-1AADEBC56EDA}"/>
                </a:ext>
              </a:extLst>
            </p:cNvPr>
            <p:cNvGrpSpPr/>
            <p:nvPr/>
          </p:nvGrpSpPr>
          <p:grpSpPr>
            <a:xfrm>
              <a:off x="-29475" y="3072825"/>
              <a:ext cx="7344675" cy="584775"/>
              <a:chOff x="-29475" y="3200400"/>
              <a:chExt cx="7344675" cy="584775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C93A3351-9779-C56A-8141-1E48E3DC4059}"/>
                  </a:ext>
                </a:extLst>
              </p:cNvPr>
              <p:cNvSpPr txBox="1"/>
              <p:nvPr/>
            </p:nvSpPr>
            <p:spPr>
              <a:xfrm>
                <a:off x="789693" y="3200400"/>
                <a:ext cx="65255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600" b="1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Rapid Onboarding</a:t>
                </a:r>
              </a:p>
              <a:p>
                <a:r>
                  <a:rPr lang="it-IT" sz="1600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Integrazione rapida nei framework del cliente</a:t>
                </a:r>
              </a:p>
            </p:txBody>
          </p:sp>
          <p:grpSp>
            <p:nvGrpSpPr>
              <p:cNvPr id="25" name="Gruppo 24">
                <a:extLst>
                  <a:ext uri="{FF2B5EF4-FFF2-40B4-BE49-F238E27FC236}">
                    <a16:creationId xmlns:a16="http://schemas.microsoft.com/office/drawing/2014/main" id="{0C9C61CB-8C7D-4579-54A8-A98A1DCE7398}"/>
                  </a:ext>
                </a:extLst>
              </p:cNvPr>
              <p:cNvGrpSpPr/>
              <p:nvPr/>
            </p:nvGrpSpPr>
            <p:grpSpPr>
              <a:xfrm>
                <a:off x="-29475" y="3237074"/>
                <a:ext cx="756625" cy="496726"/>
                <a:chOff x="0" y="990600"/>
                <a:chExt cx="756625" cy="496726"/>
              </a:xfrm>
            </p:grpSpPr>
            <p:grpSp>
              <p:nvGrpSpPr>
                <p:cNvPr id="26" name="Gruppo 25">
                  <a:extLst>
                    <a:ext uri="{FF2B5EF4-FFF2-40B4-BE49-F238E27FC236}">
                      <a16:creationId xmlns:a16="http://schemas.microsoft.com/office/drawing/2014/main" id="{3921D878-4C79-E6C0-48D8-6178CCA56478}"/>
                    </a:ext>
                  </a:extLst>
                </p:cNvPr>
                <p:cNvGrpSpPr/>
                <p:nvPr/>
              </p:nvGrpSpPr>
              <p:grpSpPr>
                <a:xfrm>
                  <a:off x="0" y="990600"/>
                  <a:ext cx="756625" cy="496726"/>
                  <a:chOff x="40640" y="1524407"/>
                  <a:chExt cx="756625" cy="496726"/>
                </a:xfrm>
              </p:grpSpPr>
              <p:sp>
                <p:nvSpPr>
                  <p:cNvPr id="28" name="Rettangolo 27">
                    <a:extLst>
                      <a:ext uri="{FF2B5EF4-FFF2-40B4-BE49-F238E27FC236}">
                        <a16:creationId xmlns:a16="http://schemas.microsoft.com/office/drawing/2014/main" id="{9020A80D-4AF8-FF12-227D-CD24DEBCCE77}"/>
                      </a:ext>
                    </a:extLst>
                  </p:cNvPr>
                  <p:cNvSpPr/>
                  <p:nvPr/>
                </p:nvSpPr>
                <p:spPr>
                  <a:xfrm>
                    <a:off x="40640" y="1537698"/>
                    <a:ext cx="514905" cy="483435"/>
                  </a:xfrm>
                  <a:prstGeom prst="rect">
                    <a:avLst/>
                  </a:prstGeom>
                  <a:gradFill flip="none" rotWithShape="1">
                    <a:gsLst>
                      <a:gs pos="8000">
                        <a:schemeClr val="accent2">
                          <a:lumMod val="5000"/>
                          <a:lumOff val="95000"/>
                        </a:schemeClr>
                      </a:gs>
                      <a:gs pos="81000">
                        <a:schemeClr val="accent2">
                          <a:lumMod val="45000"/>
                          <a:lumOff val="55000"/>
                        </a:schemeClr>
                      </a:gs>
                      <a:gs pos="100000">
                        <a:schemeClr val="accent2">
                          <a:lumMod val="45000"/>
                          <a:lumOff val="55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Ovale 29">
                    <a:extLst>
                      <a:ext uri="{FF2B5EF4-FFF2-40B4-BE49-F238E27FC236}">
                        <a16:creationId xmlns:a16="http://schemas.microsoft.com/office/drawing/2014/main" id="{1195D653-80E4-A2AA-5980-D935527916B1}"/>
                      </a:ext>
                    </a:extLst>
                  </p:cNvPr>
                  <p:cNvSpPr/>
                  <p:nvPr/>
                </p:nvSpPr>
                <p:spPr>
                  <a:xfrm>
                    <a:off x="313830" y="1524407"/>
                    <a:ext cx="483435" cy="483435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27" name="Elemento grafico 26" descr="Lampadina e ingranaggio con riempimento a tinta unita">
                  <a:extLst>
                    <a:ext uri="{FF2B5EF4-FFF2-40B4-BE49-F238E27FC236}">
                      <a16:creationId xmlns:a16="http://schemas.microsoft.com/office/drawing/2014/main" id="{DF6D13C4-C5D6-8DA2-C1BC-A4A661BC88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52" y="1040295"/>
                  <a:ext cx="407505" cy="407505"/>
                </a:xfrm>
                <a:prstGeom prst="rect">
                  <a:avLst/>
                </a:prstGeom>
              </p:spPr>
            </p:pic>
          </p:grpSp>
        </p:grpSp>
        <p:sp>
          <p:nvSpPr>
            <p:cNvPr id="66" name="Rettangolo con angoli arrotondati 65">
              <a:extLst>
                <a:ext uri="{FF2B5EF4-FFF2-40B4-BE49-F238E27FC236}">
                  <a16:creationId xmlns:a16="http://schemas.microsoft.com/office/drawing/2014/main" id="{02CBD9AD-5D5C-806D-4E76-6BE8083C536D}"/>
                </a:ext>
              </a:extLst>
            </p:cNvPr>
            <p:cNvSpPr/>
            <p:nvPr/>
          </p:nvSpPr>
          <p:spPr>
            <a:xfrm>
              <a:off x="609600" y="3810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396971D5-BAB0-6181-923B-83416B6C9B88}"/>
                </a:ext>
              </a:extLst>
            </p:cNvPr>
            <p:cNvGrpSpPr/>
            <p:nvPr/>
          </p:nvGrpSpPr>
          <p:grpSpPr>
            <a:xfrm>
              <a:off x="5375" y="3886200"/>
              <a:ext cx="756625" cy="496726"/>
              <a:chOff x="0" y="990600"/>
              <a:chExt cx="756625" cy="496726"/>
            </a:xfrm>
          </p:grpSpPr>
          <p:grpSp>
            <p:nvGrpSpPr>
              <p:cNvPr id="7" name="Gruppo 6">
                <a:extLst>
                  <a:ext uri="{FF2B5EF4-FFF2-40B4-BE49-F238E27FC236}">
                    <a16:creationId xmlns:a16="http://schemas.microsoft.com/office/drawing/2014/main" id="{FFDC27C4-C626-4347-2474-1AEA2DD0DA62}"/>
                  </a:ext>
                </a:extLst>
              </p:cNvPr>
              <p:cNvGrpSpPr/>
              <p:nvPr/>
            </p:nvGrpSpPr>
            <p:grpSpPr>
              <a:xfrm>
                <a:off x="0" y="990600"/>
                <a:ext cx="756625" cy="496726"/>
                <a:chOff x="40640" y="1524407"/>
                <a:chExt cx="756625" cy="496726"/>
              </a:xfrm>
            </p:grpSpPr>
            <p:sp>
              <p:nvSpPr>
                <p:cNvPr id="11" name="Rettangolo 10">
                  <a:extLst>
                    <a:ext uri="{FF2B5EF4-FFF2-40B4-BE49-F238E27FC236}">
                      <a16:creationId xmlns:a16="http://schemas.microsoft.com/office/drawing/2014/main" id="{32BA8672-2B13-78B8-9A62-7E3DE9EF84A9}"/>
                    </a:ext>
                  </a:extLst>
                </p:cNvPr>
                <p:cNvSpPr/>
                <p:nvPr/>
              </p:nvSpPr>
              <p:spPr>
                <a:xfrm>
                  <a:off x="40640" y="1537698"/>
                  <a:ext cx="514905" cy="483435"/>
                </a:xfrm>
                <a:prstGeom prst="rect">
                  <a:avLst/>
                </a:prstGeom>
                <a:gradFill flip="none" rotWithShape="1">
                  <a:gsLst>
                    <a:gs pos="8000">
                      <a:schemeClr val="accent2">
                        <a:lumMod val="5000"/>
                        <a:lumOff val="95000"/>
                      </a:schemeClr>
                    </a:gs>
                    <a:gs pos="81000">
                      <a:schemeClr val="accent2">
                        <a:lumMod val="45000"/>
                        <a:lumOff val="55000"/>
                      </a:schemeClr>
                    </a:gs>
                    <a:gs pos="100000">
                      <a:schemeClr val="accent2">
                        <a:lumMod val="45000"/>
                        <a:lumOff val="5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Ovale 14">
                  <a:extLst>
                    <a:ext uri="{FF2B5EF4-FFF2-40B4-BE49-F238E27FC236}">
                      <a16:creationId xmlns:a16="http://schemas.microsoft.com/office/drawing/2014/main" id="{54DBF87F-EF4E-FA52-BE24-90F1969405B6}"/>
                    </a:ext>
                  </a:extLst>
                </p:cNvPr>
                <p:cNvSpPr/>
                <p:nvPr/>
              </p:nvSpPr>
              <p:spPr>
                <a:xfrm>
                  <a:off x="313830" y="1524407"/>
                  <a:ext cx="483435" cy="48343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0" name="Elemento grafico 9" descr="Lampadina e ingranaggio con riempimento a tinta unita">
                <a:extLst>
                  <a:ext uri="{FF2B5EF4-FFF2-40B4-BE49-F238E27FC236}">
                    <a16:creationId xmlns:a16="http://schemas.microsoft.com/office/drawing/2014/main" id="{3D05D409-8A33-F4BD-A816-31AC60C5A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1152" y="1040295"/>
                <a:ext cx="407505" cy="407505"/>
              </a:xfrm>
              <a:prstGeom prst="rect">
                <a:avLst/>
              </a:prstGeom>
            </p:spPr>
          </p:pic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69D1A913-3433-5F9E-A28A-3F5A39E27808}"/>
                </a:ext>
              </a:extLst>
            </p:cNvPr>
            <p:cNvSpPr txBox="1"/>
            <p:nvPr/>
          </p:nvSpPr>
          <p:spPr>
            <a:xfrm>
              <a:off x="838200" y="3881637"/>
              <a:ext cx="65255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600" b="1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Operational Continuity</a:t>
              </a:r>
            </a:p>
            <a:p>
              <a:r>
                <a:rPr lang="it-IT" sz="1600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Knowledge transfer e continuità operativa</a:t>
              </a:r>
            </a:p>
          </p:txBody>
        </p:sp>
        <p:sp>
          <p:nvSpPr>
            <p:cNvPr id="64" name="Rettangolo con angoli arrotondati 63">
              <a:extLst>
                <a:ext uri="{FF2B5EF4-FFF2-40B4-BE49-F238E27FC236}">
                  <a16:creationId xmlns:a16="http://schemas.microsoft.com/office/drawing/2014/main" id="{6A8C6A40-23AB-3F7C-80DB-2397C2E15725}"/>
                </a:ext>
              </a:extLst>
            </p:cNvPr>
            <p:cNvSpPr/>
            <p:nvPr/>
          </p:nvSpPr>
          <p:spPr>
            <a:xfrm>
              <a:off x="596480" y="4572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69" name="Gruppo 68">
              <a:extLst>
                <a:ext uri="{FF2B5EF4-FFF2-40B4-BE49-F238E27FC236}">
                  <a16:creationId xmlns:a16="http://schemas.microsoft.com/office/drawing/2014/main" id="{B0F74A22-4ABA-4EA1-57F1-DE3A2CE5B650}"/>
                </a:ext>
              </a:extLst>
            </p:cNvPr>
            <p:cNvGrpSpPr/>
            <p:nvPr/>
          </p:nvGrpSpPr>
          <p:grpSpPr>
            <a:xfrm>
              <a:off x="0" y="4648200"/>
              <a:ext cx="756625" cy="496726"/>
              <a:chOff x="0" y="990600"/>
              <a:chExt cx="756625" cy="496726"/>
            </a:xfrm>
          </p:grpSpPr>
          <p:grpSp>
            <p:nvGrpSpPr>
              <p:cNvPr id="70" name="Gruppo 69">
                <a:extLst>
                  <a:ext uri="{FF2B5EF4-FFF2-40B4-BE49-F238E27FC236}">
                    <a16:creationId xmlns:a16="http://schemas.microsoft.com/office/drawing/2014/main" id="{FE6F6ECC-3369-8964-B720-FF5406D5037D}"/>
                  </a:ext>
                </a:extLst>
              </p:cNvPr>
              <p:cNvGrpSpPr/>
              <p:nvPr/>
            </p:nvGrpSpPr>
            <p:grpSpPr>
              <a:xfrm>
                <a:off x="0" y="990600"/>
                <a:ext cx="756625" cy="496726"/>
                <a:chOff x="40640" y="1524407"/>
                <a:chExt cx="756625" cy="496726"/>
              </a:xfrm>
            </p:grpSpPr>
            <p:sp>
              <p:nvSpPr>
                <p:cNvPr id="72" name="Rettangolo 71">
                  <a:extLst>
                    <a:ext uri="{FF2B5EF4-FFF2-40B4-BE49-F238E27FC236}">
                      <a16:creationId xmlns:a16="http://schemas.microsoft.com/office/drawing/2014/main" id="{6021279C-6693-E557-DCF5-1BA28E7A3627}"/>
                    </a:ext>
                  </a:extLst>
                </p:cNvPr>
                <p:cNvSpPr/>
                <p:nvPr/>
              </p:nvSpPr>
              <p:spPr>
                <a:xfrm>
                  <a:off x="40640" y="1537698"/>
                  <a:ext cx="514905" cy="483435"/>
                </a:xfrm>
                <a:prstGeom prst="rect">
                  <a:avLst/>
                </a:prstGeom>
                <a:gradFill flip="none" rotWithShape="1">
                  <a:gsLst>
                    <a:gs pos="8000">
                      <a:schemeClr val="accent2">
                        <a:lumMod val="5000"/>
                        <a:lumOff val="95000"/>
                      </a:schemeClr>
                    </a:gs>
                    <a:gs pos="81000">
                      <a:schemeClr val="accent2">
                        <a:lumMod val="45000"/>
                        <a:lumOff val="55000"/>
                      </a:schemeClr>
                    </a:gs>
                    <a:gs pos="100000">
                      <a:schemeClr val="accent2">
                        <a:lumMod val="45000"/>
                        <a:lumOff val="5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Ovale 72">
                  <a:extLst>
                    <a:ext uri="{FF2B5EF4-FFF2-40B4-BE49-F238E27FC236}">
                      <a16:creationId xmlns:a16="http://schemas.microsoft.com/office/drawing/2014/main" id="{5FCFF0A8-2059-47C0-17DC-F574D61B1317}"/>
                    </a:ext>
                  </a:extLst>
                </p:cNvPr>
                <p:cNvSpPr/>
                <p:nvPr/>
              </p:nvSpPr>
              <p:spPr>
                <a:xfrm>
                  <a:off x="313830" y="1524407"/>
                  <a:ext cx="483435" cy="48343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1" name="Elemento grafico 70" descr="Lampadina e ingranaggio con riempimento a tinta unita">
                <a:extLst>
                  <a:ext uri="{FF2B5EF4-FFF2-40B4-BE49-F238E27FC236}">
                    <a16:creationId xmlns:a16="http://schemas.microsoft.com/office/drawing/2014/main" id="{D4FA73C6-A3D1-753A-3F85-2F836B61CD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1152" y="1040295"/>
                <a:ext cx="407505" cy="407505"/>
              </a:xfrm>
              <a:prstGeom prst="rect">
                <a:avLst/>
              </a:prstGeom>
            </p:spPr>
          </p:pic>
        </p:grp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3671945F-1A81-D150-9118-7E6993814553}"/>
                </a:ext>
              </a:extLst>
            </p:cNvPr>
            <p:cNvSpPr txBox="1"/>
            <p:nvPr/>
          </p:nvSpPr>
          <p:spPr>
            <a:xfrm>
              <a:off x="865893" y="4604611"/>
              <a:ext cx="65255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600" b="1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Scalable PMO Team</a:t>
              </a:r>
            </a:p>
            <a:p>
              <a:r>
                <a:rPr lang="it-IT" sz="1600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Rapida disponibilità di professionisti PMO qualificati</a:t>
              </a:r>
            </a:p>
          </p:txBody>
        </p:sp>
        <p:grpSp>
          <p:nvGrpSpPr>
            <p:cNvPr id="81" name="Gruppo 80">
              <a:extLst>
                <a:ext uri="{FF2B5EF4-FFF2-40B4-BE49-F238E27FC236}">
                  <a16:creationId xmlns:a16="http://schemas.microsoft.com/office/drawing/2014/main" id="{E1A44913-8831-7068-4C44-0D285269F2E9}"/>
                </a:ext>
              </a:extLst>
            </p:cNvPr>
            <p:cNvGrpSpPr/>
            <p:nvPr/>
          </p:nvGrpSpPr>
          <p:grpSpPr>
            <a:xfrm>
              <a:off x="0" y="6096000"/>
              <a:ext cx="7358332" cy="684390"/>
              <a:chOff x="0" y="5792610"/>
              <a:chExt cx="7358332" cy="684390"/>
            </a:xfrm>
          </p:grpSpPr>
          <p:grpSp>
            <p:nvGrpSpPr>
              <p:cNvPr id="80" name="Gruppo 79">
                <a:extLst>
                  <a:ext uri="{FF2B5EF4-FFF2-40B4-BE49-F238E27FC236}">
                    <a16:creationId xmlns:a16="http://schemas.microsoft.com/office/drawing/2014/main" id="{38794833-A610-1B01-8102-263B98ACCAE9}"/>
                  </a:ext>
                </a:extLst>
              </p:cNvPr>
              <p:cNvGrpSpPr/>
              <p:nvPr/>
            </p:nvGrpSpPr>
            <p:grpSpPr>
              <a:xfrm>
                <a:off x="609600" y="5792610"/>
                <a:ext cx="6748732" cy="684390"/>
                <a:chOff x="685800" y="5792610"/>
                <a:chExt cx="6748732" cy="684390"/>
              </a:xfrm>
            </p:grpSpPr>
            <p:sp>
              <p:nvSpPr>
                <p:cNvPr id="61" name="Rettangolo con angoli arrotondati 60">
                  <a:extLst>
                    <a:ext uri="{FF2B5EF4-FFF2-40B4-BE49-F238E27FC236}">
                      <a16:creationId xmlns:a16="http://schemas.microsoft.com/office/drawing/2014/main" id="{AB8AE9C5-F927-133E-3866-2E5FA9654F17}"/>
                    </a:ext>
                  </a:extLst>
                </p:cNvPr>
                <p:cNvSpPr/>
                <p:nvPr/>
              </p:nvSpPr>
              <p:spPr>
                <a:xfrm>
                  <a:off x="685800" y="5792610"/>
                  <a:ext cx="6553200" cy="684390"/>
                </a:xfrm>
                <a:prstGeom prst="roundRect">
                  <a:avLst>
                    <a:gd name="adj" fmla="val 21236"/>
                  </a:avLst>
                </a:prstGeom>
                <a:solidFill>
                  <a:sysClr val="window" lastClr="FFFFFF"/>
                </a:solidFill>
                <a:ln>
                  <a:noFill/>
                </a:ln>
                <a:effectLst>
                  <a:outerShdw blurRad="127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lIns="324000" tIns="45720" rIns="324000" bIns="45720" rtlCol="0" anchor="ctr"/>
                <a:lstStyle/>
                <a:p>
                  <a:pPr marL="12065" marR="508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299085" algn="l"/>
                    </a:tabLst>
                    <a:defRPr/>
                  </a:pPr>
                  <a:endParaRPr kumimoji="0" lang="it-IT" sz="16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4069"/>
                    </a:solidFill>
                    <a:effectLst/>
                    <a:uLnTx/>
                    <a:uFillTx/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49" name="CasellaDiTesto 48">
                  <a:extLst>
                    <a:ext uri="{FF2B5EF4-FFF2-40B4-BE49-F238E27FC236}">
                      <a16:creationId xmlns:a16="http://schemas.microsoft.com/office/drawing/2014/main" id="{F803ED94-A606-45FD-002A-15CDDD10F28D}"/>
                    </a:ext>
                  </a:extLst>
                </p:cNvPr>
                <p:cNvSpPr txBox="1"/>
                <p:nvPr/>
              </p:nvSpPr>
              <p:spPr>
                <a:xfrm>
                  <a:off x="909025" y="5816025"/>
                  <a:ext cx="6525507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IT" sz="1600" b="1" kern="1200" spc="-10" dirty="0">
                      <a:solidFill>
                        <a:srgbClr val="0C3F68"/>
                      </a:solidFill>
                      <a:latin typeface="Century Gothic"/>
                      <a:ea typeface="Tahoma" panose="020B0604030504040204" pitchFamily="34" charset="0"/>
                      <a:cs typeface="Tahoma" panose="020B0604030504040204" pitchFamily="34" charset="0"/>
                    </a:rPr>
                    <a:t>Regulatory &amp; Operational Resilience</a:t>
                  </a:r>
                </a:p>
                <a:p>
                  <a:r>
                    <a:rPr lang="it-IT" sz="1600" kern="1200" spc="-10" dirty="0">
                      <a:solidFill>
                        <a:srgbClr val="0C3F68"/>
                      </a:solidFill>
                      <a:latin typeface="Century Gothic"/>
                      <a:ea typeface="Tahoma" panose="020B0604030504040204" pitchFamily="34" charset="0"/>
                      <a:cs typeface="Tahoma" panose="020B0604030504040204" pitchFamily="34" charset="0"/>
                    </a:rPr>
                    <a:t>DORA, NIS2, GDPR e ISO/IEC 2700x.</a:t>
                  </a:r>
                </a:p>
              </p:txBody>
            </p:sp>
          </p:grpSp>
          <p:grpSp>
            <p:nvGrpSpPr>
              <p:cNvPr id="40" name="Gruppo 39">
                <a:extLst>
                  <a:ext uri="{FF2B5EF4-FFF2-40B4-BE49-F238E27FC236}">
                    <a16:creationId xmlns:a16="http://schemas.microsoft.com/office/drawing/2014/main" id="{83FCCCA3-B056-6111-59C9-D4B0CB90B260}"/>
                  </a:ext>
                </a:extLst>
              </p:cNvPr>
              <p:cNvGrpSpPr/>
              <p:nvPr/>
            </p:nvGrpSpPr>
            <p:grpSpPr>
              <a:xfrm>
                <a:off x="0" y="5867400"/>
                <a:ext cx="756625" cy="496726"/>
                <a:chOff x="0" y="990600"/>
                <a:chExt cx="756625" cy="496726"/>
              </a:xfrm>
            </p:grpSpPr>
            <p:grpSp>
              <p:nvGrpSpPr>
                <p:cNvPr id="41" name="Gruppo 40">
                  <a:extLst>
                    <a:ext uri="{FF2B5EF4-FFF2-40B4-BE49-F238E27FC236}">
                      <a16:creationId xmlns:a16="http://schemas.microsoft.com/office/drawing/2014/main" id="{D282AB22-A42D-6E93-76D9-B0B7D8DC90CD}"/>
                    </a:ext>
                  </a:extLst>
                </p:cNvPr>
                <p:cNvGrpSpPr/>
                <p:nvPr/>
              </p:nvGrpSpPr>
              <p:grpSpPr>
                <a:xfrm>
                  <a:off x="0" y="990600"/>
                  <a:ext cx="756625" cy="496726"/>
                  <a:chOff x="40640" y="1524407"/>
                  <a:chExt cx="756625" cy="496726"/>
                </a:xfrm>
              </p:grpSpPr>
              <p:sp>
                <p:nvSpPr>
                  <p:cNvPr id="43" name="Rettangolo 42">
                    <a:extLst>
                      <a:ext uri="{FF2B5EF4-FFF2-40B4-BE49-F238E27FC236}">
                        <a16:creationId xmlns:a16="http://schemas.microsoft.com/office/drawing/2014/main" id="{FA40151C-8ABB-99BE-3D56-0EB932A91018}"/>
                      </a:ext>
                    </a:extLst>
                  </p:cNvPr>
                  <p:cNvSpPr/>
                  <p:nvPr/>
                </p:nvSpPr>
                <p:spPr>
                  <a:xfrm>
                    <a:off x="40640" y="1537698"/>
                    <a:ext cx="514905" cy="483435"/>
                  </a:xfrm>
                  <a:prstGeom prst="rect">
                    <a:avLst/>
                  </a:prstGeom>
                  <a:gradFill flip="none" rotWithShape="1">
                    <a:gsLst>
                      <a:gs pos="8000">
                        <a:schemeClr val="accent2">
                          <a:lumMod val="5000"/>
                          <a:lumOff val="95000"/>
                        </a:schemeClr>
                      </a:gs>
                      <a:gs pos="81000">
                        <a:schemeClr val="accent2">
                          <a:lumMod val="45000"/>
                          <a:lumOff val="55000"/>
                        </a:schemeClr>
                      </a:gs>
                      <a:gs pos="100000">
                        <a:schemeClr val="accent2">
                          <a:lumMod val="45000"/>
                          <a:lumOff val="55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" name="Ovale 47">
                    <a:extLst>
                      <a:ext uri="{FF2B5EF4-FFF2-40B4-BE49-F238E27FC236}">
                        <a16:creationId xmlns:a16="http://schemas.microsoft.com/office/drawing/2014/main" id="{533B1106-712D-8ADC-C4D7-DA9E1ECF4046}"/>
                      </a:ext>
                    </a:extLst>
                  </p:cNvPr>
                  <p:cNvSpPr/>
                  <p:nvPr/>
                </p:nvSpPr>
                <p:spPr>
                  <a:xfrm>
                    <a:off x="313830" y="1524407"/>
                    <a:ext cx="483435" cy="483435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42" name="Elemento grafico 41" descr="Lampadina e ingranaggio con riempimento a tinta unita">
                  <a:extLst>
                    <a:ext uri="{FF2B5EF4-FFF2-40B4-BE49-F238E27FC236}">
                      <a16:creationId xmlns:a16="http://schemas.microsoft.com/office/drawing/2014/main" id="{1265FBE6-1F53-3F2E-AD6B-1EE260E560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52" y="1040295"/>
                  <a:ext cx="407505" cy="40750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85A79630-AA7B-8457-F69A-EAE1A492BEB2}"/>
                </a:ext>
              </a:extLst>
            </p:cNvPr>
            <p:cNvGrpSpPr/>
            <p:nvPr/>
          </p:nvGrpSpPr>
          <p:grpSpPr>
            <a:xfrm>
              <a:off x="9300" y="5334000"/>
              <a:ext cx="7391400" cy="684390"/>
              <a:chOff x="0" y="3320189"/>
              <a:chExt cx="7391400" cy="684390"/>
            </a:xfrm>
          </p:grpSpPr>
          <p:sp>
            <p:nvSpPr>
              <p:cNvPr id="17" name="Rettangolo con angoli arrotondati 16">
                <a:extLst>
                  <a:ext uri="{FF2B5EF4-FFF2-40B4-BE49-F238E27FC236}">
                    <a16:creationId xmlns:a16="http://schemas.microsoft.com/office/drawing/2014/main" id="{A9E9DD18-993B-802B-86D8-35E98D4FB56B}"/>
                  </a:ext>
                </a:extLst>
              </p:cNvPr>
              <p:cNvSpPr/>
              <p:nvPr/>
            </p:nvSpPr>
            <p:spPr>
              <a:xfrm>
                <a:off x="596480" y="3320189"/>
                <a:ext cx="6553200" cy="684390"/>
              </a:xfrm>
              <a:prstGeom prst="roundRect">
                <a:avLst>
                  <a:gd name="adj" fmla="val 21236"/>
                </a:avLst>
              </a:prstGeom>
              <a:solidFill>
                <a:sysClr val="window" lastClr="FFFFFF"/>
              </a:solidFill>
              <a:ln>
                <a:noFill/>
              </a:ln>
              <a:effectLst>
                <a:outerShdw blurRad="127000" algn="ctr" rotWithShape="0">
                  <a:prstClr val="black">
                    <a:alpha val="25000"/>
                  </a:prstClr>
                </a:outerShdw>
              </a:effectLst>
            </p:spPr>
            <p:txBody>
              <a:bodyPr lIns="324000" tIns="45720" rIns="324000" bIns="45720" rtlCol="0" anchor="ctr"/>
              <a:lstStyle/>
              <a:p>
                <a:pPr marL="12065" marR="508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99085" algn="l"/>
                  </a:tabLst>
                  <a:defRPr/>
                </a:pPr>
                <a:endParaRPr kumimoji="0" lang="it-IT" sz="1600" i="0" u="none" strike="noStrike" kern="1200" cap="none" spc="0" normalizeH="0" baseline="0" noProof="0" dirty="0">
                  <a:ln>
                    <a:noFill/>
                  </a:ln>
                  <a:solidFill>
                    <a:srgbClr val="0C4069"/>
                  </a:solidFill>
                  <a:effectLst/>
                  <a:uLnTx/>
                  <a:uFillTx/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9" name="Gruppo 18">
                <a:extLst>
                  <a:ext uri="{FF2B5EF4-FFF2-40B4-BE49-F238E27FC236}">
                    <a16:creationId xmlns:a16="http://schemas.microsoft.com/office/drawing/2014/main" id="{CA378823-920A-BC2B-AF53-B284F91B3216}"/>
                  </a:ext>
                </a:extLst>
              </p:cNvPr>
              <p:cNvGrpSpPr/>
              <p:nvPr/>
            </p:nvGrpSpPr>
            <p:grpSpPr>
              <a:xfrm>
                <a:off x="0" y="3429000"/>
                <a:ext cx="756625" cy="496726"/>
                <a:chOff x="0" y="990600"/>
                <a:chExt cx="756625" cy="496726"/>
              </a:xfrm>
            </p:grpSpPr>
            <p:grpSp>
              <p:nvGrpSpPr>
                <p:cNvPr id="22" name="Gruppo 21">
                  <a:extLst>
                    <a:ext uri="{FF2B5EF4-FFF2-40B4-BE49-F238E27FC236}">
                      <a16:creationId xmlns:a16="http://schemas.microsoft.com/office/drawing/2014/main" id="{B712F498-208E-73FE-8A4C-77373870ECE2}"/>
                    </a:ext>
                  </a:extLst>
                </p:cNvPr>
                <p:cNvGrpSpPr/>
                <p:nvPr/>
              </p:nvGrpSpPr>
              <p:grpSpPr>
                <a:xfrm>
                  <a:off x="0" y="990600"/>
                  <a:ext cx="756625" cy="496726"/>
                  <a:chOff x="40640" y="1524407"/>
                  <a:chExt cx="756625" cy="496726"/>
                </a:xfrm>
              </p:grpSpPr>
              <p:sp>
                <p:nvSpPr>
                  <p:cNvPr id="31" name="Rettangolo 30">
                    <a:extLst>
                      <a:ext uri="{FF2B5EF4-FFF2-40B4-BE49-F238E27FC236}">
                        <a16:creationId xmlns:a16="http://schemas.microsoft.com/office/drawing/2014/main" id="{A5609FD2-135C-83E6-A1B2-AD5F0C282BA9}"/>
                      </a:ext>
                    </a:extLst>
                  </p:cNvPr>
                  <p:cNvSpPr/>
                  <p:nvPr/>
                </p:nvSpPr>
                <p:spPr>
                  <a:xfrm>
                    <a:off x="40640" y="1537698"/>
                    <a:ext cx="514905" cy="483435"/>
                  </a:xfrm>
                  <a:prstGeom prst="rect">
                    <a:avLst/>
                  </a:prstGeom>
                  <a:gradFill flip="none" rotWithShape="1">
                    <a:gsLst>
                      <a:gs pos="8000">
                        <a:schemeClr val="accent2">
                          <a:lumMod val="5000"/>
                          <a:lumOff val="95000"/>
                        </a:schemeClr>
                      </a:gs>
                      <a:gs pos="81000">
                        <a:schemeClr val="accent2">
                          <a:lumMod val="45000"/>
                          <a:lumOff val="55000"/>
                        </a:schemeClr>
                      </a:gs>
                      <a:gs pos="100000">
                        <a:schemeClr val="accent2">
                          <a:lumMod val="45000"/>
                          <a:lumOff val="55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Ovale 31">
                    <a:extLst>
                      <a:ext uri="{FF2B5EF4-FFF2-40B4-BE49-F238E27FC236}">
                        <a16:creationId xmlns:a16="http://schemas.microsoft.com/office/drawing/2014/main" id="{D5486FBA-8C54-C6E5-4263-0678E1989F23}"/>
                      </a:ext>
                    </a:extLst>
                  </p:cNvPr>
                  <p:cNvSpPr/>
                  <p:nvPr/>
                </p:nvSpPr>
                <p:spPr>
                  <a:xfrm>
                    <a:off x="313830" y="1524407"/>
                    <a:ext cx="483435" cy="483435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23" name="Elemento grafico 22" descr="Lampadina e ingranaggio con riempimento a tinta unita">
                  <a:extLst>
                    <a:ext uri="{FF2B5EF4-FFF2-40B4-BE49-F238E27FC236}">
                      <a16:creationId xmlns:a16="http://schemas.microsoft.com/office/drawing/2014/main" id="{33D52FF1-156B-EA20-2FE4-09BF9BA394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52" y="1040295"/>
                  <a:ext cx="407505" cy="407505"/>
                </a:xfrm>
                <a:prstGeom prst="rect">
                  <a:avLst/>
                </a:prstGeom>
              </p:spPr>
            </p:pic>
          </p:grpSp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32F80A69-929D-D3E8-8449-CBED9799644F}"/>
                  </a:ext>
                </a:extLst>
              </p:cNvPr>
              <p:cNvSpPr txBox="1"/>
              <p:nvPr/>
            </p:nvSpPr>
            <p:spPr>
              <a:xfrm>
                <a:off x="865893" y="3352800"/>
                <a:ext cx="65255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600" b="1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Multilingual PMO Teams</a:t>
                </a:r>
              </a:p>
              <a:p>
                <a:r>
                  <a:rPr lang="it-IT" sz="1600" kern="1200" spc="-10" dirty="0">
                    <a:solidFill>
                      <a:srgbClr val="0C3F68"/>
                    </a:solidFill>
                    <a:latin typeface="Century Gothic"/>
                    <a:ea typeface="Tahoma" panose="020B0604030504040204" pitchFamily="34" charset="0"/>
                    <a:cs typeface="Tahoma" panose="020B0604030504040204" pitchFamily="34" charset="0"/>
                  </a:rPr>
                  <a:t>Team PMO integrati su programmi internazionali</a:t>
                </a:r>
              </a:p>
            </p:txBody>
          </p:sp>
        </p:grpSp>
        <p:sp>
          <p:nvSpPr>
            <p:cNvPr id="3" name="Rettangolo con angoli arrotondati 2">
              <a:extLst>
                <a:ext uri="{FF2B5EF4-FFF2-40B4-BE49-F238E27FC236}">
                  <a16:creationId xmlns:a16="http://schemas.microsoft.com/office/drawing/2014/main" id="{14C49FE4-099F-3F51-2942-C01F91C16675}"/>
                </a:ext>
              </a:extLst>
            </p:cNvPr>
            <p:cNvSpPr/>
            <p:nvPr/>
          </p:nvSpPr>
          <p:spPr>
            <a:xfrm>
              <a:off x="601313" y="2286000"/>
              <a:ext cx="6553200" cy="684390"/>
            </a:xfrm>
            <a:prstGeom prst="roundRect">
              <a:avLst>
                <a:gd name="adj" fmla="val 21236"/>
              </a:avLst>
            </a:prstGeom>
            <a:solidFill>
              <a:sysClr val="window" lastClr="FFFFFF"/>
            </a:solidFill>
            <a:ln>
              <a:noFill/>
            </a:ln>
            <a:effectLst>
              <a:outerShdw blurRad="127000" algn="ctr" rotWithShape="0">
                <a:prstClr val="black">
                  <a:alpha val="25000"/>
                </a:prstClr>
              </a:outerShdw>
            </a:effectLst>
          </p:spPr>
          <p:txBody>
            <a:bodyPr lIns="324000" tIns="45720" rIns="324000" bIns="45720" rtlCol="0" anchor="ctr"/>
            <a:lstStyle/>
            <a:p>
              <a:pPr marL="12065" marR="5080" lvl="0" indent="0" algn="l" defTabSz="914400" rtl="0" eaLnBrk="1" fontAlgn="auto" latinLnBrk="0" hangingPunct="1">
                <a:lnSpc>
                  <a:spcPct val="15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9085" algn="l"/>
                </a:tabLst>
                <a:defRPr/>
              </a:pPr>
              <a:endPara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0C4069"/>
                </a:solidFill>
                <a:effectLst/>
                <a:uLnTx/>
                <a:uFillTx/>
                <a:latin typeface="Century Gothic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A47AE29D-0CC9-2320-984F-EDD6B9817F71}"/>
                </a:ext>
              </a:extLst>
            </p:cNvPr>
            <p:cNvGrpSpPr/>
            <p:nvPr/>
          </p:nvGrpSpPr>
          <p:grpSpPr>
            <a:xfrm>
              <a:off x="0" y="2362200"/>
              <a:ext cx="756625" cy="496726"/>
              <a:chOff x="0" y="990600"/>
              <a:chExt cx="756625" cy="496726"/>
            </a:xfrm>
          </p:grpSpPr>
          <p:grpSp>
            <p:nvGrpSpPr>
              <p:cNvPr id="24" name="Gruppo 23">
                <a:extLst>
                  <a:ext uri="{FF2B5EF4-FFF2-40B4-BE49-F238E27FC236}">
                    <a16:creationId xmlns:a16="http://schemas.microsoft.com/office/drawing/2014/main" id="{94CCF933-B69B-3101-8982-64D43E4740B0}"/>
                  </a:ext>
                </a:extLst>
              </p:cNvPr>
              <p:cNvGrpSpPr/>
              <p:nvPr/>
            </p:nvGrpSpPr>
            <p:grpSpPr>
              <a:xfrm>
                <a:off x="0" y="990600"/>
                <a:ext cx="756625" cy="496726"/>
                <a:chOff x="40640" y="1524407"/>
                <a:chExt cx="756625" cy="496726"/>
              </a:xfrm>
            </p:grpSpPr>
            <p:sp>
              <p:nvSpPr>
                <p:cNvPr id="36" name="Rettangolo 35">
                  <a:extLst>
                    <a:ext uri="{FF2B5EF4-FFF2-40B4-BE49-F238E27FC236}">
                      <a16:creationId xmlns:a16="http://schemas.microsoft.com/office/drawing/2014/main" id="{8FC0A96E-5DBC-6D85-0245-1114F9A1AF0C}"/>
                    </a:ext>
                  </a:extLst>
                </p:cNvPr>
                <p:cNvSpPr/>
                <p:nvPr/>
              </p:nvSpPr>
              <p:spPr>
                <a:xfrm>
                  <a:off x="40640" y="1537698"/>
                  <a:ext cx="514905" cy="483435"/>
                </a:xfrm>
                <a:prstGeom prst="rect">
                  <a:avLst/>
                </a:prstGeom>
                <a:gradFill flip="none" rotWithShape="1">
                  <a:gsLst>
                    <a:gs pos="8000">
                      <a:schemeClr val="accent2">
                        <a:lumMod val="5000"/>
                        <a:lumOff val="95000"/>
                      </a:schemeClr>
                    </a:gs>
                    <a:gs pos="81000">
                      <a:schemeClr val="accent2">
                        <a:lumMod val="45000"/>
                        <a:lumOff val="55000"/>
                      </a:schemeClr>
                    </a:gs>
                    <a:gs pos="100000">
                      <a:schemeClr val="accent2">
                        <a:lumMod val="45000"/>
                        <a:lumOff val="5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Ovale 36">
                  <a:extLst>
                    <a:ext uri="{FF2B5EF4-FFF2-40B4-BE49-F238E27FC236}">
                      <a16:creationId xmlns:a16="http://schemas.microsoft.com/office/drawing/2014/main" id="{27B903DC-467C-731B-8164-6FA05026BD45}"/>
                    </a:ext>
                  </a:extLst>
                </p:cNvPr>
                <p:cNvSpPr/>
                <p:nvPr/>
              </p:nvSpPr>
              <p:spPr>
                <a:xfrm>
                  <a:off x="313830" y="1524407"/>
                  <a:ext cx="483435" cy="48343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35" name="Elemento grafico 34" descr="Lampadina e ingranaggio con riempimento a tinta unita">
                <a:extLst>
                  <a:ext uri="{FF2B5EF4-FFF2-40B4-BE49-F238E27FC236}">
                    <a16:creationId xmlns:a16="http://schemas.microsoft.com/office/drawing/2014/main" id="{6BC78F5F-0819-DA25-1B77-541330BDD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1152" y="1040295"/>
                <a:ext cx="407505" cy="407505"/>
              </a:xfrm>
              <a:prstGeom prst="rect">
                <a:avLst/>
              </a:prstGeom>
            </p:spPr>
          </p:pic>
        </p:grp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917BF981-CCF4-972E-A2F0-8F1471005850}"/>
                </a:ext>
              </a:extLst>
            </p:cNvPr>
            <p:cNvSpPr txBox="1"/>
            <p:nvPr/>
          </p:nvSpPr>
          <p:spPr>
            <a:xfrm>
              <a:off x="830174" y="2310825"/>
              <a:ext cx="65255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600" b="1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Seamless Team Integration</a:t>
              </a:r>
            </a:p>
            <a:p>
              <a:r>
                <a:rPr lang="it-IT" sz="1600" kern="1200" spc="-10" dirty="0">
                  <a:solidFill>
                    <a:srgbClr val="0C3F68"/>
                  </a:solidFill>
                  <a:latin typeface="Century Gothic"/>
                  <a:ea typeface="Tahoma" panose="020B0604030504040204" pitchFamily="34" charset="0"/>
                  <a:cs typeface="Tahoma" panose="020B0604030504040204" pitchFamily="34" charset="0"/>
                </a:rPr>
                <a:t>Operiamo come estensione dei team del cliente.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1158038"/>
      </p:ext>
    </p:extLst>
  </p:cSld>
  <p:clrMapOvr>
    <a:masterClrMapping/>
  </p:clrMapOvr>
</p:sld>
</file>

<file path=ppt/theme/theme1.xml><?xml version="1.0" encoding="utf-8"?>
<a:theme xmlns:a="http://schemas.openxmlformats.org/drawingml/2006/main" name="13_Tema di Office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Tema di Office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Tema di Office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-COLLEGANDO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-COLLEGANDO" id="{F4FEF7F9-D3F7-4D4F-A631-2D9FA2E4C7E1}" vid="{F9A9ECB0-1E99-4A5A-BDA6-9D7B72ED7004}"/>
    </a:ext>
  </a:extLst>
</a:theme>
</file>

<file path=ppt/theme/theme5.xml><?xml version="1.0" encoding="utf-8"?>
<a:theme xmlns:a="http://schemas.openxmlformats.org/drawingml/2006/main" name="5_Tema di Office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2_Tema di Office">
  <a:themeElements>
    <a:clrScheme name="COLLEGAND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C4069"/>
      </a:accent1>
      <a:accent2>
        <a:srgbClr val="F0965B"/>
      </a:accent2>
      <a:accent3>
        <a:srgbClr val="A5A5A5"/>
      </a:accent3>
      <a:accent4>
        <a:srgbClr val="FFFFFF"/>
      </a:accent4>
      <a:accent5>
        <a:srgbClr val="1E2748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LEGAND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5373</TotalTime>
  <Words>1772</Words>
  <Application>Microsoft Office PowerPoint</Application>
  <PresentationFormat>Widescreen</PresentationFormat>
  <Paragraphs>215</Paragraphs>
  <Slides>23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23</vt:i4>
      </vt:variant>
    </vt:vector>
  </HeadingPairs>
  <TitlesOfParts>
    <vt:vector size="35" baseType="lpstr">
      <vt:lpstr>Aptos</vt:lpstr>
      <vt:lpstr>Arial</vt:lpstr>
      <vt:lpstr>Calibri</vt:lpstr>
      <vt:lpstr>Century Gothic</vt:lpstr>
      <vt:lpstr>Tahoma</vt:lpstr>
      <vt:lpstr>Wingdings</vt:lpstr>
      <vt:lpstr>13_Tema di Office</vt:lpstr>
      <vt:lpstr>9_Tema di Office</vt:lpstr>
      <vt:lpstr>7_Tema di Office</vt:lpstr>
      <vt:lpstr>Tema-COLLEGANDO</vt:lpstr>
      <vt:lpstr>5_Tema di Office</vt:lpstr>
      <vt:lpstr>12_Tema di Office</vt:lpstr>
      <vt:lpstr>Collegando il successo, oltre le distanze</vt:lpstr>
      <vt:lpstr>Presentazione standard di PowerPoint</vt:lpstr>
      <vt:lpstr>1. Chi siamo</vt:lpstr>
      <vt:lpstr>2. Operational Resilience &amp; ICT Governance Support</vt:lpstr>
      <vt:lpstr>3. Offriamo due linee di business con competenze e strutture specifiche</vt:lpstr>
      <vt:lpstr>4. Esperienza con clienti e contesti regolati</vt:lpstr>
      <vt:lpstr>Presentazione standard di PowerPoint</vt:lpstr>
      <vt:lpstr>5.1 Remote PMO – cosa offriamo</vt:lpstr>
      <vt:lpstr>5.2  Il modello Managed Remote PMO Un partner integrato nei team del cliente, responsabile della governance, del coordinamento e della continuità della delivery.</vt:lpstr>
      <vt:lpstr>5.3  Strumenti e metodologie</vt:lpstr>
      <vt:lpstr>5.4 Portfolio  (Life Sciences)</vt:lpstr>
      <vt:lpstr>5.4 Portfolio   (Re)Insurance</vt:lpstr>
      <vt:lpstr>5.4 Portfolio (Regulatory/Compliance)</vt:lpstr>
      <vt:lpstr>5.4 Portfolio – Consulenza</vt:lpstr>
      <vt:lpstr>5.4 Portfolio (PMO as a Service)</vt:lpstr>
      <vt:lpstr>5.5 I Nostri Clienti</vt:lpstr>
      <vt:lpstr>Presentazione standard di PowerPoint</vt:lpstr>
      <vt:lpstr>6.1 Servizi linguistici &amp; Localizzazione</vt:lpstr>
      <vt:lpstr>6.2 Gestione della qualità</vt:lpstr>
      <vt:lpstr>6.3 Settori</vt:lpstr>
      <vt:lpstr>6.4 I Nostri Clienti </vt:lpstr>
      <vt:lpstr>Supportiamo organizzazioni internazionali attraverso una struttura di Managed Remote PMO che integra coordinamento operativo, governance e continuità della delivery come estensione dei team del cliente.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ACER</dc:creator>
  <cp:lastModifiedBy>Translator</cp:lastModifiedBy>
  <cp:revision>552</cp:revision>
  <dcterms:created xsi:type="dcterms:W3CDTF">2026-02-09T17:28:40Z</dcterms:created>
  <dcterms:modified xsi:type="dcterms:W3CDTF">2026-07-20T13:37:14Z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2025-09-01T00:00:00Z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2026-02-09T00:00:00Z</vt:filetime>
  </property>
  <property fmtid="{D5CDD505-2E9C-101B-9397-08002B2CF9AE}" pid="5" name="Producer">
    <vt:lpwstr>macOS Version 15.6.1 (Build 24G90) Quartz PDFContext</vt:lpwstr>
  </property>
</Properties>
</file>