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3" r:id="rId4"/>
    <p:sldId id="264" r:id="rId5"/>
    <p:sldId id="265" r:id="rId6"/>
    <p:sldId id="258" r:id="rId7"/>
    <p:sldId id="261" r:id="rId8"/>
    <p:sldId id="267" r:id="rId9"/>
    <p:sldId id="271" r:id="rId10"/>
    <p:sldId id="272" r:id="rId11"/>
    <p:sldId id="273" r:id="rId12"/>
    <p:sldId id="269" r:id="rId13"/>
    <p:sldId id="270" r:id="rId14"/>
    <p:sldId id="274" r:id="rId15"/>
    <p:sldId id="275" r:id="rId16"/>
    <p:sldId id="276" r:id="rId17"/>
  </p:sldIdLst>
  <p:sldSz cx="18288000" cy="10287000"/>
  <p:notesSz cx="6858000" cy="9144000"/>
  <p:embeddedFontLst>
    <p:embeddedFont>
      <p:font typeface="DejaVu Serif Bold" panose="020B0604020202020204" charset="0"/>
      <p:regular r:id="rId18"/>
    </p:embeddedFont>
    <p:embeddedFont>
      <p:font typeface="Gotham" panose="020B0604020202020204" charset="0"/>
      <p:regular r:id="rId19"/>
    </p:embeddedFont>
    <p:embeddedFont>
      <p:font typeface="Gotham 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056"/>
    <a:srgbClr val="FFFFFF"/>
    <a:srgbClr val="979797"/>
    <a:srgbClr val="00283D"/>
    <a:srgbClr val="C7C7C7"/>
    <a:srgbClr val="2A3745"/>
    <a:srgbClr val="2B8D97"/>
    <a:srgbClr val="1C6D7A"/>
    <a:srgbClr val="00273B"/>
    <a:srgbClr val="1A44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872096" y="2859879"/>
            <a:ext cx="4543808" cy="4567241"/>
          </a:xfrm>
          <a:custGeom>
            <a:avLst/>
            <a:gdLst/>
            <a:ahLst/>
            <a:cxnLst/>
            <a:rect l="l" t="t" r="r" b="b"/>
            <a:pathLst>
              <a:path w="4543808" h="4567241">
                <a:moveTo>
                  <a:pt x="0" y="0"/>
                </a:moveTo>
                <a:lnTo>
                  <a:pt x="4543808" y="0"/>
                </a:lnTo>
                <a:lnTo>
                  <a:pt x="4543808" y="4567240"/>
                </a:lnTo>
                <a:lnTo>
                  <a:pt x="0" y="4567240"/>
                </a:lnTo>
                <a:lnTo>
                  <a:pt x="0" y="0"/>
                </a:lnTo>
                <a:close/>
              </a:path>
            </a:pathLst>
          </a:custGeom>
          <a:blipFill>
            <a:blip r:embed="rId2"/>
            <a:stretch>
              <a:fillRect l="-45382" t="-30270" r="-34552" b="-48741"/>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a:extLst>
              <a:ext uri="{FF2B5EF4-FFF2-40B4-BE49-F238E27FC236}">
                <a16:creationId xmlns:a16="http://schemas.microsoft.com/office/drawing/2014/main" id="{54B4DC0B-6391-88C0-3EAA-47D8B5C1C44F}"/>
              </a:ext>
            </a:extLst>
          </p:cNvPr>
          <p:cNvGraphicFramePr>
            <a:graphicFrameLocks noGrp="1"/>
          </p:cNvGraphicFramePr>
          <p:nvPr>
            <p:extLst>
              <p:ext uri="{D42A27DB-BD31-4B8C-83A1-F6EECF244321}">
                <p14:modId xmlns:p14="http://schemas.microsoft.com/office/powerpoint/2010/main" val="2062838564"/>
              </p:ext>
            </p:extLst>
          </p:nvPr>
        </p:nvGraphicFramePr>
        <p:xfrm>
          <a:off x="0" y="-3464"/>
          <a:ext cx="18288000" cy="10290464"/>
        </p:xfrm>
        <a:graphic>
          <a:graphicData uri="http://schemas.openxmlformats.org/drawingml/2006/table">
            <a:tbl>
              <a:tblPr firstRow="1" firstCol="1" bandRow="1">
                <a:tableStyleId>{5C22544A-7EE6-4342-B048-85BDC9FD1C3A}</a:tableStyleId>
              </a:tblPr>
              <a:tblGrid>
                <a:gridCol w="3670907">
                  <a:extLst>
                    <a:ext uri="{9D8B030D-6E8A-4147-A177-3AD203B41FA5}">
                      <a16:colId xmlns:a16="http://schemas.microsoft.com/office/drawing/2014/main" val="1617413115"/>
                    </a:ext>
                  </a:extLst>
                </a:gridCol>
                <a:gridCol w="14617093">
                  <a:extLst>
                    <a:ext uri="{9D8B030D-6E8A-4147-A177-3AD203B41FA5}">
                      <a16:colId xmlns:a16="http://schemas.microsoft.com/office/drawing/2014/main" val="2596945071"/>
                    </a:ext>
                  </a:extLst>
                </a:gridCol>
              </a:tblGrid>
              <a:tr h="958872">
                <a:tc>
                  <a:txBody>
                    <a:bodyPr/>
                    <a:lstStyle/>
                    <a:p>
                      <a:pPr algn="ctr">
                        <a:lnSpc>
                          <a:spcPct val="107000"/>
                        </a:lnSpc>
                        <a:spcAft>
                          <a:spcPts val="800"/>
                        </a:spcAft>
                        <a:buNone/>
                      </a:pPr>
                      <a:r>
                        <a:rPr lang="tr-TR" sz="2000" kern="100" dirty="0" err="1">
                          <a:solidFill>
                            <a:schemeClr val="bg1"/>
                          </a:solidFill>
                          <a:effectLst/>
                        </a:rPr>
                        <a:t>Category</a:t>
                      </a:r>
                      <a:endParaRPr lang="tr-TR"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8805" marR="8805" marT="8805" marB="8805" anchor="ctr">
                    <a:solidFill>
                      <a:srgbClr val="155056"/>
                    </a:solidFill>
                  </a:tcPr>
                </a:tc>
                <a:tc>
                  <a:txBody>
                    <a:bodyPr/>
                    <a:lstStyle/>
                    <a:p>
                      <a:pPr algn="ctr">
                        <a:lnSpc>
                          <a:spcPct val="107000"/>
                        </a:lnSpc>
                        <a:spcAft>
                          <a:spcPts val="800"/>
                        </a:spcAft>
                        <a:buNone/>
                      </a:pPr>
                      <a:r>
                        <a:rPr lang="tr-TR" sz="2000" kern="100" dirty="0" err="1">
                          <a:effectLst/>
                        </a:rPr>
                        <a:t>Goals</a:t>
                      </a:r>
                      <a:r>
                        <a:rPr lang="tr-TR" sz="2000" kern="100" dirty="0">
                          <a:effectLst/>
                        </a:rPr>
                        <a:t> (6–18 </a:t>
                      </a:r>
                      <a:r>
                        <a:rPr lang="tr-TR" sz="2000" kern="100" dirty="0" err="1">
                          <a:effectLst/>
                        </a:rPr>
                        <a:t>Mounth</a:t>
                      </a:r>
                      <a:r>
                        <a:rPr lang="tr-TR" sz="2000" kern="100" dirty="0">
                          <a:effectLst/>
                        </a:rPr>
                        <a:t>)</a:t>
                      </a:r>
                      <a:endParaRPr lang="tr-TR"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805" marR="8805" marT="8805" marB="8805" anchor="ctr">
                    <a:solidFill>
                      <a:srgbClr val="155056"/>
                    </a:solidFill>
                  </a:tcPr>
                </a:tc>
                <a:extLst>
                  <a:ext uri="{0D108BD9-81ED-4DB2-BD59-A6C34878D82A}">
                    <a16:rowId xmlns:a16="http://schemas.microsoft.com/office/drawing/2014/main" val="4085175377"/>
                  </a:ext>
                </a:extLst>
              </a:tr>
              <a:tr h="1853462">
                <a:tc>
                  <a:txBody>
                    <a:bodyPr/>
                    <a:lstStyle/>
                    <a:p>
                      <a:pPr algn="ctr">
                        <a:lnSpc>
                          <a:spcPct val="107000"/>
                        </a:lnSpc>
                        <a:spcAft>
                          <a:spcPts val="800"/>
                        </a:spcAft>
                        <a:buNone/>
                      </a:pPr>
                      <a:r>
                        <a:rPr lang="tr-TR" sz="2000" dirty="0"/>
                        <a:t>Product &amp; </a:t>
                      </a:r>
                      <a:r>
                        <a:rPr lang="tr-TR" sz="2000" dirty="0" err="1"/>
                        <a:t>Technology</a:t>
                      </a:r>
                      <a:r>
                        <a:rPr lang="tr-TR" sz="2000" dirty="0"/>
                        <a:t> (GAT)</a:t>
                      </a:r>
                      <a:endParaRPr lang="tr-TR"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805" marR="8805" marT="8805" marB="8805" anchor="ctr">
                    <a:solidFill>
                      <a:srgbClr val="155056"/>
                    </a:solidFill>
                  </a:tcPr>
                </a:tc>
                <a:tc>
                  <a:txBody>
                    <a:bodyPr/>
                    <a:lstStyle/>
                    <a:p>
                      <a:pPr algn="ctr">
                        <a:lnSpc>
                          <a:spcPct val="107000"/>
                        </a:lnSpc>
                        <a:spcAft>
                          <a:spcPts val="800"/>
                        </a:spcAft>
                        <a:buNone/>
                      </a:pPr>
                      <a:r>
                        <a:rPr lang="en-US" dirty="0">
                          <a:solidFill>
                            <a:schemeClr val="bg1"/>
                          </a:solidFill>
                        </a:rPr>
                        <a:t>• Multi-camera Re-ID Pro</a:t>
                      </a:r>
                      <a:r>
                        <a:rPr lang="tr-TR" dirty="0">
                          <a:solidFill>
                            <a:schemeClr val="bg1"/>
                          </a:solidFill>
                        </a:rPr>
                        <a:t> </a:t>
                      </a:r>
                      <a:r>
                        <a:rPr lang="en-US" dirty="0">
                          <a:solidFill>
                            <a:schemeClr val="bg1"/>
                          </a:solidFill>
                        </a:rPr>
                        <a:t>• Access Control integration</a:t>
                      </a:r>
                      <a:r>
                        <a:rPr lang="tr-TR" dirty="0">
                          <a:solidFill>
                            <a:schemeClr val="bg1"/>
                          </a:solidFill>
                        </a:rPr>
                        <a:t> </a:t>
                      </a:r>
                      <a:r>
                        <a:rPr lang="en-US" dirty="0">
                          <a:solidFill>
                            <a:schemeClr val="bg1"/>
                          </a:solidFill>
                        </a:rPr>
                        <a:t>• Weapon / suspicious behavior analytics</a:t>
                      </a:r>
                      <a:r>
                        <a:rPr lang="tr-TR" dirty="0">
                          <a:solidFill>
                            <a:schemeClr val="bg1"/>
                          </a:solidFill>
                        </a:rPr>
                        <a:t> </a:t>
                      </a:r>
                    </a:p>
                    <a:p>
                      <a:pPr algn="ctr">
                        <a:lnSpc>
                          <a:spcPct val="107000"/>
                        </a:lnSpc>
                        <a:spcAft>
                          <a:spcPts val="800"/>
                        </a:spcAft>
                        <a:buNone/>
                      </a:pPr>
                      <a:r>
                        <a:rPr lang="en-US" dirty="0">
                          <a:solidFill>
                            <a:schemeClr val="bg1"/>
                          </a:solidFill>
                        </a:rPr>
                        <a:t>• Low-quality face enhancement</a:t>
                      </a:r>
                      <a:r>
                        <a:rPr lang="tr-TR" dirty="0">
                          <a:solidFill>
                            <a:schemeClr val="bg1"/>
                          </a:solidFill>
                        </a:rPr>
                        <a:t> </a:t>
                      </a:r>
                      <a:r>
                        <a:rPr lang="en-US" dirty="0">
                          <a:solidFill>
                            <a:schemeClr val="bg1"/>
                          </a:solidFill>
                        </a:rPr>
                        <a:t>• Threat Graph Intelligence Lite</a:t>
                      </a:r>
                      <a:endParaRPr lang="tr-TR"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8805" marR="8805" marT="8805" marB="8805" anchor="ctr">
                    <a:solidFill>
                      <a:srgbClr val="1C6D7A"/>
                    </a:solidFill>
                  </a:tcPr>
                </a:tc>
                <a:extLst>
                  <a:ext uri="{0D108BD9-81ED-4DB2-BD59-A6C34878D82A}">
                    <a16:rowId xmlns:a16="http://schemas.microsoft.com/office/drawing/2014/main" val="1151496551"/>
                  </a:ext>
                </a:extLst>
              </a:tr>
              <a:tr h="1853462">
                <a:tc>
                  <a:txBody>
                    <a:bodyPr/>
                    <a:lstStyle/>
                    <a:p>
                      <a:pPr algn="ctr">
                        <a:lnSpc>
                          <a:spcPct val="107000"/>
                        </a:lnSpc>
                        <a:spcAft>
                          <a:spcPts val="800"/>
                        </a:spcAft>
                        <a:buNone/>
                      </a:pPr>
                      <a:r>
                        <a:rPr lang="tr-TR" sz="2000" dirty="0"/>
                        <a:t>Product &amp; </a:t>
                      </a:r>
                      <a:r>
                        <a:rPr lang="tr-TR" sz="2000" dirty="0" err="1"/>
                        <a:t>Technology</a:t>
                      </a:r>
                      <a:r>
                        <a:rPr lang="tr-TR" sz="2000" dirty="0"/>
                        <a:t> (</a:t>
                      </a:r>
                      <a:r>
                        <a:rPr lang="tr-TR" sz="2000" dirty="0" err="1"/>
                        <a:t>Sentinel</a:t>
                      </a:r>
                      <a:r>
                        <a:rPr lang="tr-TR" sz="2000" dirty="0"/>
                        <a:t>)</a:t>
                      </a:r>
                      <a:endParaRPr lang="tr-TR"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805" marR="8805" marT="8805" marB="8805" anchor="ctr">
                    <a:solidFill>
                      <a:srgbClr val="155056"/>
                    </a:solidFill>
                  </a:tcPr>
                </a:tc>
                <a:tc>
                  <a:txBody>
                    <a:bodyPr/>
                    <a:lstStyle/>
                    <a:p>
                      <a:pPr algn="ctr">
                        <a:lnSpc>
                          <a:spcPct val="107000"/>
                        </a:lnSpc>
                        <a:spcAft>
                          <a:spcPts val="800"/>
                        </a:spcAft>
                        <a:buNone/>
                      </a:pPr>
                      <a:r>
                        <a:rPr lang="tr-TR" sz="1800" kern="100" dirty="0">
                          <a:solidFill>
                            <a:schemeClr val="bg1"/>
                          </a:solidFill>
                          <a:effectLst/>
                        </a:rPr>
                        <a:t>• Full </a:t>
                      </a:r>
                      <a:r>
                        <a:rPr lang="tr-TR" sz="1800" kern="100" dirty="0" err="1">
                          <a:solidFill>
                            <a:schemeClr val="bg1"/>
                          </a:solidFill>
                          <a:effectLst/>
                        </a:rPr>
                        <a:t>Brand</a:t>
                      </a:r>
                      <a:r>
                        <a:rPr lang="tr-TR" sz="1800" kern="100" dirty="0">
                          <a:solidFill>
                            <a:schemeClr val="bg1"/>
                          </a:solidFill>
                          <a:effectLst/>
                        </a:rPr>
                        <a:t> </a:t>
                      </a:r>
                      <a:r>
                        <a:rPr lang="tr-TR" sz="1800" kern="100" dirty="0" err="1">
                          <a:solidFill>
                            <a:schemeClr val="bg1"/>
                          </a:solidFill>
                          <a:effectLst/>
                        </a:rPr>
                        <a:t>Protection</a:t>
                      </a:r>
                      <a:r>
                        <a:rPr lang="tr-TR" sz="1800" kern="100" dirty="0">
                          <a:solidFill>
                            <a:schemeClr val="bg1"/>
                          </a:solidFill>
                          <a:effectLst/>
                        </a:rPr>
                        <a:t>    • </a:t>
                      </a:r>
                      <a:r>
                        <a:rPr lang="tr-TR" sz="1800" kern="100" dirty="0" err="1">
                          <a:solidFill>
                            <a:schemeClr val="bg1"/>
                          </a:solidFill>
                          <a:effectLst/>
                        </a:rPr>
                        <a:t>Supply</a:t>
                      </a:r>
                      <a:r>
                        <a:rPr lang="tr-TR" sz="1800" kern="100" dirty="0">
                          <a:solidFill>
                            <a:schemeClr val="bg1"/>
                          </a:solidFill>
                          <a:effectLst/>
                        </a:rPr>
                        <a:t> </a:t>
                      </a:r>
                      <a:r>
                        <a:rPr lang="tr-TR" sz="1800" kern="100" dirty="0" err="1">
                          <a:solidFill>
                            <a:schemeClr val="bg1"/>
                          </a:solidFill>
                          <a:effectLst/>
                        </a:rPr>
                        <a:t>Chain</a:t>
                      </a:r>
                      <a:r>
                        <a:rPr lang="tr-TR" sz="1800" kern="100" dirty="0">
                          <a:solidFill>
                            <a:schemeClr val="bg1"/>
                          </a:solidFill>
                          <a:effectLst/>
                        </a:rPr>
                        <a:t> </a:t>
                      </a:r>
                      <a:r>
                        <a:rPr lang="tr-TR" sz="1800" kern="100" dirty="0" err="1">
                          <a:solidFill>
                            <a:schemeClr val="bg1"/>
                          </a:solidFill>
                          <a:effectLst/>
                        </a:rPr>
                        <a:t>Scoring</a:t>
                      </a:r>
                      <a:r>
                        <a:rPr lang="tr-TR" sz="1800" kern="100" dirty="0">
                          <a:solidFill>
                            <a:schemeClr val="bg1"/>
                          </a:solidFill>
                          <a:effectLst/>
                        </a:rPr>
                        <a:t> Engine    • </a:t>
                      </a:r>
                      <a:r>
                        <a:rPr lang="tr-TR" sz="1800" kern="100" dirty="0" err="1">
                          <a:solidFill>
                            <a:schemeClr val="bg1"/>
                          </a:solidFill>
                          <a:effectLst/>
                        </a:rPr>
                        <a:t>Autonomous</a:t>
                      </a:r>
                      <a:r>
                        <a:rPr lang="tr-TR" sz="1800" kern="100" dirty="0">
                          <a:solidFill>
                            <a:schemeClr val="bg1"/>
                          </a:solidFill>
                          <a:effectLst/>
                        </a:rPr>
                        <a:t> </a:t>
                      </a:r>
                      <a:r>
                        <a:rPr lang="tr-TR" sz="1800" kern="100" dirty="0" err="1">
                          <a:solidFill>
                            <a:schemeClr val="bg1"/>
                          </a:solidFill>
                          <a:effectLst/>
                        </a:rPr>
                        <a:t>Threat</a:t>
                      </a:r>
                      <a:r>
                        <a:rPr lang="tr-TR" sz="1800" kern="100" dirty="0">
                          <a:solidFill>
                            <a:schemeClr val="bg1"/>
                          </a:solidFill>
                          <a:effectLst/>
                        </a:rPr>
                        <a:t> Agent </a:t>
                      </a:r>
                      <a:br>
                        <a:rPr lang="tr-TR" sz="1800" kern="100" dirty="0">
                          <a:solidFill>
                            <a:schemeClr val="bg1"/>
                          </a:solidFill>
                          <a:effectLst/>
                        </a:rPr>
                      </a:br>
                      <a:r>
                        <a:rPr lang="tr-TR" sz="1800" kern="100" dirty="0">
                          <a:solidFill>
                            <a:schemeClr val="bg1"/>
                          </a:solidFill>
                          <a:effectLst/>
                        </a:rPr>
                        <a:t>• SIEM </a:t>
                      </a:r>
                      <a:r>
                        <a:rPr lang="tr-TR" sz="1800" kern="100" dirty="0" err="1">
                          <a:solidFill>
                            <a:schemeClr val="bg1"/>
                          </a:solidFill>
                          <a:effectLst/>
                        </a:rPr>
                        <a:t>Connectors</a:t>
                      </a:r>
                      <a:endParaRPr lang="tr-TR"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8805" marR="8805" marT="8805" marB="8805" anchor="ctr">
                    <a:solidFill>
                      <a:srgbClr val="1C6D7A"/>
                    </a:solidFill>
                  </a:tcPr>
                </a:tc>
                <a:extLst>
                  <a:ext uri="{0D108BD9-81ED-4DB2-BD59-A6C34878D82A}">
                    <a16:rowId xmlns:a16="http://schemas.microsoft.com/office/drawing/2014/main" val="1533768331"/>
                  </a:ext>
                </a:extLst>
              </a:tr>
              <a:tr h="1853462">
                <a:tc>
                  <a:txBody>
                    <a:bodyPr/>
                    <a:lstStyle/>
                    <a:p>
                      <a:pPr algn="ctr">
                        <a:lnSpc>
                          <a:spcPct val="107000"/>
                        </a:lnSpc>
                        <a:spcAft>
                          <a:spcPts val="800"/>
                        </a:spcAft>
                        <a:buNone/>
                      </a:pPr>
                      <a:r>
                        <a:rPr lang="tr-TR" sz="2000" dirty="0" err="1"/>
                        <a:t>Sales</a:t>
                      </a:r>
                      <a:r>
                        <a:rPr lang="tr-TR" sz="2000" dirty="0"/>
                        <a:t> &amp; </a:t>
                      </a:r>
                      <a:r>
                        <a:rPr lang="tr-TR" sz="2000" dirty="0" err="1"/>
                        <a:t>Growth</a:t>
                      </a:r>
                      <a:endParaRPr lang="tr-TR"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805" marR="8805" marT="8805" marB="8805" anchor="ctr">
                    <a:solidFill>
                      <a:srgbClr val="155056"/>
                    </a:solidFill>
                  </a:tcPr>
                </a:tc>
                <a:tc>
                  <a:txBody>
                    <a:bodyPr/>
                    <a:lstStyle/>
                    <a:p>
                      <a:pPr algn="ctr">
                        <a:lnSpc>
                          <a:spcPct val="107000"/>
                        </a:lnSpc>
                        <a:spcAft>
                          <a:spcPts val="800"/>
                        </a:spcAft>
                        <a:buNone/>
                      </a:pPr>
                      <a:r>
                        <a:rPr lang="en-US" dirty="0">
                          <a:solidFill>
                            <a:schemeClr val="bg1"/>
                          </a:solidFill>
                        </a:rPr>
                        <a:t>• 20 new enterprise customers</a:t>
                      </a:r>
                      <a:r>
                        <a:rPr lang="tr-TR" dirty="0">
                          <a:solidFill>
                            <a:schemeClr val="bg1"/>
                          </a:solidFill>
                        </a:rPr>
                        <a:t> </a:t>
                      </a:r>
                      <a:r>
                        <a:rPr lang="en-US" dirty="0">
                          <a:solidFill>
                            <a:schemeClr val="bg1"/>
                          </a:solidFill>
                        </a:rPr>
                        <a:t>• 5 authorized partners within Turkey</a:t>
                      </a:r>
                      <a:r>
                        <a:rPr lang="tr-TR" dirty="0">
                          <a:solidFill>
                            <a:schemeClr val="bg1"/>
                          </a:solidFill>
                        </a:rPr>
                        <a:t> </a:t>
                      </a:r>
                      <a:r>
                        <a:rPr lang="en-US" dirty="0">
                          <a:solidFill>
                            <a:schemeClr val="bg1"/>
                          </a:solidFill>
                        </a:rPr>
                        <a:t>• Initial entry into the Gulf region + Azerbaijan</a:t>
                      </a:r>
                      <a:br>
                        <a:rPr lang="en-US" dirty="0">
                          <a:solidFill>
                            <a:schemeClr val="bg1"/>
                          </a:solidFill>
                        </a:rPr>
                      </a:br>
                      <a:r>
                        <a:rPr lang="en-US" dirty="0">
                          <a:solidFill>
                            <a:schemeClr val="bg1"/>
                          </a:solidFill>
                        </a:rPr>
                        <a:t>• Preparation for public tenders</a:t>
                      </a:r>
                      <a:r>
                        <a:rPr lang="tr-TR" dirty="0">
                          <a:solidFill>
                            <a:schemeClr val="bg1"/>
                          </a:solidFill>
                        </a:rPr>
                        <a:t> </a:t>
                      </a:r>
                      <a:r>
                        <a:rPr lang="en-US" dirty="0">
                          <a:solidFill>
                            <a:schemeClr val="bg1"/>
                          </a:solidFill>
                        </a:rPr>
                        <a:t>• Entry into the defense ecosystem</a:t>
                      </a:r>
                      <a:endParaRPr lang="tr-TR"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8805" marR="8805" marT="8805" marB="8805" anchor="ctr">
                    <a:solidFill>
                      <a:srgbClr val="1C6D7A"/>
                    </a:solidFill>
                  </a:tcPr>
                </a:tc>
                <a:extLst>
                  <a:ext uri="{0D108BD9-81ED-4DB2-BD59-A6C34878D82A}">
                    <a16:rowId xmlns:a16="http://schemas.microsoft.com/office/drawing/2014/main" val="258941791"/>
                  </a:ext>
                </a:extLst>
              </a:tr>
              <a:tr h="1853462">
                <a:tc>
                  <a:txBody>
                    <a:bodyPr/>
                    <a:lstStyle/>
                    <a:p>
                      <a:pPr algn="ctr">
                        <a:lnSpc>
                          <a:spcPct val="107000"/>
                        </a:lnSpc>
                        <a:spcAft>
                          <a:spcPts val="800"/>
                        </a:spcAft>
                        <a:buNone/>
                      </a:pPr>
                      <a:r>
                        <a:rPr lang="tr-TR" sz="2000" dirty="0" err="1"/>
                        <a:t>Organization</a:t>
                      </a:r>
                      <a:endParaRPr lang="tr-TR"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805" marR="8805" marT="8805" marB="8805" anchor="ctr">
                    <a:solidFill>
                      <a:srgbClr val="155056"/>
                    </a:solidFill>
                  </a:tcPr>
                </a:tc>
                <a:tc>
                  <a:txBody>
                    <a:bodyPr/>
                    <a:lstStyle/>
                    <a:p>
                      <a:pPr algn="ctr">
                        <a:lnSpc>
                          <a:spcPct val="107000"/>
                        </a:lnSpc>
                        <a:spcAft>
                          <a:spcPts val="800"/>
                        </a:spcAft>
                        <a:buNone/>
                      </a:pPr>
                      <a:r>
                        <a:rPr lang="en-US" dirty="0">
                          <a:solidFill>
                            <a:schemeClr val="bg1"/>
                          </a:solidFill>
                        </a:rPr>
                        <a:t>• Technical team of 10+ people</a:t>
                      </a:r>
                      <a:r>
                        <a:rPr lang="tr-TR" dirty="0">
                          <a:solidFill>
                            <a:schemeClr val="bg1"/>
                          </a:solidFill>
                        </a:rPr>
                        <a:t> </a:t>
                      </a:r>
                      <a:r>
                        <a:rPr lang="en-US" dirty="0">
                          <a:solidFill>
                            <a:schemeClr val="bg1"/>
                          </a:solidFill>
                        </a:rPr>
                        <a:t>• Sales team of 4+ people</a:t>
                      </a:r>
                      <a:r>
                        <a:rPr lang="tr-TR" dirty="0">
                          <a:solidFill>
                            <a:schemeClr val="bg1"/>
                          </a:solidFill>
                        </a:rPr>
                        <a:t> </a:t>
                      </a:r>
                      <a:r>
                        <a:rPr lang="en-US" dirty="0">
                          <a:solidFill>
                            <a:schemeClr val="bg1"/>
                          </a:solidFill>
                        </a:rPr>
                        <a:t>• Establishment of SLA / support teams</a:t>
                      </a:r>
                      <a:br>
                        <a:rPr lang="en-US" dirty="0">
                          <a:solidFill>
                            <a:schemeClr val="bg1"/>
                          </a:solidFill>
                        </a:rPr>
                      </a:br>
                      <a:r>
                        <a:rPr lang="en-US" dirty="0">
                          <a:solidFill>
                            <a:schemeClr val="bg1"/>
                          </a:solidFill>
                        </a:rPr>
                        <a:t>• Addition of a Pilot &amp; Deployment Manager</a:t>
                      </a:r>
                      <a:endParaRPr lang="tr-TR"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8805" marR="8805" marT="8805" marB="8805" anchor="ctr">
                    <a:solidFill>
                      <a:srgbClr val="1C6D7A"/>
                    </a:solidFill>
                  </a:tcPr>
                </a:tc>
                <a:extLst>
                  <a:ext uri="{0D108BD9-81ED-4DB2-BD59-A6C34878D82A}">
                    <a16:rowId xmlns:a16="http://schemas.microsoft.com/office/drawing/2014/main" val="3183546768"/>
                  </a:ext>
                </a:extLst>
              </a:tr>
              <a:tr h="958872">
                <a:tc>
                  <a:txBody>
                    <a:bodyPr/>
                    <a:lstStyle/>
                    <a:p>
                      <a:pPr algn="ctr">
                        <a:lnSpc>
                          <a:spcPct val="107000"/>
                        </a:lnSpc>
                        <a:spcAft>
                          <a:spcPts val="800"/>
                        </a:spcAft>
                        <a:buNone/>
                      </a:pPr>
                      <a:r>
                        <a:rPr lang="tr-TR" sz="2000" dirty="0" err="1"/>
                        <a:t>Certification</a:t>
                      </a:r>
                      <a:endParaRPr lang="tr-TR"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805" marR="8805" marT="8805" marB="8805" anchor="ctr">
                    <a:solidFill>
                      <a:srgbClr val="155056"/>
                    </a:solidFill>
                  </a:tcPr>
                </a:tc>
                <a:tc>
                  <a:txBody>
                    <a:bodyPr/>
                    <a:lstStyle/>
                    <a:p>
                      <a:pPr algn="ctr"/>
                      <a:r>
                        <a:rPr lang="en-US" dirty="0">
                          <a:solidFill>
                            <a:schemeClr val="bg1"/>
                          </a:solidFill>
                        </a:rPr>
                        <a:t>• Full-scope ISO 27001</a:t>
                      </a:r>
                      <a:r>
                        <a:rPr lang="tr-TR" dirty="0">
                          <a:solidFill>
                            <a:schemeClr val="bg1"/>
                          </a:solidFill>
                        </a:rPr>
                        <a:t> </a:t>
                      </a:r>
                      <a:r>
                        <a:rPr lang="en-US" dirty="0">
                          <a:solidFill>
                            <a:schemeClr val="bg1"/>
                          </a:solidFill>
                        </a:rPr>
                        <a:t>• CE / FCC certification for Edge Box</a:t>
                      </a:r>
                      <a:r>
                        <a:rPr lang="tr-TR" dirty="0">
                          <a:solidFill>
                            <a:schemeClr val="bg1"/>
                          </a:solidFill>
                        </a:rPr>
                        <a:t> </a:t>
                      </a:r>
                      <a:r>
                        <a:rPr lang="en-US" dirty="0">
                          <a:solidFill>
                            <a:schemeClr val="bg1"/>
                          </a:solidFill>
                        </a:rPr>
                        <a:t>• Public sector compliance tests</a:t>
                      </a:r>
                    </a:p>
                  </a:txBody>
                  <a:tcPr marL="8805" marR="8805" marT="8805" marB="8805" anchor="ctr">
                    <a:solidFill>
                      <a:srgbClr val="1C6D7A"/>
                    </a:solidFill>
                  </a:tcPr>
                </a:tc>
                <a:extLst>
                  <a:ext uri="{0D108BD9-81ED-4DB2-BD59-A6C34878D82A}">
                    <a16:rowId xmlns:a16="http://schemas.microsoft.com/office/drawing/2014/main" val="1443696835"/>
                  </a:ext>
                </a:extLst>
              </a:tr>
              <a:tr h="958872">
                <a:tc>
                  <a:txBody>
                    <a:bodyPr/>
                    <a:lstStyle/>
                    <a:p>
                      <a:pPr algn="ctr">
                        <a:lnSpc>
                          <a:spcPct val="107000"/>
                        </a:lnSpc>
                        <a:spcAft>
                          <a:spcPts val="800"/>
                        </a:spcAft>
                        <a:buNone/>
                      </a:pPr>
                      <a:r>
                        <a:rPr lang="tr-TR" sz="2000" dirty="0"/>
                        <a:t>Finance</a:t>
                      </a:r>
                      <a:endParaRPr lang="tr-TR"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805" marR="8805" marT="8805" marB="8805" anchor="ctr">
                    <a:solidFill>
                      <a:srgbClr val="155056"/>
                    </a:solidFill>
                  </a:tcPr>
                </a:tc>
                <a:tc>
                  <a:txBody>
                    <a:bodyPr/>
                    <a:lstStyle/>
                    <a:p>
                      <a:pPr algn="ctr">
                        <a:lnSpc>
                          <a:spcPct val="107000"/>
                        </a:lnSpc>
                        <a:spcAft>
                          <a:spcPts val="800"/>
                        </a:spcAft>
                        <a:buNone/>
                      </a:pPr>
                      <a:r>
                        <a:rPr lang="en-US" u="none" dirty="0">
                          <a:solidFill>
                            <a:schemeClr val="bg1"/>
                          </a:solidFill>
                        </a:rPr>
                        <a:t>• ARR target: </a:t>
                      </a:r>
                      <a:r>
                        <a:rPr lang="tr-TR" u="none" dirty="0">
                          <a:solidFill>
                            <a:schemeClr val="bg1"/>
                          </a:solidFill>
                        </a:rPr>
                        <a:t>0.45</a:t>
                      </a:r>
                      <a:r>
                        <a:rPr lang="en-US" u="none" dirty="0">
                          <a:solidFill>
                            <a:schemeClr val="bg1"/>
                          </a:solidFill>
                        </a:rPr>
                        <a:t>–</a:t>
                      </a:r>
                      <a:r>
                        <a:rPr lang="tr-TR" u="none" dirty="0">
                          <a:solidFill>
                            <a:schemeClr val="bg1"/>
                          </a:solidFill>
                        </a:rPr>
                        <a:t>0.75 </a:t>
                      </a:r>
                      <a:r>
                        <a:rPr lang="en-US" u="none" dirty="0">
                          <a:solidFill>
                            <a:schemeClr val="bg1"/>
                          </a:solidFill>
                        </a:rPr>
                        <a:t>M </a:t>
                      </a:r>
                      <a:r>
                        <a:rPr lang="tr-TR" u="none" dirty="0">
                          <a:solidFill>
                            <a:schemeClr val="bg1"/>
                          </a:solidFill>
                        </a:rPr>
                        <a:t>$ </a:t>
                      </a:r>
                      <a:r>
                        <a:rPr lang="en-US" u="none" dirty="0">
                          <a:solidFill>
                            <a:schemeClr val="bg1"/>
                          </a:solidFill>
                        </a:rPr>
                        <a:t>• 65%+ net product margin</a:t>
                      </a:r>
                      <a:r>
                        <a:rPr lang="tr-TR" u="none" dirty="0">
                          <a:solidFill>
                            <a:schemeClr val="bg1"/>
                          </a:solidFill>
                        </a:rPr>
                        <a:t> </a:t>
                      </a:r>
                      <a:r>
                        <a:rPr lang="en-US" u="none" dirty="0">
                          <a:solidFill>
                            <a:schemeClr val="bg1"/>
                          </a:solidFill>
                        </a:rPr>
                        <a:t>• Preparation for Seed / Pre-A investment round</a:t>
                      </a:r>
                      <a:endParaRPr lang="tr-TR" sz="1800" u="none"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8805" marR="8805" marT="8805" marB="8805" anchor="ctr">
                    <a:solidFill>
                      <a:srgbClr val="1C6D7A"/>
                    </a:solidFill>
                  </a:tcPr>
                </a:tc>
                <a:extLst>
                  <a:ext uri="{0D108BD9-81ED-4DB2-BD59-A6C34878D82A}">
                    <a16:rowId xmlns:a16="http://schemas.microsoft.com/office/drawing/2014/main" val="2276173990"/>
                  </a:ext>
                </a:extLst>
              </a:tr>
            </a:tbl>
          </a:graphicData>
        </a:graphic>
      </p:graphicFrame>
      <p:sp>
        <p:nvSpPr>
          <p:cNvPr id="2" name="Freeform 2">
            <a:extLst>
              <a:ext uri="{FF2B5EF4-FFF2-40B4-BE49-F238E27FC236}">
                <a16:creationId xmlns:a16="http://schemas.microsoft.com/office/drawing/2014/main" id="{70A58C6F-0B8F-17A6-2909-A1DEA0AE230E}"/>
              </a:ext>
            </a:extLst>
          </p:cNvPr>
          <p:cNvSpPr/>
          <p:nvPr/>
        </p:nvSpPr>
        <p:spPr>
          <a:xfrm>
            <a:off x="17465728" y="190500"/>
            <a:ext cx="671704" cy="683420"/>
          </a:xfrm>
          <a:custGeom>
            <a:avLst/>
            <a:gdLst/>
            <a:ahLst/>
            <a:cxnLst/>
            <a:rect l="l" t="t" r="r" b="b"/>
            <a:pathLst>
              <a:path w="4543808" h="4567241">
                <a:moveTo>
                  <a:pt x="0" y="0"/>
                </a:moveTo>
                <a:lnTo>
                  <a:pt x="4543808" y="0"/>
                </a:lnTo>
                <a:lnTo>
                  <a:pt x="4543808" y="4567240"/>
                </a:lnTo>
                <a:lnTo>
                  <a:pt x="0" y="4567240"/>
                </a:lnTo>
                <a:lnTo>
                  <a:pt x="0" y="0"/>
                </a:lnTo>
                <a:close/>
              </a:path>
            </a:pathLst>
          </a:custGeom>
          <a:blipFill>
            <a:blip r:embed="rId2"/>
            <a:stretch>
              <a:fillRect l="-45382" t="-30270" r="-34552" b="-48741"/>
            </a:stretch>
          </a:blipFill>
        </p:spPr>
      </p:sp>
    </p:spTree>
    <p:extLst>
      <p:ext uri="{BB962C8B-B14F-4D97-AF65-F5344CB8AC3E}">
        <p14:creationId xmlns:p14="http://schemas.microsoft.com/office/powerpoint/2010/main" val="1219799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a:extLst>
              <a:ext uri="{FF2B5EF4-FFF2-40B4-BE49-F238E27FC236}">
                <a16:creationId xmlns:a16="http://schemas.microsoft.com/office/drawing/2014/main" id="{2EACEFC4-CDC6-73E6-8980-CC70CDAC5185}"/>
              </a:ext>
            </a:extLst>
          </p:cNvPr>
          <p:cNvGraphicFramePr>
            <a:graphicFrameLocks noGrp="1"/>
          </p:cNvGraphicFramePr>
          <p:nvPr>
            <p:extLst>
              <p:ext uri="{D42A27DB-BD31-4B8C-83A1-F6EECF244321}">
                <p14:modId xmlns:p14="http://schemas.microsoft.com/office/powerpoint/2010/main" val="3125365186"/>
              </p:ext>
            </p:extLst>
          </p:nvPr>
        </p:nvGraphicFramePr>
        <p:xfrm>
          <a:off x="0" y="-31174"/>
          <a:ext cx="18288000" cy="10318174"/>
        </p:xfrm>
        <a:graphic>
          <a:graphicData uri="http://schemas.openxmlformats.org/drawingml/2006/table">
            <a:tbl>
              <a:tblPr firstRow="1" firstCol="1" bandRow="1">
                <a:tableStyleId>{5C22544A-7EE6-4342-B048-85BDC9FD1C3A}</a:tableStyleId>
              </a:tblPr>
              <a:tblGrid>
                <a:gridCol w="3200400">
                  <a:extLst>
                    <a:ext uri="{9D8B030D-6E8A-4147-A177-3AD203B41FA5}">
                      <a16:colId xmlns:a16="http://schemas.microsoft.com/office/drawing/2014/main" val="988672959"/>
                    </a:ext>
                  </a:extLst>
                </a:gridCol>
                <a:gridCol w="15087600">
                  <a:extLst>
                    <a:ext uri="{9D8B030D-6E8A-4147-A177-3AD203B41FA5}">
                      <a16:colId xmlns:a16="http://schemas.microsoft.com/office/drawing/2014/main" val="3838972145"/>
                    </a:ext>
                  </a:extLst>
                </a:gridCol>
              </a:tblGrid>
              <a:tr h="590760">
                <a:tc>
                  <a:txBody>
                    <a:bodyPr/>
                    <a:lstStyle/>
                    <a:p>
                      <a:pPr algn="ctr">
                        <a:lnSpc>
                          <a:spcPct val="107000"/>
                        </a:lnSpc>
                        <a:spcAft>
                          <a:spcPts val="800"/>
                        </a:spcAft>
                        <a:buNone/>
                      </a:pPr>
                      <a:r>
                        <a:rPr lang="tr-TR" sz="2000" kern="100" dirty="0" err="1">
                          <a:solidFill>
                            <a:srgbClr val="155056"/>
                          </a:solidFill>
                          <a:effectLst/>
                        </a:rPr>
                        <a:t>Category</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tr-TR" sz="2000" kern="100" dirty="0" err="1">
                          <a:solidFill>
                            <a:srgbClr val="155056"/>
                          </a:solidFill>
                          <a:effectLst/>
                        </a:rPr>
                        <a:t>Goals</a:t>
                      </a:r>
                      <a:r>
                        <a:rPr lang="tr-TR" sz="2000" kern="100" dirty="0">
                          <a:solidFill>
                            <a:srgbClr val="155056"/>
                          </a:solidFill>
                          <a:effectLst/>
                        </a:rPr>
                        <a:t> (18–36 </a:t>
                      </a:r>
                      <a:r>
                        <a:rPr lang="tr-TR" sz="2000" kern="100" dirty="0" err="1">
                          <a:solidFill>
                            <a:srgbClr val="155056"/>
                          </a:solidFill>
                          <a:effectLst/>
                        </a:rPr>
                        <a:t>Mounth</a:t>
                      </a:r>
                      <a:r>
                        <a:rPr lang="tr-TR" sz="2000" kern="100" dirty="0">
                          <a:solidFill>
                            <a:srgbClr val="155056"/>
                          </a:solidFill>
                          <a:effectLst/>
                        </a:rPr>
                        <a:t>)</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extLst>
                  <a:ext uri="{0D108BD9-81ED-4DB2-BD59-A6C34878D82A}">
                    <a16:rowId xmlns:a16="http://schemas.microsoft.com/office/drawing/2014/main" val="3948079323"/>
                  </a:ext>
                </a:extLst>
              </a:tr>
              <a:tr h="2560289">
                <a:tc>
                  <a:txBody>
                    <a:bodyPr/>
                    <a:lstStyle/>
                    <a:p>
                      <a:pPr algn="ctr">
                        <a:lnSpc>
                          <a:spcPct val="107000"/>
                        </a:lnSpc>
                        <a:spcAft>
                          <a:spcPts val="800"/>
                        </a:spcAft>
                        <a:buNone/>
                      </a:pPr>
                      <a:r>
                        <a:rPr lang="tr-TR" sz="2000" dirty="0">
                          <a:solidFill>
                            <a:srgbClr val="155056"/>
                          </a:solidFill>
                        </a:rPr>
                        <a:t>GAT Product Expansion</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en-US" dirty="0"/>
                        <a:t>• Citywide Re-ID (city-wide person tracking)</a:t>
                      </a:r>
                      <a:r>
                        <a:rPr lang="tr-TR" dirty="0"/>
                        <a:t> </a:t>
                      </a:r>
                      <a:r>
                        <a:rPr lang="en-US" dirty="0"/>
                        <a:t>• Drone camera integration</a:t>
                      </a:r>
                      <a:r>
                        <a:rPr lang="tr-TR" dirty="0"/>
                        <a:t> </a:t>
                      </a:r>
                      <a:r>
                        <a:rPr lang="en-US" dirty="0"/>
                        <a:t>• Acoustic weapon detection integration</a:t>
                      </a:r>
                      <a:br>
                        <a:rPr lang="en-US" dirty="0"/>
                      </a:br>
                      <a:r>
                        <a:rPr lang="en-US" dirty="0"/>
                        <a:t>• National facial pool for terrorism / organized crime</a:t>
                      </a:r>
                      <a:r>
                        <a:rPr lang="tr-TR" dirty="0"/>
                        <a:t> </a:t>
                      </a:r>
                      <a:r>
                        <a:rPr lang="en-US" dirty="0"/>
                        <a:t>• Chain of custody evidence system</a:t>
                      </a:r>
                      <a:r>
                        <a:rPr lang="tr-TR" dirty="0"/>
                        <a:t> </a:t>
                      </a:r>
                      <a:r>
                        <a:rPr lang="en-US" dirty="0"/>
                        <a:t>• Real-time threat score engine</a:t>
                      </a:r>
                      <a:endParaRPr lang="tr-TR"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extLst>
                  <a:ext uri="{0D108BD9-81ED-4DB2-BD59-A6C34878D82A}">
                    <a16:rowId xmlns:a16="http://schemas.microsoft.com/office/drawing/2014/main" val="3773872034"/>
                  </a:ext>
                </a:extLst>
              </a:tr>
              <a:tr h="2008038">
                <a:tc>
                  <a:txBody>
                    <a:bodyPr/>
                    <a:lstStyle/>
                    <a:p>
                      <a:pPr algn="ctr">
                        <a:lnSpc>
                          <a:spcPct val="107000"/>
                        </a:lnSpc>
                        <a:spcAft>
                          <a:spcPts val="800"/>
                        </a:spcAft>
                        <a:buNone/>
                      </a:pPr>
                      <a:r>
                        <a:rPr lang="tr-TR" sz="2000" dirty="0" err="1">
                          <a:solidFill>
                            <a:srgbClr val="155056"/>
                          </a:solidFill>
                        </a:rPr>
                        <a:t>Sentinel</a:t>
                      </a:r>
                      <a:r>
                        <a:rPr lang="tr-TR" sz="2000" dirty="0">
                          <a:solidFill>
                            <a:srgbClr val="155056"/>
                          </a:solidFill>
                        </a:rPr>
                        <a:t> Product Expansion</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en-US" dirty="0"/>
                        <a:t>• Global Threat Intelligence Pool</a:t>
                      </a:r>
                      <a:r>
                        <a:rPr lang="tr-TR" dirty="0"/>
                        <a:t> </a:t>
                      </a:r>
                      <a:r>
                        <a:rPr lang="en-US" dirty="0"/>
                        <a:t>• AI Auto-</a:t>
                      </a:r>
                      <a:r>
                        <a:rPr lang="en-US" dirty="0" err="1"/>
                        <a:t>pentest</a:t>
                      </a:r>
                      <a:r>
                        <a:rPr lang="en-US" dirty="0"/>
                        <a:t> &amp; patch recommendation engine</a:t>
                      </a:r>
                      <a:br>
                        <a:rPr lang="en-US" dirty="0"/>
                      </a:br>
                      <a:r>
                        <a:rPr lang="en-US" dirty="0"/>
                        <a:t>• Red Team Simulation AI</a:t>
                      </a:r>
                      <a:r>
                        <a:rPr lang="tr-TR" dirty="0"/>
                        <a:t> </a:t>
                      </a:r>
                      <a:r>
                        <a:rPr lang="en-US" dirty="0"/>
                        <a:t>• Enterprise Threat Graph</a:t>
                      </a:r>
                      <a:r>
                        <a:rPr lang="tr-TR" dirty="0"/>
                        <a:t> </a:t>
                      </a:r>
                      <a:r>
                        <a:rPr lang="en-US" dirty="0"/>
                        <a:t>• SOC management module</a:t>
                      </a:r>
                      <a:endParaRPr lang="tr-TR"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extLst>
                  <a:ext uri="{0D108BD9-81ED-4DB2-BD59-A6C34878D82A}">
                    <a16:rowId xmlns:a16="http://schemas.microsoft.com/office/drawing/2014/main" val="970706650"/>
                  </a:ext>
                </a:extLst>
              </a:tr>
              <a:tr h="2008038">
                <a:tc>
                  <a:txBody>
                    <a:bodyPr/>
                    <a:lstStyle/>
                    <a:p>
                      <a:pPr algn="ctr"/>
                      <a:r>
                        <a:rPr lang="tr-TR" sz="2000" dirty="0">
                          <a:solidFill>
                            <a:srgbClr val="155056"/>
                          </a:solidFill>
                        </a:rPr>
                        <a:t>International Expansion</a:t>
                      </a:r>
                    </a:p>
                  </a:txBody>
                  <a:tcPr marL="9525" marR="9525" marT="9525" marB="9525" anchor="ctr">
                    <a:solidFill>
                      <a:srgbClr val="979797"/>
                    </a:solidFill>
                  </a:tcPr>
                </a:tc>
                <a:tc>
                  <a:txBody>
                    <a:bodyPr/>
                    <a:lstStyle/>
                    <a:p>
                      <a:pPr algn="ctr">
                        <a:lnSpc>
                          <a:spcPct val="107000"/>
                        </a:lnSpc>
                        <a:spcAft>
                          <a:spcPts val="800"/>
                        </a:spcAft>
                        <a:buNone/>
                      </a:pPr>
                      <a:r>
                        <a:rPr lang="en-US" dirty="0"/>
                        <a:t>• Entry into Gulf, Europe, and Asia markets</a:t>
                      </a:r>
                      <a:r>
                        <a:rPr lang="tr-TR" dirty="0"/>
                        <a:t> </a:t>
                      </a:r>
                      <a:r>
                        <a:rPr lang="en-US" dirty="0"/>
                        <a:t>• Sales to 10+ countries</a:t>
                      </a:r>
                      <a:r>
                        <a:rPr lang="tr-TR" dirty="0"/>
                        <a:t> </a:t>
                      </a:r>
                      <a:r>
                        <a:rPr lang="en-US" dirty="0"/>
                        <a:t>• GDPR + NATO STANAG compliance</a:t>
                      </a:r>
                      <a:endParaRPr lang="tr-TR" dirty="0"/>
                    </a:p>
                    <a:p>
                      <a:pPr algn="ctr">
                        <a:lnSpc>
                          <a:spcPct val="107000"/>
                        </a:lnSpc>
                        <a:spcAft>
                          <a:spcPts val="800"/>
                        </a:spcAft>
                        <a:buNone/>
                      </a:pPr>
                      <a:r>
                        <a:rPr lang="en-US" dirty="0"/>
                        <a:t>• International solution partners</a:t>
                      </a:r>
                      <a:endParaRPr lang="tr-TR"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extLst>
                  <a:ext uri="{0D108BD9-81ED-4DB2-BD59-A6C34878D82A}">
                    <a16:rowId xmlns:a16="http://schemas.microsoft.com/office/drawing/2014/main" val="3568635329"/>
                  </a:ext>
                </a:extLst>
              </a:tr>
              <a:tr h="1143011">
                <a:tc>
                  <a:txBody>
                    <a:bodyPr/>
                    <a:lstStyle/>
                    <a:p>
                      <a:pPr algn="ctr">
                        <a:lnSpc>
                          <a:spcPct val="107000"/>
                        </a:lnSpc>
                        <a:spcAft>
                          <a:spcPts val="800"/>
                        </a:spcAft>
                        <a:buNone/>
                      </a:pPr>
                      <a:r>
                        <a:rPr lang="tr-TR" sz="2000" dirty="0" err="1">
                          <a:solidFill>
                            <a:srgbClr val="155056"/>
                          </a:solidFill>
                        </a:rPr>
                        <a:t>Organization</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en-US" dirty="0"/>
                        <a:t>• Technical team of 40+ people</a:t>
                      </a:r>
                      <a:r>
                        <a:rPr lang="tr-TR" dirty="0"/>
                        <a:t> </a:t>
                      </a:r>
                      <a:r>
                        <a:rPr lang="en-US" dirty="0"/>
                        <a:t>• Global sales teams</a:t>
                      </a:r>
                      <a:r>
                        <a:rPr lang="tr-TR" dirty="0"/>
                        <a:t> </a:t>
                      </a:r>
                      <a:r>
                        <a:rPr lang="en-US" dirty="0"/>
                        <a:t>• R&amp;D center + Edge Box production line</a:t>
                      </a:r>
                      <a:endParaRPr lang="tr-TR" dirty="0"/>
                    </a:p>
                    <a:p>
                      <a:pPr algn="ctr">
                        <a:lnSpc>
                          <a:spcPct val="107000"/>
                        </a:lnSpc>
                        <a:spcAft>
                          <a:spcPts val="800"/>
                        </a:spcAft>
                        <a:buNone/>
                      </a:pPr>
                      <a:r>
                        <a:rPr lang="tr-TR" dirty="0"/>
                        <a:t> </a:t>
                      </a:r>
                      <a:r>
                        <a:rPr lang="en-US" dirty="0"/>
                        <a:t>• International support offices</a:t>
                      </a:r>
                      <a:endParaRPr lang="tr-TR"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extLst>
                  <a:ext uri="{0D108BD9-81ED-4DB2-BD59-A6C34878D82A}">
                    <a16:rowId xmlns:a16="http://schemas.microsoft.com/office/drawing/2014/main" val="352708927"/>
                  </a:ext>
                </a:extLst>
              </a:tr>
              <a:tr h="2008038">
                <a:tc>
                  <a:txBody>
                    <a:bodyPr/>
                    <a:lstStyle/>
                    <a:p>
                      <a:pPr algn="ctr">
                        <a:lnSpc>
                          <a:spcPct val="107000"/>
                        </a:lnSpc>
                        <a:spcAft>
                          <a:spcPts val="800"/>
                        </a:spcAft>
                        <a:buNone/>
                      </a:pPr>
                      <a:r>
                        <a:rPr lang="tr-TR" sz="2000" dirty="0">
                          <a:solidFill>
                            <a:srgbClr val="155056"/>
                          </a:solidFill>
                        </a:rPr>
                        <a:t>Finance &amp; Strategic </a:t>
                      </a:r>
                      <a:r>
                        <a:rPr lang="tr-TR" sz="2000" dirty="0" err="1">
                          <a:solidFill>
                            <a:srgbClr val="155056"/>
                          </a:solidFill>
                        </a:rPr>
                        <a:t>Objectives</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en-US" dirty="0"/>
                        <a:t>• 3M$+ annual recurring revenue (ARR)</a:t>
                      </a:r>
                      <a:r>
                        <a:rPr lang="tr-TR" dirty="0"/>
                        <a:t> </a:t>
                      </a:r>
                      <a:r>
                        <a:rPr lang="en-US" dirty="0"/>
                        <a:t>• Series A investment round</a:t>
                      </a:r>
                      <a:r>
                        <a:rPr lang="tr-TR" dirty="0"/>
                        <a:t> </a:t>
                      </a:r>
                      <a:r>
                        <a:rPr lang="en-US" dirty="0"/>
                        <a:t>• Prime contractor status in government projects</a:t>
                      </a:r>
                      <a:r>
                        <a:rPr lang="tr-TR" dirty="0"/>
                        <a:t> </a:t>
                      </a:r>
                    </a:p>
                    <a:p>
                      <a:pPr algn="ctr">
                        <a:lnSpc>
                          <a:spcPct val="107000"/>
                        </a:lnSpc>
                        <a:spcAft>
                          <a:spcPts val="800"/>
                        </a:spcAft>
                        <a:buNone/>
                      </a:pPr>
                      <a:r>
                        <a:rPr lang="en-US" dirty="0"/>
                        <a:t>• Establishment of a patent portfolio</a:t>
                      </a:r>
                      <a:endParaRPr lang="tr-TR"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extLst>
                  <a:ext uri="{0D108BD9-81ED-4DB2-BD59-A6C34878D82A}">
                    <a16:rowId xmlns:a16="http://schemas.microsoft.com/office/drawing/2014/main" val="174245963"/>
                  </a:ext>
                </a:extLst>
              </a:tr>
            </a:tbl>
          </a:graphicData>
        </a:graphic>
      </p:graphicFrame>
      <p:sp>
        <p:nvSpPr>
          <p:cNvPr id="3" name="Freeform 2">
            <a:extLst>
              <a:ext uri="{FF2B5EF4-FFF2-40B4-BE49-F238E27FC236}">
                <a16:creationId xmlns:a16="http://schemas.microsoft.com/office/drawing/2014/main" id="{D6616AF4-F21B-D846-D1FA-DC923EE15B6D}"/>
              </a:ext>
            </a:extLst>
          </p:cNvPr>
          <p:cNvSpPr/>
          <p:nvPr/>
        </p:nvSpPr>
        <p:spPr>
          <a:xfrm>
            <a:off x="17465728" y="190500"/>
            <a:ext cx="671704" cy="683420"/>
          </a:xfrm>
          <a:custGeom>
            <a:avLst/>
            <a:gdLst/>
            <a:ahLst/>
            <a:cxnLst/>
            <a:rect l="l" t="t" r="r" b="b"/>
            <a:pathLst>
              <a:path w="4543808" h="4567241">
                <a:moveTo>
                  <a:pt x="0" y="0"/>
                </a:moveTo>
                <a:lnTo>
                  <a:pt x="4543808" y="0"/>
                </a:lnTo>
                <a:lnTo>
                  <a:pt x="4543808" y="4567240"/>
                </a:lnTo>
                <a:lnTo>
                  <a:pt x="0" y="4567240"/>
                </a:lnTo>
                <a:lnTo>
                  <a:pt x="0" y="0"/>
                </a:lnTo>
                <a:close/>
              </a:path>
            </a:pathLst>
          </a:custGeom>
          <a:blipFill>
            <a:blip r:embed="rId2"/>
            <a:stretch>
              <a:fillRect l="-45382" t="-30270" r="-34552" b="-48741"/>
            </a:stretch>
          </a:blipFill>
        </p:spPr>
      </p:sp>
    </p:spTree>
    <p:extLst>
      <p:ext uri="{BB962C8B-B14F-4D97-AF65-F5344CB8AC3E}">
        <p14:creationId xmlns:p14="http://schemas.microsoft.com/office/powerpoint/2010/main" val="3622090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8D97"/>
        </a:solidFill>
        <a:effectLst/>
      </p:bgPr>
    </p:bg>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626BAAD8-6442-982F-B837-51E8B1F13CA9}"/>
              </a:ext>
            </a:extLst>
          </p:cNvPr>
          <p:cNvPicPr>
            <a:picLocks noChangeAspect="1"/>
          </p:cNvPicPr>
          <p:nvPr/>
        </p:nvPicPr>
        <p:blipFill>
          <a:blip r:embed="rId2">
            <a:extLst>
              <a:ext uri="{28A0092B-C50C-407E-A947-70E740481C1C}">
                <a14:useLocalDpi xmlns:a14="http://schemas.microsoft.com/office/drawing/2010/main" val="0"/>
              </a:ext>
            </a:extLst>
          </a:blip>
          <a:srcRect b="7037"/>
          <a:stretch>
            <a:fillRect/>
          </a:stretch>
        </p:blipFill>
        <p:spPr>
          <a:xfrm>
            <a:off x="3162300" y="0"/>
            <a:ext cx="11963400" cy="10287000"/>
          </a:xfrm>
          <a:prstGeom prst="rect">
            <a:avLst/>
          </a:prstGeom>
        </p:spPr>
      </p:pic>
      <p:grpSp>
        <p:nvGrpSpPr>
          <p:cNvPr id="7" name="Grup 6">
            <a:extLst>
              <a:ext uri="{FF2B5EF4-FFF2-40B4-BE49-F238E27FC236}">
                <a16:creationId xmlns:a16="http://schemas.microsoft.com/office/drawing/2014/main" id="{CDE9FECD-5A06-F86C-810F-3D732B87CF0C}"/>
              </a:ext>
            </a:extLst>
          </p:cNvPr>
          <p:cNvGrpSpPr/>
          <p:nvPr/>
        </p:nvGrpSpPr>
        <p:grpSpPr>
          <a:xfrm>
            <a:off x="533400" y="8039100"/>
            <a:ext cx="7467600" cy="2152758"/>
            <a:chOff x="8311753" y="8039100"/>
            <a:chExt cx="6618732" cy="2152758"/>
          </a:xfrm>
        </p:grpSpPr>
        <p:grpSp>
          <p:nvGrpSpPr>
            <p:cNvPr id="2" name="Group 4">
              <a:extLst>
                <a:ext uri="{FF2B5EF4-FFF2-40B4-BE49-F238E27FC236}">
                  <a16:creationId xmlns:a16="http://schemas.microsoft.com/office/drawing/2014/main" id="{5EEAF05E-2346-6897-66EC-4946ADCAB295}"/>
                </a:ext>
              </a:extLst>
            </p:cNvPr>
            <p:cNvGrpSpPr/>
            <p:nvPr/>
          </p:nvGrpSpPr>
          <p:grpSpPr>
            <a:xfrm>
              <a:off x="8311753" y="8039100"/>
              <a:ext cx="6618732" cy="1285589"/>
              <a:chOff x="-914400" y="4717861"/>
              <a:chExt cx="8824976" cy="1714119"/>
            </a:xfrm>
          </p:grpSpPr>
          <p:sp>
            <p:nvSpPr>
              <p:cNvPr id="3" name="Freeform 5">
                <a:extLst>
                  <a:ext uri="{FF2B5EF4-FFF2-40B4-BE49-F238E27FC236}">
                    <a16:creationId xmlns:a16="http://schemas.microsoft.com/office/drawing/2014/main" id="{29633060-004A-F753-A72B-0E791773599A}"/>
                  </a:ext>
                </a:extLst>
              </p:cNvPr>
              <p:cNvSpPr/>
              <p:nvPr/>
            </p:nvSpPr>
            <p:spPr>
              <a:xfrm>
                <a:off x="-914400" y="4717861"/>
                <a:ext cx="8824976" cy="1714119"/>
              </a:xfrm>
              <a:custGeom>
                <a:avLst/>
                <a:gdLst/>
                <a:ahLst/>
                <a:cxnLst/>
                <a:rect l="l" t="t" r="r" b="b"/>
                <a:pathLst>
                  <a:path w="8824976" h="1714119">
                    <a:moveTo>
                      <a:pt x="8824976" y="1714119"/>
                    </a:moveTo>
                    <a:lnTo>
                      <a:pt x="0" y="1714119"/>
                    </a:lnTo>
                    <a:lnTo>
                      <a:pt x="0" y="0"/>
                    </a:lnTo>
                    <a:lnTo>
                      <a:pt x="8824976" y="0"/>
                    </a:lnTo>
                    <a:close/>
                  </a:path>
                </a:pathLst>
              </a:custGeom>
              <a:solidFill>
                <a:srgbClr val="155056"/>
              </a:solidFill>
            </p:spPr>
          </p:sp>
        </p:grpSp>
        <p:sp>
          <p:nvSpPr>
            <p:cNvPr id="5" name="Metin kutusu 4">
              <a:extLst>
                <a:ext uri="{FF2B5EF4-FFF2-40B4-BE49-F238E27FC236}">
                  <a16:creationId xmlns:a16="http://schemas.microsoft.com/office/drawing/2014/main" id="{2E075282-379B-F0D5-14AA-047075085702}"/>
                </a:ext>
              </a:extLst>
            </p:cNvPr>
            <p:cNvSpPr txBox="1"/>
            <p:nvPr/>
          </p:nvSpPr>
          <p:spPr>
            <a:xfrm>
              <a:off x="8692753" y="8178871"/>
              <a:ext cx="6096000" cy="2012987"/>
            </a:xfrm>
            <a:prstGeom prst="rect">
              <a:avLst/>
            </a:prstGeom>
            <a:noFill/>
          </p:spPr>
          <p:txBody>
            <a:bodyPr wrap="square">
              <a:spAutoFit/>
            </a:bodyPr>
            <a:lstStyle/>
            <a:p>
              <a:pPr>
                <a:lnSpc>
                  <a:spcPts val="7875"/>
                </a:lnSpc>
              </a:pPr>
              <a:r>
                <a:rPr lang="tr-TR" sz="4700" dirty="0" err="1">
                  <a:solidFill>
                    <a:srgbClr val="FFFFFF"/>
                  </a:solidFill>
                  <a:latin typeface="Gotham Bold" panose="020B0604020202020204" charset="0"/>
                  <a:cs typeface="Gotham Bold" panose="020B0604020202020204" charset="0"/>
                </a:rPr>
                <a:t>Competitive</a:t>
              </a:r>
              <a:r>
                <a:rPr lang="tr-TR" sz="4700" dirty="0">
                  <a:solidFill>
                    <a:srgbClr val="FFFFFF"/>
                  </a:solidFill>
                  <a:latin typeface="Gotham Bold" panose="020B0604020202020204" charset="0"/>
                  <a:cs typeface="Gotham Bold" panose="020B0604020202020204" charset="0"/>
                </a:rPr>
                <a:t> Analysis</a:t>
              </a:r>
              <a:endParaRPr lang="en-US" sz="4700" b="1" dirty="0">
                <a:solidFill>
                  <a:srgbClr val="FFFFFF"/>
                </a:solidFill>
                <a:latin typeface="Gotham Bold" panose="020B0604020202020204" charset="0"/>
                <a:ea typeface="Gotham Bold"/>
                <a:cs typeface="Gotham Bold" panose="020B0604020202020204" charset="0"/>
                <a:sym typeface="Gotham Bold"/>
              </a:endParaRPr>
            </a:p>
          </p:txBody>
        </p:sp>
      </p:grpSp>
      <p:sp>
        <p:nvSpPr>
          <p:cNvPr id="9" name="Freeform 2">
            <a:extLst>
              <a:ext uri="{FF2B5EF4-FFF2-40B4-BE49-F238E27FC236}">
                <a16:creationId xmlns:a16="http://schemas.microsoft.com/office/drawing/2014/main" id="{A3F97FE9-BEC5-8F6F-6FAF-549811F3492B}"/>
              </a:ext>
            </a:extLst>
          </p:cNvPr>
          <p:cNvSpPr/>
          <p:nvPr/>
        </p:nvSpPr>
        <p:spPr>
          <a:xfrm>
            <a:off x="17465728" y="190500"/>
            <a:ext cx="671704" cy="683420"/>
          </a:xfrm>
          <a:custGeom>
            <a:avLst/>
            <a:gdLst/>
            <a:ahLst/>
            <a:cxnLst/>
            <a:rect l="l" t="t" r="r" b="b"/>
            <a:pathLst>
              <a:path w="4543808" h="4567241">
                <a:moveTo>
                  <a:pt x="0" y="0"/>
                </a:moveTo>
                <a:lnTo>
                  <a:pt x="4543808" y="0"/>
                </a:lnTo>
                <a:lnTo>
                  <a:pt x="4543808" y="4567240"/>
                </a:lnTo>
                <a:lnTo>
                  <a:pt x="0" y="4567240"/>
                </a:lnTo>
                <a:lnTo>
                  <a:pt x="0" y="0"/>
                </a:lnTo>
                <a:close/>
              </a:path>
            </a:pathLst>
          </a:custGeom>
          <a:blipFill>
            <a:blip r:embed="rId3"/>
            <a:stretch>
              <a:fillRect l="-45382" t="-30270" r="-34552" b="-48741"/>
            </a:stretch>
          </a:blipFill>
        </p:spPr>
      </p:sp>
    </p:spTree>
    <p:extLst>
      <p:ext uri="{BB962C8B-B14F-4D97-AF65-F5344CB8AC3E}">
        <p14:creationId xmlns:p14="http://schemas.microsoft.com/office/powerpoint/2010/main" val="2251730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a:extLst>
              <a:ext uri="{FF2B5EF4-FFF2-40B4-BE49-F238E27FC236}">
                <a16:creationId xmlns:a16="http://schemas.microsoft.com/office/drawing/2014/main" id="{879C44BF-6A39-32AC-841C-4CAC120E41C1}"/>
              </a:ext>
            </a:extLst>
          </p:cNvPr>
          <p:cNvGraphicFramePr>
            <a:graphicFrameLocks noGrp="1"/>
          </p:cNvGraphicFramePr>
          <p:nvPr>
            <p:extLst>
              <p:ext uri="{D42A27DB-BD31-4B8C-83A1-F6EECF244321}">
                <p14:modId xmlns:p14="http://schemas.microsoft.com/office/powerpoint/2010/main" val="3525407130"/>
              </p:ext>
            </p:extLst>
          </p:nvPr>
        </p:nvGraphicFramePr>
        <p:xfrm>
          <a:off x="0" y="0"/>
          <a:ext cx="18288004" cy="10287002"/>
        </p:xfrm>
        <a:graphic>
          <a:graphicData uri="http://schemas.openxmlformats.org/drawingml/2006/table">
            <a:tbl>
              <a:tblPr firstRow="1" firstCol="1" bandRow="1">
                <a:tableStyleId>{5C22544A-7EE6-4342-B048-85BDC9FD1C3A}</a:tableStyleId>
              </a:tblPr>
              <a:tblGrid>
                <a:gridCol w="2612572">
                  <a:extLst>
                    <a:ext uri="{9D8B030D-6E8A-4147-A177-3AD203B41FA5}">
                      <a16:colId xmlns:a16="http://schemas.microsoft.com/office/drawing/2014/main" val="2449624064"/>
                    </a:ext>
                  </a:extLst>
                </a:gridCol>
                <a:gridCol w="2612572">
                  <a:extLst>
                    <a:ext uri="{9D8B030D-6E8A-4147-A177-3AD203B41FA5}">
                      <a16:colId xmlns:a16="http://schemas.microsoft.com/office/drawing/2014/main" val="2707068215"/>
                    </a:ext>
                  </a:extLst>
                </a:gridCol>
                <a:gridCol w="2612572">
                  <a:extLst>
                    <a:ext uri="{9D8B030D-6E8A-4147-A177-3AD203B41FA5}">
                      <a16:colId xmlns:a16="http://schemas.microsoft.com/office/drawing/2014/main" val="363720615"/>
                    </a:ext>
                  </a:extLst>
                </a:gridCol>
                <a:gridCol w="2612572">
                  <a:extLst>
                    <a:ext uri="{9D8B030D-6E8A-4147-A177-3AD203B41FA5}">
                      <a16:colId xmlns:a16="http://schemas.microsoft.com/office/drawing/2014/main" val="4666874"/>
                    </a:ext>
                  </a:extLst>
                </a:gridCol>
                <a:gridCol w="2612572">
                  <a:extLst>
                    <a:ext uri="{9D8B030D-6E8A-4147-A177-3AD203B41FA5}">
                      <a16:colId xmlns:a16="http://schemas.microsoft.com/office/drawing/2014/main" val="2564762446"/>
                    </a:ext>
                  </a:extLst>
                </a:gridCol>
                <a:gridCol w="2612572">
                  <a:extLst>
                    <a:ext uri="{9D8B030D-6E8A-4147-A177-3AD203B41FA5}">
                      <a16:colId xmlns:a16="http://schemas.microsoft.com/office/drawing/2014/main" val="126446322"/>
                    </a:ext>
                  </a:extLst>
                </a:gridCol>
                <a:gridCol w="2612572">
                  <a:extLst>
                    <a:ext uri="{9D8B030D-6E8A-4147-A177-3AD203B41FA5}">
                      <a16:colId xmlns:a16="http://schemas.microsoft.com/office/drawing/2014/main" val="2650085503"/>
                    </a:ext>
                  </a:extLst>
                </a:gridCol>
              </a:tblGrid>
              <a:tr h="340181">
                <a:tc>
                  <a:txBody>
                    <a:bodyPr/>
                    <a:lstStyle/>
                    <a:p>
                      <a:pPr algn="ctr">
                        <a:lnSpc>
                          <a:spcPct val="107000"/>
                        </a:lnSpc>
                        <a:spcAft>
                          <a:spcPts val="800"/>
                        </a:spcAft>
                        <a:buNone/>
                      </a:pPr>
                      <a:r>
                        <a:rPr lang="tr-TR" sz="1600" dirty="0">
                          <a:solidFill>
                            <a:srgbClr val="155056"/>
                          </a:solidFill>
                        </a:rPr>
                        <a:t>MODULE / FEATURE</a:t>
                      </a:r>
                      <a:endParaRPr lang="tr-TR" sz="15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tc>
                  <a:txBody>
                    <a:bodyPr/>
                    <a:lstStyle/>
                    <a:p>
                      <a:pPr algn="ctr">
                        <a:lnSpc>
                          <a:spcPct val="107000"/>
                        </a:lnSpc>
                        <a:spcAft>
                          <a:spcPts val="800"/>
                        </a:spcAft>
                        <a:buNone/>
                      </a:pPr>
                      <a:r>
                        <a:rPr lang="tr-TR" sz="1500" kern="100" dirty="0">
                          <a:solidFill>
                            <a:srgbClr val="155056"/>
                          </a:solidFill>
                          <a:effectLst/>
                        </a:rPr>
                        <a:t>OTYKEN </a:t>
                      </a:r>
                      <a:r>
                        <a:rPr lang="tr-TR" sz="1500" kern="100" dirty="0" err="1">
                          <a:solidFill>
                            <a:srgbClr val="155056"/>
                          </a:solidFill>
                          <a:effectLst/>
                        </a:rPr>
                        <a:t>Sentinel</a:t>
                      </a:r>
                      <a:endParaRPr lang="tr-TR" sz="15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tc>
                  <a:txBody>
                    <a:bodyPr/>
                    <a:lstStyle/>
                    <a:p>
                      <a:pPr algn="ctr">
                        <a:lnSpc>
                          <a:spcPct val="107000"/>
                        </a:lnSpc>
                        <a:spcAft>
                          <a:spcPts val="800"/>
                        </a:spcAft>
                        <a:buNone/>
                      </a:pPr>
                      <a:r>
                        <a:rPr lang="tr-TR" sz="1500" kern="100" dirty="0" err="1">
                          <a:solidFill>
                            <a:srgbClr val="155056"/>
                          </a:solidFill>
                          <a:effectLst/>
                        </a:rPr>
                        <a:t>Recorded</a:t>
                      </a:r>
                      <a:r>
                        <a:rPr lang="tr-TR" sz="1500" kern="100" dirty="0">
                          <a:solidFill>
                            <a:srgbClr val="155056"/>
                          </a:solidFill>
                          <a:effectLst/>
                        </a:rPr>
                        <a:t> </a:t>
                      </a:r>
                      <a:r>
                        <a:rPr lang="tr-TR" sz="1500" kern="100" dirty="0" err="1">
                          <a:solidFill>
                            <a:srgbClr val="155056"/>
                          </a:solidFill>
                          <a:effectLst/>
                        </a:rPr>
                        <a:t>Future</a:t>
                      </a:r>
                      <a:endParaRPr lang="tr-TR" sz="15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tc>
                  <a:txBody>
                    <a:bodyPr/>
                    <a:lstStyle/>
                    <a:p>
                      <a:pPr algn="ctr">
                        <a:lnSpc>
                          <a:spcPct val="107000"/>
                        </a:lnSpc>
                        <a:spcAft>
                          <a:spcPts val="800"/>
                        </a:spcAft>
                        <a:buNone/>
                      </a:pPr>
                      <a:r>
                        <a:rPr lang="tr-TR" sz="1500" kern="100" dirty="0" err="1">
                          <a:solidFill>
                            <a:srgbClr val="155056"/>
                          </a:solidFill>
                          <a:effectLst/>
                        </a:rPr>
                        <a:t>CrowdStrike</a:t>
                      </a:r>
                      <a:r>
                        <a:rPr lang="tr-TR" sz="1500" kern="100" dirty="0">
                          <a:solidFill>
                            <a:srgbClr val="155056"/>
                          </a:solidFill>
                          <a:effectLst/>
                        </a:rPr>
                        <a:t> Falcon Intel</a:t>
                      </a:r>
                      <a:endParaRPr lang="tr-TR" sz="15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tc>
                  <a:txBody>
                    <a:bodyPr/>
                    <a:lstStyle/>
                    <a:p>
                      <a:pPr algn="ctr">
                        <a:lnSpc>
                          <a:spcPct val="107000"/>
                        </a:lnSpc>
                        <a:spcAft>
                          <a:spcPts val="800"/>
                        </a:spcAft>
                        <a:buNone/>
                      </a:pPr>
                      <a:r>
                        <a:rPr lang="tr-TR" sz="1500" kern="100" dirty="0" err="1">
                          <a:solidFill>
                            <a:srgbClr val="155056"/>
                          </a:solidFill>
                          <a:effectLst/>
                        </a:rPr>
                        <a:t>Digital</a:t>
                      </a:r>
                      <a:r>
                        <a:rPr lang="tr-TR" sz="1500" kern="100" dirty="0">
                          <a:solidFill>
                            <a:srgbClr val="155056"/>
                          </a:solidFill>
                          <a:effectLst/>
                        </a:rPr>
                        <a:t> </a:t>
                      </a:r>
                      <a:r>
                        <a:rPr lang="tr-TR" sz="1500" kern="100" dirty="0" err="1">
                          <a:solidFill>
                            <a:srgbClr val="155056"/>
                          </a:solidFill>
                          <a:effectLst/>
                        </a:rPr>
                        <a:t>Shadows</a:t>
                      </a:r>
                      <a:endParaRPr lang="tr-TR" sz="15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tc>
                  <a:txBody>
                    <a:bodyPr/>
                    <a:lstStyle/>
                    <a:p>
                      <a:pPr algn="ctr">
                        <a:lnSpc>
                          <a:spcPct val="107000"/>
                        </a:lnSpc>
                        <a:spcAft>
                          <a:spcPts val="800"/>
                        </a:spcAft>
                        <a:buNone/>
                      </a:pPr>
                      <a:r>
                        <a:rPr lang="tr-TR" sz="1500" kern="100" dirty="0" err="1">
                          <a:solidFill>
                            <a:srgbClr val="155056"/>
                          </a:solidFill>
                          <a:effectLst/>
                        </a:rPr>
                        <a:t>SOCRadar</a:t>
                      </a:r>
                      <a:endParaRPr lang="tr-TR" sz="15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tc>
                  <a:txBody>
                    <a:bodyPr/>
                    <a:lstStyle/>
                    <a:p>
                      <a:pPr algn="ctr">
                        <a:lnSpc>
                          <a:spcPct val="107000"/>
                        </a:lnSpc>
                        <a:spcAft>
                          <a:spcPts val="800"/>
                        </a:spcAft>
                        <a:buNone/>
                      </a:pPr>
                      <a:r>
                        <a:rPr lang="tr-TR" sz="1500" kern="100" dirty="0">
                          <a:solidFill>
                            <a:srgbClr val="155056"/>
                          </a:solidFill>
                          <a:effectLst/>
                        </a:rPr>
                        <a:t>U.S.T.A.</a:t>
                      </a:r>
                      <a:endParaRPr lang="tr-TR" sz="15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extLst>
                  <a:ext uri="{0D108BD9-81ED-4DB2-BD59-A6C34878D82A}">
                    <a16:rowId xmlns:a16="http://schemas.microsoft.com/office/drawing/2014/main" val="4118327301"/>
                  </a:ext>
                </a:extLst>
              </a:tr>
              <a:tr h="504370">
                <a:tc>
                  <a:txBody>
                    <a:bodyPr/>
                    <a:lstStyle/>
                    <a:p>
                      <a:pPr algn="ctr"/>
                      <a:r>
                        <a:rPr lang="en-US" sz="1400" dirty="0">
                          <a:solidFill>
                            <a:srgbClr val="155056"/>
                          </a:solidFill>
                        </a:rPr>
                        <a:t>Dark Web / Deep Web / Telegram Leak Scanning</a:t>
                      </a:r>
                    </a:p>
                  </a:txBody>
                  <a:tcPr marL="3836" marR="3836" marT="3836" marB="3836" anchor="ctr">
                    <a:solidFill>
                      <a:srgbClr val="97979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2430924283"/>
                  </a:ext>
                </a:extLst>
              </a:tr>
              <a:tr h="340181">
                <a:tc>
                  <a:txBody>
                    <a:bodyPr/>
                    <a:lstStyle/>
                    <a:p>
                      <a:pPr algn="ctr">
                        <a:lnSpc>
                          <a:spcPct val="107000"/>
                        </a:lnSpc>
                        <a:spcAft>
                          <a:spcPts val="800"/>
                        </a:spcAft>
                        <a:buNone/>
                      </a:pPr>
                      <a:r>
                        <a:rPr lang="tr-TR" sz="1400" dirty="0" err="1">
                          <a:solidFill>
                            <a:srgbClr val="155056"/>
                          </a:solidFill>
                        </a:rPr>
                        <a:t>Stealer</a:t>
                      </a:r>
                      <a:r>
                        <a:rPr lang="tr-TR" sz="1400" dirty="0">
                          <a:solidFill>
                            <a:srgbClr val="155056"/>
                          </a:solidFill>
                        </a:rPr>
                        <a:t> Log Analysis</a:t>
                      </a:r>
                      <a:endParaRPr lang="tr-TR" sz="13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 (ED-</a:t>
                      </a:r>
                      <a:r>
                        <a:rPr lang="tr-TR" sz="1500" b="1" kern="100" dirty="0" err="1">
                          <a:solidFill>
                            <a:schemeClr val="tx1"/>
                          </a:solidFill>
                          <a:effectLst/>
                        </a:rPr>
                        <a:t>based</a:t>
                      </a: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2937489583"/>
                  </a:ext>
                </a:extLst>
              </a:tr>
              <a:tr h="504370">
                <a:tc>
                  <a:txBody>
                    <a:bodyPr/>
                    <a:lstStyle/>
                    <a:p>
                      <a:pPr algn="ctr"/>
                      <a:r>
                        <a:rPr lang="en-US" sz="1400" dirty="0">
                          <a:solidFill>
                            <a:srgbClr val="155056"/>
                          </a:solidFill>
                        </a:rPr>
                        <a:t>Checker System (Active/Passive separation + data cleansing)</a:t>
                      </a:r>
                    </a:p>
                  </a:txBody>
                  <a:tcPr marL="3836" marR="3836" marT="3836" marB="3836" anchor="ctr">
                    <a:solidFill>
                      <a:srgbClr val="979797"/>
                    </a:solidFill>
                  </a:tcPr>
                </a:tc>
                <a:tc>
                  <a:txBody>
                    <a:bodyPr/>
                    <a:lstStyle/>
                    <a:p>
                      <a:pPr algn="ctr">
                        <a:lnSpc>
                          <a:spcPct val="107000"/>
                        </a:lnSpc>
                        <a:spcAft>
                          <a:spcPts val="800"/>
                        </a:spcAft>
                        <a:buNone/>
                      </a:pPr>
                      <a:r>
                        <a:rPr lang="tr-TR" sz="1500" b="1" kern="100" dirty="0">
                          <a:solidFill>
                            <a:schemeClr val="tx1"/>
                          </a:solidFill>
                          <a:effectLst/>
                        </a:rPr>
                        <a:t>✓ </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2064638388"/>
                  </a:ext>
                </a:extLst>
              </a:tr>
              <a:tr h="340181">
                <a:tc>
                  <a:txBody>
                    <a:bodyPr/>
                    <a:lstStyle/>
                    <a:p>
                      <a:pPr algn="ctr">
                        <a:lnSpc>
                          <a:spcPct val="107000"/>
                        </a:lnSpc>
                        <a:spcAft>
                          <a:spcPts val="800"/>
                        </a:spcAft>
                        <a:buNone/>
                      </a:pPr>
                      <a:r>
                        <a:rPr lang="tr-TR" sz="1400" dirty="0">
                          <a:solidFill>
                            <a:srgbClr val="155056"/>
                          </a:solidFill>
                        </a:rPr>
                        <a:t>AI Web Pentest </a:t>
                      </a:r>
                      <a:r>
                        <a:rPr lang="tr-TR" sz="1400" dirty="0" err="1">
                          <a:solidFill>
                            <a:srgbClr val="155056"/>
                          </a:solidFill>
                        </a:rPr>
                        <a:t>Automation</a:t>
                      </a:r>
                      <a:endParaRPr lang="tr-TR" sz="13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tc>
                  <a:txBody>
                    <a:bodyPr/>
                    <a:lstStyle/>
                    <a:p>
                      <a:pPr algn="ctr">
                        <a:lnSpc>
                          <a:spcPct val="107000"/>
                        </a:lnSpc>
                        <a:spcAft>
                          <a:spcPts val="800"/>
                        </a:spcAft>
                        <a:buNone/>
                      </a:pPr>
                      <a:r>
                        <a:rPr lang="tr-TR" sz="1500" b="1" kern="100" dirty="0">
                          <a:solidFill>
                            <a:schemeClr val="tx1"/>
                          </a:solidFill>
                          <a:effectLst/>
                        </a:rPr>
                        <a:t>✓ </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3653613582"/>
                  </a:ext>
                </a:extLst>
              </a:tr>
              <a:tr h="340181">
                <a:tc>
                  <a:txBody>
                    <a:bodyPr/>
                    <a:lstStyle/>
                    <a:p>
                      <a:pPr algn="ctr">
                        <a:lnSpc>
                          <a:spcPct val="107000"/>
                        </a:lnSpc>
                        <a:spcAft>
                          <a:spcPts val="800"/>
                        </a:spcAft>
                        <a:buNone/>
                      </a:pPr>
                      <a:r>
                        <a:rPr lang="tr-TR" sz="1400" dirty="0">
                          <a:solidFill>
                            <a:srgbClr val="155056"/>
                          </a:solidFill>
                        </a:rPr>
                        <a:t>AI </a:t>
                      </a:r>
                      <a:r>
                        <a:rPr lang="tr-TR" sz="1400" dirty="0" err="1">
                          <a:solidFill>
                            <a:srgbClr val="155056"/>
                          </a:solidFill>
                        </a:rPr>
                        <a:t>Code</a:t>
                      </a:r>
                      <a:r>
                        <a:rPr lang="tr-TR" sz="1400" dirty="0">
                          <a:solidFill>
                            <a:srgbClr val="155056"/>
                          </a:solidFill>
                        </a:rPr>
                        <a:t> </a:t>
                      </a:r>
                      <a:r>
                        <a:rPr lang="tr-TR" sz="1400" dirty="0" err="1">
                          <a:solidFill>
                            <a:srgbClr val="155056"/>
                          </a:solidFill>
                        </a:rPr>
                        <a:t>Scanning</a:t>
                      </a:r>
                      <a:r>
                        <a:rPr lang="tr-TR" sz="1400" dirty="0">
                          <a:solidFill>
                            <a:srgbClr val="155056"/>
                          </a:solidFill>
                        </a:rPr>
                        <a:t> (</a:t>
                      </a:r>
                      <a:r>
                        <a:rPr lang="tr-TR" sz="1400" dirty="0" err="1">
                          <a:solidFill>
                            <a:srgbClr val="155056"/>
                          </a:solidFill>
                        </a:rPr>
                        <a:t>DevSecOps</a:t>
                      </a:r>
                      <a:r>
                        <a:rPr lang="tr-TR" sz="1400" dirty="0">
                          <a:solidFill>
                            <a:srgbClr val="155056"/>
                          </a:solidFill>
                        </a:rPr>
                        <a:t>)</a:t>
                      </a:r>
                      <a:endParaRPr lang="tr-TR" sz="13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tc>
                  <a:txBody>
                    <a:bodyPr/>
                    <a:lstStyle/>
                    <a:p>
                      <a:pPr algn="ctr">
                        <a:lnSpc>
                          <a:spcPct val="107000"/>
                        </a:lnSpc>
                        <a:spcAft>
                          <a:spcPts val="800"/>
                        </a:spcAft>
                        <a:buNone/>
                      </a:pPr>
                      <a:r>
                        <a:rPr lang="tr-TR" sz="1500" b="1" kern="100" dirty="0">
                          <a:solidFill>
                            <a:schemeClr val="tx1"/>
                          </a:solidFill>
                          <a:effectLst/>
                        </a:rPr>
                        <a:t>✓ </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371056519"/>
                  </a:ext>
                </a:extLst>
              </a:tr>
              <a:tr h="340181">
                <a:tc>
                  <a:txBody>
                    <a:bodyPr/>
                    <a:lstStyle/>
                    <a:p>
                      <a:pPr algn="ctr">
                        <a:lnSpc>
                          <a:spcPct val="107000"/>
                        </a:lnSpc>
                        <a:spcAft>
                          <a:spcPts val="800"/>
                        </a:spcAft>
                        <a:buNone/>
                      </a:pPr>
                      <a:r>
                        <a:rPr lang="tr-TR" sz="1200" dirty="0" err="1">
                          <a:solidFill>
                            <a:srgbClr val="155056"/>
                          </a:solidFill>
                        </a:rPr>
                        <a:t>Vulnerability</a:t>
                      </a:r>
                      <a:r>
                        <a:rPr lang="tr-TR" sz="1200" dirty="0">
                          <a:solidFill>
                            <a:srgbClr val="155056"/>
                          </a:solidFill>
                        </a:rPr>
                        <a:t> </a:t>
                      </a:r>
                      <a:r>
                        <a:rPr lang="tr-TR" sz="1200" dirty="0" err="1">
                          <a:solidFill>
                            <a:srgbClr val="155056"/>
                          </a:solidFill>
                        </a:rPr>
                        <a:t>Intelligence</a:t>
                      </a:r>
                      <a:r>
                        <a:rPr lang="tr-TR" sz="1200" dirty="0">
                          <a:solidFill>
                            <a:srgbClr val="155056"/>
                          </a:solidFill>
                        </a:rPr>
                        <a:t> / CVE </a:t>
                      </a:r>
                      <a:r>
                        <a:rPr lang="tr-TR" sz="1200" dirty="0" err="1">
                          <a:solidFill>
                            <a:srgbClr val="155056"/>
                          </a:solidFill>
                        </a:rPr>
                        <a:t>Tracking</a:t>
                      </a:r>
                      <a:endParaRPr lang="tr-TR" sz="12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3663001316"/>
                  </a:ext>
                </a:extLst>
              </a:tr>
              <a:tr h="340181">
                <a:tc>
                  <a:txBody>
                    <a:bodyPr/>
                    <a:lstStyle/>
                    <a:p>
                      <a:pPr algn="ctr">
                        <a:lnSpc>
                          <a:spcPct val="107000"/>
                        </a:lnSpc>
                        <a:spcAft>
                          <a:spcPts val="800"/>
                        </a:spcAft>
                        <a:buNone/>
                      </a:pPr>
                      <a:r>
                        <a:rPr lang="en-US" sz="1200" dirty="0">
                          <a:solidFill>
                            <a:srgbClr val="155056"/>
                          </a:solidFill>
                        </a:rPr>
                        <a:t>Supplier / Supply Chain Risk Monitoring</a:t>
                      </a:r>
                      <a:endParaRPr lang="tr-TR" sz="12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665549313"/>
                  </a:ext>
                </a:extLst>
              </a:tr>
              <a:tr h="504370">
                <a:tc>
                  <a:txBody>
                    <a:bodyPr/>
                    <a:lstStyle/>
                    <a:p>
                      <a:pPr algn="ctr"/>
                      <a:r>
                        <a:rPr lang="fr-FR" sz="1400" dirty="0">
                          <a:solidFill>
                            <a:srgbClr val="155056"/>
                          </a:solidFill>
                        </a:rPr>
                        <a:t>Domain Management (WHOIS, expire, DNS)</a:t>
                      </a:r>
                    </a:p>
                  </a:txBody>
                  <a:tcPr marL="3836" marR="3836" marT="3836" marB="3836" anchor="ctr">
                    <a:solidFill>
                      <a:srgbClr val="97979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2534885724"/>
                  </a:ext>
                </a:extLst>
              </a:tr>
              <a:tr h="340181">
                <a:tc>
                  <a:txBody>
                    <a:bodyPr/>
                    <a:lstStyle/>
                    <a:p>
                      <a:pPr algn="ctr">
                        <a:lnSpc>
                          <a:spcPct val="107000"/>
                        </a:lnSpc>
                        <a:spcAft>
                          <a:spcPts val="800"/>
                        </a:spcAft>
                        <a:buNone/>
                      </a:pPr>
                      <a:r>
                        <a:rPr lang="tr-TR" sz="1400" dirty="0" err="1">
                          <a:solidFill>
                            <a:srgbClr val="155056"/>
                          </a:solidFill>
                        </a:rPr>
                        <a:t>Phishing</a:t>
                      </a:r>
                      <a:r>
                        <a:rPr lang="tr-TR" sz="1400" dirty="0">
                          <a:solidFill>
                            <a:srgbClr val="155056"/>
                          </a:solidFill>
                        </a:rPr>
                        <a:t> / </a:t>
                      </a:r>
                      <a:r>
                        <a:rPr lang="tr-TR" sz="1400" dirty="0" err="1">
                          <a:solidFill>
                            <a:srgbClr val="155056"/>
                          </a:solidFill>
                        </a:rPr>
                        <a:t>Scam</a:t>
                      </a:r>
                      <a:r>
                        <a:rPr lang="tr-TR" sz="1400" dirty="0">
                          <a:solidFill>
                            <a:srgbClr val="155056"/>
                          </a:solidFill>
                        </a:rPr>
                        <a:t> Domain </a:t>
                      </a:r>
                      <a:r>
                        <a:rPr lang="tr-TR" sz="1400" dirty="0" err="1">
                          <a:solidFill>
                            <a:srgbClr val="155056"/>
                          </a:solidFill>
                        </a:rPr>
                        <a:t>Detection</a:t>
                      </a:r>
                      <a:endParaRPr lang="tr-TR" sz="13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188361376"/>
                  </a:ext>
                </a:extLst>
              </a:tr>
              <a:tr h="504370">
                <a:tc>
                  <a:txBody>
                    <a:bodyPr/>
                    <a:lstStyle/>
                    <a:p>
                      <a:pPr algn="ctr">
                        <a:lnSpc>
                          <a:spcPct val="107000"/>
                        </a:lnSpc>
                        <a:spcAft>
                          <a:spcPts val="800"/>
                        </a:spcAft>
                        <a:buNone/>
                      </a:pPr>
                      <a:r>
                        <a:rPr lang="tr-TR" sz="1400" dirty="0" err="1">
                          <a:solidFill>
                            <a:srgbClr val="155056"/>
                          </a:solidFill>
                        </a:rPr>
                        <a:t>Brand</a:t>
                      </a:r>
                      <a:r>
                        <a:rPr lang="tr-TR" sz="1400" dirty="0">
                          <a:solidFill>
                            <a:srgbClr val="155056"/>
                          </a:solidFill>
                        </a:rPr>
                        <a:t> </a:t>
                      </a:r>
                      <a:r>
                        <a:rPr lang="tr-TR" sz="1400" dirty="0" err="1">
                          <a:solidFill>
                            <a:srgbClr val="155056"/>
                          </a:solidFill>
                        </a:rPr>
                        <a:t>Impersonation</a:t>
                      </a:r>
                      <a:r>
                        <a:rPr lang="tr-TR" sz="1400" dirty="0">
                          <a:solidFill>
                            <a:srgbClr val="155056"/>
                          </a:solidFill>
                        </a:rPr>
                        <a:t> – Logo </a:t>
                      </a:r>
                      <a:r>
                        <a:rPr lang="tr-TR" sz="1400" dirty="0" err="1">
                          <a:solidFill>
                            <a:srgbClr val="155056"/>
                          </a:solidFill>
                        </a:rPr>
                        <a:t>Detection</a:t>
                      </a:r>
                      <a:r>
                        <a:rPr lang="tr-TR" sz="1400" dirty="0">
                          <a:solidFill>
                            <a:srgbClr val="155056"/>
                          </a:solidFill>
                        </a:rPr>
                        <a:t> (Visual AI)</a:t>
                      </a:r>
                      <a:endParaRPr lang="tr-TR" sz="13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tc>
                  <a:txBody>
                    <a:bodyPr/>
                    <a:lstStyle/>
                    <a:p>
                      <a:pPr algn="ctr">
                        <a:lnSpc>
                          <a:spcPct val="107000"/>
                        </a:lnSpc>
                        <a:spcAft>
                          <a:spcPts val="800"/>
                        </a:spcAft>
                        <a:buNone/>
                      </a:pPr>
                      <a:r>
                        <a:rPr lang="tr-TR" sz="1500" b="1" kern="100" dirty="0">
                          <a:solidFill>
                            <a:schemeClr val="tx1"/>
                          </a:solidFill>
                          <a:effectLst/>
                        </a:rPr>
                        <a:t>△ (</a:t>
                      </a:r>
                      <a:r>
                        <a:rPr lang="tr-TR" sz="1500" b="1" kern="100" dirty="0" err="1">
                          <a:solidFill>
                            <a:schemeClr val="tx1"/>
                          </a:solidFill>
                          <a:effectLst/>
                        </a:rPr>
                        <a:t>partial</a:t>
                      </a: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 </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 </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3236217926"/>
                  </a:ext>
                </a:extLst>
              </a:tr>
              <a:tr h="668560">
                <a:tc>
                  <a:txBody>
                    <a:bodyPr/>
                    <a:lstStyle/>
                    <a:p>
                      <a:pPr algn="ctr">
                        <a:lnSpc>
                          <a:spcPct val="107000"/>
                        </a:lnSpc>
                        <a:spcAft>
                          <a:spcPts val="800"/>
                        </a:spcAft>
                        <a:buNone/>
                      </a:pPr>
                      <a:r>
                        <a:rPr lang="en-US" sz="1400" dirty="0">
                          <a:solidFill>
                            <a:srgbClr val="155056"/>
                          </a:solidFill>
                        </a:rPr>
                        <a:t>Brand Impersonation – Social Media Fake Account Detection</a:t>
                      </a:r>
                      <a:endParaRPr lang="tr-TR" sz="13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3080459980"/>
                  </a:ext>
                </a:extLst>
              </a:tr>
              <a:tr h="668560">
                <a:tc>
                  <a:txBody>
                    <a:bodyPr/>
                    <a:lstStyle/>
                    <a:p>
                      <a:pPr algn="ctr">
                        <a:lnSpc>
                          <a:spcPct val="107000"/>
                        </a:lnSpc>
                        <a:spcAft>
                          <a:spcPts val="800"/>
                        </a:spcAft>
                        <a:buNone/>
                      </a:pPr>
                      <a:r>
                        <a:rPr lang="tr-TR" sz="1300" dirty="0" err="1">
                          <a:solidFill>
                            <a:srgbClr val="155056"/>
                          </a:solidFill>
                        </a:rPr>
                        <a:t>Brand</a:t>
                      </a:r>
                      <a:r>
                        <a:rPr lang="tr-TR" sz="1300" dirty="0">
                          <a:solidFill>
                            <a:srgbClr val="155056"/>
                          </a:solidFill>
                        </a:rPr>
                        <a:t> </a:t>
                      </a:r>
                      <a:r>
                        <a:rPr lang="tr-TR" sz="1300" dirty="0" err="1">
                          <a:solidFill>
                            <a:srgbClr val="155056"/>
                          </a:solidFill>
                        </a:rPr>
                        <a:t>Impersonation</a:t>
                      </a:r>
                      <a:r>
                        <a:rPr lang="tr-TR" sz="1300" dirty="0">
                          <a:solidFill>
                            <a:srgbClr val="155056"/>
                          </a:solidFill>
                        </a:rPr>
                        <a:t> – </a:t>
                      </a:r>
                      <a:r>
                        <a:rPr lang="tr-TR" sz="1300" dirty="0" err="1">
                          <a:solidFill>
                            <a:srgbClr val="155056"/>
                          </a:solidFill>
                        </a:rPr>
                        <a:t>Fake</a:t>
                      </a:r>
                      <a:r>
                        <a:rPr lang="tr-TR" sz="1300" dirty="0">
                          <a:solidFill>
                            <a:srgbClr val="155056"/>
                          </a:solidFill>
                        </a:rPr>
                        <a:t> Mobile Application </a:t>
                      </a:r>
                      <a:r>
                        <a:rPr lang="tr-TR" sz="1300" dirty="0" err="1">
                          <a:solidFill>
                            <a:srgbClr val="155056"/>
                          </a:solidFill>
                        </a:rPr>
                        <a:t>Detection</a:t>
                      </a:r>
                      <a:r>
                        <a:rPr lang="tr-TR" sz="1300" dirty="0">
                          <a:solidFill>
                            <a:srgbClr val="155056"/>
                          </a:solidFill>
                        </a:rPr>
                        <a:t> (</a:t>
                      </a:r>
                      <a:r>
                        <a:rPr lang="tr-TR" sz="1300" dirty="0" err="1">
                          <a:solidFill>
                            <a:srgbClr val="155056"/>
                          </a:solidFill>
                        </a:rPr>
                        <a:t>App</a:t>
                      </a:r>
                      <a:r>
                        <a:rPr lang="tr-TR" sz="1300" dirty="0">
                          <a:solidFill>
                            <a:srgbClr val="155056"/>
                          </a:solidFill>
                        </a:rPr>
                        <a:t> </a:t>
                      </a:r>
                      <a:r>
                        <a:rPr lang="tr-TR" sz="1300" dirty="0" err="1">
                          <a:solidFill>
                            <a:srgbClr val="155056"/>
                          </a:solidFill>
                        </a:rPr>
                        <a:t>Store</a:t>
                      </a:r>
                      <a:r>
                        <a:rPr lang="tr-TR" sz="1300" dirty="0">
                          <a:solidFill>
                            <a:srgbClr val="155056"/>
                          </a:solidFill>
                        </a:rPr>
                        <a:t>)</a:t>
                      </a:r>
                      <a:endParaRPr lang="tr-TR" sz="13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1024384212"/>
                  </a:ext>
                </a:extLst>
              </a:tr>
              <a:tr h="504370">
                <a:tc>
                  <a:txBody>
                    <a:bodyPr/>
                    <a:lstStyle/>
                    <a:p>
                      <a:pPr algn="ctr">
                        <a:lnSpc>
                          <a:spcPct val="107000"/>
                        </a:lnSpc>
                        <a:spcAft>
                          <a:spcPts val="800"/>
                        </a:spcAft>
                        <a:buNone/>
                      </a:pPr>
                      <a:r>
                        <a:rPr lang="tr-TR" sz="1400" dirty="0">
                          <a:solidFill>
                            <a:srgbClr val="155056"/>
                          </a:solidFill>
                        </a:rPr>
                        <a:t>Attack </a:t>
                      </a:r>
                      <a:r>
                        <a:rPr lang="tr-TR" sz="1400" dirty="0" err="1">
                          <a:solidFill>
                            <a:srgbClr val="155056"/>
                          </a:solidFill>
                        </a:rPr>
                        <a:t>Surface</a:t>
                      </a:r>
                      <a:r>
                        <a:rPr lang="tr-TR" sz="1400" dirty="0">
                          <a:solidFill>
                            <a:srgbClr val="155056"/>
                          </a:solidFill>
                        </a:rPr>
                        <a:t> Management (ASM)</a:t>
                      </a:r>
                      <a:endParaRPr lang="tr-TR" sz="13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97979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627947905"/>
                  </a:ext>
                </a:extLst>
              </a:tr>
              <a:tr h="504370">
                <a:tc>
                  <a:txBody>
                    <a:bodyPr/>
                    <a:lstStyle/>
                    <a:p>
                      <a:pPr algn="ctr"/>
                      <a:r>
                        <a:rPr lang="en-US" sz="1400" dirty="0">
                          <a:solidFill>
                            <a:srgbClr val="155056"/>
                          </a:solidFill>
                        </a:rPr>
                        <a:t>Threat Actor / APT Intelligence (MITRE ATT&amp;CK)</a:t>
                      </a:r>
                    </a:p>
                  </a:txBody>
                  <a:tcPr marL="3836" marR="3836" marT="3836" marB="3836" anchor="ctr">
                    <a:solidFill>
                      <a:srgbClr val="97979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3372027792"/>
                  </a:ext>
                </a:extLst>
              </a:tr>
              <a:tr h="668560">
                <a:tc>
                  <a:txBody>
                    <a:bodyPr/>
                    <a:lstStyle/>
                    <a:p>
                      <a:pPr algn="ctr"/>
                      <a:r>
                        <a:rPr lang="tr-TR" sz="1400" dirty="0">
                          <a:solidFill>
                            <a:srgbClr val="155056"/>
                          </a:solidFill>
                        </a:rPr>
                        <a:t>Identity </a:t>
                      </a:r>
                      <a:r>
                        <a:rPr lang="tr-TR" sz="1400" dirty="0" err="1">
                          <a:solidFill>
                            <a:srgbClr val="155056"/>
                          </a:solidFill>
                        </a:rPr>
                        <a:t>Intelligence</a:t>
                      </a:r>
                      <a:r>
                        <a:rPr lang="tr-TR" sz="1400" dirty="0">
                          <a:solidFill>
                            <a:srgbClr val="155056"/>
                          </a:solidFill>
                        </a:rPr>
                        <a:t> / </a:t>
                      </a:r>
                      <a:r>
                        <a:rPr lang="tr-TR" sz="1400" dirty="0" err="1">
                          <a:solidFill>
                            <a:srgbClr val="155056"/>
                          </a:solidFill>
                        </a:rPr>
                        <a:t>Exposure</a:t>
                      </a:r>
                      <a:endParaRPr lang="tr-TR" sz="1400" dirty="0">
                        <a:solidFill>
                          <a:srgbClr val="155056"/>
                        </a:solidFill>
                      </a:endParaRPr>
                    </a:p>
                  </a:txBody>
                  <a:tcPr marL="3836" marR="3836" marT="3836" marB="3836" anchor="ctr">
                    <a:solidFill>
                      <a:srgbClr val="97979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905218991"/>
                  </a:ext>
                </a:extLst>
              </a:tr>
              <a:tr h="504370">
                <a:tc>
                  <a:txBody>
                    <a:bodyPr/>
                    <a:lstStyle/>
                    <a:p>
                      <a:pPr algn="ctr"/>
                      <a:r>
                        <a:rPr lang="tr-TR" sz="1400" dirty="0" err="1">
                          <a:solidFill>
                            <a:srgbClr val="155056"/>
                          </a:solidFill>
                        </a:rPr>
                        <a:t>Fraud</a:t>
                      </a:r>
                      <a:r>
                        <a:rPr lang="tr-TR" sz="1400" dirty="0">
                          <a:solidFill>
                            <a:srgbClr val="155056"/>
                          </a:solidFill>
                        </a:rPr>
                        <a:t> </a:t>
                      </a:r>
                      <a:r>
                        <a:rPr lang="tr-TR" sz="1400" dirty="0" err="1">
                          <a:solidFill>
                            <a:srgbClr val="155056"/>
                          </a:solidFill>
                        </a:rPr>
                        <a:t>Intelligence</a:t>
                      </a:r>
                      <a:endParaRPr lang="tr-TR" sz="1400" dirty="0">
                        <a:solidFill>
                          <a:srgbClr val="155056"/>
                        </a:solidFill>
                      </a:endParaRPr>
                    </a:p>
                  </a:txBody>
                  <a:tcPr marL="3836" marR="3836" marT="3836" marB="3836" anchor="ctr">
                    <a:solidFill>
                      <a:srgbClr val="97979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tr-TR" sz="1600" b="1" kern="100" dirty="0">
                          <a:solidFill>
                            <a:schemeClr val="tx1"/>
                          </a:solidFill>
                          <a:effectLst/>
                        </a:rPr>
                        <a:t>✓ (</a:t>
                      </a:r>
                      <a:r>
                        <a:rPr lang="tr-TR" sz="1600" b="1" dirty="0" err="1"/>
                        <a:t>Strong</a:t>
                      </a:r>
                      <a:r>
                        <a:rPr lang="tr-TR" sz="1600" b="1" dirty="0"/>
                        <a:t> </a:t>
                      </a:r>
                      <a:r>
                        <a:rPr lang="tr-TR" sz="1600" b="1" dirty="0" err="1"/>
                        <a:t>local</a:t>
                      </a:r>
                      <a:r>
                        <a:rPr lang="tr-TR" sz="1600" b="1" dirty="0"/>
                        <a:t> presence</a:t>
                      </a:r>
                      <a:r>
                        <a:rPr lang="tr-TR" sz="1600" b="1" kern="100" dirty="0">
                          <a:solidFill>
                            <a:schemeClr val="tx1"/>
                          </a:solidFill>
                          <a:effectLst/>
                        </a:rPr>
                        <a:t>)</a:t>
                      </a:r>
                      <a:endParaRPr lang="tr-TR" sz="16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1466424784"/>
                  </a:ext>
                </a:extLst>
              </a:tr>
              <a:tr h="340181">
                <a:tc>
                  <a:txBody>
                    <a:bodyPr/>
                    <a:lstStyle/>
                    <a:p>
                      <a:pPr algn="ctr"/>
                      <a:r>
                        <a:rPr lang="tr-TR" sz="1400" dirty="0" err="1">
                          <a:solidFill>
                            <a:srgbClr val="155056"/>
                          </a:solidFill>
                        </a:rPr>
                        <a:t>Antivirus</a:t>
                      </a:r>
                      <a:r>
                        <a:rPr lang="tr-TR" sz="1400" dirty="0">
                          <a:solidFill>
                            <a:srgbClr val="155056"/>
                          </a:solidFill>
                        </a:rPr>
                        <a:t> </a:t>
                      </a:r>
                      <a:r>
                        <a:rPr lang="tr-TR" sz="1400" dirty="0" err="1">
                          <a:solidFill>
                            <a:srgbClr val="155056"/>
                          </a:solidFill>
                        </a:rPr>
                        <a:t>Scanning</a:t>
                      </a:r>
                      <a:r>
                        <a:rPr lang="tr-TR" sz="1400" dirty="0">
                          <a:solidFill>
                            <a:srgbClr val="155056"/>
                          </a:solidFill>
                        </a:rPr>
                        <a:t> Bot</a:t>
                      </a:r>
                    </a:p>
                  </a:txBody>
                  <a:tcPr marL="3836" marR="3836" marT="3836" marB="3836" anchor="ctr">
                    <a:solidFill>
                      <a:srgbClr val="97979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3116607252"/>
                  </a:ext>
                </a:extLst>
              </a:tr>
              <a:tr h="340181">
                <a:tc>
                  <a:txBody>
                    <a:bodyPr/>
                    <a:lstStyle/>
                    <a:p>
                      <a:pPr algn="ctr"/>
                      <a:r>
                        <a:rPr lang="tr-TR" sz="1400" dirty="0" err="1">
                          <a:solidFill>
                            <a:srgbClr val="155056"/>
                          </a:solidFill>
                        </a:rPr>
                        <a:t>Cybersecurity</a:t>
                      </a:r>
                      <a:r>
                        <a:rPr lang="tr-TR" sz="1400" dirty="0">
                          <a:solidFill>
                            <a:srgbClr val="155056"/>
                          </a:solidFill>
                        </a:rPr>
                        <a:t> </a:t>
                      </a:r>
                      <a:r>
                        <a:rPr lang="tr-TR" sz="1400" dirty="0" err="1">
                          <a:solidFill>
                            <a:srgbClr val="155056"/>
                          </a:solidFill>
                        </a:rPr>
                        <a:t>Awareness</a:t>
                      </a:r>
                      <a:r>
                        <a:rPr lang="tr-TR" sz="1400" dirty="0">
                          <a:solidFill>
                            <a:srgbClr val="155056"/>
                          </a:solidFill>
                        </a:rPr>
                        <a:t> </a:t>
                      </a:r>
                      <a:r>
                        <a:rPr lang="tr-TR" sz="1400" dirty="0" err="1">
                          <a:solidFill>
                            <a:srgbClr val="155056"/>
                          </a:solidFill>
                        </a:rPr>
                        <a:t>Trainings</a:t>
                      </a:r>
                      <a:endParaRPr lang="tr-TR" sz="1400" dirty="0">
                        <a:solidFill>
                          <a:srgbClr val="155056"/>
                        </a:solidFill>
                      </a:endParaRPr>
                    </a:p>
                  </a:txBody>
                  <a:tcPr marL="3836" marR="3836" marT="3836" marB="3836" anchor="ctr">
                    <a:solidFill>
                      <a:srgbClr val="97979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3929478833"/>
                  </a:ext>
                </a:extLst>
              </a:tr>
              <a:tr h="340181">
                <a:tc>
                  <a:txBody>
                    <a:bodyPr/>
                    <a:lstStyle/>
                    <a:p>
                      <a:pPr algn="ctr"/>
                      <a:r>
                        <a:rPr lang="tr-TR" sz="1400" dirty="0">
                          <a:solidFill>
                            <a:srgbClr val="155056"/>
                          </a:solidFill>
                        </a:rPr>
                        <a:t>VIP / </a:t>
                      </a:r>
                      <a:r>
                        <a:rPr lang="tr-TR" sz="1400" dirty="0" err="1">
                          <a:solidFill>
                            <a:srgbClr val="155056"/>
                          </a:solidFill>
                        </a:rPr>
                        <a:t>Executive</a:t>
                      </a:r>
                      <a:r>
                        <a:rPr lang="tr-TR" sz="1400" dirty="0">
                          <a:solidFill>
                            <a:srgbClr val="155056"/>
                          </a:solidFill>
                        </a:rPr>
                        <a:t> </a:t>
                      </a:r>
                      <a:r>
                        <a:rPr lang="tr-TR" sz="1400" dirty="0" err="1">
                          <a:solidFill>
                            <a:srgbClr val="155056"/>
                          </a:solidFill>
                        </a:rPr>
                        <a:t>Protection</a:t>
                      </a:r>
                      <a:endParaRPr lang="tr-TR" sz="1400" dirty="0">
                        <a:solidFill>
                          <a:srgbClr val="155056"/>
                        </a:solidFill>
                      </a:endParaRPr>
                    </a:p>
                  </a:txBody>
                  <a:tcPr marL="3836" marR="3836" marT="3836" marB="3836" anchor="ctr">
                    <a:solidFill>
                      <a:srgbClr val="97979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3498106720"/>
                  </a:ext>
                </a:extLst>
              </a:tr>
              <a:tr h="668560">
                <a:tc>
                  <a:txBody>
                    <a:bodyPr/>
                    <a:lstStyle/>
                    <a:p>
                      <a:pPr algn="ctr"/>
                      <a:r>
                        <a:rPr lang="tr-TR" sz="1400" dirty="0">
                          <a:solidFill>
                            <a:srgbClr val="155056"/>
                          </a:solidFill>
                        </a:rPr>
                        <a:t>AI Agent / </a:t>
                      </a:r>
                      <a:r>
                        <a:rPr lang="tr-TR" sz="1400" dirty="0" err="1">
                          <a:solidFill>
                            <a:srgbClr val="155056"/>
                          </a:solidFill>
                        </a:rPr>
                        <a:t>Autonomous</a:t>
                      </a:r>
                      <a:r>
                        <a:rPr lang="tr-TR" sz="1400" dirty="0">
                          <a:solidFill>
                            <a:srgbClr val="155056"/>
                          </a:solidFill>
                        </a:rPr>
                        <a:t> </a:t>
                      </a:r>
                      <a:r>
                        <a:rPr lang="tr-TR" sz="1400" dirty="0" err="1">
                          <a:solidFill>
                            <a:srgbClr val="155056"/>
                          </a:solidFill>
                        </a:rPr>
                        <a:t>Threat</a:t>
                      </a:r>
                      <a:r>
                        <a:rPr lang="tr-TR" sz="1400" dirty="0">
                          <a:solidFill>
                            <a:srgbClr val="155056"/>
                          </a:solidFill>
                        </a:rPr>
                        <a:t> </a:t>
                      </a:r>
                      <a:r>
                        <a:rPr lang="tr-TR" sz="1400" dirty="0" err="1">
                          <a:solidFill>
                            <a:srgbClr val="155056"/>
                          </a:solidFill>
                        </a:rPr>
                        <a:t>Intelligence</a:t>
                      </a:r>
                      <a:endParaRPr lang="tr-TR" sz="1400" dirty="0">
                        <a:solidFill>
                          <a:srgbClr val="155056"/>
                        </a:solidFill>
                      </a:endParaRPr>
                    </a:p>
                  </a:txBody>
                  <a:tcPr marL="3836" marR="3836" marT="3836" marB="3836" anchor="ctr">
                    <a:solidFill>
                      <a:srgbClr val="97979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 (</a:t>
                      </a:r>
                      <a:r>
                        <a:rPr lang="tr-TR" sz="1500" b="1" kern="100" dirty="0" err="1">
                          <a:solidFill>
                            <a:schemeClr val="tx1"/>
                          </a:solidFill>
                          <a:effectLst/>
                        </a:rPr>
                        <a:t>Agentic</a:t>
                      </a:r>
                      <a:r>
                        <a:rPr lang="tr-TR" sz="1500" b="1" kern="100" dirty="0">
                          <a:solidFill>
                            <a:schemeClr val="tx1"/>
                          </a:solidFill>
                          <a:effectLst/>
                        </a:rPr>
                        <a:t> TI)</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510083918"/>
                  </a:ext>
                </a:extLst>
              </a:tr>
              <a:tr h="340181">
                <a:tc>
                  <a:txBody>
                    <a:bodyPr/>
                    <a:lstStyle/>
                    <a:p>
                      <a:pPr algn="ctr"/>
                      <a:r>
                        <a:rPr lang="tr-TR" sz="1400" dirty="0">
                          <a:solidFill>
                            <a:srgbClr val="155056"/>
                          </a:solidFill>
                        </a:rPr>
                        <a:t>SOC / SIEM Integration</a:t>
                      </a:r>
                    </a:p>
                  </a:txBody>
                  <a:tcPr marL="3836" marR="3836" marT="3836" marB="3836" anchor="ctr">
                    <a:solidFill>
                      <a:srgbClr val="979797"/>
                    </a:solidFill>
                  </a:tcPr>
                </a:tc>
                <a:tc>
                  <a:txBody>
                    <a:bodyPr/>
                    <a:lstStyle/>
                    <a:p>
                      <a:pPr algn="ctr">
                        <a:lnSpc>
                          <a:spcPct val="107000"/>
                        </a:lnSpc>
                        <a:spcAft>
                          <a:spcPts val="800"/>
                        </a:spcAft>
                        <a:buNone/>
                      </a:pPr>
                      <a:r>
                        <a:rPr lang="tr-TR" sz="1500" b="1" kern="100">
                          <a:solidFill>
                            <a:schemeClr val="tx1"/>
                          </a:solidFill>
                          <a:effectLst/>
                        </a:rPr>
                        <a:t>✓ </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1618313128"/>
                  </a:ext>
                </a:extLst>
              </a:tr>
              <a:tr h="340181">
                <a:tc>
                  <a:txBody>
                    <a:bodyPr/>
                    <a:lstStyle/>
                    <a:p>
                      <a:pPr algn="ctr"/>
                      <a:r>
                        <a:rPr lang="tr-TR" sz="1400" dirty="0" err="1">
                          <a:solidFill>
                            <a:srgbClr val="155056"/>
                          </a:solidFill>
                        </a:rPr>
                        <a:t>Local</a:t>
                      </a:r>
                      <a:r>
                        <a:rPr lang="tr-TR" sz="1400" dirty="0">
                          <a:solidFill>
                            <a:srgbClr val="155056"/>
                          </a:solidFill>
                        </a:rPr>
                        <a:t> Market </a:t>
                      </a:r>
                      <a:r>
                        <a:rPr lang="tr-TR" sz="1400" dirty="0" err="1">
                          <a:solidFill>
                            <a:srgbClr val="155056"/>
                          </a:solidFill>
                        </a:rPr>
                        <a:t>Focus</a:t>
                      </a:r>
                      <a:r>
                        <a:rPr lang="tr-TR" sz="1400" dirty="0">
                          <a:solidFill>
                            <a:srgbClr val="155056"/>
                          </a:solidFill>
                        </a:rPr>
                        <a:t> (</a:t>
                      </a:r>
                      <a:r>
                        <a:rPr lang="tr-TR" sz="1400" dirty="0" err="1">
                          <a:solidFill>
                            <a:srgbClr val="155056"/>
                          </a:solidFill>
                        </a:rPr>
                        <a:t>Turkey</a:t>
                      </a:r>
                      <a:r>
                        <a:rPr lang="tr-TR" sz="1400" dirty="0">
                          <a:solidFill>
                            <a:srgbClr val="155056"/>
                          </a:solidFill>
                        </a:rPr>
                        <a:t>)</a:t>
                      </a:r>
                    </a:p>
                  </a:txBody>
                  <a:tcPr marL="3836" marR="3836" marT="3836" marB="3836" anchor="ctr">
                    <a:solidFill>
                      <a:srgbClr val="97979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a:solidFill>
                            <a:schemeClr val="tx1"/>
                          </a:solidFill>
                          <a:effectLst/>
                        </a:rPr>
                        <a:t>✓</a:t>
                      </a:r>
                      <a:endParaRPr lang="tr-TR" sz="15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tc>
                  <a:txBody>
                    <a:bodyPr/>
                    <a:lstStyle/>
                    <a:p>
                      <a:pPr algn="ctr">
                        <a:lnSpc>
                          <a:spcPct val="107000"/>
                        </a:lnSpc>
                        <a:spcAft>
                          <a:spcPts val="800"/>
                        </a:spcAft>
                        <a:buNone/>
                      </a:pPr>
                      <a:r>
                        <a:rPr lang="tr-TR" sz="1500" b="1" kern="100" dirty="0">
                          <a:solidFill>
                            <a:schemeClr val="tx1"/>
                          </a:solidFill>
                          <a:effectLst/>
                        </a:rPr>
                        <a:t>✓</a:t>
                      </a:r>
                      <a:endParaRPr lang="tr-TR" sz="15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836" marR="3836" marT="3836" marB="3836" anchor="ctr">
                    <a:solidFill>
                      <a:srgbClr val="C7C7C7"/>
                    </a:solidFill>
                  </a:tcPr>
                </a:tc>
                <a:extLst>
                  <a:ext uri="{0D108BD9-81ED-4DB2-BD59-A6C34878D82A}">
                    <a16:rowId xmlns:a16="http://schemas.microsoft.com/office/drawing/2014/main" val="3920457256"/>
                  </a:ext>
                </a:extLst>
              </a:tr>
            </a:tbl>
          </a:graphicData>
        </a:graphic>
      </p:graphicFrame>
      <p:sp>
        <p:nvSpPr>
          <p:cNvPr id="3" name="Freeform 2">
            <a:extLst>
              <a:ext uri="{FF2B5EF4-FFF2-40B4-BE49-F238E27FC236}">
                <a16:creationId xmlns:a16="http://schemas.microsoft.com/office/drawing/2014/main" id="{F18B105F-3434-10D0-A785-B5147997525E}"/>
              </a:ext>
            </a:extLst>
          </p:cNvPr>
          <p:cNvSpPr/>
          <p:nvPr/>
        </p:nvSpPr>
        <p:spPr>
          <a:xfrm>
            <a:off x="17465728" y="190500"/>
            <a:ext cx="671704" cy="683420"/>
          </a:xfrm>
          <a:custGeom>
            <a:avLst/>
            <a:gdLst/>
            <a:ahLst/>
            <a:cxnLst/>
            <a:rect l="l" t="t" r="r" b="b"/>
            <a:pathLst>
              <a:path w="4543808" h="4567241">
                <a:moveTo>
                  <a:pt x="0" y="0"/>
                </a:moveTo>
                <a:lnTo>
                  <a:pt x="4543808" y="0"/>
                </a:lnTo>
                <a:lnTo>
                  <a:pt x="4543808" y="4567240"/>
                </a:lnTo>
                <a:lnTo>
                  <a:pt x="0" y="4567240"/>
                </a:lnTo>
                <a:lnTo>
                  <a:pt x="0" y="0"/>
                </a:lnTo>
                <a:close/>
              </a:path>
            </a:pathLst>
          </a:custGeom>
          <a:blipFill>
            <a:blip r:embed="rId2"/>
            <a:stretch>
              <a:fillRect l="-45382" t="-30270" r="-34552" b="-48741"/>
            </a:stretch>
          </a:blipFill>
        </p:spPr>
      </p:sp>
    </p:spTree>
    <p:extLst>
      <p:ext uri="{BB962C8B-B14F-4D97-AF65-F5344CB8AC3E}">
        <p14:creationId xmlns:p14="http://schemas.microsoft.com/office/powerpoint/2010/main" val="1166546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3745"/>
        </a:solidFill>
        <a:effectLst/>
      </p:bgPr>
    </p:bg>
    <p:spTree>
      <p:nvGrpSpPr>
        <p:cNvPr id="1" name="">
          <a:extLst>
            <a:ext uri="{FF2B5EF4-FFF2-40B4-BE49-F238E27FC236}">
              <a16:creationId xmlns:a16="http://schemas.microsoft.com/office/drawing/2014/main" id="{7B9DAE2A-5368-8B81-07BB-B620D771EDD8}"/>
            </a:ext>
          </a:extLst>
        </p:cNvPr>
        <p:cNvGrpSpPr/>
        <p:nvPr/>
      </p:nvGrpSpPr>
      <p:grpSpPr>
        <a:xfrm>
          <a:off x="0" y="0"/>
          <a:ext cx="0" cy="0"/>
          <a:chOff x="0" y="0"/>
          <a:chExt cx="0" cy="0"/>
        </a:xfrm>
      </p:grpSpPr>
      <p:pic>
        <p:nvPicPr>
          <p:cNvPr id="8" name="Resim 7">
            <a:extLst>
              <a:ext uri="{FF2B5EF4-FFF2-40B4-BE49-F238E27FC236}">
                <a16:creationId xmlns:a16="http://schemas.microsoft.com/office/drawing/2014/main" id="{EC193F57-8613-E012-E8A0-27F14283ECD2}"/>
              </a:ext>
            </a:extLst>
          </p:cNvPr>
          <p:cNvPicPr>
            <a:picLocks noChangeAspect="1"/>
          </p:cNvPicPr>
          <p:nvPr/>
        </p:nvPicPr>
        <p:blipFill>
          <a:blip r:embed="rId2">
            <a:extLst>
              <a:ext uri="{28A0092B-C50C-407E-A947-70E740481C1C}">
                <a14:useLocalDpi xmlns:a14="http://schemas.microsoft.com/office/drawing/2010/main" val="0"/>
              </a:ext>
            </a:extLst>
          </a:blip>
          <a:srcRect b="7778"/>
          <a:stretch>
            <a:fillRect/>
          </a:stretch>
        </p:blipFill>
        <p:spPr>
          <a:xfrm>
            <a:off x="2705100" y="0"/>
            <a:ext cx="12877800" cy="10287000"/>
          </a:xfrm>
          <a:prstGeom prst="rect">
            <a:avLst/>
          </a:prstGeom>
        </p:spPr>
      </p:pic>
      <p:grpSp>
        <p:nvGrpSpPr>
          <p:cNvPr id="7" name="Grup 6">
            <a:extLst>
              <a:ext uri="{FF2B5EF4-FFF2-40B4-BE49-F238E27FC236}">
                <a16:creationId xmlns:a16="http://schemas.microsoft.com/office/drawing/2014/main" id="{08DC6DDD-A58C-889C-3B4F-8E1F67DF1698}"/>
              </a:ext>
            </a:extLst>
          </p:cNvPr>
          <p:cNvGrpSpPr/>
          <p:nvPr/>
        </p:nvGrpSpPr>
        <p:grpSpPr>
          <a:xfrm>
            <a:off x="10439400" y="7355509"/>
            <a:ext cx="7696200" cy="2989152"/>
            <a:chOff x="7371836" y="4497104"/>
            <a:chExt cx="9346692" cy="3107959"/>
          </a:xfrm>
        </p:grpSpPr>
        <p:grpSp>
          <p:nvGrpSpPr>
            <p:cNvPr id="2" name="Group 4">
              <a:extLst>
                <a:ext uri="{FF2B5EF4-FFF2-40B4-BE49-F238E27FC236}">
                  <a16:creationId xmlns:a16="http://schemas.microsoft.com/office/drawing/2014/main" id="{BB89B450-8299-3659-10E8-818BE1406C1D}"/>
                </a:ext>
              </a:extLst>
            </p:cNvPr>
            <p:cNvGrpSpPr/>
            <p:nvPr/>
          </p:nvGrpSpPr>
          <p:grpSpPr>
            <a:xfrm>
              <a:off x="7371836" y="4500705"/>
              <a:ext cx="9346692" cy="2222178"/>
              <a:chOff x="0" y="0"/>
              <a:chExt cx="12462256" cy="2962904"/>
            </a:xfrm>
          </p:grpSpPr>
          <p:sp>
            <p:nvSpPr>
              <p:cNvPr id="3" name="Freeform 5">
                <a:extLst>
                  <a:ext uri="{FF2B5EF4-FFF2-40B4-BE49-F238E27FC236}">
                    <a16:creationId xmlns:a16="http://schemas.microsoft.com/office/drawing/2014/main" id="{5E770AA6-B784-83B1-4C82-54435724CE96}"/>
                  </a:ext>
                </a:extLst>
              </p:cNvPr>
              <p:cNvSpPr/>
              <p:nvPr/>
            </p:nvSpPr>
            <p:spPr>
              <a:xfrm>
                <a:off x="0" y="0"/>
                <a:ext cx="12462256" cy="2962904"/>
              </a:xfrm>
              <a:custGeom>
                <a:avLst/>
                <a:gdLst/>
                <a:ahLst/>
                <a:cxnLst/>
                <a:rect l="l" t="t" r="r" b="b"/>
                <a:pathLst>
                  <a:path w="12462256" h="2962904">
                    <a:moveTo>
                      <a:pt x="12462256" y="2962904"/>
                    </a:moveTo>
                    <a:lnTo>
                      <a:pt x="0" y="2962904"/>
                    </a:lnTo>
                    <a:lnTo>
                      <a:pt x="0" y="0"/>
                    </a:lnTo>
                    <a:lnTo>
                      <a:pt x="12462256" y="0"/>
                    </a:lnTo>
                    <a:close/>
                  </a:path>
                </a:pathLst>
              </a:custGeom>
              <a:solidFill>
                <a:srgbClr val="155056"/>
              </a:solidFill>
            </p:spPr>
          </p:sp>
        </p:grpSp>
        <p:sp>
          <p:nvSpPr>
            <p:cNvPr id="5" name="Metin kutusu 4">
              <a:extLst>
                <a:ext uri="{FF2B5EF4-FFF2-40B4-BE49-F238E27FC236}">
                  <a16:creationId xmlns:a16="http://schemas.microsoft.com/office/drawing/2014/main" id="{0BA25B6B-03BB-3BCE-ADD7-BD9089E20094}"/>
                </a:ext>
              </a:extLst>
            </p:cNvPr>
            <p:cNvSpPr txBox="1"/>
            <p:nvPr/>
          </p:nvSpPr>
          <p:spPr>
            <a:xfrm>
              <a:off x="8272722" y="4497104"/>
              <a:ext cx="7544920" cy="3107959"/>
            </a:xfrm>
            <a:prstGeom prst="rect">
              <a:avLst/>
            </a:prstGeom>
            <a:noFill/>
          </p:spPr>
          <p:txBody>
            <a:bodyPr wrap="square">
              <a:spAutoFit/>
            </a:bodyPr>
            <a:lstStyle/>
            <a:p>
              <a:pPr algn="ctr">
                <a:lnSpc>
                  <a:spcPts val="7875"/>
                </a:lnSpc>
              </a:pPr>
              <a:r>
                <a:rPr lang="en-US" sz="3500" dirty="0">
                  <a:solidFill>
                    <a:srgbClr val="FFFFFF"/>
                  </a:solidFill>
                  <a:latin typeface="Gotham Bold" panose="020B0604020202020204" charset="0"/>
                  <a:cs typeface="Gotham Bold" panose="020B0604020202020204" charset="0"/>
                </a:rPr>
                <a:t>Investment Requirement and Budget Allocation</a:t>
              </a:r>
              <a:endParaRPr lang="en-US" sz="3500" b="1" dirty="0">
                <a:solidFill>
                  <a:srgbClr val="FFFFFF"/>
                </a:solidFill>
                <a:latin typeface="Gotham Bold" panose="020B0604020202020204" charset="0"/>
                <a:ea typeface="Gotham Bold"/>
                <a:cs typeface="Gotham Bold" panose="020B0604020202020204" charset="0"/>
                <a:sym typeface="Gotham Bold"/>
              </a:endParaRPr>
            </a:p>
          </p:txBody>
        </p:sp>
      </p:grpSp>
      <p:sp>
        <p:nvSpPr>
          <p:cNvPr id="9" name="Freeform 2">
            <a:extLst>
              <a:ext uri="{FF2B5EF4-FFF2-40B4-BE49-F238E27FC236}">
                <a16:creationId xmlns:a16="http://schemas.microsoft.com/office/drawing/2014/main" id="{FC80974D-6F33-5D4D-88B8-E35560F13B1D}"/>
              </a:ext>
            </a:extLst>
          </p:cNvPr>
          <p:cNvSpPr/>
          <p:nvPr/>
        </p:nvSpPr>
        <p:spPr>
          <a:xfrm>
            <a:off x="17465728" y="190500"/>
            <a:ext cx="671704" cy="683420"/>
          </a:xfrm>
          <a:custGeom>
            <a:avLst/>
            <a:gdLst/>
            <a:ahLst/>
            <a:cxnLst/>
            <a:rect l="l" t="t" r="r" b="b"/>
            <a:pathLst>
              <a:path w="4543808" h="4567241">
                <a:moveTo>
                  <a:pt x="0" y="0"/>
                </a:moveTo>
                <a:lnTo>
                  <a:pt x="4543808" y="0"/>
                </a:lnTo>
                <a:lnTo>
                  <a:pt x="4543808" y="4567240"/>
                </a:lnTo>
                <a:lnTo>
                  <a:pt x="0" y="4567240"/>
                </a:lnTo>
                <a:lnTo>
                  <a:pt x="0" y="0"/>
                </a:lnTo>
                <a:close/>
              </a:path>
            </a:pathLst>
          </a:custGeom>
          <a:blipFill>
            <a:blip r:embed="rId3"/>
            <a:stretch>
              <a:fillRect l="-45382" t="-30270" r="-34552" b="-48741"/>
            </a:stretch>
          </a:blipFill>
        </p:spPr>
      </p:sp>
    </p:spTree>
    <p:extLst>
      <p:ext uri="{BB962C8B-B14F-4D97-AF65-F5344CB8AC3E}">
        <p14:creationId xmlns:p14="http://schemas.microsoft.com/office/powerpoint/2010/main" val="3226223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a:extLst>
              <a:ext uri="{FF2B5EF4-FFF2-40B4-BE49-F238E27FC236}">
                <a16:creationId xmlns:a16="http://schemas.microsoft.com/office/drawing/2014/main" id="{8EA51EB6-711B-F2F5-BEA4-020C35B58D18}"/>
              </a:ext>
            </a:extLst>
          </p:cNvPr>
          <p:cNvGraphicFramePr>
            <a:graphicFrameLocks noGrp="1"/>
          </p:cNvGraphicFramePr>
          <p:nvPr>
            <p:extLst>
              <p:ext uri="{D42A27DB-BD31-4B8C-83A1-F6EECF244321}">
                <p14:modId xmlns:p14="http://schemas.microsoft.com/office/powerpoint/2010/main" val="2425374096"/>
              </p:ext>
            </p:extLst>
          </p:nvPr>
        </p:nvGraphicFramePr>
        <p:xfrm>
          <a:off x="0" y="3464"/>
          <a:ext cx="18288001" cy="10283535"/>
        </p:xfrm>
        <a:graphic>
          <a:graphicData uri="http://schemas.openxmlformats.org/drawingml/2006/table">
            <a:tbl>
              <a:tblPr firstRow="1" firstCol="1" bandRow="1">
                <a:tableStyleId>{5C22544A-7EE6-4342-B048-85BDC9FD1C3A}</a:tableStyleId>
              </a:tblPr>
              <a:tblGrid>
                <a:gridCol w="4114800">
                  <a:extLst>
                    <a:ext uri="{9D8B030D-6E8A-4147-A177-3AD203B41FA5}">
                      <a16:colId xmlns:a16="http://schemas.microsoft.com/office/drawing/2014/main" val="3544989363"/>
                    </a:ext>
                  </a:extLst>
                </a:gridCol>
                <a:gridCol w="8540477">
                  <a:extLst>
                    <a:ext uri="{9D8B030D-6E8A-4147-A177-3AD203B41FA5}">
                      <a16:colId xmlns:a16="http://schemas.microsoft.com/office/drawing/2014/main" val="3595764616"/>
                    </a:ext>
                  </a:extLst>
                </a:gridCol>
                <a:gridCol w="5632724">
                  <a:extLst>
                    <a:ext uri="{9D8B030D-6E8A-4147-A177-3AD203B41FA5}">
                      <a16:colId xmlns:a16="http://schemas.microsoft.com/office/drawing/2014/main" val="1763591819"/>
                    </a:ext>
                  </a:extLst>
                </a:gridCol>
              </a:tblGrid>
              <a:tr h="1441005">
                <a:tc>
                  <a:txBody>
                    <a:bodyPr/>
                    <a:lstStyle/>
                    <a:p>
                      <a:pPr algn="ctr">
                        <a:lnSpc>
                          <a:spcPct val="107000"/>
                        </a:lnSpc>
                        <a:spcAft>
                          <a:spcPts val="800"/>
                        </a:spcAft>
                        <a:buNone/>
                      </a:pPr>
                      <a:r>
                        <a:rPr lang="tr-TR" sz="2000" dirty="0" err="1">
                          <a:solidFill>
                            <a:srgbClr val="155056"/>
                          </a:solidFill>
                        </a:rPr>
                        <a:t>Area</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tr-TR" sz="2000" kern="100" dirty="0">
                          <a:solidFill>
                            <a:srgbClr val="155056"/>
                          </a:solidFill>
                          <a:effectLst/>
                        </a:rPr>
                        <a:t>%</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tr-TR" sz="2000" kern="100" dirty="0" err="1">
                          <a:solidFill>
                            <a:srgbClr val="155056"/>
                          </a:solidFill>
                          <a:effectLst/>
                        </a:rPr>
                        <a:t>Amount</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extLst>
                  <a:ext uri="{0D108BD9-81ED-4DB2-BD59-A6C34878D82A}">
                    <a16:rowId xmlns:a16="http://schemas.microsoft.com/office/drawing/2014/main" val="3725079887"/>
                  </a:ext>
                </a:extLst>
              </a:tr>
              <a:tr h="1473755">
                <a:tc>
                  <a:txBody>
                    <a:bodyPr/>
                    <a:lstStyle/>
                    <a:p>
                      <a:pPr algn="ctr">
                        <a:lnSpc>
                          <a:spcPct val="107000"/>
                        </a:lnSpc>
                        <a:spcAft>
                          <a:spcPts val="800"/>
                        </a:spcAft>
                        <a:buNone/>
                      </a:pPr>
                      <a:r>
                        <a:rPr lang="tr-TR" sz="2000" dirty="0">
                          <a:solidFill>
                            <a:srgbClr val="155056"/>
                          </a:solidFill>
                        </a:rPr>
                        <a:t>R&amp;D &amp; Product Development</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tr-TR" sz="2000" kern="100" dirty="0">
                          <a:solidFill>
                            <a:schemeClr val="tx1"/>
                          </a:solidFill>
                          <a:effectLst/>
                        </a:rPr>
                        <a:t>%40</a:t>
                      </a:r>
                      <a:endParaRPr lang="tr-TR"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tc>
                  <a:txBody>
                    <a:bodyPr/>
                    <a:lstStyle/>
                    <a:p>
                      <a:pPr algn="ctr">
                        <a:lnSpc>
                          <a:spcPct val="107000"/>
                        </a:lnSpc>
                        <a:spcAft>
                          <a:spcPts val="800"/>
                        </a:spcAft>
                        <a:buNone/>
                      </a:pPr>
                      <a:r>
                        <a:rPr lang="tr-TR" sz="2000" kern="100">
                          <a:solidFill>
                            <a:schemeClr val="tx1"/>
                          </a:solidFill>
                          <a:effectLst/>
                        </a:rPr>
                        <a:t>120.000$</a:t>
                      </a:r>
                      <a:endParaRPr lang="tr-TR" sz="20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extLst>
                  <a:ext uri="{0D108BD9-81ED-4DB2-BD59-A6C34878D82A}">
                    <a16:rowId xmlns:a16="http://schemas.microsoft.com/office/drawing/2014/main" val="2261360517"/>
                  </a:ext>
                </a:extLst>
              </a:tr>
              <a:tr h="1473755">
                <a:tc>
                  <a:txBody>
                    <a:bodyPr/>
                    <a:lstStyle/>
                    <a:p>
                      <a:pPr algn="ctr">
                        <a:lnSpc>
                          <a:spcPct val="107000"/>
                        </a:lnSpc>
                        <a:spcAft>
                          <a:spcPts val="800"/>
                        </a:spcAft>
                        <a:buNone/>
                      </a:pPr>
                      <a:r>
                        <a:rPr lang="tr-TR" sz="2000" dirty="0">
                          <a:solidFill>
                            <a:srgbClr val="155056"/>
                          </a:solidFill>
                        </a:rPr>
                        <a:t>Team &amp; Human </a:t>
                      </a:r>
                      <a:r>
                        <a:rPr lang="tr-TR" sz="2000" dirty="0" err="1">
                          <a:solidFill>
                            <a:srgbClr val="155056"/>
                          </a:solidFill>
                        </a:rPr>
                        <a:t>Resources</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tr-TR" sz="2000" kern="100" dirty="0">
                          <a:solidFill>
                            <a:schemeClr val="tx1"/>
                          </a:solidFill>
                          <a:effectLst/>
                        </a:rPr>
                        <a:t>%30</a:t>
                      </a:r>
                      <a:endParaRPr lang="tr-TR"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tc>
                  <a:txBody>
                    <a:bodyPr/>
                    <a:lstStyle/>
                    <a:p>
                      <a:pPr algn="ctr">
                        <a:lnSpc>
                          <a:spcPct val="107000"/>
                        </a:lnSpc>
                        <a:spcAft>
                          <a:spcPts val="800"/>
                        </a:spcAft>
                        <a:buNone/>
                      </a:pPr>
                      <a:r>
                        <a:rPr lang="tr-TR" sz="2000" kern="100">
                          <a:solidFill>
                            <a:schemeClr val="tx1"/>
                          </a:solidFill>
                          <a:effectLst/>
                        </a:rPr>
                        <a:t>90.000$</a:t>
                      </a:r>
                      <a:endParaRPr lang="tr-TR" sz="20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extLst>
                  <a:ext uri="{0D108BD9-81ED-4DB2-BD59-A6C34878D82A}">
                    <a16:rowId xmlns:a16="http://schemas.microsoft.com/office/drawing/2014/main" val="1208434998"/>
                  </a:ext>
                </a:extLst>
              </a:tr>
              <a:tr h="1473755">
                <a:tc>
                  <a:txBody>
                    <a:bodyPr/>
                    <a:lstStyle/>
                    <a:p>
                      <a:pPr algn="ctr">
                        <a:lnSpc>
                          <a:spcPct val="107000"/>
                        </a:lnSpc>
                        <a:spcAft>
                          <a:spcPts val="800"/>
                        </a:spcAft>
                        <a:buNone/>
                      </a:pPr>
                      <a:r>
                        <a:rPr lang="tr-TR" sz="2000" dirty="0" err="1">
                          <a:solidFill>
                            <a:srgbClr val="155056"/>
                          </a:solidFill>
                        </a:rPr>
                        <a:t>Sales</a:t>
                      </a:r>
                      <a:r>
                        <a:rPr lang="tr-TR" sz="2000" dirty="0">
                          <a:solidFill>
                            <a:srgbClr val="155056"/>
                          </a:solidFill>
                        </a:rPr>
                        <a:t> &amp; Marketing &amp; </a:t>
                      </a:r>
                      <a:r>
                        <a:rPr lang="tr-TR" sz="2000" dirty="0" err="1">
                          <a:solidFill>
                            <a:srgbClr val="155056"/>
                          </a:solidFill>
                        </a:rPr>
                        <a:t>Pilots</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tr-TR" sz="2000" kern="100" dirty="0">
                          <a:solidFill>
                            <a:schemeClr val="tx1"/>
                          </a:solidFill>
                          <a:effectLst/>
                        </a:rPr>
                        <a:t>%15</a:t>
                      </a:r>
                      <a:endParaRPr lang="tr-TR"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tc>
                  <a:txBody>
                    <a:bodyPr/>
                    <a:lstStyle/>
                    <a:p>
                      <a:pPr algn="ctr">
                        <a:lnSpc>
                          <a:spcPct val="107000"/>
                        </a:lnSpc>
                        <a:spcAft>
                          <a:spcPts val="800"/>
                        </a:spcAft>
                        <a:buNone/>
                      </a:pPr>
                      <a:r>
                        <a:rPr lang="tr-TR" sz="2000" kern="100" dirty="0">
                          <a:solidFill>
                            <a:schemeClr val="tx1"/>
                          </a:solidFill>
                          <a:effectLst/>
                        </a:rPr>
                        <a:t>45.000$</a:t>
                      </a:r>
                      <a:endParaRPr lang="tr-TR"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extLst>
                  <a:ext uri="{0D108BD9-81ED-4DB2-BD59-A6C34878D82A}">
                    <a16:rowId xmlns:a16="http://schemas.microsoft.com/office/drawing/2014/main" val="3024068120"/>
                  </a:ext>
                </a:extLst>
              </a:tr>
              <a:tr h="1473755">
                <a:tc>
                  <a:txBody>
                    <a:bodyPr/>
                    <a:lstStyle/>
                    <a:p>
                      <a:pPr algn="ctr">
                        <a:lnSpc>
                          <a:spcPct val="107000"/>
                        </a:lnSpc>
                        <a:spcAft>
                          <a:spcPts val="800"/>
                        </a:spcAft>
                        <a:buNone/>
                      </a:pPr>
                      <a:r>
                        <a:rPr lang="tr-TR" sz="2000" dirty="0" err="1">
                          <a:solidFill>
                            <a:srgbClr val="155056"/>
                          </a:solidFill>
                        </a:rPr>
                        <a:t>Certification</a:t>
                      </a:r>
                      <a:r>
                        <a:rPr lang="tr-TR" sz="2000" dirty="0">
                          <a:solidFill>
                            <a:srgbClr val="155056"/>
                          </a:solidFill>
                        </a:rPr>
                        <a:t> &amp; Legal</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tr-TR" sz="2000" kern="100">
                          <a:solidFill>
                            <a:schemeClr val="tx1"/>
                          </a:solidFill>
                          <a:effectLst/>
                        </a:rPr>
                        <a:t>%8</a:t>
                      </a:r>
                      <a:endParaRPr lang="tr-TR" sz="20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tc>
                  <a:txBody>
                    <a:bodyPr/>
                    <a:lstStyle/>
                    <a:p>
                      <a:pPr algn="ctr">
                        <a:lnSpc>
                          <a:spcPct val="107000"/>
                        </a:lnSpc>
                        <a:spcAft>
                          <a:spcPts val="800"/>
                        </a:spcAft>
                        <a:buNone/>
                      </a:pPr>
                      <a:r>
                        <a:rPr lang="tr-TR" sz="2000" kern="100" dirty="0">
                          <a:solidFill>
                            <a:schemeClr val="tx1"/>
                          </a:solidFill>
                          <a:effectLst/>
                        </a:rPr>
                        <a:t>25.000$</a:t>
                      </a:r>
                      <a:endParaRPr lang="tr-TR"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extLst>
                  <a:ext uri="{0D108BD9-81ED-4DB2-BD59-A6C34878D82A}">
                    <a16:rowId xmlns:a16="http://schemas.microsoft.com/office/drawing/2014/main" val="1639498162"/>
                  </a:ext>
                </a:extLst>
              </a:tr>
              <a:tr h="1473755">
                <a:tc>
                  <a:txBody>
                    <a:bodyPr/>
                    <a:lstStyle/>
                    <a:p>
                      <a:pPr algn="ctr">
                        <a:lnSpc>
                          <a:spcPct val="107000"/>
                        </a:lnSpc>
                        <a:spcAft>
                          <a:spcPts val="800"/>
                        </a:spcAft>
                        <a:buNone/>
                      </a:pPr>
                      <a:r>
                        <a:rPr lang="tr-TR" sz="2000" dirty="0">
                          <a:solidFill>
                            <a:srgbClr val="155056"/>
                          </a:solidFill>
                        </a:rPr>
                        <a:t>Operations &amp; </a:t>
                      </a:r>
                      <a:r>
                        <a:rPr lang="tr-TR" sz="2000" dirty="0" err="1">
                          <a:solidFill>
                            <a:srgbClr val="155056"/>
                          </a:solidFill>
                        </a:rPr>
                        <a:t>Reserve</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tr-TR" sz="2000" kern="100">
                          <a:solidFill>
                            <a:schemeClr val="tx1"/>
                          </a:solidFill>
                          <a:effectLst/>
                        </a:rPr>
                        <a:t>%7</a:t>
                      </a:r>
                      <a:endParaRPr lang="tr-TR" sz="20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tc>
                  <a:txBody>
                    <a:bodyPr/>
                    <a:lstStyle/>
                    <a:p>
                      <a:pPr algn="ctr">
                        <a:lnSpc>
                          <a:spcPct val="107000"/>
                        </a:lnSpc>
                        <a:spcAft>
                          <a:spcPts val="800"/>
                        </a:spcAft>
                        <a:buNone/>
                      </a:pPr>
                      <a:r>
                        <a:rPr lang="tr-TR" sz="2000" kern="100" dirty="0">
                          <a:solidFill>
                            <a:schemeClr val="tx1"/>
                          </a:solidFill>
                          <a:effectLst/>
                        </a:rPr>
                        <a:t>20.000$</a:t>
                      </a:r>
                      <a:endParaRPr lang="tr-TR"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extLst>
                  <a:ext uri="{0D108BD9-81ED-4DB2-BD59-A6C34878D82A}">
                    <a16:rowId xmlns:a16="http://schemas.microsoft.com/office/drawing/2014/main" val="1641601494"/>
                  </a:ext>
                </a:extLst>
              </a:tr>
              <a:tr h="1473755">
                <a:tc>
                  <a:txBody>
                    <a:bodyPr/>
                    <a:lstStyle/>
                    <a:p>
                      <a:pPr algn="ctr">
                        <a:lnSpc>
                          <a:spcPct val="107000"/>
                        </a:lnSpc>
                        <a:spcAft>
                          <a:spcPts val="800"/>
                        </a:spcAft>
                        <a:buNone/>
                      </a:pPr>
                      <a:r>
                        <a:rPr lang="tr-TR" sz="2000" dirty="0">
                          <a:solidFill>
                            <a:srgbClr val="155056"/>
                          </a:solidFill>
                        </a:rPr>
                        <a:t>TOTAL</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tr-TR" sz="2000" kern="100" dirty="0">
                          <a:solidFill>
                            <a:schemeClr val="tx1"/>
                          </a:solidFill>
                          <a:effectLst/>
                        </a:rPr>
                        <a:t>%100</a:t>
                      </a:r>
                      <a:endParaRPr lang="tr-TR"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tc>
                  <a:txBody>
                    <a:bodyPr/>
                    <a:lstStyle/>
                    <a:p>
                      <a:pPr algn="ctr">
                        <a:lnSpc>
                          <a:spcPct val="107000"/>
                        </a:lnSpc>
                        <a:spcAft>
                          <a:spcPts val="800"/>
                        </a:spcAft>
                        <a:buNone/>
                      </a:pPr>
                      <a:r>
                        <a:rPr lang="tr-TR" sz="2000" kern="100" dirty="0">
                          <a:solidFill>
                            <a:schemeClr val="tx1"/>
                          </a:solidFill>
                          <a:effectLst/>
                        </a:rPr>
                        <a:t>300.000$</a:t>
                      </a:r>
                      <a:endParaRPr lang="tr-TR"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extLst>
                  <a:ext uri="{0D108BD9-81ED-4DB2-BD59-A6C34878D82A}">
                    <a16:rowId xmlns:a16="http://schemas.microsoft.com/office/drawing/2014/main" val="121440312"/>
                  </a:ext>
                </a:extLst>
              </a:tr>
            </a:tbl>
          </a:graphicData>
        </a:graphic>
      </p:graphicFrame>
      <p:sp>
        <p:nvSpPr>
          <p:cNvPr id="3" name="Freeform 2">
            <a:extLst>
              <a:ext uri="{FF2B5EF4-FFF2-40B4-BE49-F238E27FC236}">
                <a16:creationId xmlns:a16="http://schemas.microsoft.com/office/drawing/2014/main" id="{8E1F737E-F740-5258-EA45-08CEE0608657}"/>
              </a:ext>
            </a:extLst>
          </p:cNvPr>
          <p:cNvSpPr/>
          <p:nvPr/>
        </p:nvSpPr>
        <p:spPr>
          <a:xfrm>
            <a:off x="17465728" y="190500"/>
            <a:ext cx="671704" cy="683420"/>
          </a:xfrm>
          <a:custGeom>
            <a:avLst/>
            <a:gdLst/>
            <a:ahLst/>
            <a:cxnLst/>
            <a:rect l="l" t="t" r="r" b="b"/>
            <a:pathLst>
              <a:path w="4543808" h="4567241">
                <a:moveTo>
                  <a:pt x="0" y="0"/>
                </a:moveTo>
                <a:lnTo>
                  <a:pt x="4543808" y="0"/>
                </a:lnTo>
                <a:lnTo>
                  <a:pt x="4543808" y="4567240"/>
                </a:lnTo>
                <a:lnTo>
                  <a:pt x="0" y="4567240"/>
                </a:lnTo>
                <a:lnTo>
                  <a:pt x="0" y="0"/>
                </a:lnTo>
                <a:close/>
              </a:path>
            </a:pathLst>
          </a:custGeom>
          <a:blipFill>
            <a:blip r:embed="rId2"/>
            <a:stretch>
              <a:fillRect l="-45382" t="-30270" r="-34552" b="-48741"/>
            </a:stretch>
          </a:blipFill>
        </p:spPr>
      </p:sp>
    </p:spTree>
    <p:extLst>
      <p:ext uri="{BB962C8B-B14F-4D97-AF65-F5344CB8AC3E}">
        <p14:creationId xmlns:p14="http://schemas.microsoft.com/office/powerpoint/2010/main" val="3752367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a:extLst>
              <a:ext uri="{FF2B5EF4-FFF2-40B4-BE49-F238E27FC236}">
                <a16:creationId xmlns:a16="http://schemas.microsoft.com/office/drawing/2014/main" id="{DB87A808-0CFC-0CA2-C776-4C5EBB11511C}"/>
              </a:ext>
            </a:extLst>
          </p:cNvPr>
          <p:cNvGraphicFramePr>
            <a:graphicFrameLocks noGrp="1"/>
          </p:cNvGraphicFramePr>
          <p:nvPr>
            <p:extLst>
              <p:ext uri="{D42A27DB-BD31-4B8C-83A1-F6EECF244321}">
                <p14:modId xmlns:p14="http://schemas.microsoft.com/office/powerpoint/2010/main" val="3334865901"/>
              </p:ext>
            </p:extLst>
          </p:nvPr>
        </p:nvGraphicFramePr>
        <p:xfrm>
          <a:off x="0" y="17318"/>
          <a:ext cx="18288000" cy="10269689"/>
        </p:xfrm>
        <a:graphic>
          <a:graphicData uri="http://schemas.openxmlformats.org/drawingml/2006/table">
            <a:tbl>
              <a:tblPr firstRow="1" firstCol="1" bandRow="1">
                <a:tableStyleId>{5C22544A-7EE6-4342-B048-85BDC9FD1C3A}</a:tableStyleId>
              </a:tblPr>
              <a:tblGrid>
                <a:gridCol w="4191000">
                  <a:extLst>
                    <a:ext uri="{9D8B030D-6E8A-4147-A177-3AD203B41FA5}">
                      <a16:colId xmlns:a16="http://schemas.microsoft.com/office/drawing/2014/main" val="147971159"/>
                    </a:ext>
                  </a:extLst>
                </a:gridCol>
                <a:gridCol w="7561740">
                  <a:extLst>
                    <a:ext uri="{9D8B030D-6E8A-4147-A177-3AD203B41FA5}">
                      <a16:colId xmlns:a16="http://schemas.microsoft.com/office/drawing/2014/main" val="1442494673"/>
                    </a:ext>
                  </a:extLst>
                </a:gridCol>
                <a:gridCol w="6535260">
                  <a:extLst>
                    <a:ext uri="{9D8B030D-6E8A-4147-A177-3AD203B41FA5}">
                      <a16:colId xmlns:a16="http://schemas.microsoft.com/office/drawing/2014/main" val="848475269"/>
                    </a:ext>
                  </a:extLst>
                </a:gridCol>
              </a:tblGrid>
              <a:tr h="333304">
                <a:tc>
                  <a:txBody>
                    <a:bodyPr/>
                    <a:lstStyle/>
                    <a:p>
                      <a:pPr algn="ctr">
                        <a:lnSpc>
                          <a:spcPct val="107000"/>
                        </a:lnSpc>
                        <a:spcAft>
                          <a:spcPts val="800"/>
                        </a:spcAft>
                        <a:buNone/>
                      </a:pPr>
                      <a:endParaRPr lang="tr-TR" sz="2000" kern="100" dirty="0">
                        <a:effectLst/>
                        <a:latin typeface="+mj-lt"/>
                        <a:ea typeface="Aptos" panose="020B0004020202020204" pitchFamily="34" charset="0"/>
                        <a:cs typeface="Times New Roman" panose="02020603050405020304" pitchFamily="18" charset="0"/>
                      </a:endParaRPr>
                    </a:p>
                  </a:txBody>
                  <a:tcPr marL="9525" marR="9525" marT="9525" marB="9525" anchor="ctr">
                    <a:solidFill>
                      <a:srgbClr val="155056"/>
                    </a:solidFill>
                  </a:tcPr>
                </a:tc>
                <a:tc>
                  <a:txBody>
                    <a:bodyPr/>
                    <a:lstStyle/>
                    <a:p>
                      <a:pPr algn="ctr">
                        <a:lnSpc>
                          <a:spcPct val="107000"/>
                        </a:lnSpc>
                        <a:spcAft>
                          <a:spcPts val="800"/>
                        </a:spcAft>
                        <a:buNone/>
                      </a:pPr>
                      <a:r>
                        <a:rPr lang="tr-TR" sz="2000" dirty="0" err="1"/>
                        <a:t>Amount</a:t>
                      </a:r>
                      <a:endParaRPr lang="tr-TR" sz="2000" kern="100" dirty="0">
                        <a:effectLst/>
                        <a:latin typeface="+mj-lt"/>
                        <a:ea typeface="Aptos" panose="020B0004020202020204" pitchFamily="34" charset="0"/>
                        <a:cs typeface="Times New Roman" panose="02020603050405020304" pitchFamily="18" charset="0"/>
                      </a:endParaRPr>
                    </a:p>
                  </a:txBody>
                  <a:tcPr marL="9525" marR="9525" marT="9525" marB="9525" anchor="ctr">
                    <a:solidFill>
                      <a:srgbClr val="155056"/>
                    </a:solidFill>
                  </a:tcPr>
                </a:tc>
                <a:tc>
                  <a:txBody>
                    <a:bodyPr/>
                    <a:lstStyle/>
                    <a:p>
                      <a:pPr algn="ctr">
                        <a:lnSpc>
                          <a:spcPct val="107000"/>
                        </a:lnSpc>
                        <a:spcAft>
                          <a:spcPts val="800"/>
                        </a:spcAft>
                        <a:buNone/>
                      </a:pPr>
                      <a:r>
                        <a:rPr lang="tr-TR" sz="2000" dirty="0" err="1"/>
                        <a:t>Description</a:t>
                      </a:r>
                      <a:endParaRPr lang="tr-TR" sz="2000" kern="100" dirty="0">
                        <a:effectLst/>
                        <a:latin typeface="+mj-lt"/>
                        <a:ea typeface="Aptos" panose="020B0004020202020204" pitchFamily="34" charset="0"/>
                        <a:cs typeface="Times New Roman" panose="02020603050405020304" pitchFamily="18" charset="0"/>
                      </a:endParaRPr>
                    </a:p>
                  </a:txBody>
                  <a:tcPr marL="9525" marR="9525" marT="9525" marB="9525" anchor="ctr">
                    <a:solidFill>
                      <a:srgbClr val="155056"/>
                    </a:solidFill>
                  </a:tcPr>
                </a:tc>
                <a:extLst>
                  <a:ext uri="{0D108BD9-81ED-4DB2-BD59-A6C34878D82A}">
                    <a16:rowId xmlns:a16="http://schemas.microsoft.com/office/drawing/2014/main" val="1564247597"/>
                  </a:ext>
                </a:extLst>
              </a:tr>
              <a:tr h="441042">
                <a:tc>
                  <a:txBody>
                    <a:bodyPr/>
                    <a:lstStyle/>
                    <a:p>
                      <a:pPr algn="ctr">
                        <a:lnSpc>
                          <a:spcPct val="107000"/>
                        </a:lnSpc>
                        <a:spcAft>
                          <a:spcPts val="800"/>
                        </a:spcAft>
                        <a:buNone/>
                      </a:pPr>
                      <a:r>
                        <a:rPr lang="tr-TR" sz="2000" kern="100" dirty="0">
                          <a:effectLst/>
                          <a:latin typeface="+mj-lt"/>
                        </a:rPr>
                        <a:t>GAT – Multi-</a:t>
                      </a:r>
                      <a:r>
                        <a:rPr lang="tr-TR" sz="2000" kern="100" dirty="0" err="1">
                          <a:effectLst/>
                          <a:latin typeface="+mj-lt"/>
                        </a:rPr>
                        <a:t>Camera</a:t>
                      </a:r>
                      <a:r>
                        <a:rPr lang="tr-TR" sz="2000" kern="100" dirty="0">
                          <a:effectLst/>
                          <a:latin typeface="+mj-lt"/>
                        </a:rPr>
                        <a:t> Re-ID Pro</a:t>
                      </a:r>
                      <a:endParaRPr lang="tr-TR" sz="2000" kern="100" dirty="0">
                        <a:effectLst/>
                        <a:latin typeface="+mj-lt"/>
                        <a:ea typeface="Aptos" panose="020B0004020202020204" pitchFamily="34" charset="0"/>
                        <a:cs typeface="Times New Roman" panose="02020603050405020304" pitchFamily="18" charset="0"/>
                      </a:endParaRPr>
                    </a:p>
                  </a:txBody>
                  <a:tcPr marL="9525" marR="9525" marT="9525" marB="9525" anchor="ctr">
                    <a:solidFill>
                      <a:srgbClr val="155056"/>
                    </a:solidFill>
                  </a:tcPr>
                </a:tc>
                <a:tc>
                  <a:txBody>
                    <a:bodyPr/>
                    <a:lstStyle/>
                    <a:p>
                      <a:pPr algn="ctr">
                        <a:lnSpc>
                          <a:spcPct val="107000"/>
                        </a:lnSpc>
                        <a:spcAft>
                          <a:spcPts val="800"/>
                        </a:spcAft>
                        <a:buNone/>
                      </a:pPr>
                      <a:r>
                        <a:rPr lang="tr-TR" sz="2000" kern="100" dirty="0">
                          <a:solidFill>
                            <a:schemeClr val="bg1"/>
                          </a:solidFill>
                          <a:effectLst/>
                          <a:latin typeface="+mj-lt"/>
                        </a:rPr>
                        <a:t>30.000$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lnSpc>
                          <a:spcPct val="107000"/>
                        </a:lnSpc>
                        <a:spcAft>
                          <a:spcPts val="800"/>
                        </a:spcAft>
                        <a:buNone/>
                      </a:pPr>
                      <a:r>
                        <a:rPr lang="tr-TR" sz="2000" dirty="0">
                          <a:solidFill>
                            <a:schemeClr val="bg1"/>
                          </a:solidFill>
                        </a:rPr>
                        <a:t>City-</a:t>
                      </a:r>
                      <a:r>
                        <a:rPr lang="tr-TR" sz="2000" dirty="0" err="1">
                          <a:solidFill>
                            <a:schemeClr val="bg1"/>
                          </a:solidFill>
                        </a:rPr>
                        <a:t>level</a:t>
                      </a:r>
                      <a:r>
                        <a:rPr lang="tr-TR" sz="2000" dirty="0">
                          <a:solidFill>
                            <a:schemeClr val="bg1"/>
                          </a:solidFill>
                        </a:rPr>
                        <a:t> </a:t>
                      </a:r>
                      <a:r>
                        <a:rPr lang="tr-TR" sz="2000" dirty="0" err="1">
                          <a:solidFill>
                            <a:schemeClr val="bg1"/>
                          </a:solidFill>
                        </a:rPr>
                        <a:t>scalable</a:t>
                      </a:r>
                      <a:r>
                        <a:rPr lang="tr-TR" sz="2000" dirty="0">
                          <a:solidFill>
                            <a:schemeClr val="bg1"/>
                          </a:solidFill>
                        </a:rPr>
                        <a:t> Re-ID </a:t>
                      </a:r>
                      <a:r>
                        <a:rPr lang="tr-TR" sz="2000" dirty="0" err="1">
                          <a:solidFill>
                            <a:schemeClr val="bg1"/>
                          </a:solidFill>
                        </a:rPr>
                        <a:t>layer</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extLst>
                  <a:ext uri="{0D108BD9-81ED-4DB2-BD59-A6C34878D82A}">
                    <a16:rowId xmlns:a16="http://schemas.microsoft.com/office/drawing/2014/main" val="1860960192"/>
                  </a:ext>
                </a:extLst>
              </a:tr>
              <a:tr h="662001">
                <a:tc>
                  <a:txBody>
                    <a:bodyPr/>
                    <a:lstStyle/>
                    <a:p>
                      <a:pPr algn="ctr">
                        <a:lnSpc>
                          <a:spcPct val="107000"/>
                        </a:lnSpc>
                        <a:spcAft>
                          <a:spcPts val="800"/>
                        </a:spcAft>
                        <a:buNone/>
                      </a:pPr>
                      <a:r>
                        <a:rPr lang="tr-TR" sz="2000" dirty="0"/>
                        <a:t>GAT – </a:t>
                      </a:r>
                      <a:r>
                        <a:rPr lang="tr-TR" sz="2000" dirty="0" err="1"/>
                        <a:t>Behavioral</a:t>
                      </a:r>
                      <a:r>
                        <a:rPr lang="tr-TR" sz="2000" dirty="0"/>
                        <a:t> </a:t>
                      </a:r>
                      <a:r>
                        <a:rPr lang="tr-TR" sz="2000" dirty="0" err="1"/>
                        <a:t>Analytics</a:t>
                      </a:r>
                      <a:r>
                        <a:rPr lang="tr-TR" sz="2000" dirty="0"/>
                        <a:t> (</a:t>
                      </a:r>
                      <a:r>
                        <a:rPr lang="tr-TR" sz="2000" dirty="0" err="1"/>
                        <a:t>weapon</a:t>
                      </a:r>
                      <a:r>
                        <a:rPr lang="tr-TR" sz="2000" dirty="0"/>
                        <a:t>, </a:t>
                      </a:r>
                      <a:r>
                        <a:rPr lang="tr-TR" sz="2000" dirty="0" err="1"/>
                        <a:t>bag</a:t>
                      </a:r>
                      <a:r>
                        <a:rPr lang="tr-TR" sz="2000" dirty="0"/>
                        <a:t>, </a:t>
                      </a:r>
                      <a:r>
                        <a:rPr lang="tr-TR" sz="2000" dirty="0" err="1"/>
                        <a:t>anomaly</a:t>
                      </a:r>
                      <a:r>
                        <a:rPr lang="tr-TR" sz="2000" dirty="0"/>
                        <a:t>)</a:t>
                      </a:r>
                      <a:endParaRPr lang="tr-TR" sz="2000" kern="100" dirty="0">
                        <a:effectLst/>
                        <a:latin typeface="+mj-lt"/>
                        <a:ea typeface="Aptos" panose="020B0004020202020204" pitchFamily="34" charset="0"/>
                        <a:cs typeface="Times New Roman" panose="02020603050405020304" pitchFamily="18" charset="0"/>
                      </a:endParaRPr>
                    </a:p>
                  </a:txBody>
                  <a:tcPr marL="9525" marR="9525" marT="9525" marB="9525" anchor="ctr">
                    <a:solidFill>
                      <a:srgbClr val="155056"/>
                    </a:solidFill>
                  </a:tcPr>
                </a:tc>
                <a:tc>
                  <a:txBody>
                    <a:bodyPr/>
                    <a:lstStyle/>
                    <a:p>
                      <a:pPr algn="ctr">
                        <a:lnSpc>
                          <a:spcPct val="107000"/>
                        </a:lnSpc>
                        <a:spcAft>
                          <a:spcPts val="800"/>
                        </a:spcAft>
                        <a:buNone/>
                      </a:pPr>
                      <a:r>
                        <a:rPr lang="tr-TR" sz="2000" kern="100" dirty="0">
                          <a:solidFill>
                            <a:schemeClr val="bg1"/>
                          </a:solidFill>
                          <a:effectLst/>
                          <a:latin typeface="+mj-lt"/>
                        </a:rPr>
                        <a:t>20.000$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r>
                        <a:rPr lang="tr-TR" sz="2000" dirty="0">
                          <a:solidFill>
                            <a:schemeClr val="bg1"/>
                          </a:solidFill>
                        </a:rPr>
                        <a:t>CV </a:t>
                      </a:r>
                      <a:r>
                        <a:rPr lang="tr-TR" sz="2000" dirty="0" err="1">
                          <a:solidFill>
                            <a:schemeClr val="bg1"/>
                          </a:solidFill>
                        </a:rPr>
                        <a:t>models</a:t>
                      </a:r>
                      <a:r>
                        <a:rPr lang="tr-TR" sz="2000" dirty="0">
                          <a:solidFill>
                            <a:schemeClr val="bg1"/>
                          </a:solidFill>
                        </a:rPr>
                        <a:t> + </a:t>
                      </a:r>
                      <a:r>
                        <a:rPr lang="tr-TR" sz="2000" dirty="0" err="1">
                          <a:solidFill>
                            <a:schemeClr val="bg1"/>
                          </a:solidFill>
                        </a:rPr>
                        <a:t>dataset</a:t>
                      </a:r>
                      <a:r>
                        <a:rPr lang="tr-TR" sz="2000" dirty="0">
                          <a:solidFill>
                            <a:schemeClr val="bg1"/>
                          </a:solidFill>
                        </a:rPr>
                        <a:t> </a:t>
                      </a:r>
                      <a:r>
                        <a:rPr lang="tr-TR" sz="2000" dirty="0" err="1">
                          <a:solidFill>
                            <a:schemeClr val="bg1"/>
                          </a:solidFill>
                        </a:rPr>
                        <a:t>acquisition</a:t>
                      </a:r>
                      <a:endParaRPr lang="tr-TR" sz="2000" dirty="0">
                        <a:solidFill>
                          <a:schemeClr val="bg1"/>
                        </a:solidFill>
                      </a:endParaRPr>
                    </a:p>
                  </a:txBody>
                  <a:tcPr marL="9525" marR="9525" marT="9525" marB="9525" anchor="ctr">
                    <a:solidFill>
                      <a:srgbClr val="1C6D7A"/>
                    </a:solidFill>
                  </a:tcPr>
                </a:tc>
                <a:extLst>
                  <a:ext uri="{0D108BD9-81ED-4DB2-BD59-A6C34878D82A}">
                    <a16:rowId xmlns:a16="http://schemas.microsoft.com/office/drawing/2014/main" val="2765096302"/>
                  </a:ext>
                </a:extLst>
              </a:tr>
              <a:tr h="333304">
                <a:tc>
                  <a:txBody>
                    <a:bodyPr/>
                    <a:lstStyle/>
                    <a:p>
                      <a:pPr algn="ctr">
                        <a:lnSpc>
                          <a:spcPct val="107000"/>
                        </a:lnSpc>
                        <a:spcAft>
                          <a:spcPts val="800"/>
                        </a:spcAft>
                        <a:buNone/>
                      </a:pPr>
                      <a:r>
                        <a:rPr lang="tr-TR" sz="2000" kern="100" dirty="0" err="1">
                          <a:effectLst/>
                          <a:latin typeface="+mj-lt"/>
                        </a:rPr>
                        <a:t>Sentinel</a:t>
                      </a:r>
                      <a:r>
                        <a:rPr lang="tr-TR" sz="2000" kern="100" dirty="0">
                          <a:effectLst/>
                          <a:latin typeface="+mj-lt"/>
                        </a:rPr>
                        <a:t> – Full </a:t>
                      </a:r>
                      <a:r>
                        <a:rPr lang="tr-TR" sz="2000" kern="100" dirty="0" err="1">
                          <a:effectLst/>
                          <a:latin typeface="+mj-lt"/>
                        </a:rPr>
                        <a:t>Brand</a:t>
                      </a:r>
                      <a:r>
                        <a:rPr lang="tr-TR" sz="2000" kern="100" dirty="0">
                          <a:effectLst/>
                          <a:latin typeface="+mj-lt"/>
                        </a:rPr>
                        <a:t> </a:t>
                      </a:r>
                      <a:r>
                        <a:rPr lang="tr-TR" sz="2000" kern="100" dirty="0" err="1">
                          <a:effectLst/>
                          <a:latin typeface="+mj-lt"/>
                        </a:rPr>
                        <a:t>Protection</a:t>
                      </a:r>
                      <a:endParaRPr lang="tr-TR" sz="2000" kern="100" dirty="0">
                        <a:effectLst/>
                        <a:latin typeface="+mj-lt"/>
                        <a:ea typeface="Aptos" panose="020B0004020202020204" pitchFamily="34" charset="0"/>
                        <a:cs typeface="Times New Roman" panose="02020603050405020304" pitchFamily="18" charset="0"/>
                      </a:endParaRPr>
                    </a:p>
                  </a:txBody>
                  <a:tcPr marL="9525" marR="9525" marT="9525" marB="9525" anchor="ctr">
                    <a:solidFill>
                      <a:srgbClr val="155056"/>
                    </a:solidFill>
                  </a:tcPr>
                </a:tc>
                <a:tc>
                  <a:txBody>
                    <a:bodyPr/>
                    <a:lstStyle/>
                    <a:p>
                      <a:pPr algn="ctr">
                        <a:lnSpc>
                          <a:spcPct val="107000"/>
                        </a:lnSpc>
                        <a:spcAft>
                          <a:spcPts val="800"/>
                        </a:spcAft>
                        <a:buNone/>
                      </a:pPr>
                      <a:r>
                        <a:rPr lang="tr-TR" sz="2000" kern="100" dirty="0">
                          <a:solidFill>
                            <a:schemeClr val="bg1"/>
                          </a:solidFill>
                          <a:effectLst/>
                          <a:latin typeface="+mj-lt"/>
                        </a:rPr>
                        <a:t>25.000$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r>
                        <a:rPr lang="en-US" sz="2000" dirty="0">
                          <a:solidFill>
                            <a:schemeClr val="bg1"/>
                          </a:solidFill>
                        </a:rPr>
                        <a:t>Social media, app store, and domain hunting</a:t>
                      </a:r>
                    </a:p>
                  </a:txBody>
                  <a:tcPr marL="9525" marR="9525" marT="9525" marB="9525" anchor="ctr">
                    <a:solidFill>
                      <a:srgbClr val="1C6D7A"/>
                    </a:solidFill>
                  </a:tcPr>
                </a:tc>
                <a:extLst>
                  <a:ext uri="{0D108BD9-81ED-4DB2-BD59-A6C34878D82A}">
                    <a16:rowId xmlns:a16="http://schemas.microsoft.com/office/drawing/2014/main" val="1278129693"/>
                  </a:ext>
                </a:extLst>
              </a:tr>
              <a:tr h="333304">
                <a:tc>
                  <a:txBody>
                    <a:bodyPr/>
                    <a:lstStyle/>
                    <a:p>
                      <a:pPr algn="ctr">
                        <a:lnSpc>
                          <a:spcPct val="107000"/>
                        </a:lnSpc>
                        <a:spcAft>
                          <a:spcPts val="800"/>
                        </a:spcAft>
                        <a:buNone/>
                      </a:pPr>
                      <a:r>
                        <a:rPr lang="tr-TR" sz="2000" kern="100">
                          <a:effectLst/>
                          <a:latin typeface="+mj-lt"/>
                        </a:rPr>
                        <a:t>Sentinel – Autonomous Threat Agent</a:t>
                      </a:r>
                      <a:endParaRPr lang="tr-TR" sz="2000" kern="100">
                        <a:effectLst/>
                        <a:latin typeface="+mj-lt"/>
                        <a:ea typeface="Aptos" panose="020B0004020202020204" pitchFamily="34" charset="0"/>
                        <a:cs typeface="Times New Roman" panose="02020603050405020304" pitchFamily="18" charset="0"/>
                      </a:endParaRPr>
                    </a:p>
                  </a:txBody>
                  <a:tcPr marL="9525" marR="9525" marT="9525" marB="9525" anchor="ctr">
                    <a:solidFill>
                      <a:srgbClr val="155056"/>
                    </a:solidFill>
                  </a:tcPr>
                </a:tc>
                <a:tc>
                  <a:txBody>
                    <a:bodyPr/>
                    <a:lstStyle/>
                    <a:p>
                      <a:pPr algn="ctr">
                        <a:lnSpc>
                          <a:spcPct val="107000"/>
                        </a:lnSpc>
                        <a:spcAft>
                          <a:spcPts val="800"/>
                        </a:spcAft>
                        <a:buNone/>
                      </a:pPr>
                      <a:r>
                        <a:rPr lang="tr-TR" sz="2000" kern="100" dirty="0">
                          <a:solidFill>
                            <a:schemeClr val="bg1"/>
                          </a:solidFill>
                          <a:effectLst/>
                          <a:latin typeface="+mj-lt"/>
                        </a:rPr>
                        <a:t>25.000$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lnSpc>
                          <a:spcPct val="107000"/>
                        </a:lnSpc>
                        <a:spcAft>
                          <a:spcPts val="800"/>
                        </a:spcAft>
                        <a:buNone/>
                      </a:pPr>
                      <a:r>
                        <a:rPr lang="tr-TR" sz="2000" kern="100" dirty="0">
                          <a:solidFill>
                            <a:schemeClr val="bg1"/>
                          </a:solidFill>
                          <a:effectLst/>
                          <a:latin typeface="+mj-lt"/>
                        </a:rPr>
                        <a:t>AI </a:t>
                      </a:r>
                      <a:r>
                        <a:rPr lang="tr-TR" sz="2000" kern="100" dirty="0" err="1">
                          <a:solidFill>
                            <a:schemeClr val="bg1"/>
                          </a:solidFill>
                          <a:effectLst/>
                          <a:latin typeface="+mj-lt"/>
                        </a:rPr>
                        <a:t>threat</a:t>
                      </a:r>
                      <a:r>
                        <a:rPr lang="tr-TR" sz="2000" kern="100" dirty="0">
                          <a:solidFill>
                            <a:schemeClr val="bg1"/>
                          </a:solidFill>
                          <a:effectLst/>
                          <a:latin typeface="+mj-lt"/>
                        </a:rPr>
                        <a:t> </a:t>
                      </a:r>
                      <a:r>
                        <a:rPr lang="tr-TR" sz="2000" kern="100" dirty="0" err="1">
                          <a:solidFill>
                            <a:schemeClr val="bg1"/>
                          </a:solidFill>
                          <a:effectLst/>
                          <a:latin typeface="+mj-lt"/>
                        </a:rPr>
                        <a:t>hunting</a:t>
                      </a:r>
                      <a:r>
                        <a:rPr lang="tr-TR" sz="2000" kern="100" dirty="0">
                          <a:solidFill>
                            <a:schemeClr val="bg1"/>
                          </a:solidFill>
                          <a:effectLst/>
                          <a:latin typeface="+mj-lt"/>
                        </a:rPr>
                        <a:t> </a:t>
                      </a:r>
                      <a:r>
                        <a:rPr lang="tr-TR" sz="2000" dirty="0" err="1">
                          <a:solidFill>
                            <a:schemeClr val="bg1"/>
                          </a:solidFill>
                        </a:rPr>
                        <a:t>infrastructure</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extLst>
                  <a:ext uri="{0D108BD9-81ED-4DB2-BD59-A6C34878D82A}">
                    <a16:rowId xmlns:a16="http://schemas.microsoft.com/office/drawing/2014/main" val="3924976727"/>
                  </a:ext>
                </a:extLst>
              </a:tr>
              <a:tr h="441042">
                <a:tc>
                  <a:txBody>
                    <a:bodyPr/>
                    <a:lstStyle/>
                    <a:p>
                      <a:pPr algn="ctr"/>
                      <a:r>
                        <a:rPr lang="tr-TR" sz="2000" dirty="0" err="1"/>
                        <a:t>Edge</a:t>
                      </a:r>
                      <a:r>
                        <a:rPr lang="tr-TR" sz="2000" dirty="0"/>
                        <a:t> Box </a:t>
                      </a:r>
                      <a:r>
                        <a:rPr lang="tr-TR" sz="2000" dirty="0" err="1"/>
                        <a:t>optimization</a:t>
                      </a:r>
                      <a:endParaRPr lang="tr-TR" sz="2000" dirty="0"/>
                    </a:p>
                  </a:txBody>
                  <a:tcPr marL="9525" marR="9525" marT="9525" marB="9525" anchor="ctr">
                    <a:solidFill>
                      <a:srgbClr val="155056"/>
                    </a:solidFill>
                  </a:tcPr>
                </a:tc>
                <a:tc>
                  <a:txBody>
                    <a:bodyPr/>
                    <a:lstStyle/>
                    <a:p>
                      <a:pPr algn="ctr">
                        <a:lnSpc>
                          <a:spcPct val="107000"/>
                        </a:lnSpc>
                        <a:spcAft>
                          <a:spcPts val="800"/>
                        </a:spcAft>
                        <a:buNone/>
                      </a:pPr>
                      <a:r>
                        <a:rPr lang="tr-TR" sz="2000" kern="100" dirty="0">
                          <a:solidFill>
                            <a:schemeClr val="bg1"/>
                          </a:solidFill>
                          <a:effectLst/>
                          <a:latin typeface="+mj-lt"/>
                        </a:rPr>
                        <a:t>20.000$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r>
                        <a:rPr lang="tr-TR" sz="2000" dirty="0">
                          <a:solidFill>
                            <a:schemeClr val="bg1"/>
                          </a:solidFill>
                        </a:rPr>
                        <a:t>Hardware </a:t>
                      </a:r>
                      <a:r>
                        <a:rPr lang="tr-TR" sz="2000" dirty="0" err="1">
                          <a:solidFill>
                            <a:schemeClr val="bg1"/>
                          </a:solidFill>
                        </a:rPr>
                        <a:t>cost</a:t>
                      </a:r>
                      <a:r>
                        <a:rPr lang="tr-TR" sz="2000" dirty="0">
                          <a:solidFill>
                            <a:schemeClr val="bg1"/>
                          </a:solidFill>
                        </a:rPr>
                        <a:t> + software </a:t>
                      </a:r>
                      <a:r>
                        <a:rPr lang="tr-TR" sz="2000" dirty="0" err="1">
                          <a:solidFill>
                            <a:schemeClr val="bg1"/>
                          </a:solidFill>
                        </a:rPr>
                        <a:t>optimization</a:t>
                      </a:r>
                      <a:endParaRPr lang="tr-TR" sz="2000" dirty="0">
                        <a:solidFill>
                          <a:schemeClr val="bg1"/>
                        </a:solidFill>
                      </a:endParaRPr>
                    </a:p>
                  </a:txBody>
                  <a:tcPr marL="9525" marR="9525" marT="9525" marB="9525" anchor="ctr">
                    <a:solidFill>
                      <a:srgbClr val="1C6D7A"/>
                    </a:solidFill>
                  </a:tcPr>
                </a:tc>
                <a:extLst>
                  <a:ext uri="{0D108BD9-81ED-4DB2-BD59-A6C34878D82A}">
                    <a16:rowId xmlns:a16="http://schemas.microsoft.com/office/drawing/2014/main" val="1878476905"/>
                  </a:ext>
                </a:extLst>
              </a:tr>
              <a:tr h="441042">
                <a:tc>
                  <a:txBody>
                    <a:bodyPr/>
                    <a:lstStyle/>
                    <a:p>
                      <a:pPr algn="ctr">
                        <a:lnSpc>
                          <a:spcPct val="107000"/>
                        </a:lnSpc>
                        <a:spcAft>
                          <a:spcPts val="800"/>
                        </a:spcAft>
                        <a:buNone/>
                      </a:pPr>
                      <a:r>
                        <a:rPr lang="tr-TR" sz="2000" dirty="0"/>
                        <a:t>1 </a:t>
                      </a:r>
                      <a:r>
                        <a:rPr lang="tr-TR" sz="2000" dirty="0" err="1"/>
                        <a:t>Computer</a:t>
                      </a:r>
                      <a:r>
                        <a:rPr lang="tr-TR" sz="2000" dirty="0"/>
                        <a:t> </a:t>
                      </a:r>
                      <a:r>
                        <a:rPr lang="tr-TR" sz="2000" dirty="0" err="1"/>
                        <a:t>Vision</a:t>
                      </a:r>
                      <a:r>
                        <a:rPr lang="tr-TR" sz="2000" dirty="0"/>
                        <a:t> </a:t>
                      </a:r>
                      <a:r>
                        <a:rPr lang="tr-TR" sz="2000" dirty="0" err="1"/>
                        <a:t>Engineer</a:t>
                      </a:r>
                      <a:endParaRPr lang="tr-TR" sz="2000" kern="100" dirty="0">
                        <a:effectLst/>
                        <a:latin typeface="+mj-lt"/>
                        <a:ea typeface="Aptos" panose="020B0004020202020204" pitchFamily="34" charset="0"/>
                        <a:cs typeface="Times New Roman" panose="02020603050405020304" pitchFamily="18" charset="0"/>
                      </a:endParaRPr>
                    </a:p>
                  </a:txBody>
                  <a:tcPr marL="9525" marR="9525" marT="9525" marB="9525" anchor="ctr">
                    <a:solidFill>
                      <a:srgbClr val="155056"/>
                    </a:solidFill>
                  </a:tcPr>
                </a:tc>
                <a:tc>
                  <a:txBody>
                    <a:bodyPr/>
                    <a:lstStyle/>
                    <a:p>
                      <a:pPr algn="ctr">
                        <a:lnSpc>
                          <a:spcPct val="107000"/>
                        </a:lnSpc>
                        <a:spcAft>
                          <a:spcPts val="800"/>
                        </a:spcAft>
                        <a:buNone/>
                      </a:pPr>
                      <a:r>
                        <a:rPr lang="tr-TR" sz="2000" kern="1200" dirty="0">
                          <a:solidFill>
                            <a:schemeClr val="bg1"/>
                          </a:solidFill>
                          <a:effectLst/>
                          <a:latin typeface="+mj-lt"/>
                          <a:ea typeface="+mn-ea"/>
                          <a:cs typeface="+mn-cs"/>
                        </a:rPr>
                        <a:t>30.000$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lnSpc>
                          <a:spcPct val="107000"/>
                        </a:lnSpc>
                        <a:spcAft>
                          <a:spcPts val="800"/>
                        </a:spcAft>
                        <a:buNone/>
                      </a:pPr>
                      <a:r>
                        <a:rPr lang="en-US" sz="2000" dirty="0">
                          <a:solidFill>
                            <a:schemeClr val="bg1"/>
                          </a:solidFill>
                        </a:rPr>
                        <a:t>12-month salary + additional benefits and expenses</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extLst>
                  <a:ext uri="{0D108BD9-81ED-4DB2-BD59-A6C34878D82A}">
                    <a16:rowId xmlns:a16="http://schemas.microsoft.com/office/drawing/2014/main" val="3161069646"/>
                  </a:ext>
                </a:extLst>
              </a:tr>
              <a:tr h="441042">
                <a:tc>
                  <a:txBody>
                    <a:bodyPr/>
                    <a:lstStyle/>
                    <a:p>
                      <a:pPr algn="ctr"/>
                      <a:r>
                        <a:rPr lang="tr-TR" sz="2000" dirty="0"/>
                        <a:t>1 </a:t>
                      </a:r>
                      <a:r>
                        <a:rPr lang="tr-TR" sz="2000" dirty="0" err="1"/>
                        <a:t>Backend</a:t>
                      </a:r>
                      <a:r>
                        <a:rPr lang="tr-TR" sz="2000" dirty="0"/>
                        <a:t> / </a:t>
                      </a:r>
                      <a:r>
                        <a:rPr lang="tr-TR" sz="2000" dirty="0" err="1"/>
                        <a:t>DevOps</a:t>
                      </a:r>
                      <a:r>
                        <a:rPr lang="tr-TR" sz="2000" dirty="0"/>
                        <a:t> Developer</a:t>
                      </a:r>
                    </a:p>
                  </a:txBody>
                  <a:tcPr marL="9525" marR="9525" marT="9525" marB="9525" anchor="ctr">
                    <a:solidFill>
                      <a:srgbClr val="155056"/>
                    </a:solidFill>
                  </a:tcPr>
                </a:tc>
                <a:tc>
                  <a:txBody>
                    <a:bodyPr/>
                    <a:lstStyle/>
                    <a:p>
                      <a:pPr algn="ctr">
                        <a:lnSpc>
                          <a:spcPct val="107000"/>
                        </a:lnSpc>
                        <a:spcAft>
                          <a:spcPts val="800"/>
                        </a:spcAft>
                        <a:buNone/>
                      </a:pPr>
                      <a:r>
                        <a:rPr lang="tr-TR" sz="2000" kern="1200" dirty="0">
                          <a:solidFill>
                            <a:schemeClr val="bg1"/>
                          </a:solidFill>
                          <a:effectLst/>
                          <a:latin typeface="+mj-lt"/>
                          <a:ea typeface="+mn-ea"/>
                          <a:cs typeface="+mn-cs"/>
                        </a:rPr>
                        <a:t>25.000$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r>
                        <a:rPr lang="tr-TR" sz="2000" dirty="0" err="1">
                          <a:solidFill>
                            <a:schemeClr val="bg1"/>
                          </a:solidFill>
                        </a:rPr>
                        <a:t>Pipeline</a:t>
                      </a:r>
                      <a:r>
                        <a:rPr lang="tr-TR" sz="2000" dirty="0">
                          <a:solidFill>
                            <a:schemeClr val="bg1"/>
                          </a:solidFill>
                        </a:rPr>
                        <a:t> + API + </a:t>
                      </a:r>
                      <a:r>
                        <a:rPr lang="tr-TR" sz="2000" dirty="0" err="1">
                          <a:solidFill>
                            <a:schemeClr val="bg1"/>
                          </a:solidFill>
                        </a:rPr>
                        <a:t>security</a:t>
                      </a:r>
                      <a:r>
                        <a:rPr lang="tr-TR" sz="2000" dirty="0">
                          <a:solidFill>
                            <a:schemeClr val="bg1"/>
                          </a:solidFill>
                        </a:rPr>
                        <a:t> </a:t>
                      </a:r>
                      <a:r>
                        <a:rPr lang="tr-TR" sz="2000" dirty="0" err="1">
                          <a:solidFill>
                            <a:schemeClr val="bg1"/>
                          </a:solidFill>
                        </a:rPr>
                        <a:t>layer</a:t>
                      </a:r>
                      <a:endParaRPr lang="tr-TR" sz="2000" dirty="0">
                        <a:solidFill>
                          <a:schemeClr val="bg1"/>
                        </a:solidFill>
                      </a:endParaRPr>
                    </a:p>
                  </a:txBody>
                  <a:tcPr marL="9525" marR="9525" marT="9525" marB="9525" anchor="ctr">
                    <a:solidFill>
                      <a:srgbClr val="1C6D7A"/>
                    </a:solidFill>
                  </a:tcPr>
                </a:tc>
                <a:extLst>
                  <a:ext uri="{0D108BD9-81ED-4DB2-BD59-A6C34878D82A}">
                    <a16:rowId xmlns:a16="http://schemas.microsoft.com/office/drawing/2014/main" val="3772821868"/>
                  </a:ext>
                </a:extLst>
              </a:tr>
              <a:tr h="441042">
                <a:tc>
                  <a:txBody>
                    <a:bodyPr/>
                    <a:lstStyle/>
                    <a:p>
                      <a:pPr algn="ctr"/>
                      <a:r>
                        <a:rPr lang="tr-TR" sz="2000" dirty="0"/>
                        <a:t>1 </a:t>
                      </a:r>
                      <a:r>
                        <a:rPr lang="tr-TR" sz="2000" dirty="0" err="1"/>
                        <a:t>Sales</a:t>
                      </a:r>
                      <a:r>
                        <a:rPr lang="tr-TR" sz="2000" dirty="0"/>
                        <a:t> </a:t>
                      </a:r>
                      <a:r>
                        <a:rPr lang="tr-TR" sz="2000" dirty="0" err="1"/>
                        <a:t>Engineer</a:t>
                      </a:r>
                      <a:endParaRPr lang="tr-TR" sz="2000" dirty="0"/>
                    </a:p>
                  </a:txBody>
                  <a:tcPr marL="9525" marR="9525" marT="9525" marB="9525" anchor="ctr">
                    <a:solidFill>
                      <a:srgbClr val="155056"/>
                    </a:solidFill>
                  </a:tcPr>
                </a:tc>
                <a:tc>
                  <a:txBody>
                    <a:bodyPr/>
                    <a:lstStyle/>
                    <a:p>
                      <a:pPr algn="ctr">
                        <a:lnSpc>
                          <a:spcPct val="107000"/>
                        </a:lnSpc>
                        <a:spcAft>
                          <a:spcPts val="800"/>
                        </a:spcAft>
                        <a:buNone/>
                      </a:pPr>
                      <a:r>
                        <a:rPr lang="tr-TR" sz="2000" kern="1200" dirty="0">
                          <a:solidFill>
                            <a:schemeClr val="bg1"/>
                          </a:solidFill>
                          <a:effectLst/>
                          <a:latin typeface="+mj-lt"/>
                          <a:ea typeface="+mn-ea"/>
                          <a:cs typeface="+mn-cs"/>
                        </a:rPr>
                        <a:t>20.000$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r>
                        <a:rPr lang="tr-TR" sz="2000" dirty="0">
                          <a:solidFill>
                            <a:schemeClr val="bg1"/>
                          </a:solidFill>
                        </a:rPr>
                        <a:t>Enterprise </a:t>
                      </a:r>
                      <a:r>
                        <a:rPr lang="tr-TR" sz="2000" dirty="0" err="1">
                          <a:solidFill>
                            <a:schemeClr val="bg1"/>
                          </a:solidFill>
                        </a:rPr>
                        <a:t>sales</a:t>
                      </a:r>
                      <a:r>
                        <a:rPr lang="tr-TR" sz="2000" dirty="0">
                          <a:solidFill>
                            <a:schemeClr val="bg1"/>
                          </a:solidFill>
                        </a:rPr>
                        <a:t> + pilot </a:t>
                      </a:r>
                      <a:r>
                        <a:rPr lang="tr-TR" sz="2000" dirty="0" err="1">
                          <a:solidFill>
                            <a:schemeClr val="bg1"/>
                          </a:solidFill>
                        </a:rPr>
                        <a:t>management</a:t>
                      </a:r>
                      <a:endParaRPr lang="tr-TR" sz="2000" dirty="0">
                        <a:solidFill>
                          <a:schemeClr val="bg1"/>
                        </a:solidFill>
                      </a:endParaRPr>
                    </a:p>
                  </a:txBody>
                  <a:tcPr marL="9525" marR="9525" marT="9525" marB="9525" anchor="ctr">
                    <a:solidFill>
                      <a:srgbClr val="1C6D7A"/>
                    </a:solidFill>
                  </a:tcPr>
                </a:tc>
                <a:extLst>
                  <a:ext uri="{0D108BD9-81ED-4DB2-BD59-A6C34878D82A}">
                    <a16:rowId xmlns:a16="http://schemas.microsoft.com/office/drawing/2014/main" val="3409176004"/>
                  </a:ext>
                </a:extLst>
              </a:tr>
              <a:tr h="441042">
                <a:tc>
                  <a:txBody>
                    <a:bodyPr/>
                    <a:lstStyle/>
                    <a:p>
                      <a:pPr algn="ctr">
                        <a:lnSpc>
                          <a:spcPct val="107000"/>
                        </a:lnSpc>
                        <a:spcAft>
                          <a:spcPts val="800"/>
                        </a:spcAft>
                        <a:buNone/>
                      </a:pPr>
                      <a:r>
                        <a:rPr lang="en-US" sz="2000" dirty="0"/>
                        <a:t>1 OSINT / Threat Analyst (part-time)</a:t>
                      </a:r>
                      <a:endParaRPr lang="tr-TR" sz="2000" kern="100" dirty="0">
                        <a:effectLst/>
                        <a:latin typeface="+mj-lt"/>
                        <a:ea typeface="Aptos" panose="020B0004020202020204" pitchFamily="34" charset="0"/>
                        <a:cs typeface="Times New Roman" panose="02020603050405020304" pitchFamily="18" charset="0"/>
                      </a:endParaRPr>
                    </a:p>
                  </a:txBody>
                  <a:tcPr marL="9525" marR="9525" marT="9525" marB="9525" anchor="ctr">
                    <a:solidFill>
                      <a:srgbClr val="155056"/>
                    </a:solidFill>
                  </a:tcPr>
                </a:tc>
                <a:tc>
                  <a:txBody>
                    <a:bodyPr/>
                    <a:lstStyle/>
                    <a:p>
                      <a:pPr algn="ctr">
                        <a:lnSpc>
                          <a:spcPct val="107000"/>
                        </a:lnSpc>
                        <a:spcAft>
                          <a:spcPts val="800"/>
                        </a:spcAft>
                        <a:buNone/>
                      </a:pPr>
                      <a:r>
                        <a:rPr lang="tr-TR" sz="2000" kern="1200" dirty="0">
                          <a:solidFill>
                            <a:schemeClr val="bg1"/>
                          </a:solidFill>
                          <a:effectLst/>
                          <a:latin typeface="+mj-lt"/>
                          <a:ea typeface="+mn-ea"/>
                          <a:cs typeface="+mn-cs"/>
                        </a:rPr>
                        <a:t>15.000$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r>
                        <a:rPr lang="tr-TR" sz="2000" dirty="0">
                          <a:solidFill>
                            <a:schemeClr val="bg1"/>
                          </a:solidFill>
                        </a:rPr>
                        <a:t>GAT + </a:t>
                      </a:r>
                      <a:r>
                        <a:rPr lang="tr-TR" sz="2000" dirty="0" err="1">
                          <a:solidFill>
                            <a:schemeClr val="bg1"/>
                          </a:solidFill>
                        </a:rPr>
                        <a:t>Sentinel</a:t>
                      </a:r>
                      <a:r>
                        <a:rPr lang="tr-TR" sz="2000" dirty="0">
                          <a:solidFill>
                            <a:schemeClr val="bg1"/>
                          </a:solidFill>
                        </a:rPr>
                        <a:t> </a:t>
                      </a:r>
                      <a:r>
                        <a:rPr lang="tr-TR" sz="2000" dirty="0" err="1">
                          <a:solidFill>
                            <a:schemeClr val="bg1"/>
                          </a:solidFill>
                        </a:rPr>
                        <a:t>dataset</a:t>
                      </a:r>
                      <a:r>
                        <a:rPr lang="tr-TR" sz="2000" dirty="0">
                          <a:solidFill>
                            <a:schemeClr val="bg1"/>
                          </a:solidFill>
                        </a:rPr>
                        <a:t> </a:t>
                      </a:r>
                      <a:r>
                        <a:rPr lang="tr-TR" sz="2000" dirty="0" err="1">
                          <a:solidFill>
                            <a:schemeClr val="bg1"/>
                          </a:solidFill>
                        </a:rPr>
                        <a:t>expansion</a:t>
                      </a:r>
                      <a:endParaRPr lang="tr-TR" sz="2000" dirty="0">
                        <a:solidFill>
                          <a:schemeClr val="bg1"/>
                        </a:solidFill>
                      </a:endParaRPr>
                    </a:p>
                  </a:txBody>
                  <a:tcPr marL="9525" marR="9525" marT="9525" marB="9525" anchor="ctr">
                    <a:solidFill>
                      <a:srgbClr val="1C6D7A"/>
                    </a:solidFill>
                  </a:tcPr>
                </a:tc>
                <a:extLst>
                  <a:ext uri="{0D108BD9-81ED-4DB2-BD59-A6C34878D82A}">
                    <a16:rowId xmlns:a16="http://schemas.microsoft.com/office/drawing/2014/main" val="2190762967"/>
                  </a:ext>
                </a:extLst>
              </a:tr>
              <a:tr h="441042">
                <a:tc>
                  <a:txBody>
                    <a:bodyPr/>
                    <a:lstStyle/>
                    <a:p>
                      <a:pPr algn="ctr"/>
                      <a:r>
                        <a:rPr lang="en-US" sz="2000" dirty="0"/>
                        <a:t>5 pilot deployments (public + private)</a:t>
                      </a:r>
                    </a:p>
                  </a:txBody>
                  <a:tcPr marL="9525" marR="9525" marT="9525" marB="9525" anchor="ctr">
                    <a:solidFill>
                      <a:srgbClr val="155056"/>
                    </a:solidFill>
                  </a:tcPr>
                </a:tc>
                <a:tc>
                  <a:txBody>
                    <a:bodyPr/>
                    <a:lstStyle/>
                    <a:p>
                      <a:pPr algn="ctr">
                        <a:lnSpc>
                          <a:spcPct val="107000"/>
                        </a:lnSpc>
                        <a:spcAft>
                          <a:spcPts val="800"/>
                        </a:spcAft>
                        <a:buNone/>
                      </a:pPr>
                      <a:r>
                        <a:rPr lang="tr-TR" sz="2000" kern="1200" dirty="0">
                          <a:solidFill>
                            <a:schemeClr val="bg1"/>
                          </a:solidFill>
                          <a:effectLst/>
                          <a:latin typeface="+mj-lt"/>
                          <a:ea typeface="+mn-ea"/>
                          <a:cs typeface="+mn-cs"/>
                        </a:rPr>
                        <a:t>20.000$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lnSpc>
                          <a:spcPct val="107000"/>
                        </a:lnSpc>
                        <a:spcAft>
                          <a:spcPts val="800"/>
                        </a:spcAft>
                        <a:buNone/>
                      </a:pPr>
                      <a:r>
                        <a:rPr lang="tr-TR" sz="2000" dirty="0" err="1">
                          <a:solidFill>
                            <a:schemeClr val="bg1"/>
                          </a:solidFill>
                        </a:rPr>
                        <a:t>Edge</a:t>
                      </a:r>
                      <a:r>
                        <a:rPr lang="tr-TR" sz="2000" dirty="0">
                          <a:solidFill>
                            <a:schemeClr val="bg1"/>
                          </a:solidFill>
                        </a:rPr>
                        <a:t> Box + </a:t>
                      </a:r>
                      <a:r>
                        <a:rPr lang="tr-TR" sz="2000" dirty="0" err="1">
                          <a:solidFill>
                            <a:schemeClr val="bg1"/>
                          </a:solidFill>
                        </a:rPr>
                        <a:t>deployment</a:t>
                      </a:r>
                      <a:r>
                        <a:rPr lang="tr-TR" sz="2000" dirty="0">
                          <a:solidFill>
                            <a:schemeClr val="bg1"/>
                          </a:solidFill>
                        </a:rPr>
                        <a:t> + </a:t>
                      </a:r>
                      <a:r>
                        <a:rPr lang="tr-TR" sz="2000" dirty="0" err="1">
                          <a:solidFill>
                            <a:schemeClr val="bg1"/>
                          </a:solidFill>
                        </a:rPr>
                        <a:t>personnel</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extLst>
                  <a:ext uri="{0D108BD9-81ED-4DB2-BD59-A6C34878D82A}">
                    <a16:rowId xmlns:a16="http://schemas.microsoft.com/office/drawing/2014/main" val="1498216087"/>
                  </a:ext>
                </a:extLst>
              </a:tr>
              <a:tr h="441042">
                <a:tc>
                  <a:txBody>
                    <a:bodyPr/>
                    <a:lstStyle/>
                    <a:p>
                      <a:pPr algn="ctr">
                        <a:lnSpc>
                          <a:spcPct val="107000"/>
                        </a:lnSpc>
                        <a:spcAft>
                          <a:spcPts val="800"/>
                        </a:spcAft>
                        <a:buNone/>
                      </a:pPr>
                      <a:r>
                        <a:rPr lang="tr-TR" sz="2000" dirty="0"/>
                        <a:t>PR + </a:t>
                      </a:r>
                      <a:r>
                        <a:rPr lang="tr-TR" sz="2000" dirty="0" err="1"/>
                        <a:t>Brand</a:t>
                      </a:r>
                      <a:r>
                        <a:rPr lang="tr-TR" sz="2000" dirty="0"/>
                        <a:t> </a:t>
                      </a:r>
                      <a:r>
                        <a:rPr lang="tr-TR" sz="2000" dirty="0" err="1"/>
                        <a:t>launch</a:t>
                      </a:r>
                      <a:endParaRPr lang="tr-TR" sz="2000" kern="100" dirty="0">
                        <a:effectLst/>
                        <a:latin typeface="+mj-lt"/>
                        <a:ea typeface="Aptos" panose="020B0004020202020204" pitchFamily="34" charset="0"/>
                        <a:cs typeface="Times New Roman" panose="02020603050405020304" pitchFamily="18" charset="0"/>
                      </a:endParaRPr>
                    </a:p>
                  </a:txBody>
                  <a:tcPr marL="9525" marR="9525" marT="9525" marB="9525" anchor="ctr">
                    <a:solidFill>
                      <a:srgbClr val="155056"/>
                    </a:solidFill>
                  </a:tcPr>
                </a:tc>
                <a:tc>
                  <a:txBody>
                    <a:bodyPr/>
                    <a:lstStyle/>
                    <a:p>
                      <a:pPr algn="ctr">
                        <a:lnSpc>
                          <a:spcPct val="107000"/>
                        </a:lnSpc>
                        <a:spcAft>
                          <a:spcPts val="800"/>
                        </a:spcAft>
                        <a:buNone/>
                      </a:pPr>
                      <a:r>
                        <a:rPr lang="tr-TR" sz="2000" kern="1200" dirty="0">
                          <a:solidFill>
                            <a:schemeClr val="bg1"/>
                          </a:solidFill>
                          <a:effectLst/>
                          <a:latin typeface="+mj-lt"/>
                          <a:ea typeface="+mn-ea"/>
                          <a:cs typeface="+mn-cs"/>
                        </a:rPr>
                        <a:t>10.000$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r>
                        <a:rPr lang="tr-TR" sz="2000" dirty="0">
                          <a:solidFill>
                            <a:schemeClr val="bg1"/>
                          </a:solidFill>
                        </a:rPr>
                        <a:t>Teknopark </a:t>
                      </a:r>
                      <a:r>
                        <a:rPr lang="tr-TR" sz="2000" dirty="0" err="1">
                          <a:solidFill>
                            <a:schemeClr val="bg1"/>
                          </a:solidFill>
                        </a:rPr>
                        <a:t>Istanbul</a:t>
                      </a:r>
                      <a:r>
                        <a:rPr lang="tr-TR" sz="2000" dirty="0">
                          <a:solidFill>
                            <a:schemeClr val="bg1"/>
                          </a:solidFill>
                        </a:rPr>
                        <a:t> reference + </a:t>
                      </a:r>
                      <a:r>
                        <a:rPr lang="tr-TR" sz="2000" dirty="0" err="1">
                          <a:solidFill>
                            <a:schemeClr val="bg1"/>
                          </a:solidFill>
                        </a:rPr>
                        <a:t>media</a:t>
                      </a:r>
                      <a:endParaRPr lang="tr-TR" sz="2000" dirty="0">
                        <a:solidFill>
                          <a:schemeClr val="bg1"/>
                        </a:solidFill>
                      </a:endParaRPr>
                    </a:p>
                  </a:txBody>
                  <a:tcPr marL="9525" marR="9525" marT="9525" marB="9525" anchor="ctr">
                    <a:solidFill>
                      <a:srgbClr val="1C6D7A"/>
                    </a:solidFill>
                  </a:tcPr>
                </a:tc>
                <a:extLst>
                  <a:ext uri="{0D108BD9-81ED-4DB2-BD59-A6C34878D82A}">
                    <a16:rowId xmlns:a16="http://schemas.microsoft.com/office/drawing/2014/main" val="668143877"/>
                  </a:ext>
                </a:extLst>
              </a:tr>
              <a:tr h="441042">
                <a:tc>
                  <a:txBody>
                    <a:bodyPr/>
                    <a:lstStyle/>
                    <a:p>
                      <a:pPr algn="ctr">
                        <a:lnSpc>
                          <a:spcPct val="107000"/>
                        </a:lnSpc>
                        <a:spcAft>
                          <a:spcPts val="800"/>
                        </a:spcAft>
                        <a:buNone/>
                      </a:pPr>
                      <a:r>
                        <a:rPr lang="tr-TR" sz="2000" dirty="0" err="1"/>
                        <a:t>Domestic</a:t>
                      </a:r>
                      <a:r>
                        <a:rPr lang="tr-TR" sz="2000" dirty="0"/>
                        <a:t> </a:t>
                      </a:r>
                      <a:r>
                        <a:rPr lang="tr-TR" sz="2000" dirty="0" err="1"/>
                        <a:t>security</a:t>
                      </a:r>
                      <a:r>
                        <a:rPr lang="tr-TR" sz="2000" dirty="0"/>
                        <a:t> </a:t>
                      </a:r>
                      <a:r>
                        <a:rPr lang="tr-TR" sz="2000" dirty="0" err="1"/>
                        <a:t>fairs</a:t>
                      </a:r>
                      <a:endParaRPr lang="tr-TR" sz="2000" kern="100" dirty="0">
                        <a:effectLst/>
                        <a:latin typeface="+mj-lt"/>
                        <a:ea typeface="Aptos" panose="020B0004020202020204" pitchFamily="34" charset="0"/>
                        <a:cs typeface="Times New Roman" panose="02020603050405020304" pitchFamily="18" charset="0"/>
                      </a:endParaRPr>
                    </a:p>
                  </a:txBody>
                  <a:tcPr marL="9525" marR="9525" marT="9525" marB="9525" anchor="ctr">
                    <a:solidFill>
                      <a:srgbClr val="155056"/>
                    </a:solidFill>
                  </a:tcPr>
                </a:tc>
                <a:tc>
                  <a:txBody>
                    <a:bodyPr/>
                    <a:lstStyle/>
                    <a:p>
                      <a:pPr algn="ctr">
                        <a:lnSpc>
                          <a:spcPct val="107000"/>
                        </a:lnSpc>
                        <a:spcAft>
                          <a:spcPts val="800"/>
                        </a:spcAft>
                        <a:buNone/>
                      </a:pPr>
                      <a:r>
                        <a:rPr lang="tr-TR" sz="2000" kern="1200" dirty="0">
                          <a:solidFill>
                            <a:schemeClr val="bg1"/>
                          </a:solidFill>
                          <a:effectLst/>
                          <a:latin typeface="+mj-lt"/>
                          <a:ea typeface="+mn-ea"/>
                          <a:cs typeface="+mn-cs"/>
                        </a:rPr>
                        <a:t>5.000$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lnSpc>
                          <a:spcPct val="107000"/>
                        </a:lnSpc>
                        <a:spcAft>
                          <a:spcPts val="800"/>
                        </a:spcAft>
                        <a:buNone/>
                      </a:pPr>
                      <a:r>
                        <a:rPr lang="tr-TR" sz="2000" kern="1200" dirty="0">
                          <a:solidFill>
                            <a:schemeClr val="bg1"/>
                          </a:solidFill>
                          <a:effectLst/>
                          <a:latin typeface="+mj-lt"/>
                          <a:ea typeface="+mn-ea"/>
                          <a:cs typeface="+mn-cs"/>
                        </a:rPr>
                        <a:t>SEDEC, SAHA EXPO</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extLst>
                  <a:ext uri="{0D108BD9-81ED-4DB2-BD59-A6C34878D82A}">
                    <a16:rowId xmlns:a16="http://schemas.microsoft.com/office/drawing/2014/main" val="4097679810"/>
                  </a:ext>
                </a:extLst>
              </a:tr>
              <a:tr h="441042">
                <a:tc>
                  <a:txBody>
                    <a:bodyPr/>
                    <a:lstStyle/>
                    <a:p>
                      <a:pPr algn="ctr">
                        <a:lnSpc>
                          <a:spcPct val="107000"/>
                        </a:lnSpc>
                        <a:spcAft>
                          <a:spcPts val="800"/>
                        </a:spcAft>
                        <a:buNone/>
                      </a:pPr>
                      <a:r>
                        <a:rPr lang="tr-TR" sz="2000" dirty="0" err="1"/>
                        <a:t>Sales</a:t>
                      </a:r>
                      <a:r>
                        <a:rPr lang="tr-TR" sz="2000" dirty="0"/>
                        <a:t> </a:t>
                      </a:r>
                      <a:r>
                        <a:rPr lang="tr-TR" sz="2000" dirty="0" err="1"/>
                        <a:t>funnel</a:t>
                      </a:r>
                      <a:r>
                        <a:rPr lang="tr-TR" sz="2000" dirty="0"/>
                        <a:t> </a:t>
                      </a:r>
                      <a:r>
                        <a:rPr lang="tr-TR" sz="2000" dirty="0" err="1"/>
                        <a:t>tools</a:t>
                      </a:r>
                      <a:endParaRPr lang="tr-TR" sz="2000" kern="100" dirty="0">
                        <a:effectLst/>
                        <a:latin typeface="+mj-lt"/>
                        <a:ea typeface="Aptos" panose="020B0004020202020204" pitchFamily="34" charset="0"/>
                        <a:cs typeface="Times New Roman" panose="02020603050405020304" pitchFamily="18" charset="0"/>
                      </a:endParaRPr>
                    </a:p>
                  </a:txBody>
                  <a:tcPr marL="9525" marR="9525" marT="9525" marB="9525" anchor="ctr">
                    <a:solidFill>
                      <a:srgbClr val="155056"/>
                    </a:solidFill>
                  </a:tcPr>
                </a:tc>
                <a:tc>
                  <a:txBody>
                    <a:bodyPr/>
                    <a:lstStyle/>
                    <a:p>
                      <a:pPr algn="ctr">
                        <a:lnSpc>
                          <a:spcPct val="107000"/>
                        </a:lnSpc>
                        <a:spcAft>
                          <a:spcPts val="800"/>
                        </a:spcAft>
                        <a:buNone/>
                      </a:pPr>
                      <a:r>
                        <a:rPr lang="tr-TR" sz="2000" kern="1200" dirty="0">
                          <a:solidFill>
                            <a:schemeClr val="bg1"/>
                          </a:solidFill>
                          <a:effectLst/>
                          <a:latin typeface="+mj-lt"/>
                          <a:ea typeface="+mn-ea"/>
                          <a:cs typeface="+mn-cs"/>
                        </a:rPr>
                        <a:t>10.000$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lnSpc>
                          <a:spcPct val="107000"/>
                        </a:lnSpc>
                        <a:spcAft>
                          <a:spcPts val="800"/>
                        </a:spcAft>
                        <a:buNone/>
                      </a:pPr>
                      <a:r>
                        <a:rPr lang="tr-TR" sz="2000" dirty="0">
                          <a:solidFill>
                            <a:schemeClr val="bg1"/>
                          </a:solidFill>
                        </a:rPr>
                        <a:t>CRM, </a:t>
                      </a:r>
                      <a:r>
                        <a:rPr lang="tr-TR" sz="2000" dirty="0" err="1">
                          <a:solidFill>
                            <a:schemeClr val="bg1"/>
                          </a:solidFill>
                        </a:rPr>
                        <a:t>quotation</a:t>
                      </a:r>
                      <a:r>
                        <a:rPr lang="tr-TR" sz="2000" dirty="0">
                          <a:solidFill>
                            <a:schemeClr val="bg1"/>
                          </a:solidFill>
                        </a:rPr>
                        <a:t> </a:t>
                      </a:r>
                      <a:r>
                        <a:rPr lang="tr-TR" sz="2000" dirty="0" err="1">
                          <a:solidFill>
                            <a:schemeClr val="bg1"/>
                          </a:solidFill>
                        </a:rPr>
                        <a:t>systems</a:t>
                      </a:r>
                      <a:r>
                        <a:rPr lang="tr-TR" sz="2000" dirty="0">
                          <a:solidFill>
                            <a:schemeClr val="bg1"/>
                          </a:solidFill>
                        </a:rPr>
                        <a:t>, demo </a:t>
                      </a:r>
                      <a:r>
                        <a:rPr lang="tr-TR" sz="2000" dirty="0" err="1">
                          <a:solidFill>
                            <a:schemeClr val="bg1"/>
                          </a:solidFill>
                        </a:rPr>
                        <a:t>infrastructure</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extLst>
                  <a:ext uri="{0D108BD9-81ED-4DB2-BD59-A6C34878D82A}">
                    <a16:rowId xmlns:a16="http://schemas.microsoft.com/office/drawing/2014/main" val="512864993"/>
                  </a:ext>
                </a:extLst>
              </a:tr>
              <a:tr h="441042">
                <a:tc>
                  <a:txBody>
                    <a:bodyPr/>
                    <a:lstStyle/>
                    <a:p>
                      <a:pPr algn="ctr">
                        <a:lnSpc>
                          <a:spcPct val="107000"/>
                        </a:lnSpc>
                        <a:spcAft>
                          <a:spcPts val="800"/>
                        </a:spcAft>
                        <a:buNone/>
                      </a:pPr>
                      <a:r>
                        <a:rPr lang="tr-TR" sz="2000" dirty="0"/>
                        <a:t>ISO 27001 </a:t>
                      </a:r>
                      <a:r>
                        <a:rPr lang="tr-TR" sz="2000" dirty="0" err="1"/>
                        <a:t>certification</a:t>
                      </a:r>
                      <a:endParaRPr lang="tr-TR" sz="2000" kern="100" dirty="0">
                        <a:effectLst/>
                        <a:latin typeface="+mj-lt"/>
                        <a:ea typeface="Aptos" panose="020B0004020202020204" pitchFamily="34" charset="0"/>
                        <a:cs typeface="Times New Roman" panose="02020603050405020304" pitchFamily="18" charset="0"/>
                      </a:endParaRPr>
                    </a:p>
                  </a:txBody>
                  <a:tcPr marL="9525" marR="9525" marT="9525" marB="9525" anchor="ctr">
                    <a:solidFill>
                      <a:srgbClr val="155056"/>
                    </a:solidFill>
                  </a:tcPr>
                </a:tc>
                <a:tc>
                  <a:txBody>
                    <a:bodyPr/>
                    <a:lstStyle/>
                    <a:p>
                      <a:pPr algn="ctr">
                        <a:lnSpc>
                          <a:spcPct val="107000"/>
                        </a:lnSpc>
                        <a:spcAft>
                          <a:spcPts val="800"/>
                        </a:spcAft>
                        <a:buNone/>
                      </a:pPr>
                      <a:r>
                        <a:rPr lang="tr-TR" sz="2000" kern="1200" dirty="0">
                          <a:solidFill>
                            <a:schemeClr val="bg1"/>
                          </a:solidFill>
                          <a:effectLst/>
                          <a:latin typeface="+mj-lt"/>
                          <a:ea typeface="+mn-ea"/>
                          <a:cs typeface="+mn-cs"/>
                        </a:rPr>
                        <a:t>10.000$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lnSpc>
                          <a:spcPct val="107000"/>
                        </a:lnSpc>
                        <a:spcAft>
                          <a:spcPts val="800"/>
                        </a:spcAft>
                        <a:buNone/>
                      </a:pPr>
                      <a:r>
                        <a:rPr lang="tr-TR" sz="2000" dirty="0" err="1">
                          <a:solidFill>
                            <a:schemeClr val="bg1"/>
                          </a:solidFill>
                        </a:rPr>
                        <a:t>Mandatory</a:t>
                      </a:r>
                      <a:r>
                        <a:rPr lang="tr-TR" sz="2000" dirty="0">
                          <a:solidFill>
                            <a:schemeClr val="bg1"/>
                          </a:solidFill>
                        </a:rPr>
                        <a:t> </a:t>
                      </a:r>
                      <a:r>
                        <a:rPr lang="tr-TR" sz="2000" dirty="0" err="1">
                          <a:solidFill>
                            <a:schemeClr val="bg1"/>
                          </a:solidFill>
                        </a:rPr>
                        <a:t>for</a:t>
                      </a:r>
                      <a:r>
                        <a:rPr lang="tr-TR" sz="2000" dirty="0">
                          <a:solidFill>
                            <a:schemeClr val="bg1"/>
                          </a:solidFill>
                        </a:rPr>
                        <a:t> GAT + </a:t>
                      </a:r>
                      <a:r>
                        <a:rPr lang="tr-TR" sz="2000" dirty="0" err="1">
                          <a:solidFill>
                            <a:schemeClr val="bg1"/>
                          </a:solidFill>
                        </a:rPr>
                        <a:t>Sentinel</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extLst>
                  <a:ext uri="{0D108BD9-81ED-4DB2-BD59-A6C34878D82A}">
                    <a16:rowId xmlns:a16="http://schemas.microsoft.com/office/drawing/2014/main" val="3407384472"/>
                  </a:ext>
                </a:extLst>
              </a:tr>
              <a:tr h="441042">
                <a:tc>
                  <a:txBody>
                    <a:bodyPr/>
                    <a:lstStyle/>
                    <a:p>
                      <a:pPr algn="ctr">
                        <a:lnSpc>
                          <a:spcPct val="107000"/>
                        </a:lnSpc>
                        <a:spcAft>
                          <a:spcPts val="800"/>
                        </a:spcAft>
                        <a:buNone/>
                      </a:pPr>
                      <a:r>
                        <a:rPr lang="tr-TR" sz="2000" b="1" kern="1200" dirty="0">
                          <a:solidFill>
                            <a:schemeClr val="lt1"/>
                          </a:solidFill>
                          <a:effectLst/>
                          <a:latin typeface="+mj-lt"/>
                          <a:ea typeface="+mn-ea"/>
                          <a:cs typeface="+mn-cs"/>
                        </a:rPr>
                        <a:t>CE / FCC (</a:t>
                      </a:r>
                      <a:r>
                        <a:rPr lang="tr-TR" sz="2000" b="1" kern="1200" dirty="0" err="1">
                          <a:solidFill>
                            <a:schemeClr val="lt1"/>
                          </a:solidFill>
                          <a:effectLst/>
                          <a:latin typeface="+mj-lt"/>
                          <a:ea typeface="+mn-ea"/>
                          <a:cs typeface="+mn-cs"/>
                        </a:rPr>
                        <a:t>Edge</a:t>
                      </a:r>
                      <a:r>
                        <a:rPr lang="tr-TR" sz="2000" b="1" kern="1200" dirty="0">
                          <a:solidFill>
                            <a:schemeClr val="lt1"/>
                          </a:solidFill>
                          <a:effectLst/>
                          <a:latin typeface="+mj-lt"/>
                          <a:ea typeface="+mn-ea"/>
                          <a:cs typeface="+mn-cs"/>
                        </a:rPr>
                        <a:t> </a:t>
                      </a:r>
                      <a:r>
                        <a:rPr lang="tr-TR" sz="2000" b="1" kern="1200" dirty="0" err="1">
                          <a:solidFill>
                            <a:schemeClr val="lt1"/>
                          </a:solidFill>
                          <a:effectLst/>
                          <a:latin typeface="+mj-lt"/>
                          <a:ea typeface="+mn-ea"/>
                          <a:cs typeface="+mn-cs"/>
                        </a:rPr>
                        <a:t>box</a:t>
                      </a:r>
                      <a:r>
                        <a:rPr lang="tr-TR" sz="2000" b="1" kern="1200" dirty="0">
                          <a:solidFill>
                            <a:schemeClr val="lt1"/>
                          </a:solidFill>
                          <a:effectLst/>
                          <a:latin typeface="+mj-lt"/>
                          <a:ea typeface="+mn-ea"/>
                          <a:cs typeface="+mn-cs"/>
                        </a:rPr>
                        <a:t>)</a:t>
                      </a:r>
                      <a:endParaRPr lang="tr-TR" sz="2000" kern="100" dirty="0">
                        <a:effectLst/>
                        <a:latin typeface="+mj-lt"/>
                        <a:ea typeface="Aptos" panose="020B0004020202020204" pitchFamily="34" charset="0"/>
                        <a:cs typeface="Times New Roman" panose="02020603050405020304" pitchFamily="18" charset="0"/>
                      </a:endParaRPr>
                    </a:p>
                  </a:txBody>
                  <a:tcPr marL="9525" marR="9525" marT="9525" marB="9525" anchor="ctr">
                    <a:solidFill>
                      <a:srgbClr val="155056"/>
                    </a:solidFill>
                  </a:tcPr>
                </a:tc>
                <a:tc>
                  <a:txBody>
                    <a:bodyPr/>
                    <a:lstStyle/>
                    <a:p>
                      <a:pPr algn="ctr">
                        <a:lnSpc>
                          <a:spcPct val="107000"/>
                        </a:lnSpc>
                        <a:spcAft>
                          <a:spcPts val="800"/>
                        </a:spcAft>
                        <a:buNone/>
                      </a:pPr>
                      <a:r>
                        <a:rPr lang="tr-TR" sz="2000" kern="1200" dirty="0">
                          <a:solidFill>
                            <a:schemeClr val="bg1"/>
                          </a:solidFill>
                          <a:effectLst/>
                          <a:latin typeface="+mj-lt"/>
                          <a:ea typeface="+mn-ea"/>
                          <a:cs typeface="+mn-cs"/>
                        </a:rPr>
                        <a:t>7.500$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lnSpc>
                          <a:spcPct val="107000"/>
                        </a:lnSpc>
                        <a:spcAft>
                          <a:spcPts val="800"/>
                        </a:spcAft>
                        <a:buNone/>
                      </a:pPr>
                      <a:r>
                        <a:rPr lang="tr-TR" sz="2000" dirty="0" err="1">
                          <a:solidFill>
                            <a:schemeClr val="bg1"/>
                          </a:solidFill>
                        </a:rPr>
                        <a:t>For</a:t>
                      </a:r>
                      <a:r>
                        <a:rPr lang="tr-TR" sz="2000" dirty="0">
                          <a:solidFill>
                            <a:schemeClr val="bg1"/>
                          </a:solidFill>
                        </a:rPr>
                        <a:t> hardware </a:t>
                      </a:r>
                      <a:r>
                        <a:rPr lang="tr-TR" sz="2000" dirty="0" err="1">
                          <a:solidFill>
                            <a:schemeClr val="bg1"/>
                          </a:solidFill>
                        </a:rPr>
                        <a:t>sales</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extLst>
                  <a:ext uri="{0D108BD9-81ED-4DB2-BD59-A6C34878D82A}">
                    <a16:rowId xmlns:a16="http://schemas.microsoft.com/office/drawing/2014/main" val="146330873"/>
                  </a:ext>
                </a:extLst>
              </a:tr>
              <a:tr h="441042">
                <a:tc>
                  <a:txBody>
                    <a:bodyPr/>
                    <a:lstStyle/>
                    <a:p>
                      <a:pPr algn="ctr">
                        <a:lnSpc>
                          <a:spcPct val="107000"/>
                        </a:lnSpc>
                        <a:spcAft>
                          <a:spcPts val="800"/>
                        </a:spcAft>
                        <a:buNone/>
                      </a:pPr>
                      <a:r>
                        <a:rPr lang="tr-TR" sz="2000" dirty="0"/>
                        <a:t>KVKK + </a:t>
                      </a:r>
                      <a:r>
                        <a:rPr lang="tr-TR" sz="2000" dirty="0" err="1"/>
                        <a:t>contracts</a:t>
                      </a:r>
                      <a:r>
                        <a:rPr lang="tr-TR" sz="2000" dirty="0"/>
                        <a:t> + data </a:t>
                      </a:r>
                      <a:r>
                        <a:rPr lang="tr-TR" sz="2000" dirty="0" err="1"/>
                        <a:t>processing</a:t>
                      </a:r>
                      <a:endParaRPr lang="tr-TR" sz="2000" kern="100" dirty="0">
                        <a:effectLst/>
                        <a:latin typeface="+mj-lt"/>
                        <a:ea typeface="Aptos" panose="020B0004020202020204" pitchFamily="34" charset="0"/>
                        <a:cs typeface="Times New Roman" panose="02020603050405020304" pitchFamily="18" charset="0"/>
                      </a:endParaRPr>
                    </a:p>
                  </a:txBody>
                  <a:tcPr marL="9525" marR="9525" marT="9525" marB="9525" anchor="ctr">
                    <a:solidFill>
                      <a:srgbClr val="155056"/>
                    </a:solidFill>
                  </a:tcPr>
                </a:tc>
                <a:tc>
                  <a:txBody>
                    <a:bodyPr/>
                    <a:lstStyle/>
                    <a:p>
                      <a:pPr algn="ctr">
                        <a:lnSpc>
                          <a:spcPct val="107000"/>
                        </a:lnSpc>
                        <a:spcAft>
                          <a:spcPts val="800"/>
                        </a:spcAft>
                        <a:buNone/>
                      </a:pPr>
                      <a:r>
                        <a:rPr lang="tr-TR" sz="2000" kern="1200" dirty="0">
                          <a:solidFill>
                            <a:schemeClr val="bg1"/>
                          </a:solidFill>
                          <a:effectLst/>
                          <a:latin typeface="+mj-lt"/>
                          <a:ea typeface="+mn-ea"/>
                          <a:cs typeface="+mn-cs"/>
                        </a:rPr>
                        <a:t>7.500$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lnSpc>
                          <a:spcPct val="107000"/>
                        </a:lnSpc>
                        <a:spcAft>
                          <a:spcPts val="800"/>
                        </a:spcAft>
                        <a:buNone/>
                      </a:pPr>
                      <a:r>
                        <a:rPr lang="tr-TR" sz="2000" dirty="0">
                          <a:solidFill>
                            <a:schemeClr val="bg1"/>
                          </a:solidFill>
                        </a:rPr>
                        <a:t>Legal </a:t>
                      </a:r>
                      <a:r>
                        <a:rPr lang="tr-TR" sz="2000" dirty="0" err="1">
                          <a:solidFill>
                            <a:schemeClr val="bg1"/>
                          </a:solidFill>
                        </a:rPr>
                        <a:t>consultancy</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extLst>
                  <a:ext uri="{0D108BD9-81ED-4DB2-BD59-A6C34878D82A}">
                    <a16:rowId xmlns:a16="http://schemas.microsoft.com/office/drawing/2014/main" val="1094384674"/>
                  </a:ext>
                </a:extLst>
              </a:tr>
              <a:tr h="441042">
                <a:tc>
                  <a:txBody>
                    <a:bodyPr/>
                    <a:lstStyle/>
                    <a:p>
                      <a:pPr algn="ctr"/>
                      <a:r>
                        <a:rPr lang="tr-TR" sz="2000" dirty="0" err="1"/>
                        <a:t>Operational</a:t>
                      </a:r>
                      <a:r>
                        <a:rPr lang="tr-TR" sz="2000" dirty="0"/>
                        <a:t> </a:t>
                      </a:r>
                      <a:r>
                        <a:rPr lang="tr-TR" sz="2000" dirty="0" err="1"/>
                        <a:t>reserve</a:t>
                      </a:r>
                      <a:endParaRPr lang="tr-TR" sz="2000" dirty="0"/>
                    </a:p>
                  </a:txBody>
                  <a:tcPr marL="9525" marR="9525" marT="9525" marB="9525" anchor="ctr">
                    <a:solidFill>
                      <a:srgbClr val="155056"/>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tr-TR" sz="2000" kern="1200" dirty="0">
                          <a:solidFill>
                            <a:schemeClr val="bg1"/>
                          </a:solidFill>
                          <a:effectLst/>
                          <a:latin typeface="+mj-lt"/>
                          <a:ea typeface="+mn-ea"/>
                          <a:cs typeface="+mn-cs"/>
                        </a:rPr>
                        <a:t>15.000$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lnSpc>
                          <a:spcPct val="107000"/>
                        </a:lnSpc>
                        <a:spcAft>
                          <a:spcPts val="800"/>
                        </a:spcAft>
                        <a:buNone/>
                      </a:pPr>
                      <a:r>
                        <a:rPr lang="en-US" sz="2000" dirty="0">
                          <a:solidFill>
                            <a:schemeClr val="bg1"/>
                          </a:solidFill>
                        </a:rPr>
                        <a:t>3–4 months of critical expenses</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extLst>
                  <a:ext uri="{0D108BD9-81ED-4DB2-BD59-A6C34878D82A}">
                    <a16:rowId xmlns:a16="http://schemas.microsoft.com/office/drawing/2014/main" val="256153354"/>
                  </a:ext>
                </a:extLst>
              </a:tr>
              <a:tr h="441042">
                <a:tc>
                  <a:txBody>
                    <a:bodyPr/>
                    <a:lstStyle/>
                    <a:p>
                      <a:pPr algn="ctr"/>
                      <a:r>
                        <a:rPr lang="tr-TR" sz="2000" dirty="0"/>
                        <a:t>Server &amp; </a:t>
                      </a:r>
                      <a:r>
                        <a:rPr lang="tr-TR" sz="2000" dirty="0" err="1"/>
                        <a:t>infrastructure</a:t>
                      </a:r>
                      <a:r>
                        <a:rPr lang="tr-TR" sz="2000" dirty="0"/>
                        <a:t> </a:t>
                      </a:r>
                      <a:r>
                        <a:rPr lang="tr-TR" sz="2000" dirty="0" err="1"/>
                        <a:t>expenses</a:t>
                      </a:r>
                      <a:endParaRPr lang="tr-TR" sz="2000" dirty="0"/>
                    </a:p>
                  </a:txBody>
                  <a:tcPr marL="9525" marR="9525" marT="9525" marB="9525" anchor="ctr">
                    <a:solidFill>
                      <a:srgbClr val="155056"/>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tr-TR" sz="2000" kern="1200" dirty="0">
                          <a:solidFill>
                            <a:schemeClr val="bg1"/>
                          </a:solidFill>
                          <a:effectLst/>
                          <a:latin typeface="+mj-lt"/>
                          <a:ea typeface="+mn-ea"/>
                          <a:cs typeface="+mn-cs"/>
                        </a:rPr>
                        <a:t>5.000$</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tc>
                  <a:txBody>
                    <a:bodyPr/>
                    <a:lstStyle/>
                    <a:p>
                      <a:pPr algn="ctr">
                        <a:lnSpc>
                          <a:spcPct val="107000"/>
                        </a:lnSpc>
                        <a:spcAft>
                          <a:spcPts val="800"/>
                        </a:spcAft>
                        <a:buNone/>
                      </a:pPr>
                      <a:r>
                        <a:rPr lang="tr-TR" sz="2000" dirty="0">
                          <a:solidFill>
                            <a:schemeClr val="bg1"/>
                          </a:solidFill>
                        </a:rPr>
                        <a:t>GPU </a:t>
                      </a:r>
                      <a:r>
                        <a:rPr lang="tr-TR" sz="2000" dirty="0" err="1">
                          <a:solidFill>
                            <a:schemeClr val="bg1"/>
                          </a:solidFill>
                        </a:rPr>
                        <a:t>servers</a:t>
                      </a:r>
                      <a:r>
                        <a:rPr lang="tr-TR" sz="2000" dirty="0">
                          <a:solidFill>
                            <a:schemeClr val="bg1"/>
                          </a:solidFill>
                        </a:rPr>
                        <a:t> + </a:t>
                      </a:r>
                      <a:r>
                        <a:rPr lang="tr-TR" sz="2000" dirty="0" err="1">
                          <a:solidFill>
                            <a:schemeClr val="bg1"/>
                          </a:solidFill>
                        </a:rPr>
                        <a:t>cloud</a:t>
                      </a:r>
                      <a:r>
                        <a:rPr lang="tr-TR" sz="2000" dirty="0">
                          <a:solidFill>
                            <a:schemeClr val="bg1"/>
                          </a:solidFill>
                        </a:rPr>
                        <a:t> </a:t>
                      </a:r>
                      <a:r>
                        <a:rPr lang="tr-TR" sz="2000" dirty="0" err="1">
                          <a:solidFill>
                            <a:schemeClr val="bg1"/>
                          </a:solidFill>
                        </a:rPr>
                        <a:t>services</a:t>
                      </a: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rgbClr val="1C6D7A"/>
                    </a:solidFill>
                  </a:tcPr>
                </a:tc>
                <a:extLst>
                  <a:ext uri="{0D108BD9-81ED-4DB2-BD59-A6C34878D82A}">
                    <a16:rowId xmlns:a16="http://schemas.microsoft.com/office/drawing/2014/main" val="4048988341"/>
                  </a:ext>
                </a:extLst>
              </a:tr>
              <a:tr h="1992146">
                <a:tc gridSpan="3">
                  <a:txBody>
                    <a:bodyPr/>
                    <a:lstStyle/>
                    <a:p>
                      <a:pPr marL="342900" indent="-342900" algn="ctr">
                        <a:buFont typeface="Arial" panose="020B0604020202020204" pitchFamily="34" charset="0"/>
                        <a:buChar char="•"/>
                      </a:pPr>
                      <a:r>
                        <a:rPr lang="en-US" sz="1800" dirty="0"/>
                        <a:t>We are allocating </a:t>
                      </a:r>
                      <a:r>
                        <a:rPr lang="en-US" sz="1800" b="1" dirty="0"/>
                        <a:t>40% of the $300,000 investment</a:t>
                      </a:r>
                      <a:r>
                        <a:rPr lang="en-US" sz="1800" dirty="0"/>
                        <a:t> to strengthening the technical capabilities of our products</a:t>
                      </a:r>
                      <a:r>
                        <a:rPr lang="tr-TR" sz="1800" b="1" kern="1200" dirty="0">
                          <a:solidFill>
                            <a:schemeClr val="lt1"/>
                          </a:solidFill>
                          <a:effectLst/>
                          <a:latin typeface="+mn-lt"/>
                          <a:ea typeface="+mn-ea"/>
                          <a:cs typeface="+mn-cs"/>
                        </a:rPr>
                        <a:t>.</a:t>
                      </a:r>
                    </a:p>
                    <a:p>
                      <a:pPr marL="342900" indent="-342900" algn="ctr">
                        <a:buFont typeface="Arial" panose="020B0604020202020204" pitchFamily="34" charset="0"/>
                        <a:buChar char="•"/>
                      </a:pPr>
                      <a:r>
                        <a:rPr lang="en-US" sz="1800" dirty="0"/>
                        <a:t>For GAT, multi-camera Re-ID, behavioral analytics, and risk scoring will be developed; for Sentinel, full brand protection and the AI threat agent module will be implemented</a:t>
                      </a:r>
                      <a:r>
                        <a:rPr lang="tr-TR" sz="1800" b="1" kern="1200" dirty="0">
                          <a:solidFill>
                            <a:schemeClr val="lt1"/>
                          </a:solidFill>
                          <a:effectLst/>
                          <a:latin typeface="+mn-lt"/>
                          <a:ea typeface="+mn-ea"/>
                          <a:cs typeface="+mn-cs"/>
                        </a:rPr>
                        <a:t>.</a:t>
                      </a:r>
                    </a:p>
                    <a:p>
                      <a:pPr marL="342900" indent="-342900" algn="ctr">
                        <a:buFont typeface="Arial" panose="020B0604020202020204" pitchFamily="34" charset="0"/>
                        <a:buChar char="•"/>
                      </a:pPr>
                      <a:r>
                        <a:rPr lang="en-US" sz="1800" b="1" dirty="0"/>
                        <a:t>30%</a:t>
                      </a:r>
                      <a:r>
                        <a:rPr lang="en-US" sz="1800" dirty="0"/>
                        <a:t> will be used to expand the critical technical and sales teams</a:t>
                      </a:r>
                      <a:r>
                        <a:rPr lang="tr-TR" sz="1800" b="1" kern="1200" dirty="0">
                          <a:solidFill>
                            <a:schemeClr val="lt1"/>
                          </a:solidFill>
                          <a:effectLst/>
                          <a:latin typeface="+mn-lt"/>
                          <a:ea typeface="+mn-ea"/>
                          <a:cs typeface="+mn-cs"/>
                        </a:rPr>
                        <a:t>.</a:t>
                      </a:r>
                    </a:p>
                    <a:p>
                      <a:pPr marL="342900" indent="-342900" algn="ctr">
                        <a:buFont typeface="Arial" panose="020B0604020202020204" pitchFamily="34" charset="0"/>
                        <a:buChar char="•"/>
                      </a:pPr>
                      <a:r>
                        <a:rPr lang="en-US" sz="1800" b="1" dirty="0"/>
                        <a:t>15%</a:t>
                      </a:r>
                      <a:r>
                        <a:rPr lang="en-US" sz="1800" dirty="0"/>
                        <a:t> has been allocated to sales and pilot deployments. We plan to rapidly grow our reference journey, which started with </a:t>
                      </a:r>
                      <a:r>
                        <a:rPr lang="en-US" sz="1800" dirty="0" err="1"/>
                        <a:t>Teknopark</a:t>
                      </a:r>
                      <a:r>
                        <a:rPr lang="en-US" sz="1800" dirty="0"/>
                        <a:t> Istanbul, across both the public and private sectors</a:t>
                      </a:r>
                      <a:r>
                        <a:rPr lang="tr-TR" sz="1800" b="1" kern="1200" dirty="0">
                          <a:solidFill>
                            <a:schemeClr val="lt1"/>
                          </a:solidFill>
                          <a:effectLst/>
                          <a:latin typeface="+mn-lt"/>
                          <a:ea typeface="+mn-ea"/>
                          <a:cs typeface="+mn-cs"/>
                        </a:rPr>
                        <a:t>.</a:t>
                      </a:r>
                    </a:p>
                    <a:p>
                      <a:pPr marL="342900" indent="-342900" algn="ctr">
                        <a:buFont typeface="Arial" panose="020B0604020202020204" pitchFamily="34" charset="0"/>
                        <a:buChar char="•"/>
                      </a:pPr>
                      <a:r>
                        <a:rPr lang="en-US" sz="1800" b="1" dirty="0"/>
                        <a:t>8%</a:t>
                      </a:r>
                      <a:r>
                        <a:rPr lang="en-US" sz="1800" dirty="0"/>
                        <a:t> will be allocated to certifications (ISO 27001, CE/FCC), and </a:t>
                      </a:r>
                      <a:r>
                        <a:rPr lang="en-US" sz="1800" b="1" dirty="0"/>
                        <a:t>7%</a:t>
                      </a:r>
                      <a:r>
                        <a:rPr lang="en-US" sz="1800" dirty="0"/>
                        <a:t> will be retained as an operational reserve</a:t>
                      </a:r>
                      <a:r>
                        <a:rPr lang="tr-TR" sz="1800" b="1" kern="1200" dirty="0">
                          <a:solidFill>
                            <a:schemeClr val="lt1"/>
                          </a:solidFill>
                          <a:effectLst/>
                          <a:latin typeface="+mn-lt"/>
                          <a:ea typeface="+mn-ea"/>
                          <a:cs typeface="+mn-cs"/>
                        </a:rPr>
                        <a:t>.</a:t>
                      </a:r>
                    </a:p>
                    <a:p>
                      <a:pPr marL="342900" indent="-342900" algn="ctr">
                        <a:buFont typeface="Arial" panose="020B0604020202020204" pitchFamily="34" charset="0"/>
                        <a:buChar char="•"/>
                      </a:pPr>
                      <a:r>
                        <a:rPr lang="en-US" sz="1800" dirty="0"/>
                        <a:t>This investment will make us the market leader in Turkey within </a:t>
                      </a:r>
                      <a:r>
                        <a:rPr lang="en-US" sz="1800" b="1" dirty="0"/>
                        <a:t>18 months</a:t>
                      </a:r>
                      <a:r>
                        <a:rPr lang="en-US" sz="1800" dirty="0"/>
                        <a:t> and position us to expand into the </a:t>
                      </a:r>
                      <a:r>
                        <a:rPr lang="en-US" sz="1800" b="1" dirty="0"/>
                        <a:t>Gulf and European markets within 36 months</a:t>
                      </a:r>
                      <a:r>
                        <a:rPr lang="tr-TR" sz="1800" b="1" kern="1200" dirty="0">
                          <a:solidFill>
                            <a:schemeClr val="lt1"/>
                          </a:solidFill>
                          <a:effectLst/>
                          <a:latin typeface="+mn-lt"/>
                          <a:ea typeface="+mn-ea"/>
                          <a:cs typeface="+mn-cs"/>
                        </a:rPr>
                        <a:t>.</a:t>
                      </a:r>
                    </a:p>
                    <a:p>
                      <a:pPr marL="342900" indent="-342900" algn="ctr">
                        <a:lnSpc>
                          <a:spcPct val="107000"/>
                        </a:lnSpc>
                        <a:spcAft>
                          <a:spcPts val="800"/>
                        </a:spcAft>
                        <a:buFont typeface="Arial" panose="020B0604020202020204" pitchFamily="34" charset="0"/>
                        <a:buChar char="•"/>
                      </a:pPr>
                      <a:endParaRPr lang="tr-TR" sz="1800" kern="100" dirty="0">
                        <a:effectLst/>
                        <a:latin typeface="+mj-lt"/>
                        <a:ea typeface="Aptos" panose="020B0004020202020204" pitchFamily="34" charset="0"/>
                        <a:cs typeface="Times New Roman" panose="02020603050405020304" pitchFamily="18" charset="0"/>
                      </a:endParaRPr>
                    </a:p>
                  </a:txBody>
                  <a:tcPr marL="9525" marR="9525" marT="9525" marB="9525" anchor="ctr">
                    <a:solidFill>
                      <a:srgbClr val="155056"/>
                    </a:solidFill>
                  </a:tcPr>
                </a:tc>
                <a:tc hMerge="1">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chemeClr val="accent1"/>
                    </a:solidFill>
                  </a:tcPr>
                </a:tc>
                <a:tc hMerge="1">
                  <a:txBody>
                    <a:bodyPr/>
                    <a:lstStyle/>
                    <a:p>
                      <a:pPr algn="ctr">
                        <a:lnSpc>
                          <a:spcPct val="107000"/>
                        </a:lnSpc>
                        <a:spcAft>
                          <a:spcPts val="800"/>
                        </a:spcAft>
                        <a:buNone/>
                      </a:pPr>
                      <a:endParaRPr lang="tr-TR" sz="2000" kern="100" dirty="0">
                        <a:solidFill>
                          <a:schemeClr val="bg1"/>
                        </a:solidFill>
                        <a:effectLst/>
                        <a:latin typeface="+mj-lt"/>
                        <a:ea typeface="Aptos" panose="020B0004020202020204" pitchFamily="34" charset="0"/>
                        <a:cs typeface="Times New Roman" panose="02020603050405020304" pitchFamily="18" charset="0"/>
                      </a:endParaRPr>
                    </a:p>
                  </a:txBody>
                  <a:tcPr marL="9525" marR="9525" marT="9525" marB="9525" anchor="ctr">
                    <a:solidFill>
                      <a:schemeClr val="accent1"/>
                    </a:solidFill>
                  </a:tcPr>
                </a:tc>
                <a:extLst>
                  <a:ext uri="{0D108BD9-81ED-4DB2-BD59-A6C34878D82A}">
                    <a16:rowId xmlns:a16="http://schemas.microsoft.com/office/drawing/2014/main" val="1560561709"/>
                  </a:ext>
                </a:extLst>
              </a:tr>
            </a:tbl>
          </a:graphicData>
        </a:graphic>
      </p:graphicFrame>
      <p:sp>
        <p:nvSpPr>
          <p:cNvPr id="3" name="Freeform 2">
            <a:extLst>
              <a:ext uri="{FF2B5EF4-FFF2-40B4-BE49-F238E27FC236}">
                <a16:creationId xmlns:a16="http://schemas.microsoft.com/office/drawing/2014/main" id="{830F5B9C-21E5-F79D-E3F7-0E59F697F727}"/>
              </a:ext>
            </a:extLst>
          </p:cNvPr>
          <p:cNvSpPr/>
          <p:nvPr/>
        </p:nvSpPr>
        <p:spPr>
          <a:xfrm>
            <a:off x="17465728" y="190500"/>
            <a:ext cx="671704" cy="683420"/>
          </a:xfrm>
          <a:custGeom>
            <a:avLst/>
            <a:gdLst/>
            <a:ahLst/>
            <a:cxnLst/>
            <a:rect l="l" t="t" r="r" b="b"/>
            <a:pathLst>
              <a:path w="4543808" h="4567241">
                <a:moveTo>
                  <a:pt x="0" y="0"/>
                </a:moveTo>
                <a:lnTo>
                  <a:pt x="4543808" y="0"/>
                </a:lnTo>
                <a:lnTo>
                  <a:pt x="4543808" y="4567240"/>
                </a:lnTo>
                <a:lnTo>
                  <a:pt x="0" y="4567240"/>
                </a:lnTo>
                <a:lnTo>
                  <a:pt x="0" y="0"/>
                </a:lnTo>
                <a:close/>
              </a:path>
            </a:pathLst>
          </a:custGeom>
          <a:blipFill>
            <a:blip r:embed="rId2"/>
            <a:stretch>
              <a:fillRect l="-45382" t="-30270" r="-34552" b="-48741"/>
            </a:stretch>
          </a:blipFill>
        </p:spPr>
      </p:sp>
    </p:spTree>
    <p:extLst>
      <p:ext uri="{BB962C8B-B14F-4D97-AF65-F5344CB8AC3E}">
        <p14:creationId xmlns:p14="http://schemas.microsoft.com/office/powerpoint/2010/main" val="1415788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7B52275D-74D7-6AD1-E7A1-65A820D3EEB2}"/>
              </a:ext>
            </a:extLst>
          </p:cNvPr>
          <p:cNvSpPr/>
          <p:nvPr/>
        </p:nvSpPr>
        <p:spPr>
          <a:xfrm>
            <a:off x="11811000" y="0"/>
            <a:ext cx="9982200" cy="10287000"/>
          </a:xfrm>
          <a:custGeom>
            <a:avLst/>
            <a:gdLst/>
            <a:ahLst/>
            <a:cxnLst/>
            <a:rect l="l" t="t" r="r" b="b"/>
            <a:pathLst>
              <a:path w="4543808" h="4567241">
                <a:moveTo>
                  <a:pt x="0" y="0"/>
                </a:moveTo>
                <a:lnTo>
                  <a:pt x="4543808" y="0"/>
                </a:lnTo>
                <a:lnTo>
                  <a:pt x="4543808" y="4567240"/>
                </a:lnTo>
                <a:lnTo>
                  <a:pt x="0" y="4567240"/>
                </a:lnTo>
                <a:lnTo>
                  <a:pt x="0" y="0"/>
                </a:lnTo>
                <a:close/>
              </a:path>
            </a:pathLst>
          </a:custGeom>
          <a:blipFill>
            <a:blip r:embed="rId2"/>
            <a:stretch>
              <a:fillRect l="-45382" t="-30270" r="-34552" b="-48741"/>
            </a:stretch>
          </a:blipFill>
          <a:ln>
            <a:noFill/>
          </a:ln>
          <a:effectLst/>
          <a:scene3d>
            <a:camera prst="orthographicFront">
              <a:rot lat="0" lon="0" rev="0"/>
            </a:camera>
            <a:lightRig rig="chilly" dir="t">
              <a:rot lat="0" lon="0" rev="18480000"/>
            </a:lightRig>
          </a:scene3d>
          <a:sp3d prstMaterial="clear">
            <a:bevelT h="63500"/>
          </a:sp3d>
        </p:spPr>
      </p:sp>
      <p:sp>
        <p:nvSpPr>
          <p:cNvPr id="2" name="TextBox 2"/>
          <p:cNvSpPr txBox="1"/>
          <p:nvPr/>
        </p:nvSpPr>
        <p:spPr>
          <a:xfrm>
            <a:off x="2601063" y="2268546"/>
            <a:ext cx="5323737" cy="874470"/>
          </a:xfrm>
          <a:prstGeom prst="rect">
            <a:avLst/>
          </a:prstGeom>
        </p:spPr>
        <p:txBody>
          <a:bodyPr wrap="square" lIns="0" tIns="0" rIns="0" bIns="0" rtlCol="0" anchor="t">
            <a:spAutoFit/>
          </a:bodyPr>
          <a:lstStyle/>
          <a:p>
            <a:pPr>
              <a:lnSpc>
                <a:spcPts val="7279"/>
              </a:lnSpc>
            </a:pPr>
            <a:r>
              <a:rPr lang="tr-TR" sz="5600" b="1" dirty="0" err="1">
                <a:solidFill>
                  <a:srgbClr val="155056"/>
                </a:solidFill>
                <a:latin typeface="Gotham Bold" panose="020B0604020202020204" charset="0"/>
                <a:ea typeface="DejaVu Serif Bold"/>
                <a:cs typeface="Gotham Bold" panose="020B0604020202020204" charset="0"/>
                <a:sym typeface="DejaVu Serif Bold"/>
              </a:rPr>
              <a:t>Who</a:t>
            </a:r>
            <a:r>
              <a:rPr lang="en-US" sz="5600" b="1" dirty="0">
                <a:solidFill>
                  <a:srgbClr val="155056"/>
                </a:solidFill>
                <a:latin typeface="Gotham Bold" panose="020B0604020202020204" charset="0"/>
                <a:ea typeface="DejaVu Serif Bold"/>
                <a:cs typeface="Gotham Bold" panose="020B0604020202020204" charset="0"/>
                <a:sym typeface="DejaVu Serif Bold"/>
              </a:rPr>
              <a:t> </a:t>
            </a:r>
            <a:r>
              <a:rPr lang="tr-TR" sz="5600" b="1" dirty="0" err="1">
                <a:solidFill>
                  <a:srgbClr val="155056"/>
                </a:solidFill>
                <a:latin typeface="Gotham Bold" panose="020B0604020202020204" charset="0"/>
                <a:ea typeface="DejaVu Serif Bold" panose="020B0604020202020204" charset="0"/>
                <a:cs typeface="Gotham Bold" panose="020B0604020202020204" charset="0"/>
                <a:sym typeface="DejaVu Serif Bold"/>
              </a:rPr>
              <a:t>Are</a:t>
            </a:r>
            <a:r>
              <a:rPr lang="tr-TR" sz="5600" b="1" dirty="0">
                <a:solidFill>
                  <a:srgbClr val="155056"/>
                </a:solidFill>
                <a:latin typeface="Gotham Bold" panose="020B0604020202020204" charset="0"/>
                <a:ea typeface="DejaVu Serif Bold" panose="020B0604020202020204" charset="0"/>
                <a:cs typeface="Gotham Bold" panose="020B0604020202020204" charset="0"/>
                <a:sym typeface="DejaVu Serif Bold"/>
              </a:rPr>
              <a:t> </a:t>
            </a:r>
            <a:r>
              <a:rPr lang="tr-TR" sz="5600" b="1" dirty="0" err="1">
                <a:solidFill>
                  <a:srgbClr val="155056"/>
                </a:solidFill>
                <a:latin typeface="Gotham Bold" panose="020B0604020202020204" charset="0"/>
                <a:ea typeface="DejaVu Serif Bold" panose="020B0604020202020204" charset="0"/>
                <a:cs typeface="Gotham Bold" panose="020B0604020202020204" charset="0"/>
                <a:sym typeface="DejaVu Serif Bold"/>
              </a:rPr>
              <a:t>We</a:t>
            </a:r>
            <a:r>
              <a:rPr lang="en-US" sz="5600" b="1" dirty="0">
                <a:solidFill>
                  <a:srgbClr val="155056"/>
                </a:solidFill>
                <a:latin typeface="Gotham Bold" panose="020B0604020202020204" charset="0"/>
                <a:ea typeface="DejaVu Serif Bold"/>
                <a:cs typeface="Gotham Bold" panose="020B0604020202020204" charset="0"/>
                <a:sym typeface="DejaVu Serif Bold"/>
              </a:rPr>
              <a:t> ?</a:t>
            </a:r>
          </a:p>
        </p:txBody>
      </p:sp>
      <p:sp>
        <p:nvSpPr>
          <p:cNvPr id="3" name="TextBox 3"/>
          <p:cNvSpPr txBox="1"/>
          <p:nvPr/>
        </p:nvSpPr>
        <p:spPr>
          <a:xfrm>
            <a:off x="2601063" y="3467100"/>
            <a:ext cx="13085872" cy="3046988"/>
          </a:xfrm>
          <a:prstGeom prst="rect">
            <a:avLst/>
          </a:prstGeom>
        </p:spPr>
        <p:txBody>
          <a:bodyPr lIns="0" tIns="0" rIns="0" bIns="0" rtlCol="0" anchor="t">
            <a:spAutoFit/>
          </a:bodyPr>
          <a:lstStyle/>
          <a:p>
            <a:r>
              <a:rPr lang="en-US" sz="2200" b="1" dirty="0">
                <a:latin typeface="Gotham" panose="020B0604020202020204" charset="0"/>
                <a:cs typeface="Gotham" panose="020B0604020202020204" charset="0"/>
              </a:rPr>
              <a:t>Tengri Guard Cyber Security Inc. is a technology company that offers innovative and effective solutions in the field of cyber intelligence. In today’s world, where digital security is becoming increasingly critical, we operate with the aim of ensuring that individuals and organizations are protected against cyber threats at the highest level.</a:t>
            </a:r>
            <a:endParaRPr lang="tr-TR" sz="2200" b="1" dirty="0">
              <a:latin typeface="Gotham" panose="020B0604020202020204" charset="0"/>
              <a:cs typeface="Gotham" panose="020B0604020202020204" charset="0"/>
            </a:endParaRPr>
          </a:p>
          <a:p>
            <a:endParaRPr lang="en-US" sz="2200" b="1" dirty="0">
              <a:latin typeface="Gotham" panose="020B0604020202020204" charset="0"/>
              <a:cs typeface="Gotham" panose="020B0604020202020204" charset="0"/>
            </a:endParaRPr>
          </a:p>
          <a:p>
            <a:r>
              <a:rPr lang="en-US" sz="2200" b="1" dirty="0">
                <a:latin typeface="Gotham" panose="020B0604020202020204" charset="0"/>
                <a:cs typeface="Gotham" panose="020B0604020202020204" charset="0"/>
              </a:rPr>
              <a:t>Our mission is to provide high-standard solutions that add value to the cybersecurity ecosystem and to ensure a reliable digital environment for our customers. Our vision is to become a globally competitive brand that develops innovative technologies and is recognized as a reference in the industry.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83D"/>
        </a:solidFill>
        <a:effectLst/>
      </p:bgPr>
    </p:bg>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D6744A33-E164-0176-8F1D-AC8147DA7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3855"/>
            <a:ext cx="10820399" cy="10273145"/>
          </a:xfrm>
          <a:prstGeom prst="rect">
            <a:avLst/>
          </a:prstGeom>
        </p:spPr>
      </p:pic>
      <p:grpSp>
        <p:nvGrpSpPr>
          <p:cNvPr id="2" name="Group 4">
            <a:extLst>
              <a:ext uri="{FF2B5EF4-FFF2-40B4-BE49-F238E27FC236}">
                <a16:creationId xmlns:a16="http://schemas.microsoft.com/office/drawing/2014/main" id="{684AEC47-B4D7-8263-F9C6-6DB9DE06F2B2}"/>
              </a:ext>
            </a:extLst>
          </p:cNvPr>
          <p:cNvGrpSpPr/>
          <p:nvPr/>
        </p:nvGrpSpPr>
        <p:grpSpPr>
          <a:xfrm>
            <a:off x="7620000" y="7048500"/>
            <a:ext cx="4191000" cy="1139469"/>
            <a:chOff x="0" y="0"/>
            <a:chExt cx="13254228" cy="1714119"/>
          </a:xfrm>
          <a:solidFill>
            <a:srgbClr val="155056"/>
          </a:solidFill>
        </p:grpSpPr>
        <p:sp>
          <p:nvSpPr>
            <p:cNvPr id="3" name="Freeform 5">
              <a:extLst>
                <a:ext uri="{FF2B5EF4-FFF2-40B4-BE49-F238E27FC236}">
                  <a16:creationId xmlns:a16="http://schemas.microsoft.com/office/drawing/2014/main" id="{8C7C27C2-815A-E1A3-D38F-AB2B854E9919}"/>
                </a:ext>
              </a:extLst>
            </p:cNvPr>
            <p:cNvSpPr/>
            <p:nvPr/>
          </p:nvSpPr>
          <p:spPr>
            <a:xfrm>
              <a:off x="0" y="0"/>
              <a:ext cx="13254228" cy="1714119"/>
            </a:xfrm>
            <a:custGeom>
              <a:avLst/>
              <a:gdLst/>
              <a:ahLst/>
              <a:cxnLst/>
              <a:rect l="l" t="t" r="r" b="b"/>
              <a:pathLst>
                <a:path w="13254228" h="1714119">
                  <a:moveTo>
                    <a:pt x="13254228" y="1714119"/>
                  </a:moveTo>
                  <a:lnTo>
                    <a:pt x="0" y="1714119"/>
                  </a:lnTo>
                  <a:lnTo>
                    <a:pt x="0" y="0"/>
                  </a:lnTo>
                  <a:lnTo>
                    <a:pt x="13254228" y="0"/>
                  </a:lnTo>
                  <a:close/>
                </a:path>
              </a:pathLst>
            </a:custGeom>
            <a:solidFill>
              <a:srgbClr val="155056"/>
            </a:solidFill>
          </p:spPr>
        </p:sp>
      </p:grpSp>
      <p:sp>
        <p:nvSpPr>
          <p:cNvPr id="5" name="Metin kutusu 4">
            <a:extLst>
              <a:ext uri="{FF2B5EF4-FFF2-40B4-BE49-F238E27FC236}">
                <a16:creationId xmlns:a16="http://schemas.microsoft.com/office/drawing/2014/main" id="{7D0F818E-C583-D2D7-E8E3-5455AF0AD55C}"/>
              </a:ext>
            </a:extLst>
          </p:cNvPr>
          <p:cNvSpPr txBox="1"/>
          <p:nvPr/>
        </p:nvSpPr>
        <p:spPr>
          <a:xfrm>
            <a:off x="8001000" y="7038109"/>
            <a:ext cx="3581400" cy="1006045"/>
          </a:xfrm>
          <a:prstGeom prst="rect">
            <a:avLst/>
          </a:prstGeom>
          <a:noFill/>
        </p:spPr>
        <p:txBody>
          <a:bodyPr wrap="square">
            <a:spAutoFit/>
          </a:bodyPr>
          <a:lstStyle/>
          <a:p>
            <a:pPr algn="l">
              <a:lnSpc>
                <a:spcPts val="7875"/>
              </a:lnSpc>
            </a:pPr>
            <a:r>
              <a:rPr lang="tr-TR" sz="5000" b="1" dirty="0" err="1">
                <a:solidFill>
                  <a:srgbClr val="FFFFFF"/>
                </a:solidFill>
                <a:latin typeface="Gotham Bold"/>
                <a:ea typeface="Gotham Bold"/>
                <a:cs typeface="Gotham Bold"/>
                <a:sym typeface="Gotham Bold"/>
              </a:rPr>
              <a:t>Problems</a:t>
            </a:r>
            <a:endParaRPr lang="en-US" sz="5000" b="1" dirty="0">
              <a:solidFill>
                <a:srgbClr val="FFFFFF"/>
              </a:solidFill>
              <a:latin typeface="Gotham Bold"/>
              <a:ea typeface="Gotham Bold"/>
              <a:cs typeface="Gotham Bold"/>
              <a:sym typeface="Gotham Bold"/>
            </a:endParaRPr>
          </a:p>
        </p:txBody>
      </p:sp>
      <p:sp>
        <p:nvSpPr>
          <p:cNvPr id="9" name="Freeform 2">
            <a:extLst>
              <a:ext uri="{FF2B5EF4-FFF2-40B4-BE49-F238E27FC236}">
                <a16:creationId xmlns:a16="http://schemas.microsoft.com/office/drawing/2014/main" id="{5F95FE67-0B66-9008-BA7E-04D807E11920}"/>
              </a:ext>
            </a:extLst>
          </p:cNvPr>
          <p:cNvSpPr/>
          <p:nvPr/>
        </p:nvSpPr>
        <p:spPr>
          <a:xfrm>
            <a:off x="17465728" y="190500"/>
            <a:ext cx="671704" cy="683420"/>
          </a:xfrm>
          <a:custGeom>
            <a:avLst/>
            <a:gdLst/>
            <a:ahLst/>
            <a:cxnLst/>
            <a:rect l="l" t="t" r="r" b="b"/>
            <a:pathLst>
              <a:path w="4543808" h="4567241">
                <a:moveTo>
                  <a:pt x="0" y="0"/>
                </a:moveTo>
                <a:lnTo>
                  <a:pt x="4543808" y="0"/>
                </a:lnTo>
                <a:lnTo>
                  <a:pt x="4543808" y="4567240"/>
                </a:lnTo>
                <a:lnTo>
                  <a:pt x="0" y="4567240"/>
                </a:lnTo>
                <a:lnTo>
                  <a:pt x="0" y="0"/>
                </a:lnTo>
                <a:close/>
              </a:path>
            </a:pathLst>
          </a:custGeom>
          <a:blipFill>
            <a:blip r:embed="rId3"/>
            <a:stretch>
              <a:fillRect l="-45382" t="-30270" r="-34552" b="-48741"/>
            </a:stretch>
          </a:blipFill>
        </p:spPr>
      </p:sp>
    </p:spTree>
    <p:extLst>
      <p:ext uri="{BB962C8B-B14F-4D97-AF65-F5344CB8AC3E}">
        <p14:creationId xmlns:p14="http://schemas.microsoft.com/office/powerpoint/2010/main" val="982365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86647487-1F5D-C95A-7914-6802AD366FDB}"/>
              </a:ext>
            </a:extLst>
          </p:cNvPr>
          <p:cNvSpPr txBox="1"/>
          <p:nvPr/>
        </p:nvSpPr>
        <p:spPr>
          <a:xfrm>
            <a:off x="3685865" y="2609848"/>
            <a:ext cx="10916270" cy="6647974"/>
          </a:xfrm>
          <a:prstGeom prst="rect">
            <a:avLst/>
          </a:prstGeom>
        </p:spPr>
        <p:txBody>
          <a:bodyPr lIns="0" tIns="0" rIns="0" bIns="0" rtlCol="0" anchor="ctr">
            <a:spAutoFit/>
          </a:bodyPr>
          <a:lstStyle/>
          <a:p>
            <a:pPr marL="285750" indent="-285750">
              <a:buFont typeface="Arial" panose="020B0604020202020204" pitchFamily="34" charset="0"/>
              <a:buChar char="•"/>
            </a:pPr>
            <a:r>
              <a:rPr lang="en-US" dirty="0">
                <a:latin typeface="Gotham Bold" panose="020B0604020202020204" charset="0"/>
                <a:cs typeface="Gotham Bold" panose="020B0604020202020204" charset="0"/>
              </a:rPr>
              <a:t>Because it is difficult for organizations to detect data that has leaked onto platforms such as the Dark Web and Telegram, threat visibility remains low, and critical data circulates unnoticed for long periods of time.</a:t>
            </a:r>
            <a:endParaRPr lang="tr-TR" dirty="0">
              <a:latin typeface="Gotham Bold" panose="020B0604020202020204" charset="0"/>
              <a:cs typeface="Gotham Bold" panose="020B0604020202020204" charset="0"/>
            </a:endParaRPr>
          </a:p>
          <a:p>
            <a:endParaRPr lang="en-US" dirty="0">
              <a:latin typeface="Gotham Bold" panose="020B0604020202020204" charset="0"/>
              <a:cs typeface="Gotham Bold" panose="020B0604020202020204" charset="0"/>
            </a:endParaRPr>
          </a:p>
          <a:p>
            <a:pPr marL="285750" indent="-285750">
              <a:buFont typeface="Arial" panose="020B0604020202020204" pitchFamily="34" charset="0"/>
              <a:buChar char="•"/>
            </a:pPr>
            <a:r>
              <a:rPr lang="en-US" dirty="0">
                <a:latin typeface="Gotham Bold" panose="020B0604020202020204" charset="0"/>
                <a:cs typeface="Gotham Bold" panose="020B0604020202020204" charset="0"/>
              </a:rPr>
              <a:t>The fact that collected intelligence data is raw and complex causes IT teams to spend hours on manual analysis, making it difficult to quickly distinguish real risks.</a:t>
            </a:r>
            <a:endParaRPr lang="tr-TR" dirty="0">
              <a:latin typeface="Gotham Bold" panose="020B0604020202020204" charset="0"/>
              <a:cs typeface="Gotham Bold" panose="020B0604020202020204" charset="0"/>
            </a:endParaRPr>
          </a:p>
          <a:p>
            <a:endParaRPr lang="en-US" dirty="0">
              <a:latin typeface="Gotham Bold" panose="020B0604020202020204" charset="0"/>
              <a:cs typeface="Gotham Bold" panose="020B0604020202020204" charset="0"/>
            </a:endParaRPr>
          </a:p>
          <a:p>
            <a:pPr marL="285750" indent="-285750">
              <a:buFont typeface="Arial" panose="020B0604020202020204" pitchFamily="34" charset="0"/>
              <a:buChar char="•"/>
            </a:pPr>
            <a:r>
              <a:rPr lang="en-US" dirty="0">
                <a:latin typeface="Gotham Bold" panose="020B0604020202020204" charset="0"/>
                <a:cs typeface="Gotham Bold" panose="020B0604020202020204" charset="0"/>
              </a:rPr>
              <a:t>Data breaches originating from supplier companies often remain invisible, leaving organizations exposed to cascading security risks.</a:t>
            </a:r>
            <a:endParaRPr lang="tr-TR" dirty="0">
              <a:latin typeface="Gotham Bold" panose="020B0604020202020204" charset="0"/>
              <a:cs typeface="Gotham Bold" panose="020B0604020202020204" charset="0"/>
            </a:endParaRPr>
          </a:p>
          <a:p>
            <a:endParaRPr lang="en-US" dirty="0">
              <a:latin typeface="Gotham Bold" panose="020B0604020202020204" charset="0"/>
              <a:cs typeface="Gotham Bold" panose="020B0604020202020204" charset="0"/>
            </a:endParaRPr>
          </a:p>
          <a:p>
            <a:pPr marL="285750" indent="-285750">
              <a:buFont typeface="Arial" panose="020B0604020202020204" pitchFamily="34" charset="0"/>
              <a:buChar char="•"/>
            </a:pPr>
            <a:r>
              <a:rPr lang="en-US" dirty="0">
                <a:latin typeface="Gotham Bold" panose="020B0604020202020204" charset="0"/>
                <a:cs typeface="Gotham Bold" panose="020B0604020202020204" charset="0"/>
              </a:rPr>
              <a:t>Managing processes such as log management, penetration testing, code analysis, and data intelligence through separate systems both increases costs and makes it difficult for organizations to establish an integrated security structure.</a:t>
            </a:r>
            <a:endParaRPr lang="tr-TR" dirty="0">
              <a:latin typeface="Gotham Bold" panose="020B0604020202020204" charset="0"/>
              <a:cs typeface="Gotham Bold" panose="020B0604020202020204" charset="0"/>
            </a:endParaRPr>
          </a:p>
          <a:p>
            <a:endParaRPr lang="en-US" dirty="0">
              <a:latin typeface="Gotham Bold" panose="020B0604020202020204" charset="0"/>
              <a:cs typeface="Gotham Bold" panose="020B0604020202020204" charset="0"/>
            </a:endParaRPr>
          </a:p>
          <a:p>
            <a:pPr marL="285750" indent="-285750">
              <a:buFont typeface="Arial" panose="020B0604020202020204" pitchFamily="34" charset="0"/>
              <a:buChar char="•"/>
            </a:pPr>
            <a:r>
              <a:rPr lang="en-US" dirty="0">
                <a:latin typeface="Gotham Bold" panose="020B0604020202020204" charset="0"/>
                <a:cs typeface="Gotham Bold" panose="020B0604020202020204" charset="0"/>
              </a:rPr>
              <a:t>Since security cameras do not operate in integration with official crime databases such as law enforcement red/orange/black lists, the passage of individuals who may pose potential threats cannot be detected at an early stage.</a:t>
            </a:r>
            <a:endParaRPr lang="tr-TR" dirty="0">
              <a:latin typeface="Gotham Bold" panose="020B0604020202020204" charset="0"/>
              <a:cs typeface="Gotham Bold" panose="020B0604020202020204" charset="0"/>
            </a:endParaRPr>
          </a:p>
          <a:p>
            <a:endParaRPr lang="en-US" dirty="0">
              <a:latin typeface="Gotham Bold" panose="020B0604020202020204" charset="0"/>
              <a:cs typeface="Gotham Bold" panose="020B0604020202020204" charset="0"/>
            </a:endParaRPr>
          </a:p>
          <a:p>
            <a:pPr marL="285750" indent="-285750">
              <a:buFont typeface="Arial" panose="020B0604020202020204" pitchFamily="34" charset="0"/>
              <a:buChar char="•"/>
            </a:pPr>
            <a:r>
              <a:rPr lang="en-US" dirty="0">
                <a:latin typeface="Gotham Bold" panose="020B0604020202020204" charset="0"/>
                <a:cs typeface="Gotham Bold" panose="020B0604020202020204" charset="0"/>
              </a:rPr>
              <a:t>The requirement of AI-supported cameras by existing competitor solutions forces organizations into high hardware costs, making physical security solutions inaccessible.</a:t>
            </a:r>
            <a:endParaRPr lang="tr-TR" dirty="0">
              <a:latin typeface="Gotham Bold" panose="020B0604020202020204" charset="0"/>
              <a:cs typeface="Gotham Bold" panose="020B0604020202020204" charset="0"/>
            </a:endParaRPr>
          </a:p>
          <a:p>
            <a:endParaRPr lang="en-US" dirty="0">
              <a:latin typeface="Gotham Bold" panose="020B0604020202020204" charset="0"/>
              <a:cs typeface="Gotham Bold" panose="020B0604020202020204" charset="0"/>
            </a:endParaRPr>
          </a:p>
          <a:p>
            <a:pPr marL="285750" indent="-285750">
              <a:buFont typeface="Arial" panose="020B0604020202020204" pitchFamily="34" charset="0"/>
              <a:buChar char="•"/>
            </a:pPr>
            <a:r>
              <a:rPr lang="en-US" dirty="0">
                <a:latin typeface="Gotham Bold" panose="020B0604020202020204" charset="0"/>
                <a:cs typeface="Gotham Bold" panose="020B0604020202020204" charset="0"/>
              </a:rPr>
              <a:t>The inability to match images obtained from cameras with criminal databases in real time eliminates preparedness and rapid response capabilities in the face of potential terrorism or organized crime threats.</a:t>
            </a:r>
          </a:p>
        </p:txBody>
      </p:sp>
      <p:sp>
        <p:nvSpPr>
          <p:cNvPr id="2" name="Metin kutusu 1">
            <a:extLst>
              <a:ext uri="{FF2B5EF4-FFF2-40B4-BE49-F238E27FC236}">
                <a16:creationId xmlns:a16="http://schemas.microsoft.com/office/drawing/2014/main" id="{1021CDC0-D993-60E5-6257-6DCD6E866889}"/>
              </a:ext>
            </a:extLst>
          </p:cNvPr>
          <p:cNvSpPr txBox="1"/>
          <p:nvPr/>
        </p:nvSpPr>
        <p:spPr>
          <a:xfrm>
            <a:off x="7048500" y="1032332"/>
            <a:ext cx="4191000" cy="1006045"/>
          </a:xfrm>
          <a:prstGeom prst="rect">
            <a:avLst/>
          </a:prstGeom>
          <a:noFill/>
        </p:spPr>
        <p:txBody>
          <a:bodyPr wrap="square">
            <a:spAutoFit/>
          </a:bodyPr>
          <a:lstStyle/>
          <a:p>
            <a:pPr algn="ctr">
              <a:lnSpc>
                <a:spcPts val="7875"/>
              </a:lnSpc>
            </a:pPr>
            <a:r>
              <a:rPr lang="tr-TR" sz="5000" b="1" dirty="0" err="1">
                <a:solidFill>
                  <a:srgbClr val="155056"/>
                </a:solidFill>
                <a:latin typeface="Gotham Bold"/>
                <a:ea typeface="Gotham Bold"/>
                <a:cs typeface="Gotham Bold"/>
                <a:sym typeface="Gotham Bold"/>
              </a:rPr>
              <a:t>Problems</a:t>
            </a:r>
            <a:endParaRPr lang="en-US" sz="5000" b="1" dirty="0">
              <a:solidFill>
                <a:srgbClr val="155056"/>
              </a:solidFill>
              <a:latin typeface="Gotham Bold"/>
              <a:ea typeface="Gotham Bold"/>
              <a:cs typeface="Gotham Bold"/>
              <a:sym typeface="Gotham Bold"/>
            </a:endParaRPr>
          </a:p>
        </p:txBody>
      </p:sp>
      <p:grpSp>
        <p:nvGrpSpPr>
          <p:cNvPr id="3" name="Group 2">
            <a:extLst>
              <a:ext uri="{FF2B5EF4-FFF2-40B4-BE49-F238E27FC236}">
                <a16:creationId xmlns:a16="http://schemas.microsoft.com/office/drawing/2014/main" id="{A03633A4-B1B1-ADD0-4115-F02D07D63CF7}"/>
              </a:ext>
            </a:extLst>
          </p:cNvPr>
          <p:cNvGrpSpPr/>
          <p:nvPr/>
        </p:nvGrpSpPr>
        <p:grpSpPr>
          <a:xfrm>
            <a:off x="734054" y="8562022"/>
            <a:ext cx="396430" cy="1118140"/>
            <a:chOff x="0" y="0"/>
            <a:chExt cx="528573" cy="1490853"/>
          </a:xfrm>
        </p:grpSpPr>
        <p:sp>
          <p:nvSpPr>
            <p:cNvPr id="4" name="Freeform 3">
              <a:extLst>
                <a:ext uri="{FF2B5EF4-FFF2-40B4-BE49-F238E27FC236}">
                  <a16:creationId xmlns:a16="http://schemas.microsoft.com/office/drawing/2014/main" id="{A74A6C90-3722-5B7E-0000-88A9580385FE}"/>
                </a:ext>
              </a:extLst>
            </p:cNvPr>
            <p:cNvSpPr/>
            <p:nvPr/>
          </p:nvSpPr>
          <p:spPr>
            <a:xfrm>
              <a:off x="0" y="0"/>
              <a:ext cx="528574" cy="1490853"/>
            </a:xfrm>
            <a:custGeom>
              <a:avLst/>
              <a:gdLst/>
              <a:ahLst/>
              <a:cxnLst/>
              <a:rect l="l" t="t" r="r" b="b"/>
              <a:pathLst>
                <a:path w="528574" h="1490853">
                  <a:moveTo>
                    <a:pt x="528574" y="1490853"/>
                  </a:moveTo>
                  <a:lnTo>
                    <a:pt x="0" y="1490853"/>
                  </a:lnTo>
                  <a:lnTo>
                    <a:pt x="0" y="0"/>
                  </a:lnTo>
                  <a:lnTo>
                    <a:pt x="528574" y="0"/>
                  </a:lnTo>
                  <a:close/>
                </a:path>
              </a:pathLst>
            </a:custGeom>
            <a:solidFill>
              <a:srgbClr val="35A5AA"/>
            </a:solidFill>
          </p:spPr>
        </p:sp>
      </p:grpSp>
      <p:grpSp>
        <p:nvGrpSpPr>
          <p:cNvPr id="5" name="Group 4">
            <a:extLst>
              <a:ext uri="{FF2B5EF4-FFF2-40B4-BE49-F238E27FC236}">
                <a16:creationId xmlns:a16="http://schemas.microsoft.com/office/drawing/2014/main" id="{F2486644-0F50-27F7-6F8F-199C52CADC81}"/>
              </a:ext>
            </a:extLst>
          </p:cNvPr>
          <p:cNvGrpSpPr/>
          <p:nvPr/>
        </p:nvGrpSpPr>
        <p:grpSpPr>
          <a:xfrm>
            <a:off x="1130484" y="1032332"/>
            <a:ext cx="1118140" cy="396430"/>
            <a:chOff x="0" y="0"/>
            <a:chExt cx="1490853" cy="528573"/>
          </a:xfrm>
        </p:grpSpPr>
        <p:sp>
          <p:nvSpPr>
            <p:cNvPr id="7" name="Freeform 5">
              <a:extLst>
                <a:ext uri="{FF2B5EF4-FFF2-40B4-BE49-F238E27FC236}">
                  <a16:creationId xmlns:a16="http://schemas.microsoft.com/office/drawing/2014/main" id="{17A66A94-2E64-9BE6-26E2-9E105B01B810}"/>
                </a:ext>
              </a:extLst>
            </p:cNvPr>
            <p:cNvSpPr/>
            <p:nvPr/>
          </p:nvSpPr>
          <p:spPr>
            <a:xfrm>
              <a:off x="0" y="0"/>
              <a:ext cx="1490853" cy="528574"/>
            </a:xfrm>
            <a:custGeom>
              <a:avLst/>
              <a:gdLst/>
              <a:ahLst/>
              <a:cxnLst/>
              <a:rect l="l" t="t" r="r" b="b"/>
              <a:pathLst>
                <a:path w="1490853" h="528574">
                  <a:moveTo>
                    <a:pt x="1490853" y="528574"/>
                  </a:moveTo>
                  <a:lnTo>
                    <a:pt x="0" y="528574"/>
                  </a:lnTo>
                  <a:lnTo>
                    <a:pt x="0" y="0"/>
                  </a:lnTo>
                  <a:lnTo>
                    <a:pt x="1490853" y="0"/>
                  </a:lnTo>
                  <a:close/>
                </a:path>
              </a:pathLst>
            </a:custGeom>
            <a:solidFill>
              <a:srgbClr val="35A5AA"/>
            </a:solidFill>
          </p:spPr>
        </p:sp>
      </p:grpSp>
      <p:grpSp>
        <p:nvGrpSpPr>
          <p:cNvPr id="8" name="Group 6">
            <a:extLst>
              <a:ext uri="{FF2B5EF4-FFF2-40B4-BE49-F238E27FC236}">
                <a16:creationId xmlns:a16="http://schemas.microsoft.com/office/drawing/2014/main" id="{127E23A6-9470-D2E4-9C3F-3C6B7A491FC6}"/>
              </a:ext>
            </a:extLst>
          </p:cNvPr>
          <p:cNvGrpSpPr/>
          <p:nvPr/>
        </p:nvGrpSpPr>
        <p:grpSpPr>
          <a:xfrm>
            <a:off x="16861631" y="8562022"/>
            <a:ext cx="1118140" cy="1118140"/>
            <a:chOff x="0" y="0"/>
            <a:chExt cx="1490853" cy="1490853"/>
          </a:xfrm>
        </p:grpSpPr>
        <p:sp>
          <p:nvSpPr>
            <p:cNvPr id="9" name="Freeform 7">
              <a:extLst>
                <a:ext uri="{FF2B5EF4-FFF2-40B4-BE49-F238E27FC236}">
                  <a16:creationId xmlns:a16="http://schemas.microsoft.com/office/drawing/2014/main" id="{C00F611D-B1D7-C9AA-3B95-F9B84BCEBFCF}"/>
                </a:ext>
              </a:extLst>
            </p:cNvPr>
            <p:cNvSpPr/>
            <p:nvPr/>
          </p:nvSpPr>
          <p:spPr>
            <a:xfrm>
              <a:off x="0" y="0"/>
              <a:ext cx="1490853" cy="1490853"/>
            </a:xfrm>
            <a:custGeom>
              <a:avLst/>
              <a:gdLst/>
              <a:ahLst/>
              <a:cxnLst/>
              <a:rect l="l" t="t" r="r" b="b"/>
              <a:pathLst>
                <a:path w="1490853" h="1490853">
                  <a:moveTo>
                    <a:pt x="1490853" y="1490853"/>
                  </a:moveTo>
                  <a:lnTo>
                    <a:pt x="0" y="1490853"/>
                  </a:lnTo>
                  <a:lnTo>
                    <a:pt x="0" y="0"/>
                  </a:lnTo>
                  <a:lnTo>
                    <a:pt x="1490853" y="0"/>
                  </a:lnTo>
                  <a:close/>
                </a:path>
              </a:pathLst>
            </a:custGeom>
            <a:solidFill>
              <a:srgbClr val="35A5AA"/>
            </a:solidFill>
          </p:spPr>
        </p:sp>
      </p:grpSp>
      <p:grpSp>
        <p:nvGrpSpPr>
          <p:cNvPr id="10" name="Group 8">
            <a:extLst>
              <a:ext uri="{FF2B5EF4-FFF2-40B4-BE49-F238E27FC236}">
                <a16:creationId xmlns:a16="http://schemas.microsoft.com/office/drawing/2014/main" id="{FEACFA66-B03E-0AB1-6FB5-3235BD5DEC75}"/>
              </a:ext>
            </a:extLst>
          </p:cNvPr>
          <p:cNvGrpSpPr/>
          <p:nvPr/>
        </p:nvGrpSpPr>
        <p:grpSpPr>
          <a:xfrm>
            <a:off x="17701498" y="6866658"/>
            <a:ext cx="586454" cy="396430"/>
            <a:chOff x="0" y="0"/>
            <a:chExt cx="781938" cy="528573"/>
          </a:xfrm>
        </p:grpSpPr>
        <p:sp>
          <p:nvSpPr>
            <p:cNvPr id="11" name="Freeform 9">
              <a:extLst>
                <a:ext uri="{FF2B5EF4-FFF2-40B4-BE49-F238E27FC236}">
                  <a16:creationId xmlns:a16="http://schemas.microsoft.com/office/drawing/2014/main" id="{82A45A5A-DF69-31D9-9247-3AC31EC9FDCE}"/>
                </a:ext>
              </a:extLst>
            </p:cNvPr>
            <p:cNvSpPr/>
            <p:nvPr/>
          </p:nvSpPr>
          <p:spPr>
            <a:xfrm>
              <a:off x="0" y="0"/>
              <a:ext cx="781939" cy="528574"/>
            </a:xfrm>
            <a:custGeom>
              <a:avLst/>
              <a:gdLst/>
              <a:ahLst/>
              <a:cxnLst/>
              <a:rect l="l" t="t" r="r" b="b"/>
              <a:pathLst>
                <a:path w="781939" h="528574">
                  <a:moveTo>
                    <a:pt x="0" y="528574"/>
                  </a:moveTo>
                  <a:lnTo>
                    <a:pt x="781939" y="528574"/>
                  </a:lnTo>
                  <a:lnTo>
                    <a:pt x="781939" y="0"/>
                  </a:lnTo>
                  <a:lnTo>
                    <a:pt x="0" y="0"/>
                  </a:lnTo>
                  <a:close/>
                </a:path>
              </a:pathLst>
            </a:custGeom>
            <a:solidFill>
              <a:srgbClr val="35A5AA"/>
            </a:solidFill>
          </p:spPr>
        </p:sp>
      </p:grpSp>
      <p:sp>
        <p:nvSpPr>
          <p:cNvPr id="12" name="Freeform 2">
            <a:extLst>
              <a:ext uri="{FF2B5EF4-FFF2-40B4-BE49-F238E27FC236}">
                <a16:creationId xmlns:a16="http://schemas.microsoft.com/office/drawing/2014/main" id="{C73D917D-F791-5646-36BB-501A657DE00A}"/>
              </a:ext>
            </a:extLst>
          </p:cNvPr>
          <p:cNvSpPr/>
          <p:nvPr/>
        </p:nvSpPr>
        <p:spPr>
          <a:xfrm>
            <a:off x="17465728" y="190500"/>
            <a:ext cx="671704" cy="683420"/>
          </a:xfrm>
          <a:custGeom>
            <a:avLst/>
            <a:gdLst/>
            <a:ahLst/>
            <a:cxnLst/>
            <a:rect l="l" t="t" r="r" b="b"/>
            <a:pathLst>
              <a:path w="4543808" h="4567241">
                <a:moveTo>
                  <a:pt x="0" y="0"/>
                </a:moveTo>
                <a:lnTo>
                  <a:pt x="4543808" y="0"/>
                </a:lnTo>
                <a:lnTo>
                  <a:pt x="4543808" y="4567240"/>
                </a:lnTo>
                <a:lnTo>
                  <a:pt x="0" y="4567240"/>
                </a:lnTo>
                <a:lnTo>
                  <a:pt x="0" y="0"/>
                </a:lnTo>
                <a:close/>
              </a:path>
            </a:pathLst>
          </a:custGeom>
          <a:blipFill>
            <a:blip r:embed="rId2"/>
            <a:stretch>
              <a:fillRect l="-45382" t="-30270" r="-34552" b="-48741"/>
            </a:stretch>
          </a:blipFill>
        </p:spPr>
      </p:sp>
    </p:spTree>
    <p:extLst>
      <p:ext uri="{BB962C8B-B14F-4D97-AF65-F5344CB8AC3E}">
        <p14:creationId xmlns:p14="http://schemas.microsoft.com/office/powerpoint/2010/main" val="3719282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AF875CCE-C00D-98E9-DFDF-8B62DC8D6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12400"/>
          </a:xfrm>
          <a:prstGeom prst="rect">
            <a:avLst/>
          </a:prstGeom>
        </p:spPr>
      </p:pic>
      <p:grpSp>
        <p:nvGrpSpPr>
          <p:cNvPr id="2" name="Group 4">
            <a:extLst>
              <a:ext uri="{FF2B5EF4-FFF2-40B4-BE49-F238E27FC236}">
                <a16:creationId xmlns:a16="http://schemas.microsoft.com/office/drawing/2014/main" id="{903A856D-9B1C-D6B3-814F-9AB4A1669FCA}"/>
              </a:ext>
            </a:extLst>
          </p:cNvPr>
          <p:cNvGrpSpPr/>
          <p:nvPr/>
        </p:nvGrpSpPr>
        <p:grpSpPr>
          <a:xfrm>
            <a:off x="7239000" y="7200900"/>
            <a:ext cx="10464070" cy="1285589"/>
            <a:chOff x="0" y="0"/>
            <a:chExt cx="13952093" cy="1714119"/>
          </a:xfrm>
        </p:grpSpPr>
        <p:sp>
          <p:nvSpPr>
            <p:cNvPr id="3" name="Freeform 5">
              <a:extLst>
                <a:ext uri="{FF2B5EF4-FFF2-40B4-BE49-F238E27FC236}">
                  <a16:creationId xmlns:a16="http://schemas.microsoft.com/office/drawing/2014/main" id="{4B950135-4410-54A7-1DFF-9828B0F9609F}"/>
                </a:ext>
              </a:extLst>
            </p:cNvPr>
            <p:cNvSpPr/>
            <p:nvPr/>
          </p:nvSpPr>
          <p:spPr>
            <a:xfrm>
              <a:off x="0" y="0"/>
              <a:ext cx="13952093" cy="1714119"/>
            </a:xfrm>
            <a:custGeom>
              <a:avLst/>
              <a:gdLst/>
              <a:ahLst/>
              <a:cxnLst/>
              <a:rect l="l" t="t" r="r" b="b"/>
              <a:pathLst>
                <a:path w="13952093" h="1714119">
                  <a:moveTo>
                    <a:pt x="13952093" y="1714119"/>
                  </a:moveTo>
                  <a:lnTo>
                    <a:pt x="0" y="1714119"/>
                  </a:lnTo>
                  <a:lnTo>
                    <a:pt x="0" y="0"/>
                  </a:lnTo>
                  <a:lnTo>
                    <a:pt x="13952093" y="0"/>
                  </a:lnTo>
                  <a:close/>
                </a:path>
              </a:pathLst>
            </a:custGeom>
            <a:solidFill>
              <a:srgbClr val="155056"/>
            </a:solidFill>
          </p:spPr>
        </p:sp>
      </p:grpSp>
      <p:sp>
        <p:nvSpPr>
          <p:cNvPr id="5" name="Metin kutusu 4">
            <a:extLst>
              <a:ext uri="{FF2B5EF4-FFF2-40B4-BE49-F238E27FC236}">
                <a16:creationId xmlns:a16="http://schemas.microsoft.com/office/drawing/2014/main" id="{417840B4-FFD3-D4DD-F6A2-D214FE8DDD4A}"/>
              </a:ext>
            </a:extLst>
          </p:cNvPr>
          <p:cNvSpPr txBox="1"/>
          <p:nvPr/>
        </p:nvSpPr>
        <p:spPr>
          <a:xfrm>
            <a:off x="7696200" y="7340672"/>
            <a:ext cx="9144000" cy="1006045"/>
          </a:xfrm>
          <a:prstGeom prst="rect">
            <a:avLst/>
          </a:prstGeom>
          <a:noFill/>
        </p:spPr>
        <p:txBody>
          <a:bodyPr wrap="square" anchor="ctr">
            <a:spAutoFit/>
          </a:bodyPr>
          <a:lstStyle/>
          <a:p>
            <a:pPr>
              <a:lnSpc>
                <a:spcPts val="7875"/>
              </a:lnSpc>
            </a:pPr>
            <a:r>
              <a:rPr lang="tr-TR" sz="5000" b="1" dirty="0">
                <a:solidFill>
                  <a:schemeClr val="bg1"/>
                </a:solidFill>
                <a:latin typeface="Gotham Bold" panose="020B0604020202020204" charset="0"/>
                <a:cs typeface="Gotham Bold" panose="020B0604020202020204" charset="0"/>
              </a:rPr>
              <a:t>Product / Project Portfolio</a:t>
            </a:r>
            <a:endParaRPr lang="en-US" sz="5000" b="1" dirty="0">
              <a:solidFill>
                <a:schemeClr val="bg1"/>
              </a:solidFill>
              <a:latin typeface="Gotham Bold" panose="020B0604020202020204" charset="0"/>
              <a:ea typeface="Gotham Bold"/>
              <a:cs typeface="Gotham Bold" panose="020B0604020202020204" charset="0"/>
              <a:sym typeface="Gotham Bold"/>
            </a:endParaRPr>
          </a:p>
        </p:txBody>
      </p:sp>
      <p:sp>
        <p:nvSpPr>
          <p:cNvPr id="8" name="Freeform 2">
            <a:extLst>
              <a:ext uri="{FF2B5EF4-FFF2-40B4-BE49-F238E27FC236}">
                <a16:creationId xmlns:a16="http://schemas.microsoft.com/office/drawing/2014/main" id="{13167E31-43CA-4C83-E9C8-6F69027CEB67}"/>
              </a:ext>
            </a:extLst>
          </p:cNvPr>
          <p:cNvSpPr/>
          <p:nvPr/>
        </p:nvSpPr>
        <p:spPr>
          <a:xfrm>
            <a:off x="17465728" y="190500"/>
            <a:ext cx="671704" cy="683420"/>
          </a:xfrm>
          <a:custGeom>
            <a:avLst/>
            <a:gdLst/>
            <a:ahLst/>
            <a:cxnLst/>
            <a:rect l="l" t="t" r="r" b="b"/>
            <a:pathLst>
              <a:path w="4543808" h="4567241">
                <a:moveTo>
                  <a:pt x="0" y="0"/>
                </a:moveTo>
                <a:lnTo>
                  <a:pt x="4543808" y="0"/>
                </a:lnTo>
                <a:lnTo>
                  <a:pt x="4543808" y="4567240"/>
                </a:lnTo>
                <a:lnTo>
                  <a:pt x="0" y="4567240"/>
                </a:lnTo>
                <a:lnTo>
                  <a:pt x="0" y="0"/>
                </a:lnTo>
                <a:close/>
              </a:path>
            </a:pathLst>
          </a:custGeom>
          <a:blipFill>
            <a:blip r:embed="rId3"/>
            <a:stretch>
              <a:fillRect l="-45382" t="-30270" r="-34552" b="-48741"/>
            </a:stretch>
          </a:blipFill>
        </p:spPr>
      </p:sp>
    </p:spTree>
    <p:extLst>
      <p:ext uri="{BB962C8B-B14F-4D97-AF65-F5344CB8AC3E}">
        <p14:creationId xmlns:p14="http://schemas.microsoft.com/office/powerpoint/2010/main" val="1392162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4"/>
          <p:cNvSpPr txBox="1"/>
          <p:nvPr/>
        </p:nvSpPr>
        <p:spPr>
          <a:xfrm>
            <a:off x="5219700" y="952500"/>
            <a:ext cx="7848599" cy="862737"/>
          </a:xfrm>
          <a:prstGeom prst="rect">
            <a:avLst/>
          </a:prstGeom>
        </p:spPr>
        <p:txBody>
          <a:bodyPr wrap="square" lIns="0" tIns="0" rIns="0" bIns="0" rtlCol="0" anchor="t">
            <a:spAutoFit/>
          </a:bodyPr>
          <a:lstStyle/>
          <a:p>
            <a:pPr algn="ctr">
              <a:lnSpc>
                <a:spcPts val="7279"/>
              </a:lnSpc>
            </a:pPr>
            <a:r>
              <a:rPr lang="tr-TR" sz="5199" b="1">
                <a:solidFill>
                  <a:srgbClr val="155056"/>
                </a:solidFill>
                <a:latin typeface="Gotham Bold" panose="020B0604020202020204" charset="0"/>
                <a:ea typeface="DejaVu Serif Bold"/>
                <a:cs typeface="Gotham Bold" panose="020B0604020202020204" charset="0"/>
                <a:sym typeface="DejaVu Serif Bold"/>
              </a:rPr>
              <a:t>OTYKEN </a:t>
            </a:r>
            <a:r>
              <a:rPr lang="tr-TR" sz="5199" b="1" dirty="0">
                <a:solidFill>
                  <a:srgbClr val="155056"/>
                </a:solidFill>
                <a:latin typeface="Gotham Bold" panose="020B0604020202020204" charset="0"/>
                <a:ea typeface="DejaVu Serif Bold"/>
                <a:cs typeface="Gotham Bold" panose="020B0604020202020204" charset="0"/>
                <a:sym typeface="DejaVu Serif Bold"/>
              </a:rPr>
              <a:t>SENTINEL</a:t>
            </a:r>
            <a:endParaRPr lang="en-US" sz="5199" b="1" dirty="0">
              <a:solidFill>
                <a:srgbClr val="155056"/>
              </a:solidFill>
              <a:latin typeface="Gotham Bold" panose="020B0604020202020204" charset="0"/>
              <a:ea typeface="DejaVu Serif Bold"/>
              <a:cs typeface="Gotham Bold" panose="020B0604020202020204" charset="0"/>
              <a:sym typeface="DejaVu Serif Bold"/>
            </a:endParaRPr>
          </a:p>
        </p:txBody>
      </p:sp>
      <p:sp>
        <p:nvSpPr>
          <p:cNvPr id="5" name="TextBox 5"/>
          <p:cNvSpPr txBox="1"/>
          <p:nvPr/>
        </p:nvSpPr>
        <p:spPr>
          <a:xfrm>
            <a:off x="1066800" y="1839482"/>
            <a:ext cx="9067800" cy="6401753"/>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sz="1600" b="1" dirty="0">
                <a:latin typeface="Gotham Bold" panose="020B0604020202020204" charset="0"/>
                <a:cs typeface="Gotham Bold" panose="020B0604020202020204" charset="0"/>
              </a:rPr>
              <a:t>Data Intelligence:</a:t>
            </a:r>
            <a:br>
              <a:rPr lang="en-US" sz="1600" dirty="0">
                <a:latin typeface="Gotham Bold" panose="020B0604020202020204" charset="0"/>
                <a:cs typeface="Gotham Bold" panose="020B0604020202020204" charset="0"/>
              </a:rPr>
            </a:br>
            <a:r>
              <a:rPr lang="en-US" sz="1600" dirty="0">
                <a:latin typeface="Gotham" panose="020B0604020202020204" charset="0"/>
                <a:cs typeface="Gotham" panose="020B0604020202020204" charset="0"/>
              </a:rPr>
              <a:t>A data mining infrastructure that automatically scans, collects, and analyzes data leaked from customers or their suppliers across environments such as the Dark Web, Telegram, and similar platforms.</a:t>
            </a:r>
            <a:endParaRPr lang="tr-TR" sz="1600" dirty="0">
              <a:latin typeface="Gotham" panose="020B0604020202020204" charset="0"/>
              <a:cs typeface="Gotham" panose="020B0604020202020204" charset="0"/>
            </a:endParaRPr>
          </a:p>
          <a:p>
            <a:endParaRPr lang="en-US" sz="1600" dirty="0">
              <a:latin typeface="Gotham Bold" panose="020B0604020202020204" charset="0"/>
              <a:cs typeface="Gotham Bold" panose="020B0604020202020204" charset="0"/>
            </a:endParaRPr>
          </a:p>
          <a:p>
            <a:pPr marL="285750" indent="-285750">
              <a:buFont typeface="Arial" panose="020B0604020202020204" pitchFamily="34" charset="0"/>
              <a:buChar char="•"/>
            </a:pPr>
            <a:r>
              <a:rPr lang="en-US" sz="1600" b="1" dirty="0">
                <a:latin typeface="Gotham Bold" panose="020B0604020202020204" charset="0"/>
                <a:cs typeface="Gotham Bold" panose="020B0604020202020204" charset="0"/>
              </a:rPr>
              <a:t>Checker System:</a:t>
            </a:r>
            <a:br>
              <a:rPr lang="en-US" sz="1600" dirty="0">
                <a:latin typeface="Gotham Bold" panose="020B0604020202020204" charset="0"/>
                <a:cs typeface="Gotham Bold" panose="020B0604020202020204" charset="0"/>
              </a:rPr>
            </a:br>
            <a:r>
              <a:rPr lang="en-US" sz="1600" dirty="0">
                <a:latin typeface="Gotham" panose="020B0604020202020204" charset="0"/>
                <a:cs typeface="Gotham" panose="020B0604020202020204" charset="0"/>
              </a:rPr>
              <a:t>A system that processes collected raw data by separating actively used information from passive data, providing clean and contextualized data presentation that enables organizations to take rapid action.</a:t>
            </a:r>
            <a:endParaRPr lang="tr-TR" sz="1600" dirty="0">
              <a:latin typeface="Gotham" panose="020B0604020202020204" charset="0"/>
              <a:cs typeface="Gotham" panose="020B0604020202020204" charset="0"/>
            </a:endParaRPr>
          </a:p>
          <a:p>
            <a:endParaRPr lang="en-US" sz="1600" dirty="0">
              <a:latin typeface="Gotham Bold" panose="020B0604020202020204" charset="0"/>
              <a:cs typeface="Gotham Bold" panose="020B0604020202020204" charset="0"/>
            </a:endParaRPr>
          </a:p>
          <a:p>
            <a:pPr marL="285750" indent="-285750">
              <a:buFont typeface="Arial" panose="020B0604020202020204" pitchFamily="34" charset="0"/>
              <a:buChar char="•"/>
            </a:pPr>
            <a:r>
              <a:rPr lang="en-US" sz="1600" b="1" dirty="0">
                <a:latin typeface="Gotham Bold" panose="020B0604020202020204" charset="0"/>
                <a:cs typeface="Gotham Bold" panose="020B0604020202020204" charset="0"/>
              </a:rPr>
              <a:t>Web Pentest Automation &amp; Artificial Intelligence:</a:t>
            </a:r>
            <a:br>
              <a:rPr lang="en-US" sz="1600" dirty="0">
                <a:latin typeface="Gotham Bold" panose="020B0604020202020204" charset="0"/>
                <a:cs typeface="Gotham Bold" panose="020B0604020202020204" charset="0"/>
              </a:rPr>
            </a:br>
            <a:r>
              <a:rPr lang="en-US" sz="1600" dirty="0">
                <a:latin typeface="Gotham" panose="020B0604020202020204" charset="0"/>
                <a:cs typeface="Gotham" panose="020B0604020202020204" charset="0"/>
              </a:rPr>
              <a:t>An AI-supported web application security testing solution that operates according to up-to-date attack techniques, performs automated vulnerability scanning, and continuously learns.</a:t>
            </a:r>
            <a:endParaRPr lang="tr-TR" sz="1600" dirty="0">
              <a:latin typeface="Gotham" panose="020B0604020202020204" charset="0"/>
              <a:cs typeface="Gotham" panose="020B0604020202020204" charset="0"/>
            </a:endParaRPr>
          </a:p>
          <a:p>
            <a:endParaRPr lang="en-US" sz="1600" dirty="0">
              <a:latin typeface="Gotham Bold" panose="020B0604020202020204" charset="0"/>
              <a:cs typeface="Gotham Bold" panose="020B0604020202020204" charset="0"/>
            </a:endParaRPr>
          </a:p>
          <a:p>
            <a:pPr marL="285750" indent="-285750">
              <a:buFont typeface="Arial" panose="020B0604020202020204" pitchFamily="34" charset="0"/>
              <a:buChar char="•"/>
            </a:pPr>
            <a:r>
              <a:rPr lang="en-US" sz="1600" b="1" dirty="0">
                <a:latin typeface="Gotham Bold" panose="020B0604020202020204" charset="0"/>
                <a:cs typeface="Gotham Bold" panose="020B0604020202020204" charset="0"/>
              </a:rPr>
              <a:t>Code Scanning Artificial Intelligence:</a:t>
            </a:r>
            <a:br>
              <a:rPr lang="en-US" sz="1600" dirty="0">
                <a:latin typeface="Gotham Bold" panose="020B0604020202020204" charset="0"/>
                <a:cs typeface="Gotham Bold" panose="020B0604020202020204" charset="0"/>
              </a:rPr>
            </a:br>
            <a:r>
              <a:rPr lang="en-US" sz="1600" dirty="0">
                <a:latin typeface="Gotham" panose="020B0604020202020204" charset="0"/>
                <a:cs typeface="Gotham" panose="020B0604020202020204" charset="0"/>
              </a:rPr>
              <a:t>An AI-based code review system that analyzes software projects during the development phase to detect potential security vulnerabilities at an early stage.</a:t>
            </a:r>
            <a:endParaRPr lang="tr-TR" sz="1600" dirty="0">
              <a:latin typeface="Gotham" panose="020B0604020202020204" charset="0"/>
              <a:cs typeface="Gotham" panose="020B0604020202020204" charset="0"/>
            </a:endParaRPr>
          </a:p>
          <a:p>
            <a:endParaRPr lang="en-US" sz="1600" dirty="0">
              <a:latin typeface="Gotham Bold" panose="020B0604020202020204" charset="0"/>
              <a:cs typeface="Gotham Bold" panose="020B0604020202020204" charset="0"/>
            </a:endParaRPr>
          </a:p>
          <a:p>
            <a:pPr marL="285750" indent="-285750">
              <a:buFont typeface="Arial" panose="020B0604020202020204" pitchFamily="34" charset="0"/>
              <a:buChar char="•"/>
            </a:pPr>
            <a:r>
              <a:rPr lang="en-US" sz="1600" b="1" dirty="0">
                <a:latin typeface="Gotham Bold" panose="020B0604020202020204" charset="0"/>
                <a:cs typeface="Gotham Bold" panose="020B0604020202020204" charset="0"/>
              </a:rPr>
              <a:t>Cybersecurity Awareness Trainings:</a:t>
            </a:r>
            <a:br>
              <a:rPr lang="en-US" sz="1600" dirty="0">
                <a:latin typeface="Gotham Bold" panose="020B0604020202020204" charset="0"/>
                <a:cs typeface="Gotham Bold" panose="020B0604020202020204" charset="0"/>
              </a:rPr>
            </a:br>
            <a:r>
              <a:rPr lang="en-US" sz="1600" dirty="0">
                <a:latin typeface="Gotham" panose="020B0604020202020204" charset="0"/>
                <a:cs typeface="Gotham" panose="020B0604020202020204" charset="0"/>
              </a:rPr>
              <a:t>Training and awareness modules designed to raise employee awareness against social engineering and other types of threats.</a:t>
            </a:r>
            <a:endParaRPr lang="tr-TR" sz="1600" dirty="0">
              <a:latin typeface="Gotham" panose="020B0604020202020204" charset="0"/>
              <a:cs typeface="Gotham" panose="020B0604020202020204" charset="0"/>
            </a:endParaRPr>
          </a:p>
          <a:p>
            <a:endParaRPr lang="en-US" sz="1600" dirty="0">
              <a:latin typeface="Gotham Bold" panose="020B0604020202020204" charset="0"/>
              <a:cs typeface="Gotham Bold" panose="020B0604020202020204" charset="0"/>
            </a:endParaRPr>
          </a:p>
          <a:p>
            <a:pPr marL="285750" indent="-285750">
              <a:buFont typeface="Arial" panose="020B0604020202020204" pitchFamily="34" charset="0"/>
              <a:buChar char="•"/>
            </a:pPr>
            <a:r>
              <a:rPr lang="en-US" sz="1600" b="1" dirty="0">
                <a:latin typeface="Gotham Bold" panose="020B0604020202020204" charset="0"/>
                <a:cs typeface="Gotham Bold" panose="020B0604020202020204" charset="0"/>
              </a:rPr>
              <a:t>Additional Security Tools Within the Platform:</a:t>
            </a:r>
            <a:br>
              <a:rPr lang="en-US" sz="1600" dirty="0">
                <a:latin typeface="Gotham Bold" panose="020B0604020202020204" charset="0"/>
                <a:cs typeface="Gotham Bold" panose="020B0604020202020204" charset="0"/>
              </a:rPr>
            </a:br>
            <a:r>
              <a:rPr lang="en-US" sz="1600" dirty="0">
                <a:latin typeface="Gotham" panose="020B0604020202020204" charset="0"/>
                <a:cs typeface="Gotham" panose="020B0604020202020204" charset="0"/>
              </a:rPr>
              <a:t>An integrated security ecosystem where auxiliary security tools such as scam lists, antivirus scanning bots, and similar solutions are accessible from a single panel.</a:t>
            </a:r>
          </a:p>
        </p:txBody>
      </p:sp>
      <p:pic>
        <p:nvPicPr>
          <p:cNvPr id="3" name="Resim 2">
            <a:extLst>
              <a:ext uri="{FF2B5EF4-FFF2-40B4-BE49-F238E27FC236}">
                <a16:creationId xmlns:a16="http://schemas.microsoft.com/office/drawing/2014/main" id="{F579175E-B335-5C89-A690-5A95BA0259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70482" y="31173"/>
            <a:ext cx="1638300" cy="1638300"/>
          </a:xfrm>
          <a:prstGeom prst="rect">
            <a:avLst/>
          </a:prstGeom>
        </p:spPr>
      </p:pic>
      <p:sp>
        <p:nvSpPr>
          <p:cNvPr id="6" name="Freeform 2">
            <a:extLst>
              <a:ext uri="{FF2B5EF4-FFF2-40B4-BE49-F238E27FC236}">
                <a16:creationId xmlns:a16="http://schemas.microsoft.com/office/drawing/2014/main" id="{DE63E8A4-4ED2-AFD9-4AC5-53E0CEB987E5}"/>
              </a:ext>
            </a:extLst>
          </p:cNvPr>
          <p:cNvSpPr/>
          <p:nvPr/>
        </p:nvSpPr>
        <p:spPr>
          <a:xfrm>
            <a:off x="16698191" y="10391"/>
            <a:ext cx="1638300" cy="1638300"/>
          </a:xfrm>
          <a:custGeom>
            <a:avLst/>
            <a:gdLst/>
            <a:ahLst/>
            <a:cxnLst/>
            <a:rect l="l" t="t" r="r" b="b"/>
            <a:pathLst>
              <a:path w="4543808" h="4567241">
                <a:moveTo>
                  <a:pt x="0" y="0"/>
                </a:moveTo>
                <a:lnTo>
                  <a:pt x="4543808" y="0"/>
                </a:lnTo>
                <a:lnTo>
                  <a:pt x="4543808" y="4567240"/>
                </a:lnTo>
                <a:lnTo>
                  <a:pt x="0" y="4567240"/>
                </a:lnTo>
                <a:lnTo>
                  <a:pt x="0" y="0"/>
                </a:lnTo>
                <a:close/>
              </a:path>
            </a:pathLst>
          </a:custGeom>
          <a:blipFill>
            <a:blip r:embed="rId3"/>
            <a:stretch>
              <a:fillRect l="-45382" t="-30270" r="-34552" b="-48741"/>
            </a:stretch>
          </a:blipFill>
        </p:spPr>
      </p:sp>
      <p:pic>
        <p:nvPicPr>
          <p:cNvPr id="13" name="Resim 12">
            <a:extLst>
              <a:ext uri="{FF2B5EF4-FFF2-40B4-BE49-F238E27FC236}">
                <a16:creationId xmlns:a16="http://schemas.microsoft.com/office/drawing/2014/main" id="{A3720E56-710C-2548-4DDC-F96882077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2003" y="2400300"/>
            <a:ext cx="8184488" cy="608538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3"/>
          <p:cNvSpPr/>
          <p:nvPr/>
        </p:nvSpPr>
        <p:spPr>
          <a:xfrm>
            <a:off x="10619763" y="6093845"/>
            <a:ext cx="6596839" cy="3558170"/>
          </a:xfrm>
          <a:custGeom>
            <a:avLst/>
            <a:gdLst/>
            <a:ahLst/>
            <a:cxnLst/>
            <a:rect l="l" t="t" r="r" b="b"/>
            <a:pathLst>
              <a:path w="6596839" h="3558170">
                <a:moveTo>
                  <a:pt x="0" y="0"/>
                </a:moveTo>
                <a:lnTo>
                  <a:pt x="6596838" y="0"/>
                </a:lnTo>
                <a:lnTo>
                  <a:pt x="6596838" y="3558170"/>
                </a:lnTo>
                <a:lnTo>
                  <a:pt x="0" y="3558170"/>
                </a:lnTo>
                <a:lnTo>
                  <a:pt x="0" y="0"/>
                </a:lnTo>
                <a:close/>
              </a:path>
            </a:pathLst>
          </a:custGeom>
          <a:blipFill>
            <a:blip r:embed="rId2"/>
            <a:stretch>
              <a:fillRect/>
            </a:stretch>
          </a:blipFill>
        </p:spPr>
      </p:sp>
      <p:sp>
        <p:nvSpPr>
          <p:cNvPr id="4" name="TextBox 4"/>
          <p:cNvSpPr txBox="1"/>
          <p:nvPr/>
        </p:nvSpPr>
        <p:spPr>
          <a:xfrm>
            <a:off x="4369818" y="619296"/>
            <a:ext cx="9548364" cy="1817613"/>
          </a:xfrm>
          <a:prstGeom prst="rect">
            <a:avLst/>
          </a:prstGeom>
        </p:spPr>
        <p:txBody>
          <a:bodyPr lIns="0" tIns="0" rIns="0" bIns="0" rtlCol="0" anchor="t">
            <a:spAutoFit/>
          </a:bodyPr>
          <a:lstStyle/>
          <a:p>
            <a:pPr algn="ctr">
              <a:lnSpc>
                <a:spcPts val="7279"/>
              </a:lnSpc>
            </a:pPr>
            <a:r>
              <a:rPr lang="en-US" sz="5200" dirty="0">
                <a:solidFill>
                  <a:srgbClr val="155056"/>
                </a:solidFill>
                <a:latin typeface="DejaVu Serif Bold" panose="020B0604020202020204" charset="0"/>
                <a:ea typeface="DejaVu Serif Bold" panose="020B0604020202020204" charset="0"/>
                <a:cs typeface="DejaVu Serif Bold" panose="020B0604020202020204" charset="0"/>
              </a:rPr>
              <a:t>Smart Security Camera Solutions (GAT)</a:t>
            </a:r>
            <a:endParaRPr lang="en-US" sz="5200" b="1" dirty="0">
              <a:solidFill>
                <a:srgbClr val="155056"/>
              </a:solidFill>
              <a:latin typeface="DejaVu Serif Bold" panose="020B0604020202020204" charset="0"/>
              <a:ea typeface="DejaVu Serif Bold" panose="020B0604020202020204" charset="0"/>
              <a:cs typeface="DejaVu Serif Bold" panose="020B0604020202020204" charset="0"/>
              <a:sym typeface="DejaVu Serif Bold"/>
            </a:endParaRPr>
          </a:p>
        </p:txBody>
      </p:sp>
      <p:sp>
        <p:nvSpPr>
          <p:cNvPr id="5" name="TextBox 5"/>
          <p:cNvSpPr txBox="1"/>
          <p:nvPr/>
        </p:nvSpPr>
        <p:spPr>
          <a:xfrm>
            <a:off x="1071398" y="2695107"/>
            <a:ext cx="8301202" cy="5262979"/>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b="1" dirty="0">
                <a:latin typeface="Gotham Bold" panose="020B0604020202020204" charset="0"/>
                <a:cs typeface="Gotham Bold" panose="020B0604020202020204" charset="0"/>
              </a:rPr>
              <a:t>Real-time matching with official criminal lists:</a:t>
            </a:r>
            <a:br>
              <a:rPr lang="en-US" dirty="0">
                <a:latin typeface="Gotham" panose="020B0604020202020204" charset="0"/>
                <a:cs typeface="Gotham" panose="020B0604020202020204" charset="0"/>
              </a:rPr>
            </a:br>
            <a:r>
              <a:rPr lang="en-US" dirty="0">
                <a:latin typeface="Gotham" panose="020B0604020202020204" charset="0"/>
                <a:cs typeface="Gotham" panose="020B0604020202020204" charset="0"/>
              </a:rPr>
              <a:t>Automatically compares camera footage with red, orange, and other criminal lists published by law enforcement authorities.</a:t>
            </a:r>
            <a:endParaRPr lang="tr-TR" dirty="0">
              <a:latin typeface="Gotham" panose="020B0604020202020204" charset="0"/>
              <a:cs typeface="Gotham" panose="020B0604020202020204" charset="0"/>
            </a:endParaRPr>
          </a:p>
          <a:p>
            <a:endParaRPr lang="en-US" dirty="0">
              <a:latin typeface="Gotham" panose="020B0604020202020204" charset="0"/>
              <a:cs typeface="Gotham" panose="020B0604020202020204" charset="0"/>
            </a:endParaRPr>
          </a:p>
          <a:p>
            <a:pPr marL="285750" indent="-285750">
              <a:buFont typeface="Arial" panose="020B0604020202020204" pitchFamily="34" charset="0"/>
              <a:buChar char="•"/>
            </a:pPr>
            <a:r>
              <a:rPr lang="en-US" b="1" dirty="0">
                <a:latin typeface="Gotham Bold" panose="020B0604020202020204" charset="0"/>
                <a:cs typeface="Gotham Bold" panose="020B0604020202020204" charset="0"/>
              </a:rPr>
              <a:t>Early detection of physical threats:</a:t>
            </a:r>
            <a:br>
              <a:rPr lang="en-US" dirty="0">
                <a:latin typeface="Gotham" panose="020B0604020202020204" charset="0"/>
                <a:cs typeface="Gotham" panose="020B0604020202020204" charset="0"/>
              </a:rPr>
            </a:br>
            <a:r>
              <a:rPr lang="en-US" dirty="0">
                <a:latin typeface="Gotham" panose="020B0604020202020204" charset="0"/>
                <a:cs typeface="Gotham" panose="020B0604020202020204" charset="0"/>
              </a:rPr>
              <a:t>Generates instant alerts when risky or wanted individuals pass through the camera’s field of view, enabling rapid and early intervention.</a:t>
            </a:r>
            <a:endParaRPr lang="tr-TR" dirty="0">
              <a:latin typeface="Gotham" panose="020B0604020202020204" charset="0"/>
              <a:cs typeface="Gotham" panose="020B0604020202020204" charset="0"/>
            </a:endParaRPr>
          </a:p>
          <a:p>
            <a:endParaRPr lang="en-US" dirty="0">
              <a:latin typeface="Gotham" panose="020B0604020202020204" charset="0"/>
              <a:cs typeface="Gotham" panose="020B0604020202020204" charset="0"/>
            </a:endParaRPr>
          </a:p>
          <a:p>
            <a:pPr marL="285750" indent="-285750">
              <a:buFont typeface="Arial" panose="020B0604020202020204" pitchFamily="34" charset="0"/>
              <a:buChar char="•"/>
            </a:pPr>
            <a:r>
              <a:rPr lang="en-US" b="1" dirty="0">
                <a:latin typeface="Gotham Bold" panose="020B0604020202020204" charset="0"/>
                <a:cs typeface="Gotham Bold" panose="020B0604020202020204" charset="0"/>
              </a:rPr>
              <a:t>Low-cost and easily integrable solution:</a:t>
            </a:r>
            <a:br>
              <a:rPr lang="en-US" dirty="0">
                <a:latin typeface="Gotham" panose="020B0604020202020204" charset="0"/>
                <a:cs typeface="Gotham" panose="020B0604020202020204" charset="0"/>
              </a:rPr>
            </a:br>
            <a:r>
              <a:rPr lang="en-US" dirty="0">
                <a:latin typeface="Gotham" panose="020B0604020202020204" charset="0"/>
                <a:cs typeface="Gotham" panose="020B0604020202020204" charset="0"/>
              </a:rPr>
              <a:t>Enhances the security level of organizations without requiring any optical (camera) replacement.</a:t>
            </a:r>
            <a:endParaRPr lang="tr-TR" dirty="0">
              <a:latin typeface="Gotham" panose="020B0604020202020204" charset="0"/>
              <a:cs typeface="Gotham" panose="020B0604020202020204" charset="0"/>
            </a:endParaRPr>
          </a:p>
          <a:p>
            <a:endParaRPr lang="en-US" dirty="0">
              <a:latin typeface="Gotham" panose="020B0604020202020204" charset="0"/>
              <a:cs typeface="Gotham" panose="020B0604020202020204" charset="0"/>
            </a:endParaRPr>
          </a:p>
          <a:p>
            <a:pPr marL="285750" indent="-285750">
              <a:buFont typeface="Arial" panose="020B0604020202020204" pitchFamily="34" charset="0"/>
              <a:buChar char="•"/>
            </a:pPr>
            <a:r>
              <a:rPr lang="en-US" b="1" dirty="0">
                <a:latin typeface="Gotham Bold" panose="020B0604020202020204" charset="0"/>
                <a:cs typeface="Gotham Bold" panose="020B0604020202020204" charset="0"/>
              </a:rPr>
              <a:t>Pre-identification of potential threats:</a:t>
            </a:r>
            <a:br>
              <a:rPr lang="en-US" dirty="0">
                <a:latin typeface="Gotham" panose="020B0604020202020204" charset="0"/>
                <a:cs typeface="Gotham" panose="020B0604020202020204" charset="0"/>
              </a:rPr>
            </a:br>
            <a:r>
              <a:rPr lang="en-US" dirty="0">
                <a:latin typeface="Gotham" panose="020B0604020202020204" charset="0"/>
                <a:cs typeface="Gotham" panose="020B0604020202020204" charset="0"/>
              </a:rPr>
              <a:t>In addition to official criminal lists, individuals or profiles associated with terrorism and organized crime are identified in advance by adding images from traditional and social media sources to the database, enabling the early detection of persons who may pose potential risks.</a:t>
            </a:r>
          </a:p>
        </p:txBody>
      </p:sp>
      <p:pic>
        <p:nvPicPr>
          <p:cNvPr id="7" name="Resim 6">
            <a:extLst>
              <a:ext uri="{FF2B5EF4-FFF2-40B4-BE49-F238E27FC236}">
                <a16:creationId xmlns:a16="http://schemas.microsoft.com/office/drawing/2014/main" id="{926D6349-274E-625C-7A66-2EA90E4F4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4669" y="2592121"/>
            <a:ext cx="5047026" cy="3364684"/>
          </a:xfrm>
          <a:prstGeom prst="rect">
            <a:avLst/>
          </a:prstGeom>
        </p:spPr>
      </p:pic>
      <p:sp>
        <p:nvSpPr>
          <p:cNvPr id="8" name="Freeform 2">
            <a:extLst>
              <a:ext uri="{FF2B5EF4-FFF2-40B4-BE49-F238E27FC236}">
                <a16:creationId xmlns:a16="http://schemas.microsoft.com/office/drawing/2014/main" id="{37E9FE27-B043-D9A5-E4F2-7AA12B762C4C}"/>
              </a:ext>
            </a:extLst>
          </p:cNvPr>
          <p:cNvSpPr/>
          <p:nvPr/>
        </p:nvSpPr>
        <p:spPr>
          <a:xfrm>
            <a:off x="17465728" y="190500"/>
            <a:ext cx="671704" cy="683420"/>
          </a:xfrm>
          <a:custGeom>
            <a:avLst/>
            <a:gdLst/>
            <a:ahLst/>
            <a:cxnLst/>
            <a:rect l="l" t="t" r="r" b="b"/>
            <a:pathLst>
              <a:path w="4543808" h="4567241">
                <a:moveTo>
                  <a:pt x="0" y="0"/>
                </a:moveTo>
                <a:lnTo>
                  <a:pt x="4543808" y="0"/>
                </a:lnTo>
                <a:lnTo>
                  <a:pt x="4543808" y="4567240"/>
                </a:lnTo>
                <a:lnTo>
                  <a:pt x="0" y="4567240"/>
                </a:lnTo>
                <a:lnTo>
                  <a:pt x="0" y="0"/>
                </a:lnTo>
                <a:close/>
              </a:path>
            </a:pathLst>
          </a:custGeom>
          <a:blipFill>
            <a:blip r:embed="rId4"/>
            <a:stretch>
              <a:fillRect l="-45382" t="-30270" r="-34552" b="-48741"/>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3775E49E-6824-F6E6-1F68-D5D641F03A8B}"/>
              </a:ext>
            </a:extLst>
          </p:cNvPr>
          <p:cNvPicPr>
            <a:picLocks noChangeAspect="1"/>
          </p:cNvPicPr>
          <p:nvPr/>
        </p:nvPicPr>
        <p:blipFill>
          <a:blip r:embed="rId2">
            <a:extLst>
              <a:ext uri="{28A0092B-C50C-407E-A947-70E740481C1C}">
                <a14:useLocalDpi xmlns:a14="http://schemas.microsoft.com/office/drawing/2010/main" val="0"/>
              </a:ext>
            </a:extLst>
          </a:blip>
          <a:srcRect b="5555"/>
          <a:stretch>
            <a:fillRect/>
          </a:stretch>
        </p:blipFill>
        <p:spPr>
          <a:xfrm rot="5400000">
            <a:off x="4019612" y="-4019613"/>
            <a:ext cx="10287001" cy="18326227"/>
          </a:xfrm>
          <a:prstGeom prst="rect">
            <a:avLst/>
          </a:prstGeom>
        </p:spPr>
      </p:pic>
      <p:grpSp>
        <p:nvGrpSpPr>
          <p:cNvPr id="7" name="Grup 6">
            <a:extLst>
              <a:ext uri="{FF2B5EF4-FFF2-40B4-BE49-F238E27FC236}">
                <a16:creationId xmlns:a16="http://schemas.microsoft.com/office/drawing/2014/main" id="{5C2BC54E-9126-924C-B6CB-9376E7CDDDE3}"/>
              </a:ext>
            </a:extLst>
          </p:cNvPr>
          <p:cNvGrpSpPr/>
          <p:nvPr/>
        </p:nvGrpSpPr>
        <p:grpSpPr>
          <a:xfrm>
            <a:off x="-13857" y="7489399"/>
            <a:ext cx="8776857" cy="2024529"/>
            <a:chOff x="-3505848" y="10691084"/>
            <a:chExt cx="8772574" cy="2035869"/>
          </a:xfrm>
        </p:grpSpPr>
        <p:grpSp>
          <p:nvGrpSpPr>
            <p:cNvPr id="2" name="Group 4">
              <a:extLst>
                <a:ext uri="{FF2B5EF4-FFF2-40B4-BE49-F238E27FC236}">
                  <a16:creationId xmlns:a16="http://schemas.microsoft.com/office/drawing/2014/main" id="{3761040F-8AFF-5A8B-7051-22B8423CAEA0}"/>
                </a:ext>
              </a:extLst>
            </p:cNvPr>
            <p:cNvGrpSpPr/>
            <p:nvPr/>
          </p:nvGrpSpPr>
          <p:grpSpPr>
            <a:xfrm>
              <a:off x="-3505848" y="10784105"/>
              <a:ext cx="8772574" cy="1915671"/>
              <a:chOff x="-14503578" y="8377866"/>
              <a:chExt cx="11696765" cy="2554228"/>
            </a:xfrm>
          </p:grpSpPr>
          <p:sp>
            <p:nvSpPr>
              <p:cNvPr id="3" name="Freeform 5">
                <a:extLst>
                  <a:ext uri="{FF2B5EF4-FFF2-40B4-BE49-F238E27FC236}">
                    <a16:creationId xmlns:a16="http://schemas.microsoft.com/office/drawing/2014/main" id="{8D3A7E4C-C6DC-DC04-46DD-5AA5ABFA24ED}"/>
                  </a:ext>
                </a:extLst>
              </p:cNvPr>
              <p:cNvSpPr/>
              <p:nvPr/>
            </p:nvSpPr>
            <p:spPr>
              <a:xfrm>
                <a:off x="-14503578" y="8377866"/>
                <a:ext cx="11696765" cy="2554228"/>
              </a:xfrm>
              <a:custGeom>
                <a:avLst/>
                <a:gdLst/>
                <a:ahLst/>
                <a:cxnLst/>
                <a:rect l="l" t="t" r="r" b="b"/>
                <a:pathLst>
                  <a:path w="12462256" h="2962904">
                    <a:moveTo>
                      <a:pt x="12462256" y="2962904"/>
                    </a:moveTo>
                    <a:lnTo>
                      <a:pt x="0" y="2962904"/>
                    </a:lnTo>
                    <a:lnTo>
                      <a:pt x="0" y="0"/>
                    </a:lnTo>
                    <a:lnTo>
                      <a:pt x="12462256" y="0"/>
                    </a:lnTo>
                    <a:close/>
                  </a:path>
                </a:pathLst>
              </a:custGeom>
              <a:solidFill>
                <a:srgbClr val="155056"/>
              </a:solidFill>
            </p:spPr>
          </p:sp>
        </p:grpSp>
        <p:sp>
          <p:nvSpPr>
            <p:cNvPr id="5" name="Metin kutusu 4">
              <a:extLst>
                <a:ext uri="{FF2B5EF4-FFF2-40B4-BE49-F238E27FC236}">
                  <a16:creationId xmlns:a16="http://schemas.microsoft.com/office/drawing/2014/main" id="{072A06DD-4DCD-489B-8A8C-8FEBBC83B3AA}"/>
                </a:ext>
              </a:extLst>
            </p:cNvPr>
            <p:cNvSpPr txBox="1"/>
            <p:nvPr/>
          </p:nvSpPr>
          <p:spPr>
            <a:xfrm>
              <a:off x="-3253978" y="10691084"/>
              <a:ext cx="8268833" cy="2035869"/>
            </a:xfrm>
            <a:prstGeom prst="rect">
              <a:avLst/>
            </a:prstGeom>
            <a:noFill/>
          </p:spPr>
          <p:txBody>
            <a:bodyPr wrap="square">
              <a:spAutoFit/>
            </a:bodyPr>
            <a:lstStyle/>
            <a:p>
              <a:pPr algn="ctr">
                <a:lnSpc>
                  <a:spcPts val="7875"/>
                </a:lnSpc>
              </a:pPr>
              <a:r>
                <a:rPr lang="tr-TR" sz="4500" dirty="0" err="1">
                  <a:solidFill>
                    <a:schemeClr val="bg1"/>
                  </a:solidFill>
                  <a:latin typeface="Gotham Bold" panose="020B0604020202020204" charset="0"/>
                  <a:cs typeface="Gotham Bold" panose="020B0604020202020204" charset="0"/>
                </a:rPr>
                <a:t>Growth</a:t>
              </a:r>
              <a:r>
                <a:rPr lang="tr-TR" sz="4500" dirty="0">
                  <a:solidFill>
                    <a:schemeClr val="bg1"/>
                  </a:solidFill>
                  <a:latin typeface="Gotham Bold" panose="020B0604020202020204" charset="0"/>
                  <a:cs typeface="Gotham Bold" panose="020B0604020202020204" charset="0"/>
                </a:rPr>
                <a:t> </a:t>
              </a:r>
              <a:r>
                <a:rPr lang="tr-TR" sz="4500" dirty="0" err="1">
                  <a:solidFill>
                    <a:schemeClr val="bg1"/>
                  </a:solidFill>
                  <a:latin typeface="Gotham Bold" panose="020B0604020202020204" charset="0"/>
                  <a:cs typeface="Gotham Bold" panose="020B0604020202020204" charset="0"/>
                </a:rPr>
                <a:t>Strategy</a:t>
              </a:r>
              <a:r>
                <a:rPr lang="tr-TR" sz="4500" dirty="0">
                  <a:solidFill>
                    <a:schemeClr val="bg1"/>
                  </a:solidFill>
                  <a:latin typeface="Gotham Bold" panose="020B0604020202020204" charset="0"/>
                  <a:cs typeface="Gotham Bold" panose="020B0604020202020204" charset="0"/>
                </a:rPr>
                <a:t> </a:t>
              </a:r>
              <a:r>
                <a:rPr lang="tr-TR" sz="4500" dirty="0" err="1">
                  <a:solidFill>
                    <a:schemeClr val="bg1"/>
                  </a:solidFill>
                  <a:latin typeface="Gotham Bold" panose="020B0604020202020204" charset="0"/>
                  <a:cs typeface="Gotham Bold" panose="020B0604020202020204" charset="0"/>
                </a:rPr>
                <a:t>and</a:t>
              </a:r>
              <a:r>
                <a:rPr lang="tr-TR" sz="4500" dirty="0">
                  <a:solidFill>
                    <a:schemeClr val="bg1"/>
                  </a:solidFill>
                  <a:latin typeface="Gotham Bold" panose="020B0604020202020204" charset="0"/>
                  <a:cs typeface="Gotham Bold" panose="020B0604020202020204" charset="0"/>
                </a:rPr>
                <a:t> </a:t>
              </a:r>
              <a:r>
                <a:rPr lang="tr-TR" sz="4500" dirty="0" err="1">
                  <a:solidFill>
                    <a:schemeClr val="bg1"/>
                  </a:solidFill>
                  <a:latin typeface="Gotham Bold" panose="020B0604020202020204" charset="0"/>
                  <a:cs typeface="Gotham Bold" panose="020B0604020202020204" charset="0"/>
                </a:rPr>
                <a:t>Roadmap</a:t>
              </a:r>
              <a:endParaRPr lang="en-US" sz="4500" b="1" dirty="0">
                <a:solidFill>
                  <a:schemeClr val="bg1"/>
                </a:solidFill>
                <a:latin typeface="Gotham Bold" panose="020B0604020202020204" charset="0"/>
                <a:ea typeface="Gotham Bold"/>
                <a:cs typeface="Gotham Bold" panose="020B0604020202020204" charset="0"/>
                <a:sym typeface="Gotham Bold"/>
              </a:endParaRPr>
            </a:p>
          </p:txBody>
        </p:sp>
      </p:grpSp>
      <p:sp>
        <p:nvSpPr>
          <p:cNvPr id="9" name="Freeform 2">
            <a:extLst>
              <a:ext uri="{FF2B5EF4-FFF2-40B4-BE49-F238E27FC236}">
                <a16:creationId xmlns:a16="http://schemas.microsoft.com/office/drawing/2014/main" id="{347BB143-F221-795D-68AA-5C6806E2207E}"/>
              </a:ext>
            </a:extLst>
          </p:cNvPr>
          <p:cNvSpPr/>
          <p:nvPr/>
        </p:nvSpPr>
        <p:spPr>
          <a:xfrm>
            <a:off x="17465728" y="190500"/>
            <a:ext cx="671704" cy="683420"/>
          </a:xfrm>
          <a:custGeom>
            <a:avLst/>
            <a:gdLst/>
            <a:ahLst/>
            <a:cxnLst/>
            <a:rect l="l" t="t" r="r" b="b"/>
            <a:pathLst>
              <a:path w="4543808" h="4567241">
                <a:moveTo>
                  <a:pt x="0" y="0"/>
                </a:moveTo>
                <a:lnTo>
                  <a:pt x="4543808" y="0"/>
                </a:lnTo>
                <a:lnTo>
                  <a:pt x="4543808" y="4567240"/>
                </a:lnTo>
                <a:lnTo>
                  <a:pt x="0" y="4567240"/>
                </a:lnTo>
                <a:lnTo>
                  <a:pt x="0" y="0"/>
                </a:lnTo>
                <a:close/>
              </a:path>
            </a:pathLst>
          </a:custGeom>
          <a:blipFill>
            <a:blip r:embed="rId3"/>
            <a:stretch>
              <a:fillRect l="-45382" t="-30270" r="-34552" b="-48741"/>
            </a:stretch>
          </a:blipFill>
        </p:spPr>
      </p:sp>
    </p:spTree>
    <p:extLst>
      <p:ext uri="{BB962C8B-B14F-4D97-AF65-F5344CB8AC3E}">
        <p14:creationId xmlns:p14="http://schemas.microsoft.com/office/powerpoint/2010/main" val="3215811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a:extLst>
              <a:ext uri="{FF2B5EF4-FFF2-40B4-BE49-F238E27FC236}">
                <a16:creationId xmlns:a16="http://schemas.microsoft.com/office/drawing/2014/main" id="{BBAA0430-5F46-AE39-58A8-90987FB3EFA5}"/>
              </a:ext>
            </a:extLst>
          </p:cNvPr>
          <p:cNvGraphicFramePr>
            <a:graphicFrameLocks noGrp="1"/>
          </p:cNvGraphicFramePr>
          <p:nvPr>
            <p:extLst>
              <p:ext uri="{D42A27DB-BD31-4B8C-83A1-F6EECF244321}">
                <p14:modId xmlns:p14="http://schemas.microsoft.com/office/powerpoint/2010/main" val="2924677844"/>
              </p:ext>
            </p:extLst>
          </p:nvPr>
        </p:nvGraphicFramePr>
        <p:xfrm>
          <a:off x="13854" y="10391"/>
          <a:ext cx="18274146" cy="10276609"/>
        </p:xfrm>
        <a:graphic>
          <a:graphicData uri="http://schemas.openxmlformats.org/drawingml/2006/table">
            <a:tbl>
              <a:tblPr firstRow="1" firstCol="1" bandRow="1">
                <a:tableStyleId>{5C22544A-7EE6-4342-B048-85BDC9FD1C3A}</a:tableStyleId>
              </a:tblPr>
              <a:tblGrid>
                <a:gridCol w="3872346">
                  <a:extLst>
                    <a:ext uri="{9D8B030D-6E8A-4147-A177-3AD203B41FA5}">
                      <a16:colId xmlns:a16="http://schemas.microsoft.com/office/drawing/2014/main" val="119377375"/>
                    </a:ext>
                  </a:extLst>
                </a:gridCol>
                <a:gridCol w="14401800">
                  <a:extLst>
                    <a:ext uri="{9D8B030D-6E8A-4147-A177-3AD203B41FA5}">
                      <a16:colId xmlns:a16="http://schemas.microsoft.com/office/drawing/2014/main" val="3255780786"/>
                    </a:ext>
                  </a:extLst>
                </a:gridCol>
              </a:tblGrid>
              <a:tr h="642220">
                <a:tc>
                  <a:txBody>
                    <a:bodyPr/>
                    <a:lstStyle/>
                    <a:p>
                      <a:pPr algn="ctr">
                        <a:lnSpc>
                          <a:spcPct val="107000"/>
                        </a:lnSpc>
                        <a:spcAft>
                          <a:spcPts val="800"/>
                        </a:spcAft>
                        <a:buNone/>
                      </a:pPr>
                      <a:r>
                        <a:rPr lang="tr-TR" sz="2000" kern="100" dirty="0" err="1">
                          <a:solidFill>
                            <a:srgbClr val="155056"/>
                          </a:solidFill>
                          <a:effectLst/>
                        </a:rPr>
                        <a:t>Category</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tr-TR" sz="2000" b="1" dirty="0" err="1">
                          <a:solidFill>
                            <a:srgbClr val="155056"/>
                          </a:solidFill>
                        </a:rPr>
                        <a:t>Goals</a:t>
                      </a:r>
                      <a:r>
                        <a:rPr lang="tr-TR" sz="2000" b="1" dirty="0">
                          <a:solidFill>
                            <a:srgbClr val="155056"/>
                          </a:solidFill>
                        </a:rPr>
                        <a:t> (0–6 </a:t>
                      </a:r>
                      <a:r>
                        <a:rPr lang="tr-TR" sz="2000" b="1" dirty="0" err="1">
                          <a:solidFill>
                            <a:srgbClr val="155056"/>
                          </a:solidFill>
                        </a:rPr>
                        <a:t>Months</a:t>
                      </a:r>
                      <a:r>
                        <a:rPr lang="tr-TR" sz="2000" b="1" dirty="0">
                          <a:solidFill>
                            <a:srgbClr val="155056"/>
                          </a:solidFill>
                        </a:rPr>
                        <a:t>)</a:t>
                      </a:r>
                      <a:endParaRPr lang="tr-TR" sz="2000" b="1"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extLst>
                  <a:ext uri="{0D108BD9-81ED-4DB2-BD59-A6C34878D82A}">
                    <a16:rowId xmlns:a16="http://schemas.microsoft.com/office/drawing/2014/main" val="1978526884"/>
                  </a:ext>
                </a:extLst>
              </a:tr>
              <a:tr h="2182959">
                <a:tc>
                  <a:txBody>
                    <a:bodyPr/>
                    <a:lstStyle/>
                    <a:p>
                      <a:pPr algn="ctr">
                        <a:lnSpc>
                          <a:spcPct val="107000"/>
                        </a:lnSpc>
                        <a:spcAft>
                          <a:spcPts val="800"/>
                        </a:spcAft>
                        <a:buNone/>
                      </a:pPr>
                      <a:r>
                        <a:rPr lang="tr-TR" sz="2000" dirty="0">
                          <a:solidFill>
                            <a:srgbClr val="155056"/>
                          </a:solidFill>
                        </a:rPr>
                        <a:t>Product &amp; </a:t>
                      </a:r>
                      <a:r>
                        <a:rPr lang="tr-TR" sz="2000" dirty="0" err="1">
                          <a:solidFill>
                            <a:srgbClr val="155056"/>
                          </a:solidFill>
                        </a:rPr>
                        <a:t>Technology</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en-US" dirty="0"/>
                        <a:t>• Completion of all 4 core GAT modules</a:t>
                      </a:r>
                      <a:r>
                        <a:rPr lang="tr-TR" dirty="0"/>
                        <a:t> </a:t>
                      </a:r>
                      <a:r>
                        <a:rPr lang="en-US" dirty="0"/>
                        <a:t>• Sentinel Checker Engine V2</a:t>
                      </a:r>
                      <a:r>
                        <a:rPr lang="tr-TR" dirty="0"/>
                        <a:t> </a:t>
                      </a:r>
                      <a:r>
                        <a:rPr lang="en-US" dirty="0"/>
                        <a:t>• Logo-based brand-protection Lite</a:t>
                      </a:r>
                      <a:br>
                        <a:rPr lang="en-US" dirty="0"/>
                      </a:br>
                      <a:r>
                        <a:rPr lang="en-US" dirty="0"/>
                        <a:t>• Edge Box standardization</a:t>
                      </a:r>
                      <a:r>
                        <a:rPr lang="tr-TR" dirty="0"/>
                        <a:t> </a:t>
                      </a:r>
                      <a:r>
                        <a:rPr lang="en-US" dirty="0"/>
                        <a:t>• First 3 pilots (public + private sector)</a:t>
                      </a:r>
                      <a:endParaRPr lang="tr-TR"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extLst>
                  <a:ext uri="{0D108BD9-81ED-4DB2-BD59-A6C34878D82A}">
                    <a16:rowId xmlns:a16="http://schemas.microsoft.com/office/drawing/2014/main" val="3405370527"/>
                  </a:ext>
                </a:extLst>
              </a:tr>
              <a:tr h="2182959">
                <a:tc>
                  <a:txBody>
                    <a:bodyPr/>
                    <a:lstStyle/>
                    <a:p>
                      <a:pPr algn="ctr">
                        <a:lnSpc>
                          <a:spcPct val="107000"/>
                        </a:lnSpc>
                        <a:spcAft>
                          <a:spcPts val="800"/>
                        </a:spcAft>
                        <a:buNone/>
                      </a:pPr>
                      <a:r>
                        <a:rPr lang="tr-TR" sz="2000" dirty="0" err="1">
                          <a:solidFill>
                            <a:srgbClr val="155056"/>
                          </a:solidFill>
                        </a:rPr>
                        <a:t>Sales</a:t>
                      </a:r>
                      <a:r>
                        <a:rPr lang="tr-TR" sz="2000" dirty="0">
                          <a:solidFill>
                            <a:srgbClr val="155056"/>
                          </a:solidFill>
                        </a:rPr>
                        <a:t> &amp; Business Development</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en-US" dirty="0"/>
                        <a:t>• Announcement of the </a:t>
                      </a:r>
                      <a:r>
                        <a:rPr lang="en-US" dirty="0" err="1"/>
                        <a:t>Teknopark</a:t>
                      </a:r>
                      <a:r>
                        <a:rPr lang="en-US" dirty="0"/>
                        <a:t> Istanbul reference</a:t>
                      </a:r>
                      <a:r>
                        <a:rPr lang="tr-TR" dirty="0"/>
                        <a:t> </a:t>
                      </a:r>
                      <a:r>
                        <a:rPr lang="en-US" dirty="0"/>
                        <a:t>• 5 new pilots: 2 public + 3 private sector</a:t>
                      </a:r>
                      <a:r>
                        <a:rPr lang="tr-TR" dirty="0"/>
                        <a:t> </a:t>
                      </a:r>
                      <a:r>
                        <a:rPr lang="en-US" dirty="0"/>
                        <a:t>• Distributor / integrator mapping</a:t>
                      </a:r>
                      <a:r>
                        <a:rPr lang="tr-TR" dirty="0"/>
                        <a:t> </a:t>
                      </a:r>
                    </a:p>
                    <a:p>
                      <a:pPr algn="ctr">
                        <a:lnSpc>
                          <a:spcPct val="107000"/>
                        </a:lnSpc>
                        <a:spcAft>
                          <a:spcPts val="800"/>
                        </a:spcAft>
                        <a:buNone/>
                      </a:pPr>
                      <a:r>
                        <a:rPr lang="en-US" dirty="0"/>
                        <a:t>• Fast quotation – fast deployment model</a:t>
                      </a:r>
                      <a:endParaRPr lang="tr-TR"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extLst>
                  <a:ext uri="{0D108BD9-81ED-4DB2-BD59-A6C34878D82A}">
                    <a16:rowId xmlns:a16="http://schemas.microsoft.com/office/drawing/2014/main" val="648088714"/>
                  </a:ext>
                </a:extLst>
              </a:tr>
              <a:tr h="1842934">
                <a:tc>
                  <a:txBody>
                    <a:bodyPr/>
                    <a:lstStyle/>
                    <a:p>
                      <a:pPr algn="ctr">
                        <a:lnSpc>
                          <a:spcPct val="107000"/>
                        </a:lnSpc>
                        <a:spcAft>
                          <a:spcPts val="800"/>
                        </a:spcAft>
                        <a:buNone/>
                      </a:pPr>
                      <a:r>
                        <a:rPr lang="tr-TR" sz="2000" dirty="0" err="1">
                          <a:solidFill>
                            <a:srgbClr val="155056"/>
                          </a:solidFill>
                        </a:rPr>
                        <a:t>Organization</a:t>
                      </a:r>
                      <a:r>
                        <a:rPr lang="tr-TR" sz="2000" dirty="0">
                          <a:solidFill>
                            <a:srgbClr val="155056"/>
                          </a:solidFill>
                        </a:rPr>
                        <a:t> &amp; Human </a:t>
                      </a:r>
                      <a:r>
                        <a:rPr lang="tr-TR" sz="2000" dirty="0" err="1">
                          <a:solidFill>
                            <a:srgbClr val="155056"/>
                          </a:solidFill>
                        </a:rPr>
                        <a:t>Resources</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en-US" dirty="0"/>
                        <a:t>• 1 CV/ML engineer</a:t>
                      </a:r>
                      <a:r>
                        <a:rPr lang="tr-TR" dirty="0"/>
                        <a:t> </a:t>
                      </a:r>
                      <a:r>
                        <a:rPr lang="en-US" dirty="0"/>
                        <a:t>• 1 backend / DevOps engineer</a:t>
                      </a:r>
                      <a:r>
                        <a:rPr lang="tr-TR" dirty="0"/>
                        <a:t> </a:t>
                      </a:r>
                      <a:r>
                        <a:rPr lang="en-US" dirty="0"/>
                        <a:t>• 1 project / sales manager</a:t>
                      </a:r>
                      <a:r>
                        <a:rPr lang="tr-TR" dirty="0"/>
                        <a:t> </a:t>
                      </a:r>
                      <a:r>
                        <a:rPr lang="en-US" dirty="0"/>
                        <a:t>• Preparation of ISO 27001 requirement set</a:t>
                      </a:r>
                      <a:r>
                        <a:rPr lang="tr-TR" dirty="0"/>
                        <a:t> </a:t>
                      </a:r>
                    </a:p>
                    <a:p>
                      <a:pPr algn="ctr">
                        <a:lnSpc>
                          <a:spcPct val="107000"/>
                        </a:lnSpc>
                        <a:spcAft>
                          <a:spcPts val="800"/>
                        </a:spcAft>
                        <a:buNone/>
                      </a:pPr>
                      <a:r>
                        <a:rPr lang="en-US" dirty="0"/>
                        <a:t>• KVKK compliance documents</a:t>
                      </a:r>
                      <a:endParaRPr lang="tr-TR"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extLst>
                  <a:ext uri="{0D108BD9-81ED-4DB2-BD59-A6C34878D82A}">
                    <a16:rowId xmlns:a16="http://schemas.microsoft.com/office/drawing/2014/main" val="775506812"/>
                  </a:ext>
                </a:extLst>
              </a:tr>
              <a:tr h="1242578">
                <a:tc>
                  <a:txBody>
                    <a:bodyPr/>
                    <a:lstStyle/>
                    <a:p>
                      <a:pPr algn="ctr">
                        <a:lnSpc>
                          <a:spcPct val="107000"/>
                        </a:lnSpc>
                        <a:spcAft>
                          <a:spcPts val="800"/>
                        </a:spcAft>
                        <a:buNone/>
                      </a:pPr>
                      <a:r>
                        <a:rPr lang="tr-TR" sz="2000" dirty="0">
                          <a:solidFill>
                            <a:srgbClr val="155056"/>
                          </a:solidFill>
                        </a:rPr>
                        <a:t>Finance &amp; Operations</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en-US" dirty="0"/>
                        <a:t>• Product cost (COGS) calculation</a:t>
                      </a:r>
                      <a:r>
                        <a:rPr lang="tr-TR" dirty="0"/>
                        <a:t> </a:t>
                      </a:r>
                      <a:r>
                        <a:rPr lang="en-US" dirty="0"/>
                        <a:t>• 6-month cash flow plan</a:t>
                      </a:r>
                      <a:r>
                        <a:rPr lang="tr-TR" dirty="0"/>
                        <a:t> </a:t>
                      </a:r>
                      <a:r>
                        <a:rPr lang="en-US" dirty="0"/>
                        <a:t>• Annual license + pilot package pricing</a:t>
                      </a:r>
                      <a:endParaRPr lang="tr-TR"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extLst>
                  <a:ext uri="{0D108BD9-81ED-4DB2-BD59-A6C34878D82A}">
                    <a16:rowId xmlns:a16="http://schemas.microsoft.com/office/drawing/2014/main" val="224179512"/>
                  </a:ext>
                </a:extLst>
              </a:tr>
              <a:tr h="2182959">
                <a:tc>
                  <a:txBody>
                    <a:bodyPr/>
                    <a:lstStyle/>
                    <a:p>
                      <a:pPr algn="ctr">
                        <a:lnSpc>
                          <a:spcPct val="107000"/>
                        </a:lnSpc>
                        <a:spcAft>
                          <a:spcPts val="800"/>
                        </a:spcAft>
                        <a:buNone/>
                      </a:pPr>
                      <a:r>
                        <a:rPr lang="tr-TR" sz="2000" dirty="0" err="1">
                          <a:solidFill>
                            <a:srgbClr val="155056"/>
                          </a:solidFill>
                        </a:rPr>
                        <a:t>Brand</a:t>
                      </a:r>
                      <a:r>
                        <a:rPr lang="tr-TR" sz="2000" dirty="0">
                          <a:solidFill>
                            <a:srgbClr val="155056"/>
                          </a:solidFill>
                        </a:rPr>
                        <a:t> &amp; Marketing</a:t>
                      </a:r>
                      <a:endParaRPr lang="tr-TR" sz="2000" kern="100" dirty="0">
                        <a:solidFill>
                          <a:srgbClr val="155056"/>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979797"/>
                    </a:solidFill>
                  </a:tcPr>
                </a:tc>
                <a:tc>
                  <a:txBody>
                    <a:bodyPr/>
                    <a:lstStyle/>
                    <a:p>
                      <a:pPr algn="ctr">
                        <a:lnSpc>
                          <a:spcPct val="107000"/>
                        </a:lnSpc>
                        <a:spcAft>
                          <a:spcPts val="800"/>
                        </a:spcAft>
                        <a:buNone/>
                      </a:pPr>
                      <a:r>
                        <a:rPr lang="en-US" dirty="0"/>
                        <a:t>• Product-focused redesign of the website</a:t>
                      </a:r>
                      <a:r>
                        <a:rPr lang="tr-TR" dirty="0"/>
                        <a:t> </a:t>
                      </a:r>
                      <a:r>
                        <a:rPr lang="en-US" dirty="0"/>
                        <a:t>• PR: “First sale to </a:t>
                      </a:r>
                      <a:r>
                        <a:rPr lang="en-US" dirty="0" err="1"/>
                        <a:t>Teknopark</a:t>
                      </a:r>
                      <a:r>
                        <a:rPr lang="en-US" dirty="0"/>
                        <a:t> Istanbul”</a:t>
                      </a:r>
                      <a:r>
                        <a:rPr lang="tr-TR" dirty="0"/>
                        <a:t> </a:t>
                      </a:r>
                      <a:r>
                        <a:rPr lang="en-US" dirty="0"/>
                        <a:t>• LinkedIn corporate content strategy</a:t>
                      </a:r>
                      <a:r>
                        <a:rPr lang="tr-TR" dirty="0"/>
                        <a:t> </a:t>
                      </a:r>
                    </a:p>
                    <a:p>
                      <a:pPr algn="ctr">
                        <a:lnSpc>
                          <a:spcPct val="107000"/>
                        </a:lnSpc>
                        <a:spcAft>
                          <a:spcPts val="800"/>
                        </a:spcAft>
                        <a:buNone/>
                      </a:pPr>
                      <a:r>
                        <a:rPr lang="en-US" dirty="0"/>
                        <a:t>• Corporate pitch deck v1</a:t>
                      </a:r>
                      <a:endParaRPr lang="tr-TR"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C7C7C7"/>
                    </a:solidFill>
                  </a:tcPr>
                </a:tc>
                <a:extLst>
                  <a:ext uri="{0D108BD9-81ED-4DB2-BD59-A6C34878D82A}">
                    <a16:rowId xmlns:a16="http://schemas.microsoft.com/office/drawing/2014/main" val="208340476"/>
                  </a:ext>
                </a:extLst>
              </a:tr>
            </a:tbl>
          </a:graphicData>
        </a:graphic>
      </p:graphicFrame>
      <p:sp>
        <p:nvSpPr>
          <p:cNvPr id="3" name="Freeform 2">
            <a:extLst>
              <a:ext uri="{FF2B5EF4-FFF2-40B4-BE49-F238E27FC236}">
                <a16:creationId xmlns:a16="http://schemas.microsoft.com/office/drawing/2014/main" id="{D594F78A-D617-61AC-D0D6-C8C324674F16}"/>
              </a:ext>
            </a:extLst>
          </p:cNvPr>
          <p:cNvSpPr/>
          <p:nvPr/>
        </p:nvSpPr>
        <p:spPr>
          <a:xfrm>
            <a:off x="17465728" y="190500"/>
            <a:ext cx="671704" cy="683420"/>
          </a:xfrm>
          <a:custGeom>
            <a:avLst/>
            <a:gdLst/>
            <a:ahLst/>
            <a:cxnLst/>
            <a:rect l="l" t="t" r="r" b="b"/>
            <a:pathLst>
              <a:path w="4543808" h="4567241">
                <a:moveTo>
                  <a:pt x="0" y="0"/>
                </a:moveTo>
                <a:lnTo>
                  <a:pt x="4543808" y="0"/>
                </a:lnTo>
                <a:lnTo>
                  <a:pt x="4543808" y="4567240"/>
                </a:lnTo>
                <a:lnTo>
                  <a:pt x="0" y="4567240"/>
                </a:lnTo>
                <a:lnTo>
                  <a:pt x="0" y="0"/>
                </a:lnTo>
                <a:close/>
              </a:path>
            </a:pathLst>
          </a:custGeom>
          <a:blipFill>
            <a:blip r:embed="rId2"/>
            <a:stretch>
              <a:fillRect l="-45382" t="-30270" r="-34552" b="-48741"/>
            </a:stretch>
          </a:blipFill>
        </p:spPr>
      </p:sp>
    </p:spTree>
    <p:extLst>
      <p:ext uri="{BB962C8B-B14F-4D97-AF65-F5344CB8AC3E}">
        <p14:creationId xmlns:p14="http://schemas.microsoft.com/office/powerpoint/2010/main" val="3317938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819</TotalTime>
  <Words>1877</Words>
  <Application>Microsoft Office PowerPoint</Application>
  <PresentationFormat>Özel</PresentationFormat>
  <Paragraphs>332</Paragraphs>
  <Slides>16</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16</vt:i4>
      </vt:variant>
    </vt:vector>
  </HeadingPairs>
  <TitlesOfParts>
    <vt:vector size="23" baseType="lpstr">
      <vt:lpstr>Gotham</vt:lpstr>
      <vt:lpstr>Calibri</vt:lpstr>
      <vt:lpstr>Arial</vt:lpstr>
      <vt:lpstr>DejaVu Serif Bold</vt:lpstr>
      <vt:lpstr>Aptos</vt:lpstr>
      <vt:lpstr>Gotham 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Tengri Guard Siber Güvenlik A.Ş.</dc:title>
  <dc:creator>Tayyip Ateş</dc:creator>
  <cp:lastModifiedBy>Tayyip Ateş</cp:lastModifiedBy>
  <cp:revision>13</cp:revision>
  <dcterms:created xsi:type="dcterms:W3CDTF">2006-08-16T00:00:00Z</dcterms:created>
  <dcterms:modified xsi:type="dcterms:W3CDTF">2026-01-08T13:09:25Z</dcterms:modified>
  <dc:identifier>DAGi84XFPQw</dc:identifier>
</cp:coreProperties>
</file>