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Oswald" panose="00000500000000000000" pitchFamily="2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HKEYkSM5f7El4zMvhE9eTmeZu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ecd14a3f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27ecd14a3f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7ecd14a3f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7ecd14a3f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ecd14a3f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7ecd14a3fa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ecd14a3f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7ecd14a3f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ecd14a3f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27ecd14a3f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2a6bce7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2a6bce7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2a6bce75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a2a6bce75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2a6bce75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2a6bce75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2a6bce75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2a6bce75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2a6bce75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2a6bce75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2a6bce75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2a6bce75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ecd14a3fa_0_1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g27ecd14a3fa_0_1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g27ecd14a3fa_0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27ecd14a3fa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g27ecd14a3fa_0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15" name="Google Shape;15;g27ecd14a3fa_0_114"/>
          <p:cNvGrpSpPr/>
          <p:nvPr/>
        </p:nvGrpSpPr>
        <p:grpSpPr>
          <a:xfrm>
            <a:off x="0" y="0"/>
            <a:ext cx="12192000" cy="816723"/>
            <a:chOff x="0" y="0"/>
            <a:chExt cx="12192000" cy="816723"/>
          </a:xfrm>
        </p:grpSpPr>
        <p:pic>
          <p:nvPicPr>
            <p:cNvPr id="16" name="Google Shape;16;g27ecd14a3fa_0_114" descr="Logotipo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5531" y="162453"/>
              <a:ext cx="1523998" cy="450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g27ecd14a3fa_0_114" descr="Logotip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91541" y="153021"/>
              <a:ext cx="1139337" cy="549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g27ecd14a3fa_0_114"/>
            <p:cNvSpPr/>
            <p:nvPr/>
          </p:nvSpPr>
          <p:spPr>
            <a:xfrm>
              <a:off x="0" y="0"/>
              <a:ext cx="12192000" cy="122700"/>
            </a:xfrm>
            <a:prstGeom prst="rect">
              <a:avLst/>
            </a:prstGeom>
            <a:solidFill>
              <a:srgbClr val="B3C6E7"/>
            </a:solidFill>
            <a:ln w="12700" cap="flat" cmpd="sng">
              <a:solidFill>
                <a:srgbClr val="8DA9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g27ecd14a3fa_0_114"/>
            <p:cNvSpPr/>
            <p:nvPr/>
          </p:nvSpPr>
          <p:spPr>
            <a:xfrm>
              <a:off x="0" y="694023"/>
              <a:ext cx="12192000" cy="122700"/>
            </a:xfrm>
            <a:prstGeom prst="rect">
              <a:avLst/>
            </a:prstGeom>
            <a:solidFill>
              <a:srgbClr val="B3C6E7"/>
            </a:solidFill>
            <a:ln w="12700" cap="flat" cmpd="sng">
              <a:solidFill>
                <a:srgbClr val="8DA9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7ecd14a3fa_0_9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27ecd14a3fa_0_9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1" name="Google Shape;51;g27ecd14a3fa_0_9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g27ecd14a3fa_0_9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27ecd14a3fa_0_9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7ecd14a3fa_0_10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g27ecd14a3fa_0_1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ecd14a3fa_0_10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9" name="Google Shape;59;g27ecd14a3fa_0_10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g27ecd14a3fa_0_10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7ecd14a3fa_0_7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2" name="Google Shape;22;g27ecd14a3fa_0_7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3" name="Google Shape;23;g27ecd14a3fa_0_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7ecd14a3fa_0_1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7ecd14a3fa_0_7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g27ecd14a3fa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7ecd14a3fa_0_8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7ecd14a3fa_0_8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27ecd14a3fa_0_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7ecd14a3fa_0_8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7ecd14a3fa_0_8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g27ecd14a3fa_0_8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g27ecd14a3fa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7ecd14a3fa_0_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7ecd14a3fa_0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7ecd14a3fa_0_9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3" name="Google Shape;43;g27ecd14a3fa_0_9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g27ecd14a3fa_0_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7ecd14a3fa_0_9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7" name="Google Shape;47;g27ecd14a3fa_0_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ecd14a3fa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7ecd14a3fa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7ecd14a3fa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ecd14a3fa_0_65"/>
          <p:cNvSpPr txBox="1"/>
          <p:nvPr/>
        </p:nvSpPr>
        <p:spPr>
          <a:xfrm>
            <a:off x="1524000" y="223520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1">
                <a:latin typeface="Roboto"/>
                <a:ea typeface="Roboto"/>
                <a:cs typeface="Roboto"/>
                <a:sym typeface="Roboto"/>
              </a:rPr>
              <a:t>Biotech </a:t>
            </a:r>
            <a:r>
              <a:rPr lang="es-ES" sz="6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Innovation Hub</a:t>
            </a:r>
            <a:br>
              <a:rPr lang="es-ES" sz="6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ES" sz="6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Argentina </a:t>
            </a:r>
            <a:endParaRPr sz="6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g27ecd14a3fa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7ecd14a3fa_0_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77750" cy="5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g27ecd14a3fa_0_137"/>
          <p:cNvGrpSpPr/>
          <p:nvPr/>
        </p:nvGrpSpPr>
        <p:grpSpPr>
          <a:xfrm>
            <a:off x="4762462" y="937098"/>
            <a:ext cx="5892754" cy="5824554"/>
            <a:chOff x="1481378" y="-38064"/>
            <a:chExt cx="5892754" cy="5824554"/>
          </a:xfrm>
        </p:grpSpPr>
        <p:sp>
          <p:nvSpPr>
            <p:cNvPr id="190" name="Google Shape;190;g27ecd14a3fa_0_137"/>
            <p:cNvSpPr/>
            <p:nvPr/>
          </p:nvSpPr>
          <p:spPr>
            <a:xfrm>
              <a:off x="2731426" y="1448065"/>
              <a:ext cx="3244800" cy="3244800"/>
            </a:xfrm>
            <a:prstGeom prst="ellipse">
              <a:avLst/>
            </a:prstGeom>
            <a:solidFill>
              <a:srgbClr val="4372C3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7ecd14a3fa_0_137"/>
            <p:cNvSpPr txBox="1"/>
            <p:nvPr/>
          </p:nvSpPr>
          <p:spPr>
            <a:xfrm>
              <a:off x="3206599" y="1923238"/>
              <a:ext cx="2294400" cy="229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s-E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Biotec Sector </a:t>
              </a:r>
              <a:endPara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g27ecd14a3fa_0_137"/>
            <p:cNvSpPr/>
            <p:nvPr/>
          </p:nvSpPr>
          <p:spPr>
            <a:xfrm>
              <a:off x="3086005" y="-38064"/>
              <a:ext cx="2535600" cy="1988400"/>
            </a:xfrm>
            <a:prstGeom prst="ellipse">
              <a:avLst/>
            </a:prstGeom>
            <a:solidFill>
              <a:srgbClr val="4372C3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27ecd14a3fa_0_137"/>
            <p:cNvSpPr txBox="1"/>
            <p:nvPr/>
          </p:nvSpPr>
          <p:spPr>
            <a:xfrm>
              <a:off x="3457324" y="253143"/>
              <a:ext cx="1792800" cy="14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rPr lang="es-ES" sz="1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Ministry of Science, Technology and Innovation (MINCyT) + National Agency of Research,, Technological Development and Innovation </a:t>
              </a:r>
              <a:endPara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g27ecd14a3fa_0_137"/>
            <p:cNvSpPr/>
            <p:nvPr/>
          </p:nvSpPr>
          <p:spPr>
            <a:xfrm>
              <a:off x="5222470" y="1060102"/>
              <a:ext cx="1622400" cy="1622400"/>
            </a:xfrm>
            <a:prstGeom prst="ellipse">
              <a:avLst/>
            </a:prstGeom>
            <a:solidFill>
              <a:srgbClr val="4372C3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7ecd14a3fa_0_137"/>
            <p:cNvSpPr txBox="1"/>
            <p:nvPr/>
          </p:nvSpPr>
          <p:spPr>
            <a:xfrm>
              <a:off x="5460056" y="1297688"/>
              <a:ext cx="11472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rPr lang="es-ES" sz="1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Ministry of Economy</a:t>
              </a:r>
              <a:endParaRPr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g27ecd14a3fa_0_137"/>
            <p:cNvSpPr/>
            <p:nvPr/>
          </p:nvSpPr>
          <p:spPr>
            <a:xfrm>
              <a:off x="5751732" y="2729687"/>
              <a:ext cx="1622400" cy="1622400"/>
            </a:xfrm>
            <a:prstGeom prst="ellipse">
              <a:avLst/>
            </a:prstGeom>
            <a:solidFill>
              <a:srgbClr val="4372C3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7ecd14a3fa_0_137"/>
            <p:cNvSpPr txBox="1"/>
            <p:nvPr/>
          </p:nvSpPr>
          <p:spPr>
            <a:xfrm>
              <a:off x="5989318" y="2967273"/>
              <a:ext cx="11472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rPr lang="es-ES" sz="1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Federal Governments + National Investment Council (CFI)</a:t>
              </a:r>
              <a:endParaRPr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g27ecd14a3fa_0_137"/>
            <p:cNvSpPr/>
            <p:nvPr/>
          </p:nvSpPr>
          <p:spPr>
            <a:xfrm>
              <a:off x="4459927" y="4164090"/>
              <a:ext cx="1622400" cy="1622400"/>
            </a:xfrm>
            <a:prstGeom prst="ellipse">
              <a:avLst/>
            </a:prstGeom>
            <a:solidFill>
              <a:srgbClr val="4372C3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27ecd14a3fa_0_137"/>
            <p:cNvSpPr txBox="1"/>
            <p:nvPr/>
          </p:nvSpPr>
          <p:spPr>
            <a:xfrm>
              <a:off x="4697513" y="4401676"/>
              <a:ext cx="11472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rPr lang="es-ES" sz="1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Ministry of Foreign Affairs &amp; Argentine Agency on Investment &amp; Trade</a:t>
              </a:r>
              <a:endParaRPr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g27ecd14a3fa_0_137"/>
            <p:cNvSpPr/>
            <p:nvPr/>
          </p:nvSpPr>
          <p:spPr>
            <a:xfrm>
              <a:off x="2625268" y="4164090"/>
              <a:ext cx="1622400" cy="1622400"/>
            </a:xfrm>
            <a:prstGeom prst="ellipse">
              <a:avLst/>
            </a:prstGeom>
            <a:solidFill>
              <a:srgbClr val="4372C3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7ecd14a3fa_0_137"/>
            <p:cNvSpPr txBox="1"/>
            <p:nvPr/>
          </p:nvSpPr>
          <p:spPr>
            <a:xfrm>
              <a:off x="2862854" y="4401676"/>
              <a:ext cx="11472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rPr lang="es-ES" sz="1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Company builders and venture capital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7ecd14a3fa_0_137"/>
            <p:cNvSpPr/>
            <p:nvPr/>
          </p:nvSpPr>
          <p:spPr>
            <a:xfrm>
              <a:off x="1481378" y="2729696"/>
              <a:ext cx="1622400" cy="1622400"/>
            </a:xfrm>
            <a:prstGeom prst="ellipse">
              <a:avLst/>
            </a:prstGeom>
            <a:solidFill>
              <a:srgbClr val="4372C3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27ecd14a3fa_0_137"/>
            <p:cNvSpPr txBox="1"/>
            <p:nvPr/>
          </p:nvSpPr>
          <p:spPr>
            <a:xfrm>
              <a:off x="1718964" y="2967282"/>
              <a:ext cx="11472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rPr lang="es-ES" sz="1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Regulatory Agencies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27ecd14a3fa_0_137"/>
            <p:cNvSpPr/>
            <p:nvPr/>
          </p:nvSpPr>
          <p:spPr>
            <a:xfrm>
              <a:off x="1889627" y="941037"/>
              <a:ext cx="1622400" cy="1622400"/>
            </a:xfrm>
            <a:prstGeom prst="ellipse">
              <a:avLst/>
            </a:prstGeom>
            <a:solidFill>
              <a:srgbClr val="4372C3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27ecd14a3fa_0_137"/>
            <p:cNvSpPr txBox="1"/>
            <p:nvPr/>
          </p:nvSpPr>
          <p:spPr>
            <a:xfrm>
              <a:off x="2127213" y="1178623"/>
              <a:ext cx="1147200" cy="11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rPr lang="es-ES" sz="1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National Scientific and Technical Research Council (CONICET)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g27ecd14a3fa_0_137"/>
          <p:cNvGrpSpPr/>
          <p:nvPr/>
        </p:nvGrpSpPr>
        <p:grpSpPr>
          <a:xfrm>
            <a:off x="5801655" y="2637127"/>
            <a:ext cx="3221004" cy="3083458"/>
            <a:chOff x="5794731" y="2322753"/>
            <a:chExt cx="3333338" cy="3382839"/>
          </a:xfrm>
        </p:grpSpPr>
        <p:sp>
          <p:nvSpPr>
            <p:cNvPr id="207" name="Google Shape;207;g27ecd14a3fa_0_137"/>
            <p:cNvSpPr/>
            <p:nvPr/>
          </p:nvSpPr>
          <p:spPr>
            <a:xfrm rot="-2075097">
              <a:off x="5997288" y="2872551"/>
              <a:ext cx="2061739" cy="400098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R+D Capabilities</a:t>
              </a:r>
              <a:endPara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27ecd14a3fa_0_137"/>
            <p:cNvSpPr/>
            <p:nvPr/>
          </p:nvSpPr>
          <p:spPr>
            <a:xfrm rot="-2043836">
              <a:off x="7080907" y="4597441"/>
              <a:ext cx="2116698" cy="400141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Global connection</a:t>
              </a:r>
              <a:endPara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g27ecd14a3fa_0_137"/>
            <p:cNvSpPr/>
            <p:nvPr/>
          </p:nvSpPr>
          <p:spPr>
            <a:xfrm rot="3394258">
              <a:off x="5388428" y="4418237"/>
              <a:ext cx="2447252" cy="343225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Market development</a:t>
              </a:r>
              <a:endPara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g27ecd14a3fa_0_137"/>
          <p:cNvSpPr/>
          <p:nvPr/>
        </p:nvSpPr>
        <p:spPr>
          <a:xfrm rot="3394511">
            <a:off x="7265021" y="3371351"/>
            <a:ext cx="2282505" cy="338648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Biotec Promotion policy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7ecd14a3fa_0_137"/>
          <p:cNvSpPr txBox="1"/>
          <p:nvPr/>
        </p:nvSpPr>
        <p:spPr>
          <a:xfrm>
            <a:off x="67575" y="2123690"/>
            <a:ext cx="4666800" cy="3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</a:pPr>
            <a:r>
              <a:rPr lang="es-ES"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Argentine Biotechnology Ecosystem: a public-private long-term alliance for development</a:t>
            </a:r>
            <a:endParaRPr sz="3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g27ecd14a3fa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7ecd14a3fa_0_137"/>
          <p:cNvPicPr preferRelativeResize="0"/>
          <p:nvPr/>
        </p:nvPicPr>
        <p:blipFill rotWithShape="1">
          <a:blip r:embed="rId4">
            <a:alphaModFix amt="54000"/>
          </a:blip>
          <a:srcRect/>
          <a:stretch/>
        </p:blipFill>
        <p:spPr>
          <a:xfrm>
            <a:off x="6564512" y="3922500"/>
            <a:ext cx="1695255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7ecd14a3fa_0_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150" y="133050"/>
            <a:ext cx="1077750" cy="5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ecd14a3fa_0_142"/>
          <p:cNvSpPr txBox="1"/>
          <p:nvPr/>
        </p:nvSpPr>
        <p:spPr>
          <a:xfrm>
            <a:off x="5841750" y="4603735"/>
            <a:ext cx="24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www.cabiotec.com.ar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g27ecd14a3fa_0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038" y="2516250"/>
            <a:ext cx="3963924" cy="208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7ecd14a3fa_0_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7ecd14a3fa_0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150" y="133050"/>
            <a:ext cx="1077750" cy="5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g27ecd14a3fa_0_127"/>
          <p:cNvGrpSpPr/>
          <p:nvPr/>
        </p:nvGrpSpPr>
        <p:grpSpPr>
          <a:xfrm>
            <a:off x="4101438" y="1703247"/>
            <a:ext cx="7154073" cy="4777962"/>
            <a:chOff x="2571322" y="1494972"/>
            <a:chExt cx="7400510" cy="4847770"/>
          </a:xfrm>
        </p:grpSpPr>
        <p:pic>
          <p:nvPicPr>
            <p:cNvPr id="73" name="Google Shape;73;g27ecd14a3fa_0_1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32123" y="1494972"/>
              <a:ext cx="3739709" cy="4847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g27ecd14a3fa_0_1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71322" y="1494972"/>
              <a:ext cx="3660803" cy="4847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g27ecd14a3fa_0_127"/>
          <p:cNvSpPr/>
          <p:nvPr/>
        </p:nvSpPr>
        <p:spPr>
          <a:xfrm>
            <a:off x="430900" y="3240976"/>
            <a:ext cx="30120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ES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s-ES" sz="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Companies</a:t>
            </a:r>
            <a:endParaRPr sz="2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Accelerators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7ecd14a3fa_0_127"/>
          <p:cNvSpPr txBox="1">
            <a:spLocks noGrp="1"/>
          </p:cNvSpPr>
          <p:nvPr>
            <p:ph type="ctrTitle" idx="4294967295"/>
          </p:nvPr>
        </p:nvSpPr>
        <p:spPr>
          <a:xfrm>
            <a:off x="1402976" y="809811"/>
            <a:ext cx="9144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es-ES"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Argentine Chamber of Biotechnology</a:t>
            </a:r>
            <a:endParaRPr sz="32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g27ecd14a3f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7ecd14a3fa_0_1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150" y="133050"/>
            <a:ext cx="1028367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7ecd14a3f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7ecd14a3fa_0_1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150" y="133050"/>
            <a:ext cx="1077750" cy="55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ecd14a3fa_0_132"/>
          <p:cNvSpPr txBox="1"/>
          <p:nvPr/>
        </p:nvSpPr>
        <p:spPr>
          <a:xfrm>
            <a:off x="1523989" y="928886"/>
            <a:ext cx="9144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es-ES" sz="3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Biotec recent dynamics in Argentina (2022</a:t>
            </a:r>
            <a:r>
              <a:rPr lang="es-ES" sz="3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32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g27ecd14a3fa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7ecd14a3fa_0_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28367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7ecd14a3fa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7ecd14a3fa_0_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77750" cy="5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7ecd14a3fa_0_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5825" y="2139726"/>
            <a:ext cx="1597233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7ecd14a3fa_0_132"/>
          <p:cNvSpPr txBox="1"/>
          <p:nvPr/>
        </p:nvSpPr>
        <p:spPr>
          <a:xfrm>
            <a:off x="724425" y="3234663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+1300 MM USD Biotech Sales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g27ecd14a3fa_0_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7385" y="2139727"/>
            <a:ext cx="1597225" cy="112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7ecd14a3fa_0_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68925" y="2069300"/>
            <a:ext cx="1719383" cy="12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7ecd14a3fa_0_132"/>
          <p:cNvSpPr txBox="1"/>
          <p:nvPr/>
        </p:nvSpPr>
        <p:spPr>
          <a:xfrm>
            <a:off x="8146400" y="3502875"/>
            <a:ext cx="376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6,9% R+D/Sales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g27ecd14a3fa_0_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3063" y="4353527"/>
            <a:ext cx="2022427" cy="12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7ecd14a3fa_0_1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63575" y="4413925"/>
            <a:ext cx="2022425" cy="11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7ecd14a3fa_0_132"/>
          <p:cNvSpPr txBox="1"/>
          <p:nvPr/>
        </p:nvSpPr>
        <p:spPr>
          <a:xfrm>
            <a:off x="4595988" y="334897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216 MM USD Biotech Exports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g27ecd14a3fa_0_132"/>
          <p:cNvSpPr txBox="1"/>
          <p:nvPr/>
        </p:nvSpPr>
        <p:spPr>
          <a:xfrm>
            <a:off x="2534263" y="56175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+20.000 jobs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g27ecd14a3fa_0_132"/>
          <p:cNvSpPr txBox="1"/>
          <p:nvPr/>
        </p:nvSpPr>
        <p:spPr>
          <a:xfrm>
            <a:off x="6616900" y="5505000"/>
            <a:ext cx="3115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+2000 scientists doing R+D in the private sector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g27ecd14a3fa_0_132"/>
          <p:cNvSpPr txBox="1"/>
          <p:nvPr/>
        </p:nvSpPr>
        <p:spPr>
          <a:xfrm>
            <a:off x="7668625" y="6446900"/>
            <a:ext cx="44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1st Argentine Census of Bio and Nano Companies (2023).</a:t>
            </a:r>
            <a:endParaRPr sz="11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2a2a6bce75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a2a6bce75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28367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a2a6bce75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a2a6bce75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77750" cy="5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a2a6bce755_0_0"/>
          <p:cNvPicPr preferRelativeResize="0"/>
          <p:nvPr/>
        </p:nvPicPr>
        <p:blipFill rotWithShape="1">
          <a:blip r:embed="rId5">
            <a:alphaModFix/>
          </a:blip>
          <a:srcRect t="1406" b="10145"/>
          <a:stretch/>
        </p:blipFill>
        <p:spPr>
          <a:xfrm>
            <a:off x="3833225" y="2129525"/>
            <a:ext cx="7411051" cy="34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a2a6bce755_0_0"/>
          <p:cNvSpPr txBox="1"/>
          <p:nvPr/>
        </p:nvSpPr>
        <p:spPr>
          <a:xfrm>
            <a:off x="2996900" y="922250"/>
            <a:ext cx="8359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latin typeface="Roboto"/>
                <a:ea typeface="Roboto"/>
                <a:cs typeface="Roboto"/>
                <a:sym typeface="Roboto"/>
              </a:rPr>
              <a:t>Geographical distribution of the identified biotechnology companies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g2a2a6bce755_0_0"/>
          <p:cNvSpPr txBox="1"/>
          <p:nvPr/>
        </p:nvSpPr>
        <p:spPr>
          <a:xfrm>
            <a:off x="322756" y="1303260"/>
            <a:ext cx="33228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s-ES" sz="6500" b="1" i="0" u="none" strike="noStrike" cap="none">
                <a:solidFill>
                  <a:srgbClr val="000000"/>
                </a:solidFill>
                <a:highlight>
                  <a:srgbClr val="BBD6EE"/>
                </a:highlight>
                <a:latin typeface="Oswald"/>
                <a:ea typeface="Oswald"/>
                <a:cs typeface="Oswald"/>
                <a:sym typeface="Oswald"/>
              </a:rPr>
              <a:t>340</a:t>
            </a:r>
            <a:endParaRPr sz="4100" b="0" i="0" u="none" strike="noStrike" cap="none">
              <a:solidFill>
                <a:srgbClr val="000000"/>
              </a:solidFill>
              <a:highlight>
                <a:srgbClr val="BBD6EE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600" b="1">
                <a:latin typeface="Oswald"/>
                <a:ea typeface="Oswald"/>
                <a:cs typeface="Oswald"/>
                <a:sym typeface="Oswald"/>
              </a:rPr>
              <a:t>Biotech </a:t>
            </a:r>
            <a:endParaRPr sz="2600" b="1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600" b="1">
                <a:latin typeface="Oswald"/>
                <a:ea typeface="Oswald"/>
                <a:cs typeface="Oswald"/>
                <a:sym typeface="Oswald"/>
              </a:rPr>
              <a:t>Companies</a:t>
            </a:r>
            <a:endParaRPr sz="2600" b="1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600" b="1">
                <a:latin typeface="Oswald"/>
                <a:ea typeface="Oswald"/>
                <a:cs typeface="Oswald"/>
                <a:sym typeface="Oswald"/>
              </a:rPr>
              <a:t>Identified</a:t>
            </a:r>
            <a:endParaRPr sz="26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g2a2a6bce755_0_0"/>
          <p:cNvSpPr txBox="1"/>
          <p:nvPr/>
        </p:nvSpPr>
        <p:spPr>
          <a:xfrm>
            <a:off x="428681" y="3939910"/>
            <a:ext cx="33228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s-ES" sz="6500" b="1" i="0" u="none" strike="noStrike" cap="none">
                <a:solidFill>
                  <a:srgbClr val="000000"/>
                </a:solidFill>
                <a:highlight>
                  <a:srgbClr val="BBD6EE"/>
                </a:highlight>
                <a:latin typeface="Oswald"/>
                <a:ea typeface="Oswald"/>
                <a:cs typeface="Oswald"/>
                <a:sym typeface="Oswald"/>
              </a:rPr>
              <a:t>146</a:t>
            </a:r>
            <a:endParaRPr sz="4100" b="0" i="0" u="none" strike="noStrike" cap="none">
              <a:solidFill>
                <a:srgbClr val="000000"/>
              </a:solidFill>
              <a:highlight>
                <a:srgbClr val="BBD6EE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600" b="1">
                <a:latin typeface="Oswald"/>
                <a:ea typeface="Oswald"/>
                <a:cs typeface="Oswald"/>
                <a:sym typeface="Oswald"/>
              </a:rPr>
              <a:t>Biotech </a:t>
            </a:r>
            <a:endParaRPr sz="2600" b="1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600" b="1">
                <a:latin typeface="Oswald"/>
                <a:ea typeface="Oswald"/>
                <a:cs typeface="Oswald"/>
                <a:sym typeface="Oswald"/>
              </a:rPr>
              <a:t>Companies</a:t>
            </a:r>
            <a:endParaRPr sz="2600" b="1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600" b="1">
                <a:latin typeface="Oswald"/>
                <a:ea typeface="Oswald"/>
                <a:cs typeface="Oswald"/>
                <a:sym typeface="Oswald"/>
              </a:rPr>
              <a:t>created since 2015</a:t>
            </a:r>
            <a:endParaRPr sz="26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g2a2a6bce755_0_0"/>
          <p:cNvSpPr txBox="1"/>
          <p:nvPr/>
        </p:nvSpPr>
        <p:spPr>
          <a:xfrm>
            <a:off x="3833225" y="5734000"/>
            <a:ext cx="7607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latin typeface="Roboto"/>
                <a:ea typeface="Roboto"/>
                <a:cs typeface="Roboto"/>
                <a:sym typeface="Roboto"/>
              </a:rPr>
              <a:t>Other provinces: Misiones (4), Entre Rios (4), Salta (2), Santiago del Estero (2), Chaco (2), Chubut (1), Formosa (1), Jujuy (1), La Rioja (1), San Luis (1) and Tierra del Fuego (1).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g2a2a6bce755_0_0"/>
          <p:cNvSpPr txBox="1"/>
          <p:nvPr/>
        </p:nvSpPr>
        <p:spPr>
          <a:xfrm>
            <a:off x="7668625" y="6446900"/>
            <a:ext cx="44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1st Argentine Census of Bio and Nano Companies (2023).</a:t>
            </a:r>
            <a:endParaRPr sz="11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2a2a6bce755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a2a6bce755_0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28367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a2a6bce755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a2a6bce755_0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77750" cy="5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a2a6bce755_0_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8925" y="1750425"/>
            <a:ext cx="9794151" cy="45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a2a6bce755_0_49"/>
          <p:cNvSpPr txBox="1"/>
          <p:nvPr/>
        </p:nvSpPr>
        <p:spPr>
          <a:xfrm>
            <a:off x="348300" y="930825"/>
            <a:ext cx="11495400" cy="1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000" b="1">
                <a:latin typeface="Roboto"/>
                <a:ea typeface="Roboto"/>
                <a:cs typeface="Roboto"/>
                <a:sym typeface="Roboto"/>
              </a:rPr>
              <a:t>Evolution of the number of biotechnology companies in Argentina</a:t>
            </a:r>
            <a:endParaRPr sz="30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g2a2a6bce755_0_49"/>
          <p:cNvSpPr txBox="1"/>
          <p:nvPr/>
        </p:nvSpPr>
        <p:spPr>
          <a:xfrm>
            <a:off x="2347951" y="6199609"/>
            <a:ext cx="855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*Anlló et al (2011), **MINCyT (2014), ***MINCyT (2016)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a2a6bce755_0_49"/>
          <p:cNvSpPr txBox="1"/>
          <p:nvPr/>
        </p:nvSpPr>
        <p:spPr>
          <a:xfrm>
            <a:off x="7668625" y="6446900"/>
            <a:ext cx="44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1st Argentine Census of Bio and Nano Companies (2023).</a:t>
            </a:r>
            <a:endParaRPr sz="11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a2a6bce755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a2a6bce755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28367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a2a6bce755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a2a6bce755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77750" cy="5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a2a6bce755_0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1300" y="1812424"/>
            <a:ext cx="6752821" cy="421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a2a6bce755_0_40"/>
          <p:cNvSpPr txBox="1"/>
          <p:nvPr/>
        </p:nvSpPr>
        <p:spPr>
          <a:xfrm>
            <a:off x="2415738" y="954425"/>
            <a:ext cx="73605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125"/>
              <a:buFont typeface="Arial"/>
              <a:buNone/>
            </a:pPr>
            <a:r>
              <a:rPr lang="es-ES" sz="32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Argentina in the international context</a:t>
            </a:r>
            <a:endParaRPr sz="3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2a2a6bce755_0_40"/>
          <p:cNvSpPr/>
          <p:nvPr/>
        </p:nvSpPr>
        <p:spPr>
          <a:xfrm>
            <a:off x="489800" y="1906775"/>
            <a:ext cx="3112500" cy="1077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#1</a:t>
            </a:r>
            <a:r>
              <a:rPr lang="es-ES" sz="3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s-ES"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in number of biotech firms</a:t>
            </a: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g2a2a6bce755_0_40"/>
          <p:cNvSpPr/>
          <p:nvPr/>
        </p:nvSpPr>
        <p:spPr>
          <a:xfrm>
            <a:off x="489800" y="3429775"/>
            <a:ext cx="3112500" cy="1077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340 </a:t>
            </a:r>
            <a:r>
              <a:rPr lang="es-ES"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biotec startups</a:t>
            </a: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2a2a6bce755_0_40"/>
          <p:cNvSpPr/>
          <p:nvPr/>
        </p:nvSpPr>
        <p:spPr>
          <a:xfrm>
            <a:off x="489800" y="4952750"/>
            <a:ext cx="3112500" cy="1077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 bio company builders</a:t>
            </a: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g2a2a6bce755_0_40"/>
          <p:cNvSpPr txBox="1"/>
          <p:nvPr/>
        </p:nvSpPr>
        <p:spPr>
          <a:xfrm>
            <a:off x="7668625" y="6446900"/>
            <a:ext cx="44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1st Argentine Census of Bio and Nano Companies (2023).</a:t>
            </a:r>
            <a:endParaRPr sz="11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2a2a6bce755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a2a6bce755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28367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a2a6bce755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a2a6bce755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77750" cy="5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a2a6bce755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9900" y="1969375"/>
            <a:ext cx="8193600" cy="43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a2a6bce755_0_31"/>
          <p:cNvSpPr txBox="1"/>
          <p:nvPr/>
        </p:nvSpPr>
        <p:spPr>
          <a:xfrm>
            <a:off x="976050" y="917925"/>
            <a:ext cx="10239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Origin of biotechnology companies, by year of foundation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g2a2a6bce755_0_31"/>
          <p:cNvSpPr txBox="1"/>
          <p:nvPr/>
        </p:nvSpPr>
        <p:spPr>
          <a:xfrm>
            <a:off x="4737946" y="6332126"/>
            <a:ext cx="2228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>
                <a:solidFill>
                  <a:srgbClr val="1E4E79"/>
                </a:solidFill>
              </a:rPr>
              <a:t>Source: OECD (2023)</a:t>
            </a:r>
            <a:endParaRPr sz="1000" b="0" i="0" u="none" strike="noStrike" cap="non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a2a6bce755_0_31"/>
          <p:cNvSpPr txBox="1"/>
          <p:nvPr/>
        </p:nvSpPr>
        <p:spPr>
          <a:xfrm>
            <a:off x="7668625" y="6446900"/>
            <a:ext cx="44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1st Argentine Census of Bio and Nano Companies (2023).</a:t>
            </a:r>
            <a:endParaRPr sz="11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a2a6bce755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a2a6bce755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28367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a2a6bce755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a2a6bce755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77750" cy="5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a2a6bce755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9115" y="2603276"/>
            <a:ext cx="7190224" cy="39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a2a6bce755_0_22"/>
          <p:cNvSpPr txBox="1"/>
          <p:nvPr/>
        </p:nvSpPr>
        <p:spPr>
          <a:xfrm>
            <a:off x="958950" y="938775"/>
            <a:ext cx="10274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Production and technological profile of biotech companies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g2a2a6bce755_0_22"/>
          <p:cNvSpPr txBox="1"/>
          <p:nvPr/>
        </p:nvSpPr>
        <p:spPr>
          <a:xfrm>
            <a:off x="7668625" y="6446900"/>
            <a:ext cx="44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1st Argentine Census of Bio and Nano Companies (2023).</a:t>
            </a:r>
            <a:endParaRPr sz="11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a2a6bce755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a2a6bce755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28367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a2a6bce755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25" y="133050"/>
            <a:ext cx="1557150" cy="5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a2a6bce755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50" y="133050"/>
            <a:ext cx="1077750" cy="5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a2a6bce755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6800" y="2051075"/>
            <a:ext cx="8322474" cy="455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a2a6bce755_0_13"/>
          <p:cNvSpPr txBox="1"/>
          <p:nvPr/>
        </p:nvSpPr>
        <p:spPr>
          <a:xfrm>
            <a:off x="509775" y="973775"/>
            <a:ext cx="10585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200" b="1">
                <a:latin typeface="Roboto"/>
                <a:ea typeface="Roboto"/>
                <a:cs typeface="Roboto"/>
                <a:sym typeface="Roboto"/>
              </a:rPr>
              <a:t>Areas of application of biotechnology companies, by stage of development</a:t>
            </a:r>
            <a:endParaRPr sz="3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g2a2a6bce755_0_13"/>
          <p:cNvSpPr txBox="1"/>
          <p:nvPr/>
        </p:nvSpPr>
        <p:spPr>
          <a:xfrm>
            <a:off x="7668625" y="6446900"/>
            <a:ext cx="446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1st Argentine Census of Bio and Nano Companies (2023).</a:t>
            </a:r>
            <a:endParaRPr sz="11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Panorámica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Lato</vt:lpstr>
      <vt:lpstr>Roboto</vt:lpstr>
      <vt:lpstr>Oswald</vt:lpstr>
      <vt:lpstr>Simple Light</vt:lpstr>
      <vt:lpstr>Presentación de PowerPoint</vt:lpstr>
      <vt:lpstr>The Argentine Chamber of Biotechnology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Drucaroff</dc:creator>
  <cp:lastModifiedBy>Sergio Drucaroff</cp:lastModifiedBy>
  <cp:revision>1</cp:revision>
  <dcterms:created xsi:type="dcterms:W3CDTF">2023-06-04T17:53:54Z</dcterms:created>
  <dcterms:modified xsi:type="dcterms:W3CDTF">2023-12-06T13:43:52Z</dcterms:modified>
</cp:coreProperties>
</file>