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7.svg" ContentType="image/svg+xml"/>
  <Override PartName="/ppt/media/image21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342" r:id="rId3"/>
    <p:sldId id="301" r:id="rId5"/>
    <p:sldId id="303" r:id="rId6"/>
    <p:sldId id="302" r:id="rId7"/>
    <p:sldId id="274" r:id="rId8"/>
    <p:sldId id="294" r:id="rId9"/>
    <p:sldId id="347" r:id="rId10"/>
    <p:sldId id="344" r:id="rId11"/>
    <p:sldId id="345" r:id="rId12"/>
    <p:sldId id="346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7" autoAdjust="0"/>
  </p:normalViewPr>
  <p:slideViewPr>
    <p:cSldViewPr snapToGrid="0" showGuides="1">
      <p:cViewPr varScale="1">
        <p:scale>
          <a:sx n="82" d="100"/>
          <a:sy n="82" d="100"/>
        </p:scale>
        <p:origin x="691" y="67"/>
      </p:cViewPr>
      <p:guideLst>
        <p:guide orient="horz" pos="20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04" y="-90"/>
      </p:cViewPr>
      <p:guideLst>
        <p:guide orient="horz" pos="272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206817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/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/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/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/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/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4" Type="http://schemas.openxmlformats.org/officeDocument/2006/relationships/image" Target="../media/image22.jpe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w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w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12.wmf"/><Relationship Id="rId1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webp"/><Relationship Id="rId6" Type="http://schemas.openxmlformats.org/officeDocument/2006/relationships/tags" Target="../tags/tag3.xml"/><Relationship Id="rId5" Type="http://schemas.openxmlformats.org/officeDocument/2006/relationships/image" Target="../media/image20.jpeg"/><Relationship Id="rId4" Type="http://schemas.openxmlformats.org/officeDocument/2006/relationships/tags" Target="../tags/tag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882900" y="473075"/>
            <a:ext cx="7502525" cy="6536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endParaRPr lang="en-US" altLang="en-US" sz="3600" b="1" i="1">
              <a:sym typeface="+mn-ea"/>
            </a:endParaRPr>
          </a:p>
          <a:p>
            <a:pPr algn="ctr"/>
            <a:r>
              <a:rPr lang="en-US" altLang="en-US" sz="4400" b="1" i="1">
                <a:sym typeface="+mn-ea"/>
              </a:rPr>
              <a:t>For Embodied AI</a:t>
            </a:r>
            <a:endParaRPr lang="en-US" altLang="en-US" sz="4400" b="1" i="1">
              <a:sym typeface="+mn-ea"/>
            </a:endParaRPr>
          </a:p>
          <a:p>
            <a:pPr algn="ctr"/>
            <a:r>
              <a:rPr lang="en-US" altLang="en-US" sz="4400" b="1" i="1">
                <a:sym typeface="+mn-ea"/>
              </a:rPr>
              <a:t>Physical Data</a:t>
            </a:r>
            <a:endParaRPr lang="en-US" altLang="en-US" sz="4400" b="1" i="1">
              <a:sym typeface="+mn-ea"/>
            </a:endParaRPr>
          </a:p>
          <a:p>
            <a:pPr algn="ctr"/>
            <a:r>
              <a:rPr lang="en-US" altLang="en-US" sz="4400" b="1" i="1">
                <a:sym typeface="+mn-ea"/>
              </a:rPr>
              <a:t>Producing</a:t>
            </a:r>
            <a:endParaRPr lang="en-US" altLang="en-US" sz="4400" b="1" i="1">
              <a:sym typeface="+mn-ea"/>
            </a:endParaRPr>
          </a:p>
          <a:p>
            <a:pPr algn="ctr"/>
            <a:r>
              <a:rPr lang="en-US" altLang="en-US" sz="4400" b="1" i="1">
                <a:sym typeface="+mn-ea"/>
              </a:rPr>
              <a:t>Cloud Architecture</a:t>
            </a:r>
            <a:endParaRPr lang="en-US" altLang="en-US" sz="4400" b="1" i="1">
              <a:sym typeface="+mn-ea"/>
            </a:endParaRPr>
          </a:p>
          <a:p>
            <a:pPr algn="ctr"/>
            <a:endParaRPr lang="en-US" altLang="en-US" sz="4400" b="1" i="1">
              <a:sym typeface="+mn-ea"/>
            </a:endParaRPr>
          </a:p>
          <a:p>
            <a:pPr algn="ctr"/>
            <a:r>
              <a:rPr lang="en-US" altLang="en-US" sz="3600" b="1" i="1">
                <a:sym typeface="+mn-ea"/>
              </a:rPr>
              <a:t>STEM, Blockchain, </a:t>
            </a:r>
            <a:endParaRPr lang="en-US" altLang="en-US" sz="3600" b="1" i="1">
              <a:sym typeface="+mn-ea"/>
            </a:endParaRPr>
          </a:p>
          <a:p>
            <a:pPr algn="ctr"/>
            <a:r>
              <a:rPr lang="en-US" altLang="en-US" sz="3600" b="1" i="1">
                <a:sym typeface="+mn-ea"/>
              </a:rPr>
              <a:t>Quantum   </a:t>
            </a:r>
            <a:endParaRPr lang="en-US" altLang="en-US" sz="3600" b="1" i="1">
              <a:sym typeface="+mn-ea"/>
            </a:endParaRPr>
          </a:p>
          <a:p>
            <a:pPr algn="ctr"/>
            <a:r>
              <a:rPr lang="en-US" altLang="en-US" sz="3600" b="1" i="1">
                <a:sym typeface="+mn-ea"/>
              </a:rPr>
              <a:t>concrete, visual.  </a:t>
            </a:r>
            <a:endParaRPr lang="en-US" altLang="en-US" sz="3600" b="1" i="1">
              <a:sym typeface="+mn-ea"/>
            </a:endParaRPr>
          </a:p>
          <a:p>
            <a:pPr algn="ctr"/>
            <a:r>
              <a:rPr lang="en-US" altLang="en-US" sz="3600" b="1" i="1">
                <a:sym typeface="+mn-ea"/>
              </a:rPr>
              <a:t>Integrated, Experiential.</a:t>
            </a:r>
            <a:endParaRPr lang="en-US" altLang="en-US" sz="3600" b="1" i="1"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9080" y="2631440"/>
            <a:ext cx="409003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2800" b="1">
                <a:sym typeface="+mn-ea"/>
              </a:rPr>
              <a:t> </a:t>
            </a:r>
            <a:r>
              <a:rPr lang="tr-TR" altLang="en-US" sz="2800" b="1">
                <a:solidFill>
                  <a:schemeClr val="bg1"/>
                </a:solidFill>
                <a:sym typeface="+mn-ea"/>
              </a:rPr>
              <a:t>mindSTEMgame</a:t>
            </a:r>
            <a:endParaRPr lang="tr-TR" altLang="en-US" sz="2800" b="1">
              <a:solidFill>
                <a:schemeClr val="bg1"/>
              </a:solidFill>
              <a:sym typeface="+mn-ea"/>
            </a:endParaRPr>
          </a:p>
          <a:p>
            <a:r>
              <a:rPr lang="tr-TR" altLang="en-US" sz="2400" b="1">
                <a:solidFill>
                  <a:schemeClr val="bg1"/>
                </a:solidFill>
              </a:rPr>
              <a:t>Hüseyin Vatansever</a:t>
            </a:r>
            <a:endParaRPr lang="tr-TR" altLang="en-US" sz="2400" b="1">
              <a:solidFill>
                <a:schemeClr val="bg1"/>
              </a:solidFill>
            </a:endParaRPr>
          </a:p>
          <a:p>
            <a:endParaRPr lang="tr-TR" altLang="en-US" sz="2400" b="1">
              <a:solidFill>
                <a:schemeClr val="bg1"/>
              </a:solidFill>
            </a:endParaRPr>
          </a:p>
        </p:txBody>
      </p:sp>
      <p:pic>
        <p:nvPicPr>
          <p:cNvPr id="10" name="Picture 9" descr="unnamed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945" y="473075"/>
            <a:ext cx="1813560" cy="22745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1643995" y="436054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598">
        <p:blinds/>
      </p:transition>
    </mc:Choice>
    <mc:Fallback>
      <p:transition spd="slow" advTm="12598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795613" y="-97790"/>
            <a:ext cx="5465615" cy="86087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Thank you</a:t>
            </a:r>
            <a:endParaRPr lang="en-US" altLang="en-US" sz="4400" b="1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227689" y="3729375"/>
            <a:ext cx="7448453" cy="196975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huseyin.vatansever26@gmail.com</a:t>
            </a:r>
            <a:endParaRPr lang="en-US" sz="200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ym typeface="+mn-ea"/>
              </a:rPr>
              <a:t>linkedin.com/in/huseyinvatansever26</a:t>
            </a:r>
            <a:endParaRPr lang="en-US" altLang="en-US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ym typeface="+mn-ea"/>
              </a:rPr>
              <a:t>https://youtu.be/urTcgLWIhtY</a:t>
            </a:r>
            <a:endParaRPr lang="en-US" altLang="en-US" sz="200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4227830" y="2390140"/>
            <a:ext cx="7748270" cy="9969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dk1">
                    <a:lumMod val="10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"Building the minds of the future together."</a:t>
            </a:r>
            <a:endParaRPr lang="en-US" altLang="en-US" sz="2400" b="1" dirty="0">
              <a:solidFill>
                <a:schemeClr val="dk1">
                  <a:lumMod val="100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2" name="Picture 1" descr="456541873_1063674348691404_7502573710505023039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95" y="1282700"/>
            <a:ext cx="3450590" cy="48380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5989" y="3428989"/>
            <a:ext cx="21" cy="21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7517765" y="1000760"/>
            <a:ext cx="4177665" cy="137541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>
                <a:solidFill>
                  <a:schemeClr val="tx1"/>
                </a:solidFill>
                <a:latin typeface="Arial" panose="020B0604020202020204"/>
                <a:ea typeface="Arial" panose="020B0604020202020204"/>
              </a:rPr>
              <a:t>3- 'Brain rot' is becoming </a:t>
            </a:r>
            <a:endParaRPr lang="en-US" altLang="en-US" sz="2400" b="1" i="0">
              <a:solidFill>
                <a:schemeClr val="tx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>
                <a:solidFill>
                  <a:schemeClr val="tx1"/>
                </a:solidFill>
                <a:latin typeface="Arial" panose="020B0604020202020204"/>
                <a:ea typeface="Arial" panose="020B0604020202020204"/>
              </a:rPr>
              <a:t>widespread. </a:t>
            </a:r>
            <a:endParaRPr lang="en-US" altLang="en-US" sz="2400" b="1" i="0">
              <a:solidFill>
                <a:schemeClr val="tx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>
                <a:solidFill>
                  <a:schemeClr val="tx1"/>
                </a:solidFill>
                <a:latin typeface="Arial" panose="020B0604020202020204"/>
                <a:ea typeface="Arial" panose="020B0604020202020204"/>
              </a:rPr>
              <a:t>EU Parliament (2019) </a:t>
            </a:r>
            <a:endParaRPr lang="en-US" altLang="en-US" sz="2400" b="1" i="0">
              <a:solidFill>
                <a:schemeClr val="tx1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>
                <a:solidFill>
                  <a:schemeClr val="tx1"/>
                </a:solidFill>
                <a:latin typeface="Arial" panose="020B0604020202020204"/>
                <a:ea typeface="Arial" panose="020B0604020202020204"/>
              </a:rPr>
              <a:t>Oxford Dictionary (2024)</a:t>
            </a:r>
            <a:endParaRPr lang="en-US" altLang="en-US" sz="2400" b="1" i="0">
              <a:solidFill>
                <a:schemeClr val="tx1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93060" y="0"/>
            <a:ext cx="6118225" cy="1146175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tr-TR" altLang="en-US" sz="4800">
                <a:solidFill>
                  <a:srgbClr val="1A0DAB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         </a:t>
            </a:r>
            <a:r>
              <a:rPr lang="en-US" altLang="en-US" sz="48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Problem</a:t>
            </a:r>
            <a:endParaRPr lang="en-US" altLang="en-US" sz="48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en-US" altLang="en-US" sz="4800" b="1" i="0">
              <a:solidFill>
                <a:schemeClr val="bg1"/>
              </a:solidFill>
              <a:latin typeface="Arial Black" panose="020B0A04020102020204" charset="0"/>
              <a:ea typeface="Google Sans Text"/>
              <a:cs typeface="Arial Black" panose="020B0A04020102020204" charset="0"/>
              <a:sym typeface="+mn-ea"/>
            </a:endParaRPr>
          </a:p>
        </p:txBody>
      </p:sp>
      <p:graphicFrame>
        <p:nvGraphicFramePr>
          <p:cNvPr id="6" name="Object 5"/>
          <p:cNvGraphicFramePr/>
          <p:nvPr/>
        </p:nvGraphicFramePr>
        <p:xfrm>
          <a:off x="657860" y="2013585"/>
          <a:ext cx="3403600" cy="184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2" imgW="3162300" imgH="1402080" progId="Paint.Picture">
                  <p:embed/>
                </p:oleObj>
              </mc:Choice>
              <mc:Fallback>
                <p:oleObj name="" r:id="rId2" imgW="3162300" imgH="1402080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7860" y="2013585"/>
                        <a:ext cx="3403600" cy="184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57860" y="4434205"/>
            <a:ext cx="3402965" cy="210058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593090" y="1395730"/>
            <a:ext cx="466280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 i="0">
                <a:solidFill>
                  <a:srgbClr val="1F1F1F"/>
                </a:solidFill>
              </a:rPr>
              <a:t>1-Industrial age enlightenment</a:t>
            </a:r>
            <a:endParaRPr lang="en-US" altLang="en-US" sz="2400" b="1" i="0">
              <a:solidFill>
                <a:srgbClr val="1F1F1F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93090" y="4127500"/>
            <a:ext cx="3368040" cy="333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>
                <a:solidFill>
                  <a:srgbClr val="1F1F1F"/>
                </a:solidFill>
                <a:sym typeface="+mn-ea"/>
              </a:rPr>
              <a:t>2-Screen addiction</a:t>
            </a:r>
            <a:endParaRPr lang="en-US" altLang="en-US" sz="2400" b="1">
              <a:solidFill>
                <a:srgbClr val="1F1F1F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061460" y="2473325"/>
            <a:ext cx="2227580" cy="34645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 i="0">
                <a:solidFill>
                  <a:srgbClr val="1F1F1F"/>
                </a:solidFill>
              </a:rPr>
              <a:t>Theoretical Knowledge 70%</a:t>
            </a:r>
            <a:endParaRPr lang="en-US" altLang="en-US" sz="24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endParaRPr lang="en-US" altLang="en-US" sz="24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 i="0">
                <a:solidFill>
                  <a:srgbClr val="1F1F1F"/>
                </a:solidFill>
              </a:rPr>
              <a:t>Communication 20%</a:t>
            </a:r>
            <a:endParaRPr lang="en-US" altLang="en-US" sz="24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endParaRPr lang="en-US" altLang="en-US" sz="24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 i="0">
                <a:solidFill>
                  <a:srgbClr val="1F1F1F"/>
                </a:solidFill>
              </a:rPr>
              <a:t>Experience 10%</a:t>
            </a:r>
            <a:endParaRPr lang="en-US" altLang="en-US" sz="24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endParaRPr lang="en-US" altLang="en-US" sz="24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 i="0">
                <a:solidFill>
                  <a:srgbClr val="1F1F1F"/>
                </a:solidFill>
              </a:rPr>
              <a:t>Mental gain</a:t>
            </a:r>
            <a:endParaRPr lang="en-US" altLang="en-US" sz="24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 i="0">
                <a:solidFill>
                  <a:srgbClr val="1F1F1F"/>
                </a:solidFill>
              </a:rPr>
              <a:t>Below 10%</a:t>
            </a:r>
            <a:endParaRPr lang="en-US" altLang="en-US" sz="2400" b="1" i="0">
              <a:solidFill>
                <a:srgbClr val="1F1F1F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7600950" y="4494530"/>
            <a:ext cx="3145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>
                <a:solidFill>
                  <a:srgbClr val="1F1F1F"/>
                </a:solidFill>
                <a:sym typeface="+mn-ea"/>
              </a:rPr>
              <a:t>4-</a:t>
            </a:r>
            <a:r>
              <a:rPr lang="tr-TR" altLang="en-US" sz="2400" b="1">
                <a:solidFill>
                  <a:srgbClr val="1F1F1F"/>
                </a:solidFill>
                <a:sym typeface="+mn-ea"/>
              </a:rPr>
              <a:t>Al</a:t>
            </a:r>
            <a:r>
              <a:rPr lang="en-US" altLang="en-US" sz="2400" b="1">
                <a:solidFill>
                  <a:srgbClr val="1F1F1F"/>
                </a:solidFill>
                <a:sym typeface="+mn-ea"/>
              </a:rPr>
              <a:t> hallucination</a:t>
            </a:r>
            <a:endParaRPr lang="en-US" altLang="en-US" sz="2400" b="1">
              <a:solidFill>
                <a:srgbClr val="1F1F1F"/>
              </a:solidFill>
              <a:sym typeface="+mn-ea"/>
            </a:endParaRPr>
          </a:p>
        </p:txBody>
      </p:sp>
      <p:pic>
        <p:nvPicPr>
          <p:cNvPr id="2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7691755" y="4862830"/>
            <a:ext cx="3272790" cy="189484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7691755" y="2550160"/>
            <a:ext cx="3289935" cy="1944370"/>
          </a:xfrm>
          <a:prstGeom prst="rect">
            <a:avLst/>
          </a:prstGeom>
        </p:spPr>
      </p:pic>
    </p:spTree>
  </p:cSld>
  <p:clrMapOvr>
    <a:masterClrMapping/>
  </p:clrMapOvr>
  <p:transition advTm="2833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535170" y="73660"/>
            <a:ext cx="2769235" cy="608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4400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Solution</a:t>
            </a:r>
            <a:endParaRPr lang="en-US" altLang="en-US" sz="4400" b="1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964180" y="740410"/>
            <a:ext cx="6196330" cy="1076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3200">
                <a:latin typeface="Arial Black" panose="020B0A04020102020204" charset="0"/>
                <a:cs typeface="Arial Black" panose="020B0A04020102020204" charset="0"/>
              </a:rPr>
              <a:t>mindSTEMgame Platform</a:t>
            </a:r>
            <a:endParaRPr lang="en-US" altLang="en-US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42570" y="1262380"/>
            <a:ext cx="7061835" cy="1157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800" b="1"/>
              <a:t>1. Digital Game Set</a:t>
            </a:r>
            <a:endParaRPr lang="en-US" altLang="en-US" sz="2800" b="1"/>
          </a:p>
          <a:p>
            <a:r>
              <a:rPr lang="en-US" altLang="en-US" sz="1600" b="1"/>
              <a:t>Science-Technology-Engineering-Math (STEM) </a:t>
            </a:r>
            <a:endParaRPr lang="en-US" altLang="en-US" sz="1600" b="1"/>
          </a:p>
          <a:p>
            <a:r>
              <a:rPr lang="en-US" altLang="en-US" sz="1600" b="1"/>
              <a:t>Blockchain, Quantum, Time are experienced integrally.</a:t>
            </a:r>
            <a:endParaRPr lang="en-US" altLang="en-US" sz="1800" b="1"/>
          </a:p>
          <a:p>
            <a:endParaRPr lang="en-US" altLang="en-US" sz="1800" b="1"/>
          </a:p>
        </p:txBody>
      </p:sp>
      <p:graphicFrame>
        <p:nvGraphicFramePr>
          <p:cNvPr id="6" name="Object 5"/>
          <p:cNvGraphicFramePr/>
          <p:nvPr/>
        </p:nvGraphicFramePr>
        <p:xfrm>
          <a:off x="8176895" y="1841500"/>
          <a:ext cx="3041650" cy="1770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2" imgW="1531620" imgH="1531620" progId="Paint.Picture">
                  <p:embed/>
                </p:oleObj>
              </mc:Choice>
              <mc:Fallback>
                <p:oleObj name="" r:id="rId2" imgW="1531620" imgH="1531620" progId="Paint.Picture">
                  <p:embed/>
                  <p:pic>
                    <p:nvPicPr>
                      <p:cNvPr id="0" name="Picture 1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76895" y="1841500"/>
                        <a:ext cx="3041650" cy="177038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7872730" y="1168400"/>
            <a:ext cx="3971925" cy="561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2800" b="1"/>
              <a:t>2. Physical Play Set</a:t>
            </a:r>
            <a:endParaRPr lang="en-US" altLang="en-US" sz="2800" b="1"/>
          </a:p>
        </p:txBody>
      </p:sp>
      <p:sp>
        <p:nvSpPr>
          <p:cNvPr id="13" name="Text Box 12"/>
          <p:cNvSpPr txBox="1"/>
          <p:nvPr/>
        </p:nvSpPr>
        <p:spPr>
          <a:xfrm>
            <a:off x="98425" y="5817235"/>
            <a:ext cx="7693025" cy="97345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en-US" sz="2400" b="1"/>
              <a:t>Cognitive development from simple to complex.  </a:t>
            </a:r>
            <a:endParaRPr lang="en-US" altLang="en-US" sz="2400" b="1"/>
          </a:p>
          <a:p>
            <a:r>
              <a:rPr lang="en-US" altLang="en-US" sz="2400" b="1"/>
              <a:t>6 different types of game pieces, 5 difficulty levels.</a:t>
            </a:r>
            <a:endParaRPr lang="en-US" altLang="en-US" sz="2400" b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895" y="3636010"/>
            <a:ext cx="3041650" cy="195453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446135" y="5590540"/>
            <a:ext cx="3293745" cy="1096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2400" b="1">
                <a:sym typeface="+mn-ea"/>
              </a:rPr>
              <a:t>"Physical data for 'Embodied AI', a natural laboratory."</a:t>
            </a:r>
            <a:r>
              <a:rPr lang="tr-TR" altLang="en-US" sz="2400" b="1">
                <a:sym typeface="+mn-ea"/>
              </a:rPr>
              <a:t>  </a:t>
            </a:r>
            <a:r>
              <a:rPr lang="tr-TR" altLang="en-US" sz="2800" b="1">
                <a:sym typeface="+mn-ea"/>
              </a:rPr>
              <a:t> </a:t>
            </a:r>
            <a:endParaRPr lang="tr-TR" altLang="en-US" sz="2800" b="1"/>
          </a:p>
          <a:p>
            <a:endParaRPr lang="tr-TR" altLang="en-US" sz="2800" b="1"/>
          </a:p>
        </p:txBody>
      </p:sp>
      <p:pic>
        <p:nvPicPr>
          <p:cNvPr id="7" name="Picture 6" descr="Zihinsel Fitnes Üss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635" y="2309495"/>
            <a:ext cx="3766185" cy="35655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33240" y="2952115"/>
            <a:ext cx="3843655" cy="150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tr-TR" sz="2400" b="1">
                <a:solidFill>
                  <a:srgbClr val="1F1F1F"/>
                </a:solidFill>
                <a:sym typeface="+mn-ea"/>
              </a:rPr>
              <a:t>          </a:t>
            </a:r>
            <a:r>
              <a:rPr lang="en-US" altLang="en-US" sz="2400" b="1">
                <a:solidFill>
                  <a:srgbClr val="1F1F1F"/>
                </a:solidFill>
                <a:sym typeface="+mn-ea"/>
              </a:rPr>
              <a:t>Mental Gain</a:t>
            </a:r>
            <a:endParaRPr lang="en-US" altLang="en-US" sz="2400" b="1">
              <a:solidFill>
                <a:srgbClr val="1F1F1F"/>
              </a:solidFill>
              <a:sym typeface="+mn-ea"/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endParaRPr lang="en-US" altLang="en-US" sz="2400" b="1">
              <a:solidFill>
                <a:srgbClr val="1F1F1F"/>
              </a:solidFill>
              <a:sym typeface="+mn-ea"/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>
                <a:solidFill>
                  <a:srgbClr val="1F1F1F"/>
                </a:solidFill>
                <a:sym typeface="+mn-ea"/>
              </a:rPr>
              <a:t>Digital </a:t>
            </a:r>
            <a:r>
              <a:rPr lang="tr-TR" altLang="en-US" sz="2400" b="1">
                <a:solidFill>
                  <a:srgbClr val="1F1F1F"/>
                </a:solidFill>
                <a:sym typeface="+mn-ea"/>
              </a:rPr>
              <a:t>               </a:t>
            </a:r>
            <a:r>
              <a:rPr lang="en-US" altLang="en-US" sz="2400" b="1">
                <a:solidFill>
                  <a:srgbClr val="1F1F1F"/>
                </a:solidFill>
                <a:sym typeface="+mn-ea"/>
              </a:rPr>
              <a:t>Physical</a:t>
            </a:r>
            <a:endParaRPr lang="en-US" altLang="en-US" sz="2400" b="1">
              <a:solidFill>
                <a:srgbClr val="1F1F1F"/>
              </a:solidFill>
              <a:sym typeface="+mn-ea"/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endParaRPr lang="en-US" altLang="en-US" sz="2400" b="1">
              <a:solidFill>
                <a:srgbClr val="1F1F1F"/>
              </a:solidFill>
              <a:sym typeface="+mn-ea"/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400" b="1">
                <a:solidFill>
                  <a:srgbClr val="1F1F1F"/>
                </a:solidFill>
                <a:sym typeface="+mn-ea"/>
              </a:rPr>
              <a:t>10% </a:t>
            </a:r>
            <a:r>
              <a:rPr lang="tr-TR" altLang="en-US" sz="2400" b="1">
                <a:solidFill>
                  <a:srgbClr val="1F1F1F"/>
                </a:solidFill>
                <a:sym typeface="+mn-ea"/>
              </a:rPr>
              <a:t>                      </a:t>
            </a:r>
            <a:r>
              <a:rPr lang="en-US" altLang="en-US" sz="2400" b="1">
                <a:solidFill>
                  <a:srgbClr val="1F1F1F"/>
                </a:solidFill>
                <a:sym typeface="+mn-ea"/>
              </a:rPr>
              <a:t>90%</a:t>
            </a:r>
            <a:endParaRPr lang="en-US" altLang="en-US" sz="2400" b="1">
              <a:solidFill>
                <a:srgbClr val="1F1F1F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4758055" y="0"/>
            <a:ext cx="3148965" cy="998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48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Solution</a:t>
            </a:r>
            <a:endParaRPr lang="en-US" altLang="en-US" sz="48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61720" y="5797550"/>
            <a:ext cx="3817620" cy="9239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en-US" altLang="en-US" sz="2000" b="0" i="0">
                <a:solidFill>
                  <a:srgbClr val="17292E"/>
                </a:solidFill>
                <a:latin typeface="Arial Black" panose="020B0A04020102020204" charset="0"/>
                <a:ea typeface="-apple-system"/>
                <a:cs typeface="Arial Black" panose="020B0A04020102020204" charset="0"/>
              </a:rPr>
              <a:t>Integrated Experiential Learning Cycle</a:t>
            </a:r>
            <a:endParaRPr lang="en-US" altLang="en-US" sz="2000" b="0" i="0">
              <a:solidFill>
                <a:srgbClr val="17292E"/>
              </a:solidFill>
              <a:latin typeface="Arial Black" panose="020B0A04020102020204" charset="0"/>
              <a:ea typeface="-apple-system"/>
              <a:cs typeface="Arial Black" panose="020B0A04020102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33135" y="5797550"/>
            <a:ext cx="4208145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en-US" sz="2000" b="0" i="0">
                <a:solidFill>
                  <a:srgbClr val="17292E"/>
                </a:solidFill>
                <a:latin typeface="Arial Black" panose="020B0A04020102020204" charset="0"/>
                <a:ea typeface="-apple-system"/>
                <a:cs typeface="Arial Black" panose="020B0A04020102020204" charset="0"/>
              </a:rPr>
              <a:t>Gamification</a:t>
            </a:r>
            <a:endParaRPr lang="en-US" altLang="en-US" sz="2000" b="0" i="0">
              <a:solidFill>
                <a:srgbClr val="17292E"/>
              </a:solidFill>
              <a:latin typeface="Arial Black" panose="020B0A04020102020204" charset="0"/>
              <a:ea typeface="-apple-system"/>
              <a:cs typeface="Arial Black" panose="020B0A04020102020204" charset="0"/>
            </a:endParaRPr>
          </a:p>
          <a:p>
            <a:pPr marL="0" indent="0"/>
            <a:r>
              <a:rPr lang="en-US" altLang="en-US" sz="2000" b="0" i="0">
                <a:solidFill>
                  <a:srgbClr val="17292E"/>
                </a:solidFill>
                <a:latin typeface="Arial Black" panose="020B0A04020102020204" charset="0"/>
                <a:ea typeface="-apple-system"/>
                <a:cs typeface="Arial Black" panose="020B0A04020102020204" charset="0"/>
              </a:rPr>
              <a:t>Socializing, Communication</a:t>
            </a:r>
            <a:endParaRPr lang="en-US" altLang="en-US" sz="2000" b="0" i="0">
              <a:solidFill>
                <a:srgbClr val="17292E"/>
              </a:solidFill>
              <a:latin typeface="Arial Black" panose="020B0A04020102020204" charset="0"/>
              <a:ea typeface="-apple-system"/>
              <a:cs typeface="Arial Black" panose="020B0A040201020202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37840" y="903605"/>
            <a:ext cx="6955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200">
                <a:latin typeface="Arial Black" panose="020B0A04020102020204" charset="0"/>
                <a:cs typeface="Arial Black" panose="020B0A04020102020204" charset="0"/>
                <a:sym typeface="+mn-ea"/>
              </a:rPr>
              <a:t>mindSTEMgame Platform</a:t>
            </a:r>
            <a:endParaRPr lang="tr-TR" altLang="en-US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21970" y="1487170"/>
            <a:ext cx="7975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/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“The only source of knowledge is experience.”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l"/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Albert Einstein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</p:txBody>
      </p:sp>
      <p:graphicFrame>
        <p:nvGraphicFramePr>
          <p:cNvPr id="2" name="Object 1"/>
          <p:cNvGraphicFramePr/>
          <p:nvPr/>
        </p:nvGraphicFramePr>
        <p:xfrm>
          <a:off x="5109845" y="2479040"/>
          <a:ext cx="6456680" cy="2960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5768340" imgH="2186940" progId="Paint.Picture">
                  <p:embed/>
                </p:oleObj>
              </mc:Choice>
              <mc:Fallback>
                <p:oleObj name="" r:id="rId1" imgW="5768340" imgH="2186940" progId="Paint.Picture">
                  <p:embed/>
                  <p:pic>
                    <p:nvPicPr>
                      <p:cNvPr id="0" name="Picture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109845" y="2479040"/>
                        <a:ext cx="6456680" cy="2960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/>
          <p:nvPr/>
        </p:nvGraphicFramePr>
        <p:xfrm>
          <a:off x="599440" y="2673350"/>
          <a:ext cx="4086225" cy="282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3322320" imgH="2034540" progId="Paint.Picture">
                  <p:embed/>
                </p:oleObj>
              </mc:Choice>
              <mc:Fallback>
                <p:oleObj name="" r:id="rId3" imgW="3322320" imgH="203454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9440" y="2673350"/>
                        <a:ext cx="4086225" cy="2826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3"/>
          <p:cNvSpPr txBox="1"/>
          <p:nvPr/>
        </p:nvSpPr>
        <p:spPr>
          <a:xfrm>
            <a:off x="1303655" y="3218815"/>
            <a:ext cx="3333115" cy="205676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200" b="1" i="0">
                <a:solidFill>
                  <a:srgbClr val="1F1F1F"/>
                </a:solidFill>
              </a:rPr>
              <a:t>Our Mind</a:t>
            </a:r>
            <a:endParaRPr lang="en-US" altLang="en-US" sz="22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200" b="1" i="0">
                <a:solidFill>
                  <a:srgbClr val="1F1F1F"/>
                </a:solidFill>
              </a:rPr>
              <a:t>Operating System.</a:t>
            </a:r>
            <a:endParaRPr lang="en-US" altLang="en-US" sz="22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endParaRPr lang="en-US" altLang="en-US" sz="22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200" b="1" i="0">
                <a:solidFill>
                  <a:srgbClr val="1F1F1F"/>
                </a:solidFill>
              </a:rPr>
              <a:t>Experience 70%</a:t>
            </a:r>
            <a:endParaRPr lang="en-US" altLang="en-US" sz="22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200" b="1" i="0">
                <a:solidFill>
                  <a:srgbClr val="1F1F1F"/>
                </a:solidFill>
              </a:rPr>
              <a:t>Communication 20%</a:t>
            </a:r>
            <a:endParaRPr lang="en-US" altLang="en-US" sz="2200" b="1" i="0">
              <a:solidFill>
                <a:srgbClr val="1F1F1F"/>
              </a:solidFill>
            </a:endParaRPr>
          </a:p>
          <a:p>
            <a:pPr marL="0" indent="0" algn="l">
              <a:lnSpc>
                <a:spcPts val="2160"/>
              </a:lnSpc>
              <a:spcBef>
                <a:spcPct val="1000"/>
              </a:spcBef>
              <a:spcAft>
                <a:spcPct val="1000"/>
              </a:spcAft>
            </a:pPr>
            <a:r>
              <a:rPr lang="en-US" altLang="en-US" sz="2200" b="1" i="0">
                <a:solidFill>
                  <a:srgbClr val="1F1F1F"/>
                </a:solidFill>
              </a:rPr>
              <a:t>Theory 10%</a:t>
            </a:r>
            <a:endParaRPr lang="en-US" altLang="en-US" sz="2200" b="1" i="0">
              <a:solidFill>
                <a:srgbClr val="1F1F1F"/>
              </a:solidFill>
            </a:endParaRPr>
          </a:p>
        </p:txBody>
      </p:sp>
    </p:spTree>
  </p:cSld>
  <p:clrMapOvr>
    <a:masterClrMapping/>
  </p:clrMapOvr>
  <p:transition advTm="156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636395" y="74295"/>
            <a:ext cx="10651490" cy="801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44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Technical Superiority and </a:t>
            </a:r>
            <a:r>
              <a:rPr lang="en-US" altLang="en-US" sz="4400">
                <a:latin typeface="Arial Black" panose="020B0A04020102020204" charset="0"/>
                <a:cs typeface="Arial Black" panose="020B0A04020102020204" charset="0"/>
              </a:rPr>
              <a:t>Intellectual Property</a:t>
            </a:r>
            <a:r>
              <a:rPr lang="tr-TR" altLang="en-US" sz="4400"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tr-TR" altLang="en-US" sz="44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7650" y="1497330"/>
            <a:ext cx="3270250" cy="5360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- The depth of chess,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- The educational value of STEM kits,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- STEM, quantum blockchain.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Concrete-Visual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- AI coaching.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"Embodied AI" data formation</a:t>
            </a:r>
            <a:r>
              <a:rPr lang="tr-TR" altLang="en-US" sz="2400">
                <a:latin typeface="Arial Black" panose="020B0A04020102020204" charset="0"/>
                <a:cs typeface="Arial Black" panose="020B0A04020102020204" charset="0"/>
              </a:rPr>
              <a:t>       </a:t>
            </a:r>
            <a:r>
              <a:rPr lang="tr-TR" altLang="en-US" sz="2800">
                <a:latin typeface="Arial Black" panose="020B0A04020102020204" charset="0"/>
                <a:cs typeface="Arial Black" panose="020B0A04020102020204" charset="0"/>
              </a:rPr>
              <a:t>      	</a:t>
            </a:r>
            <a:endParaRPr lang="tr-TR" altLang="en-US" sz="2800"/>
          </a:p>
          <a:p>
            <a:endParaRPr lang="tr-TR" altLang="en-US" sz="2800"/>
          </a:p>
        </p:txBody>
      </p:sp>
      <p:sp>
        <p:nvSpPr>
          <p:cNvPr id="2" name="Text Box 1"/>
          <p:cNvSpPr txBox="1"/>
          <p:nvPr/>
        </p:nvSpPr>
        <p:spPr>
          <a:xfrm>
            <a:off x="3206115" y="5791835"/>
            <a:ext cx="869569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en-US" sz="2400" b="1"/>
              <a:t>Decentralized Start</a:t>
            </a:r>
            <a:endParaRPr lang="en-US" altLang="en-US" sz="2400" b="1"/>
          </a:p>
          <a:p>
            <a:r>
              <a:rPr lang="en-US" altLang="en-US" sz="2400"/>
              <a:t>"A dynamic arrangement that rewards reasoning, not memory."</a:t>
            </a:r>
            <a:endParaRPr lang="en-US" altLang="en-US" sz="2400"/>
          </a:p>
        </p:txBody>
      </p:sp>
      <p:sp>
        <p:nvSpPr>
          <p:cNvPr id="5" name="Text Box 4"/>
          <p:cNvSpPr txBox="1"/>
          <p:nvPr/>
        </p:nvSpPr>
        <p:spPr>
          <a:xfrm>
            <a:off x="9119235" y="1560830"/>
            <a:ext cx="3072130" cy="4347210"/>
          </a:xfrm>
          <a:prstGeom prst="rect">
            <a:avLst/>
          </a:prstGeom>
        </p:spPr>
        <p:txBody>
          <a:bodyPr wrap="square">
            <a:noAutofit/>
          </a:bodyPr>
          <a:p>
            <a:pPr defTabSz="266700"/>
            <a:r>
              <a:rPr lang="en-US" altLang="en-US" sz="2400" b="1">
                <a:latin typeface="Arial" panose="020B0604020202020204" pitchFamily="34" charset="0"/>
                <a:ea typeface="sans-serif"/>
                <a:cs typeface="Arial" panose="020B0604020202020204" pitchFamily="34" charset="0"/>
              </a:rPr>
              <a:t>Turkish Patent and Trademark Office Design</a:t>
            </a:r>
            <a:endParaRPr lang="en-US" altLang="en-US" sz="2400" b="1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  <a:p>
            <a:pPr defTabSz="266700"/>
            <a:r>
              <a:rPr lang="en-US" altLang="en-US" sz="2400" b="1">
                <a:latin typeface="Arial" panose="020B0604020202020204" pitchFamily="34" charset="0"/>
                <a:ea typeface="sans-serif"/>
                <a:cs typeface="Arial" panose="020B0604020202020204" pitchFamily="34" charset="0"/>
              </a:rPr>
              <a:t>Registration Certificate</a:t>
            </a:r>
            <a:endParaRPr lang="en-US" altLang="en-US" sz="2400" b="1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  <a:p>
            <a:pPr defTabSz="266700"/>
            <a:r>
              <a:rPr lang="en-US" altLang="en-US" sz="2400" b="1">
                <a:latin typeface="Arial" panose="020B0604020202020204" pitchFamily="34" charset="0"/>
                <a:ea typeface="sans-serif"/>
                <a:cs typeface="Arial" panose="020B0604020202020204" pitchFamily="34" charset="0"/>
              </a:rPr>
              <a:t>(No: 2023 009750).</a:t>
            </a:r>
            <a:endParaRPr lang="en-US" altLang="en-US" sz="2400" b="1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  <a:p>
            <a:pPr defTabSz="266700"/>
            <a:endParaRPr lang="en-US" altLang="en-US" sz="2400" b="1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  <a:p>
            <a:pPr defTabSz="266700"/>
            <a:r>
              <a:rPr lang="en-US" altLang="en-US" sz="2400" b="1">
                <a:latin typeface="Arial" panose="020B0604020202020204" pitchFamily="34" charset="0"/>
                <a:ea typeface="sans-serif"/>
                <a:cs typeface="Arial" panose="020B0604020202020204" pitchFamily="34" charset="0"/>
              </a:rPr>
              <a:t>Bernstein.io; Blockchain for intellectual property</a:t>
            </a:r>
            <a:endParaRPr lang="en-US" altLang="en-US" sz="2400" b="1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  <a:p>
            <a:pPr defTabSz="266700"/>
            <a:endParaRPr lang="en-US" altLang="en-US" sz="2400" b="1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  <a:p>
            <a:pPr defTabSz="266700"/>
            <a:endParaRPr lang="en-US" altLang="en-US" sz="2400" b="1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  <a:p>
            <a:pPr defTabSz="266700"/>
            <a:endParaRPr lang="en-US" altLang="en-US" sz="2400" b="1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/>
          <p:nvPr/>
        </p:nvGraphicFramePr>
        <p:xfrm>
          <a:off x="3346450" y="1497330"/>
          <a:ext cx="5772785" cy="4191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5768340" imgH="3977640" progId="Paint.Picture">
                  <p:embed/>
                </p:oleObj>
              </mc:Choice>
              <mc:Fallback>
                <p:oleObj name="" r:id="rId1" imgW="5768340" imgH="397764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346450" y="1497330"/>
                        <a:ext cx="5772785" cy="4191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2709545" y="95885"/>
            <a:ext cx="72370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4400" b="1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Potential Customers</a:t>
            </a:r>
            <a:endParaRPr lang="en-US" altLang="en-US" sz="4400" b="1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45440" y="1685290"/>
            <a:ext cx="563626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tr-TR" altLang="en-US" sz="3600"/>
              <a:t>                       </a:t>
            </a:r>
            <a:r>
              <a:rPr lang="en-US" altLang="en-US" sz="1800">
                <a:latin typeface="Arial Black" panose="020B0A04020102020204" charset="0"/>
                <a:cs typeface="Arial Black" panose="020B0A04020102020204" charset="0"/>
              </a:rPr>
              <a:t>AI with</a:t>
            </a:r>
            <a:endParaRPr lang="en-US" altLang="en-US" sz="18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tr-TR" altLang="en-US" sz="1800">
                <a:latin typeface="Arial Black" panose="020B0A04020102020204" charset="0"/>
                <a:cs typeface="Arial Black" panose="020B0A04020102020204" charset="0"/>
              </a:rPr>
              <a:t>                              </a:t>
            </a:r>
            <a:r>
              <a:rPr lang="en-US" altLang="en-US" sz="1800">
                <a:latin typeface="Arial Black" panose="020B0A04020102020204" charset="0"/>
                <a:cs typeface="Arial Black" panose="020B0A04020102020204" charset="0"/>
              </a:rPr>
              <a:t>Game application</a:t>
            </a:r>
            <a:endParaRPr lang="en-US" altLang="en-US" sz="18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tr-TR" altLang="en-US" sz="1800">
                <a:latin typeface="Arial Black" panose="020B0A04020102020204" charset="0"/>
                <a:cs typeface="Arial Black" panose="020B0A04020102020204" charset="0"/>
              </a:rPr>
              <a:t>                                    </a:t>
            </a:r>
            <a:r>
              <a:rPr lang="en-US" altLang="en-US" sz="1800">
                <a:latin typeface="Arial Black" panose="020B0A04020102020204" charset="0"/>
                <a:cs typeface="Arial Black" panose="020B0A04020102020204" charset="0"/>
              </a:rPr>
              <a:t>coaching</a:t>
            </a:r>
            <a:endParaRPr lang="en-US" altLang="en-US" sz="18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altLang="en-US" sz="18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Children </a:t>
            </a:r>
            <a:r>
              <a:rPr lang="tr-TR" altLang="en-US" sz="2400">
                <a:latin typeface="Arial Black" panose="020B0A04020102020204" charset="0"/>
                <a:cs typeface="Arial Black" panose="020B0A04020102020204" charset="0"/>
              </a:rPr>
              <a:t>            </a:t>
            </a:r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60+ Hours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Teens </a:t>
            </a:r>
            <a:r>
              <a:rPr lang="tr-TR" altLang="en-US" sz="2400">
                <a:latin typeface="Arial Black" panose="020B0A04020102020204" charset="0"/>
                <a:cs typeface="Arial Black" panose="020B0A04020102020204" charset="0"/>
              </a:rPr>
              <a:t>               </a:t>
            </a:r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10+ Hours</a:t>
            </a:r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Adults </a:t>
            </a:r>
            <a:r>
              <a:rPr lang="tr-TR" altLang="en-US" sz="2400">
                <a:latin typeface="Arial Black" panose="020B0A04020102020204" charset="0"/>
                <a:cs typeface="Arial Black" panose="020B0A04020102020204" charset="0"/>
              </a:rPr>
              <a:t>               </a:t>
            </a:r>
            <a:r>
              <a:rPr lang="en-US" altLang="en-US" sz="2400">
                <a:latin typeface="Arial Black" panose="020B0A04020102020204" charset="0"/>
                <a:cs typeface="Arial Black" panose="020B0A04020102020204" charset="0"/>
              </a:rPr>
              <a:t>10+ Hours</a:t>
            </a:r>
            <a:r>
              <a:rPr lang="tr-TR" altLang="en-US" sz="2400"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tr-TR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endParaRPr lang="tr-TR" altLang="en-US" sz="24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altLang="en-US" sz="1800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altLang="en-US" sz="180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en-US" sz="1800">
                <a:latin typeface="Arial Black" panose="020B0A04020102020204" charset="0"/>
                <a:cs typeface="Arial Black" panose="020B0A04020102020204" charset="0"/>
              </a:rPr>
              <a:t>Competition coaching ? hours</a:t>
            </a:r>
            <a:endParaRPr lang="en-US" altLang="en-US" sz="1800">
              <a:latin typeface="Arial Black" panose="020B0A04020102020204" charset="0"/>
              <a:cs typeface="Arial Black" panose="020B0A04020102020204" charset="0"/>
            </a:endParaRPr>
          </a:p>
        </p:txBody>
      </p:sp>
      <p:graphicFrame>
        <p:nvGraphicFramePr>
          <p:cNvPr id="4" name="Object 3"/>
          <p:cNvGraphicFramePr/>
          <p:nvPr/>
        </p:nvGraphicFramePr>
        <p:xfrm>
          <a:off x="5981700" y="1872615"/>
          <a:ext cx="5861685" cy="478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533900" imgH="3649980" progId="Paint.Picture">
                  <p:embed/>
                </p:oleObj>
              </mc:Choice>
              <mc:Fallback>
                <p:oleObj name="" r:id="rId1" imgW="4533900" imgH="364998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81700" y="1872615"/>
                        <a:ext cx="5861685" cy="4780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20545" y="830580"/>
            <a:ext cx="9611360" cy="9683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2600" b="1">
                <a:latin typeface="Arial Black" panose="020B0A04020102020204" charset="0"/>
                <a:cs typeface="Arial Black" panose="020B0A04020102020204" charset="0"/>
                <a:sym typeface="+mn-ea"/>
              </a:rPr>
              <a:t>Target Audience: </a:t>
            </a:r>
            <a:endParaRPr lang="en-US" altLang="en-US" sz="2600" b="1"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r>
              <a:rPr lang="en-US" altLang="en-US" sz="2600" b="1">
                <a:latin typeface="Arial Black" panose="020B0A04020102020204" charset="0"/>
                <a:cs typeface="Arial Black" panose="020B0A04020102020204" charset="0"/>
                <a:sym typeface="+mn-ea"/>
              </a:rPr>
              <a:t>Global K-12 students, youth, adults, and schools</a:t>
            </a:r>
            <a:endParaRPr lang="tr-TR" altLang="en-US" sz="2600" b="1"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663700" y="101600"/>
            <a:ext cx="10586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2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Business &amp; Revenue Model (2-Year Projection)</a:t>
            </a:r>
            <a:endParaRPr lang="tr-TR" altLang="en-US" sz="3200" b="1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graphicFrame>
        <p:nvGraphicFramePr>
          <p:cNvPr id="8" name="Table 7"/>
          <p:cNvGraphicFramePr/>
          <p:nvPr>
            <p:custDataLst>
              <p:tags r:id="rId3"/>
            </p:custDataLst>
          </p:nvPr>
        </p:nvGraphicFramePr>
        <p:xfrm>
          <a:off x="200660" y="1944370"/>
          <a:ext cx="11924665" cy="4023360"/>
        </p:xfrm>
        <a:graphic>
          <a:graphicData uri="http://schemas.openxmlformats.org/drawingml/2006/table">
            <a:tbl>
              <a:tblPr/>
              <a:tblGrid>
                <a:gridCol w="2795905"/>
                <a:gridCol w="2446655"/>
                <a:gridCol w="3789680"/>
                <a:gridCol w="2892425"/>
              </a:tblGrid>
              <a:tr h="548640"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400" b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Feature</a:t>
                      </a:r>
                      <a:endParaRPr lang="en-US" altLang="en-US" sz="2400" b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r>
                        <a:rPr lang="tr-TR" altLang="en-US" sz="2400" b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</a:t>
                      </a:r>
                      <a:r>
                        <a:rPr lang="en-US" altLang="en-US" sz="2400" b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Estimated</a:t>
                      </a:r>
                      <a:endParaRPr lang="en-US" altLang="en-US" sz="2400" b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en-US" sz="2400" b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400" b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Unit Price</a:t>
                      </a:r>
                      <a:endParaRPr lang="en-US" altLang="en-US" sz="2400" b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400" b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Target Customer</a:t>
                      </a:r>
                      <a:endParaRPr lang="en-US" altLang="en-US" sz="2400" b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tr-TR" altLang="en-US" sz="2400" b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400" b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Total</a:t>
                      </a:r>
                      <a:endParaRPr lang="en-US" altLang="en-US" sz="2400" b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158240"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AI rental,</a:t>
                      </a: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Paid tournament,</a:t>
                      </a: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In-game</a:t>
                      </a: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 </a:t>
                      </a:r>
                      <a:r>
                        <a:rPr lang="en-US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purchase</a:t>
                      </a: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    100</a:t>
                      </a:r>
                      <a:r>
                        <a:rPr lang="en-US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$</a:t>
                      </a:r>
                      <a:r>
                        <a:rPr lang="tr-TR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</a:t>
                      </a: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zh-CN" sz="2000" b="0" i="1">
                          <a:latin typeface="Arial" panose="020B0604020202020204" pitchFamily="34" charset="0"/>
                          <a:ea typeface="Google Sans Text"/>
                          <a:cs typeface="Arial" panose="020B0604020202020204" pitchFamily="34" charset="0"/>
                        </a:rPr>
                        <a:t>❌</a:t>
                      </a:r>
                      <a:r>
                        <a:rPr lang="tr-TR" altLang="en-US" sz="2000" b="0" i="1">
                          <a:latin typeface="Arial" panose="020B0604020202020204" pitchFamily="34" charset="0"/>
                          <a:ea typeface="Google Sans Tex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3 000 000</a:t>
                      </a: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300 000 000</a:t>
                      </a:r>
                      <a:r>
                        <a:rPr lang="en-US" altLang="en-US" sz="200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$</a:t>
                      </a: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463040"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Physical</a:t>
                      </a: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Play Set</a:t>
                      </a: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16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-Standard (1m² ertical)</a:t>
                      </a:r>
                      <a:endParaRPr lang="en-US" altLang="en-US" sz="16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en-US" sz="16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16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-Garden </a:t>
                      </a:r>
                      <a:endParaRPr lang="en-US" altLang="en-US" sz="16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en-US" sz="16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(12m2 </a:t>
                      </a:r>
                      <a:r>
                        <a:rPr lang="tr-TR" altLang="en-US" sz="16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h</a:t>
                      </a:r>
                      <a:r>
                        <a:rPr lang="en-US" altLang="en-US" sz="16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orizontal)</a:t>
                      </a:r>
                      <a:endParaRPr lang="en-US" altLang="en-US" sz="16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   </a:t>
                      </a: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      100</a:t>
                      </a:r>
                      <a:r>
                        <a:rPr lang="en-US" altLang="en-US" sz="200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$</a:t>
                      </a:r>
                      <a:endParaRPr lang="en-US" altLang="en-US" sz="200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      </a:t>
                      </a: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       </a:t>
                      </a:r>
                      <a:r>
                        <a:rPr lang="tr-TR" sz="16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300</a:t>
                      </a:r>
                      <a:r>
                        <a:rPr lang="en-US" altLang="en-US" sz="160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$</a:t>
                      </a:r>
                      <a:endParaRPr lang="tr-TR" sz="16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en-US" altLang="zh-CN" sz="2000" b="0" i="1">
                        <a:latin typeface="Arial" panose="020B0604020202020204" pitchFamily="34" charset="0"/>
                        <a:ea typeface="Google Sans Tex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zh-CN" sz="2000" b="0" i="1">
                        <a:latin typeface="Arial" panose="020B0604020202020204" pitchFamily="34" charset="0"/>
                        <a:ea typeface="Google Sans Tex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zh-CN" sz="2000" b="0" i="1">
                        <a:latin typeface="Arial" panose="020B0604020202020204" pitchFamily="34" charset="0"/>
                        <a:ea typeface="Google Sans Tex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1</a:t>
                      </a: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000 000</a:t>
                      </a: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   </a:t>
                      </a: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      </a:t>
                      </a:r>
                      <a:r>
                        <a:rPr lang="tr-TR" altLang="en-US" sz="16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10 000</a:t>
                      </a:r>
                      <a:endParaRPr lang="tr-TR" altLang="en-US" sz="16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100 000 000</a:t>
                      </a:r>
                      <a:r>
                        <a:rPr lang="en-US" altLang="en-US" sz="200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$</a:t>
                      </a: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853440"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r>
                        <a:rPr lang="tr-TR" altLang="en-US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      Genel Toplam</a:t>
                      </a: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00"/>
                        </a:lnSpc>
                      </a:pP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r>
                        <a:rPr lang="tr-TR" sz="2000" b="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</a:rPr>
                        <a:t>400 000 000</a:t>
                      </a:r>
                      <a:r>
                        <a:rPr lang="en-US" altLang="en-US" sz="2000" i="1">
                          <a:latin typeface="Arial Black" panose="020B0A04020102020204" charset="0"/>
                          <a:ea typeface="Google Sans Text"/>
                          <a:cs typeface="Arial Black" panose="020B0A04020102020204" charset="0"/>
                          <a:sym typeface="+mn-ea"/>
                        </a:rPr>
                        <a:t>$</a:t>
                      </a:r>
                      <a:endParaRPr lang="en-US" altLang="en-US" sz="200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en-US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  <a:sym typeface="+mn-ea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altLang="en-US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  <a:p>
                      <a:pPr>
                        <a:lnSpc>
                          <a:spcPts val="1200"/>
                        </a:lnSpc>
                      </a:pPr>
                      <a:endParaRPr lang="tr-TR" sz="2000" b="0" i="1">
                        <a:latin typeface="Arial Black" panose="020B0A04020102020204" charset="0"/>
                        <a:ea typeface="Google Sans Text"/>
                        <a:cs typeface="Arial Black" panose="020B0A04020102020204" charset="0"/>
                      </a:endParaRPr>
                    </a:p>
                  </a:txBody>
                  <a:tcPr marL="91757" marR="91757" marT="46037" marB="4603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861695" y="6027420"/>
            <a:ext cx="1071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>
                <a:latin typeface="Arial Black" panose="020B0A04020102020204" charset="0"/>
                <a:cs typeface="Arial Black" panose="020B0A04020102020204" charset="0"/>
              </a:rPr>
              <a:t>Expenses</a:t>
            </a:r>
            <a:r>
              <a:rPr lang="tr-TR" altLang="en-US" sz="2000">
                <a:latin typeface="Arial Black" panose="020B0A04020102020204" charset="0"/>
                <a:cs typeface="Arial Black" panose="020B0A04020102020204" charset="0"/>
              </a:rPr>
              <a:t> (%80): 320 000 000</a:t>
            </a:r>
            <a:r>
              <a:rPr lang="en-US" altLang="en-US" sz="2000" i="1">
                <a:latin typeface="Arial Black" panose="020B0A04020102020204" charset="0"/>
                <a:ea typeface="Google Sans Text"/>
                <a:cs typeface="Arial Black" panose="020B0A04020102020204" charset="0"/>
                <a:sym typeface="+mn-ea"/>
              </a:rPr>
              <a:t>$</a:t>
            </a:r>
            <a:r>
              <a:rPr lang="tr-TR" altLang="en-US" sz="2000">
                <a:latin typeface="Arial Black" panose="020B0A04020102020204" charset="0"/>
                <a:cs typeface="Arial Black" panose="020B0A04020102020204" charset="0"/>
              </a:rPr>
              <a:t>          </a:t>
            </a:r>
            <a:r>
              <a:rPr lang="en-US" altLang="en-US" sz="2000">
                <a:latin typeface="Arial Black" panose="020B0A04020102020204" charset="0"/>
                <a:cs typeface="Arial Black" panose="020B0A04020102020204" charset="0"/>
              </a:rPr>
              <a:t>Net profit</a:t>
            </a:r>
            <a:r>
              <a:rPr lang="tr-TR" altLang="en-US" sz="2000">
                <a:latin typeface="Arial Black" panose="020B0A04020102020204" charset="0"/>
                <a:cs typeface="Arial Black" panose="020B0A04020102020204" charset="0"/>
              </a:rPr>
              <a:t> (%20): 80 000 000</a:t>
            </a:r>
            <a:r>
              <a:rPr lang="en-US" altLang="en-US" sz="2000" i="1">
                <a:latin typeface="Arial Black" panose="020B0A04020102020204" charset="0"/>
                <a:ea typeface="Google Sans Text"/>
                <a:cs typeface="Arial Black" panose="020B0A04020102020204" charset="0"/>
                <a:sym typeface="+mn-ea"/>
              </a:rPr>
              <a:t>$</a:t>
            </a:r>
            <a:r>
              <a:rPr lang="tr-TR" altLang="en-US" sz="2000"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tr-TR" altLang="en-US" sz="20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087370" y="3533140"/>
            <a:ext cx="6623685" cy="688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1F1F1F"/>
                </a:solidFill>
                <a:latin typeface="+mj-lt"/>
                <a:ea typeface="Google Sans Flex"/>
                <a:cs typeface="+mj-lt"/>
                <a:sym typeface="+mn-ea"/>
              </a:rPr>
              <a:t>Year 1: 1 Million Customers (Product tests, market fit, initial distribution).</a:t>
            </a:r>
            <a:endParaRPr lang="en-US" altLang="en-US" b="1">
              <a:solidFill>
                <a:srgbClr val="1F1F1F"/>
              </a:solidFill>
              <a:latin typeface="+mj-lt"/>
              <a:ea typeface="Google Sans Flex"/>
              <a:cs typeface="+mj-lt"/>
              <a:sym typeface="+mn-ea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1F1F1F"/>
                </a:solidFill>
                <a:latin typeface="+mj-lt"/>
                <a:ea typeface="Google Sans Flex"/>
                <a:cs typeface="+mj-lt"/>
                <a:sym typeface="+mn-ea"/>
              </a:rPr>
              <a:t>Year 2: 2 Million New Customers (Aggressive growth and global expansion).</a:t>
            </a:r>
            <a:endParaRPr lang="en-US" altLang="en-US" b="1">
              <a:solidFill>
                <a:srgbClr val="1F1F1F"/>
              </a:solidFill>
              <a:latin typeface="+mj-lt"/>
              <a:ea typeface="Google Sans Flex"/>
              <a:cs typeface="+mj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Yuvarlatılmış Dikdörtgen"/>
          <p:cNvSpPr/>
          <p:nvPr/>
        </p:nvSpPr>
        <p:spPr>
          <a:xfrm>
            <a:off x="3565525" y="2793365"/>
            <a:ext cx="5502275" cy="187769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2024-2026: </a:t>
            </a:r>
            <a:endParaRPr lang="en-US" altLang="en-US" sz="3200" dirty="0">
              <a:solidFill>
                <a:schemeClr val="bg1"/>
              </a:solidFill>
            </a:endParaRP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The "Gemini" Factor: "How will our technology scale faster with Gemini?"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4" name="3 Yuvarlatılmış Dikdörtgen"/>
          <p:cNvSpPr/>
          <p:nvPr/>
        </p:nvSpPr>
        <p:spPr>
          <a:xfrm>
            <a:off x="6405880" y="4772660"/>
            <a:ext cx="4876165" cy="180022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/>
              <a:t>Mission: </a:t>
            </a:r>
            <a:endParaRPr lang="en-US" altLang="en-US" sz="3200" dirty="0"/>
          </a:p>
          <a:p>
            <a:pPr algn="ctr"/>
            <a:r>
              <a:rPr lang="en-US" altLang="en-US" sz="3200" dirty="0"/>
              <a:t>Building a qualified workforce for a sustainable world.</a:t>
            </a:r>
            <a:endParaRPr lang="en-US" altLang="en-US" sz="3200" dirty="0"/>
          </a:p>
        </p:txBody>
      </p:sp>
      <p:sp>
        <p:nvSpPr>
          <p:cNvPr id="6" name="5 Yuvarlatılmış Dikdörtgen"/>
          <p:cNvSpPr/>
          <p:nvPr/>
        </p:nvSpPr>
        <p:spPr>
          <a:xfrm>
            <a:off x="934720" y="4772660"/>
            <a:ext cx="4699635" cy="18002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/>
              <a:t>2027-2029: </a:t>
            </a:r>
            <a:endParaRPr lang="en-US" altLang="en-US" sz="3200" dirty="0"/>
          </a:p>
          <a:p>
            <a:pPr algn="ctr"/>
            <a:r>
              <a:rPr lang="en-US" altLang="en-US" sz="3200" dirty="0"/>
              <a:t>0.5% share from the global market 0.5 billion dollars in revenue.</a:t>
            </a:r>
            <a:endParaRPr lang="en-US" altLang="en-US" sz="3200" dirty="0"/>
          </a:p>
        </p:txBody>
      </p:sp>
      <p:sp>
        <p:nvSpPr>
          <p:cNvPr id="13" name="Google Shape;209;p12"/>
          <p:cNvSpPr txBox="1"/>
          <p:nvPr/>
        </p:nvSpPr>
        <p:spPr>
          <a:xfrm>
            <a:off x="2150745" y="99695"/>
            <a:ext cx="825500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800" b="1" dirty="0" smtClean="0">
                <a:solidFill>
                  <a:schemeClr val="bg1"/>
                </a:solidFill>
                <a:latin typeface="Arial Black" panose="020B0A04020102020204" charset="0"/>
                <a:ea typeface="Arial" panose="020B0604020202020204"/>
                <a:cs typeface="Arial Black" panose="020B0A04020102020204" charset="0"/>
                <a:sym typeface="Arial" panose="020B0604020202020204"/>
              </a:rPr>
              <a:t>Roadmap and Future</a:t>
            </a:r>
            <a:endParaRPr lang="en-US" altLang="en-US" sz="4800" b="1" dirty="0" smtClean="0">
              <a:solidFill>
                <a:schemeClr val="bg1"/>
              </a:solidFill>
              <a:latin typeface="Arial Black" panose="020B0A04020102020204" charset="0"/>
              <a:ea typeface="Arial" panose="020B0604020202020204"/>
              <a:cs typeface="Arial Black" panose="020B0A04020102020204" charset="0"/>
              <a:sym typeface="Arial" panose="020B0604020202020204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796415" y="1169035"/>
            <a:ext cx="9485630" cy="13836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en-US" sz="2800" b="1"/>
              <a:t>Does our technology scale faster with Gemini?</a:t>
            </a:r>
            <a:endParaRPr lang="en-US" altLang="en-US" sz="2800" b="1"/>
          </a:p>
          <a:p>
            <a:r>
              <a:rPr lang="en-US" altLang="en-US" sz="2800" b="1"/>
              <a:t>"High-speed reasoning" </a:t>
            </a:r>
            <a:endParaRPr lang="en-US" altLang="en-US" sz="2800" b="1"/>
          </a:p>
          <a:p>
            <a:r>
              <a:rPr lang="en-US" altLang="en-US" sz="2800" b="1"/>
              <a:t>"Global availability via Google Cloud" </a:t>
            </a:r>
            <a:endParaRPr lang="en-US" altLang="en-US" sz="28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5989" y="3428989"/>
            <a:ext cx="21" cy="2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00480" y="66675"/>
            <a:ext cx="8868410" cy="1510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tr-TR" altLang="en-US" sz="4400">
                <a:latin typeface="Arial Black" panose="020B0A04020102020204" charset="0"/>
                <a:cs typeface="Arial Black" panose="020B0A04020102020204" charset="0"/>
              </a:rPr>
              <a:t>          </a:t>
            </a:r>
            <a:r>
              <a:rPr lang="en-US" altLang="en-US" sz="36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Team and Investment </a:t>
            </a:r>
            <a:r>
              <a:rPr lang="tr-TR" altLang="en-US" sz="36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   </a:t>
            </a:r>
            <a:r>
              <a:rPr lang="tr-TR" altLang="en-US" sz="3600">
                <a:latin typeface="Arial Black" panose="020B0A04020102020204" charset="0"/>
                <a:cs typeface="Arial Black" panose="020B0A04020102020204" charset="0"/>
              </a:rPr>
              <a:t>	</a:t>
            </a:r>
            <a:r>
              <a:rPr lang="en-US" altLang="en-US" sz="3600">
                <a:latin typeface="Arial Black" panose="020B0A04020102020204" charset="0"/>
                <a:cs typeface="Arial Black" panose="020B0A04020102020204" charset="0"/>
              </a:rPr>
              <a:t>Demand Product and service ready.</a:t>
            </a:r>
            <a:endParaRPr lang="en-US" altLang="en-US" sz="36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9" name="Google Shape;238;p14"/>
          <p:cNvSpPr txBox="1"/>
          <p:nvPr/>
        </p:nvSpPr>
        <p:spPr>
          <a:xfrm>
            <a:off x="86360" y="3801745"/>
            <a:ext cx="5130165" cy="267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Founder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Hüseyin Vatansever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- 40 years of experience,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Pedagogical training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Licensed Bridge and Chess athlete background.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Vatansever\Desktop\2021 resimler\81365985_1182563785281180_4383956402738036736_n (1).png"/>
          <p:cNvPicPr>
            <a:picLocks noChangeAspect="1" noChangeArrowheads="1"/>
          </p:cNvPicPr>
          <p:nvPr/>
        </p:nvPicPr>
        <p:blipFill>
          <a:blip r:embed="rId2"/>
          <a:srcRect t="3258" r="2566"/>
          <a:stretch>
            <a:fillRect/>
          </a:stretch>
        </p:blipFill>
        <p:spPr bwMode="auto">
          <a:xfrm>
            <a:off x="681990" y="1388110"/>
            <a:ext cx="2242185" cy="2244090"/>
          </a:xfrm>
          <a:prstGeom prst="actionButtonBlank">
            <a:avLst/>
          </a:prstGeom>
          <a:noFill/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835" y="1469390"/>
            <a:ext cx="2717800" cy="18249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76625" y="3231515"/>
            <a:ext cx="2328545" cy="570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tx1"/>
                </a:solidFill>
                <a:latin typeface="Arial Black" panose="020B0A04020102020204" charset="0"/>
                <a:ea typeface="Google Sans Text"/>
                <a:cs typeface="Arial Black" panose="020B0A04020102020204" charset="0"/>
                <a:sym typeface="+mn-ea"/>
              </a:rPr>
              <a:t> </a:t>
            </a:r>
            <a:r>
              <a:rPr lang="tr-TR" sz="1600">
                <a:solidFill>
                  <a:schemeClr val="tx1"/>
                </a:solidFill>
                <a:latin typeface="Arial Black" panose="020B0A04020102020204" charset="0"/>
                <a:ea typeface="Google Sans Text"/>
                <a:cs typeface="Arial Black" panose="020B0A04020102020204" charset="0"/>
                <a:sym typeface="+mn-ea"/>
              </a:rPr>
              <a:t>A</a:t>
            </a:r>
            <a:r>
              <a:rPr lang="en-US" altLang="en-US" sz="1600">
                <a:solidFill>
                  <a:schemeClr val="tx1"/>
                </a:solidFill>
                <a:latin typeface="Arial Black" panose="020B0A04020102020204" charset="0"/>
                <a:ea typeface="Google Sans Text"/>
                <a:cs typeface="Arial Black" panose="020B0A04020102020204" charset="0"/>
                <a:sym typeface="+mn-ea"/>
              </a:rPr>
              <a:t>gent</a:t>
            </a:r>
            <a:r>
              <a:rPr lang="en-US" altLang="en-US" sz="1600">
                <a:solidFill>
                  <a:schemeClr val="tx1"/>
                </a:solidFill>
                <a:latin typeface="Arial Black" panose="020B0A04020102020204" charset="0"/>
                <a:ea typeface="Google Sans Text"/>
                <a:cs typeface="Arial Black" panose="020B0A04020102020204" charset="0"/>
                <a:sym typeface="+mn-ea"/>
              </a:rPr>
              <a:t> Army</a:t>
            </a:r>
            <a:endParaRPr lang="en-US" altLang="en-US" sz="1600">
              <a:solidFill>
                <a:schemeClr val="tx1"/>
              </a:solidFill>
              <a:latin typeface="Arial Black" panose="020B0A04020102020204" charset="0"/>
              <a:ea typeface="Google Sans Text"/>
              <a:cs typeface="Arial Black" panose="020B0A04020102020204" charset="0"/>
              <a:sym typeface="+mn-ea"/>
            </a:endParaRPr>
          </a:p>
        </p:txBody>
      </p:sp>
      <p:sp>
        <p:nvSpPr>
          <p:cNvPr id="7" name="Google Shape;238;p14"/>
          <p:cNvSpPr txBox="1"/>
          <p:nvPr/>
        </p:nvSpPr>
        <p:spPr>
          <a:xfrm>
            <a:off x="4837430" y="3879850"/>
            <a:ext cx="7354570" cy="267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defTabSz="266700"/>
            <a:r>
              <a:rPr lang="en-US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Investment Request: </a:t>
            </a:r>
            <a:endParaRPr lang="en-US" altLang="en-US" sz="2800">
              <a:latin typeface="Arial" panose="020B0604020202020204" pitchFamily="34" charset="0"/>
              <a:ea typeface="sans-serif"/>
              <a:cs typeface="Arial" panose="020B0604020202020204" pitchFamily="34" charset="0"/>
              <a:sym typeface="+mn-ea"/>
            </a:endParaRPr>
          </a:p>
          <a:p>
            <a:pPr defTabSz="266700"/>
            <a:r>
              <a:rPr lang="tr-TR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$</a:t>
            </a:r>
            <a:r>
              <a:rPr lang="tr-TR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500</a:t>
            </a:r>
            <a:r>
              <a:rPr lang="en-US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,000 for a </a:t>
            </a:r>
            <a:r>
              <a:rPr lang="tr-TR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10</a:t>
            </a:r>
            <a:r>
              <a:rPr lang="en-US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% equity stake.</a:t>
            </a:r>
            <a:endParaRPr lang="en-US" altLang="en-US" sz="2800">
              <a:latin typeface="Arial" panose="020B0604020202020204" pitchFamily="34" charset="0"/>
              <a:ea typeface="sans-serif"/>
              <a:cs typeface="Arial" panose="020B0604020202020204" pitchFamily="34" charset="0"/>
              <a:sym typeface="+mn-ea"/>
            </a:endParaRPr>
          </a:p>
          <a:p>
            <a:pPr defTabSz="266700"/>
            <a:r>
              <a:rPr lang="en-US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Use of Funds:</a:t>
            </a:r>
            <a:r>
              <a:rPr lang="en-US" altLang="zh-CN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 </a:t>
            </a:r>
            <a:endParaRPr lang="en-US" altLang="zh-CN" sz="2800">
              <a:latin typeface="Arial" panose="020B0604020202020204" pitchFamily="34" charset="0"/>
              <a:ea typeface="sans-serif"/>
              <a:cs typeface="Arial" panose="020B0604020202020204" pitchFamily="34" charset="0"/>
            </a:endParaRPr>
          </a:p>
          <a:p>
            <a:pPr defTabSz="266700"/>
            <a:r>
              <a:rPr lang="tr-TR" altLang="en-US" sz="2800">
                <a:latin typeface="Arial" panose="020B0604020202020204" pitchFamily="34" charset="0"/>
                <a:ea typeface="sans-serif"/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Cloud infrastructure &amp; Cloud architecture. 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66700"/>
            <a:r>
              <a:rPr lang="tr-TR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Agent development and global marketing.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55410" y="1469390"/>
            <a:ext cx="2538095" cy="1592580"/>
          </a:xfrm>
          <a:prstGeom prst="rect">
            <a:avLst/>
          </a:prstGeom>
        </p:spPr>
      </p:pic>
      <p:pic>
        <p:nvPicPr>
          <p:cNvPr id="12" name="Picture 11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75750" y="1469390"/>
            <a:ext cx="2564130" cy="159194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357620" y="3136900"/>
            <a:ext cx="27984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>
                <a:solidFill>
                  <a:schemeClr val="tx1"/>
                </a:solidFill>
                <a:latin typeface="Arial Black" panose="020B0A04020102020204" charset="0"/>
                <a:ea typeface="Google Sans Text"/>
                <a:cs typeface="Arial Black" panose="020B0A04020102020204" charset="0"/>
                <a:sym typeface="+mn-ea"/>
              </a:rPr>
              <a:t>Project responsible/1 year</a:t>
            </a:r>
            <a:endParaRPr lang="en-US" altLang="en-US">
              <a:solidFill>
                <a:schemeClr val="tx1"/>
              </a:solidFill>
              <a:latin typeface="Arial Black" panose="020B0A04020102020204" charset="0"/>
              <a:ea typeface="Google Sans Text"/>
              <a:cs typeface="Arial Black" panose="020B0A04020102020204" charset="0"/>
              <a:sym typeface="+mn-ea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>
              <a:solidFill>
                <a:schemeClr val="tx1"/>
              </a:solidFill>
              <a:latin typeface="Arial Black" panose="020B0A04020102020204" charset="0"/>
              <a:ea typeface="Google Sans Text"/>
              <a:cs typeface="Arial Black" panose="020B0A04020102020204" charset="0"/>
              <a:sym typeface="+mn-ea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175750" y="3136900"/>
            <a:ext cx="293624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b="1" i="0">
                <a:solidFill>
                  <a:srgbClr val="111111"/>
                </a:solidFill>
                <a:latin typeface="Arial Black" panose="020B0A04020102020204" charset="0"/>
                <a:ea typeface="Arial" panose="020B0604020202020204"/>
                <a:cs typeface="Arial Black" panose="020B0A04020102020204" charset="0"/>
              </a:rPr>
              <a:t>Cloud Architecture/1 year</a:t>
            </a:r>
            <a:endParaRPr lang="en-US" altLang="zh-CN" b="1" i="0">
              <a:solidFill>
                <a:srgbClr val="111111"/>
              </a:solidFill>
              <a:latin typeface="Arial Black" panose="020B0A04020102020204" charset="0"/>
              <a:ea typeface="Arial" panose="020B0604020202020204"/>
              <a:cs typeface="Arial Black" panose="020B0A04020102020204" charset="0"/>
            </a:endParaRPr>
          </a:p>
          <a:p>
            <a:pPr marL="0" indent="0"/>
            <a:endParaRPr lang="en-US" altLang="zh-CN" b="1" i="0">
              <a:solidFill>
                <a:srgbClr val="111111"/>
              </a:solidFill>
              <a:latin typeface="Arial Black" panose="020B0A04020102020204" charset="0"/>
              <a:ea typeface="Arial" panose="020B0604020202020204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938*297"/>
  <p:tag name="TABLE_ENDDRAG_RECT" val="15*153*938*297"/>
</p:tagLst>
</file>

<file path=ppt/tags/tag2.xml><?xml version="1.0" encoding="utf-8"?>
<p:tagLst xmlns:p="http://schemas.openxmlformats.org/presentationml/2006/main">
  <p:tag name="KSO_WM_DIAGRAM_VIRTUALLY_FRAME" val="{&quot;height&quot;:167.9,&quot;left&quot;:491.7,&quot;top&quot;:115.7,&quot;width&quot;:441.65}"/>
</p:tagLst>
</file>

<file path=ppt/tags/tag3.xml><?xml version="1.0" encoding="utf-8"?>
<p:tagLst xmlns:p="http://schemas.openxmlformats.org/presentationml/2006/main">
  <p:tag name="KSO_WM_DIAGRAM_VIRTUALLY_FRAME" val="{&quot;height&quot;:167.9,&quot;left&quot;:491.7,&quot;top&quot;:115.7,&quot;width&quot;:441.65}"/>
</p:tagLst>
</file>

<file path=ppt/tags/tag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8302_1*l_h_a*1_1_1"/>
  <p:tag name="KSO_WM_TEMPLATE_CATEGORY" val="diagram"/>
  <p:tag name="KSO_WM_TEMPLATE_INDEX" val="20238302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508.6,&quot;left&quot;:-383.8534645669291,&quot;top&quot;:-7.7,&quot;width&quot;:1336.9213385826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UNIT_TEXT_FILL_FORE_SCHEMECOLOR_INDEX" val="1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8302_1*l_h_f*1_2_1"/>
  <p:tag name="KSO_WM_TEMPLATE_CATEGORY" val="diagram"/>
  <p:tag name="KSO_WM_TEMPLATE_INDEX" val="20238302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508.6,&quot;left&quot;:-383.8534645669291,&quot;top&quot;:-7.7,&quot;width&quot;:1336.9213385826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resentations are communication tools that can be used as demonstrations."/>
  <p:tag name="KSO_WM_UNIT_TEXT_FILL_FORE_SCHEMECOLOR_INDEX" val="1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8302_1*l_h_a*1_2_1"/>
  <p:tag name="KSO_WM_TEMPLATE_CATEGORY" val="diagram"/>
  <p:tag name="KSO_WM_TEMPLATE_INDEX" val="20238302"/>
  <p:tag name="KSO_WM_UNIT_LAYERLEVEL" val="1_1_1"/>
  <p:tag name="KSO_WM_TAG_VERSION" val="3.0"/>
  <p:tag name="KSO_WM_BEAUTIFY_FLAG" val="#wm#"/>
  <p:tag name="KSO_WM_DIAGRAM_MAX_ITEMCNT" val="2"/>
  <p:tag name="KSO_WM_DIAGRAM_MIN_ITEMCNT" val="2"/>
  <p:tag name="KSO_WM_DIAGRAM_VIRTUALLY_FRAME" val="{&quot;height&quot;:508.6,&quot;left&quot;:-383.8534645669291,&quot;top&quot;:-7.7,&quot;width&quot;:1336.921338582676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Title"/>
  <p:tag name="KSO_WM_UNIT_TEXT_FILL_FORE_SCHEMECOLOR_INDEX" val="1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627.12*288.72"/>
  <p:tag name="KSO_WM_SLIDE_POSITION" val="226.8*172.8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8290"/>
  <p:tag name="KSO_WM_TEMPLATE_SUBCATEGORY" val="0"/>
  <p:tag name="KSO_WM_SLIDE_INDEX" val="1"/>
  <p:tag name="KSO_WM_TAG_VERSION" val="3.0"/>
  <p:tag name="KSO_WM_SLIDE_ID" val="custom20238290_1"/>
  <p:tag name="KSO_WM_SLIDE_ITEM_CNT" val="2"/>
</p:tagLst>
</file>

<file path=ppt/theme/theme1.xml><?xml version="1.0" encoding="utf-8"?>
<a:theme xmlns:a="http://schemas.openxmlformats.org/drawingml/2006/main" name="Communications and Dialogues">
  <a:themeElements>
    <a:clrScheme name="Communications and Dialogu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Communications and Dialogu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Communications and Dialog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3241</Words>
  <Application>WPS Presentation</Application>
  <PresentationFormat>Geniş ekran</PresentationFormat>
  <Paragraphs>237</Paragraphs>
  <Slides>10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SimSun</vt:lpstr>
      <vt:lpstr>Wingdings</vt:lpstr>
      <vt:lpstr>Arial</vt:lpstr>
      <vt:lpstr>Arial Black</vt:lpstr>
      <vt:lpstr>Google Sans Text</vt:lpstr>
      <vt:lpstr>-apple-system</vt:lpstr>
      <vt:lpstr>Segoe Print</vt:lpstr>
      <vt:lpstr>sans-serif</vt:lpstr>
      <vt:lpstr>Google Sans Flex</vt:lpstr>
      <vt:lpstr>Microsoft YaHei</vt:lpstr>
      <vt:lpstr>Arial Unicode MS</vt:lpstr>
      <vt:lpstr>Communications and Dialogues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KK</dc:creator>
  <cp:lastModifiedBy>Hüseyin Vatansever</cp:lastModifiedBy>
  <cp:revision>628</cp:revision>
  <dcterms:created xsi:type="dcterms:W3CDTF">2020-04-11T18:45:00Z</dcterms:created>
  <dcterms:modified xsi:type="dcterms:W3CDTF">2026-06-06T19:01:24Z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8F5D84AD-0A63-42D4-96D7-BCA0BEE3396D</vt:lpwstr>
  </property>
  <property fmtid="{D5CDD505-2E9C-101B-9397-08002B2CF9AE}" pid="3" name="ArticulatePath">
    <vt:lpwstr>uretkenornekprojesunumu</vt:lpwstr>
  </property>
  <property fmtid="{D5CDD505-2E9C-101B-9397-08002B2CF9AE}" pid="4" name="ICV">
    <vt:lpwstr>4252FF8011214B0FA340A9F61C1F7A52_12</vt:lpwstr>
  </property>
  <property fmtid="{D5CDD505-2E9C-101B-9397-08002B2CF9AE}" pid="5" name="KSOProductBuildVer">
    <vt:lpwstr>1033-12.2.0.22222</vt:lpwstr>
  </property>
</Properties>
</file>