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515" r:id="rId4"/>
    <p:sldId id="276" r:id="rId5"/>
    <p:sldId id="324" r:id="rId6"/>
    <p:sldId id="354" r:id="rId7"/>
    <p:sldId id="677" r:id="rId8"/>
    <p:sldId id="332" r:id="rId9"/>
    <p:sldId id="499" r:id="rId10"/>
    <p:sldId id="320" r:id="rId11"/>
    <p:sldId id="328" r:id="rId12"/>
    <p:sldId id="329" r:id="rId13"/>
    <p:sldId id="337" r:id="rId14"/>
    <p:sldId id="318" r:id="rId15"/>
    <p:sldId id="319" r:id="rId16"/>
    <p:sldId id="676" r:id="rId17"/>
    <p:sldId id="295" r:id="rId18"/>
    <p:sldId id="294" r:id="rId19"/>
    <p:sldId id="355" r:id="rId20"/>
    <p:sldId id="353" r:id="rId21"/>
    <p:sldId id="352" r:id="rId22"/>
    <p:sldId id="272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LARRE" initials="OL" lastIdx="5" clrIdx="0">
    <p:extLst>
      <p:ext uri="{19B8F6BF-5375-455C-9EA6-DF929625EA0E}">
        <p15:presenceInfo xmlns:p15="http://schemas.microsoft.com/office/powerpoint/2012/main" userId="Olivier LAR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  <a:srgbClr val="FFFFFF"/>
    <a:srgbClr val="FF6600"/>
    <a:srgbClr val="669900"/>
    <a:srgbClr val="EB6350"/>
    <a:srgbClr val="86BF58"/>
    <a:srgbClr val="010101"/>
    <a:srgbClr val="73C4BC"/>
    <a:srgbClr val="3771C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C5C27-4AA4-4277-A5AE-9D6D3AAD4343}" v="2" dt="2025-03-04T15:06:01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0724" autoAdjust="0"/>
  </p:normalViewPr>
  <p:slideViewPr>
    <p:cSldViewPr snapToGrid="0">
      <p:cViewPr varScale="1">
        <p:scale>
          <a:sx n="76" d="100"/>
          <a:sy n="76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ARAMBARRI" userId="b4fdca1a-b7db-4772-b84b-b022a00df8b2" providerId="ADAL" clId="{4AFC5C27-4AA4-4277-A5AE-9D6D3AAD4343}"/>
    <pc:docChg chg="addSld delSld modSld sldOrd">
      <pc:chgData name="Jon ARAMBARRI" userId="b4fdca1a-b7db-4772-b84b-b022a00df8b2" providerId="ADAL" clId="{4AFC5C27-4AA4-4277-A5AE-9D6D3AAD4343}" dt="2025-03-04T15:06:04.043" v="7" actId="47"/>
      <pc:docMkLst>
        <pc:docMk/>
      </pc:docMkLst>
      <pc:sldChg chg="del">
        <pc:chgData name="Jon ARAMBARRI" userId="b4fdca1a-b7db-4772-b84b-b022a00df8b2" providerId="ADAL" clId="{4AFC5C27-4AA4-4277-A5AE-9D6D3AAD4343}" dt="2025-03-04T15:06:04.043" v="7" actId="47"/>
        <pc:sldMkLst>
          <pc:docMk/>
          <pc:sldMk cId="544349237" sldId="263"/>
        </pc:sldMkLst>
      </pc:sldChg>
      <pc:sldChg chg="add">
        <pc:chgData name="Jon ARAMBARRI" userId="b4fdca1a-b7db-4772-b84b-b022a00df8b2" providerId="ADAL" clId="{4AFC5C27-4AA4-4277-A5AE-9D6D3AAD4343}" dt="2025-02-27T11:36:55.446" v="0"/>
        <pc:sldMkLst>
          <pc:docMk/>
          <pc:sldMk cId="1062495290" sldId="276"/>
        </pc:sldMkLst>
      </pc:sldChg>
      <pc:sldChg chg="del">
        <pc:chgData name="Jon ARAMBARRI" userId="b4fdca1a-b7db-4772-b84b-b022a00df8b2" providerId="ADAL" clId="{4AFC5C27-4AA4-4277-A5AE-9D6D3AAD4343}" dt="2025-02-27T11:37:06.142" v="1" actId="47"/>
        <pc:sldMkLst>
          <pc:docMk/>
          <pc:sldMk cId="3005989032" sldId="358"/>
        </pc:sldMkLst>
      </pc:sldChg>
      <pc:sldChg chg="add ord">
        <pc:chgData name="Jon ARAMBARRI" userId="b4fdca1a-b7db-4772-b84b-b022a00df8b2" providerId="ADAL" clId="{4AFC5C27-4AA4-4277-A5AE-9D6D3AAD4343}" dt="2025-02-27T11:37:12.179" v="4"/>
        <pc:sldMkLst>
          <pc:docMk/>
          <pc:sldMk cId="3269569097" sldId="499"/>
        </pc:sldMkLst>
      </pc:sldChg>
      <pc:sldChg chg="add">
        <pc:chgData name="Jon ARAMBARRI" userId="b4fdca1a-b7db-4772-b84b-b022a00df8b2" providerId="ADAL" clId="{4AFC5C27-4AA4-4277-A5AE-9D6D3AAD4343}" dt="2025-02-27T11:36:55.446" v="0"/>
        <pc:sldMkLst>
          <pc:docMk/>
          <pc:sldMk cId="105156795" sldId="515"/>
        </pc:sldMkLst>
      </pc:sldChg>
      <pc:sldChg chg="del">
        <pc:chgData name="Jon ARAMBARRI" userId="b4fdca1a-b7db-4772-b84b-b022a00df8b2" providerId="ADAL" clId="{4AFC5C27-4AA4-4277-A5AE-9D6D3AAD4343}" dt="2025-02-27T11:37:07.911" v="2" actId="47"/>
        <pc:sldMkLst>
          <pc:docMk/>
          <pc:sldMk cId="915614674" sldId="526"/>
        </pc:sldMkLst>
      </pc:sldChg>
      <pc:sldChg chg="add">
        <pc:chgData name="Jon ARAMBARRI" userId="b4fdca1a-b7db-4772-b84b-b022a00df8b2" providerId="ADAL" clId="{4AFC5C27-4AA4-4277-A5AE-9D6D3AAD4343}" dt="2025-03-04T15:06:01.705" v="6"/>
        <pc:sldMkLst>
          <pc:docMk/>
          <pc:sldMk cId="94660720" sldId="677"/>
        </pc:sldMkLst>
      </pc:sldChg>
      <pc:sldChg chg="del">
        <pc:chgData name="Jon ARAMBARRI" userId="b4fdca1a-b7db-4772-b84b-b022a00df8b2" providerId="ADAL" clId="{4AFC5C27-4AA4-4277-A5AE-9D6D3AAD4343}" dt="2025-02-27T11:37:13.764" v="5" actId="47"/>
        <pc:sldMkLst>
          <pc:docMk/>
          <pc:sldMk cId="1052053620" sldId="67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kate.eu/" TargetMode="External"/><Relationship Id="rId13" Type="http://schemas.openxmlformats.org/officeDocument/2006/relationships/hyperlink" Target="https://www.additool.eu/" TargetMode="External"/><Relationship Id="rId3" Type="http://schemas.openxmlformats.org/officeDocument/2006/relationships/hyperlink" Target="http://www.greenplay-project.eu/?lang=fr" TargetMode="External"/><Relationship Id="rId7" Type="http://schemas.openxmlformats.org/officeDocument/2006/relationships/hyperlink" Target="https://hospitalsudoe40.eu/" TargetMode="External"/><Relationship Id="rId12" Type="http://schemas.openxmlformats.org/officeDocument/2006/relationships/hyperlink" Target="https://www.addispace.eu/fr/home-3" TargetMode="External"/><Relationship Id="rId17" Type="http://schemas.openxmlformats.org/officeDocument/2006/relationships/hyperlink" Target="https://gamelabsnet.eu/?lang=fr" TargetMode="External"/><Relationship Id="rId2" Type="http://schemas.openxmlformats.org/officeDocument/2006/relationships/hyperlink" Target="https://www.orhi-poctefa.eu/en/home/" TargetMode="External"/><Relationship Id="rId16" Type="http://schemas.openxmlformats.org/officeDocument/2006/relationships/hyperlink" Target="https://chainproject.eu/fr/accueil/" TargetMode="External"/><Relationship Id="rId1" Type="http://schemas.openxmlformats.org/officeDocument/2006/relationships/hyperlink" Target="https://socialres.eu/" TargetMode="External"/><Relationship Id="rId6" Type="http://schemas.openxmlformats.org/officeDocument/2006/relationships/hyperlink" Target="https://rezbuildproject.eu/" TargetMode="External"/><Relationship Id="rId11" Type="http://schemas.openxmlformats.org/officeDocument/2006/relationships/hyperlink" Target="https://softdream-project.eu/" TargetMode="External"/><Relationship Id="rId5" Type="http://schemas.openxmlformats.org/officeDocument/2006/relationships/hyperlink" Target="https://www.hindcon3d.com/" TargetMode="External"/><Relationship Id="rId15" Type="http://schemas.openxmlformats.org/officeDocument/2006/relationships/hyperlink" Target="https://aptimeproject.eu/" TargetMode="External"/><Relationship Id="rId10" Type="http://schemas.openxmlformats.org/officeDocument/2006/relationships/hyperlink" Target="https://scirt.eu/" TargetMode="External"/><Relationship Id="rId4" Type="http://schemas.openxmlformats.org/officeDocument/2006/relationships/hyperlink" Target="https://www.durableproject.eu/" TargetMode="External"/><Relationship Id="rId9" Type="http://schemas.openxmlformats.org/officeDocument/2006/relationships/hyperlink" Target="https://fashiontechalliance.eu/en/" TargetMode="External"/><Relationship Id="rId14" Type="http://schemas.openxmlformats.org/officeDocument/2006/relationships/hyperlink" Target="https://www.hypercog.eu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kate.eu/" TargetMode="External"/><Relationship Id="rId13" Type="http://schemas.openxmlformats.org/officeDocument/2006/relationships/hyperlink" Target="https://www.additool.eu/" TargetMode="External"/><Relationship Id="rId3" Type="http://schemas.openxmlformats.org/officeDocument/2006/relationships/hyperlink" Target="http://www.greenplay-project.eu/?lang=fr" TargetMode="External"/><Relationship Id="rId7" Type="http://schemas.openxmlformats.org/officeDocument/2006/relationships/hyperlink" Target="https://hospitalsudoe40.eu/" TargetMode="External"/><Relationship Id="rId12" Type="http://schemas.openxmlformats.org/officeDocument/2006/relationships/hyperlink" Target="https://www.addispace.eu/fr/home-3" TargetMode="External"/><Relationship Id="rId17" Type="http://schemas.openxmlformats.org/officeDocument/2006/relationships/hyperlink" Target="https://gamelabsnet.eu/?lang=fr" TargetMode="External"/><Relationship Id="rId2" Type="http://schemas.openxmlformats.org/officeDocument/2006/relationships/hyperlink" Target="https://www.orhi-poctefa.eu/en/home/" TargetMode="External"/><Relationship Id="rId16" Type="http://schemas.openxmlformats.org/officeDocument/2006/relationships/hyperlink" Target="https://chainproject.eu/fr/accueil/" TargetMode="External"/><Relationship Id="rId1" Type="http://schemas.openxmlformats.org/officeDocument/2006/relationships/hyperlink" Target="https://socialres.eu/" TargetMode="External"/><Relationship Id="rId6" Type="http://schemas.openxmlformats.org/officeDocument/2006/relationships/hyperlink" Target="https://rezbuildproject.eu/" TargetMode="External"/><Relationship Id="rId11" Type="http://schemas.openxmlformats.org/officeDocument/2006/relationships/hyperlink" Target="https://softdream-project.eu/" TargetMode="External"/><Relationship Id="rId5" Type="http://schemas.openxmlformats.org/officeDocument/2006/relationships/hyperlink" Target="https://www.hindcon3d.com/" TargetMode="External"/><Relationship Id="rId15" Type="http://schemas.openxmlformats.org/officeDocument/2006/relationships/hyperlink" Target="https://aptimeproject.eu/" TargetMode="External"/><Relationship Id="rId10" Type="http://schemas.openxmlformats.org/officeDocument/2006/relationships/hyperlink" Target="https://scirt.eu/" TargetMode="External"/><Relationship Id="rId4" Type="http://schemas.openxmlformats.org/officeDocument/2006/relationships/hyperlink" Target="https://www.durableproject.eu/" TargetMode="External"/><Relationship Id="rId9" Type="http://schemas.openxmlformats.org/officeDocument/2006/relationships/hyperlink" Target="https://fashiontechalliance.eu/en/" TargetMode="External"/><Relationship Id="rId14" Type="http://schemas.openxmlformats.org/officeDocument/2006/relationships/hyperlink" Target="https://www.hypercog.e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181E5-6C2D-40CD-AE82-2EBCEDF1A51C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57125C-5DD6-4CEC-B541-74F3A07D1144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1"/>
            </a:rPr>
            <a:t>https://socialres.eu/</a:t>
          </a:r>
          <a:endParaRPr lang="en-US"/>
        </a:p>
      </dgm:t>
    </dgm:pt>
    <dgm:pt modelId="{09754AD6-C09E-45BC-AA6E-7906F177A2B5}" type="parTrans" cxnId="{F9041162-6735-4B30-9DBB-E4184A03CDB7}">
      <dgm:prSet/>
      <dgm:spPr/>
      <dgm:t>
        <a:bodyPr/>
        <a:lstStyle/>
        <a:p>
          <a:endParaRPr lang="en-US"/>
        </a:p>
      </dgm:t>
    </dgm:pt>
    <dgm:pt modelId="{1672F99B-1853-45A6-B678-BC7859F75E22}" type="sibTrans" cxnId="{F9041162-6735-4B30-9DBB-E4184A03CDB7}">
      <dgm:prSet/>
      <dgm:spPr/>
      <dgm:t>
        <a:bodyPr/>
        <a:lstStyle/>
        <a:p>
          <a:endParaRPr lang="en-US"/>
        </a:p>
      </dgm:t>
    </dgm:pt>
    <dgm:pt modelId="{A57D9E09-ABE5-4F0A-A79B-529022B747D9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2"/>
            </a:rPr>
            <a:t>https://www.orhi-poctefa.eu/en/home/</a:t>
          </a:r>
          <a:endParaRPr lang="en-US"/>
        </a:p>
      </dgm:t>
    </dgm:pt>
    <dgm:pt modelId="{78CECDCC-B33F-4432-BC44-1F3882D6C200}" type="parTrans" cxnId="{B5897FF6-262F-47CF-B77E-A36EA254BDD3}">
      <dgm:prSet/>
      <dgm:spPr/>
      <dgm:t>
        <a:bodyPr/>
        <a:lstStyle/>
        <a:p>
          <a:endParaRPr lang="en-US"/>
        </a:p>
      </dgm:t>
    </dgm:pt>
    <dgm:pt modelId="{03645755-202E-49F7-8BA4-0897F0E28D5A}" type="sibTrans" cxnId="{B5897FF6-262F-47CF-B77E-A36EA254BDD3}">
      <dgm:prSet/>
      <dgm:spPr/>
      <dgm:t>
        <a:bodyPr/>
        <a:lstStyle/>
        <a:p>
          <a:endParaRPr lang="en-US"/>
        </a:p>
      </dgm:t>
    </dgm:pt>
    <dgm:pt modelId="{9CE0E1A5-39D2-449D-9FD7-C9FCB581B549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3"/>
            </a:rPr>
            <a:t>http://www.greenplay-project.eu/?lang=fr</a:t>
          </a:r>
          <a:endParaRPr lang="en-US"/>
        </a:p>
      </dgm:t>
    </dgm:pt>
    <dgm:pt modelId="{7D0879F6-0A50-4F2A-87FC-B6B00A538412}" type="parTrans" cxnId="{BF448823-3F26-4CB0-A0EA-9D78C468BD2B}">
      <dgm:prSet/>
      <dgm:spPr/>
      <dgm:t>
        <a:bodyPr/>
        <a:lstStyle/>
        <a:p>
          <a:endParaRPr lang="en-US"/>
        </a:p>
      </dgm:t>
    </dgm:pt>
    <dgm:pt modelId="{0A504135-B339-420F-9EF6-F2F00814246D}" type="sibTrans" cxnId="{BF448823-3F26-4CB0-A0EA-9D78C468BD2B}">
      <dgm:prSet/>
      <dgm:spPr/>
      <dgm:t>
        <a:bodyPr/>
        <a:lstStyle/>
        <a:p>
          <a:endParaRPr lang="en-US"/>
        </a:p>
      </dgm:t>
    </dgm:pt>
    <dgm:pt modelId="{EC80B003-8ABE-4D3A-BAE9-BD22764BCBB7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4"/>
            </a:rPr>
            <a:t>https://www.durableproject.eu/</a:t>
          </a:r>
          <a:endParaRPr lang="en-US"/>
        </a:p>
      </dgm:t>
    </dgm:pt>
    <dgm:pt modelId="{5AE2B1DE-7150-4F40-98DA-5D96C5BC163C}" type="parTrans" cxnId="{FAA519A5-F206-4496-B2D2-4B9223EB041C}">
      <dgm:prSet/>
      <dgm:spPr/>
      <dgm:t>
        <a:bodyPr/>
        <a:lstStyle/>
        <a:p>
          <a:endParaRPr lang="en-US"/>
        </a:p>
      </dgm:t>
    </dgm:pt>
    <dgm:pt modelId="{0868B31C-89BE-4557-9200-35754D33657B}" type="sibTrans" cxnId="{FAA519A5-F206-4496-B2D2-4B9223EB041C}">
      <dgm:prSet/>
      <dgm:spPr/>
      <dgm:t>
        <a:bodyPr/>
        <a:lstStyle/>
        <a:p>
          <a:endParaRPr lang="en-US"/>
        </a:p>
      </dgm:t>
    </dgm:pt>
    <dgm:pt modelId="{5774E52B-42D3-493E-9835-0C56956AA8E6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5"/>
            </a:rPr>
            <a:t>https://www.hindcon3d.com/</a:t>
          </a:r>
          <a:endParaRPr lang="en-US"/>
        </a:p>
      </dgm:t>
    </dgm:pt>
    <dgm:pt modelId="{2CBEA3EB-27BB-428E-B014-B70747306853}" type="parTrans" cxnId="{D16C2BBC-4EC6-4464-B4FE-6B451FF1D417}">
      <dgm:prSet/>
      <dgm:spPr/>
      <dgm:t>
        <a:bodyPr/>
        <a:lstStyle/>
        <a:p>
          <a:endParaRPr lang="en-US"/>
        </a:p>
      </dgm:t>
    </dgm:pt>
    <dgm:pt modelId="{168D69DD-5536-4D78-A892-66441C8256BD}" type="sibTrans" cxnId="{D16C2BBC-4EC6-4464-B4FE-6B451FF1D417}">
      <dgm:prSet/>
      <dgm:spPr/>
      <dgm:t>
        <a:bodyPr/>
        <a:lstStyle/>
        <a:p>
          <a:endParaRPr lang="en-US"/>
        </a:p>
      </dgm:t>
    </dgm:pt>
    <dgm:pt modelId="{C368F08C-D93A-458F-91B0-A5E499383B47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6"/>
            </a:rPr>
            <a:t>https://rezbuildproject.eu/</a:t>
          </a:r>
          <a:endParaRPr lang="en-US"/>
        </a:p>
      </dgm:t>
    </dgm:pt>
    <dgm:pt modelId="{048AB587-3E0B-4F31-BD3C-F382C29C6E9F}" type="parTrans" cxnId="{F42EDFD0-B0F7-4EEA-BD44-5AD3F201F82E}">
      <dgm:prSet/>
      <dgm:spPr/>
      <dgm:t>
        <a:bodyPr/>
        <a:lstStyle/>
        <a:p>
          <a:endParaRPr lang="en-US"/>
        </a:p>
      </dgm:t>
    </dgm:pt>
    <dgm:pt modelId="{3C24352C-A25F-474B-A3E3-81E8B56148A5}" type="sibTrans" cxnId="{F42EDFD0-B0F7-4EEA-BD44-5AD3F201F82E}">
      <dgm:prSet/>
      <dgm:spPr/>
      <dgm:t>
        <a:bodyPr/>
        <a:lstStyle/>
        <a:p>
          <a:endParaRPr lang="en-US"/>
        </a:p>
      </dgm:t>
    </dgm:pt>
    <dgm:pt modelId="{03218810-3626-4317-BED8-E11B0F55FFB9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7"/>
            </a:rPr>
            <a:t>https://hospitalsudoe40.eu/</a:t>
          </a:r>
          <a:endParaRPr lang="en-US"/>
        </a:p>
      </dgm:t>
    </dgm:pt>
    <dgm:pt modelId="{2966F43B-BAE7-4EE2-9B2E-F4DF24CE09E6}" type="parTrans" cxnId="{96CC8357-D87F-4A52-AD3A-14EB3D57F2D4}">
      <dgm:prSet/>
      <dgm:spPr/>
      <dgm:t>
        <a:bodyPr/>
        <a:lstStyle/>
        <a:p>
          <a:endParaRPr lang="en-US"/>
        </a:p>
      </dgm:t>
    </dgm:pt>
    <dgm:pt modelId="{28CFD6A8-5088-4C7C-BFE2-532DD95943DD}" type="sibTrans" cxnId="{96CC8357-D87F-4A52-AD3A-14EB3D57F2D4}">
      <dgm:prSet/>
      <dgm:spPr/>
      <dgm:t>
        <a:bodyPr/>
        <a:lstStyle/>
        <a:p>
          <a:endParaRPr lang="en-US"/>
        </a:p>
      </dgm:t>
    </dgm:pt>
    <dgm:pt modelId="{616C21AC-15CB-43F5-A9C0-4CA658D913F8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8"/>
            </a:rPr>
            <a:t>https://www.ekate.eu/</a:t>
          </a:r>
          <a:endParaRPr lang="en-US"/>
        </a:p>
      </dgm:t>
    </dgm:pt>
    <dgm:pt modelId="{A1D4F3A5-B643-4DFC-B2CB-173E7B43CC52}" type="parTrans" cxnId="{E469859B-765F-4606-8705-11F538635F85}">
      <dgm:prSet/>
      <dgm:spPr/>
      <dgm:t>
        <a:bodyPr/>
        <a:lstStyle/>
        <a:p>
          <a:endParaRPr lang="en-US"/>
        </a:p>
      </dgm:t>
    </dgm:pt>
    <dgm:pt modelId="{CDC5B125-9101-4062-8A2D-E6860E2A3007}" type="sibTrans" cxnId="{E469859B-765F-4606-8705-11F538635F85}">
      <dgm:prSet/>
      <dgm:spPr/>
      <dgm:t>
        <a:bodyPr/>
        <a:lstStyle/>
        <a:p>
          <a:endParaRPr lang="en-US"/>
        </a:p>
      </dgm:t>
    </dgm:pt>
    <dgm:pt modelId="{F5A122A6-BF43-41D5-AACF-B9695AFF0740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9"/>
            </a:rPr>
            <a:t>https://fashiontechalliance.eu/en/</a:t>
          </a:r>
          <a:endParaRPr lang="en-US"/>
        </a:p>
      </dgm:t>
    </dgm:pt>
    <dgm:pt modelId="{427005EC-EED4-432E-92EE-BF1C134CBBF3}" type="parTrans" cxnId="{3E471AD1-5032-4466-8390-71C95DA0F7A5}">
      <dgm:prSet/>
      <dgm:spPr/>
      <dgm:t>
        <a:bodyPr/>
        <a:lstStyle/>
        <a:p>
          <a:endParaRPr lang="en-US"/>
        </a:p>
      </dgm:t>
    </dgm:pt>
    <dgm:pt modelId="{519005C8-1771-4273-B5D8-6B5151239BE4}" type="sibTrans" cxnId="{3E471AD1-5032-4466-8390-71C95DA0F7A5}">
      <dgm:prSet/>
      <dgm:spPr/>
      <dgm:t>
        <a:bodyPr/>
        <a:lstStyle/>
        <a:p>
          <a:endParaRPr lang="en-US"/>
        </a:p>
      </dgm:t>
    </dgm:pt>
    <dgm:pt modelId="{C8AC88B6-EDEA-480E-8F3E-FDA501EB4D6D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10"/>
            </a:rPr>
            <a:t>https://scirt.eu/</a:t>
          </a:r>
          <a:endParaRPr lang="en-US"/>
        </a:p>
      </dgm:t>
    </dgm:pt>
    <dgm:pt modelId="{CAD20065-4F12-4819-A643-785CD5ADCD56}" type="parTrans" cxnId="{FEC9CDB8-7601-4DCD-B251-E5092769ECBE}">
      <dgm:prSet/>
      <dgm:spPr/>
      <dgm:t>
        <a:bodyPr/>
        <a:lstStyle/>
        <a:p>
          <a:endParaRPr lang="en-US"/>
        </a:p>
      </dgm:t>
    </dgm:pt>
    <dgm:pt modelId="{566E616F-A9A0-4174-95A7-AF1B66538E59}" type="sibTrans" cxnId="{FEC9CDB8-7601-4DCD-B251-E5092769ECBE}">
      <dgm:prSet/>
      <dgm:spPr/>
      <dgm:t>
        <a:bodyPr/>
        <a:lstStyle/>
        <a:p>
          <a:endParaRPr lang="en-US"/>
        </a:p>
      </dgm:t>
    </dgm:pt>
    <dgm:pt modelId="{3A37D306-E896-470B-A670-6A060E71E266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11"/>
            </a:rPr>
            <a:t>https://softdream-project.eu/</a:t>
          </a:r>
          <a:endParaRPr lang="en-US"/>
        </a:p>
      </dgm:t>
    </dgm:pt>
    <dgm:pt modelId="{3281532E-E8EE-4473-8900-CD3BC1D934EA}" type="parTrans" cxnId="{851188B0-9422-4DDE-A64F-3C4E1E34422E}">
      <dgm:prSet/>
      <dgm:spPr/>
      <dgm:t>
        <a:bodyPr/>
        <a:lstStyle/>
        <a:p>
          <a:endParaRPr lang="en-US"/>
        </a:p>
      </dgm:t>
    </dgm:pt>
    <dgm:pt modelId="{700EDC8F-C1B7-4CE5-83C5-5D6CA8AB8571}" type="sibTrans" cxnId="{851188B0-9422-4DDE-A64F-3C4E1E34422E}">
      <dgm:prSet/>
      <dgm:spPr/>
      <dgm:t>
        <a:bodyPr/>
        <a:lstStyle/>
        <a:p>
          <a:endParaRPr lang="en-US"/>
        </a:p>
      </dgm:t>
    </dgm:pt>
    <dgm:pt modelId="{76F7E953-C58A-4CD2-9706-BC5324EA6768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12"/>
            </a:rPr>
            <a:t>https://www.addispace.eu/fr/home-3</a:t>
          </a:r>
          <a:endParaRPr lang="en-US"/>
        </a:p>
      </dgm:t>
    </dgm:pt>
    <dgm:pt modelId="{FEB40376-2C45-48D2-A412-5CDEE7F08D79}" type="parTrans" cxnId="{1CBD6CE0-6BF4-4E57-8FF4-FBB91EDF1FAB}">
      <dgm:prSet/>
      <dgm:spPr/>
      <dgm:t>
        <a:bodyPr/>
        <a:lstStyle/>
        <a:p>
          <a:endParaRPr lang="en-US"/>
        </a:p>
      </dgm:t>
    </dgm:pt>
    <dgm:pt modelId="{D45A3C99-7AB1-41FE-9C06-E189F0273EBC}" type="sibTrans" cxnId="{1CBD6CE0-6BF4-4E57-8FF4-FBB91EDF1FAB}">
      <dgm:prSet/>
      <dgm:spPr/>
      <dgm:t>
        <a:bodyPr/>
        <a:lstStyle/>
        <a:p>
          <a:endParaRPr lang="en-US"/>
        </a:p>
      </dgm:t>
    </dgm:pt>
    <dgm:pt modelId="{342221D7-C5F4-473C-8A1C-30BF584A05FD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13"/>
            </a:rPr>
            <a:t>https://www.additool.eu/</a:t>
          </a:r>
          <a:endParaRPr lang="en-US"/>
        </a:p>
      </dgm:t>
    </dgm:pt>
    <dgm:pt modelId="{6A74ADF5-4F2B-4E6E-86C5-FEFC8A1E59C3}" type="parTrans" cxnId="{5ADCD50A-226F-4DC8-B025-C7182E251DD6}">
      <dgm:prSet/>
      <dgm:spPr/>
      <dgm:t>
        <a:bodyPr/>
        <a:lstStyle/>
        <a:p>
          <a:endParaRPr lang="en-US"/>
        </a:p>
      </dgm:t>
    </dgm:pt>
    <dgm:pt modelId="{113DCFDE-731D-48D9-BFC6-27CE5E999DFB}" type="sibTrans" cxnId="{5ADCD50A-226F-4DC8-B025-C7182E251DD6}">
      <dgm:prSet/>
      <dgm:spPr/>
      <dgm:t>
        <a:bodyPr/>
        <a:lstStyle/>
        <a:p>
          <a:endParaRPr lang="en-US"/>
        </a:p>
      </dgm:t>
    </dgm:pt>
    <dgm:pt modelId="{D7C35C70-5619-48E0-A82E-48A71B06548C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14"/>
            </a:rPr>
            <a:t>https://www.hypercog.eu/</a:t>
          </a:r>
          <a:endParaRPr lang="en-US"/>
        </a:p>
      </dgm:t>
    </dgm:pt>
    <dgm:pt modelId="{FCEB7A4D-8210-4A6F-A5D3-DFE5DAF682DA}" type="parTrans" cxnId="{7649D108-0D9B-4931-87DB-317DB863C2E3}">
      <dgm:prSet/>
      <dgm:spPr/>
      <dgm:t>
        <a:bodyPr/>
        <a:lstStyle/>
        <a:p>
          <a:endParaRPr lang="en-US"/>
        </a:p>
      </dgm:t>
    </dgm:pt>
    <dgm:pt modelId="{A8709A8C-0E98-443D-AAA4-F3CE4BFCE259}" type="sibTrans" cxnId="{7649D108-0D9B-4931-87DB-317DB863C2E3}">
      <dgm:prSet/>
      <dgm:spPr/>
      <dgm:t>
        <a:bodyPr/>
        <a:lstStyle/>
        <a:p>
          <a:endParaRPr lang="en-US"/>
        </a:p>
      </dgm:t>
    </dgm:pt>
    <dgm:pt modelId="{CD395FAF-0368-4AAE-86EA-C5AE4A912C50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15"/>
            </a:rPr>
            <a:t>https://aptimeproject.eu/</a:t>
          </a:r>
          <a:endParaRPr lang="en-US"/>
        </a:p>
      </dgm:t>
    </dgm:pt>
    <dgm:pt modelId="{867CBDEE-4204-4031-AF4F-119DD418CB07}" type="parTrans" cxnId="{945B8FE7-A966-46DB-8EAA-2B98B277F798}">
      <dgm:prSet/>
      <dgm:spPr/>
      <dgm:t>
        <a:bodyPr/>
        <a:lstStyle/>
        <a:p>
          <a:endParaRPr lang="en-US"/>
        </a:p>
      </dgm:t>
    </dgm:pt>
    <dgm:pt modelId="{4B0F6842-D22A-4EAE-84A0-76F835388E47}" type="sibTrans" cxnId="{945B8FE7-A966-46DB-8EAA-2B98B277F798}">
      <dgm:prSet/>
      <dgm:spPr/>
      <dgm:t>
        <a:bodyPr/>
        <a:lstStyle/>
        <a:p>
          <a:endParaRPr lang="en-US"/>
        </a:p>
      </dgm:t>
    </dgm:pt>
    <dgm:pt modelId="{CDDC69B8-D677-47FF-8D03-61591313D771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16"/>
            </a:rPr>
            <a:t>https://chainproject.eu/fr/accueil/</a:t>
          </a:r>
          <a:endParaRPr lang="en-US"/>
        </a:p>
      </dgm:t>
    </dgm:pt>
    <dgm:pt modelId="{A1801D6B-FCA1-48E8-8CE8-58CFE91FA895}" type="parTrans" cxnId="{F5E985D0-D584-4BB7-9CE3-301423EA4826}">
      <dgm:prSet/>
      <dgm:spPr/>
      <dgm:t>
        <a:bodyPr/>
        <a:lstStyle/>
        <a:p>
          <a:endParaRPr lang="en-US"/>
        </a:p>
      </dgm:t>
    </dgm:pt>
    <dgm:pt modelId="{D2C1BB79-5A33-475F-830A-B6DB35CB4CE9}" type="sibTrans" cxnId="{F5E985D0-D584-4BB7-9CE3-301423EA4826}">
      <dgm:prSet/>
      <dgm:spPr/>
      <dgm:t>
        <a:bodyPr/>
        <a:lstStyle/>
        <a:p>
          <a:endParaRPr lang="en-US"/>
        </a:p>
      </dgm:t>
    </dgm:pt>
    <dgm:pt modelId="{DDA14BED-E1ED-4AC1-B791-7876CDAED0CC}">
      <dgm:prSet/>
      <dgm:spPr/>
      <dgm:t>
        <a:bodyPr/>
        <a:lstStyle/>
        <a:p>
          <a:r>
            <a:rPr lang="fr-FR" u="sng">
              <a:hlinkClick xmlns:r="http://schemas.openxmlformats.org/officeDocument/2006/relationships" r:id="rId17"/>
            </a:rPr>
            <a:t>https://gamelabsnet.eu/?lang=fr</a:t>
          </a:r>
          <a:endParaRPr lang="en-US"/>
        </a:p>
      </dgm:t>
    </dgm:pt>
    <dgm:pt modelId="{8B044A3A-8B3F-45EC-AE97-3A4D76062054}" type="parTrans" cxnId="{FC78569E-9ACA-49FA-BED1-776DC6155E7E}">
      <dgm:prSet/>
      <dgm:spPr/>
      <dgm:t>
        <a:bodyPr/>
        <a:lstStyle/>
        <a:p>
          <a:endParaRPr lang="en-US"/>
        </a:p>
      </dgm:t>
    </dgm:pt>
    <dgm:pt modelId="{432C167D-27AC-4157-95F5-19767AD1D935}" type="sibTrans" cxnId="{FC78569E-9ACA-49FA-BED1-776DC6155E7E}">
      <dgm:prSet/>
      <dgm:spPr/>
      <dgm:t>
        <a:bodyPr/>
        <a:lstStyle/>
        <a:p>
          <a:endParaRPr lang="en-US"/>
        </a:p>
      </dgm:t>
    </dgm:pt>
    <dgm:pt modelId="{345C6C1B-02B9-4C49-991A-9BEEDA00A79B}" type="pres">
      <dgm:prSet presAssocID="{4FF181E5-6C2D-40CD-AE82-2EBCEDF1A51C}" presName="Name0" presStyleCnt="0">
        <dgm:presLayoutVars>
          <dgm:dir/>
          <dgm:resizeHandles val="exact"/>
        </dgm:presLayoutVars>
      </dgm:prSet>
      <dgm:spPr/>
    </dgm:pt>
    <dgm:pt modelId="{9B870D4B-C25A-4FDD-BE72-CD96F782472F}" type="pres">
      <dgm:prSet presAssocID="{8F57125C-5DD6-4CEC-B541-74F3A07D1144}" presName="node" presStyleLbl="node1" presStyleIdx="0" presStyleCnt="17">
        <dgm:presLayoutVars>
          <dgm:bulletEnabled val="1"/>
        </dgm:presLayoutVars>
      </dgm:prSet>
      <dgm:spPr/>
    </dgm:pt>
    <dgm:pt modelId="{DB6CF5F6-BBD7-4731-81EB-DDF27E3E6D0F}" type="pres">
      <dgm:prSet presAssocID="{1672F99B-1853-45A6-B678-BC7859F75E22}" presName="sibTrans" presStyleLbl="sibTrans1D1" presStyleIdx="0" presStyleCnt="16"/>
      <dgm:spPr/>
    </dgm:pt>
    <dgm:pt modelId="{E301C075-D198-4350-9BDE-D7633ED18266}" type="pres">
      <dgm:prSet presAssocID="{1672F99B-1853-45A6-B678-BC7859F75E22}" presName="connectorText" presStyleLbl="sibTrans1D1" presStyleIdx="0" presStyleCnt="16"/>
      <dgm:spPr/>
    </dgm:pt>
    <dgm:pt modelId="{9969E66B-B7B6-40DA-8657-887F2153AE98}" type="pres">
      <dgm:prSet presAssocID="{A57D9E09-ABE5-4F0A-A79B-529022B747D9}" presName="node" presStyleLbl="node1" presStyleIdx="1" presStyleCnt="17">
        <dgm:presLayoutVars>
          <dgm:bulletEnabled val="1"/>
        </dgm:presLayoutVars>
      </dgm:prSet>
      <dgm:spPr/>
    </dgm:pt>
    <dgm:pt modelId="{E4CBCB60-FD03-4121-AF35-F8BA20EDE8B2}" type="pres">
      <dgm:prSet presAssocID="{03645755-202E-49F7-8BA4-0897F0E28D5A}" presName="sibTrans" presStyleLbl="sibTrans1D1" presStyleIdx="1" presStyleCnt="16"/>
      <dgm:spPr/>
    </dgm:pt>
    <dgm:pt modelId="{35415EA8-009F-4ADC-B923-2F3F782C7725}" type="pres">
      <dgm:prSet presAssocID="{03645755-202E-49F7-8BA4-0897F0E28D5A}" presName="connectorText" presStyleLbl="sibTrans1D1" presStyleIdx="1" presStyleCnt="16"/>
      <dgm:spPr/>
    </dgm:pt>
    <dgm:pt modelId="{24337116-E9C5-47A4-B5DD-9B5899E4A957}" type="pres">
      <dgm:prSet presAssocID="{9CE0E1A5-39D2-449D-9FD7-C9FCB581B549}" presName="node" presStyleLbl="node1" presStyleIdx="2" presStyleCnt="17">
        <dgm:presLayoutVars>
          <dgm:bulletEnabled val="1"/>
        </dgm:presLayoutVars>
      </dgm:prSet>
      <dgm:spPr/>
    </dgm:pt>
    <dgm:pt modelId="{E3365B2F-8D35-4C8D-AA5E-6C3AFC7633F0}" type="pres">
      <dgm:prSet presAssocID="{0A504135-B339-420F-9EF6-F2F00814246D}" presName="sibTrans" presStyleLbl="sibTrans1D1" presStyleIdx="2" presStyleCnt="16"/>
      <dgm:spPr/>
    </dgm:pt>
    <dgm:pt modelId="{514DD0CC-2C46-4728-9919-9960C68A6D75}" type="pres">
      <dgm:prSet presAssocID="{0A504135-B339-420F-9EF6-F2F00814246D}" presName="connectorText" presStyleLbl="sibTrans1D1" presStyleIdx="2" presStyleCnt="16"/>
      <dgm:spPr/>
    </dgm:pt>
    <dgm:pt modelId="{EC209286-4476-4072-B636-9DA9A1E1303C}" type="pres">
      <dgm:prSet presAssocID="{EC80B003-8ABE-4D3A-BAE9-BD22764BCBB7}" presName="node" presStyleLbl="node1" presStyleIdx="3" presStyleCnt="17">
        <dgm:presLayoutVars>
          <dgm:bulletEnabled val="1"/>
        </dgm:presLayoutVars>
      </dgm:prSet>
      <dgm:spPr/>
    </dgm:pt>
    <dgm:pt modelId="{7F77DFA6-501D-4668-9EC7-E101D4B0FD0D}" type="pres">
      <dgm:prSet presAssocID="{0868B31C-89BE-4557-9200-35754D33657B}" presName="sibTrans" presStyleLbl="sibTrans1D1" presStyleIdx="3" presStyleCnt="16"/>
      <dgm:spPr/>
    </dgm:pt>
    <dgm:pt modelId="{28AB5F04-5AB6-40B3-92D3-4992A0B692D6}" type="pres">
      <dgm:prSet presAssocID="{0868B31C-89BE-4557-9200-35754D33657B}" presName="connectorText" presStyleLbl="sibTrans1D1" presStyleIdx="3" presStyleCnt="16"/>
      <dgm:spPr/>
    </dgm:pt>
    <dgm:pt modelId="{3B2F1BCB-F056-4839-B297-225910B522CA}" type="pres">
      <dgm:prSet presAssocID="{5774E52B-42D3-493E-9835-0C56956AA8E6}" presName="node" presStyleLbl="node1" presStyleIdx="4" presStyleCnt="17">
        <dgm:presLayoutVars>
          <dgm:bulletEnabled val="1"/>
        </dgm:presLayoutVars>
      </dgm:prSet>
      <dgm:spPr/>
    </dgm:pt>
    <dgm:pt modelId="{CDCAAC92-7E0B-41D7-99CF-C1BE7F41A937}" type="pres">
      <dgm:prSet presAssocID="{168D69DD-5536-4D78-A892-66441C8256BD}" presName="sibTrans" presStyleLbl="sibTrans1D1" presStyleIdx="4" presStyleCnt="16"/>
      <dgm:spPr/>
    </dgm:pt>
    <dgm:pt modelId="{4CF93D18-7439-46E7-A62F-AB76F3EE98C5}" type="pres">
      <dgm:prSet presAssocID="{168D69DD-5536-4D78-A892-66441C8256BD}" presName="connectorText" presStyleLbl="sibTrans1D1" presStyleIdx="4" presStyleCnt="16"/>
      <dgm:spPr/>
    </dgm:pt>
    <dgm:pt modelId="{CD919F95-9E5A-4F99-8821-657B218BC120}" type="pres">
      <dgm:prSet presAssocID="{C368F08C-D93A-458F-91B0-A5E499383B47}" presName="node" presStyleLbl="node1" presStyleIdx="5" presStyleCnt="17">
        <dgm:presLayoutVars>
          <dgm:bulletEnabled val="1"/>
        </dgm:presLayoutVars>
      </dgm:prSet>
      <dgm:spPr/>
    </dgm:pt>
    <dgm:pt modelId="{F6A671E1-46A7-4F71-A9FA-5AAA82E530EA}" type="pres">
      <dgm:prSet presAssocID="{3C24352C-A25F-474B-A3E3-81E8B56148A5}" presName="sibTrans" presStyleLbl="sibTrans1D1" presStyleIdx="5" presStyleCnt="16"/>
      <dgm:spPr/>
    </dgm:pt>
    <dgm:pt modelId="{E841BEAB-AE5E-42BF-AC95-D33E30AD831B}" type="pres">
      <dgm:prSet presAssocID="{3C24352C-A25F-474B-A3E3-81E8B56148A5}" presName="connectorText" presStyleLbl="sibTrans1D1" presStyleIdx="5" presStyleCnt="16"/>
      <dgm:spPr/>
    </dgm:pt>
    <dgm:pt modelId="{7218E341-187B-41A8-90E9-40715B2873F3}" type="pres">
      <dgm:prSet presAssocID="{03218810-3626-4317-BED8-E11B0F55FFB9}" presName="node" presStyleLbl="node1" presStyleIdx="6" presStyleCnt="17">
        <dgm:presLayoutVars>
          <dgm:bulletEnabled val="1"/>
        </dgm:presLayoutVars>
      </dgm:prSet>
      <dgm:spPr/>
    </dgm:pt>
    <dgm:pt modelId="{B18F4BC3-D2C2-4AAA-A27D-8595FC9D125B}" type="pres">
      <dgm:prSet presAssocID="{28CFD6A8-5088-4C7C-BFE2-532DD95943DD}" presName="sibTrans" presStyleLbl="sibTrans1D1" presStyleIdx="6" presStyleCnt="16"/>
      <dgm:spPr/>
    </dgm:pt>
    <dgm:pt modelId="{B50009FF-EEF3-4F4C-BBE1-9F7A64883106}" type="pres">
      <dgm:prSet presAssocID="{28CFD6A8-5088-4C7C-BFE2-532DD95943DD}" presName="connectorText" presStyleLbl="sibTrans1D1" presStyleIdx="6" presStyleCnt="16"/>
      <dgm:spPr/>
    </dgm:pt>
    <dgm:pt modelId="{0B1A0669-8D5B-4CB0-B956-E0760C0A25D1}" type="pres">
      <dgm:prSet presAssocID="{616C21AC-15CB-43F5-A9C0-4CA658D913F8}" presName="node" presStyleLbl="node1" presStyleIdx="7" presStyleCnt="17">
        <dgm:presLayoutVars>
          <dgm:bulletEnabled val="1"/>
        </dgm:presLayoutVars>
      </dgm:prSet>
      <dgm:spPr/>
    </dgm:pt>
    <dgm:pt modelId="{5E9DD0DF-971F-4234-9212-F19463491250}" type="pres">
      <dgm:prSet presAssocID="{CDC5B125-9101-4062-8A2D-E6860E2A3007}" presName="sibTrans" presStyleLbl="sibTrans1D1" presStyleIdx="7" presStyleCnt="16"/>
      <dgm:spPr/>
    </dgm:pt>
    <dgm:pt modelId="{7E2968A9-60A9-44A2-88EB-31C933250874}" type="pres">
      <dgm:prSet presAssocID="{CDC5B125-9101-4062-8A2D-E6860E2A3007}" presName="connectorText" presStyleLbl="sibTrans1D1" presStyleIdx="7" presStyleCnt="16"/>
      <dgm:spPr/>
    </dgm:pt>
    <dgm:pt modelId="{D9D0010A-A2D7-4929-8A11-1A097D2E40E8}" type="pres">
      <dgm:prSet presAssocID="{F5A122A6-BF43-41D5-AACF-B9695AFF0740}" presName="node" presStyleLbl="node1" presStyleIdx="8" presStyleCnt="17">
        <dgm:presLayoutVars>
          <dgm:bulletEnabled val="1"/>
        </dgm:presLayoutVars>
      </dgm:prSet>
      <dgm:spPr/>
    </dgm:pt>
    <dgm:pt modelId="{90916441-1C9D-4188-BDA2-7F8F4026B4FE}" type="pres">
      <dgm:prSet presAssocID="{519005C8-1771-4273-B5D8-6B5151239BE4}" presName="sibTrans" presStyleLbl="sibTrans1D1" presStyleIdx="8" presStyleCnt="16"/>
      <dgm:spPr/>
    </dgm:pt>
    <dgm:pt modelId="{E7256FA7-2DCA-4B73-A05A-25F8D11962EC}" type="pres">
      <dgm:prSet presAssocID="{519005C8-1771-4273-B5D8-6B5151239BE4}" presName="connectorText" presStyleLbl="sibTrans1D1" presStyleIdx="8" presStyleCnt="16"/>
      <dgm:spPr/>
    </dgm:pt>
    <dgm:pt modelId="{9D06F981-185A-494F-9E78-F10A3DA38D10}" type="pres">
      <dgm:prSet presAssocID="{C8AC88B6-EDEA-480E-8F3E-FDA501EB4D6D}" presName="node" presStyleLbl="node1" presStyleIdx="9" presStyleCnt="17">
        <dgm:presLayoutVars>
          <dgm:bulletEnabled val="1"/>
        </dgm:presLayoutVars>
      </dgm:prSet>
      <dgm:spPr/>
    </dgm:pt>
    <dgm:pt modelId="{C073D397-035F-4819-8BF8-4FD25AFF8898}" type="pres">
      <dgm:prSet presAssocID="{566E616F-A9A0-4174-95A7-AF1B66538E59}" presName="sibTrans" presStyleLbl="sibTrans1D1" presStyleIdx="9" presStyleCnt="16"/>
      <dgm:spPr/>
    </dgm:pt>
    <dgm:pt modelId="{F25D3EBE-3C12-4BDC-A8C7-3FA546E57DCF}" type="pres">
      <dgm:prSet presAssocID="{566E616F-A9A0-4174-95A7-AF1B66538E59}" presName="connectorText" presStyleLbl="sibTrans1D1" presStyleIdx="9" presStyleCnt="16"/>
      <dgm:spPr/>
    </dgm:pt>
    <dgm:pt modelId="{1718A39C-0153-4D94-8C4C-A7B3EB5E6E78}" type="pres">
      <dgm:prSet presAssocID="{3A37D306-E896-470B-A670-6A060E71E266}" presName="node" presStyleLbl="node1" presStyleIdx="10" presStyleCnt="17">
        <dgm:presLayoutVars>
          <dgm:bulletEnabled val="1"/>
        </dgm:presLayoutVars>
      </dgm:prSet>
      <dgm:spPr/>
    </dgm:pt>
    <dgm:pt modelId="{06670BF4-34A1-478F-9BA8-2EEFDA6B35C3}" type="pres">
      <dgm:prSet presAssocID="{700EDC8F-C1B7-4CE5-83C5-5D6CA8AB8571}" presName="sibTrans" presStyleLbl="sibTrans1D1" presStyleIdx="10" presStyleCnt="16"/>
      <dgm:spPr/>
    </dgm:pt>
    <dgm:pt modelId="{69C9841A-6850-4AF2-B447-3FE8573A91A9}" type="pres">
      <dgm:prSet presAssocID="{700EDC8F-C1B7-4CE5-83C5-5D6CA8AB8571}" presName="connectorText" presStyleLbl="sibTrans1D1" presStyleIdx="10" presStyleCnt="16"/>
      <dgm:spPr/>
    </dgm:pt>
    <dgm:pt modelId="{909C8D14-20E1-4D62-A5DA-290CEFECE6FD}" type="pres">
      <dgm:prSet presAssocID="{76F7E953-C58A-4CD2-9706-BC5324EA6768}" presName="node" presStyleLbl="node1" presStyleIdx="11" presStyleCnt="17">
        <dgm:presLayoutVars>
          <dgm:bulletEnabled val="1"/>
        </dgm:presLayoutVars>
      </dgm:prSet>
      <dgm:spPr/>
    </dgm:pt>
    <dgm:pt modelId="{8592B764-9DAA-4869-814F-076228B7BAA0}" type="pres">
      <dgm:prSet presAssocID="{D45A3C99-7AB1-41FE-9C06-E189F0273EBC}" presName="sibTrans" presStyleLbl="sibTrans1D1" presStyleIdx="11" presStyleCnt="16"/>
      <dgm:spPr/>
    </dgm:pt>
    <dgm:pt modelId="{CBB6652E-69E7-4959-AEFB-2698BB42C0C7}" type="pres">
      <dgm:prSet presAssocID="{D45A3C99-7AB1-41FE-9C06-E189F0273EBC}" presName="connectorText" presStyleLbl="sibTrans1D1" presStyleIdx="11" presStyleCnt="16"/>
      <dgm:spPr/>
    </dgm:pt>
    <dgm:pt modelId="{3674F6A7-A1B6-47AB-965A-522A2DF7432B}" type="pres">
      <dgm:prSet presAssocID="{342221D7-C5F4-473C-8A1C-30BF584A05FD}" presName="node" presStyleLbl="node1" presStyleIdx="12" presStyleCnt="17">
        <dgm:presLayoutVars>
          <dgm:bulletEnabled val="1"/>
        </dgm:presLayoutVars>
      </dgm:prSet>
      <dgm:spPr/>
    </dgm:pt>
    <dgm:pt modelId="{0D9D9E4A-D0AD-4B33-9EAA-CCA9D305D2E7}" type="pres">
      <dgm:prSet presAssocID="{113DCFDE-731D-48D9-BFC6-27CE5E999DFB}" presName="sibTrans" presStyleLbl="sibTrans1D1" presStyleIdx="12" presStyleCnt="16"/>
      <dgm:spPr/>
    </dgm:pt>
    <dgm:pt modelId="{3306F30C-C986-4415-BC2F-13559161CDCA}" type="pres">
      <dgm:prSet presAssocID="{113DCFDE-731D-48D9-BFC6-27CE5E999DFB}" presName="connectorText" presStyleLbl="sibTrans1D1" presStyleIdx="12" presStyleCnt="16"/>
      <dgm:spPr/>
    </dgm:pt>
    <dgm:pt modelId="{2ECB9AB6-7357-4B87-9CAA-A18696FC0ED8}" type="pres">
      <dgm:prSet presAssocID="{D7C35C70-5619-48E0-A82E-48A71B06548C}" presName="node" presStyleLbl="node1" presStyleIdx="13" presStyleCnt="17">
        <dgm:presLayoutVars>
          <dgm:bulletEnabled val="1"/>
        </dgm:presLayoutVars>
      </dgm:prSet>
      <dgm:spPr/>
    </dgm:pt>
    <dgm:pt modelId="{0AEE4381-F101-42BD-B5A5-F1E3AA937484}" type="pres">
      <dgm:prSet presAssocID="{A8709A8C-0E98-443D-AAA4-F3CE4BFCE259}" presName="sibTrans" presStyleLbl="sibTrans1D1" presStyleIdx="13" presStyleCnt="16"/>
      <dgm:spPr/>
    </dgm:pt>
    <dgm:pt modelId="{E4A9F422-58E1-4437-A5FD-E3170AB302B8}" type="pres">
      <dgm:prSet presAssocID="{A8709A8C-0E98-443D-AAA4-F3CE4BFCE259}" presName="connectorText" presStyleLbl="sibTrans1D1" presStyleIdx="13" presStyleCnt="16"/>
      <dgm:spPr/>
    </dgm:pt>
    <dgm:pt modelId="{A6D7D8F9-5F04-47E6-B249-B79311AB50EF}" type="pres">
      <dgm:prSet presAssocID="{CD395FAF-0368-4AAE-86EA-C5AE4A912C50}" presName="node" presStyleLbl="node1" presStyleIdx="14" presStyleCnt="17">
        <dgm:presLayoutVars>
          <dgm:bulletEnabled val="1"/>
        </dgm:presLayoutVars>
      </dgm:prSet>
      <dgm:spPr/>
    </dgm:pt>
    <dgm:pt modelId="{564743BA-2304-4174-A1A4-637880271180}" type="pres">
      <dgm:prSet presAssocID="{4B0F6842-D22A-4EAE-84A0-76F835388E47}" presName="sibTrans" presStyleLbl="sibTrans1D1" presStyleIdx="14" presStyleCnt="16"/>
      <dgm:spPr/>
    </dgm:pt>
    <dgm:pt modelId="{4E2CF9FF-6C08-422A-A245-68DCBEC281AC}" type="pres">
      <dgm:prSet presAssocID="{4B0F6842-D22A-4EAE-84A0-76F835388E47}" presName="connectorText" presStyleLbl="sibTrans1D1" presStyleIdx="14" presStyleCnt="16"/>
      <dgm:spPr/>
    </dgm:pt>
    <dgm:pt modelId="{5911C322-B4FE-4788-9BC8-E59ECA24E349}" type="pres">
      <dgm:prSet presAssocID="{CDDC69B8-D677-47FF-8D03-61591313D771}" presName="node" presStyleLbl="node1" presStyleIdx="15" presStyleCnt="17">
        <dgm:presLayoutVars>
          <dgm:bulletEnabled val="1"/>
        </dgm:presLayoutVars>
      </dgm:prSet>
      <dgm:spPr/>
    </dgm:pt>
    <dgm:pt modelId="{B22A9A98-0895-455D-AEA4-543C53985242}" type="pres">
      <dgm:prSet presAssocID="{D2C1BB79-5A33-475F-830A-B6DB35CB4CE9}" presName="sibTrans" presStyleLbl="sibTrans1D1" presStyleIdx="15" presStyleCnt="16"/>
      <dgm:spPr/>
    </dgm:pt>
    <dgm:pt modelId="{7FE552EB-C7FD-45DF-9D61-6AF7830743DC}" type="pres">
      <dgm:prSet presAssocID="{D2C1BB79-5A33-475F-830A-B6DB35CB4CE9}" presName="connectorText" presStyleLbl="sibTrans1D1" presStyleIdx="15" presStyleCnt="16"/>
      <dgm:spPr/>
    </dgm:pt>
    <dgm:pt modelId="{D6AD55E5-CA0C-4843-91EA-485D32D5A9E8}" type="pres">
      <dgm:prSet presAssocID="{DDA14BED-E1ED-4AC1-B791-7876CDAED0CC}" presName="node" presStyleLbl="node1" presStyleIdx="16" presStyleCnt="17">
        <dgm:presLayoutVars>
          <dgm:bulletEnabled val="1"/>
        </dgm:presLayoutVars>
      </dgm:prSet>
      <dgm:spPr/>
    </dgm:pt>
  </dgm:ptLst>
  <dgm:cxnLst>
    <dgm:cxn modelId="{64278600-67CA-45E0-93E9-08FE3FE65C17}" type="presOf" srcId="{03218810-3626-4317-BED8-E11B0F55FFB9}" destId="{7218E341-187B-41A8-90E9-40715B2873F3}" srcOrd="0" destOrd="0" presId="urn:microsoft.com/office/officeart/2016/7/layout/RepeatingBendingProcessNew"/>
    <dgm:cxn modelId="{D7430605-FD87-4807-BB13-F679ADB7B9B7}" type="presOf" srcId="{76F7E953-C58A-4CD2-9706-BC5324EA6768}" destId="{909C8D14-20E1-4D62-A5DA-290CEFECE6FD}" srcOrd="0" destOrd="0" presId="urn:microsoft.com/office/officeart/2016/7/layout/RepeatingBendingProcessNew"/>
    <dgm:cxn modelId="{7649D108-0D9B-4931-87DB-317DB863C2E3}" srcId="{4FF181E5-6C2D-40CD-AE82-2EBCEDF1A51C}" destId="{D7C35C70-5619-48E0-A82E-48A71B06548C}" srcOrd="13" destOrd="0" parTransId="{FCEB7A4D-8210-4A6F-A5D3-DFE5DAF682DA}" sibTransId="{A8709A8C-0E98-443D-AAA4-F3CE4BFCE259}"/>
    <dgm:cxn modelId="{5ADCD50A-226F-4DC8-B025-C7182E251DD6}" srcId="{4FF181E5-6C2D-40CD-AE82-2EBCEDF1A51C}" destId="{342221D7-C5F4-473C-8A1C-30BF584A05FD}" srcOrd="12" destOrd="0" parTransId="{6A74ADF5-4F2B-4E6E-86C5-FEFC8A1E59C3}" sibTransId="{113DCFDE-731D-48D9-BFC6-27CE5E999DFB}"/>
    <dgm:cxn modelId="{DC62980B-356D-402F-8B97-68EC8D2FAD60}" type="presOf" srcId="{CD395FAF-0368-4AAE-86EA-C5AE4A912C50}" destId="{A6D7D8F9-5F04-47E6-B249-B79311AB50EF}" srcOrd="0" destOrd="0" presId="urn:microsoft.com/office/officeart/2016/7/layout/RepeatingBendingProcessNew"/>
    <dgm:cxn modelId="{35ED520C-8B21-46E7-A84E-684701EE9E36}" type="presOf" srcId="{4B0F6842-D22A-4EAE-84A0-76F835388E47}" destId="{564743BA-2304-4174-A1A4-637880271180}" srcOrd="0" destOrd="0" presId="urn:microsoft.com/office/officeart/2016/7/layout/RepeatingBendingProcessNew"/>
    <dgm:cxn modelId="{F8084112-D56B-4C13-8CF0-657A8F85E7AC}" type="presOf" srcId="{3C24352C-A25F-474B-A3E3-81E8B56148A5}" destId="{E841BEAB-AE5E-42BF-AC95-D33E30AD831B}" srcOrd="1" destOrd="0" presId="urn:microsoft.com/office/officeart/2016/7/layout/RepeatingBendingProcessNew"/>
    <dgm:cxn modelId="{CBCB0713-727D-4E35-9333-38B37529082A}" type="presOf" srcId="{A8709A8C-0E98-443D-AAA4-F3CE4BFCE259}" destId="{E4A9F422-58E1-4437-A5FD-E3170AB302B8}" srcOrd="1" destOrd="0" presId="urn:microsoft.com/office/officeart/2016/7/layout/RepeatingBendingProcessNew"/>
    <dgm:cxn modelId="{AF54DD13-1EE4-4135-92EF-987276E653AB}" type="presOf" srcId="{4FF181E5-6C2D-40CD-AE82-2EBCEDF1A51C}" destId="{345C6C1B-02B9-4C49-991A-9BEEDA00A79B}" srcOrd="0" destOrd="0" presId="urn:microsoft.com/office/officeart/2016/7/layout/RepeatingBendingProcessNew"/>
    <dgm:cxn modelId="{40EB9414-BDA8-43F2-B175-942DF4972225}" type="presOf" srcId="{F5A122A6-BF43-41D5-AACF-B9695AFF0740}" destId="{D9D0010A-A2D7-4929-8A11-1A097D2E40E8}" srcOrd="0" destOrd="0" presId="urn:microsoft.com/office/officeart/2016/7/layout/RepeatingBendingProcessNew"/>
    <dgm:cxn modelId="{F5E66715-85C5-4E5D-9CC5-CEFE30161B3F}" type="presOf" srcId="{168D69DD-5536-4D78-A892-66441C8256BD}" destId="{4CF93D18-7439-46E7-A62F-AB76F3EE98C5}" srcOrd="1" destOrd="0" presId="urn:microsoft.com/office/officeart/2016/7/layout/RepeatingBendingProcessNew"/>
    <dgm:cxn modelId="{53DA551E-FC36-4FC3-A062-9552982E0D93}" type="presOf" srcId="{28CFD6A8-5088-4C7C-BFE2-532DD95943DD}" destId="{B50009FF-EEF3-4F4C-BBE1-9F7A64883106}" srcOrd="1" destOrd="0" presId="urn:microsoft.com/office/officeart/2016/7/layout/RepeatingBendingProcessNew"/>
    <dgm:cxn modelId="{02E26E20-2C83-46CB-85A6-9EE4CF37BB52}" type="presOf" srcId="{0A504135-B339-420F-9EF6-F2F00814246D}" destId="{514DD0CC-2C46-4728-9919-9960C68A6D75}" srcOrd="1" destOrd="0" presId="urn:microsoft.com/office/officeart/2016/7/layout/RepeatingBendingProcessNew"/>
    <dgm:cxn modelId="{BF448823-3F26-4CB0-A0EA-9D78C468BD2B}" srcId="{4FF181E5-6C2D-40CD-AE82-2EBCEDF1A51C}" destId="{9CE0E1A5-39D2-449D-9FD7-C9FCB581B549}" srcOrd="2" destOrd="0" parTransId="{7D0879F6-0A50-4F2A-87FC-B6B00A538412}" sibTransId="{0A504135-B339-420F-9EF6-F2F00814246D}"/>
    <dgm:cxn modelId="{D156062B-4E4B-4128-B3DE-9EDEF562D666}" type="presOf" srcId="{3A37D306-E896-470B-A670-6A060E71E266}" destId="{1718A39C-0153-4D94-8C4C-A7B3EB5E6E78}" srcOrd="0" destOrd="0" presId="urn:microsoft.com/office/officeart/2016/7/layout/RepeatingBendingProcessNew"/>
    <dgm:cxn modelId="{23933A2F-8C65-441D-9E99-06A0F60822B8}" type="presOf" srcId="{3C24352C-A25F-474B-A3E3-81E8B56148A5}" destId="{F6A671E1-46A7-4F71-A9FA-5AAA82E530EA}" srcOrd="0" destOrd="0" presId="urn:microsoft.com/office/officeart/2016/7/layout/RepeatingBendingProcessNew"/>
    <dgm:cxn modelId="{70051E3C-799C-44CF-A104-3FB7AE3D9E91}" type="presOf" srcId="{C8AC88B6-EDEA-480E-8F3E-FDA501EB4D6D}" destId="{9D06F981-185A-494F-9E78-F10A3DA38D10}" srcOrd="0" destOrd="0" presId="urn:microsoft.com/office/officeart/2016/7/layout/RepeatingBendingProcessNew"/>
    <dgm:cxn modelId="{3D2F113F-1B2E-4C14-BD42-3D764A9B23F1}" type="presOf" srcId="{566E616F-A9A0-4174-95A7-AF1B66538E59}" destId="{C073D397-035F-4819-8BF8-4FD25AFF8898}" srcOrd="0" destOrd="0" presId="urn:microsoft.com/office/officeart/2016/7/layout/RepeatingBendingProcessNew"/>
    <dgm:cxn modelId="{A657765D-4F22-43A1-B5CA-E3C7EF6FF844}" type="presOf" srcId="{1672F99B-1853-45A6-B678-BC7859F75E22}" destId="{DB6CF5F6-BBD7-4731-81EB-DDF27E3E6D0F}" srcOrd="0" destOrd="0" presId="urn:microsoft.com/office/officeart/2016/7/layout/RepeatingBendingProcessNew"/>
    <dgm:cxn modelId="{4CAFB561-4340-437D-B303-642300549E45}" type="presOf" srcId="{EC80B003-8ABE-4D3A-BAE9-BD22764BCBB7}" destId="{EC209286-4476-4072-B636-9DA9A1E1303C}" srcOrd="0" destOrd="0" presId="urn:microsoft.com/office/officeart/2016/7/layout/RepeatingBendingProcessNew"/>
    <dgm:cxn modelId="{F9041162-6735-4B30-9DBB-E4184A03CDB7}" srcId="{4FF181E5-6C2D-40CD-AE82-2EBCEDF1A51C}" destId="{8F57125C-5DD6-4CEC-B541-74F3A07D1144}" srcOrd="0" destOrd="0" parTransId="{09754AD6-C09E-45BC-AA6E-7906F177A2B5}" sibTransId="{1672F99B-1853-45A6-B678-BC7859F75E22}"/>
    <dgm:cxn modelId="{E74F7F63-0BC0-4EE7-B8D9-8A0226F85947}" type="presOf" srcId="{03645755-202E-49F7-8BA4-0897F0E28D5A}" destId="{E4CBCB60-FD03-4121-AF35-F8BA20EDE8B2}" srcOrd="0" destOrd="0" presId="urn:microsoft.com/office/officeart/2016/7/layout/RepeatingBendingProcessNew"/>
    <dgm:cxn modelId="{39B45B46-08ED-4EC3-A950-83AE59F4EC92}" type="presOf" srcId="{A57D9E09-ABE5-4F0A-A79B-529022B747D9}" destId="{9969E66B-B7B6-40DA-8657-887F2153AE98}" srcOrd="0" destOrd="0" presId="urn:microsoft.com/office/officeart/2016/7/layout/RepeatingBendingProcessNew"/>
    <dgm:cxn modelId="{AA97B046-FB9F-4E3D-AC84-DA932E442847}" type="presOf" srcId="{28CFD6A8-5088-4C7C-BFE2-532DD95943DD}" destId="{B18F4BC3-D2C2-4AAA-A27D-8595FC9D125B}" srcOrd="0" destOrd="0" presId="urn:microsoft.com/office/officeart/2016/7/layout/RepeatingBendingProcessNew"/>
    <dgm:cxn modelId="{DFDD2147-E58C-4F1F-B90B-AFE1F991A3A0}" type="presOf" srcId="{113DCFDE-731D-48D9-BFC6-27CE5E999DFB}" destId="{0D9D9E4A-D0AD-4B33-9EAA-CCA9D305D2E7}" srcOrd="0" destOrd="0" presId="urn:microsoft.com/office/officeart/2016/7/layout/RepeatingBendingProcessNew"/>
    <dgm:cxn modelId="{AC8D2E6C-7C74-4BFC-82D5-4A3572F4FF00}" type="presOf" srcId="{DDA14BED-E1ED-4AC1-B791-7876CDAED0CC}" destId="{D6AD55E5-CA0C-4843-91EA-485D32D5A9E8}" srcOrd="0" destOrd="0" presId="urn:microsoft.com/office/officeart/2016/7/layout/RepeatingBendingProcessNew"/>
    <dgm:cxn modelId="{8D344A71-3476-4B40-97EF-3682BDD28E44}" type="presOf" srcId="{0A504135-B339-420F-9EF6-F2F00814246D}" destId="{E3365B2F-8D35-4C8D-AA5E-6C3AFC7633F0}" srcOrd="0" destOrd="0" presId="urn:microsoft.com/office/officeart/2016/7/layout/RepeatingBendingProcessNew"/>
    <dgm:cxn modelId="{563E7F73-DE95-4F35-828C-CEF4FE2269BF}" type="presOf" srcId="{519005C8-1771-4273-B5D8-6B5151239BE4}" destId="{E7256FA7-2DCA-4B73-A05A-25F8D11962EC}" srcOrd="1" destOrd="0" presId="urn:microsoft.com/office/officeart/2016/7/layout/RepeatingBendingProcessNew"/>
    <dgm:cxn modelId="{126DAE54-4CC6-48F9-8EEC-C4DEB9173345}" type="presOf" srcId="{D2C1BB79-5A33-475F-830A-B6DB35CB4CE9}" destId="{B22A9A98-0895-455D-AEA4-543C53985242}" srcOrd="0" destOrd="0" presId="urn:microsoft.com/office/officeart/2016/7/layout/RepeatingBendingProcessNew"/>
    <dgm:cxn modelId="{5C1BB154-90A1-437C-8827-D944FE2D9F1E}" type="presOf" srcId="{1672F99B-1853-45A6-B678-BC7859F75E22}" destId="{E301C075-D198-4350-9BDE-D7633ED18266}" srcOrd="1" destOrd="0" presId="urn:microsoft.com/office/officeart/2016/7/layout/RepeatingBendingProcessNew"/>
    <dgm:cxn modelId="{96CC8357-D87F-4A52-AD3A-14EB3D57F2D4}" srcId="{4FF181E5-6C2D-40CD-AE82-2EBCEDF1A51C}" destId="{03218810-3626-4317-BED8-E11B0F55FFB9}" srcOrd="6" destOrd="0" parTransId="{2966F43B-BAE7-4EE2-9B2E-F4DF24CE09E6}" sibTransId="{28CFD6A8-5088-4C7C-BFE2-532DD95943DD}"/>
    <dgm:cxn modelId="{37959F7A-26DE-48E6-A75F-F504ED89A01D}" type="presOf" srcId="{4B0F6842-D22A-4EAE-84A0-76F835388E47}" destId="{4E2CF9FF-6C08-422A-A245-68DCBEC281AC}" srcOrd="1" destOrd="0" presId="urn:microsoft.com/office/officeart/2016/7/layout/RepeatingBendingProcessNew"/>
    <dgm:cxn modelId="{8ED71086-9EA4-4666-A6C4-0D55939A9AB4}" type="presOf" srcId="{113DCFDE-731D-48D9-BFC6-27CE5E999DFB}" destId="{3306F30C-C986-4415-BC2F-13559161CDCA}" srcOrd="1" destOrd="0" presId="urn:microsoft.com/office/officeart/2016/7/layout/RepeatingBendingProcessNew"/>
    <dgm:cxn modelId="{8461C689-497D-45F7-8A2C-829039531DC6}" type="presOf" srcId="{03645755-202E-49F7-8BA4-0897F0E28D5A}" destId="{35415EA8-009F-4ADC-B923-2F3F782C7725}" srcOrd="1" destOrd="0" presId="urn:microsoft.com/office/officeart/2016/7/layout/RepeatingBendingProcessNew"/>
    <dgm:cxn modelId="{ABE34E8A-244D-4954-943C-2040DCE076CA}" type="presOf" srcId="{8F57125C-5DD6-4CEC-B541-74F3A07D1144}" destId="{9B870D4B-C25A-4FDD-BE72-CD96F782472F}" srcOrd="0" destOrd="0" presId="urn:microsoft.com/office/officeart/2016/7/layout/RepeatingBendingProcessNew"/>
    <dgm:cxn modelId="{96649796-5BAC-4AE9-A30F-F87A476178F2}" type="presOf" srcId="{D7C35C70-5619-48E0-A82E-48A71B06548C}" destId="{2ECB9AB6-7357-4B87-9CAA-A18696FC0ED8}" srcOrd="0" destOrd="0" presId="urn:microsoft.com/office/officeart/2016/7/layout/RepeatingBendingProcessNew"/>
    <dgm:cxn modelId="{E469859B-765F-4606-8705-11F538635F85}" srcId="{4FF181E5-6C2D-40CD-AE82-2EBCEDF1A51C}" destId="{616C21AC-15CB-43F5-A9C0-4CA658D913F8}" srcOrd="7" destOrd="0" parTransId="{A1D4F3A5-B643-4DFC-B2CB-173E7B43CC52}" sibTransId="{CDC5B125-9101-4062-8A2D-E6860E2A3007}"/>
    <dgm:cxn modelId="{FC78569E-9ACA-49FA-BED1-776DC6155E7E}" srcId="{4FF181E5-6C2D-40CD-AE82-2EBCEDF1A51C}" destId="{DDA14BED-E1ED-4AC1-B791-7876CDAED0CC}" srcOrd="16" destOrd="0" parTransId="{8B044A3A-8B3F-45EC-AE97-3A4D76062054}" sibTransId="{432C167D-27AC-4157-95F5-19767AD1D935}"/>
    <dgm:cxn modelId="{3AC041A2-0570-41A3-98A1-D061C92817A9}" type="presOf" srcId="{616C21AC-15CB-43F5-A9C0-4CA658D913F8}" destId="{0B1A0669-8D5B-4CB0-B956-E0760C0A25D1}" srcOrd="0" destOrd="0" presId="urn:microsoft.com/office/officeart/2016/7/layout/RepeatingBendingProcessNew"/>
    <dgm:cxn modelId="{FAA519A5-F206-4496-B2D2-4B9223EB041C}" srcId="{4FF181E5-6C2D-40CD-AE82-2EBCEDF1A51C}" destId="{EC80B003-8ABE-4D3A-BAE9-BD22764BCBB7}" srcOrd="3" destOrd="0" parTransId="{5AE2B1DE-7150-4F40-98DA-5D96C5BC163C}" sibTransId="{0868B31C-89BE-4557-9200-35754D33657B}"/>
    <dgm:cxn modelId="{9B70D2A6-D9B5-4DDA-9384-60A7046FC326}" type="presOf" srcId="{D2C1BB79-5A33-475F-830A-B6DB35CB4CE9}" destId="{7FE552EB-C7FD-45DF-9D61-6AF7830743DC}" srcOrd="1" destOrd="0" presId="urn:microsoft.com/office/officeart/2016/7/layout/RepeatingBendingProcessNew"/>
    <dgm:cxn modelId="{3CCC5DB0-7C61-4C3D-9300-286C5E75245B}" type="presOf" srcId="{CDC5B125-9101-4062-8A2D-E6860E2A3007}" destId="{5E9DD0DF-971F-4234-9212-F19463491250}" srcOrd="0" destOrd="0" presId="urn:microsoft.com/office/officeart/2016/7/layout/RepeatingBendingProcessNew"/>
    <dgm:cxn modelId="{851188B0-9422-4DDE-A64F-3C4E1E34422E}" srcId="{4FF181E5-6C2D-40CD-AE82-2EBCEDF1A51C}" destId="{3A37D306-E896-470B-A670-6A060E71E266}" srcOrd="10" destOrd="0" parTransId="{3281532E-E8EE-4473-8900-CD3BC1D934EA}" sibTransId="{700EDC8F-C1B7-4CE5-83C5-5D6CA8AB8571}"/>
    <dgm:cxn modelId="{377E17B2-9EB1-4BB9-A3C2-533FF8DC3D3A}" type="presOf" srcId="{D45A3C99-7AB1-41FE-9C06-E189F0273EBC}" destId="{CBB6652E-69E7-4959-AEFB-2698BB42C0C7}" srcOrd="1" destOrd="0" presId="urn:microsoft.com/office/officeart/2016/7/layout/RepeatingBendingProcessNew"/>
    <dgm:cxn modelId="{FF26C3B4-1599-4309-842F-8029628420C2}" type="presOf" srcId="{0868B31C-89BE-4557-9200-35754D33657B}" destId="{7F77DFA6-501D-4668-9EC7-E101D4B0FD0D}" srcOrd="0" destOrd="0" presId="urn:microsoft.com/office/officeart/2016/7/layout/RepeatingBendingProcessNew"/>
    <dgm:cxn modelId="{FEC9CDB8-7601-4DCD-B251-E5092769ECBE}" srcId="{4FF181E5-6C2D-40CD-AE82-2EBCEDF1A51C}" destId="{C8AC88B6-EDEA-480E-8F3E-FDA501EB4D6D}" srcOrd="9" destOrd="0" parTransId="{CAD20065-4F12-4819-A643-785CD5ADCD56}" sibTransId="{566E616F-A9A0-4174-95A7-AF1B66538E59}"/>
    <dgm:cxn modelId="{26DCC7BA-6052-40BE-B10D-429C15FEC755}" type="presOf" srcId="{342221D7-C5F4-473C-8A1C-30BF584A05FD}" destId="{3674F6A7-A1B6-47AB-965A-522A2DF7432B}" srcOrd="0" destOrd="0" presId="urn:microsoft.com/office/officeart/2016/7/layout/RepeatingBendingProcessNew"/>
    <dgm:cxn modelId="{D16C2BBC-4EC6-4464-B4FE-6B451FF1D417}" srcId="{4FF181E5-6C2D-40CD-AE82-2EBCEDF1A51C}" destId="{5774E52B-42D3-493E-9835-0C56956AA8E6}" srcOrd="4" destOrd="0" parTransId="{2CBEA3EB-27BB-428E-B014-B70747306853}" sibTransId="{168D69DD-5536-4D78-A892-66441C8256BD}"/>
    <dgm:cxn modelId="{02E229C3-8778-43D4-86D6-F0B8084A621A}" type="presOf" srcId="{566E616F-A9A0-4174-95A7-AF1B66538E59}" destId="{F25D3EBE-3C12-4BDC-A8C7-3FA546E57DCF}" srcOrd="1" destOrd="0" presId="urn:microsoft.com/office/officeart/2016/7/layout/RepeatingBendingProcessNew"/>
    <dgm:cxn modelId="{50BD4ACA-8423-4EB5-A67C-EA2C76E17300}" type="presOf" srcId="{C368F08C-D93A-458F-91B0-A5E499383B47}" destId="{CD919F95-9E5A-4F99-8821-657B218BC120}" srcOrd="0" destOrd="0" presId="urn:microsoft.com/office/officeart/2016/7/layout/RepeatingBendingProcessNew"/>
    <dgm:cxn modelId="{F5E985D0-D584-4BB7-9CE3-301423EA4826}" srcId="{4FF181E5-6C2D-40CD-AE82-2EBCEDF1A51C}" destId="{CDDC69B8-D677-47FF-8D03-61591313D771}" srcOrd="15" destOrd="0" parTransId="{A1801D6B-FCA1-48E8-8CE8-58CFE91FA895}" sibTransId="{D2C1BB79-5A33-475F-830A-B6DB35CB4CE9}"/>
    <dgm:cxn modelId="{F42EDFD0-B0F7-4EEA-BD44-5AD3F201F82E}" srcId="{4FF181E5-6C2D-40CD-AE82-2EBCEDF1A51C}" destId="{C368F08C-D93A-458F-91B0-A5E499383B47}" srcOrd="5" destOrd="0" parTransId="{048AB587-3E0B-4F31-BD3C-F382C29C6E9F}" sibTransId="{3C24352C-A25F-474B-A3E3-81E8B56148A5}"/>
    <dgm:cxn modelId="{3E471AD1-5032-4466-8390-71C95DA0F7A5}" srcId="{4FF181E5-6C2D-40CD-AE82-2EBCEDF1A51C}" destId="{F5A122A6-BF43-41D5-AACF-B9695AFF0740}" srcOrd="8" destOrd="0" parTransId="{427005EC-EED4-432E-92EE-BF1C134CBBF3}" sibTransId="{519005C8-1771-4273-B5D8-6B5151239BE4}"/>
    <dgm:cxn modelId="{5EE590D3-FB89-40F1-998E-425AA98A4728}" type="presOf" srcId="{A8709A8C-0E98-443D-AAA4-F3CE4BFCE259}" destId="{0AEE4381-F101-42BD-B5A5-F1E3AA937484}" srcOrd="0" destOrd="0" presId="urn:microsoft.com/office/officeart/2016/7/layout/RepeatingBendingProcessNew"/>
    <dgm:cxn modelId="{AB0583D6-DDF8-427F-A823-647A26CBB645}" type="presOf" srcId="{5774E52B-42D3-493E-9835-0C56956AA8E6}" destId="{3B2F1BCB-F056-4839-B297-225910B522CA}" srcOrd="0" destOrd="0" presId="urn:microsoft.com/office/officeart/2016/7/layout/RepeatingBendingProcessNew"/>
    <dgm:cxn modelId="{D241D9DA-6D5B-4EBE-A6FA-D6CC5B39DE0C}" type="presOf" srcId="{700EDC8F-C1B7-4CE5-83C5-5D6CA8AB8571}" destId="{06670BF4-34A1-478F-9BA8-2EEFDA6B35C3}" srcOrd="0" destOrd="0" presId="urn:microsoft.com/office/officeart/2016/7/layout/RepeatingBendingProcessNew"/>
    <dgm:cxn modelId="{D5B2C6DD-031C-4046-950F-5F104B6F7378}" type="presOf" srcId="{0868B31C-89BE-4557-9200-35754D33657B}" destId="{28AB5F04-5AB6-40B3-92D3-4992A0B692D6}" srcOrd="1" destOrd="0" presId="urn:microsoft.com/office/officeart/2016/7/layout/RepeatingBendingProcessNew"/>
    <dgm:cxn modelId="{1CBD6CE0-6BF4-4E57-8FF4-FBB91EDF1FAB}" srcId="{4FF181E5-6C2D-40CD-AE82-2EBCEDF1A51C}" destId="{76F7E953-C58A-4CD2-9706-BC5324EA6768}" srcOrd="11" destOrd="0" parTransId="{FEB40376-2C45-48D2-A412-5CDEE7F08D79}" sibTransId="{D45A3C99-7AB1-41FE-9C06-E189F0273EBC}"/>
    <dgm:cxn modelId="{00C83BE2-6AA1-4C75-87F1-2290110D91BE}" type="presOf" srcId="{CDDC69B8-D677-47FF-8D03-61591313D771}" destId="{5911C322-B4FE-4788-9BC8-E59ECA24E349}" srcOrd="0" destOrd="0" presId="urn:microsoft.com/office/officeart/2016/7/layout/RepeatingBendingProcessNew"/>
    <dgm:cxn modelId="{8C39A1E2-7422-4D74-BA50-0FAF06F501A2}" type="presOf" srcId="{519005C8-1771-4273-B5D8-6B5151239BE4}" destId="{90916441-1C9D-4188-BDA2-7F8F4026B4FE}" srcOrd="0" destOrd="0" presId="urn:microsoft.com/office/officeart/2016/7/layout/RepeatingBendingProcessNew"/>
    <dgm:cxn modelId="{C45DCAE2-779E-4E1F-A80D-A520784CBC5D}" type="presOf" srcId="{D45A3C99-7AB1-41FE-9C06-E189F0273EBC}" destId="{8592B764-9DAA-4869-814F-076228B7BAA0}" srcOrd="0" destOrd="0" presId="urn:microsoft.com/office/officeart/2016/7/layout/RepeatingBendingProcessNew"/>
    <dgm:cxn modelId="{945B8FE7-A966-46DB-8EAA-2B98B277F798}" srcId="{4FF181E5-6C2D-40CD-AE82-2EBCEDF1A51C}" destId="{CD395FAF-0368-4AAE-86EA-C5AE4A912C50}" srcOrd="14" destOrd="0" parTransId="{867CBDEE-4204-4031-AF4F-119DD418CB07}" sibTransId="{4B0F6842-D22A-4EAE-84A0-76F835388E47}"/>
    <dgm:cxn modelId="{C32ACFE7-D6E1-49F6-BBB9-9BD8F9666896}" type="presOf" srcId="{168D69DD-5536-4D78-A892-66441C8256BD}" destId="{CDCAAC92-7E0B-41D7-99CF-C1BE7F41A937}" srcOrd="0" destOrd="0" presId="urn:microsoft.com/office/officeart/2016/7/layout/RepeatingBendingProcessNew"/>
    <dgm:cxn modelId="{C17A29EF-9281-4E85-B2FD-8DF0F22D78FA}" type="presOf" srcId="{9CE0E1A5-39D2-449D-9FD7-C9FCB581B549}" destId="{24337116-E9C5-47A4-B5DD-9B5899E4A957}" srcOrd="0" destOrd="0" presId="urn:microsoft.com/office/officeart/2016/7/layout/RepeatingBendingProcessNew"/>
    <dgm:cxn modelId="{B5897FF6-262F-47CF-B77E-A36EA254BDD3}" srcId="{4FF181E5-6C2D-40CD-AE82-2EBCEDF1A51C}" destId="{A57D9E09-ABE5-4F0A-A79B-529022B747D9}" srcOrd="1" destOrd="0" parTransId="{78CECDCC-B33F-4432-BC44-1F3882D6C200}" sibTransId="{03645755-202E-49F7-8BA4-0897F0E28D5A}"/>
    <dgm:cxn modelId="{52F757FA-2E15-48B9-A4E4-6004125B2A97}" type="presOf" srcId="{CDC5B125-9101-4062-8A2D-E6860E2A3007}" destId="{7E2968A9-60A9-44A2-88EB-31C933250874}" srcOrd="1" destOrd="0" presId="urn:microsoft.com/office/officeart/2016/7/layout/RepeatingBendingProcessNew"/>
    <dgm:cxn modelId="{7AEFCBFA-B5FF-4FC0-AFCB-BFB930685B17}" type="presOf" srcId="{700EDC8F-C1B7-4CE5-83C5-5D6CA8AB8571}" destId="{69C9841A-6850-4AF2-B447-3FE8573A91A9}" srcOrd="1" destOrd="0" presId="urn:microsoft.com/office/officeart/2016/7/layout/RepeatingBendingProcessNew"/>
    <dgm:cxn modelId="{A9D745CF-3C81-425E-B260-8E036EB4D2A9}" type="presParOf" srcId="{345C6C1B-02B9-4C49-991A-9BEEDA00A79B}" destId="{9B870D4B-C25A-4FDD-BE72-CD96F782472F}" srcOrd="0" destOrd="0" presId="urn:microsoft.com/office/officeart/2016/7/layout/RepeatingBendingProcessNew"/>
    <dgm:cxn modelId="{D074F2C4-A89E-45E7-A8CD-52942848CB74}" type="presParOf" srcId="{345C6C1B-02B9-4C49-991A-9BEEDA00A79B}" destId="{DB6CF5F6-BBD7-4731-81EB-DDF27E3E6D0F}" srcOrd="1" destOrd="0" presId="urn:microsoft.com/office/officeart/2016/7/layout/RepeatingBendingProcessNew"/>
    <dgm:cxn modelId="{FDBE0749-FC8E-42D9-89DD-FCBD0A547A10}" type="presParOf" srcId="{DB6CF5F6-BBD7-4731-81EB-DDF27E3E6D0F}" destId="{E301C075-D198-4350-9BDE-D7633ED18266}" srcOrd="0" destOrd="0" presId="urn:microsoft.com/office/officeart/2016/7/layout/RepeatingBendingProcessNew"/>
    <dgm:cxn modelId="{7FDEF581-DB83-4C8C-803F-3A89C1B8E6C7}" type="presParOf" srcId="{345C6C1B-02B9-4C49-991A-9BEEDA00A79B}" destId="{9969E66B-B7B6-40DA-8657-887F2153AE98}" srcOrd="2" destOrd="0" presId="urn:microsoft.com/office/officeart/2016/7/layout/RepeatingBendingProcessNew"/>
    <dgm:cxn modelId="{7A996EE8-6908-4C53-94A8-724A333AED5A}" type="presParOf" srcId="{345C6C1B-02B9-4C49-991A-9BEEDA00A79B}" destId="{E4CBCB60-FD03-4121-AF35-F8BA20EDE8B2}" srcOrd="3" destOrd="0" presId="urn:microsoft.com/office/officeart/2016/7/layout/RepeatingBendingProcessNew"/>
    <dgm:cxn modelId="{5E307764-EBF6-40B6-BFEE-50F501BE4C55}" type="presParOf" srcId="{E4CBCB60-FD03-4121-AF35-F8BA20EDE8B2}" destId="{35415EA8-009F-4ADC-B923-2F3F782C7725}" srcOrd="0" destOrd="0" presId="urn:microsoft.com/office/officeart/2016/7/layout/RepeatingBendingProcessNew"/>
    <dgm:cxn modelId="{EC50098F-B18E-4622-925B-078996328263}" type="presParOf" srcId="{345C6C1B-02B9-4C49-991A-9BEEDA00A79B}" destId="{24337116-E9C5-47A4-B5DD-9B5899E4A957}" srcOrd="4" destOrd="0" presId="urn:microsoft.com/office/officeart/2016/7/layout/RepeatingBendingProcessNew"/>
    <dgm:cxn modelId="{7C227DD4-4EE9-42BE-8C84-FF63FE1E4963}" type="presParOf" srcId="{345C6C1B-02B9-4C49-991A-9BEEDA00A79B}" destId="{E3365B2F-8D35-4C8D-AA5E-6C3AFC7633F0}" srcOrd="5" destOrd="0" presId="urn:microsoft.com/office/officeart/2016/7/layout/RepeatingBendingProcessNew"/>
    <dgm:cxn modelId="{ED9B3E87-2215-4110-82B9-4B67FE740A21}" type="presParOf" srcId="{E3365B2F-8D35-4C8D-AA5E-6C3AFC7633F0}" destId="{514DD0CC-2C46-4728-9919-9960C68A6D75}" srcOrd="0" destOrd="0" presId="urn:microsoft.com/office/officeart/2016/7/layout/RepeatingBendingProcessNew"/>
    <dgm:cxn modelId="{FCFCD285-1715-446A-A576-3FF660A45993}" type="presParOf" srcId="{345C6C1B-02B9-4C49-991A-9BEEDA00A79B}" destId="{EC209286-4476-4072-B636-9DA9A1E1303C}" srcOrd="6" destOrd="0" presId="urn:microsoft.com/office/officeart/2016/7/layout/RepeatingBendingProcessNew"/>
    <dgm:cxn modelId="{120BDB05-652B-4072-A0F3-6F4805F6EFAD}" type="presParOf" srcId="{345C6C1B-02B9-4C49-991A-9BEEDA00A79B}" destId="{7F77DFA6-501D-4668-9EC7-E101D4B0FD0D}" srcOrd="7" destOrd="0" presId="urn:microsoft.com/office/officeart/2016/7/layout/RepeatingBendingProcessNew"/>
    <dgm:cxn modelId="{BA15FCE2-6BCE-414C-9E6E-B87FFEF23B25}" type="presParOf" srcId="{7F77DFA6-501D-4668-9EC7-E101D4B0FD0D}" destId="{28AB5F04-5AB6-40B3-92D3-4992A0B692D6}" srcOrd="0" destOrd="0" presId="urn:microsoft.com/office/officeart/2016/7/layout/RepeatingBendingProcessNew"/>
    <dgm:cxn modelId="{A1869E23-B091-4C1B-BC18-CFF802F306C3}" type="presParOf" srcId="{345C6C1B-02B9-4C49-991A-9BEEDA00A79B}" destId="{3B2F1BCB-F056-4839-B297-225910B522CA}" srcOrd="8" destOrd="0" presId="urn:microsoft.com/office/officeart/2016/7/layout/RepeatingBendingProcessNew"/>
    <dgm:cxn modelId="{9C0A949D-75D4-4564-A68B-32F51750C7BC}" type="presParOf" srcId="{345C6C1B-02B9-4C49-991A-9BEEDA00A79B}" destId="{CDCAAC92-7E0B-41D7-99CF-C1BE7F41A937}" srcOrd="9" destOrd="0" presId="urn:microsoft.com/office/officeart/2016/7/layout/RepeatingBendingProcessNew"/>
    <dgm:cxn modelId="{CB78089E-E64C-45D5-9622-5F535294CA4C}" type="presParOf" srcId="{CDCAAC92-7E0B-41D7-99CF-C1BE7F41A937}" destId="{4CF93D18-7439-46E7-A62F-AB76F3EE98C5}" srcOrd="0" destOrd="0" presId="urn:microsoft.com/office/officeart/2016/7/layout/RepeatingBendingProcessNew"/>
    <dgm:cxn modelId="{3E7EAB98-3575-4189-BD05-FE9AC555493E}" type="presParOf" srcId="{345C6C1B-02B9-4C49-991A-9BEEDA00A79B}" destId="{CD919F95-9E5A-4F99-8821-657B218BC120}" srcOrd="10" destOrd="0" presId="urn:microsoft.com/office/officeart/2016/7/layout/RepeatingBendingProcessNew"/>
    <dgm:cxn modelId="{0DD5D63F-637F-4D6B-8A20-4C5EA36690D7}" type="presParOf" srcId="{345C6C1B-02B9-4C49-991A-9BEEDA00A79B}" destId="{F6A671E1-46A7-4F71-A9FA-5AAA82E530EA}" srcOrd="11" destOrd="0" presId="urn:microsoft.com/office/officeart/2016/7/layout/RepeatingBendingProcessNew"/>
    <dgm:cxn modelId="{3770BDAD-9E4E-4515-A539-CBD5A9BD3E44}" type="presParOf" srcId="{F6A671E1-46A7-4F71-A9FA-5AAA82E530EA}" destId="{E841BEAB-AE5E-42BF-AC95-D33E30AD831B}" srcOrd="0" destOrd="0" presId="urn:microsoft.com/office/officeart/2016/7/layout/RepeatingBendingProcessNew"/>
    <dgm:cxn modelId="{8FFE7957-A0C3-4878-912F-ED5FF8E5DB5F}" type="presParOf" srcId="{345C6C1B-02B9-4C49-991A-9BEEDA00A79B}" destId="{7218E341-187B-41A8-90E9-40715B2873F3}" srcOrd="12" destOrd="0" presId="urn:microsoft.com/office/officeart/2016/7/layout/RepeatingBendingProcessNew"/>
    <dgm:cxn modelId="{68B46AB6-77B6-44E6-8F57-5774780DE61D}" type="presParOf" srcId="{345C6C1B-02B9-4C49-991A-9BEEDA00A79B}" destId="{B18F4BC3-D2C2-4AAA-A27D-8595FC9D125B}" srcOrd="13" destOrd="0" presId="urn:microsoft.com/office/officeart/2016/7/layout/RepeatingBendingProcessNew"/>
    <dgm:cxn modelId="{DAC37044-1DAA-470D-A76B-ACA8C72F3EA7}" type="presParOf" srcId="{B18F4BC3-D2C2-4AAA-A27D-8595FC9D125B}" destId="{B50009FF-EEF3-4F4C-BBE1-9F7A64883106}" srcOrd="0" destOrd="0" presId="urn:microsoft.com/office/officeart/2016/7/layout/RepeatingBendingProcessNew"/>
    <dgm:cxn modelId="{6A490B19-DA57-42FB-B4C1-9BAD42150C7B}" type="presParOf" srcId="{345C6C1B-02B9-4C49-991A-9BEEDA00A79B}" destId="{0B1A0669-8D5B-4CB0-B956-E0760C0A25D1}" srcOrd="14" destOrd="0" presId="urn:microsoft.com/office/officeart/2016/7/layout/RepeatingBendingProcessNew"/>
    <dgm:cxn modelId="{A5F84D64-C0DA-4436-BF43-C65E30DC500A}" type="presParOf" srcId="{345C6C1B-02B9-4C49-991A-9BEEDA00A79B}" destId="{5E9DD0DF-971F-4234-9212-F19463491250}" srcOrd="15" destOrd="0" presId="urn:microsoft.com/office/officeart/2016/7/layout/RepeatingBendingProcessNew"/>
    <dgm:cxn modelId="{D724E7C1-DE46-4719-BA6B-F71459C45B33}" type="presParOf" srcId="{5E9DD0DF-971F-4234-9212-F19463491250}" destId="{7E2968A9-60A9-44A2-88EB-31C933250874}" srcOrd="0" destOrd="0" presId="urn:microsoft.com/office/officeart/2016/7/layout/RepeatingBendingProcessNew"/>
    <dgm:cxn modelId="{CD081B18-B35C-45B5-A255-E4C35AC72297}" type="presParOf" srcId="{345C6C1B-02B9-4C49-991A-9BEEDA00A79B}" destId="{D9D0010A-A2D7-4929-8A11-1A097D2E40E8}" srcOrd="16" destOrd="0" presId="urn:microsoft.com/office/officeart/2016/7/layout/RepeatingBendingProcessNew"/>
    <dgm:cxn modelId="{685530CB-4F00-4B65-B80B-BF4C339894FE}" type="presParOf" srcId="{345C6C1B-02B9-4C49-991A-9BEEDA00A79B}" destId="{90916441-1C9D-4188-BDA2-7F8F4026B4FE}" srcOrd="17" destOrd="0" presId="urn:microsoft.com/office/officeart/2016/7/layout/RepeatingBendingProcessNew"/>
    <dgm:cxn modelId="{1AFCE101-AABD-4C9D-BE17-BCCF483FCBBC}" type="presParOf" srcId="{90916441-1C9D-4188-BDA2-7F8F4026B4FE}" destId="{E7256FA7-2DCA-4B73-A05A-25F8D11962EC}" srcOrd="0" destOrd="0" presId="urn:microsoft.com/office/officeart/2016/7/layout/RepeatingBendingProcessNew"/>
    <dgm:cxn modelId="{BAE1A8AD-9F83-45D1-B646-E5E435450501}" type="presParOf" srcId="{345C6C1B-02B9-4C49-991A-9BEEDA00A79B}" destId="{9D06F981-185A-494F-9E78-F10A3DA38D10}" srcOrd="18" destOrd="0" presId="urn:microsoft.com/office/officeart/2016/7/layout/RepeatingBendingProcessNew"/>
    <dgm:cxn modelId="{ABA9DF8D-5A9B-42B5-8EFE-1DF91528213D}" type="presParOf" srcId="{345C6C1B-02B9-4C49-991A-9BEEDA00A79B}" destId="{C073D397-035F-4819-8BF8-4FD25AFF8898}" srcOrd="19" destOrd="0" presId="urn:microsoft.com/office/officeart/2016/7/layout/RepeatingBendingProcessNew"/>
    <dgm:cxn modelId="{2EB98128-2C31-48A2-AD4D-D964B4A6F3D9}" type="presParOf" srcId="{C073D397-035F-4819-8BF8-4FD25AFF8898}" destId="{F25D3EBE-3C12-4BDC-A8C7-3FA546E57DCF}" srcOrd="0" destOrd="0" presId="urn:microsoft.com/office/officeart/2016/7/layout/RepeatingBendingProcessNew"/>
    <dgm:cxn modelId="{B1F595DA-C740-4FDB-81B6-6D5B5E5E4089}" type="presParOf" srcId="{345C6C1B-02B9-4C49-991A-9BEEDA00A79B}" destId="{1718A39C-0153-4D94-8C4C-A7B3EB5E6E78}" srcOrd="20" destOrd="0" presId="urn:microsoft.com/office/officeart/2016/7/layout/RepeatingBendingProcessNew"/>
    <dgm:cxn modelId="{962BCE35-A5B2-4217-A4D3-3182AE7D6BBC}" type="presParOf" srcId="{345C6C1B-02B9-4C49-991A-9BEEDA00A79B}" destId="{06670BF4-34A1-478F-9BA8-2EEFDA6B35C3}" srcOrd="21" destOrd="0" presId="urn:microsoft.com/office/officeart/2016/7/layout/RepeatingBendingProcessNew"/>
    <dgm:cxn modelId="{5D476EE9-395D-4390-812E-530AFDD4D0AC}" type="presParOf" srcId="{06670BF4-34A1-478F-9BA8-2EEFDA6B35C3}" destId="{69C9841A-6850-4AF2-B447-3FE8573A91A9}" srcOrd="0" destOrd="0" presId="urn:microsoft.com/office/officeart/2016/7/layout/RepeatingBendingProcessNew"/>
    <dgm:cxn modelId="{A841AC4C-D925-4B45-BAD5-8B7473BBF350}" type="presParOf" srcId="{345C6C1B-02B9-4C49-991A-9BEEDA00A79B}" destId="{909C8D14-20E1-4D62-A5DA-290CEFECE6FD}" srcOrd="22" destOrd="0" presId="urn:microsoft.com/office/officeart/2016/7/layout/RepeatingBendingProcessNew"/>
    <dgm:cxn modelId="{5BC94859-5765-4A97-ADC1-734EE6BE0290}" type="presParOf" srcId="{345C6C1B-02B9-4C49-991A-9BEEDA00A79B}" destId="{8592B764-9DAA-4869-814F-076228B7BAA0}" srcOrd="23" destOrd="0" presId="urn:microsoft.com/office/officeart/2016/7/layout/RepeatingBendingProcessNew"/>
    <dgm:cxn modelId="{12D1B43D-B4DF-4240-A52C-DFCC0CE0F81A}" type="presParOf" srcId="{8592B764-9DAA-4869-814F-076228B7BAA0}" destId="{CBB6652E-69E7-4959-AEFB-2698BB42C0C7}" srcOrd="0" destOrd="0" presId="urn:microsoft.com/office/officeart/2016/7/layout/RepeatingBendingProcessNew"/>
    <dgm:cxn modelId="{B972357E-0430-4DA4-B770-4C6D860F461F}" type="presParOf" srcId="{345C6C1B-02B9-4C49-991A-9BEEDA00A79B}" destId="{3674F6A7-A1B6-47AB-965A-522A2DF7432B}" srcOrd="24" destOrd="0" presId="urn:microsoft.com/office/officeart/2016/7/layout/RepeatingBendingProcessNew"/>
    <dgm:cxn modelId="{9662226F-9E7F-48F4-8B7C-E4D3E37C650A}" type="presParOf" srcId="{345C6C1B-02B9-4C49-991A-9BEEDA00A79B}" destId="{0D9D9E4A-D0AD-4B33-9EAA-CCA9D305D2E7}" srcOrd="25" destOrd="0" presId="urn:microsoft.com/office/officeart/2016/7/layout/RepeatingBendingProcessNew"/>
    <dgm:cxn modelId="{913F1E5F-3A7A-4B06-BAC7-5F68356D29A4}" type="presParOf" srcId="{0D9D9E4A-D0AD-4B33-9EAA-CCA9D305D2E7}" destId="{3306F30C-C986-4415-BC2F-13559161CDCA}" srcOrd="0" destOrd="0" presId="urn:microsoft.com/office/officeart/2016/7/layout/RepeatingBendingProcessNew"/>
    <dgm:cxn modelId="{F725CADF-C47F-45FD-A1F6-32910F155F89}" type="presParOf" srcId="{345C6C1B-02B9-4C49-991A-9BEEDA00A79B}" destId="{2ECB9AB6-7357-4B87-9CAA-A18696FC0ED8}" srcOrd="26" destOrd="0" presId="urn:microsoft.com/office/officeart/2016/7/layout/RepeatingBendingProcessNew"/>
    <dgm:cxn modelId="{B7E7A7E4-1CA1-4E49-8156-9178A1F3573F}" type="presParOf" srcId="{345C6C1B-02B9-4C49-991A-9BEEDA00A79B}" destId="{0AEE4381-F101-42BD-B5A5-F1E3AA937484}" srcOrd="27" destOrd="0" presId="urn:microsoft.com/office/officeart/2016/7/layout/RepeatingBendingProcessNew"/>
    <dgm:cxn modelId="{8ECB0503-33AE-4B8E-B07D-6CA2742EAA7D}" type="presParOf" srcId="{0AEE4381-F101-42BD-B5A5-F1E3AA937484}" destId="{E4A9F422-58E1-4437-A5FD-E3170AB302B8}" srcOrd="0" destOrd="0" presId="urn:microsoft.com/office/officeart/2016/7/layout/RepeatingBendingProcessNew"/>
    <dgm:cxn modelId="{183B359B-045D-4DFE-934F-EE48A7B9211D}" type="presParOf" srcId="{345C6C1B-02B9-4C49-991A-9BEEDA00A79B}" destId="{A6D7D8F9-5F04-47E6-B249-B79311AB50EF}" srcOrd="28" destOrd="0" presId="urn:microsoft.com/office/officeart/2016/7/layout/RepeatingBendingProcessNew"/>
    <dgm:cxn modelId="{663B196F-6A24-4E62-97A2-B179C90FB2B0}" type="presParOf" srcId="{345C6C1B-02B9-4C49-991A-9BEEDA00A79B}" destId="{564743BA-2304-4174-A1A4-637880271180}" srcOrd="29" destOrd="0" presId="urn:microsoft.com/office/officeart/2016/7/layout/RepeatingBendingProcessNew"/>
    <dgm:cxn modelId="{585D016C-073C-45BB-B6BB-813FED50BC04}" type="presParOf" srcId="{564743BA-2304-4174-A1A4-637880271180}" destId="{4E2CF9FF-6C08-422A-A245-68DCBEC281AC}" srcOrd="0" destOrd="0" presId="urn:microsoft.com/office/officeart/2016/7/layout/RepeatingBendingProcessNew"/>
    <dgm:cxn modelId="{B62B34A3-C30E-4EBE-8C28-EFDC59F4562E}" type="presParOf" srcId="{345C6C1B-02B9-4C49-991A-9BEEDA00A79B}" destId="{5911C322-B4FE-4788-9BC8-E59ECA24E349}" srcOrd="30" destOrd="0" presId="urn:microsoft.com/office/officeart/2016/7/layout/RepeatingBendingProcessNew"/>
    <dgm:cxn modelId="{056BB17D-4840-4A71-9CD8-2CB7536CD3EF}" type="presParOf" srcId="{345C6C1B-02B9-4C49-991A-9BEEDA00A79B}" destId="{B22A9A98-0895-455D-AEA4-543C53985242}" srcOrd="31" destOrd="0" presId="urn:microsoft.com/office/officeart/2016/7/layout/RepeatingBendingProcessNew"/>
    <dgm:cxn modelId="{362CA8A2-4188-49D7-B6AC-1B2EF2C3E370}" type="presParOf" srcId="{B22A9A98-0895-455D-AEA4-543C53985242}" destId="{7FE552EB-C7FD-45DF-9D61-6AF7830743DC}" srcOrd="0" destOrd="0" presId="urn:microsoft.com/office/officeart/2016/7/layout/RepeatingBendingProcessNew"/>
    <dgm:cxn modelId="{1DB29817-C405-48DB-B6C0-6FE7E23FEC69}" type="presParOf" srcId="{345C6C1B-02B9-4C49-991A-9BEEDA00A79B}" destId="{D6AD55E5-CA0C-4843-91EA-485D32D5A9E8}" srcOrd="3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CF5F6-BBD7-4731-81EB-DDF27E3E6D0F}">
      <dsp:nvSpPr>
        <dsp:cNvPr id="0" name=""/>
        <dsp:cNvSpPr/>
      </dsp:nvSpPr>
      <dsp:spPr>
        <a:xfrm>
          <a:off x="1463880" y="376078"/>
          <a:ext cx="288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78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00290" y="420200"/>
        <a:ext cx="15969" cy="3197"/>
      </dsp:txXfrm>
    </dsp:sp>
    <dsp:sp modelId="{9B870D4B-C25A-4FDD-BE72-CD96F782472F}">
      <dsp:nvSpPr>
        <dsp:cNvPr id="0" name=""/>
        <dsp:cNvSpPr/>
      </dsp:nvSpPr>
      <dsp:spPr>
        <a:xfrm>
          <a:off x="77029" y="5203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1"/>
            </a:rPr>
            <a:t>https://socialres.eu/</a:t>
          </a:r>
          <a:endParaRPr lang="en-US" sz="1200" kern="1200"/>
        </a:p>
      </dsp:txBody>
      <dsp:txXfrm>
        <a:off x="77029" y="5203"/>
        <a:ext cx="1388651" cy="833190"/>
      </dsp:txXfrm>
    </dsp:sp>
    <dsp:sp modelId="{E4CBCB60-FD03-4121-AF35-F8BA20EDE8B2}">
      <dsp:nvSpPr>
        <dsp:cNvPr id="0" name=""/>
        <dsp:cNvSpPr/>
      </dsp:nvSpPr>
      <dsp:spPr>
        <a:xfrm>
          <a:off x="3171921" y="376078"/>
          <a:ext cx="288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789" y="45720"/>
              </a:lnTo>
            </a:path>
          </a:pathLst>
        </a:custGeom>
        <a:noFill/>
        <a:ln w="6350" cap="flat" cmpd="sng" algn="ctr">
          <a:solidFill>
            <a:schemeClr val="accent2">
              <a:hueOff val="427750"/>
              <a:satOff val="2823"/>
              <a:lumOff val="-62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8331" y="420200"/>
        <a:ext cx="15969" cy="3197"/>
      </dsp:txXfrm>
    </dsp:sp>
    <dsp:sp modelId="{9969E66B-B7B6-40DA-8657-887F2153AE98}">
      <dsp:nvSpPr>
        <dsp:cNvPr id="0" name=""/>
        <dsp:cNvSpPr/>
      </dsp:nvSpPr>
      <dsp:spPr>
        <a:xfrm>
          <a:off x="1785070" y="5203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401016"/>
                <a:satOff val="2646"/>
                <a:lumOff val="-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1016"/>
                <a:satOff val="2646"/>
                <a:lumOff val="-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1016"/>
                <a:satOff val="2646"/>
                <a:lumOff val="-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2"/>
            </a:rPr>
            <a:t>https://www.orhi-poctefa.eu/en/home/</a:t>
          </a:r>
          <a:endParaRPr lang="en-US" sz="1200" kern="1200"/>
        </a:p>
      </dsp:txBody>
      <dsp:txXfrm>
        <a:off x="1785070" y="5203"/>
        <a:ext cx="1388651" cy="833190"/>
      </dsp:txXfrm>
    </dsp:sp>
    <dsp:sp modelId="{E3365B2F-8D35-4C8D-AA5E-6C3AFC7633F0}">
      <dsp:nvSpPr>
        <dsp:cNvPr id="0" name=""/>
        <dsp:cNvSpPr/>
      </dsp:nvSpPr>
      <dsp:spPr>
        <a:xfrm>
          <a:off x="4879962" y="376078"/>
          <a:ext cx="288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789" y="45720"/>
              </a:lnTo>
            </a:path>
          </a:pathLst>
        </a:custGeom>
        <a:noFill/>
        <a:ln w="6350" cap="flat" cmpd="sng" algn="ctr">
          <a:solidFill>
            <a:schemeClr val="accent2">
              <a:hueOff val="855500"/>
              <a:satOff val="5646"/>
              <a:lumOff val="-125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16372" y="420200"/>
        <a:ext cx="15969" cy="3197"/>
      </dsp:txXfrm>
    </dsp:sp>
    <dsp:sp modelId="{24337116-E9C5-47A4-B5DD-9B5899E4A957}">
      <dsp:nvSpPr>
        <dsp:cNvPr id="0" name=""/>
        <dsp:cNvSpPr/>
      </dsp:nvSpPr>
      <dsp:spPr>
        <a:xfrm>
          <a:off x="3493111" y="5203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802031"/>
                <a:satOff val="5293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02031"/>
                <a:satOff val="5293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02031"/>
                <a:satOff val="5293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3"/>
            </a:rPr>
            <a:t>http://www.greenplay-project.eu/?lang=fr</a:t>
          </a:r>
          <a:endParaRPr lang="en-US" sz="1200" kern="1200"/>
        </a:p>
      </dsp:txBody>
      <dsp:txXfrm>
        <a:off x="3493111" y="5203"/>
        <a:ext cx="1388651" cy="833190"/>
      </dsp:txXfrm>
    </dsp:sp>
    <dsp:sp modelId="{7F77DFA6-501D-4668-9EC7-E101D4B0FD0D}">
      <dsp:nvSpPr>
        <dsp:cNvPr id="0" name=""/>
        <dsp:cNvSpPr/>
      </dsp:nvSpPr>
      <dsp:spPr>
        <a:xfrm>
          <a:off x="771355" y="836594"/>
          <a:ext cx="5124122" cy="288789"/>
        </a:xfrm>
        <a:custGeom>
          <a:avLst/>
          <a:gdLst/>
          <a:ahLst/>
          <a:cxnLst/>
          <a:rect l="0" t="0" r="0" b="0"/>
          <a:pathLst>
            <a:path>
              <a:moveTo>
                <a:pt x="5124122" y="0"/>
              </a:moveTo>
              <a:lnTo>
                <a:pt x="5124122" y="161494"/>
              </a:lnTo>
              <a:lnTo>
                <a:pt x="0" y="161494"/>
              </a:lnTo>
              <a:lnTo>
                <a:pt x="0" y="288789"/>
              </a:lnTo>
            </a:path>
          </a:pathLst>
        </a:custGeom>
        <a:noFill/>
        <a:ln w="6350" cap="flat" cmpd="sng" algn="ctr">
          <a:solidFill>
            <a:schemeClr val="accent2">
              <a:hueOff val="1283250"/>
              <a:satOff val="8468"/>
              <a:lumOff val="-188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5064" y="979390"/>
        <a:ext cx="256703" cy="3197"/>
      </dsp:txXfrm>
    </dsp:sp>
    <dsp:sp modelId="{EC209286-4476-4072-B636-9DA9A1E1303C}">
      <dsp:nvSpPr>
        <dsp:cNvPr id="0" name=""/>
        <dsp:cNvSpPr/>
      </dsp:nvSpPr>
      <dsp:spPr>
        <a:xfrm>
          <a:off x="5201152" y="5203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1203047"/>
                <a:satOff val="7939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03047"/>
                <a:satOff val="7939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03047"/>
                <a:satOff val="7939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4"/>
            </a:rPr>
            <a:t>https://www.durableproject.eu/</a:t>
          </a:r>
          <a:endParaRPr lang="en-US" sz="1200" kern="1200"/>
        </a:p>
      </dsp:txBody>
      <dsp:txXfrm>
        <a:off x="5201152" y="5203"/>
        <a:ext cx="1388651" cy="833190"/>
      </dsp:txXfrm>
    </dsp:sp>
    <dsp:sp modelId="{CDCAAC92-7E0B-41D7-99CF-C1BE7F41A937}">
      <dsp:nvSpPr>
        <dsp:cNvPr id="0" name=""/>
        <dsp:cNvSpPr/>
      </dsp:nvSpPr>
      <dsp:spPr>
        <a:xfrm>
          <a:off x="1463880" y="1528659"/>
          <a:ext cx="288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789" y="45720"/>
              </a:lnTo>
            </a:path>
          </a:pathLst>
        </a:custGeom>
        <a:noFill/>
        <a:ln w="6350" cap="flat" cmpd="sng" algn="ctr">
          <a:solidFill>
            <a:schemeClr val="accent2">
              <a:hueOff val="1711000"/>
              <a:satOff val="11291"/>
              <a:lumOff val="-251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00290" y="1572780"/>
        <a:ext cx="15969" cy="3197"/>
      </dsp:txXfrm>
    </dsp:sp>
    <dsp:sp modelId="{3B2F1BCB-F056-4839-B297-225910B522CA}">
      <dsp:nvSpPr>
        <dsp:cNvPr id="0" name=""/>
        <dsp:cNvSpPr/>
      </dsp:nvSpPr>
      <dsp:spPr>
        <a:xfrm>
          <a:off x="77029" y="1157784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1604063"/>
                <a:satOff val="10586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04063"/>
                <a:satOff val="10586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04063"/>
                <a:satOff val="10586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5"/>
            </a:rPr>
            <a:t>https://www.hindcon3d.com/</a:t>
          </a:r>
          <a:endParaRPr lang="en-US" sz="1200" kern="1200"/>
        </a:p>
      </dsp:txBody>
      <dsp:txXfrm>
        <a:off x="77029" y="1157784"/>
        <a:ext cx="1388651" cy="833190"/>
      </dsp:txXfrm>
    </dsp:sp>
    <dsp:sp modelId="{F6A671E1-46A7-4F71-A9FA-5AAA82E530EA}">
      <dsp:nvSpPr>
        <dsp:cNvPr id="0" name=""/>
        <dsp:cNvSpPr/>
      </dsp:nvSpPr>
      <dsp:spPr>
        <a:xfrm>
          <a:off x="3171921" y="1528659"/>
          <a:ext cx="288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789" y="45720"/>
              </a:lnTo>
            </a:path>
          </a:pathLst>
        </a:custGeom>
        <a:noFill/>
        <a:ln w="6350" cap="flat" cmpd="sng" algn="ctr">
          <a:solidFill>
            <a:schemeClr val="accent2">
              <a:hueOff val="2138750"/>
              <a:satOff val="14114"/>
              <a:lumOff val="-313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8331" y="1572780"/>
        <a:ext cx="15969" cy="3197"/>
      </dsp:txXfrm>
    </dsp:sp>
    <dsp:sp modelId="{CD919F95-9E5A-4F99-8821-657B218BC120}">
      <dsp:nvSpPr>
        <dsp:cNvPr id="0" name=""/>
        <dsp:cNvSpPr/>
      </dsp:nvSpPr>
      <dsp:spPr>
        <a:xfrm>
          <a:off x="1785070" y="1157784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2005078"/>
                <a:satOff val="13232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05078"/>
                <a:satOff val="13232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05078"/>
                <a:satOff val="13232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6"/>
            </a:rPr>
            <a:t>https://rezbuildproject.eu/</a:t>
          </a:r>
          <a:endParaRPr lang="en-US" sz="1200" kern="1200"/>
        </a:p>
      </dsp:txBody>
      <dsp:txXfrm>
        <a:off x="1785070" y="1157784"/>
        <a:ext cx="1388651" cy="833190"/>
      </dsp:txXfrm>
    </dsp:sp>
    <dsp:sp modelId="{B18F4BC3-D2C2-4AAA-A27D-8595FC9D125B}">
      <dsp:nvSpPr>
        <dsp:cNvPr id="0" name=""/>
        <dsp:cNvSpPr/>
      </dsp:nvSpPr>
      <dsp:spPr>
        <a:xfrm>
          <a:off x="4879962" y="1528659"/>
          <a:ext cx="288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789" y="45720"/>
              </a:lnTo>
            </a:path>
          </a:pathLst>
        </a:custGeom>
        <a:noFill/>
        <a:ln w="6350" cap="flat" cmpd="sng" algn="ctr">
          <a:solidFill>
            <a:schemeClr val="accent2">
              <a:hueOff val="2566500"/>
              <a:satOff val="16937"/>
              <a:lumOff val="-3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16372" y="1572780"/>
        <a:ext cx="15969" cy="3197"/>
      </dsp:txXfrm>
    </dsp:sp>
    <dsp:sp modelId="{7218E341-187B-41A8-90E9-40715B2873F3}">
      <dsp:nvSpPr>
        <dsp:cNvPr id="0" name=""/>
        <dsp:cNvSpPr/>
      </dsp:nvSpPr>
      <dsp:spPr>
        <a:xfrm>
          <a:off x="3493111" y="1157784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2406094"/>
                <a:satOff val="15878"/>
                <a:lumOff val="-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406094"/>
                <a:satOff val="15878"/>
                <a:lumOff val="-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406094"/>
                <a:satOff val="15878"/>
                <a:lumOff val="-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7"/>
            </a:rPr>
            <a:t>https://hospitalsudoe40.eu/</a:t>
          </a:r>
          <a:endParaRPr lang="en-US" sz="1200" kern="1200"/>
        </a:p>
      </dsp:txBody>
      <dsp:txXfrm>
        <a:off x="3493111" y="1157784"/>
        <a:ext cx="1388651" cy="833190"/>
      </dsp:txXfrm>
    </dsp:sp>
    <dsp:sp modelId="{5E9DD0DF-971F-4234-9212-F19463491250}">
      <dsp:nvSpPr>
        <dsp:cNvPr id="0" name=""/>
        <dsp:cNvSpPr/>
      </dsp:nvSpPr>
      <dsp:spPr>
        <a:xfrm>
          <a:off x="771355" y="1989174"/>
          <a:ext cx="5124122" cy="288789"/>
        </a:xfrm>
        <a:custGeom>
          <a:avLst/>
          <a:gdLst/>
          <a:ahLst/>
          <a:cxnLst/>
          <a:rect l="0" t="0" r="0" b="0"/>
          <a:pathLst>
            <a:path>
              <a:moveTo>
                <a:pt x="5124122" y="0"/>
              </a:moveTo>
              <a:lnTo>
                <a:pt x="5124122" y="161494"/>
              </a:lnTo>
              <a:lnTo>
                <a:pt x="0" y="161494"/>
              </a:lnTo>
              <a:lnTo>
                <a:pt x="0" y="288789"/>
              </a:lnTo>
            </a:path>
          </a:pathLst>
        </a:custGeom>
        <a:noFill/>
        <a:ln w="6350" cap="flat" cmpd="sng" algn="ctr">
          <a:solidFill>
            <a:schemeClr val="accent2">
              <a:hueOff val="2994250"/>
              <a:satOff val="19760"/>
              <a:lumOff val="-439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5064" y="2131971"/>
        <a:ext cx="256703" cy="3197"/>
      </dsp:txXfrm>
    </dsp:sp>
    <dsp:sp modelId="{0B1A0669-8D5B-4CB0-B956-E0760C0A25D1}">
      <dsp:nvSpPr>
        <dsp:cNvPr id="0" name=""/>
        <dsp:cNvSpPr/>
      </dsp:nvSpPr>
      <dsp:spPr>
        <a:xfrm>
          <a:off x="5201152" y="1157784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2807110"/>
                <a:satOff val="18525"/>
                <a:lumOff val="-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807110"/>
                <a:satOff val="18525"/>
                <a:lumOff val="-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807110"/>
                <a:satOff val="18525"/>
                <a:lumOff val="-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8"/>
            </a:rPr>
            <a:t>https://www.ekate.eu/</a:t>
          </a:r>
          <a:endParaRPr lang="en-US" sz="1200" kern="1200"/>
        </a:p>
      </dsp:txBody>
      <dsp:txXfrm>
        <a:off x="5201152" y="1157784"/>
        <a:ext cx="1388651" cy="833190"/>
      </dsp:txXfrm>
    </dsp:sp>
    <dsp:sp modelId="{90916441-1C9D-4188-BDA2-7F8F4026B4FE}">
      <dsp:nvSpPr>
        <dsp:cNvPr id="0" name=""/>
        <dsp:cNvSpPr/>
      </dsp:nvSpPr>
      <dsp:spPr>
        <a:xfrm>
          <a:off x="1463880" y="2681240"/>
          <a:ext cx="288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789" y="45720"/>
              </a:lnTo>
            </a:path>
          </a:pathLst>
        </a:custGeom>
        <a:noFill/>
        <a:ln w="6350" cap="flat" cmpd="sng" algn="ctr">
          <a:solidFill>
            <a:schemeClr val="accent2">
              <a:hueOff val="3422001"/>
              <a:satOff val="22582"/>
              <a:lumOff val="-502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00290" y="2725361"/>
        <a:ext cx="15969" cy="3197"/>
      </dsp:txXfrm>
    </dsp:sp>
    <dsp:sp modelId="{D9D0010A-A2D7-4929-8A11-1A097D2E40E8}">
      <dsp:nvSpPr>
        <dsp:cNvPr id="0" name=""/>
        <dsp:cNvSpPr/>
      </dsp:nvSpPr>
      <dsp:spPr>
        <a:xfrm>
          <a:off x="77029" y="2310364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3208125"/>
                <a:satOff val="21171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08125"/>
                <a:satOff val="21171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08125"/>
                <a:satOff val="21171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9"/>
            </a:rPr>
            <a:t>https://fashiontechalliance.eu/en/</a:t>
          </a:r>
          <a:endParaRPr lang="en-US" sz="1200" kern="1200"/>
        </a:p>
      </dsp:txBody>
      <dsp:txXfrm>
        <a:off x="77029" y="2310364"/>
        <a:ext cx="1388651" cy="833190"/>
      </dsp:txXfrm>
    </dsp:sp>
    <dsp:sp modelId="{C073D397-035F-4819-8BF8-4FD25AFF8898}">
      <dsp:nvSpPr>
        <dsp:cNvPr id="0" name=""/>
        <dsp:cNvSpPr/>
      </dsp:nvSpPr>
      <dsp:spPr>
        <a:xfrm>
          <a:off x="3171921" y="2681240"/>
          <a:ext cx="288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789" y="45720"/>
              </a:lnTo>
            </a:path>
          </a:pathLst>
        </a:custGeom>
        <a:noFill/>
        <a:ln w="6350" cap="flat" cmpd="sng" algn="ctr">
          <a:solidFill>
            <a:schemeClr val="accent2">
              <a:hueOff val="3849751"/>
              <a:satOff val="25405"/>
              <a:lumOff val="-564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8331" y="2725361"/>
        <a:ext cx="15969" cy="3197"/>
      </dsp:txXfrm>
    </dsp:sp>
    <dsp:sp modelId="{9D06F981-185A-494F-9E78-F10A3DA38D10}">
      <dsp:nvSpPr>
        <dsp:cNvPr id="0" name=""/>
        <dsp:cNvSpPr/>
      </dsp:nvSpPr>
      <dsp:spPr>
        <a:xfrm>
          <a:off x="1785070" y="2310364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3609141"/>
                <a:satOff val="23817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9141"/>
                <a:satOff val="23817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9141"/>
                <a:satOff val="23817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10"/>
            </a:rPr>
            <a:t>https://scirt.eu/</a:t>
          </a:r>
          <a:endParaRPr lang="en-US" sz="1200" kern="1200"/>
        </a:p>
      </dsp:txBody>
      <dsp:txXfrm>
        <a:off x="1785070" y="2310364"/>
        <a:ext cx="1388651" cy="833190"/>
      </dsp:txXfrm>
    </dsp:sp>
    <dsp:sp modelId="{06670BF4-34A1-478F-9BA8-2EEFDA6B35C3}">
      <dsp:nvSpPr>
        <dsp:cNvPr id="0" name=""/>
        <dsp:cNvSpPr/>
      </dsp:nvSpPr>
      <dsp:spPr>
        <a:xfrm>
          <a:off x="4879962" y="2681240"/>
          <a:ext cx="288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789" y="45720"/>
              </a:lnTo>
            </a:path>
          </a:pathLst>
        </a:custGeom>
        <a:noFill/>
        <a:ln w="6350" cap="flat" cmpd="sng" algn="ctr">
          <a:solidFill>
            <a:schemeClr val="accent2">
              <a:hueOff val="4277501"/>
              <a:satOff val="28228"/>
              <a:lumOff val="-627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16372" y="2725361"/>
        <a:ext cx="15969" cy="3197"/>
      </dsp:txXfrm>
    </dsp:sp>
    <dsp:sp modelId="{1718A39C-0153-4D94-8C4C-A7B3EB5E6E78}">
      <dsp:nvSpPr>
        <dsp:cNvPr id="0" name=""/>
        <dsp:cNvSpPr/>
      </dsp:nvSpPr>
      <dsp:spPr>
        <a:xfrm>
          <a:off x="3493111" y="2310364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4010157"/>
                <a:satOff val="26464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10157"/>
                <a:satOff val="26464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10157"/>
                <a:satOff val="26464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11"/>
            </a:rPr>
            <a:t>https://softdream-project.eu/</a:t>
          </a:r>
          <a:endParaRPr lang="en-US" sz="1200" kern="1200"/>
        </a:p>
      </dsp:txBody>
      <dsp:txXfrm>
        <a:off x="3493111" y="2310364"/>
        <a:ext cx="1388651" cy="833190"/>
      </dsp:txXfrm>
    </dsp:sp>
    <dsp:sp modelId="{8592B764-9DAA-4869-814F-076228B7BAA0}">
      <dsp:nvSpPr>
        <dsp:cNvPr id="0" name=""/>
        <dsp:cNvSpPr/>
      </dsp:nvSpPr>
      <dsp:spPr>
        <a:xfrm>
          <a:off x="771355" y="3141755"/>
          <a:ext cx="5124122" cy="288789"/>
        </a:xfrm>
        <a:custGeom>
          <a:avLst/>
          <a:gdLst/>
          <a:ahLst/>
          <a:cxnLst/>
          <a:rect l="0" t="0" r="0" b="0"/>
          <a:pathLst>
            <a:path>
              <a:moveTo>
                <a:pt x="5124122" y="0"/>
              </a:moveTo>
              <a:lnTo>
                <a:pt x="5124122" y="161494"/>
              </a:lnTo>
              <a:lnTo>
                <a:pt x="0" y="161494"/>
              </a:lnTo>
              <a:lnTo>
                <a:pt x="0" y="288789"/>
              </a:lnTo>
            </a:path>
          </a:pathLst>
        </a:custGeom>
        <a:noFill/>
        <a:ln w="6350" cap="flat" cmpd="sng" algn="ctr">
          <a:solidFill>
            <a:schemeClr val="accent2">
              <a:hueOff val="4705251"/>
              <a:satOff val="31051"/>
              <a:lumOff val="-6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5064" y="3284551"/>
        <a:ext cx="256703" cy="3197"/>
      </dsp:txXfrm>
    </dsp:sp>
    <dsp:sp modelId="{909C8D14-20E1-4D62-A5DA-290CEFECE6FD}">
      <dsp:nvSpPr>
        <dsp:cNvPr id="0" name=""/>
        <dsp:cNvSpPr/>
      </dsp:nvSpPr>
      <dsp:spPr>
        <a:xfrm>
          <a:off x="5201152" y="2310364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4411172"/>
                <a:satOff val="29110"/>
                <a:lumOff val="-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411172"/>
                <a:satOff val="29110"/>
                <a:lumOff val="-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411172"/>
                <a:satOff val="29110"/>
                <a:lumOff val="-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12"/>
            </a:rPr>
            <a:t>https://www.addispace.eu/fr/home-3</a:t>
          </a:r>
          <a:endParaRPr lang="en-US" sz="1200" kern="1200"/>
        </a:p>
      </dsp:txBody>
      <dsp:txXfrm>
        <a:off x="5201152" y="2310364"/>
        <a:ext cx="1388651" cy="833190"/>
      </dsp:txXfrm>
    </dsp:sp>
    <dsp:sp modelId="{0D9D9E4A-D0AD-4B33-9EAA-CCA9D305D2E7}">
      <dsp:nvSpPr>
        <dsp:cNvPr id="0" name=""/>
        <dsp:cNvSpPr/>
      </dsp:nvSpPr>
      <dsp:spPr>
        <a:xfrm>
          <a:off x="1463880" y="3833820"/>
          <a:ext cx="288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789" y="45720"/>
              </a:lnTo>
            </a:path>
          </a:pathLst>
        </a:custGeom>
        <a:noFill/>
        <a:ln w="6350" cap="flat" cmpd="sng" algn="ctr">
          <a:solidFill>
            <a:schemeClr val="accent2">
              <a:hueOff val="5133001"/>
              <a:satOff val="33874"/>
              <a:lumOff val="-753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00290" y="3877941"/>
        <a:ext cx="15969" cy="3197"/>
      </dsp:txXfrm>
    </dsp:sp>
    <dsp:sp modelId="{3674F6A7-A1B6-47AB-965A-522A2DF7432B}">
      <dsp:nvSpPr>
        <dsp:cNvPr id="0" name=""/>
        <dsp:cNvSpPr/>
      </dsp:nvSpPr>
      <dsp:spPr>
        <a:xfrm>
          <a:off x="77029" y="3462945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4812188"/>
                <a:satOff val="31757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12188"/>
                <a:satOff val="31757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12188"/>
                <a:satOff val="31757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13"/>
            </a:rPr>
            <a:t>https://www.additool.eu/</a:t>
          </a:r>
          <a:endParaRPr lang="en-US" sz="1200" kern="1200"/>
        </a:p>
      </dsp:txBody>
      <dsp:txXfrm>
        <a:off x="77029" y="3462945"/>
        <a:ext cx="1388651" cy="833190"/>
      </dsp:txXfrm>
    </dsp:sp>
    <dsp:sp modelId="{0AEE4381-F101-42BD-B5A5-F1E3AA937484}">
      <dsp:nvSpPr>
        <dsp:cNvPr id="0" name=""/>
        <dsp:cNvSpPr/>
      </dsp:nvSpPr>
      <dsp:spPr>
        <a:xfrm>
          <a:off x="3171921" y="3833820"/>
          <a:ext cx="288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789" y="45720"/>
              </a:lnTo>
            </a:path>
          </a:pathLst>
        </a:custGeom>
        <a:noFill/>
        <a:ln w="6350" cap="flat" cmpd="sng" algn="ctr">
          <a:solidFill>
            <a:schemeClr val="accent2">
              <a:hueOff val="5560751"/>
              <a:satOff val="36696"/>
              <a:lumOff val="-8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8331" y="3877941"/>
        <a:ext cx="15969" cy="3197"/>
      </dsp:txXfrm>
    </dsp:sp>
    <dsp:sp modelId="{2ECB9AB6-7357-4B87-9CAA-A18696FC0ED8}">
      <dsp:nvSpPr>
        <dsp:cNvPr id="0" name=""/>
        <dsp:cNvSpPr/>
      </dsp:nvSpPr>
      <dsp:spPr>
        <a:xfrm>
          <a:off x="1785070" y="3462945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5213204"/>
                <a:satOff val="34403"/>
                <a:lumOff val="-7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213204"/>
                <a:satOff val="34403"/>
                <a:lumOff val="-7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213204"/>
                <a:satOff val="34403"/>
                <a:lumOff val="-7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14"/>
            </a:rPr>
            <a:t>https://www.hypercog.eu/</a:t>
          </a:r>
          <a:endParaRPr lang="en-US" sz="1200" kern="1200"/>
        </a:p>
      </dsp:txBody>
      <dsp:txXfrm>
        <a:off x="1785070" y="3462945"/>
        <a:ext cx="1388651" cy="833190"/>
      </dsp:txXfrm>
    </dsp:sp>
    <dsp:sp modelId="{564743BA-2304-4174-A1A4-637880271180}">
      <dsp:nvSpPr>
        <dsp:cNvPr id="0" name=""/>
        <dsp:cNvSpPr/>
      </dsp:nvSpPr>
      <dsp:spPr>
        <a:xfrm>
          <a:off x="4879962" y="3833820"/>
          <a:ext cx="288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789" y="45720"/>
              </a:lnTo>
            </a:path>
          </a:pathLst>
        </a:custGeom>
        <a:noFill/>
        <a:ln w="6350" cap="flat" cmpd="sng" algn="ctr">
          <a:solidFill>
            <a:schemeClr val="accent2">
              <a:hueOff val="5988501"/>
              <a:satOff val="39519"/>
              <a:lumOff val="-878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16372" y="3877941"/>
        <a:ext cx="15969" cy="3197"/>
      </dsp:txXfrm>
    </dsp:sp>
    <dsp:sp modelId="{A6D7D8F9-5F04-47E6-B249-B79311AB50EF}">
      <dsp:nvSpPr>
        <dsp:cNvPr id="0" name=""/>
        <dsp:cNvSpPr/>
      </dsp:nvSpPr>
      <dsp:spPr>
        <a:xfrm>
          <a:off x="3493111" y="3462945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5614220"/>
                <a:satOff val="37049"/>
                <a:lumOff val="-8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14220"/>
                <a:satOff val="37049"/>
                <a:lumOff val="-8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14220"/>
                <a:satOff val="37049"/>
                <a:lumOff val="-8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15"/>
            </a:rPr>
            <a:t>https://aptimeproject.eu/</a:t>
          </a:r>
          <a:endParaRPr lang="en-US" sz="1200" kern="1200"/>
        </a:p>
      </dsp:txBody>
      <dsp:txXfrm>
        <a:off x="3493111" y="3462945"/>
        <a:ext cx="1388651" cy="833190"/>
      </dsp:txXfrm>
    </dsp:sp>
    <dsp:sp modelId="{B22A9A98-0895-455D-AEA4-543C53985242}">
      <dsp:nvSpPr>
        <dsp:cNvPr id="0" name=""/>
        <dsp:cNvSpPr/>
      </dsp:nvSpPr>
      <dsp:spPr>
        <a:xfrm>
          <a:off x="771355" y="4294335"/>
          <a:ext cx="5124122" cy="288789"/>
        </a:xfrm>
        <a:custGeom>
          <a:avLst/>
          <a:gdLst/>
          <a:ahLst/>
          <a:cxnLst/>
          <a:rect l="0" t="0" r="0" b="0"/>
          <a:pathLst>
            <a:path>
              <a:moveTo>
                <a:pt x="5124122" y="0"/>
              </a:moveTo>
              <a:lnTo>
                <a:pt x="5124122" y="161494"/>
              </a:lnTo>
              <a:lnTo>
                <a:pt x="0" y="161494"/>
              </a:lnTo>
              <a:lnTo>
                <a:pt x="0" y="288789"/>
              </a:lnTo>
            </a:path>
          </a:pathLst>
        </a:custGeom>
        <a:noFill/>
        <a:ln w="6350" cap="flat" cmpd="sng" algn="ctr">
          <a:solidFill>
            <a:schemeClr val="accent2">
              <a:hueOff val="6416251"/>
              <a:satOff val="42342"/>
              <a:lumOff val="-941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5064" y="4437132"/>
        <a:ext cx="256703" cy="3197"/>
      </dsp:txXfrm>
    </dsp:sp>
    <dsp:sp modelId="{5911C322-B4FE-4788-9BC8-E59ECA24E349}">
      <dsp:nvSpPr>
        <dsp:cNvPr id="0" name=""/>
        <dsp:cNvSpPr/>
      </dsp:nvSpPr>
      <dsp:spPr>
        <a:xfrm>
          <a:off x="5201152" y="3462945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6015235"/>
                <a:satOff val="39696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15235"/>
                <a:satOff val="39696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15235"/>
                <a:satOff val="39696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16"/>
            </a:rPr>
            <a:t>https://chainproject.eu/fr/accueil/</a:t>
          </a:r>
          <a:endParaRPr lang="en-US" sz="1200" kern="1200"/>
        </a:p>
      </dsp:txBody>
      <dsp:txXfrm>
        <a:off x="5201152" y="3462945"/>
        <a:ext cx="1388651" cy="833190"/>
      </dsp:txXfrm>
    </dsp:sp>
    <dsp:sp modelId="{D6AD55E5-CA0C-4843-91EA-485D32D5A9E8}">
      <dsp:nvSpPr>
        <dsp:cNvPr id="0" name=""/>
        <dsp:cNvSpPr/>
      </dsp:nvSpPr>
      <dsp:spPr>
        <a:xfrm>
          <a:off x="77029" y="4615525"/>
          <a:ext cx="1388651" cy="833190"/>
        </a:xfrm>
        <a:prstGeom prst="rect">
          <a:avLst/>
        </a:prstGeom>
        <a:gradFill rotWithShape="0">
          <a:gsLst>
            <a:gs pos="0">
              <a:schemeClr val="accent2">
                <a:hueOff val="6416251"/>
                <a:satOff val="42342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16251"/>
                <a:satOff val="42342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16251"/>
                <a:satOff val="42342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45" tIns="71425" rIns="68045" bIns="7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u="sng" kern="1200">
              <a:hlinkClick xmlns:r="http://schemas.openxmlformats.org/officeDocument/2006/relationships" r:id="rId17"/>
            </a:rPr>
            <a:t>https://gamelabsnet.eu/?lang=fr</a:t>
          </a:r>
          <a:endParaRPr lang="en-US" sz="1200" kern="1200"/>
        </a:p>
      </dsp:txBody>
      <dsp:txXfrm>
        <a:off x="77029" y="4615525"/>
        <a:ext cx="1388651" cy="833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374E3-9405-43DB-8A70-375A753A7461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7807D-51E6-4F2E-823B-2F1ECA2657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5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C4B97-E34D-6E97-0F70-A963A8B28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2A1522-6C1A-288F-6CD5-37DD5A4E3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F9C427-D1C6-518E-416B-28EFEA6F4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63B786-97B1-BF9F-B6CA-7D996AA48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807D-51E6-4F2E-823B-2F1ECA2657A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305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807D-51E6-4F2E-823B-2F1ECA2657A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50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807D-51E6-4F2E-823B-2F1ECA2657A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36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807D-51E6-4F2E-823B-2F1ECA2657A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79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246BA-9473-4C9E-8BE8-18C36950745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45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807D-51E6-4F2E-823B-2F1ECA2657A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82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807D-51E6-4F2E-823B-2F1ECA2657A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65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OLIVIER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807D-51E6-4F2E-823B-2F1ECA2657A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879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807D-51E6-4F2E-823B-2F1ECA2657A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49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807D-51E6-4F2E-823B-2F1ECA2657A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73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513" y="-9526"/>
            <a:ext cx="12206513" cy="68675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14325" y="3943127"/>
            <a:ext cx="4954361" cy="94773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4326" y="5368013"/>
            <a:ext cx="5534935" cy="423679"/>
          </a:xfrm>
          <a:prstGeom prst="rect">
            <a:avLst/>
          </a:prstGeom>
          <a:solidFill>
            <a:srgbClr val="010101"/>
          </a:solidFill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54" name="Image 5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166"/>
          <a:stretch/>
        </p:blipFill>
        <p:spPr>
          <a:xfrm>
            <a:off x="11022676" y="6023429"/>
            <a:ext cx="927029" cy="590098"/>
          </a:xfrm>
          <a:prstGeom prst="rect">
            <a:avLst/>
          </a:prstGeom>
        </p:spPr>
      </p:pic>
      <p:sp>
        <p:nvSpPr>
          <p:cNvPr id="55" name="Espace réservé de la date 3"/>
          <p:cNvSpPr txBox="1">
            <a:spLocks/>
          </p:cNvSpPr>
          <p:nvPr userDrawn="1"/>
        </p:nvSpPr>
        <p:spPr>
          <a:xfrm>
            <a:off x="317500" y="6350002"/>
            <a:ext cx="2552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bg1"/>
                </a:solidFill>
              </a:rPr>
              <a:t>www.estia.fr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350347" y="15319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EBBE1753-232D-445F-811D-1F93EDD56133}" type="datetime1">
              <a:rPr lang="fr-FR" smtClean="0"/>
              <a:t>04/03/2025</a:t>
            </a:fld>
            <a:endParaRPr lang="fr-FR" dirty="0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E6DE70-9202-49C1-B688-E39BAAAF13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10" y="39855"/>
            <a:ext cx="2664980" cy="23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9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612900"/>
            <a:ext cx="10515600" cy="43116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335833" y="16771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BE36EC29-8074-4274-9CFB-1CE4BE6F7108}" type="datetime1">
              <a:rPr lang="fr-FR" smtClean="0"/>
              <a:t>04/03/2025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827144" y="834441"/>
            <a:ext cx="10515600" cy="669277"/>
          </a:xfrm>
          <a:prstGeom prst="rect">
            <a:avLst/>
          </a:prstGeom>
        </p:spPr>
        <p:txBody>
          <a:bodyPr anchor="t" anchorCtr="0"/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374950" y="962557"/>
            <a:ext cx="45719" cy="46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63082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048875" y="1266825"/>
            <a:ext cx="1304925" cy="4705350"/>
          </a:xfrm>
          <a:prstGeom prst="rect">
            <a:avLst/>
          </a:prstGeom>
        </p:spPr>
        <p:txBody>
          <a:bodyPr vert="eaVert" anchor="t" anchorCtr="0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266825"/>
            <a:ext cx="9010651" cy="4705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 userDrawn="1"/>
        </p:nvSpPr>
        <p:spPr>
          <a:xfrm rot="16200000" flipH="1">
            <a:off x="10920730" y="1000763"/>
            <a:ext cx="45719" cy="532125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335833" y="16770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E902018F-5E55-4F3F-B72B-81D008AB1D05}" type="datetime1">
              <a:rPr lang="fr-FR" smtClean="0"/>
              <a:t>04/03/2025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78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83733"/>
          </a:xfrm>
          <a:prstGeom prst="rect">
            <a:avLst/>
          </a:prstGeom>
          <a:solidFill>
            <a:srgbClr val="B15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947" y="155930"/>
            <a:ext cx="10515600" cy="77187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DDF9-138D-474D-A349-17322AE8BC24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0AC0-1EC9-45BE-A611-50803E68789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5874589"/>
            <a:ext cx="12190868" cy="100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3503"/>
            <a:ext cx="2480005" cy="7833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017" y="6181350"/>
            <a:ext cx="1234405" cy="6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4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75" y="1013154"/>
            <a:ext cx="12211076" cy="5130471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9791"/>
            <a:ext cx="12192001" cy="979591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76" y="6171775"/>
            <a:ext cx="12211077" cy="775126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>
            <a:off x="-19075" y="999671"/>
            <a:ext cx="122110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 userDrawn="1"/>
        </p:nvCxnSpPr>
        <p:spPr>
          <a:xfrm>
            <a:off x="-16625" y="6153150"/>
            <a:ext cx="121920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9600" y="6177331"/>
            <a:ext cx="1091711" cy="691510"/>
          </a:xfrm>
          <a:prstGeom prst="rect">
            <a:avLst/>
          </a:prstGeom>
        </p:spPr>
      </p:pic>
      <p:sp>
        <p:nvSpPr>
          <p:cNvPr id="15" name="Espace réservé de la date 3"/>
          <p:cNvSpPr txBox="1">
            <a:spLocks/>
          </p:cNvSpPr>
          <p:nvPr userDrawn="1"/>
        </p:nvSpPr>
        <p:spPr>
          <a:xfrm>
            <a:off x="317500" y="6350002"/>
            <a:ext cx="2552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/>
                </a:solidFill>
              </a:rPr>
              <a:t>www.estia.fr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06" y="2101193"/>
            <a:ext cx="4279239" cy="20789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Sous-titre 2"/>
          <p:cNvSpPr>
            <a:spLocks noGrp="1"/>
          </p:cNvSpPr>
          <p:nvPr>
            <p:ph type="subTitle" idx="11" hasCustomPrompt="1"/>
          </p:nvPr>
        </p:nvSpPr>
        <p:spPr>
          <a:xfrm>
            <a:off x="466274" y="4919924"/>
            <a:ext cx="6509063" cy="493419"/>
          </a:xfrm>
          <a:prstGeom prst="rect">
            <a:avLst/>
          </a:prstGeom>
          <a:solidFill>
            <a:srgbClr val="010101"/>
          </a:solidFill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MODIFIER LE STYLE DES 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230605" y="1172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r"/>
            <a:fld id="{3F2B4099-D6A4-4CFC-A800-56960E2B7F47}" type="datetime1">
              <a:rPr lang="fr-FR" smtClean="0"/>
              <a:t>04/03/2025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F4CEBFF-B5B1-49D5-BEEE-B1F4CCAD93F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2" y="16894"/>
            <a:ext cx="1363931" cy="11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5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89101"/>
            <a:ext cx="10515600" cy="420688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0" name="Titre 1"/>
          <p:cNvSpPr>
            <a:spLocks noGrp="1"/>
          </p:cNvSpPr>
          <p:nvPr>
            <p:ph type="title"/>
          </p:nvPr>
        </p:nvSpPr>
        <p:spPr>
          <a:xfrm>
            <a:off x="827144" y="872541"/>
            <a:ext cx="10515600" cy="669277"/>
          </a:xfrm>
          <a:prstGeom prst="rect">
            <a:avLst/>
          </a:prstGeom>
        </p:spPr>
        <p:txBody>
          <a:bodyPr anchor="t" anchorCtr="0"/>
          <a:lstStyle>
            <a:lvl1pPr algn="r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11353800" y="970144"/>
            <a:ext cx="45719" cy="46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335833" y="16771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09D776EF-FC99-496B-A685-C97097D12CB2}" type="datetime1">
              <a:rPr lang="fr-FR" smtClean="0"/>
              <a:t>04/03/2025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55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663701"/>
            <a:ext cx="5181600" cy="427264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63701"/>
            <a:ext cx="5181600" cy="427264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7144" y="834441"/>
            <a:ext cx="10515600" cy="669277"/>
          </a:xfrm>
          <a:prstGeom prst="rect">
            <a:avLst/>
          </a:prstGeom>
        </p:spPr>
        <p:txBody>
          <a:bodyPr anchor="t" anchorCtr="0"/>
          <a:lstStyle>
            <a:lvl1pPr algn="r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345922" y="933529"/>
            <a:ext cx="45719" cy="46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800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335833" y="16771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8EC64D9E-C942-4F4E-85FD-D2D0B4EFCD17}" type="datetime1">
              <a:rPr lang="fr-FR" smtClean="0"/>
              <a:t>04/03/2025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65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54175"/>
            <a:ext cx="5157787" cy="457200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111375"/>
            <a:ext cx="5157787" cy="38417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54175"/>
            <a:ext cx="5183188" cy="457200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111375"/>
            <a:ext cx="5183188" cy="38417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335833" y="16771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77369A44-790C-482D-ABCE-DA8FEB6D62DE}" type="datetime1">
              <a:rPr lang="fr-FR" smtClean="0"/>
              <a:t>04/03/2025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827144" y="834441"/>
            <a:ext cx="10515600" cy="669277"/>
          </a:xfrm>
          <a:prstGeom prst="rect">
            <a:avLst/>
          </a:prstGeom>
        </p:spPr>
        <p:txBody>
          <a:bodyPr anchor="t" anchorCtr="0"/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345922" y="933529"/>
            <a:ext cx="45719" cy="46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887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 userDrawn="1"/>
        </p:nvSpPr>
        <p:spPr>
          <a:xfrm>
            <a:off x="827144" y="834441"/>
            <a:ext cx="10515600" cy="669277"/>
          </a:xfrm>
          <a:prstGeom prst="rect">
            <a:avLst/>
          </a:prstGeom>
        </p:spPr>
        <p:txBody>
          <a:bodyPr anchor="t" anchorCtr="0"/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345922" y="933529"/>
            <a:ext cx="45719" cy="46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2239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335833" y="16770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18A1DE1C-45B9-435A-98C2-B115AD654E47}" type="datetime1">
              <a:rPr lang="fr-FR" smtClean="0"/>
              <a:t>04/03/2025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972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27144" y="1663701"/>
            <a:ext cx="6894456" cy="419734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62900" y="1663701"/>
            <a:ext cx="3392488" cy="419735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600" i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335833" y="16771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1E3F7791-6C44-46A8-B874-7344C53760BB}" type="datetime1">
              <a:rPr lang="fr-FR" smtClean="0"/>
              <a:t>04/03/2025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827144" y="834441"/>
            <a:ext cx="10515600" cy="669277"/>
          </a:xfrm>
          <a:prstGeom prst="rect">
            <a:avLst/>
          </a:prstGeom>
        </p:spPr>
        <p:txBody>
          <a:bodyPr anchor="t" anchorCtr="0"/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360436" y="962557"/>
            <a:ext cx="45719" cy="46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50597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65201"/>
            <a:ext cx="6172200" cy="48958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324100"/>
            <a:ext cx="3932237" cy="3544888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600" i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827146" y="1240841"/>
            <a:ext cx="3944881" cy="10832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 sz="3200" dirty="0"/>
              <a:t>Modifiez le style du titre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450" y="1281873"/>
            <a:ext cx="45719" cy="532125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9335833" y="1677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FA3BA0-0C29-4725-B601-7E5BAA1BED78}" type="datetimeFigureOut">
              <a:rPr lang="fr-FR" sz="1800" smtClean="0"/>
              <a:pPr algn="r"/>
              <a:t>04/03/2025</a:t>
            </a:fld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93094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 userDrawn="1"/>
        </p:nvGrpSpPr>
        <p:grpSpPr>
          <a:xfrm>
            <a:off x="0" y="657736"/>
            <a:ext cx="12181183" cy="5644368"/>
            <a:chOff x="0" y="1025528"/>
            <a:chExt cx="12193294" cy="5333937"/>
          </a:xfrm>
        </p:grpSpPr>
        <p:grpSp>
          <p:nvGrpSpPr>
            <p:cNvPr id="30" name="Groupe 29"/>
            <p:cNvGrpSpPr/>
            <p:nvPr userDrawn="1"/>
          </p:nvGrpSpPr>
          <p:grpSpPr>
            <a:xfrm>
              <a:off x="9521" y="1025528"/>
              <a:ext cx="12183773" cy="2181170"/>
              <a:chOff x="14284" y="1025528"/>
              <a:chExt cx="12183773" cy="2181170"/>
            </a:xfrm>
          </p:grpSpPr>
          <p:pic>
            <p:nvPicPr>
              <p:cNvPr id="9" name="Image 8"/>
              <p:cNvPicPr>
                <a:picLocks noChangeAspect="1"/>
              </p:cNvPicPr>
              <p:nvPr userDrawn="1"/>
            </p:nvPicPr>
            <p:blipFill rotWithShape="1">
              <a:blip r:embed="rId14" cstate="screen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284" y="1025528"/>
                <a:ext cx="12177716" cy="1103741"/>
              </a:xfrm>
              <a:prstGeom prst="rect">
                <a:avLst/>
              </a:prstGeom>
            </p:spPr>
          </p:pic>
          <p:pic>
            <p:nvPicPr>
              <p:cNvPr id="29" name="Image 28"/>
              <p:cNvPicPr>
                <a:picLocks noChangeAspect="1"/>
              </p:cNvPicPr>
              <p:nvPr userDrawn="1"/>
            </p:nvPicPr>
            <p:blipFill rotWithShape="1">
              <a:blip r:embed="rId14" cstate="screen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14286" y="2102957"/>
                <a:ext cx="12183771" cy="1103741"/>
              </a:xfrm>
              <a:prstGeom prst="rect">
                <a:avLst/>
              </a:prstGeom>
            </p:spPr>
          </p:pic>
        </p:grpSp>
        <p:grpSp>
          <p:nvGrpSpPr>
            <p:cNvPr id="34" name="Groupe 33"/>
            <p:cNvGrpSpPr/>
            <p:nvPr userDrawn="1"/>
          </p:nvGrpSpPr>
          <p:grpSpPr>
            <a:xfrm flipV="1">
              <a:off x="0" y="3136848"/>
              <a:ext cx="12187237" cy="2181168"/>
              <a:chOff x="10819" y="1025530"/>
              <a:chExt cx="12187237" cy="2181168"/>
            </a:xfrm>
          </p:grpSpPr>
          <p:pic>
            <p:nvPicPr>
              <p:cNvPr id="35" name="Image 34"/>
              <p:cNvPicPr>
                <a:picLocks noChangeAspect="1"/>
              </p:cNvPicPr>
              <p:nvPr userDrawn="1"/>
            </p:nvPicPr>
            <p:blipFill rotWithShape="1">
              <a:blip r:embed="rId14" cstate="screen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19" y="1025530"/>
                <a:ext cx="12181182" cy="1103741"/>
              </a:xfrm>
              <a:prstGeom prst="rect">
                <a:avLst/>
              </a:prstGeom>
            </p:spPr>
          </p:pic>
          <p:pic>
            <p:nvPicPr>
              <p:cNvPr id="36" name="Image 35"/>
              <p:cNvPicPr>
                <a:picLocks noChangeAspect="1"/>
              </p:cNvPicPr>
              <p:nvPr userDrawn="1"/>
            </p:nvPicPr>
            <p:blipFill rotWithShape="1">
              <a:blip r:embed="rId14" cstate="screen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20343" y="2102957"/>
                <a:ext cx="12177713" cy="1103741"/>
              </a:xfrm>
              <a:prstGeom prst="rect">
                <a:avLst/>
              </a:prstGeom>
            </p:spPr>
          </p:pic>
        </p:grpSp>
        <p:pic>
          <p:nvPicPr>
            <p:cNvPr id="37" name="Image 36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255724"/>
              <a:ext cx="12181182" cy="1103741"/>
            </a:xfrm>
            <a:prstGeom prst="rect">
              <a:avLst/>
            </a:prstGeom>
          </p:spPr>
        </p:pic>
      </p:grpSp>
      <p:grpSp>
        <p:nvGrpSpPr>
          <p:cNvPr id="28" name="Groupe 27"/>
          <p:cNvGrpSpPr/>
          <p:nvPr userDrawn="1"/>
        </p:nvGrpSpPr>
        <p:grpSpPr>
          <a:xfrm flipV="1">
            <a:off x="-2569" y="6197292"/>
            <a:ext cx="12201919" cy="660707"/>
            <a:chOff x="9524" y="431328"/>
            <a:chExt cx="12183770" cy="660707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2111" y="431328"/>
              <a:ext cx="12181183" cy="653855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31"/>
            <p:cNvCxnSpPr/>
            <p:nvPr userDrawn="1"/>
          </p:nvCxnSpPr>
          <p:spPr>
            <a:xfrm>
              <a:off x="9524" y="1085182"/>
              <a:ext cx="12171659" cy="6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space réservé de la date 3"/>
          <p:cNvSpPr txBox="1">
            <a:spLocks/>
          </p:cNvSpPr>
          <p:nvPr userDrawn="1"/>
        </p:nvSpPr>
        <p:spPr>
          <a:xfrm>
            <a:off x="171450" y="6350002"/>
            <a:ext cx="3917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dirty="0">
                <a:solidFill>
                  <a:schemeClr val="bg1"/>
                </a:solidFill>
              </a:rPr>
              <a:t>www.estia.fr, Olivier Larre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29" y="42026"/>
            <a:ext cx="1515553" cy="838808"/>
          </a:xfrm>
          <a:prstGeom prst="rect">
            <a:avLst/>
          </a:prstGeom>
        </p:spPr>
      </p:pic>
      <p:sp>
        <p:nvSpPr>
          <p:cNvPr id="24" name="Espace réservé de la date 3"/>
          <p:cNvSpPr txBox="1">
            <a:spLocks/>
          </p:cNvSpPr>
          <p:nvPr userDrawn="1"/>
        </p:nvSpPr>
        <p:spPr>
          <a:xfrm>
            <a:off x="9242279" y="37451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FA3BA0-0C29-4725-B601-7E5BAA1BED78}" type="datetimeFigureOut">
              <a:rPr lang="fr-FR" sz="1400" smtClean="0"/>
              <a:pPr algn="r"/>
              <a:t>04/03/2025</a:t>
            </a:fld>
            <a:endParaRPr lang="fr-FR" sz="1800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" y="-8361"/>
            <a:ext cx="12193294" cy="678231"/>
            <a:chOff x="1" y="-8361"/>
            <a:chExt cx="12193294" cy="1033892"/>
          </a:xfrm>
        </p:grpSpPr>
        <p:sp>
          <p:nvSpPr>
            <p:cNvPr id="3" name="Rectangle 2"/>
            <p:cNvSpPr/>
            <p:nvPr userDrawn="1"/>
          </p:nvSpPr>
          <p:spPr>
            <a:xfrm>
              <a:off x="1" y="-8361"/>
              <a:ext cx="12193294" cy="1027039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" name="Connecteur droit 4"/>
            <p:cNvCxnSpPr/>
            <p:nvPr userDrawn="1"/>
          </p:nvCxnSpPr>
          <p:spPr>
            <a:xfrm>
              <a:off x="9524" y="1018678"/>
              <a:ext cx="12171659" cy="6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335833" y="16770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0C0EDCC6-F349-49E1-AFD6-DCC8AA7CA00C}" type="datetime1">
              <a:rPr lang="fr-FR" smtClean="0"/>
              <a:t>04/03/2025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17BD78-9364-F14A-9823-C4DBC56A528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601179" y="6278043"/>
            <a:ext cx="1525286" cy="5300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B291E66-81D4-4675-ADA5-3D627E682E2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2" y="16894"/>
            <a:ext cx="1363931" cy="11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5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7" r:id="rId9"/>
    <p:sldLayoutId id="2147483658" r:id="rId10"/>
    <p:sldLayoutId id="2147483659" r:id="rId11"/>
    <p:sldLayoutId id="2147483662" r:id="rId12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wmf"/><Relationship Id="rId5" Type="http://schemas.openxmlformats.org/officeDocument/2006/relationships/image" Target="../media/image60.png"/><Relationship Id="rId15" Type="http://schemas.openxmlformats.org/officeDocument/2006/relationships/image" Target="../media/image70.jpeg"/><Relationship Id="rId10" Type="http://schemas.openxmlformats.org/officeDocument/2006/relationships/image" Target="../media/image65.wmf"/><Relationship Id="rId4" Type="http://schemas.openxmlformats.org/officeDocument/2006/relationships/image" Target="../media/image59.png"/><Relationship Id="rId9" Type="http://schemas.openxmlformats.org/officeDocument/2006/relationships/image" Target="../media/image64.jpeg"/><Relationship Id="rId1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20.png"/><Relationship Id="rId1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tia.fr/estiatech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1281" y="3287144"/>
            <a:ext cx="11672266" cy="1811630"/>
          </a:xfrm>
        </p:spPr>
        <p:txBody>
          <a:bodyPr/>
          <a:lstStyle/>
          <a:p>
            <a:pPr algn="ctr"/>
            <a:br>
              <a:rPr lang="en-US"/>
            </a:br>
            <a:r>
              <a:rPr lang="fr-FR"/>
              <a:t>ESTIA-TECH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1C4AC6C-933E-4F6B-ACAE-59A323661E7E}" type="datetime1">
              <a:rPr lang="fr-FR" sz="1400" smtClean="0"/>
              <a:t>04/03/2025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13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  <a:latin typeface="Zona Pro Thin" panose="02010303040002020004" pitchFamily="50" charset="0"/>
              </a:rPr>
              <a:t>Composites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0E7BA15-1B71-465E-8C58-B34089C131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74" y="1391160"/>
            <a:ext cx="5860026" cy="36321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E8A13DB-E187-4320-82AD-ABE759623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394" y="1391160"/>
            <a:ext cx="4786502" cy="438687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78FA93-579C-452A-8AF2-288B4A004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04" y="5122937"/>
            <a:ext cx="4215110" cy="109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>
                <a:solidFill>
                  <a:schemeClr val="bg1">
                    <a:lumMod val="95000"/>
                  </a:schemeClr>
                </a:solidFill>
                <a:latin typeface="Zona Pro Thin" panose="02010303040002020004" pitchFamily="50" charset="0"/>
              </a:rPr>
              <a:t>Robotics</a:t>
            </a:r>
            <a:endParaRPr lang="fr-FR" b="1" dirty="0">
              <a:solidFill>
                <a:schemeClr val="bg1">
                  <a:lumMod val="95000"/>
                </a:schemeClr>
              </a:solidFill>
              <a:latin typeface="Zona Pro Thin" panose="02010303040002020004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1428CB-F602-4E0F-AA30-2349F02A08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58" y="1359410"/>
            <a:ext cx="5866042" cy="36299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5A3922B-2C99-4C81-BA37-1E0804988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285" y="1359410"/>
            <a:ext cx="4563343" cy="35272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48319E-DFEC-4DEB-8C20-DBE553758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18" y="5102893"/>
            <a:ext cx="2919721" cy="91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8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  <a:latin typeface="Zona Pro Thin" panose="02010303040002020004" pitchFamily="50" charset="0"/>
              </a:rPr>
              <a:t>Additive </a:t>
            </a:r>
            <a:r>
              <a:rPr lang="fr-FR" b="1" dirty="0" err="1">
                <a:solidFill>
                  <a:schemeClr val="bg1">
                    <a:lumMod val="95000"/>
                  </a:schemeClr>
                </a:solidFill>
                <a:latin typeface="Zona Pro Thin" panose="02010303040002020004" pitchFamily="50" charset="0"/>
              </a:rPr>
              <a:t>Manufacturing</a:t>
            </a:r>
            <a:endParaRPr lang="fr-FR" b="1" dirty="0">
              <a:solidFill>
                <a:schemeClr val="bg1">
                  <a:lumMod val="95000"/>
                </a:schemeClr>
              </a:solidFill>
              <a:latin typeface="Zona Pro Thin" panose="02010303040002020004" pitchFamily="50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16DB74-14A2-4F12-8D3D-CC437C983C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02" y="1441228"/>
            <a:ext cx="5813898" cy="31621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D9288B6-6EC4-465E-A28F-C7996467B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132" y="1441228"/>
            <a:ext cx="4714875" cy="44481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8A97FC-D421-4FEF-A6A3-60E1BDAD6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95" y="4732224"/>
            <a:ext cx="3614231" cy="9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604220" y="310740"/>
            <a:ext cx="8410588" cy="6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8904"/>
            <a:r>
              <a:rPr lang="fr-FR" sz="3692" b="1" cap="small" dirty="0" err="1">
                <a:solidFill>
                  <a:srgbClr val="AB4584"/>
                </a:solidFill>
                <a:latin typeface="Mohave"/>
                <a:cs typeface="Mohave SemiBold"/>
              </a:rPr>
              <a:t>Whats</a:t>
            </a:r>
            <a:r>
              <a:rPr lang="fr-FR" sz="3692" b="1" cap="small" dirty="0">
                <a:solidFill>
                  <a:srgbClr val="AB4584"/>
                </a:solidFill>
                <a:latin typeface="Mohave"/>
                <a:cs typeface="Mohave SemiBold"/>
              </a:rPr>
              <a:t> Next : TURBOLAB		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6287" y="430744"/>
            <a:ext cx="430425" cy="354019"/>
          </a:xfrm>
          <a:prstGeom prst="rect">
            <a:avLst/>
          </a:prstGeom>
          <a:solidFill>
            <a:srgbClr val="AB4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8904"/>
            <a:endParaRPr lang="fr-FR" sz="1846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er 13">
            <a:extLst>
              <a:ext uri="{FF2B5EF4-FFF2-40B4-BE49-F238E27FC236}">
                <a16:creationId xmlns:a16="http://schemas.microsoft.com/office/drawing/2014/main" id="{666CF7EE-ACF7-46FE-9CF6-7CB4B08019AC}"/>
              </a:ext>
            </a:extLst>
          </p:cNvPr>
          <p:cNvGrpSpPr/>
          <p:nvPr/>
        </p:nvGrpSpPr>
        <p:grpSpPr>
          <a:xfrm>
            <a:off x="-1055" y="6046884"/>
            <a:ext cx="3781555" cy="586095"/>
            <a:chOff x="-23439" y="5890155"/>
            <a:chExt cx="3687016" cy="571443"/>
          </a:xfrm>
        </p:grpSpPr>
        <p:pic>
          <p:nvPicPr>
            <p:cNvPr id="6" name="Image 5" descr="COMPOSITADOUR_logo.png">
              <a:extLst>
                <a:ext uri="{FF2B5EF4-FFF2-40B4-BE49-F238E27FC236}">
                  <a16:creationId xmlns:a16="http://schemas.microsoft.com/office/drawing/2014/main" id="{B0F0B41C-4C23-40A0-9127-23F957741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389" y="5890155"/>
              <a:ext cx="2176845" cy="571443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596FEF5-B2A9-438F-924A-6A500CDA1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4967" y="6049878"/>
              <a:ext cx="568610" cy="25199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A18F01-3D6B-4760-882B-69BB0AD7DDEF}"/>
                </a:ext>
              </a:extLst>
            </p:cNvPr>
            <p:cNvSpPr/>
            <p:nvPr/>
          </p:nvSpPr>
          <p:spPr>
            <a:xfrm>
              <a:off x="-23439" y="6003292"/>
              <a:ext cx="419664" cy="345169"/>
            </a:xfrm>
            <a:prstGeom prst="rect">
              <a:avLst/>
            </a:prstGeom>
            <a:solidFill>
              <a:srgbClr val="AB45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68904"/>
              <a:endParaRPr lang="fr-FR" sz="1846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87126E6C-8551-4490-949E-C76CDF976B5D}"/>
                </a:ext>
              </a:extLst>
            </p:cNvPr>
            <p:cNvCxnSpPr/>
            <p:nvPr/>
          </p:nvCxnSpPr>
          <p:spPr>
            <a:xfrm>
              <a:off x="2882537" y="6047816"/>
              <a:ext cx="0" cy="256121"/>
            </a:xfrm>
            <a:prstGeom prst="line">
              <a:avLst/>
            </a:prstGeom>
            <a:ln w="952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9B75319-B750-4BDE-9FC3-C3857C8892F8}"/>
              </a:ext>
            </a:extLst>
          </p:cNvPr>
          <p:cNvSpPr>
            <a:spLocks noGrp="1"/>
          </p:cNvSpPr>
          <p:nvPr/>
        </p:nvSpPr>
        <p:spPr>
          <a:xfrm>
            <a:off x="-16287" y="1362996"/>
            <a:ext cx="7419223" cy="1383183"/>
          </a:xfrm>
          <a:prstGeom prst="rect">
            <a:avLst/>
          </a:prstGeom>
        </p:spPr>
        <p:txBody>
          <a:bodyPr vert="horz" lIns="93785" tIns="46892" rIns="93785" bIns="4689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60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16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9976" lvl="1" indent="-234452" algn="just" defTabSz="937809">
              <a:spcBef>
                <a:spcPts val="615"/>
              </a:spcBef>
            </a:pP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TURBOLAB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is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a new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plateform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dedicated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to innovative propulsion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systems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: Electric,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Hybrid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or Alternative Fuels (SAF and H2) </a:t>
            </a:r>
          </a:p>
          <a:p>
            <a:pPr marL="479976" lvl="1" indent="-234452" algn="just" defTabSz="937809">
              <a:spcBef>
                <a:spcPts val="615"/>
              </a:spcBef>
            </a:pPr>
            <a:endParaRPr lang="fr-FR" sz="1641" dirty="0">
              <a:solidFill>
                <a:prstClr val="black">
                  <a:lumMod val="65000"/>
                  <a:lumOff val="35000"/>
                </a:prstClr>
              </a:solidFill>
              <a:latin typeface="Mohave"/>
              <a:cs typeface="Calibri"/>
            </a:endParaRPr>
          </a:p>
          <a:p>
            <a:pPr marL="479976" lvl="1" indent="-234452" algn="just" defTabSz="937809">
              <a:spcBef>
                <a:spcPts val="615"/>
              </a:spcBef>
            </a:pP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Associating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AKIRA expertise in innovative propulsion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systems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and ESTIA Compositadour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Addimadour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in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Material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and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Processes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</a:t>
            </a:r>
          </a:p>
          <a:p>
            <a:pPr marL="503421" lvl="2" indent="0" algn="just" defTabSz="937809">
              <a:spcBef>
                <a:spcPts val="615"/>
              </a:spcBef>
              <a:buNone/>
            </a:pPr>
            <a:endParaRPr lang="fr-FR" sz="1538" dirty="0">
              <a:solidFill>
                <a:srgbClr val="4D4D4D"/>
              </a:solidFill>
              <a:latin typeface="Calibri"/>
              <a:cs typeface="Calibri"/>
            </a:endParaRPr>
          </a:p>
          <a:p>
            <a:pPr marL="737873" lvl="2" indent="-234452" algn="just" defTabSz="937809">
              <a:spcBef>
                <a:spcPts val="615"/>
              </a:spcBef>
            </a:pPr>
            <a:endParaRPr lang="fr-FR" sz="1538" dirty="0">
              <a:solidFill>
                <a:srgbClr val="4D4D4D"/>
              </a:solidFill>
              <a:latin typeface="Calibri"/>
              <a:cs typeface="Calibri"/>
            </a:endParaRPr>
          </a:p>
          <a:p>
            <a:pPr marL="737873" lvl="2" indent="-234452" algn="just" defTabSz="937809">
              <a:spcBef>
                <a:spcPts val="615"/>
              </a:spcBef>
            </a:pPr>
            <a:endParaRPr lang="fr-FR" sz="1538" dirty="0">
              <a:solidFill>
                <a:srgbClr val="4D4D4D"/>
              </a:solidFill>
              <a:latin typeface="Calibri"/>
              <a:cs typeface="Calibri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5665DE2-D71E-414F-AB66-AEB99CEAC8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951"/>
          <a:stretch/>
        </p:blipFill>
        <p:spPr>
          <a:xfrm>
            <a:off x="-47841" y="3016898"/>
            <a:ext cx="6257175" cy="30988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7A37B68-2986-44A7-A73A-DA1415899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014" y="2935060"/>
            <a:ext cx="5495429" cy="30988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30E771F-EBA8-4461-9C6A-9FC12F0A9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1985" y="221744"/>
            <a:ext cx="4572647" cy="11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02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7DEB985-A643-425F-8D92-DE40409D02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/>
              <a:t>ESTIA Platforms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A4D936B-A6B1-4FB1-893F-657D261F41E4}"/>
              </a:ext>
            </a:extLst>
          </p:cNvPr>
          <p:cNvGrpSpPr/>
          <p:nvPr/>
        </p:nvGrpSpPr>
        <p:grpSpPr>
          <a:xfrm>
            <a:off x="2996587" y="1730921"/>
            <a:ext cx="8750625" cy="5127079"/>
            <a:chOff x="2040149" y="1730921"/>
            <a:chExt cx="8750625" cy="5127079"/>
          </a:xfrm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A94A8659-9A59-4526-86C6-3686B4385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731" y="2972346"/>
              <a:ext cx="5795963" cy="305276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pic>
          <p:nvPicPr>
            <p:cNvPr id="7" name="Picture 9" descr="841mtr">
              <a:extLst>
                <a:ext uri="{FF2B5EF4-FFF2-40B4-BE49-F238E27FC236}">
                  <a16:creationId xmlns:a16="http://schemas.microsoft.com/office/drawing/2014/main" id="{4E5B1DF8-EF71-4E9F-BB0C-533DD5453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044" y="2797721"/>
              <a:ext cx="984250" cy="10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motor_2">
              <a:extLst>
                <a:ext uri="{FF2B5EF4-FFF2-40B4-BE49-F238E27FC236}">
                  <a16:creationId xmlns:a16="http://schemas.microsoft.com/office/drawing/2014/main" id="{5E5F406D-6423-4B56-B0C8-186C663CA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169" y="2962821"/>
              <a:ext cx="863600" cy="89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mabx_laptop_gb_72dpi_250px_rgb_050907">
              <a:extLst>
                <a:ext uri="{FF2B5EF4-FFF2-40B4-BE49-F238E27FC236}">
                  <a16:creationId xmlns:a16="http://schemas.microsoft.com/office/drawing/2014/main" id="{A92019EB-4069-4BC9-84D3-4643D567B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894" y="4093121"/>
              <a:ext cx="1517650" cy="123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2" descr="rapidpro">
              <a:extLst>
                <a:ext uri="{FF2B5EF4-FFF2-40B4-BE49-F238E27FC236}">
                  <a16:creationId xmlns:a16="http://schemas.microsoft.com/office/drawing/2014/main" id="{21D113CE-6675-4497-A4B7-84D47EEAE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80478">
              <a:off x="3003144" y="5085309"/>
              <a:ext cx="647700" cy="404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cd_matlab_sim_stf">
              <a:extLst>
                <a:ext uri="{FF2B5EF4-FFF2-40B4-BE49-F238E27FC236}">
                  <a16:creationId xmlns:a16="http://schemas.microsoft.com/office/drawing/2014/main" id="{E3B95479-0F4D-4B62-AEC4-0862CBD12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106" y="2873921"/>
              <a:ext cx="1423988" cy="90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0510_f3_2">
              <a:extLst>
                <a:ext uri="{FF2B5EF4-FFF2-40B4-BE49-F238E27FC236}">
                  <a16:creationId xmlns:a16="http://schemas.microsoft.com/office/drawing/2014/main" id="{173264BF-643C-478E-90D2-AC42E69DC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669" y="4157700"/>
              <a:ext cx="904875" cy="6477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3" name="Picture 15" descr="csiib-20010303-4">
              <a:extLst>
                <a:ext uri="{FF2B5EF4-FFF2-40B4-BE49-F238E27FC236}">
                  <a16:creationId xmlns:a16="http://schemas.microsoft.com/office/drawing/2014/main" id="{6777427F-437C-4284-8C24-AED14C51E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717" y="5525852"/>
              <a:ext cx="1338263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" descr="0818">
              <a:extLst>
                <a:ext uri="{FF2B5EF4-FFF2-40B4-BE49-F238E27FC236}">
                  <a16:creationId xmlns:a16="http://schemas.microsoft.com/office/drawing/2014/main" id="{C5BA59B9-C574-464A-B9AF-4D586EF450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044" y="5417096"/>
              <a:ext cx="725487" cy="106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7">
              <a:extLst>
                <a:ext uri="{FF2B5EF4-FFF2-40B4-BE49-F238E27FC236}">
                  <a16:creationId xmlns:a16="http://schemas.microsoft.com/office/drawing/2014/main" id="{B46DCDE3-2385-431F-AC7F-3CE381EFE0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4944" y="5417096"/>
              <a:ext cx="1423987" cy="9667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6" name="Picture 18" descr="MCj01558990000[1]">
              <a:extLst>
                <a:ext uri="{FF2B5EF4-FFF2-40B4-BE49-F238E27FC236}">
                  <a16:creationId xmlns:a16="http://schemas.microsoft.com/office/drawing/2014/main" id="{D8E4079C-DA23-4338-A56D-0686D09AC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669" y="3694659"/>
              <a:ext cx="187642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9" descr="0510_f3_1">
              <a:extLst>
                <a:ext uri="{FF2B5EF4-FFF2-40B4-BE49-F238E27FC236}">
                  <a16:creationId xmlns:a16="http://schemas.microsoft.com/office/drawing/2014/main" id="{5152C4C3-C955-46C1-B21E-15395C770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606" y="4386300"/>
              <a:ext cx="1057275" cy="749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C2A80CD6-1C6A-4138-B6B2-0DC7A7B7A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281" y="1730921"/>
              <a:ext cx="2243138" cy="1049338"/>
            </a:xfrm>
            <a:prstGeom prst="wedgeEllipseCallout">
              <a:avLst>
                <a:gd name="adj1" fmla="val 2787"/>
                <a:gd name="adj2" fmla="val 16928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pic>
          <p:nvPicPr>
            <p:cNvPr id="19" name="Picture 21" descr="solar-panel">
              <a:extLst>
                <a:ext uri="{FF2B5EF4-FFF2-40B4-BE49-F238E27FC236}">
                  <a16:creationId xmlns:a16="http://schemas.microsoft.com/office/drawing/2014/main" id="{E8871050-FC0D-4589-A705-02B22E6B7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569" y="1857921"/>
              <a:ext cx="1208087" cy="99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2">
              <a:extLst>
                <a:ext uri="{FF2B5EF4-FFF2-40B4-BE49-F238E27FC236}">
                  <a16:creationId xmlns:a16="http://schemas.microsoft.com/office/drawing/2014/main" id="{B3EAE4A0-F666-40B0-9AEA-E6358C35A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149" y="2735186"/>
              <a:ext cx="1769888" cy="2918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7374" tIns="8687" rIns="17374" bIns="8687"/>
            <a:lstStyle/>
            <a:p>
              <a:pPr algn="ctr" eaLnBrk="0" hangingPunct="0"/>
              <a:r>
                <a:rPr lang="en-US" sz="1400" dirty="0"/>
                <a:t>Electrical machines</a:t>
              </a:r>
            </a:p>
          </p:txBody>
        </p:sp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671BB1B5-E2D1-46B8-8CCF-FE490F789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0700" y="6499225"/>
              <a:ext cx="2616472" cy="2643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7374" tIns="8687" rIns="17374" bIns="8687"/>
            <a:lstStyle/>
            <a:p>
              <a:pPr algn="ctr" eaLnBrk="0" hangingPunct="0"/>
              <a:r>
                <a:rPr lang="en-US" sz="1400" dirty="0"/>
                <a:t>Micro grids / Isolated grids</a:t>
              </a:r>
            </a:p>
          </p:txBody>
        </p:sp>
        <p:sp>
          <p:nvSpPr>
            <p:cNvPr id="22" name="Text Box 25">
              <a:extLst>
                <a:ext uri="{FF2B5EF4-FFF2-40B4-BE49-F238E27FC236}">
                  <a16:creationId xmlns:a16="http://schemas.microsoft.com/office/drawing/2014/main" id="{482E70FE-E8DD-4DBD-9460-BB4A3ADAC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2019" y="6404769"/>
              <a:ext cx="2787861" cy="453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7374" tIns="8687" rIns="17374" bIns="8687"/>
            <a:lstStyle/>
            <a:p>
              <a:pPr algn="ctr" eaLnBrk="0" hangingPunct="0"/>
              <a:r>
                <a:rPr lang="en-US" sz="1400" dirty="0"/>
                <a:t>Emulators / Test benches</a:t>
              </a:r>
            </a:p>
          </p:txBody>
        </p: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5BEDE89A-86AE-4602-BB5B-69AEBBEDD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4806" y="5157579"/>
              <a:ext cx="2105968" cy="3897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7374" tIns="8687" rIns="17374" bIns="8687"/>
            <a:lstStyle/>
            <a:p>
              <a:pPr algn="ctr" eaLnBrk="0" hangingPunct="0"/>
              <a:r>
                <a:rPr lang="en-US" sz="1400" dirty="0"/>
                <a:t>Electrical power quality</a:t>
              </a:r>
            </a:p>
          </p:txBody>
        </p:sp>
        <p:sp>
          <p:nvSpPr>
            <p:cNvPr id="24" name="Text Box 27">
              <a:extLst>
                <a:ext uri="{FF2B5EF4-FFF2-40B4-BE49-F238E27FC236}">
                  <a16:creationId xmlns:a16="http://schemas.microsoft.com/office/drawing/2014/main" id="{940F67F9-C0CE-477D-A8AF-B47457252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4994" y="2645321"/>
              <a:ext cx="1155700" cy="6159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7374" tIns="8687" rIns="17374" bIns="8687"/>
            <a:lstStyle/>
            <a:p>
              <a:pPr algn="ctr" eaLnBrk="0" hangingPunct="0"/>
              <a:r>
                <a:rPr lang="en-US" sz="1400"/>
                <a:t>Simulation</a:t>
              </a:r>
            </a:p>
          </p:txBody>
        </p:sp>
        <p:pic>
          <p:nvPicPr>
            <p:cNvPr id="25" name="Picture 28" descr="soleil-m1">
              <a:extLst>
                <a:ext uri="{FF2B5EF4-FFF2-40B4-BE49-F238E27FC236}">
                  <a16:creationId xmlns:a16="http://schemas.microsoft.com/office/drawing/2014/main" id="{5EA6EDDE-C371-4D31-83EE-D438A1C73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144" y="2059534"/>
              <a:ext cx="303212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9" descr="vent">
              <a:extLst>
                <a:ext uri="{FF2B5EF4-FFF2-40B4-BE49-F238E27FC236}">
                  <a16:creationId xmlns:a16="http://schemas.microsoft.com/office/drawing/2014/main" id="{39118271-5CA3-4A97-ACE3-290CDD3C9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094" y="1997621"/>
              <a:ext cx="409575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5" descr="airxt">
              <a:extLst>
                <a:ext uri="{FF2B5EF4-FFF2-40B4-BE49-F238E27FC236}">
                  <a16:creationId xmlns:a16="http://schemas.microsoft.com/office/drawing/2014/main" id="{4A839B7E-7EFE-4E2E-8B4B-A5B2CF485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719" y="1807121"/>
              <a:ext cx="811212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5E9C541A-F1F9-42A2-93D9-EFA7B56E6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894" y="5548859"/>
              <a:ext cx="1216025" cy="492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7374" tIns="8687" rIns="17374" bIns="8687"/>
            <a:lstStyle/>
            <a:p>
              <a:pPr algn="ctr" eaLnBrk="0" hangingPunct="0"/>
              <a:r>
                <a:rPr lang="en-US" sz="1400"/>
                <a:t>Control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C489071E-37D9-4FE4-87F9-B747BE8E1D1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69709"/>
            <a:ext cx="3056825" cy="129226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87679B2-0853-4045-82DB-AE9FA24A74A2}"/>
              </a:ext>
            </a:extLst>
          </p:cNvPr>
          <p:cNvSpPr/>
          <p:nvPr/>
        </p:nvSpPr>
        <p:spPr>
          <a:xfrm>
            <a:off x="72883" y="1620837"/>
            <a:ext cx="4693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Zona Pro Thin" panose="02010303040002020004"/>
              </a:rPr>
              <a:t>Electrical and Automatic Engineering for Renewable Energies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Zona Pro Thin" panose="02010303040002020004"/>
              </a:rPr>
              <a:t>Automatic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Zona Pro Thin" panose="02010303040002020004"/>
              </a:rPr>
              <a:t>Power Energy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Zona Pro Thin" panose="02010303040002020004"/>
              </a:rPr>
              <a:t>Control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Zona Pro Thin" panose="02010303040002020004"/>
              </a:rPr>
              <a:t>Energy storage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Zona Pro Thin" panose="02010303040002020004"/>
              </a:rPr>
              <a:t>Smart grid</a:t>
            </a:r>
            <a:endParaRPr lang="fr-FR" sz="2000" i="1" dirty="0">
              <a:solidFill>
                <a:srgbClr val="009FD6"/>
              </a:solidFill>
              <a:latin typeface="Zona Pro Thin" panose="02010303040002020004"/>
            </a:endParaRPr>
          </a:p>
          <a:p>
            <a:pPr algn="just"/>
            <a:endParaRPr lang="fr-FR" sz="2000" i="1" dirty="0">
              <a:solidFill>
                <a:srgbClr val="009FD6"/>
              </a:solidFill>
              <a:latin typeface="Zona Pro Thin" panose="02010303040002020004"/>
            </a:endParaRPr>
          </a:p>
        </p:txBody>
      </p:sp>
    </p:spTree>
    <p:extLst>
      <p:ext uri="{BB962C8B-B14F-4D97-AF65-F5344CB8AC3E}">
        <p14:creationId xmlns:p14="http://schemas.microsoft.com/office/powerpoint/2010/main" val="171974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C7BBE07-AD5E-42A1-9B9D-8782AB930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/>
              <a:t>ESTIA Platforms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8D036-6E4F-40E8-A02B-9218B061804E}"/>
              </a:ext>
            </a:extLst>
          </p:cNvPr>
          <p:cNvSpPr/>
          <p:nvPr/>
        </p:nvSpPr>
        <p:spPr>
          <a:xfrm>
            <a:off x="-103249" y="3361738"/>
            <a:ext cx="3031612" cy="136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Platform for Prototyping, Evaluation and Usability Testing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11172C-4897-415A-BBF2-5E17B87A4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0248" y="5190627"/>
            <a:ext cx="1981887" cy="40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66DED73-DB7A-425E-BA7D-3DA8B5626268}"/>
              </a:ext>
            </a:extLst>
          </p:cNvPr>
          <p:cNvSpPr txBox="1"/>
          <p:nvPr/>
        </p:nvSpPr>
        <p:spPr>
          <a:xfrm>
            <a:off x="6899564" y="3830242"/>
            <a:ext cx="5168611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  <a:cs typeface="Calibri"/>
              </a:rPr>
              <a:t>Prototyping innovative systems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  <a:cs typeface="Calibri"/>
              </a:rPr>
              <a:t>Facilitate the interaction between people and between a human and a system</a:t>
            </a: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  <a:cs typeface="Calibri"/>
              </a:rPr>
              <a:t>Model human behavior: use, appropriation and emotion</a:t>
            </a:r>
            <a:endParaRPr lang="en-US" sz="1900" dirty="0">
              <a:latin typeface="+mj-lt"/>
            </a:endParaRP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8B9081-F479-48A1-B5CF-05793C489AC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805" y="3282729"/>
            <a:ext cx="2500330" cy="1714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966AE70-EDDC-47FC-97BD-EBF879A6AA27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7450" y="1895571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285DE3C-8E59-4B95-9FBB-2CC7A80333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4547"/>
            <a:ext cx="2754921" cy="145241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74BDF8E-4523-42F0-B0BC-8BB8BCCFEC27}"/>
              </a:ext>
            </a:extLst>
          </p:cNvPr>
          <p:cNvSpPr txBox="1"/>
          <p:nvPr/>
        </p:nvSpPr>
        <p:spPr>
          <a:xfrm>
            <a:off x="268187" y="1504510"/>
            <a:ext cx="545572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cs typeface="Calibri"/>
              </a:rPr>
              <a:t>User centred design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cs typeface="Calibri"/>
              </a:rPr>
              <a:t>Human Computer Interaction / Integration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900" dirty="0" err="1">
                <a:cs typeface="Calibri"/>
              </a:rPr>
              <a:t>Behavioral</a:t>
            </a:r>
            <a:r>
              <a:rPr lang="en-GB" sz="1900" dirty="0">
                <a:cs typeface="Calibri"/>
              </a:rPr>
              <a:t> and Morphological </a:t>
            </a:r>
            <a:r>
              <a:rPr lang="en-GB" sz="1900" dirty="0" err="1">
                <a:cs typeface="Calibri"/>
              </a:rPr>
              <a:t>Modeling</a:t>
            </a:r>
            <a:endParaRPr lang="en-GB" sz="1900" dirty="0">
              <a:cs typeface="Calibri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50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C5BE87-A805-33DA-769E-4727CEA7A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345"/>
            <a:ext cx="12192000" cy="454382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39C1F8D-90FF-41F4-6F3E-C06EE3422F33}"/>
              </a:ext>
            </a:extLst>
          </p:cNvPr>
          <p:cNvSpPr txBox="1"/>
          <p:nvPr/>
        </p:nvSpPr>
        <p:spPr>
          <a:xfrm>
            <a:off x="3786855" y="620980"/>
            <a:ext cx="8286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SOLUTIONS Automatisées et intelligentes </a:t>
            </a:r>
          </a:p>
          <a:p>
            <a:pPr algn="r"/>
            <a:r>
              <a:rPr lang="fr-FR" sz="24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pour optimiser le recyclage des articles textiles et cuir</a:t>
            </a:r>
          </a:p>
          <a:p>
            <a:endParaRPr lang="fr-FR" dirty="0">
              <a:solidFill>
                <a:srgbClr val="002653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764BCBB-45F1-2994-DA0B-7FEC3AA77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36" y="2725283"/>
            <a:ext cx="11933954" cy="279678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BE7C400-E91C-E73E-B8F8-575038152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483" y="5421792"/>
            <a:ext cx="3666517" cy="133195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30A1317-47CB-6FB4-8535-6BCB7E82BB7C}"/>
              </a:ext>
            </a:extLst>
          </p:cNvPr>
          <p:cNvSpPr txBox="1"/>
          <p:nvPr/>
        </p:nvSpPr>
        <p:spPr>
          <a:xfrm>
            <a:off x="723481" y="5855091"/>
            <a:ext cx="204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654"/>
                </a:solidFill>
              </a:rPr>
              <a:t>Nos lignes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DE88EC-B389-A2A6-F89C-271E3306F207}"/>
              </a:ext>
            </a:extLst>
          </p:cNvPr>
          <p:cNvSpPr txBox="1"/>
          <p:nvPr/>
        </p:nvSpPr>
        <p:spPr>
          <a:xfrm>
            <a:off x="6949087" y="5879764"/>
            <a:ext cx="204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654"/>
                </a:solidFill>
              </a:rPr>
              <a:t>Nos clients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1627A93-3EA1-F432-15B8-3A5C1D2F84E1}"/>
              </a:ext>
            </a:extLst>
          </p:cNvPr>
          <p:cNvSpPr txBox="1"/>
          <p:nvPr/>
        </p:nvSpPr>
        <p:spPr>
          <a:xfrm>
            <a:off x="8782259" y="5653762"/>
            <a:ext cx="2270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BB1D43"/>
                </a:solidFill>
              </a:rPr>
              <a:t>DECATHLON</a:t>
            </a:r>
          </a:p>
          <a:p>
            <a:r>
              <a:rPr lang="fr-FR" b="1" dirty="0">
                <a:solidFill>
                  <a:srgbClr val="BB1D43"/>
                </a:solidFill>
              </a:rPr>
              <a:t>GROUPE ERAM</a:t>
            </a:r>
            <a:br>
              <a:rPr lang="fr-FR" b="1" dirty="0">
                <a:solidFill>
                  <a:srgbClr val="BB1D43"/>
                </a:solidFill>
              </a:rPr>
            </a:br>
            <a:r>
              <a:rPr lang="fr-FR" b="1" dirty="0">
                <a:solidFill>
                  <a:srgbClr val="BB1D43"/>
                </a:solidFill>
              </a:rPr>
              <a:t>ZALANDO</a:t>
            </a:r>
          </a:p>
          <a:p>
            <a:r>
              <a:rPr lang="fr-FR" b="1" dirty="0">
                <a:solidFill>
                  <a:srgbClr val="BB1D43"/>
                </a:solidFill>
              </a:rPr>
              <a:t>REVALOREM</a:t>
            </a:r>
          </a:p>
          <a:p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9133DF4-D0A5-7B6C-2663-1C8126ED8B01}"/>
              </a:ext>
            </a:extLst>
          </p:cNvPr>
          <p:cNvCxnSpPr/>
          <p:nvPr/>
        </p:nvCxnSpPr>
        <p:spPr>
          <a:xfrm>
            <a:off x="653143" y="6380703"/>
            <a:ext cx="1376624" cy="0"/>
          </a:xfrm>
          <a:prstGeom prst="line">
            <a:avLst/>
          </a:prstGeom>
          <a:ln w="28575">
            <a:solidFill>
              <a:srgbClr val="002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29A074B-A5E9-0827-BE6F-09C78F701AE9}"/>
              </a:ext>
            </a:extLst>
          </p:cNvPr>
          <p:cNvCxnSpPr/>
          <p:nvPr/>
        </p:nvCxnSpPr>
        <p:spPr>
          <a:xfrm>
            <a:off x="6949087" y="6392426"/>
            <a:ext cx="1376624" cy="0"/>
          </a:xfrm>
          <a:prstGeom prst="line">
            <a:avLst/>
          </a:prstGeom>
          <a:ln w="28575">
            <a:solidFill>
              <a:srgbClr val="002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texte, clipart">
            <a:extLst>
              <a:ext uri="{FF2B5EF4-FFF2-40B4-BE49-F238E27FC236}">
                <a16:creationId xmlns:a16="http://schemas.microsoft.com/office/drawing/2014/main" id="{D4D11C22-C063-DBDE-5D3F-8872205C00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7"/>
            <a:ext cx="5612067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Partnership research commitments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97890" indent="-228600" defTabSz="914400">
              <a:spcBef>
                <a:spcPts val="0"/>
              </a:spcBef>
            </a:pPr>
            <a:r>
              <a:rPr lang="en-US" sz="1500">
                <a:latin typeface="+mn-lt"/>
                <a:cs typeface="+mn-cs"/>
              </a:rPr>
              <a:t>ESTIA contracts with around fifty companies per year, mainly in the aeronautics and aerospace, energy and oil &amp; gas sectors</a:t>
            </a:r>
          </a:p>
          <a:p>
            <a:pPr marL="897890" indent="-228600" defTabSz="914400">
              <a:spcBef>
                <a:spcPts val="0"/>
              </a:spcBef>
            </a:pPr>
            <a:endParaRPr lang="en-US" sz="1500">
              <a:latin typeface="+mn-lt"/>
              <a:cs typeface="+mn-cs"/>
            </a:endParaRPr>
          </a:p>
          <a:p>
            <a:pPr marL="897890" indent="-228600" defTabSz="914400">
              <a:spcBef>
                <a:spcPts val="0"/>
              </a:spcBef>
            </a:pPr>
            <a:r>
              <a:rPr lang="en-US" sz="1500">
                <a:latin typeface="+mn-lt"/>
                <a:cs typeface="+mn-cs"/>
              </a:rPr>
              <a:t>For 2019 : Global Turnover : 2.600.000€</a:t>
            </a:r>
          </a:p>
          <a:p>
            <a:pPr marL="897890" indent="-228600" defTabSz="914400">
              <a:spcBef>
                <a:spcPts val="0"/>
              </a:spcBef>
            </a:pPr>
            <a:r>
              <a:rPr lang="en-US" sz="1500">
                <a:latin typeface="+mn-lt"/>
                <a:cs typeface="+mn-cs"/>
              </a:rPr>
              <a:t>For 2020 : Global Turnover : 2.400.000€</a:t>
            </a:r>
          </a:p>
          <a:p>
            <a:pPr marL="897890" indent="-228600" defTabSz="914400">
              <a:spcBef>
                <a:spcPts val="0"/>
              </a:spcBef>
            </a:pPr>
            <a:endParaRPr lang="en-US" sz="1500">
              <a:latin typeface="+mn-lt"/>
              <a:cs typeface="+mn-cs"/>
            </a:endParaRPr>
          </a:p>
          <a:p>
            <a:pPr marL="897890" indent="-228600" defTabSz="914400">
              <a:spcBef>
                <a:spcPts val="0"/>
              </a:spcBef>
            </a:pPr>
            <a:r>
              <a:rPr lang="en-US" sz="1500">
                <a:latin typeface="+mn-lt"/>
                <a:cs typeface="+mn-cs"/>
              </a:rPr>
              <a:t>For 2019 : EU and National funding : 3.900.000€</a:t>
            </a:r>
          </a:p>
          <a:p>
            <a:pPr marL="897890" indent="-228600" defTabSz="914400">
              <a:spcBef>
                <a:spcPts val="0"/>
              </a:spcBef>
            </a:pPr>
            <a:r>
              <a:rPr lang="en-US" sz="1500">
                <a:latin typeface="+mn-lt"/>
                <a:cs typeface="+mn-cs"/>
              </a:rPr>
              <a:t>For 2020 : EU and National funding : 3.500.000€</a:t>
            </a:r>
          </a:p>
          <a:p>
            <a:pPr marL="897890" indent="-228600" defTabSz="914400">
              <a:spcBef>
                <a:spcPts val="0"/>
              </a:spcBef>
            </a:pPr>
            <a:endParaRPr lang="en-US" sz="1500">
              <a:latin typeface="+mn-lt"/>
              <a:cs typeface="+mn-cs"/>
            </a:endParaRPr>
          </a:p>
          <a:p>
            <a:pPr marL="897890" indent="-228600" defTabSz="914400">
              <a:spcBef>
                <a:spcPts val="0"/>
              </a:spcBef>
            </a:pPr>
            <a:endParaRPr lang="en-US" sz="1500">
              <a:latin typeface="+mn-lt"/>
              <a:cs typeface="+mn-cs"/>
            </a:endParaRPr>
          </a:p>
          <a:p>
            <a:pPr marL="227965" indent="-228600" defTabSz="914400"/>
            <a:endParaRPr lang="en-US" sz="1500">
              <a:latin typeface="+mn-lt"/>
              <a:cs typeface="+mn-cs"/>
            </a:endParaRPr>
          </a:p>
          <a:p>
            <a:pPr marL="898503" indent="-228600" defTabSz="914400">
              <a:spcBef>
                <a:spcPts val="0"/>
              </a:spcBef>
            </a:pPr>
            <a:endParaRPr lang="en-US" sz="1500">
              <a:latin typeface="+mn-lt"/>
              <a:cs typeface="+mn-cs"/>
            </a:endParaRPr>
          </a:p>
        </p:txBody>
      </p:sp>
      <p:pic>
        <p:nvPicPr>
          <p:cNvPr id="6" name="Image 6" descr="Une image contenant accessoire, parapluie&#10;&#10;Description générée avec un niveau de confiance élevé">
            <a:extLst>
              <a:ext uri="{FF2B5EF4-FFF2-40B4-BE49-F238E27FC236}">
                <a16:creationId xmlns:a16="http://schemas.microsoft.com/office/drawing/2014/main" id="{6FD4402B-896C-430B-B6AF-BF3FFF48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004069"/>
            <a:ext cx="6903720" cy="484986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CA08EA3-4FCF-44E6-A6D2-0CD09D62B60D}" type="datetime1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3/4/2025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35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9370" y="2729835"/>
            <a:ext cx="3691847" cy="3021795"/>
          </a:xfrm>
        </p:spPr>
        <p:txBody>
          <a:bodyPr anchor="t"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latin typeface="Calibri Light"/>
                <a:cs typeface="Calibri Light"/>
              </a:rPr>
              <a:t>20 EU </a:t>
            </a:r>
            <a:r>
              <a:rPr lang="es-ES" sz="2400" dirty="0" err="1">
                <a:latin typeface="Calibri Light"/>
                <a:cs typeface="Calibri Light"/>
              </a:rPr>
              <a:t>projects</a:t>
            </a: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625472"/>
            <a:ext cx="10515600" cy="669277"/>
          </a:xfrm>
        </p:spPr>
        <p:txBody>
          <a:bodyPr/>
          <a:lstStyle/>
          <a:p>
            <a:r>
              <a:rPr lang="fr-FR" dirty="0" err="1"/>
              <a:t>Ongoing</a:t>
            </a:r>
            <a:r>
              <a:rPr lang="fr-FR" dirty="0"/>
              <a:t> collaborative </a:t>
            </a:r>
            <a:r>
              <a:rPr lang="fr-FR" dirty="0" err="1"/>
              <a:t>projects</a:t>
            </a:r>
            <a:br>
              <a:rPr lang="fr-FR" dirty="0"/>
            </a:br>
            <a:br>
              <a:rPr lang="fr-FR" dirty="0"/>
            </a:br>
            <a:r>
              <a:rPr lang="fr-FR" sz="3200" b="1" dirty="0"/>
              <a:t>https://www.estia.fr/recherche/projets-estiatech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BCA08EA3-4FCF-44E6-A6D2-0CD09D62B60D}" type="datetime1">
              <a:rPr lang="fr-FR" sz="1400" smtClean="0"/>
              <a:t>04/03/2025</a:t>
            </a:fld>
            <a:endParaRPr lang="fr-FR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514FA10C-4972-498A-81D5-43FDC841FBDF}"/>
              </a:ext>
            </a:extLst>
          </p:cNvPr>
          <p:cNvSpPr txBox="1">
            <a:spLocks/>
          </p:cNvSpPr>
          <p:nvPr/>
        </p:nvSpPr>
        <p:spPr>
          <a:xfrm>
            <a:off x="4961822" y="2302559"/>
            <a:ext cx="3691847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5B4682A7-0BB5-42C9-883C-CBF11311A247}"/>
              </a:ext>
            </a:extLst>
          </p:cNvPr>
          <p:cNvSpPr txBox="1">
            <a:spLocks/>
          </p:cNvSpPr>
          <p:nvPr/>
        </p:nvSpPr>
        <p:spPr>
          <a:xfrm>
            <a:off x="8288117" y="2302559"/>
            <a:ext cx="3691847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C11D0937-7C26-44D3-9648-D0CBE611F36B}"/>
              </a:ext>
            </a:extLst>
          </p:cNvPr>
          <p:cNvSpPr txBox="1">
            <a:spLocks/>
          </p:cNvSpPr>
          <p:nvPr/>
        </p:nvSpPr>
        <p:spPr>
          <a:xfrm>
            <a:off x="4374854" y="2302559"/>
            <a:ext cx="3691847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15BDA282-8D40-4D21-AAAE-C77ABF049AE5}"/>
              </a:ext>
            </a:extLst>
          </p:cNvPr>
          <p:cNvSpPr txBox="1">
            <a:spLocks/>
          </p:cNvSpPr>
          <p:nvPr/>
        </p:nvSpPr>
        <p:spPr>
          <a:xfrm>
            <a:off x="4291509" y="2729834"/>
            <a:ext cx="3691847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latin typeface="Calibri Light"/>
                <a:cs typeface="Calibri Light"/>
              </a:rPr>
              <a:t>15 </a:t>
            </a:r>
            <a:r>
              <a:rPr lang="es-ES" sz="2400" dirty="0" err="1">
                <a:latin typeface="Calibri Light"/>
                <a:cs typeface="Calibri Light"/>
              </a:rPr>
              <a:t>national</a:t>
            </a:r>
            <a:r>
              <a:rPr lang="es-ES" sz="2400" dirty="0">
                <a:latin typeface="Calibri Light"/>
                <a:cs typeface="Calibri Light"/>
              </a:rPr>
              <a:t> </a:t>
            </a:r>
            <a:r>
              <a:rPr lang="es-ES" sz="2400" dirty="0" err="1">
                <a:latin typeface="Calibri Light"/>
                <a:cs typeface="Calibri Light"/>
              </a:rPr>
              <a:t>projects</a:t>
            </a:r>
            <a:r>
              <a:rPr lang="es-ES" sz="2400" dirty="0">
                <a:latin typeface="Calibri Light"/>
                <a:cs typeface="Calibri Light"/>
              </a:rPr>
              <a:t> </a:t>
            </a: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ABA8F11B-5B74-46B7-BF2F-23E099EF9D2F}"/>
              </a:ext>
            </a:extLst>
          </p:cNvPr>
          <p:cNvSpPr txBox="1">
            <a:spLocks/>
          </p:cNvSpPr>
          <p:nvPr/>
        </p:nvSpPr>
        <p:spPr>
          <a:xfrm>
            <a:off x="7961027" y="2809560"/>
            <a:ext cx="3951225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2400" dirty="0">
                <a:latin typeface="Calibri Light"/>
                <a:cs typeface="Calibri Light"/>
              </a:rPr>
              <a:t>3 </a:t>
            </a:r>
            <a:r>
              <a:rPr lang="es-ES" sz="2400" dirty="0" err="1">
                <a:latin typeface="Calibri Light"/>
                <a:cs typeface="Calibri Light"/>
              </a:rPr>
              <a:t>chairs</a:t>
            </a:r>
            <a:endParaRPr lang="es-ES" sz="2400" dirty="0">
              <a:latin typeface="Calibri Light"/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2400" dirty="0">
              <a:latin typeface="Calibri Light"/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2400" dirty="0">
              <a:latin typeface="Calibri Light"/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2400" dirty="0">
              <a:latin typeface="Calibri Light"/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2400" dirty="0">
              <a:latin typeface="Calibri Light"/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2400" dirty="0">
              <a:latin typeface="Calibri Light"/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2400" dirty="0">
                <a:latin typeface="Calibri Light"/>
                <a:cs typeface="Calibri Light"/>
              </a:rPr>
              <a:t>https://www.estia.fr/formations/les-chaires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897524A-E7E2-47ED-BEBF-98889B8C7B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41" y="3331092"/>
            <a:ext cx="3180398" cy="24730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2E9FCA6-51A1-4B80-94C6-0A337A2668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878" y="3331092"/>
            <a:ext cx="2946218" cy="24147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2D59E90-2CB4-4D4C-B368-D0E9444D6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027" y="3413545"/>
            <a:ext cx="2559219" cy="16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1C312E1C-400E-8AD8-C8EB-72140F4C4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8"/>
            <a:ext cx="12192000" cy="6858000"/>
            <a:chOff x="0" y="-3168"/>
            <a:chExt cx="12192000" cy="6858000"/>
          </a:xfrm>
        </p:grpSpPr>
        <p:sp>
          <p:nvSpPr>
            <p:cNvPr id="1064" name="Rectangle 1063">
              <a:extLst>
                <a:ext uri="{FF2B5EF4-FFF2-40B4-BE49-F238E27FC236}">
                  <a16:creationId xmlns:a16="http://schemas.microsoft.com/office/drawing/2014/main" id="{3EED3976-FC64-B36A-CBBB-256DBC8FE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168"/>
              <a:ext cx="12192000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287154AD-058D-BE18-AC33-1E986A1EA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168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9162" y="1454932"/>
            <a:ext cx="3796937" cy="30587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3600">
                <a:solidFill>
                  <a:srgbClr val="0E2841"/>
                </a:solidFill>
                <a:latin typeface="+mj-lt"/>
                <a:cs typeface="+mj-cs"/>
              </a:rPr>
              <a:t>Collaborative Networks</a:t>
            </a:r>
          </a:p>
        </p:txBody>
      </p:sp>
      <p:sp>
        <p:nvSpPr>
          <p:cNvPr id="1067" name="Freeform: Shape 1066">
            <a:extLst>
              <a:ext uri="{FF2B5EF4-FFF2-40B4-BE49-F238E27FC236}">
                <a16:creationId xmlns:a16="http://schemas.microsoft.com/office/drawing/2014/main" id="{A25AC2A5-90C8-898E-A55D-E85DD07C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3801" y="383645"/>
            <a:ext cx="6472221" cy="6474355"/>
          </a:xfrm>
          <a:custGeom>
            <a:avLst/>
            <a:gdLst>
              <a:gd name="connsiteX0" fmla="*/ 3052393 w 6440390"/>
              <a:gd name="connsiteY0" fmla="*/ 10 h 6372757"/>
              <a:gd name="connsiteX1" fmla="*/ 5032363 w 6440390"/>
              <a:gd name="connsiteY1" fmla="*/ 387260 h 6372757"/>
              <a:gd name="connsiteX2" fmla="*/ 6362614 w 6440390"/>
              <a:gd name="connsiteY2" fmla="*/ 2589102 h 6372757"/>
              <a:gd name="connsiteX3" fmla="*/ 6440047 w 6440390"/>
              <a:gd name="connsiteY3" fmla="*/ 3157989 h 6372757"/>
              <a:gd name="connsiteX4" fmla="*/ 5874820 w 6440390"/>
              <a:gd name="connsiteY4" fmla="*/ 5176108 h 6372757"/>
              <a:gd name="connsiteX5" fmla="*/ 4529584 w 6440390"/>
              <a:gd name="connsiteY5" fmla="*/ 6319699 h 6372757"/>
              <a:gd name="connsiteX6" fmla="*/ 4386595 w 6440390"/>
              <a:gd name="connsiteY6" fmla="*/ 6372757 h 6372757"/>
              <a:gd name="connsiteX7" fmla="*/ 1985942 w 6440390"/>
              <a:gd name="connsiteY7" fmla="*/ 6372757 h 6372757"/>
              <a:gd name="connsiteX8" fmla="*/ 1869716 w 6440390"/>
              <a:gd name="connsiteY8" fmla="*/ 6334698 h 6372757"/>
              <a:gd name="connsiteX9" fmla="*/ 413236 w 6440390"/>
              <a:gd name="connsiteY9" fmla="*/ 5007118 h 6372757"/>
              <a:gd name="connsiteX10" fmla="*/ 116604 w 6440390"/>
              <a:gd name="connsiteY10" fmla="*/ 2186584 h 6372757"/>
              <a:gd name="connsiteX11" fmla="*/ 1924801 w 6440390"/>
              <a:gd name="connsiteY11" fmla="*/ 199865 h 6372757"/>
              <a:gd name="connsiteX12" fmla="*/ 3052393 w 6440390"/>
              <a:gd name="connsiteY12" fmla="*/ 10 h 6372757"/>
              <a:gd name="connsiteX0" fmla="*/ 3052393 w 6440390"/>
              <a:gd name="connsiteY0" fmla="*/ 33 h 6474380"/>
              <a:gd name="connsiteX1" fmla="*/ 5032363 w 6440390"/>
              <a:gd name="connsiteY1" fmla="*/ 488883 h 6474380"/>
              <a:gd name="connsiteX2" fmla="*/ 6362614 w 6440390"/>
              <a:gd name="connsiteY2" fmla="*/ 2690725 h 6474380"/>
              <a:gd name="connsiteX3" fmla="*/ 6440047 w 6440390"/>
              <a:gd name="connsiteY3" fmla="*/ 3259612 h 6474380"/>
              <a:gd name="connsiteX4" fmla="*/ 5874820 w 6440390"/>
              <a:gd name="connsiteY4" fmla="*/ 5277731 h 6474380"/>
              <a:gd name="connsiteX5" fmla="*/ 4529584 w 6440390"/>
              <a:gd name="connsiteY5" fmla="*/ 6421322 h 6474380"/>
              <a:gd name="connsiteX6" fmla="*/ 4386595 w 6440390"/>
              <a:gd name="connsiteY6" fmla="*/ 6474380 h 6474380"/>
              <a:gd name="connsiteX7" fmla="*/ 1985942 w 6440390"/>
              <a:gd name="connsiteY7" fmla="*/ 6474380 h 6474380"/>
              <a:gd name="connsiteX8" fmla="*/ 1869716 w 6440390"/>
              <a:gd name="connsiteY8" fmla="*/ 6436321 h 6474380"/>
              <a:gd name="connsiteX9" fmla="*/ 413236 w 6440390"/>
              <a:gd name="connsiteY9" fmla="*/ 5108741 h 6474380"/>
              <a:gd name="connsiteX10" fmla="*/ 116604 w 6440390"/>
              <a:gd name="connsiteY10" fmla="*/ 2288207 h 6474380"/>
              <a:gd name="connsiteX11" fmla="*/ 1924801 w 6440390"/>
              <a:gd name="connsiteY11" fmla="*/ 301488 h 6474380"/>
              <a:gd name="connsiteX12" fmla="*/ 3052393 w 6440390"/>
              <a:gd name="connsiteY12" fmla="*/ 33 h 6474380"/>
              <a:gd name="connsiteX0" fmla="*/ 3052393 w 6440390"/>
              <a:gd name="connsiteY0" fmla="*/ 8 h 6474355"/>
              <a:gd name="connsiteX1" fmla="*/ 5228306 w 6440390"/>
              <a:gd name="connsiteY1" fmla="*/ 634001 h 6474355"/>
              <a:gd name="connsiteX2" fmla="*/ 6362614 w 6440390"/>
              <a:gd name="connsiteY2" fmla="*/ 2690700 h 6474355"/>
              <a:gd name="connsiteX3" fmla="*/ 6440047 w 6440390"/>
              <a:gd name="connsiteY3" fmla="*/ 3259587 h 6474355"/>
              <a:gd name="connsiteX4" fmla="*/ 5874820 w 6440390"/>
              <a:gd name="connsiteY4" fmla="*/ 5277706 h 6474355"/>
              <a:gd name="connsiteX5" fmla="*/ 4529584 w 6440390"/>
              <a:gd name="connsiteY5" fmla="*/ 6421297 h 6474355"/>
              <a:gd name="connsiteX6" fmla="*/ 4386595 w 6440390"/>
              <a:gd name="connsiteY6" fmla="*/ 6474355 h 6474355"/>
              <a:gd name="connsiteX7" fmla="*/ 1985942 w 6440390"/>
              <a:gd name="connsiteY7" fmla="*/ 6474355 h 6474355"/>
              <a:gd name="connsiteX8" fmla="*/ 1869716 w 6440390"/>
              <a:gd name="connsiteY8" fmla="*/ 6436296 h 6474355"/>
              <a:gd name="connsiteX9" fmla="*/ 413236 w 6440390"/>
              <a:gd name="connsiteY9" fmla="*/ 5108716 h 6474355"/>
              <a:gd name="connsiteX10" fmla="*/ 116604 w 6440390"/>
              <a:gd name="connsiteY10" fmla="*/ 2288182 h 6474355"/>
              <a:gd name="connsiteX11" fmla="*/ 1924801 w 6440390"/>
              <a:gd name="connsiteY11" fmla="*/ 301463 h 6474355"/>
              <a:gd name="connsiteX12" fmla="*/ 3052393 w 6440390"/>
              <a:gd name="connsiteY12" fmla="*/ 8 h 6474355"/>
              <a:gd name="connsiteX0" fmla="*/ 3052393 w 6440390"/>
              <a:gd name="connsiteY0" fmla="*/ 8 h 6474355"/>
              <a:gd name="connsiteX1" fmla="*/ 5228306 w 6440390"/>
              <a:gd name="connsiteY1" fmla="*/ 634001 h 6474355"/>
              <a:gd name="connsiteX2" fmla="*/ 6362614 w 6440390"/>
              <a:gd name="connsiteY2" fmla="*/ 2690700 h 6474355"/>
              <a:gd name="connsiteX3" fmla="*/ 6440047 w 6440390"/>
              <a:gd name="connsiteY3" fmla="*/ 3259587 h 6474355"/>
              <a:gd name="connsiteX4" fmla="*/ 5874820 w 6440390"/>
              <a:gd name="connsiteY4" fmla="*/ 5277706 h 6474355"/>
              <a:gd name="connsiteX5" fmla="*/ 4529584 w 6440390"/>
              <a:gd name="connsiteY5" fmla="*/ 6421297 h 6474355"/>
              <a:gd name="connsiteX6" fmla="*/ 4386595 w 6440390"/>
              <a:gd name="connsiteY6" fmla="*/ 6474355 h 6474355"/>
              <a:gd name="connsiteX7" fmla="*/ 1985942 w 6440390"/>
              <a:gd name="connsiteY7" fmla="*/ 6474355 h 6474355"/>
              <a:gd name="connsiteX8" fmla="*/ 1869716 w 6440390"/>
              <a:gd name="connsiteY8" fmla="*/ 6436296 h 6474355"/>
              <a:gd name="connsiteX9" fmla="*/ 413236 w 6440390"/>
              <a:gd name="connsiteY9" fmla="*/ 5108716 h 6474355"/>
              <a:gd name="connsiteX10" fmla="*/ 116604 w 6440390"/>
              <a:gd name="connsiteY10" fmla="*/ 2288182 h 6474355"/>
              <a:gd name="connsiteX11" fmla="*/ 1757886 w 6440390"/>
              <a:gd name="connsiteY11" fmla="*/ 323235 h 6474355"/>
              <a:gd name="connsiteX12" fmla="*/ 3052393 w 6440390"/>
              <a:gd name="connsiteY12" fmla="*/ 8 h 6474355"/>
              <a:gd name="connsiteX0" fmla="*/ 3052393 w 6440390"/>
              <a:gd name="connsiteY0" fmla="*/ 8 h 6474355"/>
              <a:gd name="connsiteX1" fmla="*/ 5228306 w 6440390"/>
              <a:gd name="connsiteY1" fmla="*/ 634001 h 6474355"/>
              <a:gd name="connsiteX2" fmla="*/ 6362614 w 6440390"/>
              <a:gd name="connsiteY2" fmla="*/ 2690700 h 6474355"/>
              <a:gd name="connsiteX3" fmla="*/ 6440047 w 6440390"/>
              <a:gd name="connsiteY3" fmla="*/ 3259587 h 6474355"/>
              <a:gd name="connsiteX4" fmla="*/ 5874820 w 6440390"/>
              <a:gd name="connsiteY4" fmla="*/ 5277706 h 6474355"/>
              <a:gd name="connsiteX5" fmla="*/ 4529584 w 6440390"/>
              <a:gd name="connsiteY5" fmla="*/ 6421297 h 6474355"/>
              <a:gd name="connsiteX6" fmla="*/ 4386595 w 6440390"/>
              <a:gd name="connsiteY6" fmla="*/ 6474355 h 6474355"/>
              <a:gd name="connsiteX7" fmla="*/ 1985942 w 6440390"/>
              <a:gd name="connsiteY7" fmla="*/ 6474355 h 6474355"/>
              <a:gd name="connsiteX8" fmla="*/ 1869716 w 6440390"/>
              <a:gd name="connsiteY8" fmla="*/ 6436296 h 6474355"/>
              <a:gd name="connsiteX9" fmla="*/ 413236 w 6440390"/>
              <a:gd name="connsiteY9" fmla="*/ 5261116 h 6474355"/>
              <a:gd name="connsiteX10" fmla="*/ 116604 w 6440390"/>
              <a:gd name="connsiteY10" fmla="*/ 2288182 h 6474355"/>
              <a:gd name="connsiteX11" fmla="*/ 1757886 w 6440390"/>
              <a:gd name="connsiteY11" fmla="*/ 323235 h 6474355"/>
              <a:gd name="connsiteX12" fmla="*/ 3052393 w 6440390"/>
              <a:gd name="connsiteY12" fmla="*/ 8 h 647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40390" h="6474355">
                <a:moveTo>
                  <a:pt x="3052393" y="8"/>
                </a:moveTo>
                <a:cubicBezTo>
                  <a:pt x="3763216" y="-1406"/>
                  <a:pt x="4676602" y="185552"/>
                  <a:pt x="5228306" y="634001"/>
                </a:cubicBezTo>
                <a:cubicBezTo>
                  <a:pt x="5780010" y="1082450"/>
                  <a:pt x="6169770" y="2168310"/>
                  <a:pt x="6362614" y="2690700"/>
                </a:cubicBezTo>
                <a:cubicBezTo>
                  <a:pt x="6420151" y="2862314"/>
                  <a:pt x="6443569" y="3054284"/>
                  <a:pt x="6440047" y="3259587"/>
                </a:cubicBezTo>
                <a:cubicBezTo>
                  <a:pt x="6429481" y="3875493"/>
                  <a:pt x="6176454" y="4611397"/>
                  <a:pt x="5874820" y="5277706"/>
                </a:cubicBezTo>
                <a:cubicBezTo>
                  <a:pt x="5512804" y="5881244"/>
                  <a:pt x="5139878" y="6176294"/>
                  <a:pt x="4529584" y="6421297"/>
                </a:cubicBezTo>
                <a:lnTo>
                  <a:pt x="4386595" y="6474355"/>
                </a:lnTo>
                <a:lnTo>
                  <a:pt x="1985942" y="6474355"/>
                </a:lnTo>
                <a:lnTo>
                  <a:pt x="1869716" y="6436296"/>
                </a:lnTo>
                <a:cubicBezTo>
                  <a:pt x="1229782" y="6200417"/>
                  <a:pt x="680839" y="5624325"/>
                  <a:pt x="413236" y="5261116"/>
                </a:cubicBezTo>
                <a:cubicBezTo>
                  <a:pt x="47231" y="4730076"/>
                  <a:pt x="-135324" y="3089391"/>
                  <a:pt x="116604" y="2288182"/>
                </a:cubicBezTo>
                <a:cubicBezTo>
                  <a:pt x="368531" y="1486973"/>
                  <a:pt x="1013212" y="659969"/>
                  <a:pt x="1757886" y="323235"/>
                </a:cubicBezTo>
                <a:cubicBezTo>
                  <a:pt x="2057271" y="183800"/>
                  <a:pt x="2625899" y="856"/>
                  <a:pt x="305239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3E6B9BED-0B6D-ED43-937B-4B0FB8B6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27" y="1670581"/>
            <a:ext cx="2886099" cy="99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9" name="Freeform: Shape 1068">
            <a:extLst>
              <a:ext uri="{FF2B5EF4-FFF2-40B4-BE49-F238E27FC236}">
                <a16:creationId xmlns:a16="http://schemas.microsoft.com/office/drawing/2014/main" id="{EC390D67-C515-C2B6-F65E-54090072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668223" flipH="1" flipV="1">
            <a:off x="11256982" y="-67465"/>
            <a:ext cx="993393" cy="1697860"/>
          </a:xfrm>
          <a:custGeom>
            <a:avLst/>
            <a:gdLst>
              <a:gd name="connsiteX0" fmla="*/ 142517 w 1100252"/>
              <a:gd name="connsiteY0" fmla="*/ 1880498 h 1880498"/>
              <a:gd name="connsiteX1" fmla="*/ 315827 w 1100252"/>
              <a:gd name="connsiteY1" fmla="*/ 1745067 h 1880498"/>
              <a:gd name="connsiteX2" fmla="*/ 309577 w 1100252"/>
              <a:gd name="connsiteY2" fmla="*/ 1725331 h 1880498"/>
              <a:gd name="connsiteX3" fmla="*/ 257021 w 1100252"/>
              <a:gd name="connsiteY3" fmla="*/ 1521424 h 1880498"/>
              <a:gd name="connsiteX4" fmla="*/ 222077 w 1100252"/>
              <a:gd name="connsiteY4" fmla="*/ 1293937 h 1880498"/>
              <a:gd name="connsiteX5" fmla="*/ 227806 w 1100252"/>
              <a:gd name="connsiteY5" fmla="*/ 1262594 h 1880498"/>
              <a:gd name="connsiteX6" fmla="*/ 394115 w 1100252"/>
              <a:gd name="connsiteY6" fmla="*/ 1353019 h 1880498"/>
              <a:gd name="connsiteX7" fmla="*/ 625381 w 1100252"/>
              <a:gd name="connsiteY7" fmla="*/ 1421724 h 1880498"/>
              <a:gd name="connsiteX8" fmla="*/ 715280 w 1100252"/>
              <a:gd name="connsiteY8" fmla="*/ 1432919 h 1880498"/>
              <a:gd name="connsiteX9" fmla="*/ 1100252 w 1100252"/>
              <a:gd name="connsiteY9" fmla="*/ 1132087 h 1880498"/>
              <a:gd name="connsiteX10" fmla="*/ 985923 w 1100252"/>
              <a:gd name="connsiteY10" fmla="*/ 1097986 h 1880498"/>
              <a:gd name="connsiteX11" fmla="*/ 845020 w 1100252"/>
              <a:gd name="connsiteY11" fmla="*/ 1072000 h 1880498"/>
              <a:gd name="connsiteX12" fmla="*/ 496841 w 1100252"/>
              <a:gd name="connsiteY12" fmla="*/ 1070816 h 1880498"/>
              <a:gd name="connsiteX13" fmla="*/ 386518 w 1100252"/>
              <a:gd name="connsiteY13" fmla="*/ 1057102 h 1880498"/>
              <a:gd name="connsiteX14" fmla="*/ 608179 w 1100252"/>
              <a:gd name="connsiteY14" fmla="*/ 939446 h 1880498"/>
              <a:gd name="connsiteX15" fmla="*/ 790087 w 1100252"/>
              <a:gd name="connsiteY15" fmla="*/ 785667 h 1880498"/>
              <a:gd name="connsiteX16" fmla="*/ 933347 w 1100252"/>
              <a:gd name="connsiteY16" fmla="*/ 595705 h 1880498"/>
              <a:gd name="connsiteX17" fmla="*/ 973884 w 1100252"/>
              <a:gd name="connsiteY17" fmla="*/ 458787 h 1880498"/>
              <a:gd name="connsiteX18" fmla="*/ 965722 w 1100252"/>
              <a:gd name="connsiteY18" fmla="*/ 454195 h 1880498"/>
              <a:gd name="connsiteX19" fmla="*/ 646830 w 1100252"/>
              <a:gd name="connsiteY19" fmla="*/ 526786 h 1880498"/>
              <a:gd name="connsiteX20" fmla="*/ 375640 w 1100252"/>
              <a:gd name="connsiteY20" fmla="*/ 679923 h 1880498"/>
              <a:gd name="connsiteX21" fmla="*/ 374038 w 1100252"/>
              <a:gd name="connsiteY21" fmla="*/ 651385 h 1880498"/>
              <a:gd name="connsiteX22" fmla="*/ 488736 w 1100252"/>
              <a:gd name="connsiteY22" fmla="*/ 439153 h 1880498"/>
              <a:gd name="connsiteX23" fmla="*/ 493343 w 1100252"/>
              <a:gd name="connsiteY23" fmla="*/ 215051 h 1880498"/>
              <a:gd name="connsiteX24" fmla="*/ 416131 w 1100252"/>
              <a:gd name="connsiteY24" fmla="*/ 0 h 1880498"/>
              <a:gd name="connsiteX25" fmla="*/ 306776 w 1100252"/>
              <a:gd name="connsiteY25" fmla="*/ 111727 h 1880498"/>
              <a:gd name="connsiteX26" fmla="*/ 199588 w 1100252"/>
              <a:gd name="connsiteY26" fmla="*/ 280522 h 1880498"/>
              <a:gd name="connsiteX27" fmla="*/ 77747 w 1100252"/>
              <a:gd name="connsiteY27" fmla="*/ 588060 h 1880498"/>
              <a:gd name="connsiteX28" fmla="*/ 130 w 1100252"/>
              <a:gd name="connsiteY28" fmla="*/ 1094880 h 1880498"/>
              <a:gd name="connsiteX29" fmla="*/ 40999 w 1100252"/>
              <a:gd name="connsiteY29" fmla="*/ 1530779 h 1880498"/>
              <a:gd name="connsiteX30" fmla="*/ 92435 w 1100252"/>
              <a:gd name="connsiteY30" fmla="*/ 1736231 h 188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0252" h="1880498">
                <a:moveTo>
                  <a:pt x="142517" y="1880498"/>
                </a:moveTo>
                <a:lnTo>
                  <a:pt x="315827" y="1745067"/>
                </a:lnTo>
                <a:lnTo>
                  <a:pt x="309577" y="1725331"/>
                </a:lnTo>
                <a:cubicBezTo>
                  <a:pt x="289568" y="1658295"/>
                  <a:pt x="270476" y="1583299"/>
                  <a:pt x="257021" y="1521424"/>
                </a:cubicBezTo>
                <a:cubicBezTo>
                  <a:pt x="239081" y="1438925"/>
                  <a:pt x="226946" y="1337075"/>
                  <a:pt x="222077" y="1293937"/>
                </a:cubicBezTo>
                <a:cubicBezTo>
                  <a:pt x="217208" y="1250798"/>
                  <a:pt x="216655" y="1254838"/>
                  <a:pt x="227806" y="1262594"/>
                </a:cubicBezTo>
                <a:cubicBezTo>
                  <a:pt x="238957" y="1270351"/>
                  <a:pt x="327853" y="1326498"/>
                  <a:pt x="394115" y="1353019"/>
                </a:cubicBezTo>
                <a:cubicBezTo>
                  <a:pt x="460378" y="1379541"/>
                  <a:pt x="552586" y="1408886"/>
                  <a:pt x="625381" y="1421724"/>
                </a:cubicBezTo>
                <a:lnTo>
                  <a:pt x="715280" y="1432919"/>
                </a:lnTo>
                <a:lnTo>
                  <a:pt x="1100252" y="1132087"/>
                </a:lnTo>
                <a:lnTo>
                  <a:pt x="985923" y="1097986"/>
                </a:lnTo>
                <a:cubicBezTo>
                  <a:pt x="942667" y="1086822"/>
                  <a:pt x="895627" y="1077203"/>
                  <a:pt x="845020" y="1072000"/>
                </a:cubicBezTo>
                <a:cubicBezTo>
                  <a:pt x="743805" y="1061596"/>
                  <a:pt x="573259" y="1073299"/>
                  <a:pt x="496841" y="1070816"/>
                </a:cubicBezTo>
                <a:cubicBezTo>
                  <a:pt x="420424" y="1068333"/>
                  <a:pt x="380345" y="1064584"/>
                  <a:pt x="386518" y="1057102"/>
                </a:cubicBezTo>
                <a:cubicBezTo>
                  <a:pt x="392691" y="1049620"/>
                  <a:pt x="540917" y="984685"/>
                  <a:pt x="608179" y="939446"/>
                </a:cubicBezTo>
                <a:cubicBezTo>
                  <a:pt x="675440" y="894207"/>
                  <a:pt x="735893" y="842957"/>
                  <a:pt x="790087" y="785667"/>
                </a:cubicBezTo>
                <a:cubicBezTo>
                  <a:pt x="844282" y="728377"/>
                  <a:pt x="904074" y="650950"/>
                  <a:pt x="933347" y="595705"/>
                </a:cubicBezTo>
                <a:cubicBezTo>
                  <a:pt x="958960" y="547365"/>
                  <a:pt x="986811" y="477348"/>
                  <a:pt x="973884" y="458787"/>
                </a:cubicBezTo>
                <a:cubicBezTo>
                  <a:pt x="972038" y="456135"/>
                  <a:pt x="969359" y="454533"/>
                  <a:pt x="965722" y="454195"/>
                </a:cubicBezTo>
                <a:cubicBezTo>
                  <a:pt x="936630" y="451490"/>
                  <a:pt x="745176" y="489165"/>
                  <a:pt x="646830" y="526786"/>
                </a:cubicBezTo>
                <a:cubicBezTo>
                  <a:pt x="548483" y="564408"/>
                  <a:pt x="421106" y="659157"/>
                  <a:pt x="375640" y="679923"/>
                </a:cubicBezTo>
                <a:cubicBezTo>
                  <a:pt x="330175" y="700690"/>
                  <a:pt x="355189" y="691513"/>
                  <a:pt x="374038" y="651385"/>
                </a:cubicBezTo>
                <a:cubicBezTo>
                  <a:pt x="392887" y="611256"/>
                  <a:pt x="471154" y="525201"/>
                  <a:pt x="488736" y="439153"/>
                </a:cubicBezTo>
                <a:cubicBezTo>
                  <a:pt x="505983" y="354742"/>
                  <a:pt x="505787" y="309500"/>
                  <a:pt x="493343" y="215051"/>
                </a:cubicBezTo>
                <a:cubicBezTo>
                  <a:pt x="477949" y="136046"/>
                  <a:pt x="459534" y="74706"/>
                  <a:pt x="416131" y="0"/>
                </a:cubicBezTo>
                <a:cubicBezTo>
                  <a:pt x="385416" y="11405"/>
                  <a:pt x="340134" y="70559"/>
                  <a:pt x="306776" y="111727"/>
                </a:cubicBezTo>
                <a:cubicBezTo>
                  <a:pt x="268654" y="158776"/>
                  <a:pt x="237760" y="201134"/>
                  <a:pt x="199588" y="280522"/>
                </a:cubicBezTo>
                <a:cubicBezTo>
                  <a:pt x="161416" y="359911"/>
                  <a:pt x="110990" y="452334"/>
                  <a:pt x="77747" y="588060"/>
                </a:cubicBezTo>
                <a:cubicBezTo>
                  <a:pt x="44504" y="723787"/>
                  <a:pt x="1852" y="940150"/>
                  <a:pt x="130" y="1094880"/>
                </a:cubicBezTo>
                <a:cubicBezTo>
                  <a:pt x="-1594" y="1249609"/>
                  <a:pt x="13975" y="1390357"/>
                  <a:pt x="40999" y="1530779"/>
                </a:cubicBezTo>
                <a:cubicBezTo>
                  <a:pt x="54511" y="1600990"/>
                  <a:pt x="71940" y="1668966"/>
                  <a:pt x="92435" y="173623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71" name="Freeform: Shape 1070">
            <a:extLst>
              <a:ext uri="{FF2B5EF4-FFF2-40B4-BE49-F238E27FC236}">
                <a16:creationId xmlns:a16="http://schemas.microsoft.com/office/drawing/2014/main" id="{DDB64C3C-800C-C4B3-94BF-ED76CE7A8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11636290" y="1745918"/>
            <a:ext cx="387847" cy="397597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849481"/>
              <a:gd name="connsiteY0" fmla="*/ -2 h 4963945"/>
              <a:gd name="connsiteX1" fmla="*/ 4735908 w 4849481"/>
              <a:gd name="connsiteY1" fmla="*/ 1905904 h 4963945"/>
              <a:gd name="connsiteX2" fmla="*/ 4451030 w 4849481"/>
              <a:gd name="connsiteY2" fmla="*/ 3809085 h 4963945"/>
              <a:gd name="connsiteX3" fmla="*/ 3419865 w 4849481"/>
              <a:gd name="connsiteY3" fmla="*/ 4844853 h 4963945"/>
              <a:gd name="connsiteX4" fmla="*/ 1074535 w 4849481"/>
              <a:gd name="connsiteY4" fmla="*/ 4657234 h 4963945"/>
              <a:gd name="connsiteX5" fmla="*/ 33359 w 4849481"/>
              <a:gd name="connsiteY5" fmla="*/ 2995663 h 4963945"/>
              <a:gd name="connsiteX6" fmla="*/ 592137 w 4849481"/>
              <a:gd name="connsiteY6" fmla="*/ 805854 h 4963945"/>
              <a:gd name="connsiteX7" fmla="*/ 2649000 w 4849481"/>
              <a:gd name="connsiteY7" fmla="*/ -2 h 4963945"/>
              <a:gd name="connsiteX0" fmla="*/ 2649000 w 4749146"/>
              <a:gd name="connsiteY0" fmla="*/ -2 h 5069043"/>
              <a:gd name="connsiteX1" fmla="*/ 4735908 w 4749146"/>
              <a:gd name="connsiteY1" fmla="*/ 1905904 h 5069043"/>
              <a:gd name="connsiteX2" fmla="*/ 3419865 w 4749146"/>
              <a:gd name="connsiteY2" fmla="*/ 4844853 h 5069043"/>
              <a:gd name="connsiteX3" fmla="*/ 1074535 w 4749146"/>
              <a:gd name="connsiteY3" fmla="*/ 4657234 h 5069043"/>
              <a:gd name="connsiteX4" fmla="*/ 33359 w 4749146"/>
              <a:gd name="connsiteY4" fmla="*/ 2995663 h 5069043"/>
              <a:gd name="connsiteX5" fmla="*/ 592137 w 4749146"/>
              <a:gd name="connsiteY5" fmla="*/ 805854 h 5069043"/>
              <a:gd name="connsiteX6" fmla="*/ 2649000 w 4749146"/>
              <a:gd name="connsiteY6" fmla="*/ -2 h 5069043"/>
              <a:gd name="connsiteX0" fmla="*/ 2649000 w 4768568"/>
              <a:gd name="connsiteY0" fmla="*/ -2 h 4783398"/>
              <a:gd name="connsiteX1" fmla="*/ 4735908 w 4768568"/>
              <a:gd name="connsiteY1" fmla="*/ 1905904 h 4783398"/>
              <a:gd name="connsiteX2" fmla="*/ 4002392 w 4768568"/>
              <a:gd name="connsiteY2" fmla="*/ 4358059 h 4783398"/>
              <a:gd name="connsiteX3" fmla="*/ 1074535 w 4768568"/>
              <a:gd name="connsiteY3" fmla="*/ 4657234 h 4783398"/>
              <a:gd name="connsiteX4" fmla="*/ 33359 w 4768568"/>
              <a:gd name="connsiteY4" fmla="*/ 2995663 h 4783398"/>
              <a:gd name="connsiteX5" fmla="*/ 592137 w 4768568"/>
              <a:gd name="connsiteY5" fmla="*/ 805854 h 4783398"/>
              <a:gd name="connsiteX6" fmla="*/ 2649000 w 4768568"/>
              <a:gd name="connsiteY6" fmla="*/ -2 h 4783398"/>
              <a:gd name="connsiteX0" fmla="*/ 2649000 w 4768568"/>
              <a:gd name="connsiteY0" fmla="*/ -2 h 4785029"/>
              <a:gd name="connsiteX1" fmla="*/ 4735908 w 4768568"/>
              <a:gd name="connsiteY1" fmla="*/ 1905904 h 4785029"/>
              <a:gd name="connsiteX2" fmla="*/ 4002392 w 4768568"/>
              <a:gd name="connsiteY2" fmla="*/ 4358059 h 4785029"/>
              <a:gd name="connsiteX3" fmla="*/ 1606586 w 4768568"/>
              <a:gd name="connsiteY3" fmla="*/ 4659573 h 4785029"/>
              <a:gd name="connsiteX4" fmla="*/ 33359 w 4768568"/>
              <a:gd name="connsiteY4" fmla="*/ 2995663 h 4785029"/>
              <a:gd name="connsiteX5" fmla="*/ 592137 w 4768568"/>
              <a:gd name="connsiteY5" fmla="*/ 805854 h 4785029"/>
              <a:gd name="connsiteX6" fmla="*/ 2649000 w 4768568"/>
              <a:gd name="connsiteY6" fmla="*/ -2 h 4785029"/>
              <a:gd name="connsiteX0" fmla="*/ 2649000 w 4768568"/>
              <a:gd name="connsiteY0" fmla="*/ -2 h 4881625"/>
              <a:gd name="connsiteX1" fmla="*/ 4735908 w 4768568"/>
              <a:gd name="connsiteY1" fmla="*/ 1905904 h 4881625"/>
              <a:gd name="connsiteX2" fmla="*/ 4002392 w 4768568"/>
              <a:gd name="connsiteY2" fmla="*/ 4358059 h 4881625"/>
              <a:gd name="connsiteX3" fmla="*/ 1693107 w 4768568"/>
              <a:gd name="connsiteY3" fmla="*/ 4787180 h 4881625"/>
              <a:gd name="connsiteX4" fmla="*/ 33359 w 4768568"/>
              <a:gd name="connsiteY4" fmla="*/ 2995663 h 4881625"/>
              <a:gd name="connsiteX5" fmla="*/ 592137 w 4768568"/>
              <a:gd name="connsiteY5" fmla="*/ 805854 h 4881625"/>
              <a:gd name="connsiteX6" fmla="*/ 2649000 w 4768568"/>
              <a:gd name="connsiteY6" fmla="*/ -2 h 4881625"/>
              <a:gd name="connsiteX0" fmla="*/ 2635153 w 4754721"/>
              <a:gd name="connsiteY0" fmla="*/ -2 h 4881625"/>
              <a:gd name="connsiteX1" fmla="*/ 4722061 w 4754721"/>
              <a:gd name="connsiteY1" fmla="*/ 1905904 h 4881625"/>
              <a:gd name="connsiteX2" fmla="*/ 3988545 w 4754721"/>
              <a:gd name="connsiteY2" fmla="*/ 4358059 h 4881625"/>
              <a:gd name="connsiteX3" fmla="*/ 1679260 w 4754721"/>
              <a:gd name="connsiteY3" fmla="*/ 4787180 h 4881625"/>
              <a:gd name="connsiteX4" fmla="*/ 19512 w 4754721"/>
              <a:gd name="connsiteY4" fmla="*/ 2995663 h 4881625"/>
              <a:gd name="connsiteX5" fmla="*/ 578290 w 4754721"/>
              <a:gd name="connsiteY5" fmla="*/ 805854 h 4881625"/>
              <a:gd name="connsiteX6" fmla="*/ 2635153 w 4754721"/>
              <a:gd name="connsiteY6" fmla="*/ -2 h 48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4721" h="4881625">
                <a:moveTo>
                  <a:pt x="2635153" y="-2"/>
                </a:moveTo>
                <a:cubicBezTo>
                  <a:pt x="3325781" y="183340"/>
                  <a:pt x="4593584" y="1098428"/>
                  <a:pt x="4722061" y="1905904"/>
                </a:cubicBezTo>
                <a:cubicBezTo>
                  <a:pt x="4850538" y="2713380"/>
                  <a:pt x="4598774" y="3899504"/>
                  <a:pt x="3988545" y="4358059"/>
                </a:cubicBezTo>
                <a:cubicBezTo>
                  <a:pt x="3378316" y="4816614"/>
                  <a:pt x="2340766" y="5014246"/>
                  <a:pt x="1679260" y="4787180"/>
                </a:cubicBezTo>
                <a:cubicBezTo>
                  <a:pt x="1017754" y="4560114"/>
                  <a:pt x="131349" y="3624898"/>
                  <a:pt x="19512" y="2995663"/>
                </a:cubicBezTo>
                <a:cubicBezTo>
                  <a:pt x="-108273" y="2318581"/>
                  <a:pt x="427887" y="1272120"/>
                  <a:pt x="578290" y="805854"/>
                </a:cubicBezTo>
                <a:cubicBezTo>
                  <a:pt x="728693" y="339588"/>
                  <a:pt x="1982480" y="30746"/>
                  <a:pt x="2635153" y="-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3" name="Freeform: Shape 1072">
            <a:extLst>
              <a:ext uri="{FF2B5EF4-FFF2-40B4-BE49-F238E27FC236}">
                <a16:creationId xmlns:a16="http://schemas.microsoft.com/office/drawing/2014/main" id="{A1438E10-73A2-2111-4F9E-0477CF7C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11636289" y="1745918"/>
            <a:ext cx="387847" cy="397597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849481"/>
              <a:gd name="connsiteY0" fmla="*/ -2 h 4963945"/>
              <a:gd name="connsiteX1" fmla="*/ 4735908 w 4849481"/>
              <a:gd name="connsiteY1" fmla="*/ 1905904 h 4963945"/>
              <a:gd name="connsiteX2" fmla="*/ 4451030 w 4849481"/>
              <a:gd name="connsiteY2" fmla="*/ 3809085 h 4963945"/>
              <a:gd name="connsiteX3" fmla="*/ 3419865 w 4849481"/>
              <a:gd name="connsiteY3" fmla="*/ 4844853 h 4963945"/>
              <a:gd name="connsiteX4" fmla="*/ 1074535 w 4849481"/>
              <a:gd name="connsiteY4" fmla="*/ 4657234 h 4963945"/>
              <a:gd name="connsiteX5" fmla="*/ 33359 w 4849481"/>
              <a:gd name="connsiteY5" fmla="*/ 2995663 h 4963945"/>
              <a:gd name="connsiteX6" fmla="*/ 592137 w 4849481"/>
              <a:gd name="connsiteY6" fmla="*/ 805854 h 4963945"/>
              <a:gd name="connsiteX7" fmla="*/ 2649000 w 4849481"/>
              <a:gd name="connsiteY7" fmla="*/ -2 h 4963945"/>
              <a:gd name="connsiteX0" fmla="*/ 2649000 w 4749146"/>
              <a:gd name="connsiteY0" fmla="*/ -2 h 5069043"/>
              <a:gd name="connsiteX1" fmla="*/ 4735908 w 4749146"/>
              <a:gd name="connsiteY1" fmla="*/ 1905904 h 5069043"/>
              <a:gd name="connsiteX2" fmla="*/ 3419865 w 4749146"/>
              <a:gd name="connsiteY2" fmla="*/ 4844853 h 5069043"/>
              <a:gd name="connsiteX3" fmla="*/ 1074535 w 4749146"/>
              <a:gd name="connsiteY3" fmla="*/ 4657234 h 5069043"/>
              <a:gd name="connsiteX4" fmla="*/ 33359 w 4749146"/>
              <a:gd name="connsiteY4" fmla="*/ 2995663 h 5069043"/>
              <a:gd name="connsiteX5" fmla="*/ 592137 w 4749146"/>
              <a:gd name="connsiteY5" fmla="*/ 805854 h 5069043"/>
              <a:gd name="connsiteX6" fmla="*/ 2649000 w 4749146"/>
              <a:gd name="connsiteY6" fmla="*/ -2 h 5069043"/>
              <a:gd name="connsiteX0" fmla="*/ 2649000 w 4768568"/>
              <a:gd name="connsiteY0" fmla="*/ -2 h 4783398"/>
              <a:gd name="connsiteX1" fmla="*/ 4735908 w 4768568"/>
              <a:gd name="connsiteY1" fmla="*/ 1905904 h 4783398"/>
              <a:gd name="connsiteX2" fmla="*/ 4002392 w 4768568"/>
              <a:gd name="connsiteY2" fmla="*/ 4358059 h 4783398"/>
              <a:gd name="connsiteX3" fmla="*/ 1074535 w 4768568"/>
              <a:gd name="connsiteY3" fmla="*/ 4657234 h 4783398"/>
              <a:gd name="connsiteX4" fmla="*/ 33359 w 4768568"/>
              <a:gd name="connsiteY4" fmla="*/ 2995663 h 4783398"/>
              <a:gd name="connsiteX5" fmla="*/ 592137 w 4768568"/>
              <a:gd name="connsiteY5" fmla="*/ 805854 h 4783398"/>
              <a:gd name="connsiteX6" fmla="*/ 2649000 w 4768568"/>
              <a:gd name="connsiteY6" fmla="*/ -2 h 4783398"/>
              <a:gd name="connsiteX0" fmla="*/ 2649000 w 4768568"/>
              <a:gd name="connsiteY0" fmla="*/ -2 h 4785029"/>
              <a:gd name="connsiteX1" fmla="*/ 4735908 w 4768568"/>
              <a:gd name="connsiteY1" fmla="*/ 1905904 h 4785029"/>
              <a:gd name="connsiteX2" fmla="*/ 4002392 w 4768568"/>
              <a:gd name="connsiteY2" fmla="*/ 4358059 h 4785029"/>
              <a:gd name="connsiteX3" fmla="*/ 1606586 w 4768568"/>
              <a:gd name="connsiteY3" fmla="*/ 4659573 h 4785029"/>
              <a:gd name="connsiteX4" fmla="*/ 33359 w 4768568"/>
              <a:gd name="connsiteY4" fmla="*/ 2995663 h 4785029"/>
              <a:gd name="connsiteX5" fmla="*/ 592137 w 4768568"/>
              <a:gd name="connsiteY5" fmla="*/ 805854 h 4785029"/>
              <a:gd name="connsiteX6" fmla="*/ 2649000 w 4768568"/>
              <a:gd name="connsiteY6" fmla="*/ -2 h 4785029"/>
              <a:gd name="connsiteX0" fmla="*/ 2649000 w 4768568"/>
              <a:gd name="connsiteY0" fmla="*/ -2 h 4881625"/>
              <a:gd name="connsiteX1" fmla="*/ 4735908 w 4768568"/>
              <a:gd name="connsiteY1" fmla="*/ 1905904 h 4881625"/>
              <a:gd name="connsiteX2" fmla="*/ 4002392 w 4768568"/>
              <a:gd name="connsiteY2" fmla="*/ 4358059 h 4881625"/>
              <a:gd name="connsiteX3" fmla="*/ 1693107 w 4768568"/>
              <a:gd name="connsiteY3" fmla="*/ 4787180 h 4881625"/>
              <a:gd name="connsiteX4" fmla="*/ 33359 w 4768568"/>
              <a:gd name="connsiteY4" fmla="*/ 2995663 h 4881625"/>
              <a:gd name="connsiteX5" fmla="*/ 592137 w 4768568"/>
              <a:gd name="connsiteY5" fmla="*/ 805854 h 4881625"/>
              <a:gd name="connsiteX6" fmla="*/ 2649000 w 4768568"/>
              <a:gd name="connsiteY6" fmla="*/ -2 h 4881625"/>
              <a:gd name="connsiteX0" fmla="*/ 2635153 w 4754721"/>
              <a:gd name="connsiteY0" fmla="*/ -2 h 4881625"/>
              <a:gd name="connsiteX1" fmla="*/ 4722061 w 4754721"/>
              <a:gd name="connsiteY1" fmla="*/ 1905904 h 4881625"/>
              <a:gd name="connsiteX2" fmla="*/ 3988545 w 4754721"/>
              <a:gd name="connsiteY2" fmla="*/ 4358059 h 4881625"/>
              <a:gd name="connsiteX3" fmla="*/ 1679260 w 4754721"/>
              <a:gd name="connsiteY3" fmla="*/ 4787180 h 4881625"/>
              <a:gd name="connsiteX4" fmla="*/ 19512 w 4754721"/>
              <a:gd name="connsiteY4" fmla="*/ 2995663 h 4881625"/>
              <a:gd name="connsiteX5" fmla="*/ 578290 w 4754721"/>
              <a:gd name="connsiteY5" fmla="*/ 805854 h 4881625"/>
              <a:gd name="connsiteX6" fmla="*/ 2635153 w 4754721"/>
              <a:gd name="connsiteY6" fmla="*/ -2 h 48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4721" h="4881625">
                <a:moveTo>
                  <a:pt x="2635153" y="-2"/>
                </a:moveTo>
                <a:cubicBezTo>
                  <a:pt x="3325781" y="183340"/>
                  <a:pt x="4593584" y="1098428"/>
                  <a:pt x="4722061" y="1905904"/>
                </a:cubicBezTo>
                <a:cubicBezTo>
                  <a:pt x="4850538" y="2713380"/>
                  <a:pt x="4598774" y="3899504"/>
                  <a:pt x="3988545" y="4358059"/>
                </a:cubicBezTo>
                <a:cubicBezTo>
                  <a:pt x="3378316" y="4816614"/>
                  <a:pt x="2340766" y="5014246"/>
                  <a:pt x="1679260" y="4787180"/>
                </a:cubicBezTo>
                <a:cubicBezTo>
                  <a:pt x="1017754" y="4560114"/>
                  <a:pt x="131349" y="3624898"/>
                  <a:pt x="19512" y="2995663"/>
                </a:cubicBezTo>
                <a:cubicBezTo>
                  <a:pt x="-108273" y="2318581"/>
                  <a:pt x="427887" y="1272120"/>
                  <a:pt x="578290" y="805854"/>
                </a:cubicBezTo>
                <a:cubicBezTo>
                  <a:pt x="728693" y="339588"/>
                  <a:pt x="1982480" y="30746"/>
                  <a:pt x="2635153" y="-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La French Tech - YouTube">
            <a:extLst>
              <a:ext uri="{FF2B5EF4-FFF2-40B4-BE49-F238E27FC236}">
                <a16:creationId xmlns:a16="http://schemas.microsoft.com/office/drawing/2014/main" id="{E84483F5-0340-4D7C-7AF9-135AACB6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8192" y="3504711"/>
            <a:ext cx="2208493" cy="22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portaje | La Cátedra de Bali se compromete con la ecología textil">
            <a:extLst>
              <a:ext uri="{FF2B5EF4-FFF2-40B4-BE49-F238E27FC236}">
                <a16:creationId xmlns:a16="http://schemas.microsoft.com/office/drawing/2014/main" id="{FF0E61EA-9757-78F1-B650-EA49179F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4308" y="3649839"/>
            <a:ext cx="2374055" cy="191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 rot="5400000">
            <a:off x="10122502" y="4262898"/>
            <a:ext cx="344738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CA08EA3-4FCF-44E6-A6D2-0CD09D62B60D}" type="datetime1">
              <a:rPr lang="en-US" sz="1000">
                <a:solidFill>
                  <a:srgbClr val="0E2841"/>
                </a:solidFill>
              </a:rPr>
              <a:pPr algn="r">
                <a:spcAft>
                  <a:spcPts val="600"/>
                </a:spcAft>
              </a:pPr>
              <a:t>3/4/2025</a:t>
            </a:fld>
            <a:endParaRPr lang="en-US" sz="1000">
              <a:solidFill>
                <a:srgbClr val="0E2841"/>
              </a:solidFill>
            </a:endParaRP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514FA10C-4972-498A-81D5-43FDC841FBDF}"/>
              </a:ext>
            </a:extLst>
          </p:cNvPr>
          <p:cNvSpPr txBox="1">
            <a:spLocks/>
          </p:cNvSpPr>
          <p:nvPr/>
        </p:nvSpPr>
        <p:spPr>
          <a:xfrm>
            <a:off x="4961822" y="2302559"/>
            <a:ext cx="3691847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5B4682A7-0BB5-42C9-883C-CBF11311A247}"/>
              </a:ext>
            </a:extLst>
          </p:cNvPr>
          <p:cNvSpPr txBox="1">
            <a:spLocks/>
          </p:cNvSpPr>
          <p:nvPr/>
        </p:nvSpPr>
        <p:spPr>
          <a:xfrm>
            <a:off x="8288117" y="2302559"/>
            <a:ext cx="3691847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C11D0937-7C26-44D3-9648-D0CBE611F36B}"/>
              </a:ext>
            </a:extLst>
          </p:cNvPr>
          <p:cNvSpPr txBox="1">
            <a:spLocks/>
          </p:cNvSpPr>
          <p:nvPr/>
        </p:nvSpPr>
        <p:spPr>
          <a:xfrm>
            <a:off x="4374854" y="2302559"/>
            <a:ext cx="3691847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9333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294E5F-E1B9-4074-9B84-C25A2C84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5400">
                <a:latin typeface="+mj-lt"/>
                <a:cs typeface="+mj-cs"/>
              </a:rPr>
              <a:t>Institute Profile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37E9CA-9DD4-4326-AA95-C8C9C45ED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/>
            <a:r>
              <a:rPr lang="en-US" sz="1500">
                <a:latin typeface="+mn-lt"/>
                <a:cs typeface="+mn-cs"/>
              </a:rPr>
              <a:t>Founded in 1996, the </a:t>
            </a:r>
            <a:r>
              <a:rPr lang="en-US" sz="1500" b="1">
                <a:latin typeface="+mn-lt"/>
                <a:cs typeface="+mn-cs"/>
              </a:rPr>
              <a:t>ESTIA INSTITUTE OF TECHNOLOGY </a:t>
            </a:r>
            <a:r>
              <a:rPr lang="en-US" sz="1500">
                <a:latin typeface="+mn-lt"/>
                <a:cs typeface="+mn-cs"/>
              </a:rPr>
              <a:t>is a general engineering French school training trilingual versatile engineers, to undertake positions such as product engineer, supply chain planner/manager, quality manager, production manager, and project manager. </a:t>
            </a:r>
          </a:p>
          <a:p>
            <a:pPr marL="0" indent="-228600" defTabSz="914400"/>
            <a:r>
              <a:rPr lang="en-US" sz="1500" b="1">
                <a:latin typeface="+mn-lt"/>
                <a:cs typeface="+mn-cs"/>
              </a:rPr>
              <a:t>The ESTIA campus is an ecosystem which includes:</a:t>
            </a:r>
          </a:p>
          <a:p>
            <a:pPr indent="-228600" defTabSz="914400"/>
            <a:r>
              <a:rPr lang="en-US" sz="1500">
                <a:latin typeface="+mn-lt"/>
                <a:cs typeface="+mn-cs"/>
              </a:rPr>
              <a:t>Engineering courses &amp; masters degrees</a:t>
            </a:r>
          </a:p>
          <a:p>
            <a:pPr indent="-228600" defTabSz="914400"/>
            <a:r>
              <a:rPr lang="en-US" sz="1500">
                <a:latin typeface="+mn-lt"/>
                <a:cs typeface="+mn-cs"/>
              </a:rPr>
              <a:t>Research teams in technology</a:t>
            </a:r>
          </a:p>
          <a:p>
            <a:pPr indent="-228600" defTabSz="914400"/>
            <a:r>
              <a:rPr lang="en-US" sz="1500">
                <a:latin typeface="+mn-lt"/>
                <a:cs typeface="+mn-cs"/>
              </a:rPr>
              <a:t>Technical platforms</a:t>
            </a:r>
          </a:p>
          <a:p>
            <a:pPr indent="-228600" defTabSz="914400"/>
            <a:r>
              <a:rPr lang="en-US" sz="1500">
                <a:latin typeface="+mn-lt"/>
                <a:cs typeface="+mn-cs"/>
              </a:rPr>
              <a:t>A company incubator</a:t>
            </a:r>
          </a:p>
          <a:p>
            <a:pPr marL="0" indent="-228600" defTabSz="914400"/>
            <a:endParaRPr lang="en-US" sz="1500">
              <a:latin typeface="+mn-lt"/>
              <a:cs typeface="+mn-cs"/>
            </a:endParaRPr>
          </a:p>
        </p:txBody>
      </p:sp>
      <p:pic>
        <p:nvPicPr>
          <p:cNvPr id="9" name="Picture 2" descr="Extension de l'école d'ingénieurs estia - NOBATEK/INEF4">
            <a:extLst>
              <a:ext uri="{FF2B5EF4-FFF2-40B4-BE49-F238E27FC236}">
                <a16:creationId xmlns:a16="http://schemas.microsoft.com/office/drawing/2014/main" id="{8B8531F8-AED2-4C03-9643-AABB5E271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20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0277C-A6C6-4EF4-A722-F2C26BB1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AC25156F-22FF-4193-9ABF-BB22FBAC44C9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125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Ongoing collaborative projects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CA08EA3-4FCF-44E6-A6D2-0CD09D62B60D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3/4/2025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8" name="ZoneTexte 15">
            <a:extLst>
              <a:ext uri="{FF2B5EF4-FFF2-40B4-BE49-F238E27FC236}">
                <a16:creationId xmlns:a16="http://schemas.microsoft.com/office/drawing/2014/main" id="{45059CAA-70E5-A892-205F-26E54803C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97245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6956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13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ESTIA-TECH Some projects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DA0E58-8621-4D49-B106-C0FC9C5F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15" y="0"/>
            <a:ext cx="8818485" cy="6858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fld id="{AF1FC7F5-7045-4C39-A3FD-EDAA55098ED0}" type="slidenum">
              <a:rPr lang="en-US" smtClean="0"/>
              <a:pPr algn="l"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44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874243" y="3187046"/>
            <a:ext cx="4279239" cy="968580"/>
          </a:xfrm>
        </p:spPr>
        <p:txBody>
          <a:bodyPr/>
          <a:lstStyle/>
          <a:p>
            <a:r>
              <a:rPr lang="fr-FR" sz="6000" dirty="0" err="1"/>
              <a:t>Thank</a:t>
            </a:r>
            <a:r>
              <a:rPr lang="fr-FR" sz="6000" dirty="0"/>
              <a:t> </a:t>
            </a:r>
            <a:r>
              <a:rPr lang="fr-FR" sz="6000" dirty="0" err="1"/>
              <a:t>you</a:t>
            </a:r>
            <a:endParaRPr lang="fr-FR" sz="6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298493" y="157154"/>
            <a:ext cx="2743200" cy="365125"/>
          </a:xfrm>
        </p:spPr>
        <p:txBody>
          <a:bodyPr/>
          <a:lstStyle/>
          <a:p>
            <a:pPr algn="r"/>
            <a:fld id="{9BF75031-BFAE-476B-8E4F-B4FFD3895E1A}" type="datetime1">
              <a:rPr lang="fr-FR" sz="1600" smtClean="0"/>
              <a:t>04/03/2025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2579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75846-1561-5FB5-D63F-BEA321A86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8C17AC-8135-040F-A77D-7536A834CD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6C14748A-6C4A-4492-A19B-E901CA74AC5C}" type="datetime1">
              <a:rPr lang="fr-FR" sz="1400" smtClean="0"/>
              <a:t>04/03/2025</a:t>
            </a:fld>
            <a:endParaRPr lang="fr-FR"/>
          </a:p>
        </p:txBody>
      </p:sp>
      <p:sp>
        <p:nvSpPr>
          <p:cNvPr id="82" name="Titre 2">
            <a:extLst>
              <a:ext uri="{FF2B5EF4-FFF2-40B4-BE49-F238E27FC236}">
                <a16:creationId xmlns:a16="http://schemas.microsoft.com/office/drawing/2014/main" id="{CA3538F1-E59A-2BF0-687F-447908A1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noProof="0" dirty="0"/>
              <a:t>Research Axes</a:t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4D7B58A4-E313-082E-49EB-AFE58304DDEA}"/>
              </a:ext>
            </a:extLst>
          </p:cNvPr>
          <p:cNvSpPr/>
          <p:nvPr/>
        </p:nvSpPr>
        <p:spPr>
          <a:xfrm>
            <a:off x="963277" y="1807012"/>
            <a:ext cx="6909624" cy="5293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9EE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311161A8-C831-6AEE-FBBB-215EFFF3802F}"/>
              </a:ext>
            </a:extLst>
          </p:cNvPr>
          <p:cNvSpPr/>
          <p:nvPr/>
        </p:nvSpPr>
        <p:spPr>
          <a:xfrm>
            <a:off x="963277" y="2382140"/>
            <a:ext cx="6909624" cy="51803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9EE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CA4B4133-06C0-27A8-866B-E0AD1D7193C8}"/>
              </a:ext>
            </a:extLst>
          </p:cNvPr>
          <p:cNvSpPr/>
          <p:nvPr/>
        </p:nvSpPr>
        <p:spPr>
          <a:xfrm>
            <a:off x="963277" y="3520228"/>
            <a:ext cx="6909624" cy="5405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9EE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7E314F39-ED37-670D-B429-9D119B730B3C}"/>
              </a:ext>
            </a:extLst>
          </p:cNvPr>
          <p:cNvSpPr/>
          <p:nvPr/>
        </p:nvSpPr>
        <p:spPr>
          <a:xfrm>
            <a:off x="963277" y="2954924"/>
            <a:ext cx="6909624" cy="5293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9EE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à coins arrondis 4">
            <a:extLst>
              <a:ext uri="{FF2B5EF4-FFF2-40B4-BE49-F238E27FC236}">
                <a16:creationId xmlns:a16="http://schemas.microsoft.com/office/drawing/2014/main" id="{C5D73C06-216B-FBE8-4DD0-BEB3E6E9E8F8}"/>
              </a:ext>
            </a:extLst>
          </p:cNvPr>
          <p:cNvSpPr/>
          <p:nvPr/>
        </p:nvSpPr>
        <p:spPr>
          <a:xfrm>
            <a:off x="970192" y="4101564"/>
            <a:ext cx="6909624" cy="5293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9EE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C29F67-B285-A816-377F-639B05AAF031}"/>
              </a:ext>
            </a:extLst>
          </p:cNvPr>
          <p:cNvSpPr txBox="1"/>
          <p:nvPr/>
        </p:nvSpPr>
        <p:spPr>
          <a:xfrm>
            <a:off x="2660029" y="1962403"/>
            <a:ext cx="44913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9EE0"/>
                </a:solidFill>
              </a:rPr>
              <a:t>Creativity</a:t>
            </a:r>
            <a:r>
              <a:rPr lang="fr-FR" dirty="0">
                <a:solidFill>
                  <a:srgbClr val="009EE0"/>
                </a:solidFill>
              </a:rPr>
              <a:t>, Ecodesign and </a:t>
            </a:r>
            <a:r>
              <a:rPr lang="fr-FR" dirty="0" err="1">
                <a:solidFill>
                  <a:srgbClr val="009EE0"/>
                </a:solidFill>
              </a:rPr>
              <a:t>Circularity</a:t>
            </a:r>
            <a:endParaRPr lang="fr-FR" dirty="0">
              <a:solidFill>
                <a:srgbClr val="009EE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55BFA3-5C2E-7366-835E-401270BFE332}"/>
              </a:ext>
            </a:extLst>
          </p:cNvPr>
          <p:cNvSpPr txBox="1"/>
          <p:nvPr/>
        </p:nvSpPr>
        <p:spPr>
          <a:xfrm>
            <a:off x="2660029" y="2498693"/>
            <a:ext cx="34123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EE0"/>
                </a:solidFill>
              </a:rPr>
              <a:t>Renewable Energy Integration</a:t>
            </a:r>
            <a:endParaRPr lang="fr-FR" dirty="0">
              <a:solidFill>
                <a:srgbClr val="009EE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515555-B625-3A81-A1DB-D31C52BCFE5F}"/>
              </a:ext>
            </a:extLst>
          </p:cNvPr>
          <p:cNvSpPr txBox="1"/>
          <p:nvPr/>
        </p:nvSpPr>
        <p:spPr>
          <a:xfrm>
            <a:off x="2669491" y="3598427"/>
            <a:ext cx="34123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9EE0"/>
                </a:solidFill>
              </a:rPr>
              <a:t>Technological</a:t>
            </a:r>
            <a:r>
              <a:rPr lang="fr-FR" dirty="0">
                <a:solidFill>
                  <a:srgbClr val="009EE0"/>
                </a:solidFill>
              </a:rPr>
              <a:t> and Human </a:t>
            </a:r>
            <a:r>
              <a:rPr lang="fr-FR" dirty="0" err="1">
                <a:solidFill>
                  <a:srgbClr val="009EE0"/>
                </a:solidFill>
              </a:rPr>
              <a:t>Systems</a:t>
            </a:r>
            <a:endParaRPr lang="fr-FR" dirty="0">
              <a:solidFill>
                <a:srgbClr val="009EE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F46518-5CD2-7540-16ED-8118FFC8B3E2}"/>
              </a:ext>
            </a:extLst>
          </p:cNvPr>
          <p:cNvSpPr txBox="1"/>
          <p:nvPr/>
        </p:nvSpPr>
        <p:spPr>
          <a:xfrm>
            <a:off x="2660029" y="3060546"/>
            <a:ext cx="40462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9EE0"/>
                </a:solidFill>
              </a:rPr>
              <a:t>Tangible, </a:t>
            </a:r>
            <a:r>
              <a:rPr lang="fr-FR" dirty="0" err="1">
                <a:solidFill>
                  <a:srgbClr val="009EE0"/>
                </a:solidFill>
              </a:rPr>
              <a:t>Gestural</a:t>
            </a:r>
            <a:r>
              <a:rPr lang="fr-FR" dirty="0">
                <a:solidFill>
                  <a:srgbClr val="009EE0"/>
                </a:solidFill>
              </a:rPr>
              <a:t> and AR Interactions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97E1EE7-9AC7-9FA1-82B4-AFB65CC3C66E}"/>
              </a:ext>
            </a:extLst>
          </p:cNvPr>
          <p:cNvGrpSpPr/>
          <p:nvPr/>
        </p:nvGrpSpPr>
        <p:grpSpPr>
          <a:xfrm>
            <a:off x="1083878" y="1905826"/>
            <a:ext cx="1512719" cy="2674759"/>
            <a:chOff x="4612818" y="1756880"/>
            <a:chExt cx="914401" cy="2162000"/>
          </a:xfrm>
          <a:solidFill>
            <a:srgbClr val="EB6350"/>
          </a:solidFill>
        </p:grpSpPr>
        <p:sp>
          <p:nvSpPr>
            <p:cNvPr id="14" name="Pentagone 13">
              <a:extLst>
                <a:ext uri="{FF2B5EF4-FFF2-40B4-BE49-F238E27FC236}">
                  <a16:creationId xmlns:a16="http://schemas.microsoft.com/office/drawing/2014/main" id="{4F009FAE-848B-955A-F9B3-D3484A71CED5}"/>
                </a:ext>
              </a:extLst>
            </p:cNvPr>
            <p:cNvSpPr/>
            <p:nvPr/>
          </p:nvSpPr>
          <p:spPr>
            <a:xfrm rot="16200000" flipV="1">
              <a:off x="4580814" y="1788884"/>
              <a:ext cx="978408" cy="914400"/>
            </a:xfrm>
            <a:prstGeom prst="homePlate">
              <a:avLst>
                <a:gd name="adj" fmla="val 13546"/>
              </a:avLst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Pentagone 14">
              <a:extLst>
                <a:ext uri="{FF2B5EF4-FFF2-40B4-BE49-F238E27FC236}">
                  <a16:creationId xmlns:a16="http://schemas.microsoft.com/office/drawing/2014/main" id="{11226285-A4CE-8F61-F69E-5E9967395FD7}"/>
                </a:ext>
              </a:extLst>
            </p:cNvPr>
            <p:cNvSpPr/>
            <p:nvPr/>
          </p:nvSpPr>
          <p:spPr>
            <a:xfrm rot="5400000">
              <a:off x="4580815" y="2972476"/>
              <a:ext cx="978408" cy="914400"/>
            </a:xfrm>
            <a:prstGeom prst="homePlate">
              <a:avLst>
                <a:gd name="adj" fmla="val 15883"/>
              </a:avLst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B7A11C-2EF6-643C-6FDA-848D365CB5A6}"/>
                </a:ext>
              </a:extLst>
            </p:cNvPr>
            <p:cNvSpPr/>
            <p:nvPr/>
          </p:nvSpPr>
          <p:spPr>
            <a:xfrm>
              <a:off x="4612819" y="2348861"/>
              <a:ext cx="914400" cy="937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8E4903-B04E-3B02-6B95-CDA6532DA3C6}"/>
              </a:ext>
            </a:extLst>
          </p:cNvPr>
          <p:cNvSpPr/>
          <p:nvPr/>
        </p:nvSpPr>
        <p:spPr>
          <a:xfrm>
            <a:off x="1063934" y="2260799"/>
            <a:ext cx="1523596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Management Sciences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Computer Sciences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200" b="1" dirty="0" err="1">
                <a:solidFill>
                  <a:schemeClr val="bg1"/>
                </a:solidFill>
                <a:latin typeface="+mj-lt"/>
              </a:rPr>
              <a:t>Mecanics</a:t>
            </a:r>
            <a:endParaRPr lang="fr-FR" sz="12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12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Automation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200" b="1" dirty="0" err="1">
                <a:solidFill>
                  <a:schemeClr val="bg1"/>
                </a:solidFill>
                <a:latin typeface="+mj-lt"/>
              </a:rPr>
              <a:t>Electrical</a:t>
            </a:r>
            <a:r>
              <a:rPr lang="fr-FR" sz="1200" b="1" dirty="0">
                <a:solidFill>
                  <a:schemeClr val="bg1"/>
                </a:solidFill>
                <a:latin typeface="+mj-lt"/>
              </a:rPr>
              <a:t> engineering</a:t>
            </a:r>
          </a:p>
          <a:p>
            <a:pPr algn="ctr"/>
            <a:endParaRPr lang="fr-FR" sz="13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00D498B3-FE40-64F3-127F-84F977246AF4}"/>
              </a:ext>
            </a:extLst>
          </p:cNvPr>
          <p:cNvGrpSpPr/>
          <p:nvPr/>
        </p:nvGrpSpPr>
        <p:grpSpPr>
          <a:xfrm>
            <a:off x="6283698" y="1807012"/>
            <a:ext cx="3859127" cy="3968996"/>
            <a:chOff x="5526957" y="1738889"/>
            <a:chExt cx="3859127" cy="3968996"/>
          </a:xfrm>
        </p:grpSpPr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E5F309B-5720-0859-AD7C-BEB55D9CFDFF}"/>
                </a:ext>
              </a:extLst>
            </p:cNvPr>
            <p:cNvSpPr txBox="1"/>
            <p:nvPr/>
          </p:nvSpPr>
          <p:spPr>
            <a:xfrm>
              <a:off x="5526957" y="5400108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67" name="Bouée 66">
              <a:extLst>
                <a:ext uri="{FF2B5EF4-FFF2-40B4-BE49-F238E27FC236}">
                  <a16:creationId xmlns:a16="http://schemas.microsoft.com/office/drawing/2014/main" id="{CFC10A2B-F785-90C0-0D78-B15162D93107}"/>
                </a:ext>
              </a:extLst>
            </p:cNvPr>
            <p:cNvSpPr/>
            <p:nvPr/>
          </p:nvSpPr>
          <p:spPr>
            <a:xfrm>
              <a:off x="6373549" y="1738889"/>
              <a:ext cx="3012535" cy="3012535"/>
            </a:xfrm>
            <a:prstGeom prst="donut">
              <a:avLst>
                <a:gd name="adj" fmla="val 81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C8792A8A-AE7D-B0D1-5862-78100B949306}"/>
                </a:ext>
              </a:extLst>
            </p:cNvPr>
            <p:cNvGrpSpPr/>
            <p:nvPr/>
          </p:nvGrpSpPr>
          <p:grpSpPr>
            <a:xfrm>
              <a:off x="6530565" y="1905827"/>
              <a:ext cx="2809799" cy="2700000"/>
              <a:chOff x="6530565" y="2256555"/>
              <a:chExt cx="2809799" cy="2700000"/>
            </a:xfrm>
          </p:grpSpPr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0E9B9116-0899-D6E0-F502-9C80A6E8BD23}"/>
                  </a:ext>
                </a:extLst>
              </p:cNvPr>
              <p:cNvSpPr/>
              <p:nvPr/>
            </p:nvSpPr>
            <p:spPr>
              <a:xfrm>
                <a:off x="6722231" y="2452187"/>
                <a:ext cx="2286000" cy="2286000"/>
              </a:xfrm>
              <a:prstGeom prst="ellipse">
                <a:avLst/>
              </a:prstGeom>
              <a:solidFill>
                <a:srgbClr val="86BF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A5636F8-173F-861E-4AB8-C90620BC9F64}"/>
                  </a:ext>
                </a:extLst>
              </p:cNvPr>
              <p:cNvSpPr/>
              <p:nvPr/>
            </p:nvSpPr>
            <p:spPr>
              <a:xfrm>
                <a:off x="6530565" y="2256555"/>
                <a:ext cx="2700000" cy="2700000"/>
              </a:xfrm>
              <a:prstGeom prst="rect">
                <a:avLst/>
              </a:prstGeom>
              <a:noFill/>
            </p:spPr>
            <p:txBody>
              <a:bodyPr spcFirstLastPara="1" wrap="none" lIns="91440" tIns="45720" rIns="91440" bIns="45720" numCol="1">
                <a:prstTxWarp prst="textCircle">
                  <a:avLst>
                    <a:gd name="adj" fmla="val 27807"/>
                  </a:avLst>
                </a:prstTxWarp>
                <a:spAutoFit/>
              </a:bodyPr>
              <a:lstStyle/>
              <a:p>
                <a:pPr algn="ctr"/>
                <a:r>
                  <a:rPr lang="fr-FR" sz="1400" dirty="0">
                    <a:ln w="22225">
                      <a:noFill/>
                      <a:prstDash val="solid"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hosphate Solid" panose="02000506050000020004" pitchFamily="2" charset="77"/>
                    <a:cs typeface="Phosphate Solid" panose="02000506050000020004" pitchFamily="2" charset="77"/>
                  </a:rPr>
                  <a:t> </a:t>
                </a:r>
                <a:r>
                  <a:rPr lang="fr-FR" sz="1400" b="1" dirty="0">
                    <a:ln w="22225">
                      <a:noFill/>
                      <a:prstDash val="solid"/>
                    </a:ln>
                    <a:solidFill>
                      <a:schemeClr val="tx2"/>
                    </a:solidFill>
                    <a:latin typeface="Phosphate Solid" panose="02000506050000020004" pitchFamily="2" charset="77"/>
                    <a:cs typeface="Phosphate Solid" panose="02000506050000020004" pitchFamily="2" charset="77"/>
                  </a:rPr>
                  <a:t>STUDY </a:t>
                </a:r>
                <a:r>
                  <a:rPr lang="fr-FR" sz="1400" b="1" dirty="0">
                    <a:ln w="22225">
                      <a:noFill/>
                      <a:prstDash val="solid"/>
                    </a:ln>
                    <a:solidFill>
                      <a:schemeClr val="tx2"/>
                    </a:solidFill>
                    <a:latin typeface="Phosphate Solid" panose="02000506050000020004" pitchFamily="2" charset="77"/>
                    <a:cs typeface="Phosphate Solid" panose="02000506050000020004" pitchFamily="2" charset="77"/>
                    <a:sym typeface="Wingdings 2" panose="05020102010507070707" pitchFamily="18" charset="2"/>
                  </a:rPr>
                  <a:t></a:t>
                </a:r>
                <a:r>
                  <a:rPr lang="fr-FR" sz="1400" b="1" dirty="0">
                    <a:ln w="22225">
                      <a:noFill/>
                      <a:prstDash val="solid"/>
                    </a:ln>
                    <a:solidFill>
                      <a:schemeClr val="tx2"/>
                    </a:solidFill>
                    <a:latin typeface="Phosphate Solid" panose="02000506050000020004" pitchFamily="2" charset="77"/>
                    <a:cs typeface="Phosphate Solid" panose="02000506050000020004" pitchFamily="2" charset="77"/>
                  </a:rPr>
                  <a:t> DESIGN </a:t>
                </a:r>
                <a:r>
                  <a:rPr lang="fr-FR" sz="1400" b="1" dirty="0">
                    <a:ln w="22225">
                      <a:noFill/>
                      <a:prstDash val="solid"/>
                    </a:ln>
                    <a:solidFill>
                      <a:schemeClr val="tx2"/>
                    </a:solidFill>
                    <a:latin typeface="Phosphate Solid" panose="02000506050000020004" pitchFamily="2" charset="77"/>
                    <a:cs typeface="Phosphate Solid" panose="02000506050000020004" pitchFamily="2" charset="77"/>
                    <a:sym typeface="Wingdings 2" panose="05020102010507070707" pitchFamily="18" charset="2"/>
                  </a:rPr>
                  <a:t></a:t>
                </a:r>
                <a:r>
                  <a:rPr lang="fr-FR" sz="1400" b="1" dirty="0">
                    <a:ln w="22225">
                      <a:noFill/>
                      <a:prstDash val="solid"/>
                    </a:ln>
                    <a:solidFill>
                      <a:schemeClr val="tx2"/>
                    </a:solidFill>
                    <a:latin typeface="Phosphate Solid" panose="02000506050000020004" pitchFamily="2" charset="77"/>
                    <a:cs typeface="Phosphate Solid" panose="02000506050000020004" pitchFamily="2" charset="77"/>
                  </a:rPr>
                  <a:t> IMPLEMENTATION</a:t>
                </a:r>
              </a:p>
            </p:txBody>
          </p: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2AA6601E-E29C-0482-C9A6-D2C5B2D62E4F}"/>
                  </a:ext>
                </a:extLst>
              </p:cNvPr>
              <p:cNvSpPr txBox="1"/>
              <p:nvPr/>
            </p:nvSpPr>
            <p:spPr>
              <a:xfrm>
                <a:off x="6780491" y="2976747"/>
                <a:ext cx="21751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>
                    <a:solidFill>
                      <a:schemeClr val="bg1"/>
                    </a:solidFill>
                    <a:latin typeface="+mj-lt"/>
                    <a:cs typeface="Phosphate Solid" panose="02000506050000020004" pitchFamily="2" charset="77"/>
                  </a:rPr>
                  <a:t>SUSTAINABLE AND EMPOWERING INTERFACES FOR</a:t>
                </a:r>
              </a:p>
              <a:p>
                <a:pPr algn="ctr"/>
                <a:r>
                  <a:rPr lang="fr-FR" sz="1800" dirty="0">
                    <a:solidFill>
                      <a:schemeClr val="bg1"/>
                    </a:solidFill>
                    <a:latin typeface="+mj-lt"/>
                    <a:cs typeface="Phosphate Solid" panose="02000506050000020004" pitchFamily="2" charset="77"/>
                  </a:rPr>
                  <a:t>ENGINEERING</a:t>
                </a:r>
                <a:endParaRPr lang="fr-FR" dirty="0">
                  <a:solidFill>
                    <a:schemeClr val="bg1"/>
                  </a:solidFill>
                  <a:latin typeface="+mj-lt"/>
                  <a:cs typeface="Phosphate Solid" panose="02000506050000020004" pitchFamily="2" charset="77"/>
                </a:endParaRPr>
              </a:p>
            </p:txBody>
          </p:sp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BD49188F-426B-9706-DF04-FAA94B6066E0}"/>
                  </a:ext>
                </a:extLst>
              </p:cNvPr>
              <p:cNvCxnSpPr/>
              <p:nvPr/>
            </p:nvCxnSpPr>
            <p:spPr>
              <a:xfrm>
                <a:off x="7310255" y="2967324"/>
                <a:ext cx="107209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2C4C3BB9-F11E-9435-B426-44EC5EA02FF0}"/>
                  </a:ext>
                </a:extLst>
              </p:cNvPr>
              <p:cNvCxnSpPr/>
              <p:nvPr/>
            </p:nvCxnSpPr>
            <p:spPr>
              <a:xfrm>
                <a:off x="7329187" y="4197592"/>
                <a:ext cx="107209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e 71">
                <a:extLst>
                  <a:ext uri="{FF2B5EF4-FFF2-40B4-BE49-F238E27FC236}">
                    <a16:creationId xmlns:a16="http://schemas.microsoft.com/office/drawing/2014/main" id="{3F1B6409-1355-AB6C-B372-5F5F043957AE}"/>
                  </a:ext>
                </a:extLst>
              </p:cNvPr>
              <p:cNvGrpSpPr/>
              <p:nvPr/>
            </p:nvGrpSpPr>
            <p:grpSpPr>
              <a:xfrm>
                <a:off x="6538729" y="2256558"/>
                <a:ext cx="2801635" cy="2682788"/>
                <a:chOff x="6329179" y="1363480"/>
                <a:chExt cx="2801634" cy="2682788"/>
              </a:xfrm>
            </p:grpSpPr>
            <p:sp>
              <p:nvSpPr>
                <p:cNvPr id="73" name="Arc 72">
                  <a:extLst>
                    <a:ext uri="{FF2B5EF4-FFF2-40B4-BE49-F238E27FC236}">
                      <a16:creationId xmlns:a16="http://schemas.microsoft.com/office/drawing/2014/main" id="{E3AFB6EF-59B3-3846-25B9-881DE8A6D057}"/>
                    </a:ext>
                  </a:extLst>
                </p:cNvPr>
                <p:cNvSpPr/>
                <p:nvPr/>
              </p:nvSpPr>
              <p:spPr>
                <a:xfrm>
                  <a:off x="6329179" y="1363480"/>
                  <a:ext cx="2682788" cy="2682788"/>
                </a:xfrm>
                <a:prstGeom prst="arc">
                  <a:avLst>
                    <a:gd name="adj1" fmla="val 17525988"/>
                    <a:gd name="adj2" fmla="val 4519849"/>
                  </a:avLst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Triangle isocèle 73">
                  <a:extLst>
                    <a:ext uri="{FF2B5EF4-FFF2-40B4-BE49-F238E27FC236}">
                      <a16:creationId xmlns:a16="http://schemas.microsoft.com/office/drawing/2014/main" id="{F94E6A44-CD1B-DA69-D40D-A9807682A362}"/>
                    </a:ext>
                  </a:extLst>
                </p:cNvPr>
                <p:cNvSpPr/>
                <p:nvPr/>
              </p:nvSpPr>
              <p:spPr>
                <a:xfrm rot="15619996" flipV="1">
                  <a:off x="8991501" y="2442142"/>
                  <a:ext cx="132414" cy="13177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Triangle isocèle 74">
                  <a:extLst>
                    <a:ext uri="{FF2B5EF4-FFF2-40B4-BE49-F238E27FC236}">
                      <a16:creationId xmlns:a16="http://schemas.microsoft.com/office/drawing/2014/main" id="{0F7CFC64-F0F3-E271-4634-4521E228D76A}"/>
                    </a:ext>
                  </a:extLst>
                </p:cNvPr>
                <p:cNvSpPr/>
                <p:nvPr/>
              </p:nvSpPr>
              <p:spPr>
                <a:xfrm rot="14757971" flipV="1">
                  <a:off x="8900681" y="2105084"/>
                  <a:ext cx="132414" cy="13177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riangle isocèle 75">
                  <a:extLst>
                    <a:ext uri="{FF2B5EF4-FFF2-40B4-BE49-F238E27FC236}">
                      <a16:creationId xmlns:a16="http://schemas.microsoft.com/office/drawing/2014/main" id="{38DF1FFC-3642-BC3A-1109-934EBBB4AB02}"/>
                    </a:ext>
                  </a:extLst>
                </p:cNvPr>
                <p:cNvSpPr/>
                <p:nvPr/>
              </p:nvSpPr>
              <p:spPr>
                <a:xfrm rot="13868554" flipV="1">
                  <a:off x="8727801" y="1802004"/>
                  <a:ext cx="132414" cy="13177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Triangle isocèle 76">
                  <a:extLst>
                    <a:ext uri="{FF2B5EF4-FFF2-40B4-BE49-F238E27FC236}">
                      <a16:creationId xmlns:a16="http://schemas.microsoft.com/office/drawing/2014/main" id="{AD51CE29-32AD-6D24-802F-75DBDA70528F}"/>
                    </a:ext>
                  </a:extLst>
                </p:cNvPr>
                <p:cNvSpPr/>
                <p:nvPr/>
              </p:nvSpPr>
              <p:spPr>
                <a:xfrm rot="5717092">
                  <a:off x="8998718" y="2785231"/>
                  <a:ext cx="132414" cy="13177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Triangle isocèle 77">
                  <a:extLst>
                    <a:ext uri="{FF2B5EF4-FFF2-40B4-BE49-F238E27FC236}">
                      <a16:creationId xmlns:a16="http://schemas.microsoft.com/office/drawing/2014/main" id="{43AAA9EC-03DA-A6B1-C24B-3C755107933D}"/>
                    </a:ext>
                  </a:extLst>
                </p:cNvPr>
                <p:cNvSpPr/>
                <p:nvPr/>
              </p:nvSpPr>
              <p:spPr>
                <a:xfrm rot="6521990">
                  <a:off x="8922647" y="3124877"/>
                  <a:ext cx="132414" cy="13177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riangle isocèle 78">
                  <a:extLst>
                    <a:ext uri="{FF2B5EF4-FFF2-40B4-BE49-F238E27FC236}">
                      <a16:creationId xmlns:a16="http://schemas.microsoft.com/office/drawing/2014/main" id="{F0AFED20-7B56-571F-1CCB-3794D773B107}"/>
                    </a:ext>
                  </a:extLst>
                </p:cNvPr>
                <p:cNvSpPr/>
                <p:nvPr/>
              </p:nvSpPr>
              <p:spPr>
                <a:xfrm rot="7587762">
                  <a:off x="8758212" y="3438404"/>
                  <a:ext cx="132414" cy="13177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740B83D7-3A94-D71A-F2D0-0F345FA848C8}"/>
              </a:ext>
            </a:extLst>
          </p:cNvPr>
          <p:cNvCxnSpPr/>
          <p:nvPr/>
        </p:nvCxnSpPr>
        <p:spPr>
          <a:xfrm>
            <a:off x="827149" y="4856757"/>
            <a:ext cx="10620375" cy="388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2C728235-BDB4-B89D-4201-D1435A328156}"/>
              </a:ext>
            </a:extLst>
          </p:cNvPr>
          <p:cNvGrpSpPr/>
          <p:nvPr/>
        </p:nvGrpSpPr>
        <p:grpSpPr>
          <a:xfrm>
            <a:off x="10408319" y="5426185"/>
            <a:ext cx="1399091" cy="731440"/>
            <a:chOff x="9245617" y="5460444"/>
            <a:chExt cx="1399089" cy="731439"/>
          </a:xfrm>
        </p:grpSpPr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BA42CB2A-64AB-AD36-66BE-267C83C048A2}"/>
                </a:ext>
              </a:extLst>
            </p:cNvPr>
            <p:cNvSpPr txBox="1"/>
            <p:nvPr/>
          </p:nvSpPr>
          <p:spPr>
            <a:xfrm>
              <a:off x="9320181" y="5460444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for</a:t>
              </a:r>
              <a:endPara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A13FB3F3-070D-6A0C-99E8-A5C520E34ABA}"/>
                </a:ext>
              </a:extLst>
            </p:cNvPr>
            <p:cNvGrpSpPr/>
            <p:nvPr/>
          </p:nvGrpSpPr>
          <p:grpSpPr>
            <a:xfrm>
              <a:off x="9245617" y="5607109"/>
              <a:ext cx="1399089" cy="584774"/>
              <a:chOff x="10544812" y="5555030"/>
              <a:chExt cx="1399089" cy="584774"/>
            </a:xfrm>
          </p:grpSpPr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515F290B-814F-4B61-6C10-D44EE512B118}"/>
                  </a:ext>
                </a:extLst>
              </p:cNvPr>
              <p:cNvSpPr txBox="1"/>
              <p:nvPr/>
            </p:nvSpPr>
            <p:spPr>
              <a:xfrm>
                <a:off x="10879443" y="5593894"/>
                <a:ext cx="1064458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Applications</a:t>
                </a:r>
              </a:p>
              <a:p>
                <a:r>
                  <a:rPr lang="fr-FR" sz="1400" dirty="0"/>
                  <a:t> Fields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15D5A943-7CEF-5859-6FE9-EBFD975B0561}"/>
                  </a:ext>
                </a:extLst>
              </p:cNvPr>
              <p:cNvSpPr txBox="1"/>
              <p:nvPr/>
            </p:nvSpPr>
            <p:spPr>
              <a:xfrm>
                <a:off x="10544812" y="5555030"/>
                <a:ext cx="461985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3200"/>
                  <a:t>6</a:t>
                </a:r>
                <a:r>
                  <a:rPr lang="fr-FR" sz="2400"/>
                  <a:t> </a:t>
                </a:r>
              </a:p>
            </p:txBody>
          </p:sp>
        </p:grpSp>
      </p:grpSp>
      <p:sp>
        <p:nvSpPr>
          <p:cNvPr id="87" name="ZoneTexte 86">
            <a:extLst>
              <a:ext uri="{FF2B5EF4-FFF2-40B4-BE49-F238E27FC236}">
                <a16:creationId xmlns:a16="http://schemas.microsoft.com/office/drawing/2014/main" id="{E65C3F1D-DBAB-806B-4299-35368CC145D0}"/>
              </a:ext>
            </a:extLst>
          </p:cNvPr>
          <p:cNvSpPr txBox="1"/>
          <p:nvPr/>
        </p:nvSpPr>
        <p:spPr>
          <a:xfrm>
            <a:off x="2672818" y="4172789"/>
            <a:ext cx="41907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9EE0"/>
                </a:solidFill>
              </a:rPr>
              <a:t>Manufacturing</a:t>
            </a:r>
            <a:r>
              <a:rPr lang="fr-FR" dirty="0">
                <a:solidFill>
                  <a:srgbClr val="009EE0"/>
                </a:solidFill>
              </a:rPr>
              <a:t> </a:t>
            </a:r>
            <a:r>
              <a:rPr lang="fr-FR" dirty="0" err="1">
                <a:solidFill>
                  <a:srgbClr val="009EE0"/>
                </a:solidFill>
              </a:rPr>
              <a:t>Processes</a:t>
            </a:r>
            <a:r>
              <a:rPr lang="fr-FR" dirty="0">
                <a:solidFill>
                  <a:srgbClr val="009EE0"/>
                </a:solidFill>
              </a:rPr>
              <a:t> and Modeling 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236EDD80-0EAE-A663-E5F5-CCB2943532DF}"/>
              </a:ext>
            </a:extLst>
          </p:cNvPr>
          <p:cNvGrpSpPr/>
          <p:nvPr/>
        </p:nvGrpSpPr>
        <p:grpSpPr>
          <a:xfrm>
            <a:off x="6364220" y="4395598"/>
            <a:ext cx="492318" cy="1120213"/>
            <a:chOff x="4439918" y="2685345"/>
            <a:chExt cx="751901" cy="1642818"/>
          </a:xfrm>
        </p:grpSpPr>
        <p:pic>
          <p:nvPicPr>
            <p:cNvPr id="31" name="Picture 2" descr="N-HUM-INNO Labcom | ERPI Laboratory">
              <a:extLst>
                <a:ext uri="{FF2B5EF4-FFF2-40B4-BE49-F238E27FC236}">
                  <a16:creationId xmlns:a16="http://schemas.microsoft.com/office/drawing/2014/main" id="{D3085AA6-9BFF-259C-E64F-4177C2A991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0" t="23643" r="19491" b="20164"/>
            <a:stretch/>
          </p:blipFill>
          <p:spPr bwMode="auto">
            <a:xfrm>
              <a:off x="4439918" y="2685345"/>
              <a:ext cx="751901" cy="767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D983E2B-BF50-C85C-48C8-9A365CA39879}"/>
                </a:ext>
              </a:extLst>
            </p:cNvPr>
            <p:cNvSpPr/>
            <p:nvPr/>
          </p:nvSpPr>
          <p:spPr>
            <a:xfrm rot="5400000">
              <a:off x="4187471" y="3445796"/>
              <a:ext cx="1327855" cy="43687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Circle">
                <a:avLst>
                  <a:gd name="adj" fmla="val 1525373"/>
                </a:avLst>
              </a:prstTxWarp>
              <a:spAutoFit/>
            </a:bodyPr>
            <a:lstStyle/>
            <a:p>
              <a:pPr algn="ctr"/>
              <a:r>
                <a:rPr lang="fr-FR" sz="900" b="1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77"/>
                </a:rPr>
                <a:t>LABCOM</a:t>
              </a:r>
              <a:r>
                <a:rPr lang="fr-FR" sz="1050" b="1" dirty="0">
                  <a:solidFill>
                    <a:srgbClr val="009EE0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fr-FR" sz="900" b="1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77"/>
                </a:rPr>
                <a:t>TMACH</a:t>
              </a:r>
              <a:endParaRPr lang="fr-FR" sz="105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77"/>
              </a:endParaRPr>
            </a:p>
            <a:p>
              <a:pPr algn="ctr"/>
              <a:endParaRPr lang="fr-FR" sz="1000" dirty="0">
                <a:solidFill>
                  <a:srgbClr val="86BF58"/>
                </a:solidFill>
              </a:endParaRPr>
            </a:p>
            <a:p>
              <a:pPr algn="ctr"/>
              <a:endParaRPr lang="fr-FR" sz="1000" b="1" dirty="0">
                <a:solidFill>
                  <a:srgbClr val="86BF58"/>
                </a:solidFill>
                <a:cs typeface="Space Age"/>
              </a:endParaRPr>
            </a:p>
          </p:txBody>
        </p:sp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C3D09215-E262-A561-A534-C71CE12A8524}"/>
              </a:ext>
            </a:extLst>
          </p:cNvPr>
          <p:cNvGrpSpPr/>
          <p:nvPr/>
        </p:nvGrpSpPr>
        <p:grpSpPr>
          <a:xfrm>
            <a:off x="9778657" y="1687542"/>
            <a:ext cx="2420340" cy="2909618"/>
            <a:chOff x="9021916" y="1619419"/>
            <a:chExt cx="2420340" cy="2909618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F45953C7-A008-E15F-1E1F-373F4CDC7EAF}"/>
                </a:ext>
              </a:extLst>
            </p:cNvPr>
            <p:cNvGrpSpPr/>
            <p:nvPr/>
          </p:nvGrpSpPr>
          <p:grpSpPr>
            <a:xfrm rot="2152481">
              <a:off x="9036796" y="4184012"/>
              <a:ext cx="1020314" cy="345025"/>
              <a:chOff x="10037204" y="2958053"/>
              <a:chExt cx="1020314" cy="345024"/>
            </a:xfrm>
          </p:grpSpPr>
          <p:pic>
            <p:nvPicPr>
              <p:cNvPr id="22" name="Picture 10" descr="Image associÃ©e">
                <a:extLst>
                  <a:ext uri="{FF2B5EF4-FFF2-40B4-BE49-F238E27FC236}">
                    <a16:creationId xmlns:a16="http://schemas.microsoft.com/office/drawing/2014/main" id="{55510C7B-95AF-93B9-6EA8-9EF06607C2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641300" y="2958053"/>
                <a:ext cx="416218" cy="345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969B43D-4CFF-EAE4-851B-E0B7294CFB87}"/>
                  </a:ext>
                </a:extLst>
              </p:cNvPr>
              <p:cNvSpPr/>
              <p:nvPr/>
            </p:nvSpPr>
            <p:spPr>
              <a:xfrm>
                <a:off x="10037204" y="3010718"/>
                <a:ext cx="660758" cy="276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+mj-lt"/>
                  </a:rPr>
                  <a:t>TEXTILE</a:t>
                </a: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1B711982-61E7-1FA3-3F22-6F13C5B0D09F}"/>
                </a:ext>
              </a:extLst>
            </p:cNvPr>
            <p:cNvGrpSpPr/>
            <p:nvPr/>
          </p:nvGrpSpPr>
          <p:grpSpPr>
            <a:xfrm rot="19462582">
              <a:off x="9021916" y="1619419"/>
              <a:ext cx="1378203" cy="562664"/>
              <a:chOff x="9741914" y="1600967"/>
              <a:chExt cx="1378202" cy="562664"/>
            </a:xfrm>
          </p:grpSpPr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D507CD56-36AC-9481-A4D4-88E6AFE3F153}"/>
                  </a:ext>
                </a:extLst>
              </p:cNvPr>
              <p:cNvSpPr txBox="1"/>
              <p:nvPr/>
            </p:nvSpPr>
            <p:spPr>
              <a:xfrm>
                <a:off x="9741914" y="1701966"/>
                <a:ext cx="8054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j-lt"/>
                  </a:rPr>
                  <a:t>ROBOTICS</a:t>
                </a:r>
              </a:p>
              <a:p>
                <a:endParaRPr lang="en-US" sz="1200" dirty="0">
                  <a:latin typeface="+mj-lt"/>
                </a:endParaRPr>
              </a:p>
            </p:txBody>
          </p:sp>
          <p:pic>
            <p:nvPicPr>
              <p:cNvPr id="26" name="Picture 8" descr="demo 24">
                <a:extLst>
                  <a:ext uri="{FF2B5EF4-FFF2-40B4-BE49-F238E27FC236}">
                    <a16:creationId xmlns:a16="http://schemas.microsoft.com/office/drawing/2014/main" id="{E127D99A-FF56-6197-49D6-F53005B858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6116" y="1600967"/>
                <a:ext cx="504000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9091C4E-2C0A-3866-C4EA-39A2A37B3C6F}"/>
                </a:ext>
              </a:extLst>
            </p:cNvPr>
            <p:cNvGrpSpPr/>
            <p:nvPr/>
          </p:nvGrpSpPr>
          <p:grpSpPr>
            <a:xfrm rot="1275526">
              <a:off x="9219289" y="3799377"/>
              <a:ext cx="1623653" cy="504003"/>
              <a:chOff x="7820756" y="2446733"/>
              <a:chExt cx="1623653" cy="504002"/>
            </a:xfrm>
          </p:grpSpPr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979DC845-C237-90C0-0220-B819ABD9BE54}"/>
                  </a:ext>
                </a:extLst>
              </p:cNvPr>
              <p:cNvSpPr txBox="1"/>
              <p:nvPr/>
            </p:nvSpPr>
            <p:spPr>
              <a:xfrm>
                <a:off x="7820756" y="2549618"/>
                <a:ext cx="1183594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j-lt"/>
                  </a:rPr>
                  <a:t>ART &amp; SCIENCES</a:t>
                </a:r>
              </a:p>
            </p:txBody>
          </p:sp>
          <p:pic>
            <p:nvPicPr>
              <p:cNvPr id="29" name="Picture 12" descr="Image associÃ©e">
                <a:extLst>
                  <a:ext uri="{FF2B5EF4-FFF2-40B4-BE49-F238E27FC236}">
                    <a16:creationId xmlns:a16="http://schemas.microsoft.com/office/drawing/2014/main" id="{DFD993BE-3EB0-F81C-49F5-FCCAC956BA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40409" y="2446733"/>
                <a:ext cx="504000" cy="504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A8CDD0D1-7A58-670E-44FE-F473182DC739}"/>
                </a:ext>
              </a:extLst>
            </p:cNvPr>
            <p:cNvGrpSpPr/>
            <p:nvPr/>
          </p:nvGrpSpPr>
          <p:grpSpPr>
            <a:xfrm>
              <a:off x="9222630" y="2060397"/>
              <a:ext cx="1225549" cy="596868"/>
              <a:chOff x="8022482" y="1667277"/>
              <a:chExt cx="1225549" cy="596868"/>
            </a:xfrm>
          </p:grpSpPr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FD0013E0-239A-8A59-FE42-B5321D212256}"/>
                  </a:ext>
                </a:extLst>
              </p:cNvPr>
              <p:cNvSpPr txBox="1"/>
              <p:nvPr/>
            </p:nvSpPr>
            <p:spPr>
              <a:xfrm rot="20296720">
                <a:off x="8022482" y="1987146"/>
                <a:ext cx="9273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+mj-lt"/>
                  </a:rPr>
                  <a:t>SMARTGRID</a:t>
                </a:r>
              </a:p>
            </p:txBody>
          </p: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57D62E1D-AD69-73CA-D270-7965DE2D5747}"/>
                  </a:ext>
                </a:extLst>
              </p:cNvPr>
              <p:cNvGrpSpPr/>
              <p:nvPr/>
            </p:nvGrpSpPr>
            <p:grpSpPr>
              <a:xfrm rot="20296720">
                <a:off x="8780031" y="1667277"/>
                <a:ext cx="468000" cy="468000"/>
                <a:chOff x="1141336" y="463974"/>
                <a:chExt cx="1225218" cy="1206575"/>
              </a:xfrm>
            </p:grpSpPr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id="{163F673F-27B8-B63A-16BA-9563AD070724}"/>
                    </a:ext>
                  </a:extLst>
                </p:cNvPr>
                <p:cNvSpPr/>
                <p:nvPr/>
              </p:nvSpPr>
              <p:spPr>
                <a:xfrm>
                  <a:off x="2089460" y="1315168"/>
                  <a:ext cx="118264" cy="11385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>
                    <a:latin typeface="+mj-lt"/>
                  </a:endParaRPr>
                </a:p>
              </p:txBody>
            </p:sp>
            <p:sp>
              <p:nvSpPr>
                <p:cNvPr id="37" name="Ellipse 36">
                  <a:extLst>
                    <a:ext uri="{FF2B5EF4-FFF2-40B4-BE49-F238E27FC236}">
                      <a16:creationId xmlns:a16="http://schemas.microsoft.com/office/drawing/2014/main" id="{BA153351-5E5E-0BE4-0FC3-D6AFF9D2A6C9}"/>
                    </a:ext>
                  </a:extLst>
                </p:cNvPr>
                <p:cNvSpPr/>
                <p:nvPr/>
              </p:nvSpPr>
              <p:spPr>
                <a:xfrm>
                  <a:off x="1360834" y="592869"/>
                  <a:ext cx="118264" cy="11385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>
                    <a:latin typeface="+mj-lt"/>
                  </a:endParaRPr>
                </a:p>
              </p:txBody>
            </p:sp>
            <p:sp>
              <p:nvSpPr>
                <p:cNvPr id="38" name="Ellipse 37">
                  <a:extLst>
                    <a:ext uri="{FF2B5EF4-FFF2-40B4-BE49-F238E27FC236}">
                      <a16:creationId xmlns:a16="http://schemas.microsoft.com/office/drawing/2014/main" id="{C7DF74E1-5C19-3DA8-A0F1-BAD8713FEFE8}"/>
                    </a:ext>
                  </a:extLst>
                </p:cNvPr>
                <p:cNvSpPr/>
                <p:nvPr/>
              </p:nvSpPr>
              <p:spPr>
                <a:xfrm>
                  <a:off x="2117912" y="463974"/>
                  <a:ext cx="248642" cy="23936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>
                    <a:latin typeface="+mj-lt"/>
                  </a:endParaRPr>
                </a:p>
              </p:txBody>
            </p:sp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AC6C7ACC-7A6A-8A41-D785-FBA149A57120}"/>
                    </a:ext>
                  </a:extLst>
                </p:cNvPr>
                <p:cNvSpPr/>
                <p:nvPr/>
              </p:nvSpPr>
              <p:spPr>
                <a:xfrm>
                  <a:off x="1141336" y="1387021"/>
                  <a:ext cx="248642" cy="23936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>
                    <a:latin typeface="+mj-lt"/>
                  </a:endParaRPr>
                </a:p>
              </p:txBody>
            </p:sp>
            <p:sp>
              <p:nvSpPr>
                <p:cNvPr id="40" name="Ellipse 39">
                  <a:extLst>
                    <a:ext uri="{FF2B5EF4-FFF2-40B4-BE49-F238E27FC236}">
                      <a16:creationId xmlns:a16="http://schemas.microsoft.com/office/drawing/2014/main" id="{CBC9F79B-18C6-18B0-0F83-2A6FDDC74925}"/>
                    </a:ext>
                  </a:extLst>
                </p:cNvPr>
                <p:cNvSpPr/>
                <p:nvPr/>
              </p:nvSpPr>
              <p:spPr>
                <a:xfrm>
                  <a:off x="1649537" y="1431187"/>
                  <a:ext cx="248642" cy="23936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>
                    <a:latin typeface="+mj-lt"/>
                  </a:endParaRPr>
                </a:p>
              </p:txBody>
            </p:sp>
            <p:cxnSp>
              <p:nvCxnSpPr>
                <p:cNvPr id="41" name="Connecteur droit 40">
                  <a:extLst>
                    <a:ext uri="{FF2B5EF4-FFF2-40B4-BE49-F238E27FC236}">
                      <a16:creationId xmlns:a16="http://schemas.microsoft.com/office/drawing/2014/main" id="{BC4BB847-239A-D0A6-22C2-A0DD3E50F0A5}"/>
                    </a:ext>
                  </a:extLst>
                </p:cNvPr>
                <p:cNvCxnSpPr>
                  <a:stCxn id="38" idx="3"/>
                  <a:endCxn id="39" idx="7"/>
                </p:cNvCxnSpPr>
                <p:nvPr/>
              </p:nvCxnSpPr>
              <p:spPr>
                <a:xfrm flipH="1">
                  <a:off x="1353565" y="668282"/>
                  <a:ext cx="800760" cy="75379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>
                  <a:extLst>
                    <a:ext uri="{FF2B5EF4-FFF2-40B4-BE49-F238E27FC236}">
                      <a16:creationId xmlns:a16="http://schemas.microsoft.com/office/drawing/2014/main" id="{04FEA625-E93F-2C05-434D-7B3EE8896D65}"/>
                    </a:ext>
                  </a:extLst>
                </p:cNvPr>
                <p:cNvCxnSpPr>
                  <a:stCxn id="37" idx="5"/>
                  <a:endCxn id="36" idx="1"/>
                </p:cNvCxnSpPr>
                <p:nvPr/>
              </p:nvCxnSpPr>
              <p:spPr>
                <a:xfrm>
                  <a:off x="1461779" y="690046"/>
                  <a:ext cx="645000" cy="641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>
                  <a:extLst>
                    <a:ext uri="{FF2B5EF4-FFF2-40B4-BE49-F238E27FC236}">
                      <a16:creationId xmlns:a16="http://schemas.microsoft.com/office/drawing/2014/main" id="{E4C06CD8-086A-42F7-A0AD-7FAA1096A719}"/>
                    </a:ext>
                  </a:extLst>
                </p:cNvPr>
                <p:cNvCxnSpPr>
                  <a:endCxn id="40" idx="0"/>
                </p:cNvCxnSpPr>
                <p:nvPr/>
              </p:nvCxnSpPr>
              <p:spPr>
                <a:xfrm flipH="1">
                  <a:off x="1773858" y="1010943"/>
                  <a:ext cx="10421" cy="4202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Ellipse 43">
                  <a:extLst>
                    <a:ext uri="{FF2B5EF4-FFF2-40B4-BE49-F238E27FC236}">
                      <a16:creationId xmlns:a16="http://schemas.microsoft.com/office/drawing/2014/main" id="{EEA6951E-1F76-9999-A073-941553772184}"/>
                    </a:ext>
                  </a:extLst>
                </p:cNvPr>
                <p:cNvSpPr/>
                <p:nvPr/>
              </p:nvSpPr>
              <p:spPr>
                <a:xfrm>
                  <a:off x="1475927" y="727240"/>
                  <a:ext cx="609600" cy="59035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>
                    <a:latin typeface="+mj-lt"/>
                  </a:endParaRPr>
                </a:p>
              </p:txBody>
            </p:sp>
            <p:pic>
              <p:nvPicPr>
                <p:cNvPr id="45" name="Picture 22" descr="RÃ©sultat de recherche d'images pour &quot;energie picto&quot;">
                  <a:extLst>
                    <a:ext uri="{FF2B5EF4-FFF2-40B4-BE49-F238E27FC236}">
                      <a16:creationId xmlns:a16="http://schemas.microsoft.com/office/drawing/2014/main" id="{55396F9B-E111-B31F-3FC8-CE7771FF9E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biLevel thresh="7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3436" y="722642"/>
                  <a:ext cx="641689" cy="641689"/>
                </a:xfrm>
                <a:prstGeom prst="rect">
                  <a:avLst/>
                </a:prstGeom>
                <a:noFill/>
                <a:ln w="19050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e 101">
              <a:extLst>
                <a:ext uri="{FF2B5EF4-FFF2-40B4-BE49-F238E27FC236}">
                  <a16:creationId xmlns:a16="http://schemas.microsoft.com/office/drawing/2014/main" id="{D9E1CD4B-59B4-5A67-20D6-A595A6C46B83}"/>
                </a:ext>
              </a:extLst>
            </p:cNvPr>
            <p:cNvGrpSpPr/>
            <p:nvPr/>
          </p:nvGrpSpPr>
          <p:grpSpPr>
            <a:xfrm>
              <a:off x="9365346" y="3293445"/>
              <a:ext cx="1070718" cy="455013"/>
              <a:chOff x="9365346" y="3293445"/>
              <a:chExt cx="1070718" cy="455013"/>
            </a:xfrm>
          </p:grpSpPr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0FD7115-A759-769B-12A3-CA989CC6E034}"/>
                  </a:ext>
                </a:extLst>
              </p:cNvPr>
              <p:cNvSpPr txBox="1"/>
              <p:nvPr/>
            </p:nvSpPr>
            <p:spPr>
              <a:xfrm rot="682378">
                <a:off x="9365346" y="3293445"/>
                <a:ext cx="3754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err="1">
                    <a:latin typeface="+mj-lt"/>
                  </a:rPr>
                  <a:t>IoT</a:t>
                </a:r>
                <a:endParaRPr lang="en-US" sz="1200">
                  <a:latin typeface="+mj-lt"/>
                </a:endParaRPr>
              </a:p>
            </p:txBody>
          </p:sp>
          <p:pic>
            <p:nvPicPr>
              <p:cNvPr id="85" name="Picture 16" descr="RÃ©sultat de recherche d'images pour &quot;IoT&quot;">
                <a:extLst>
                  <a:ext uri="{FF2B5EF4-FFF2-40B4-BE49-F238E27FC236}">
                    <a16:creationId xmlns:a16="http://schemas.microsoft.com/office/drawing/2014/main" id="{21A06B0C-366A-5E2D-2199-1157D4FFE9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2378">
                <a:off x="9572060" y="3316458"/>
                <a:ext cx="86400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" name="Groupe 100">
              <a:extLst>
                <a:ext uri="{FF2B5EF4-FFF2-40B4-BE49-F238E27FC236}">
                  <a16:creationId xmlns:a16="http://schemas.microsoft.com/office/drawing/2014/main" id="{A2A37EC5-5971-0C32-64B0-2841658D7E39}"/>
                </a:ext>
              </a:extLst>
            </p:cNvPr>
            <p:cNvGrpSpPr/>
            <p:nvPr/>
          </p:nvGrpSpPr>
          <p:grpSpPr>
            <a:xfrm>
              <a:off x="9261752" y="2254002"/>
              <a:ext cx="2180504" cy="809220"/>
              <a:chOff x="9261752" y="2254002"/>
              <a:chExt cx="2180504" cy="809220"/>
            </a:xfrm>
          </p:grpSpPr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3DADD6C-95CE-FA37-AE42-B80327DC19BF}"/>
                  </a:ext>
                </a:extLst>
              </p:cNvPr>
              <p:cNvSpPr txBox="1"/>
              <p:nvPr/>
            </p:nvSpPr>
            <p:spPr>
              <a:xfrm rot="21116039">
                <a:off x="9261752" y="2786223"/>
                <a:ext cx="16796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j-lt"/>
                  </a:rPr>
                  <a:t>FACTORY OF THE FUTUR</a:t>
                </a:r>
              </a:p>
            </p:txBody>
          </p:sp>
          <p:grpSp>
            <p:nvGrpSpPr>
              <p:cNvPr id="100" name="Groupe 99">
                <a:extLst>
                  <a:ext uri="{FF2B5EF4-FFF2-40B4-BE49-F238E27FC236}">
                    <a16:creationId xmlns:a16="http://schemas.microsoft.com/office/drawing/2014/main" id="{7994A177-B6F8-4E9B-BF96-430FAF959FF5}"/>
                  </a:ext>
                </a:extLst>
              </p:cNvPr>
              <p:cNvGrpSpPr/>
              <p:nvPr/>
            </p:nvGrpSpPr>
            <p:grpSpPr>
              <a:xfrm>
                <a:off x="10811311" y="2254002"/>
                <a:ext cx="630945" cy="655362"/>
                <a:chOff x="10811311" y="2254002"/>
                <a:chExt cx="630945" cy="655362"/>
              </a:xfrm>
            </p:grpSpPr>
            <p:pic>
              <p:nvPicPr>
                <p:cNvPr id="20" name="Graphique 27" descr="Usine">
                  <a:extLst>
                    <a:ext uri="{FF2B5EF4-FFF2-40B4-BE49-F238E27FC236}">
                      <a16:creationId xmlns:a16="http://schemas.microsoft.com/office/drawing/2014/main" id="{A3AC3DDE-A712-18CD-C0CA-E1473E9FB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 rot="21116039">
                  <a:off x="10811311" y="2405364"/>
                  <a:ext cx="504000" cy="504000"/>
                </a:xfrm>
                <a:prstGeom prst="rect">
                  <a:avLst/>
                </a:prstGeom>
              </p:spPr>
            </p:pic>
            <p:pic>
              <p:nvPicPr>
                <p:cNvPr id="93" name="Graphique 92" descr="Antenne relais téléphonique avec un remplissage uni">
                  <a:extLst>
                    <a:ext uri="{FF2B5EF4-FFF2-40B4-BE49-F238E27FC236}">
                      <a16:creationId xmlns:a16="http://schemas.microsoft.com/office/drawing/2014/main" id="{BC1332B0-0673-37DE-4579-33797AC381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b="50538"/>
                <a:stretch/>
              </p:blipFill>
              <p:spPr>
                <a:xfrm rot="408055">
                  <a:off x="10825517" y="2254002"/>
                  <a:ext cx="616739" cy="28996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5F816695-312D-D15B-6BAF-FC662D4F307C}"/>
              </a:ext>
            </a:extLst>
          </p:cNvPr>
          <p:cNvGrpSpPr/>
          <p:nvPr/>
        </p:nvGrpSpPr>
        <p:grpSpPr>
          <a:xfrm>
            <a:off x="989966" y="1638317"/>
            <a:ext cx="6842196" cy="4525129"/>
            <a:chOff x="910454" y="1558805"/>
            <a:chExt cx="6842196" cy="4525129"/>
          </a:xfrm>
        </p:grpSpPr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023756C8-CEB1-C4A2-F59D-4F51EF78DBE1}"/>
                </a:ext>
              </a:extLst>
            </p:cNvPr>
            <p:cNvSpPr txBox="1"/>
            <p:nvPr/>
          </p:nvSpPr>
          <p:spPr>
            <a:xfrm>
              <a:off x="6399848" y="1558805"/>
              <a:ext cx="1261884" cy="369332"/>
            </a:xfrm>
            <a:prstGeom prst="rect">
              <a:avLst/>
            </a:prstGeom>
            <a:solidFill>
              <a:schemeClr val="bg2">
                <a:lumMod val="85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bg2">
                      <a:lumMod val="50000"/>
                    </a:schemeClr>
                  </a:solidFill>
                  <a:latin typeface="Copperplate" panose="02000504000000020004" pitchFamily="2" charset="77"/>
                </a:rPr>
                <a:t>CHAIRES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C496F38-6DFD-F7E6-6C9C-AACBBB43FD1D}"/>
                </a:ext>
              </a:extLst>
            </p:cNvPr>
            <p:cNvSpPr/>
            <p:nvPr/>
          </p:nvSpPr>
          <p:spPr>
            <a:xfrm>
              <a:off x="6958790" y="1905825"/>
              <a:ext cx="144000" cy="30240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A7E7B85D-B6F3-15F9-E743-2003DB4B8FEE}"/>
                </a:ext>
              </a:extLst>
            </p:cNvPr>
            <p:cNvGrpSpPr/>
            <p:nvPr/>
          </p:nvGrpSpPr>
          <p:grpSpPr>
            <a:xfrm>
              <a:off x="910454" y="4824914"/>
              <a:ext cx="6842196" cy="1259020"/>
              <a:chOff x="378837" y="4916655"/>
              <a:chExt cx="6842196" cy="1259020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F527424-F7AF-243D-F7E9-38D575688A82}"/>
                  </a:ext>
                </a:extLst>
              </p:cNvPr>
              <p:cNvSpPr/>
              <p:nvPr/>
            </p:nvSpPr>
            <p:spPr>
              <a:xfrm rot="5400000">
                <a:off x="3727061" y="1568431"/>
                <a:ext cx="145748" cy="68421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04" name="Groupe 103">
                <a:extLst>
                  <a:ext uri="{FF2B5EF4-FFF2-40B4-BE49-F238E27FC236}">
                    <a16:creationId xmlns:a16="http://schemas.microsoft.com/office/drawing/2014/main" id="{83CEC610-2394-B823-5939-DFE32BE80C8A}"/>
                  </a:ext>
                </a:extLst>
              </p:cNvPr>
              <p:cNvGrpSpPr/>
              <p:nvPr/>
            </p:nvGrpSpPr>
            <p:grpSpPr>
              <a:xfrm>
                <a:off x="378838" y="5095675"/>
                <a:ext cx="6842195" cy="1080000"/>
                <a:chOff x="378838" y="5095675"/>
                <a:chExt cx="6842195" cy="1080000"/>
              </a:xfrm>
            </p:grpSpPr>
            <p:sp>
              <p:nvSpPr>
                <p:cNvPr id="105" name="ZoneTexte 104">
                  <a:extLst>
                    <a:ext uri="{FF2B5EF4-FFF2-40B4-BE49-F238E27FC236}">
                      <a16:creationId xmlns:a16="http://schemas.microsoft.com/office/drawing/2014/main" id="{D54E0D43-9E62-C3AD-4D73-54C97693B02F}"/>
                    </a:ext>
                  </a:extLst>
                </p:cNvPr>
                <p:cNvSpPr txBox="1"/>
                <p:nvPr/>
              </p:nvSpPr>
              <p:spPr>
                <a:xfrm>
                  <a:off x="378838" y="5095675"/>
                  <a:ext cx="1332000" cy="1077218"/>
                </a:xfrm>
                <a:prstGeom prst="rect">
                  <a:avLst/>
                </a:prstGeom>
                <a:solidFill>
                  <a:schemeClr val="bg2">
                    <a:lumMod val="85000"/>
                    <a:alpha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BALI</a:t>
                  </a:r>
                </a:p>
                <a:p>
                  <a:pPr algn="ctr"/>
                  <a:r>
                    <a:rPr lang="fr-FR" sz="12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Disruptions </a:t>
                  </a:r>
                </a:p>
                <a:p>
                  <a:pPr algn="ctr"/>
                  <a:r>
                    <a:rPr lang="fr-FR" sz="12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Textile </a:t>
                  </a:r>
                  <a:r>
                    <a:rPr lang="fr-FR" sz="1200" b="1" dirty="0" err="1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Technology</a:t>
                  </a:r>
                  <a:r>
                    <a:rPr lang="fr-FR" sz="12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 (2017)</a:t>
                  </a:r>
                  <a:endParaRPr lang="fr-FR" sz="1600" b="1" dirty="0">
                    <a:solidFill>
                      <a:schemeClr val="bg2">
                        <a:lumMod val="50000"/>
                      </a:schemeClr>
                    </a:solidFill>
                    <a:latin typeface="Copperplate" panose="02000504000000020004" pitchFamily="2" charset="77"/>
                  </a:endParaRPr>
                </a:p>
              </p:txBody>
            </p:sp>
            <p:sp>
              <p:nvSpPr>
                <p:cNvPr id="106" name="ZoneTexte 105">
                  <a:extLst>
                    <a:ext uri="{FF2B5EF4-FFF2-40B4-BE49-F238E27FC236}">
                      <a16:creationId xmlns:a16="http://schemas.microsoft.com/office/drawing/2014/main" id="{1644C486-368C-4758-5F72-1C2ED5EDDF0C}"/>
                    </a:ext>
                  </a:extLst>
                </p:cNvPr>
                <p:cNvSpPr txBox="1"/>
                <p:nvPr/>
              </p:nvSpPr>
              <p:spPr>
                <a:xfrm>
                  <a:off x="3133936" y="5095675"/>
                  <a:ext cx="1332000" cy="1080000"/>
                </a:xfrm>
                <a:prstGeom prst="rect">
                  <a:avLst/>
                </a:prstGeom>
                <a:solidFill>
                  <a:schemeClr val="bg2">
                    <a:lumMod val="85000"/>
                    <a:alpha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DREAM</a:t>
                  </a:r>
                </a:p>
                <a:p>
                  <a:pPr algn="ctr"/>
                  <a:r>
                    <a:rPr lang="fr-FR" sz="1200" b="1" dirty="0" err="1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Robotic</a:t>
                  </a:r>
                  <a:r>
                    <a:rPr lang="fr-FR" sz="12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 Additive </a:t>
                  </a:r>
                  <a:r>
                    <a:rPr lang="fr-FR" sz="1200" b="1" dirty="0" err="1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Manufacturing</a:t>
                  </a:r>
                  <a:r>
                    <a:rPr lang="fr-FR" sz="12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 (2020)</a:t>
                  </a:r>
                </a:p>
              </p:txBody>
            </p:sp>
            <p:sp>
              <p:nvSpPr>
                <p:cNvPr id="107" name="ZoneTexte 106">
                  <a:extLst>
                    <a:ext uri="{FF2B5EF4-FFF2-40B4-BE49-F238E27FC236}">
                      <a16:creationId xmlns:a16="http://schemas.microsoft.com/office/drawing/2014/main" id="{F9EC3F08-8F18-5A1D-A933-0D4EB2326EC3}"/>
                    </a:ext>
                  </a:extLst>
                </p:cNvPr>
                <p:cNvSpPr txBox="1"/>
                <p:nvPr/>
              </p:nvSpPr>
              <p:spPr>
                <a:xfrm>
                  <a:off x="1756387" y="5095675"/>
                  <a:ext cx="1332000" cy="1080000"/>
                </a:xfrm>
                <a:prstGeom prst="rect">
                  <a:avLst/>
                </a:prstGeom>
                <a:solidFill>
                  <a:schemeClr val="bg2">
                    <a:lumMod val="85000"/>
                    <a:alpha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FLEXTECH</a:t>
                  </a:r>
                </a:p>
                <a:p>
                  <a:pPr algn="ctr"/>
                  <a:r>
                    <a:rPr lang="fr-FR" sz="1200" b="1" dirty="0" err="1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Complex</a:t>
                  </a:r>
                  <a:r>
                    <a:rPr lang="fr-FR" sz="12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 </a:t>
                  </a:r>
                  <a:r>
                    <a:rPr lang="fr-FR" sz="1200" b="1" dirty="0" err="1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Autonomous</a:t>
                  </a:r>
                  <a:r>
                    <a:rPr lang="fr-FR" sz="12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 </a:t>
                  </a:r>
                  <a:r>
                    <a:rPr lang="fr-FR" sz="1200" b="1" dirty="0" err="1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Systems</a:t>
                  </a:r>
                  <a:r>
                    <a:rPr lang="fr-FR" sz="12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 (2019)</a:t>
                  </a:r>
                  <a:endParaRPr lang="fr-FR" sz="1600" b="1" dirty="0">
                    <a:solidFill>
                      <a:schemeClr val="bg2">
                        <a:lumMod val="50000"/>
                      </a:schemeClr>
                    </a:solidFill>
                    <a:latin typeface="Copperplate" panose="02000504000000020004" pitchFamily="2" charset="77"/>
                  </a:endParaRPr>
                </a:p>
              </p:txBody>
            </p:sp>
            <p:sp>
              <p:nvSpPr>
                <p:cNvPr id="108" name="ZoneTexte 107">
                  <a:extLst>
                    <a:ext uri="{FF2B5EF4-FFF2-40B4-BE49-F238E27FC236}">
                      <a16:creationId xmlns:a16="http://schemas.microsoft.com/office/drawing/2014/main" id="{9E75EF7E-CBEC-53EB-6BB5-AA472A69C8D3}"/>
                    </a:ext>
                  </a:extLst>
                </p:cNvPr>
                <p:cNvSpPr txBox="1"/>
                <p:nvPr/>
              </p:nvSpPr>
              <p:spPr>
                <a:xfrm>
                  <a:off x="4511485" y="5095675"/>
                  <a:ext cx="1332000" cy="1080000"/>
                </a:xfrm>
                <a:prstGeom prst="rect">
                  <a:avLst/>
                </a:prstGeom>
                <a:solidFill>
                  <a:schemeClr val="bg2">
                    <a:lumMod val="85000"/>
                    <a:alpha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PROVE </a:t>
                  </a:r>
                </a:p>
                <a:p>
                  <a:pPr algn="ctr"/>
                  <a:r>
                    <a:rPr lang="fr-FR" sz="12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Green </a:t>
                  </a:r>
                  <a:r>
                    <a:rPr lang="fr-FR" sz="1200" b="1" dirty="0" err="1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aeronautics</a:t>
                  </a:r>
                  <a:r>
                    <a:rPr lang="fr-FR" sz="12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 propulsion (2023)</a:t>
                  </a:r>
                  <a:endParaRPr lang="fr-FR" sz="1600" b="1" dirty="0">
                    <a:solidFill>
                      <a:schemeClr val="bg2">
                        <a:lumMod val="50000"/>
                      </a:schemeClr>
                    </a:solidFill>
                    <a:latin typeface="Copperplate" panose="02000504000000020004" pitchFamily="2" charset="77"/>
                  </a:endParaRPr>
                </a:p>
              </p:txBody>
            </p:sp>
            <p:sp>
              <p:nvSpPr>
                <p:cNvPr id="109" name="ZoneTexte 108">
                  <a:extLst>
                    <a:ext uri="{FF2B5EF4-FFF2-40B4-BE49-F238E27FC236}">
                      <a16:creationId xmlns:a16="http://schemas.microsoft.com/office/drawing/2014/main" id="{B63F15E1-10B2-811E-8E51-918C1C4BD32B}"/>
                    </a:ext>
                  </a:extLst>
                </p:cNvPr>
                <p:cNvSpPr txBox="1"/>
                <p:nvPr/>
              </p:nvSpPr>
              <p:spPr>
                <a:xfrm>
                  <a:off x="5889033" y="5095675"/>
                  <a:ext cx="1332000" cy="1077218"/>
                </a:xfrm>
                <a:prstGeom prst="rect">
                  <a:avLst/>
                </a:prstGeom>
                <a:solidFill>
                  <a:schemeClr val="bg2">
                    <a:lumMod val="85000"/>
                    <a:alpha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i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N°5</a:t>
                  </a:r>
                </a:p>
                <a:p>
                  <a:pPr algn="ctr"/>
                  <a:r>
                    <a:rPr lang="en-US" sz="12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Circularity for Desirable Future</a:t>
                  </a:r>
                  <a:r>
                    <a:rPr lang="fr-FR" sz="12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 </a:t>
                  </a:r>
                  <a:br>
                    <a:rPr lang="fr-FR" sz="12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</a:br>
                  <a:r>
                    <a:rPr lang="fr-FR" sz="1200" b="1" dirty="0">
                      <a:solidFill>
                        <a:schemeClr val="bg2">
                          <a:lumMod val="50000"/>
                        </a:schemeClr>
                      </a:solidFill>
                      <a:latin typeface="Copperplate" panose="02000504000000020004" pitchFamily="2" charset="77"/>
                    </a:rPr>
                    <a:t>(2024)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51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86" grpId="0" animBg="1"/>
      <p:bldP spid="6" grpId="0"/>
      <p:bldP spid="8" grpId="0"/>
      <p:bldP spid="10" grpId="0"/>
      <p:bldP spid="12" grpId="0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60" y="1924223"/>
            <a:ext cx="3178267" cy="3178267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868409"/>
            <a:ext cx="10515600" cy="669277"/>
          </a:xfrm>
        </p:spPr>
        <p:txBody>
          <a:bodyPr/>
          <a:lstStyle/>
          <a:p>
            <a:r>
              <a:rPr lang="en-US" sz="4000" noProof="0" dirty="0"/>
              <a:t>In the heart of the Campus</a:t>
            </a:r>
            <a:endParaRPr lang="fr-FR" sz="4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09D776EF-FC99-496B-A685-C97097D12CB2}" type="datetime1">
              <a:rPr lang="fr-FR" sz="1400" smtClean="0"/>
              <a:t>04/03/2025</a:t>
            </a:fld>
            <a:endParaRPr lang="fr-FR"/>
          </a:p>
        </p:txBody>
      </p:sp>
      <p:grpSp>
        <p:nvGrpSpPr>
          <p:cNvPr id="75" name="Groupe 74"/>
          <p:cNvGrpSpPr/>
          <p:nvPr/>
        </p:nvGrpSpPr>
        <p:grpSpPr>
          <a:xfrm>
            <a:off x="-363065" y="1665729"/>
            <a:ext cx="3260363" cy="1092607"/>
            <a:chOff x="-363065" y="1665729"/>
            <a:chExt cx="3260363" cy="1092607"/>
          </a:xfrm>
        </p:grpSpPr>
        <p:sp>
          <p:nvSpPr>
            <p:cNvPr id="15" name="ZoneTexte 23">
              <a:extLst>
                <a:ext uri="{FF2B5EF4-FFF2-40B4-BE49-F238E27FC236}">
                  <a16:creationId xmlns:a16="http://schemas.microsoft.com/office/drawing/2014/main" id="{B3DC5E35-942E-5B43-A128-AF824907B8F7}"/>
                </a:ext>
              </a:extLst>
            </p:cNvPr>
            <p:cNvSpPr txBox="1"/>
            <p:nvPr/>
          </p:nvSpPr>
          <p:spPr>
            <a:xfrm>
              <a:off x="-363065" y="1665729"/>
              <a:ext cx="2817259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1300" dirty="0">
                  <a:solidFill>
                    <a:srgbClr val="010101"/>
                  </a:solidFill>
                </a:rPr>
                <a:t>ENGYNEERING SCHOOL</a:t>
              </a:r>
            </a:p>
            <a:p>
              <a:pPr algn="r"/>
              <a:r>
                <a:rPr lang="fr-FR" sz="1300" dirty="0">
                  <a:solidFill>
                    <a:srgbClr val="010101"/>
                  </a:solidFill>
                </a:rPr>
                <a:t>BACHELOR of TECHNOLOGY</a:t>
              </a:r>
            </a:p>
            <a:p>
              <a:pPr algn="r"/>
              <a:r>
                <a:rPr lang="fr-FR" sz="1300" dirty="0">
                  <a:solidFill>
                    <a:srgbClr val="010101"/>
                  </a:solidFill>
                </a:rPr>
                <a:t>INTEGRATED PREPARATORY CLASS</a:t>
              </a:r>
            </a:p>
            <a:p>
              <a:pPr algn="r"/>
              <a:r>
                <a:rPr lang="fr-FR" sz="1300" dirty="0">
                  <a:solidFill>
                    <a:srgbClr val="010101"/>
                  </a:solidFill>
                </a:rPr>
                <a:t> MASTERS</a:t>
              </a:r>
            </a:p>
            <a:p>
              <a:pPr algn="r"/>
              <a:r>
                <a:rPr lang="fr-FR" sz="1300" dirty="0">
                  <a:solidFill>
                    <a:srgbClr val="73C4BC"/>
                  </a:solidFill>
                </a:rPr>
                <a:t>~100 STUDENTS / YEAR</a:t>
              </a: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2409827" y="1691850"/>
              <a:ext cx="487471" cy="998794"/>
              <a:chOff x="2174337" y="2660751"/>
              <a:chExt cx="756135" cy="1175221"/>
            </a:xfrm>
          </p:grpSpPr>
          <p:cxnSp>
            <p:nvCxnSpPr>
              <p:cNvPr id="17" name="Connecteur droit 16"/>
              <p:cNvCxnSpPr>
                <a:cxnSpLocks/>
              </p:cNvCxnSpPr>
              <p:nvPr/>
            </p:nvCxnSpPr>
            <p:spPr>
              <a:xfrm flipH="1" flipV="1">
                <a:off x="2174337" y="3272818"/>
                <a:ext cx="756135" cy="348542"/>
              </a:xfrm>
              <a:prstGeom prst="line">
                <a:avLst/>
              </a:prstGeom>
              <a:ln w="12700">
                <a:solidFill>
                  <a:srgbClr val="73C4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>
                <a:cxnSpLocks/>
              </p:cNvCxnSpPr>
              <p:nvPr/>
            </p:nvCxnSpPr>
            <p:spPr>
              <a:xfrm flipV="1">
                <a:off x="2174337" y="2660751"/>
                <a:ext cx="0" cy="1175221"/>
              </a:xfrm>
              <a:prstGeom prst="line">
                <a:avLst/>
              </a:prstGeom>
              <a:ln w="12700">
                <a:solidFill>
                  <a:srgbClr val="73C4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e 73"/>
          <p:cNvGrpSpPr/>
          <p:nvPr/>
        </p:nvGrpSpPr>
        <p:grpSpPr>
          <a:xfrm>
            <a:off x="42621" y="4525169"/>
            <a:ext cx="3581197" cy="1422821"/>
            <a:chOff x="2287409" y="4998236"/>
            <a:chExt cx="3581197" cy="1422821"/>
          </a:xfrm>
        </p:grpSpPr>
        <p:sp>
          <p:nvSpPr>
            <p:cNvPr id="14" name="Rectangle 13"/>
            <p:cNvSpPr/>
            <p:nvPr/>
          </p:nvSpPr>
          <p:spPr>
            <a:xfrm>
              <a:off x="2287409" y="5728560"/>
              <a:ext cx="3581197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300" dirty="0">
                  <a:solidFill>
                    <a:srgbClr val="010101"/>
                  </a:solidFill>
                </a:rPr>
                <a:t>TERRITORY DYNAMICS INNOVATION</a:t>
              </a:r>
            </a:p>
            <a:p>
              <a:r>
                <a:rPr lang="fr-FR" sz="1300" dirty="0">
                  <a:solidFill>
                    <a:srgbClr val="010101"/>
                  </a:solidFill>
                </a:rPr>
                <a:t>3 START-UP ACCELERATOR INCUBATORS</a:t>
              </a:r>
            </a:p>
            <a:p>
              <a:r>
                <a:rPr lang="fr-FR" sz="1300" dirty="0">
                  <a:solidFill>
                    <a:srgbClr val="010101"/>
                  </a:solidFill>
                </a:rPr>
                <a:t>7 TECHNOLOGICAL PLATFORMS</a:t>
              </a:r>
              <a:endParaRPr lang="fr-FR" sz="1300" dirty="0">
                <a:solidFill>
                  <a:srgbClr val="EB6350"/>
                </a:solidFill>
              </a:endParaRP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2356811" y="4998236"/>
              <a:ext cx="3281438" cy="780079"/>
              <a:chOff x="2224863" y="5016196"/>
              <a:chExt cx="3281438" cy="780078"/>
            </a:xfrm>
          </p:grpSpPr>
          <p:cxnSp>
            <p:nvCxnSpPr>
              <p:cNvPr id="20" name="Connecteur droit 19"/>
              <p:cNvCxnSpPr>
                <a:cxnSpLocks/>
              </p:cNvCxnSpPr>
              <p:nvPr/>
            </p:nvCxnSpPr>
            <p:spPr>
              <a:xfrm flipV="1">
                <a:off x="3319620" y="5016196"/>
                <a:ext cx="1401949" cy="780078"/>
              </a:xfrm>
              <a:prstGeom prst="line">
                <a:avLst/>
              </a:prstGeom>
              <a:ln w="12700">
                <a:solidFill>
                  <a:srgbClr val="EB6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2224863" y="5771396"/>
                <a:ext cx="3281438" cy="1"/>
              </a:xfrm>
              <a:prstGeom prst="line">
                <a:avLst/>
              </a:prstGeom>
              <a:ln w="12700">
                <a:solidFill>
                  <a:srgbClr val="EB6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2D6E7E4D-9BB7-FD4B-AA43-42C63D5CC9D8}"/>
              </a:ext>
            </a:extLst>
          </p:cNvPr>
          <p:cNvGrpSpPr/>
          <p:nvPr/>
        </p:nvGrpSpPr>
        <p:grpSpPr>
          <a:xfrm>
            <a:off x="2382719" y="1993008"/>
            <a:ext cx="3464411" cy="2985089"/>
            <a:chOff x="2382719" y="1993008"/>
            <a:chExt cx="3464411" cy="2985089"/>
          </a:xfrm>
        </p:grpSpPr>
        <p:cxnSp>
          <p:nvCxnSpPr>
            <p:cNvPr id="13" name="Connecteur droit 12"/>
            <p:cNvCxnSpPr>
              <a:cxnSpLocks/>
              <a:stCxn id="43" idx="1"/>
            </p:cNvCxnSpPr>
            <p:nvPr/>
          </p:nvCxnSpPr>
          <p:spPr>
            <a:xfrm>
              <a:off x="5847130" y="1993008"/>
              <a:ext cx="0" cy="108702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809C20-EB08-6249-A1E8-0669E9BCE8D4}"/>
                </a:ext>
              </a:extLst>
            </p:cNvPr>
            <p:cNvSpPr/>
            <p:nvPr/>
          </p:nvSpPr>
          <p:spPr>
            <a:xfrm rot="9168640">
              <a:off x="2382719" y="1999498"/>
              <a:ext cx="3141891" cy="297859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Circle">
                <a:avLst>
                  <a:gd name="adj" fmla="val 1525373"/>
                </a:avLst>
              </a:prstTxWarp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9EE0"/>
                  </a:solidFill>
                </a:rPr>
                <a:t>RNSR n° 201420655V</a:t>
              </a:r>
              <a:endParaRPr lang="fr-FR" sz="1600" b="1" dirty="0">
                <a:solidFill>
                  <a:srgbClr val="009EE0"/>
                </a:solidFill>
                <a:cs typeface="Space Age"/>
              </a:endParaRPr>
            </a:p>
          </p:txBody>
        </p:sp>
      </p:grpSp>
      <p:sp>
        <p:nvSpPr>
          <p:cNvPr id="39" name="ZoneTexte 16">
            <a:extLst>
              <a:ext uri="{FF2B5EF4-FFF2-40B4-BE49-F238E27FC236}">
                <a16:creationId xmlns:a16="http://schemas.microsoft.com/office/drawing/2014/main" id="{F21F20DE-ADB0-0446-B0BF-05A7A296CC78}"/>
              </a:ext>
            </a:extLst>
          </p:cNvPr>
          <p:cNvSpPr txBox="1"/>
          <p:nvPr/>
        </p:nvSpPr>
        <p:spPr>
          <a:xfrm>
            <a:off x="8249765" y="1837328"/>
            <a:ext cx="1980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rgbClr val="009EE0"/>
                </a:solidFill>
                <a:latin typeface="Space Age"/>
                <a:cs typeface="Space Age"/>
              </a:rPr>
              <a:t>ISO 9001, </a:t>
            </a:r>
            <a:r>
              <a:rPr lang="pt-BR" sz="1400" dirty="0" err="1">
                <a:solidFill>
                  <a:srgbClr val="009EE0"/>
                </a:solidFill>
                <a:latin typeface="Space Age"/>
                <a:cs typeface="Space Age"/>
              </a:rPr>
              <a:t>depuis</a:t>
            </a:r>
            <a:r>
              <a:rPr lang="pt-BR" sz="1400" dirty="0">
                <a:solidFill>
                  <a:srgbClr val="009EE0"/>
                </a:solidFill>
                <a:latin typeface="Space Age"/>
                <a:cs typeface="Space Age"/>
              </a:rPr>
              <a:t> 2010 </a:t>
            </a:r>
          </a:p>
          <a:p>
            <a:r>
              <a:rPr lang="pt-BR" sz="1400" dirty="0">
                <a:solidFill>
                  <a:srgbClr val="009EE0"/>
                </a:solidFill>
                <a:latin typeface="Space Age"/>
                <a:cs typeface="Space Age"/>
              </a:rPr>
              <a:t>&amp; HCERES 2015 et 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20598D-2026-EC4B-AB03-765BAC251F7A}"/>
              </a:ext>
            </a:extLst>
          </p:cNvPr>
          <p:cNvSpPr txBox="1"/>
          <p:nvPr/>
        </p:nvSpPr>
        <p:spPr>
          <a:xfrm>
            <a:off x="10054687" y="5959006"/>
            <a:ext cx="2044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Figures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updated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 14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December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 2024</a:t>
            </a:r>
          </a:p>
        </p:txBody>
      </p:sp>
      <p:cxnSp>
        <p:nvCxnSpPr>
          <p:cNvPr id="104" name="Connecteur droit 103"/>
          <p:cNvCxnSpPr>
            <a:cxnSpLocks/>
          </p:cNvCxnSpPr>
          <p:nvPr/>
        </p:nvCxnSpPr>
        <p:spPr>
          <a:xfrm flipH="1" flipV="1">
            <a:off x="4840941" y="4729521"/>
            <a:ext cx="323208" cy="172950"/>
          </a:xfrm>
          <a:prstGeom prst="line">
            <a:avLst/>
          </a:prstGeom>
          <a:ln w="12700">
            <a:solidFill>
              <a:srgbClr val="EB6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23B8876-0F4F-C48E-4C82-153B5EE5E3DE}"/>
              </a:ext>
            </a:extLst>
          </p:cNvPr>
          <p:cNvGrpSpPr/>
          <p:nvPr/>
        </p:nvGrpSpPr>
        <p:grpSpPr>
          <a:xfrm>
            <a:off x="5280212" y="4281661"/>
            <a:ext cx="6321233" cy="1753266"/>
            <a:chOff x="5280212" y="4281661"/>
            <a:chExt cx="6321233" cy="1753266"/>
          </a:xfrm>
        </p:grpSpPr>
        <p:grpSp>
          <p:nvGrpSpPr>
            <p:cNvPr id="45" name="Groupe 44"/>
            <p:cNvGrpSpPr/>
            <p:nvPr/>
          </p:nvGrpSpPr>
          <p:grpSpPr>
            <a:xfrm>
              <a:off x="8695829" y="5113721"/>
              <a:ext cx="2905616" cy="921206"/>
              <a:chOff x="5925061" y="5120601"/>
              <a:chExt cx="2905616" cy="921206"/>
            </a:xfrm>
          </p:grpSpPr>
          <p:sp>
            <p:nvSpPr>
              <p:cNvPr id="49" name="ZoneTexte 15">
                <a:extLst>
                  <a:ext uri="{FF2B5EF4-FFF2-40B4-BE49-F238E27FC236}">
                    <a16:creationId xmlns:a16="http://schemas.microsoft.com/office/drawing/2014/main" id="{E0F4A2F2-6489-FC47-9239-982B2FDEFE67}"/>
                  </a:ext>
                </a:extLst>
              </p:cNvPr>
              <p:cNvSpPr txBox="1"/>
              <p:nvPr/>
            </p:nvSpPr>
            <p:spPr>
              <a:xfrm>
                <a:off x="5925061" y="5120601"/>
                <a:ext cx="290561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300" dirty="0">
                    <a:solidFill>
                      <a:srgbClr val="009EE0"/>
                    </a:solidFill>
                  </a:rPr>
                  <a:t>Partnership</a:t>
                </a:r>
                <a:r>
                  <a:rPr lang="fr-FR" sz="1300" dirty="0">
                    <a:solidFill>
                      <a:srgbClr val="010101"/>
                    </a:solidFill>
                  </a:rPr>
                  <a:t> </a:t>
                </a:r>
                <a:r>
                  <a:rPr lang="fr-FR" sz="1300" dirty="0" err="1">
                    <a:solidFill>
                      <a:srgbClr val="010101"/>
                    </a:solidFill>
                  </a:rPr>
                  <a:t>research</a:t>
                </a:r>
                <a:endParaRPr lang="fr-FR" sz="1300" dirty="0">
                  <a:solidFill>
                    <a:srgbClr val="010101"/>
                  </a:solidFill>
                </a:endParaRPr>
              </a:p>
            </p:txBody>
          </p:sp>
          <p:sp>
            <p:nvSpPr>
              <p:cNvPr id="50" name="ZoneTexte 15">
                <a:extLst>
                  <a:ext uri="{FF2B5EF4-FFF2-40B4-BE49-F238E27FC236}">
                    <a16:creationId xmlns:a16="http://schemas.microsoft.com/office/drawing/2014/main" id="{E0F4A2F2-6489-FC47-9239-982B2FDEFE67}"/>
                  </a:ext>
                </a:extLst>
              </p:cNvPr>
              <p:cNvSpPr txBox="1"/>
              <p:nvPr/>
            </p:nvSpPr>
            <p:spPr>
              <a:xfrm>
                <a:off x="5928302" y="5349311"/>
                <a:ext cx="2210300" cy="692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300" b="1" dirty="0">
                    <a:solidFill>
                      <a:srgbClr val="009EE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1/4</a:t>
                </a:r>
                <a:r>
                  <a:rPr lang="fr-FR" sz="1300" b="1" dirty="0">
                    <a:solidFill>
                      <a:srgbClr val="86BF58"/>
                    </a:solidFill>
                  </a:rPr>
                  <a:t> </a:t>
                </a:r>
                <a:r>
                  <a:rPr lang="fr-FR" sz="1300" dirty="0" err="1">
                    <a:solidFill>
                      <a:srgbClr val="010101"/>
                    </a:solidFill>
                  </a:rPr>
                  <a:t>industrial</a:t>
                </a:r>
                <a:r>
                  <a:rPr lang="fr-FR" sz="1300" dirty="0">
                    <a:solidFill>
                      <a:srgbClr val="010101"/>
                    </a:solidFill>
                  </a:rPr>
                  <a:t> </a:t>
                </a:r>
                <a:r>
                  <a:rPr lang="fr-FR" sz="1300" dirty="0" err="1">
                    <a:solidFill>
                      <a:srgbClr val="010101"/>
                    </a:solidFill>
                  </a:rPr>
                  <a:t>research</a:t>
                </a:r>
                <a:r>
                  <a:rPr lang="fr-FR" sz="1300" dirty="0">
                    <a:solidFill>
                      <a:srgbClr val="010101"/>
                    </a:solidFill>
                  </a:rPr>
                  <a:t> training </a:t>
                </a:r>
                <a:r>
                  <a:rPr lang="fr-FR" sz="1300" dirty="0" err="1">
                    <a:solidFill>
                      <a:srgbClr val="010101"/>
                    </a:solidFill>
                  </a:rPr>
                  <a:t>agreements</a:t>
                </a:r>
                <a:endParaRPr lang="fr-FR" sz="1300" dirty="0">
                  <a:solidFill>
                    <a:srgbClr val="010101"/>
                  </a:solidFill>
                </a:endParaRPr>
              </a:p>
              <a:p>
                <a:r>
                  <a:rPr lang="fr-FR" sz="1300" b="1" dirty="0">
                    <a:solidFill>
                      <a:srgbClr val="009EE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fr-FR" sz="1300" b="1" dirty="0">
                    <a:solidFill>
                      <a:srgbClr val="86BF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300" dirty="0" err="1">
                    <a:solidFill>
                      <a:srgbClr val="010101"/>
                    </a:solidFill>
                  </a:rPr>
                  <a:t>Industrial</a:t>
                </a:r>
                <a:r>
                  <a:rPr lang="fr-FR" sz="1300" dirty="0">
                    <a:solidFill>
                      <a:srgbClr val="010101"/>
                    </a:solidFill>
                  </a:rPr>
                  <a:t> Chairs</a:t>
                </a:r>
              </a:p>
            </p:txBody>
          </p:sp>
        </p:grpSp>
        <p:grpSp>
          <p:nvGrpSpPr>
            <p:cNvPr id="46" name="Groupe 45"/>
            <p:cNvGrpSpPr/>
            <p:nvPr/>
          </p:nvGrpSpPr>
          <p:grpSpPr>
            <a:xfrm rot="10800000">
              <a:off x="5280212" y="4281661"/>
              <a:ext cx="1829453" cy="1739623"/>
              <a:chOff x="2294688" y="1963569"/>
              <a:chExt cx="1829453" cy="1739622"/>
            </a:xfrm>
          </p:grpSpPr>
          <p:cxnSp>
            <p:nvCxnSpPr>
              <p:cNvPr id="47" name="Connecteur droit 46"/>
              <p:cNvCxnSpPr>
                <a:cxnSpLocks/>
              </p:cNvCxnSpPr>
              <p:nvPr/>
            </p:nvCxnSpPr>
            <p:spPr>
              <a:xfrm rot="10800000">
                <a:off x="2294689" y="2640413"/>
                <a:ext cx="1829452" cy="1062778"/>
              </a:xfrm>
              <a:prstGeom prst="line">
                <a:avLst/>
              </a:prstGeom>
              <a:ln w="12700">
                <a:solidFill>
                  <a:srgbClr val="86BF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>
                <a:cxnSpLocks/>
              </p:cNvCxnSpPr>
              <p:nvPr/>
            </p:nvCxnSpPr>
            <p:spPr>
              <a:xfrm rot="10800000">
                <a:off x="2294688" y="1963569"/>
                <a:ext cx="0" cy="11665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8" name="Picture 2" descr="Institut Carnot ARTS">
              <a:extLst>
                <a:ext uri="{FF2B5EF4-FFF2-40B4-BE49-F238E27FC236}">
                  <a16:creationId xmlns:a16="http://schemas.microsoft.com/office/drawing/2014/main" id="{7913A671-4F8E-0745-8DE5-6A80783AC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615" y="5166149"/>
              <a:ext cx="1272339" cy="44216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37A13B8-7327-50F6-42F7-7CD313CA7E33}"/>
              </a:ext>
            </a:extLst>
          </p:cNvPr>
          <p:cNvGrpSpPr/>
          <p:nvPr/>
        </p:nvGrpSpPr>
        <p:grpSpPr>
          <a:xfrm>
            <a:off x="5638800" y="3616859"/>
            <a:ext cx="6460036" cy="1336029"/>
            <a:chOff x="5638800" y="3616859"/>
            <a:chExt cx="6460036" cy="1336029"/>
          </a:xfrm>
        </p:grpSpPr>
        <p:grpSp>
          <p:nvGrpSpPr>
            <p:cNvPr id="26" name="Groupe 25"/>
            <p:cNvGrpSpPr/>
            <p:nvPr/>
          </p:nvGrpSpPr>
          <p:grpSpPr>
            <a:xfrm>
              <a:off x="7173071" y="3616859"/>
              <a:ext cx="4925765" cy="1112662"/>
              <a:chOff x="5482952" y="3810721"/>
              <a:chExt cx="4925765" cy="1112663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971538" y="3810721"/>
                <a:ext cx="3437179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300" dirty="0">
                    <a:solidFill>
                      <a:srgbClr val="009EE0"/>
                    </a:solidFill>
                  </a:rPr>
                  <a:t>ASSOCIATION AGREEMENT</a:t>
                </a:r>
                <a:endParaRPr lang="fr-FR" sz="1400" baseline="30000" dirty="0">
                  <a:solidFill>
                    <a:srgbClr val="009EE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971538" y="4030831"/>
                <a:ext cx="3321183" cy="892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300" dirty="0">
                    <a:solidFill>
                      <a:srgbClr val="009EE0"/>
                    </a:solidFill>
                  </a:rPr>
                  <a:t>DOCTORAL SCHOOLS</a:t>
                </a:r>
              </a:p>
              <a:p>
                <a:r>
                  <a:rPr lang="fr-FR" sz="1300" dirty="0">
                    <a:solidFill>
                      <a:srgbClr val="010101"/>
                    </a:solidFill>
                  </a:rPr>
                  <a:t> - </a:t>
                </a:r>
                <a:r>
                  <a:rPr lang="fr-FR" sz="1300" dirty="0" err="1">
                    <a:solidFill>
                      <a:srgbClr val="010101"/>
                    </a:solidFill>
                  </a:rPr>
                  <a:t>Mathematics</a:t>
                </a:r>
                <a:r>
                  <a:rPr lang="fr-FR" sz="1300" dirty="0">
                    <a:solidFill>
                      <a:srgbClr val="010101"/>
                    </a:solidFill>
                  </a:rPr>
                  <a:t> and Computer Science (39)</a:t>
                </a:r>
              </a:p>
              <a:p>
                <a:r>
                  <a:rPr lang="fr-FR" sz="1300" dirty="0">
                    <a:solidFill>
                      <a:srgbClr val="010101"/>
                    </a:solidFill>
                  </a:rPr>
                  <a:t> - Physical and Engineering Sciences (209)</a:t>
                </a:r>
              </a:p>
              <a:p>
                <a:r>
                  <a:rPr lang="fr-FR" sz="1300" dirty="0">
                    <a:solidFill>
                      <a:srgbClr val="010101"/>
                    </a:solidFill>
                  </a:rPr>
                  <a:t> - Business, </a:t>
                </a:r>
                <a:r>
                  <a:rPr lang="fr-FR" sz="1300" dirty="0" err="1">
                    <a:solidFill>
                      <a:srgbClr val="010101"/>
                    </a:solidFill>
                  </a:rPr>
                  <a:t>Economics</a:t>
                </a:r>
                <a:r>
                  <a:rPr lang="fr-FR" sz="1300" dirty="0">
                    <a:solidFill>
                      <a:srgbClr val="010101"/>
                    </a:solidFill>
                  </a:rPr>
                  <a:t> and Society (42) </a:t>
                </a:r>
              </a:p>
            </p:txBody>
          </p:sp>
          <p:pic>
            <p:nvPicPr>
              <p:cNvPr id="32" name="Picture 8" descr="RÃ©sultat de recherche d'images pour &quot;UBordeaux logo png&quot;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2952" y="3949725"/>
                <a:ext cx="1403428" cy="474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e 26"/>
            <p:cNvGrpSpPr/>
            <p:nvPr/>
          </p:nvGrpSpPr>
          <p:grpSpPr>
            <a:xfrm rot="10800000">
              <a:off x="5638800" y="3626281"/>
              <a:ext cx="1470865" cy="912746"/>
              <a:chOff x="2716542" y="2103118"/>
              <a:chExt cx="1470865" cy="912747"/>
            </a:xfrm>
          </p:grpSpPr>
          <p:cxnSp>
            <p:nvCxnSpPr>
              <p:cNvPr id="28" name="Connecteur droit 27"/>
              <p:cNvCxnSpPr>
                <a:cxnSpLocks/>
              </p:cNvCxnSpPr>
              <p:nvPr/>
            </p:nvCxnSpPr>
            <p:spPr>
              <a:xfrm rot="10800000">
                <a:off x="2716542" y="2116980"/>
                <a:ext cx="1470865" cy="861775"/>
              </a:xfrm>
              <a:prstGeom prst="line">
                <a:avLst/>
              </a:prstGeom>
              <a:ln w="12700">
                <a:solidFill>
                  <a:srgbClr val="86BF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>
                <a:cxnSpLocks/>
              </p:cNvCxnSpPr>
              <p:nvPr/>
            </p:nvCxnSpPr>
            <p:spPr>
              <a:xfrm rot="10800000" flipH="1">
                <a:off x="2716542" y="2103118"/>
                <a:ext cx="1" cy="912747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B45104-66FF-D3D7-9B4D-7BD02593FDAD}"/>
                </a:ext>
              </a:extLst>
            </p:cNvPr>
            <p:cNvSpPr/>
            <p:nvPr/>
          </p:nvSpPr>
          <p:spPr>
            <a:xfrm>
              <a:off x="8661657" y="4660500"/>
              <a:ext cx="3437179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300" dirty="0">
                  <a:solidFill>
                    <a:srgbClr val="009EE0"/>
                  </a:solidFill>
                </a:rPr>
                <a:t>Dept. of Engineering and Digital Sciences</a:t>
              </a:r>
              <a:endParaRPr lang="fr-FR" sz="1400" baseline="30000" dirty="0">
                <a:solidFill>
                  <a:srgbClr val="009EE0"/>
                </a:solidFill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993216D-0E25-DA00-E47A-0A22B5BE126B}"/>
              </a:ext>
            </a:extLst>
          </p:cNvPr>
          <p:cNvGrpSpPr/>
          <p:nvPr/>
        </p:nvGrpSpPr>
        <p:grpSpPr>
          <a:xfrm>
            <a:off x="3690724" y="4921593"/>
            <a:ext cx="3207189" cy="1881942"/>
            <a:chOff x="3690724" y="4921593"/>
            <a:chExt cx="3207189" cy="1881942"/>
          </a:xfrm>
        </p:grpSpPr>
        <p:sp>
          <p:nvSpPr>
            <p:cNvPr id="70" name="Rectangle 69"/>
            <p:cNvSpPr/>
            <p:nvPr/>
          </p:nvSpPr>
          <p:spPr>
            <a:xfrm>
              <a:off x="3690724" y="4921622"/>
              <a:ext cx="3207189" cy="1881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B6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26">
              <a:extLst>
                <a:ext uri="{FF2B5EF4-FFF2-40B4-BE49-F238E27FC236}">
                  <a16:creationId xmlns:a16="http://schemas.microsoft.com/office/drawing/2014/main" id="{3541EF24-085B-7849-AD02-F141FB1BA2BB}"/>
                </a:ext>
              </a:extLst>
            </p:cNvPr>
            <p:cNvSpPr txBox="1"/>
            <p:nvPr/>
          </p:nvSpPr>
          <p:spPr>
            <a:xfrm>
              <a:off x="4225223" y="4921593"/>
              <a:ext cx="2077462" cy="30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>
                  <a:solidFill>
                    <a:srgbClr val="EB6350"/>
                  </a:solidFill>
                </a:rPr>
                <a:t>FONDATION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ED0C517-7FA2-AF44-B6C3-E64D229AB152}"/>
                </a:ext>
              </a:extLst>
            </p:cNvPr>
            <p:cNvSpPr txBox="1"/>
            <p:nvPr/>
          </p:nvSpPr>
          <p:spPr>
            <a:xfrm>
              <a:off x="6012986" y="6552497"/>
              <a:ext cx="8566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/>
                <a:t>Mise à jour le 15/11/2022</a:t>
              </a:r>
            </a:p>
          </p:txBody>
        </p: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8626ACF1-3B72-8937-B842-6A8A56D80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2767" y="5206389"/>
              <a:ext cx="3002208" cy="1282264"/>
            </a:xfrm>
            <a:prstGeom prst="rect">
              <a:avLst/>
            </a:prstGeom>
          </p:spPr>
        </p:pic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604C08A0-911D-88E5-CC84-D7D53EB5B1D9}"/>
              </a:ext>
            </a:extLst>
          </p:cNvPr>
          <p:cNvGrpSpPr/>
          <p:nvPr/>
        </p:nvGrpSpPr>
        <p:grpSpPr>
          <a:xfrm>
            <a:off x="5847130" y="1839119"/>
            <a:ext cx="3265328" cy="1355492"/>
            <a:chOff x="4332244" y="1235342"/>
            <a:chExt cx="3009980" cy="1355492"/>
          </a:xfrm>
        </p:grpSpPr>
        <p:sp>
          <p:nvSpPr>
            <p:cNvPr id="42" name="ZoneTexte 44">
              <a:extLst>
                <a:ext uri="{FF2B5EF4-FFF2-40B4-BE49-F238E27FC236}">
                  <a16:creationId xmlns:a16="http://schemas.microsoft.com/office/drawing/2014/main" id="{46C58478-93BA-B989-7ED7-1426662A4109}"/>
                </a:ext>
              </a:extLst>
            </p:cNvPr>
            <p:cNvSpPr txBox="1"/>
            <p:nvPr/>
          </p:nvSpPr>
          <p:spPr>
            <a:xfrm>
              <a:off x="4383045" y="1575171"/>
              <a:ext cx="29591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rgbClr val="009EE0"/>
                  </a:solidFill>
                  <a:latin typeface="Arial Black"/>
                  <a:cs typeface="Arial Black"/>
                </a:rPr>
                <a:t>90</a:t>
              </a:r>
              <a:r>
                <a:rPr lang="fr-FR" sz="1200" b="1" dirty="0">
                  <a:solidFill>
                    <a:srgbClr val="009EE0"/>
                  </a:solidFill>
                </a:rPr>
                <a:t>  </a:t>
              </a:r>
              <a:r>
                <a:rPr lang="fr-FR" sz="1200" dirty="0"/>
                <a:t> People </a:t>
              </a:r>
            </a:p>
            <a:p>
              <a:r>
                <a:rPr lang="fr-FR" sz="1200" dirty="0">
                  <a:solidFill>
                    <a:srgbClr val="009EE0"/>
                  </a:solidFill>
                  <a:latin typeface="Arial Black"/>
                  <a:cs typeface="Arial Black"/>
                </a:rPr>
                <a:t>31</a:t>
              </a:r>
              <a:r>
                <a:rPr lang="fr-FR" sz="1200" dirty="0">
                  <a:solidFill>
                    <a:srgbClr val="009EE0"/>
                  </a:solidFill>
                </a:rPr>
                <a:t> </a:t>
              </a:r>
              <a:r>
                <a:rPr lang="fr-FR" sz="1200" dirty="0"/>
                <a:t>EC of </a:t>
              </a:r>
              <a:r>
                <a:rPr lang="fr-FR" sz="1200" dirty="0" err="1"/>
                <a:t>which</a:t>
              </a:r>
              <a:r>
                <a:rPr lang="fr-FR" sz="1200" dirty="0">
                  <a:solidFill>
                    <a:srgbClr val="009EE0"/>
                  </a:solidFill>
                </a:rPr>
                <a:t> </a:t>
              </a:r>
              <a:r>
                <a:rPr lang="fr-FR" sz="1200" b="1" dirty="0">
                  <a:solidFill>
                    <a:srgbClr val="009EE0"/>
                  </a:solidFill>
                </a:rPr>
                <a:t>8</a:t>
              </a:r>
              <a:r>
                <a:rPr lang="fr-FR" sz="1200" dirty="0">
                  <a:solidFill>
                    <a:srgbClr val="009EE0"/>
                  </a:solidFill>
                </a:rPr>
                <a:t> </a:t>
              </a:r>
              <a:r>
                <a:rPr lang="fr-FR" sz="1200" dirty="0"/>
                <a:t>HDR -</a:t>
              </a:r>
              <a:r>
                <a:rPr lang="fr-FR" sz="1200" dirty="0">
                  <a:solidFill>
                    <a:srgbClr val="009EE0"/>
                  </a:solidFill>
                </a:rPr>
                <a:t> </a:t>
              </a:r>
              <a:r>
                <a:rPr lang="fr-FR" sz="1200" b="1" dirty="0">
                  <a:solidFill>
                    <a:srgbClr val="009EE0"/>
                  </a:solidFill>
                </a:rPr>
                <a:t>6</a:t>
              </a:r>
              <a:r>
                <a:rPr lang="fr-FR" sz="1200" dirty="0">
                  <a:solidFill>
                    <a:srgbClr val="009EE0"/>
                  </a:solidFill>
                </a:rPr>
                <a:t> </a:t>
              </a:r>
              <a:r>
                <a:rPr lang="fr-FR" sz="1200" dirty="0"/>
                <a:t>Prof. </a:t>
              </a:r>
              <a:br>
                <a:rPr lang="fr-FR" sz="1200" dirty="0"/>
              </a:br>
              <a:r>
                <a:rPr lang="fr-FR" sz="1200" b="1" dirty="0">
                  <a:solidFill>
                    <a:srgbClr val="009EE0"/>
                  </a:solidFill>
                </a:rPr>
                <a:t>17</a:t>
              </a:r>
              <a:r>
                <a:rPr lang="fr-FR" sz="1200" dirty="0"/>
                <a:t> Associates (and </a:t>
              </a:r>
              <a:r>
                <a:rPr lang="fr-FR" sz="1200" dirty="0" err="1"/>
                <a:t>Guests</a:t>
              </a:r>
              <a:r>
                <a:rPr lang="fr-FR" sz="1200" dirty="0"/>
                <a:t>) </a:t>
              </a:r>
            </a:p>
            <a:p>
              <a:r>
                <a:rPr lang="fr-FR" sz="1200" dirty="0">
                  <a:solidFill>
                    <a:srgbClr val="009EE0"/>
                  </a:solidFill>
                  <a:latin typeface="Arial Black"/>
                  <a:cs typeface="Arial Black"/>
                </a:rPr>
                <a:t>22</a:t>
              </a:r>
              <a:r>
                <a:rPr lang="fr-FR" sz="1200" dirty="0">
                  <a:solidFill>
                    <a:srgbClr val="010101"/>
                  </a:solidFill>
                  <a:latin typeface="Arial Black"/>
                  <a:cs typeface="Arial Black"/>
                </a:rPr>
                <a:t> </a:t>
              </a:r>
              <a:r>
                <a:rPr lang="fr-FR" sz="1200" dirty="0"/>
                <a:t>PhD </a:t>
              </a:r>
              <a:r>
                <a:rPr lang="fr-FR" sz="1200" dirty="0" err="1"/>
                <a:t>Cand</a:t>
              </a:r>
              <a:r>
                <a:rPr lang="fr-FR" sz="1200" dirty="0"/>
                <a:t>. et</a:t>
              </a:r>
              <a:r>
                <a:rPr lang="fr-FR" sz="1200" dirty="0">
                  <a:solidFill>
                    <a:srgbClr val="B929BC"/>
                  </a:solidFill>
                </a:rPr>
                <a:t> </a:t>
              </a:r>
              <a:r>
                <a:rPr lang="fr-FR" sz="1200" dirty="0">
                  <a:solidFill>
                    <a:srgbClr val="009EE0"/>
                  </a:solidFill>
                  <a:latin typeface="Arial Black"/>
                  <a:cs typeface="Arial Black"/>
                </a:rPr>
                <a:t>1</a:t>
              </a:r>
              <a:r>
                <a:rPr lang="fr-FR" sz="1200" dirty="0">
                  <a:solidFill>
                    <a:srgbClr val="B929BC"/>
                  </a:solidFill>
                </a:rPr>
                <a:t> </a:t>
              </a:r>
              <a:r>
                <a:rPr lang="fr-FR" sz="1200" dirty="0"/>
                <a:t>Post-Doc  </a:t>
              </a:r>
            </a:p>
            <a:p>
              <a:r>
                <a:rPr lang="fr-FR" sz="1200" b="1" dirty="0">
                  <a:solidFill>
                    <a:srgbClr val="009EE0"/>
                  </a:solidFill>
                </a:rPr>
                <a:t>7</a:t>
              </a:r>
              <a:r>
                <a:rPr lang="fr-FR" sz="1200" b="1" dirty="0"/>
                <a:t> </a:t>
              </a:r>
              <a:r>
                <a:rPr lang="fr-FR" sz="1200" dirty="0"/>
                <a:t>IE, </a:t>
              </a:r>
              <a:r>
                <a:rPr lang="fr-FR" sz="1200" b="1" dirty="0">
                  <a:solidFill>
                    <a:srgbClr val="009EE0"/>
                  </a:solidFill>
                </a:rPr>
                <a:t>6</a:t>
              </a:r>
              <a:r>
                <a:rPr lang="fr-FR" sz="1200" dirty="0"/>
                <a:t> IR, </a:t>
              </a:r>
              <a:r>
                <a:rPr lang="fr-FR" sz="1200" b="1" dirty="0">
                  <a:solidFill>
                    <a:srgbClr val="009EE0"/>
                  </a:solidFill>
                </a:rPr>
                <a:t>6</a:t>
              </a:r>
              <a:r>
                <a:rPr lang="fr-FR" sz="1200" dirty="0"/>
                <a:t> RA </a:t>
              </a:r>
            </a:p>
          </p:txBody>
        </p:sp>
        <p:sp>
          <p:nvSpPr>
            <p:cNvPr id="43" name="ZoneTexte 15">
              <a:extLst>
                <a:ext uri="{FF2B5EF4-FFF2-40B4-BE49-F238E27FC236}">
                  <a16:creationId xmlns:a16="http://schemas.microsoft.com/office/drawing/2014/main" id="{A99382BA-B25E-B3E9-70F9-6C006C1FD376}"/>
                </a:ext>
              </a:extLst>
            </p:cNvPr>
            <p:cNvSpPr txBox="1"/>
            <p:nvPr/>
          </p:nvSpPr>
          <p:spPr>
            <a:xfrm>
              <a:off x="4332244" y="1235342"/>
              <a:ext cx="2959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b="0" i="0" u="none" strike="noStrike" dirty="0">
                  <a:solidFill>
                    <a:srgbClr val="000000"/>
                  </a:solidFill>
                  <a:effectLst/>
                  <a:latin typeface="-webkit-standard"/>
                </a:rPr>
                <a:t>Staff as of </a:t>
              </a:r>
              <a:r>
                <a:rPr lang="fr-FR" sz="1400" b="0" i="0" u="none" strike="noStrike" dirty="0" err="1">
                  <a:solidFill>
                    <a:srgbClr val="000000"/>
                  </a:solidFill>
                  <a:effectLst/>
                  <a:latin typeface="-webkit-standard"/>
                </a:rPr>
                <a:t>September</a:t>
              </a:r>
              <a:r>
                <a:rPr lang="fr-FR" sz="1400" b="0" i="0" u="none" strike="noStrike" dirty="0">
                  <a:solidFill>
                    <a:srgbClr val="000000"/>
                  </a:solidFill>
                  <a:effectLst/>
                  <a:latin typeface="-webkit-standard"/>
                </a:rPr>
                <a:t> 1, 2024</a:t>
              </a:r>
              <a:endParaRPr lang="fr-FR" sz="1400" b="1" dirty="0">
                <a:solidFill>
                  <a:srgbClr val="01010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147D9B3-CAFE-9D13-983E-EAB731684372}"/>
              </a:ext>
            </a:extLst>
          </p:cNvPr>
          <p:cNvSpPr/>
          <p:nvPr/>
        </p:nvSpPr>
        <p:spPr>
          <a:xfrm>
            <a:off x="853693" y="4188184"/>
            <a:ext cx="127474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EB6350"/>
                </a:solidFill>
              </a:rPr>
              <a:t>In 5 </a:t>
            </a:r>
            <a:r>
              <a:rPr lang="fr-FR" sz="1300" dirty="0" err="1">
                <a:solidFill>
                  <a:srgbClr val="EB6350"/>
                </a:solidFill>
              </a:rPr>
              <a:t>Regional</a:t>
            </a:r>
            <a:r>
              <a:rPr lang="fr-FR" sz="1300" dirty="0">
                <a:solidFill>
                  <a:srgbClr val="EB6350"/>
                </a:solidFill>
              </a:rPr>
              <a:t> </a:t>
            </a:r>
            <a:r>
              <a:rPr lang="fr-FR" sz="1300" dirty="0" err="1">
                <a:solidFill>
                  <a:srgbClr val="EB6350"/>
                </a:solidFill>
              </a:rPr>
              <a:t>Research</a:t>
            </a:r>
            <a:r>
              <a:rPr lang="fr-FR" sz="1300" dirty="0">
                <a:solidFill>
                  <a:srgbClr val="EB6350"/>
                </a:solidFill>
              </a:rPr>
              <a:t> Networks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3A00002A-0A14-53AB-F64A-25ED648B604C}"/>
              </a:ext>
            </a:extLst>
          </p:cNvPr>
          <p:cNvCxnSpPr>
            <a:cxnSpLocks/>
          </p:cNvCxnSpPr>
          <p:nvPr/>
        </p:nvCxnSpPr>
        <p:spPr>
          <a:xfrm flipV="1">
            <a:off x="1843972" y="3451225"/>
            <a:ext cx="2171601" cy="1234082"/>
          </a:xfrm>
          <a:prstGeom prst="line">
            <a:avLst/>
          </a:prstGeom>
          <a:ln w="12700">
            <a:solidFill>
              <a:srgbClr val="86BF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3D244F20-693C-BFED-742D-A77E279674C9}"/>
              </a:ext>
            </a:extLst>
          </p:cNvPr>
          <p:cNvCxnSpPr>
            <a:cxnSpLocks/>
          </p:cNvCxnSpPr>
          <p:nvPr/>
        </p:nvCxnSpPr>
        <p:spPr>
          <a:xfrm flipV="1">
            <a:off x="4730474" y="2288155"/>
            <a:ext cx="1116656" cy="612964"/>
          </a:xfrm>
          <a:prstGeom prst="line">
            <a:avLst/>
          </a:prstGeom>
          <a:ln w="12700">
            <a:solidFill>
              <a:srgbClr val="86BF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 60">
            <a:extLst>
              <a:ext uri="{FF2B5EF4-FFF2-40B4-BE49-F238E27FC236}">
                <a16:creationId xmlns:a16="http://schemas.microsoft.com/office/drawing/2014/main" id="{7836C782-CD22-3002-53B7-6052F2C1216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022" t="17082" r="15941" b="43291"/>
          <a:stretch/>
        </p:blipFill>
        <p:spPr>
          <a:xfrm>
            <a:off x="208391" y="4273752"/>
            <a:ext cx="753687" cy="7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CCBCDFE4-4AE5-468E-9054-6EE7C1C9AF00}"/>
              </a:ext>
            </a:extLst>
          </p:cNvPr>
          <p:cNvSpPr txBox="1">
            <a:spLocks/>
          </p:cNvSpPr>
          <p:nvPr/>
        </p:nvSpPr>
        <p:spPr>
          <a:xfrm>
            <a:off x="2792092" y="55232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377"/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ESTIA-TECH?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BBEE932F-86E9-447E-AD03-46534AC5E53B}"/>
              </a:ext>
            </a:extLst>
          </p:cNvPr>
          <p:cNvSpPr txBox="1">
            <a:spLocks/>
          </p:cNvSpPr>
          <p:nvPr/>
        </p:nvSpPr>
        <p:spPr>
          <a:xfrm>
            <a:off x="544386" y="2416186"/>
            <a:ext cx="11225855" cy="4208462"/>
          </a:xfrm>
          <a:prstGeom prst="rect">
            <a:avLst/>
          </a:prstGeom>
        </p:spPr>
        <p:txBody>
          <a:bodyPr anchor="ctr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+mj-lt"/>
              </a:rPr>
              <a:t>ESTIA-TECH promotes the links between ESTIA and </a:t>
            </a:r>
            <a:r>
              <a:rPr lang="en-GB" b="1" dirty="0">
                <a:latin typeface="+mj-lt"/>
              </a:rPr>
              <a:t>companies looking for technological solutions, skills and training to develop innovative projects</a:t>
            </a:r>
            <a:r>
              <a:rPr lang="en-GB" dirty="0">
                <a:latin typeface="+mj-lt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+mj-lt"/>
              </a:rPr>
              <a:t>ESTIA-TECH helps </a:t>
            </a:r>
            <a:r>
              <a:rPr lang="en-GB" b="1" dirty="0">
                <a:latin typeface="+mj-lt"/>
              </a:rPr>
              <a:t>ESTIA researchers and platforms to prepare winning proposals for funding projects calls and collaborative research offers with companies.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ESTIA-TECH represents ESTIA in </a:t>
            </a:r>
            <a:r>
              <a:rPr lang="en-GB" b="1" dirty="0"/>
              <a:t>clusters and other initiatives</a:t>
            </a:r>
            <a:r>
              <a:rPr lang="en-GB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hlinkClick r:id="rId2"/>
              </a:rPr>
              <a:t>https://www.estia.fr/estiatech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b="1" dirty="0">
              <a:latin typeface="+mj-lt"/>
            </a:endParaRPr>
          </a:p>
          <a:p>
            <a:pPr marL="0" indent="0">
              <a:buNone/>
            </a:pPr>
            <a:endParaRPr lang="en-GB" b="1" dirty="0">
              <a:latin typeface="+mj-lt"/>
            </a:endParaRPr>
          </a:p>
          <a:p>
            <a:pPr marL="0" indent="0">
              <a:buNone/>
            </a:pP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283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CCBCDFE4-4AE5-468E-9054-6EE7C1C9AF00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/>
              <a:t>ESTIA-TECH – Strategic areas</a:t>
            </a:r>
          </a:p>
        </p:txBody>
      </p:sp>
      <p:sp>
        <p:nvSpPr>
          <p:cNvPr id="106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BBEE932F-86E9-447E-AD03-46534AC5E53B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sz="2200" dirty="0"/>
              <a:t> Industry5.0</a:t>
            </a:r>
          </a:p>
          <a:p>
            <a:pPr marL="0" indent="-228600" defTabSz="914400"/>
            <a:r>
              <a:rPr lang="en-US" sz="2200" dirty="0"/>
              <a:t> eHealth</a:t>
            </a:r>
          </a:p>
          <a:p>
            <a:pPr marL="0" indent="-228600" defTabSz="914400"/>
            <a:r>
              <a:rPr lang="en-US" sz="2200" dirty="0"/>
              <a:t> Energy</a:t>
            </a:r>
          </a:p>
          <a:p>
            <a:pPr marL="0" indent="-228600" defTabSz="914400"/>
            <a:r>
              <a:rPr lang="en-US" sz="2200" dirty="0"/>
              <a:t> Agri-food.</a:t>
            </a:r>
          </a:p>
          <a:p>
            <a:pPr marL="0" indent="-228600" defTabSz="914400"/>
            <a:endParaRPr lang="en-US" sz="2200" b="1" dirty="0"/>
          </a:p>
          <a:p>
            <a:pPr marL="0" indent="-228600" defTabSz="914400"/>
            <a:endParaRPr lang="en-US" sz="2200" b="1" dirty="0"/>
          </a:p>
          <a:p>
            <a:pPr marL="0" indent="-228600" defTabSz="914400"/>
            <a:endParaRPr lang="en-US" sz="2200" b="1" dirty="0"/>
          </a:p>
        </p:txBody>
      </p:sp>
      <p:pic>
        <p:nvPicPr>
          <p:cNvPr id="1028" name="Picture 4" descr="Eurorregión de Nueva Aquitania-Euskadi-Navarra - Wikipedia, la enciclopedia  libre">
            <a:extLst>
              <a:ext uri="{FF2B5EF4-FFF2-40B4-BE49-F238E27FC236}">
                <a16:creationId xmlns:a16="http://schemas.microsoft.com/office/drawing/2014/main" id="{F4F2806A-BC98-0CC7-A0B5-E01E94D01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r="4478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1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274509-4C51-4918-8BCE-29F49892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581" y="749107"/>
            <a:ext cx="65553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en-US" sz="2000">
              <a:cs typeface="Calibri"/>
            </a:endParaRPr>
          </a:p>
          <a:p>
            <a:endParaRPr lang="fr-FR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9C2399-829B-49F4-9E58-974ECE5B889B}"/>
              </a:ext>
            </a:extLst>
          </p:cNvPr>
          <p:cNvSpPr/>
          <p:nvPr/>
        </p:nvSpPr>
        <p:spPr>
          <a:xfrm>
            <a:off x="8652457" y="4456948"/>
            <a:ext cx="1465384" cy="5627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6DD1FA-5ADC-4376-B114-B6A0F454C9C1}"/>
              </a:ext>
            </a:extLst>
          </p:cNvPr>
          <p:cNvSpPr/>
          <p:nvPr/>
        </p:nvSpPr>
        <p:spPr>
          <a:xfrm>
            <a:off x="8054580" y="2675040"/>
            <a:ext cx="1805353" cy="5627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2DB853-4973-47FD-94B3-43C8D18706BA}"/>
              </a:ext>
            </a:extLst>
          </p:cNvPr>
          <p:cNvSpPr/>
          <p:nvPr/>
        </p:nvSpPr>
        <p:spPr>
          <a:xfrm>
            <a:off x="7984243" y="2698487"/>
            <a:ext cx="1805353" cy="5627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5558D70-CDB0-4D2F-8E28-CE0C921FF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29" y="1794591"/>
            <a:ext cx="8957493" cy="4218599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E563DDE-64D1-4DBC-AA09-05E5C6F6C141}"/>
              </a:ext>
            </a:extLst>
          </p:cNvPr>
          <p:cNvSpPr txBox="1"/>
          <p:nvPr/>
        </p:nvSpPr>
        <p:spPr>
          <a:xfrm>
            <a:off x="2826327" y="844810"/>
            <a:ext cx="825344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77">
              <a:lnSpc>
                <a:spcPct val="90000"/>
              </a:lnSpc>
              <a:spcBef>
                <a:spcPct val="0"/>
              </a:spcBef>
            </a:pPr>
            <a:r>
              <a:rPr lang="fr-FR" sz="44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ESTIA TECH et l’écosystème </a:t>
            </a:r>
            <a:r>
              <a:rPr lang="fr-FR" sz="4400" dirty="0" err="1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Estia</a:t>
            </a:r>
            <a:endParaRPr lang="fr-FR" sz="44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4" name="Image 3" descr="Une image contenant texte, Police, logo, conception&#10;&#10;Description générée automatiquement">
            <a:extLst>
              <a:ext uri="{FF2B5EF4-FFF2-40B4-BE49-F238E27FC236}">
                <a16:creationId xmlns:a16="http://schemas.microsoft.com/office/drawing/2014/main" id="{4C47E325-BDAA-2241-F5F2-2E230BE865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13" y="4345626"/>
            <a:ext cx="2474090" cy="11158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1E7BE6-8C06-FC57-AB69-3E6AE7DD13C8}"/>
              </a:ext>
            </a:extLst>
          </p:cNvPr>
          <p:cNvSpPr/>
          <p:nvPr/>
        </p:nvSpPr>
        <p:spPr>
          <a:xfrm>
            <a:off x="7825839" y="2505694"/>
            <a:ext cx="1805353" cy="562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8BADAE-D42D-17F0-6867-230E1AD0C5D9}"/>
              </a:ext>
            </a:extLst>
          </p:cNvPr>
          <p:cNvSpPr/>
          <p:nvPr/>
        </p:nvSpPr>
        <p:spPr>
          <a:xfrm>
            <a:off x="8482472" y="4480395"/>
            <a:ext cx="1805353" cy="562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CB721F6-A4F9-7A6C-E341-DAB02F56B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176" y="2821938"/>
            <a:ext cx="2125555" cy="774868"/>
          </a:xfrm>
          <a:prstGeom prst="rect">
            <a:avLst/>
          </a:prstGeom>
        </p:spPr>
      </p:pic>
      <p:pic>
        <p:nvPicPr>
          <p:cNvPr id="2" name="Image 1" descr="Une image contenant texte, clipart">
            <a:extLst>
              <a:ext uri="{FF2B5EF4-FFF2-40B4-BE49-F238E27FC236}">
                <a16:creationId xmlns:a16="http://schemas.microsoft.com/office/drawing/2014/main" id="{D4D11C22-C063-DBDE-5D3F-8872205C00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46" y="1794591"/>
            <a:ext cx="1765732" cy="34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owchart: Document 3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we can help you?</a:t>
            </a:r>
          </a:p>
        </p:txBody>
      </p:sp>
      <p:pic>
        <p:nvPicPr>
          <p:cNvPr id="29" name="Image 28" descr="Une image contenant texte, capture d’écran, diagramme, conception&#10;&#10;Description générée automatique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933" y="830297"/>
            <a:ext cx="7347537" cy="5198382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fld id="{AF1FC7F5-7045-4C39-A3FD-EDAA55098ED0}" type="slidenum">
              <a:rPr lang="en-US"/>
              <a:pPr algn="l"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2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7 </a:t>
            </a:r>
            <a:r>
              <a:rPr lang="fr-FR" sz="4000" dirty="0" err="1"/>
              <a:t>technology</a:t>
            </a:r>
            <a:r>
              <a:rPr lang="fr-FR" sz="4000" dirty="0"/>
              <a:t> platforms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88CEB8C6-7BC1-4EEE-B94C-F30FAE84B7B1}" type="datetime1">
              <a:rPr lang="fr-FR" sz="1400" smtClean="0"/>
              <a:t>04/03/2025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B9BCA3D-C6C3-921E-E33E-4E924F5768F8}"/>
              </a:ext>
            </a:extLst>
          </p:cNvPr>
          <p:cNvGrpSpPr/>
          <p:nvPr/>
        </p:nvGrpSpPr>
        <p:grpSpPr>
          <a:xfrm>
            <a:off x="7837219" y="3402800"/>
            <a:ext cx="2999338" cy="1918223"/>
            <a:chOff x="8580475" y="3406084"/>
            <a:chExt cx="2999338" cy="1918223"/>
          </a:xfrm>
        </p:grpSpPr>
        <p:sp>
          <p:nvSpPr>
            <p:cNvPr id="7" name="Espace réservé du contenu 1">
              <a:extLst>
                <a:ext uri="{FF2B5EF4-FFF2-40B4-BE49-F238E27FC236}">
                  <a16:creationId xmlns:a16="http://schemas.microsoft.com/office/drawing/2014/main" id="{925EEFD0-ACE3-0CA8-2392-762E78EB215B}"/>
                </a:ext>
              </a:extLst>
            </p:cNvPr>
            <p:cNvSpPr txBox="1">
              <a:spLocks/>
            </p:cNvSpPr>
            <p:nvPr/>
          </p:nvSpPr>
          <p:spPr>
            <a:xfrm>
              <a:off x="10083892" y="4494853"/>
              <a:ext cx="1495921" cy="829454"/>
            </a:xfrm>
            <a:prstGeom prst="rect">
              <a:avLst/>
            </a:prstGeom>
            <a:ln>
              <a:noFill/>
            </a:ln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fr-FR" sz="1400" b="1">
                <a:solidFill>
                  <a:srgbClr val="FFC8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2111C1D-E64E-B780-E8E3-27913E6E2CC1}"/>
                </a:ext>
              </a:extLst>
            </p:cNvPr>
            <p:cNvSpPr txBox="1"/>
            <p:nvPr/>
          </p:nvSpPr>
          <p:spPr>
            <a:xfrm>
              <a:off x="8580475" y="3406084"/>
              <a:ext cx="184731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endParaRPr lang="fr-FR" sz="1400" b="1">
                <a:solidFill>
                  <a:srgbClr val="FFC800"/>
                </a:solidFill>
                <a:latin typeface="Tempus Sans ITC" panose="04020404030D07020202" pitchFamily="82" charset="0"/>
              </a:endParaRP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7D367F4B-77B3-5DCC-4BAA-94C21010A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3" y="4601618"/>
            <a:ext cx="2059441" cy="866810"/>
          </a:xfrm>
          <a:prstGeom prst="rect">
            <a:avLst/>
          </a:prstGeom>
        </p:spPr>
      </p:pic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AE31D835-C8C1-73D2-7284-8E68009FD40A}"/>
              </a:ext>
            </a:extLst>
          </p:cNvPr>
          <p:cNvSpPr txBox="1">
            <a:spLocks/>
          </p:cNvSpPr>
          <p:nvPr/>
        </p:nvSpPr>
        <p:spPr>
          <a:xfrm>
            <a:off x="4274970" y="5481474"/>
            <a:ext cx="2303785" cy="557555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rgbClr val="AD5290"/>
                </a:solidFill>
                <a:latin typeface="Calibri Light"/>
                <a:cs typeface="Calibri Light"/>
              </a:rPr>
              <a:t>Composites &amp; </a:t>
            </a:r>
            <a:r>
              <a:rPr lang="fr-FR" sz="1400" err="1">
                <a:solidFill>
                  <a:srgbClr val="AD5290"/>
                </a:solidFill>
                <a:latin typeface="Calibri Light"/>
                <a:cs typeface="Calibri Light"/>
              </a:rPr>
              <a:t>Robotics</a:t>
            </a:r>
            <a:r>
              <a:rPr lang="fr-FR" sz="1400">
                <a:solidFill>
                  <a:srgbClr val="AD5290"/>
                </a:solidFill>
                <a:latin typeface="Calibri Light"/>
                <a:cs typeface="Calibri Light"/>
              </a:rPr>
              <a:t> solutions</a:t>
            </a:r>
            <a:endParaRPr lang="fr-FR" sz="1400">
              <a:solidFill>
                <a:srgbClr val="AD5290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738934A-5B05-CECC-43CA-F632E26C1E59}"/>
              </a:ext>
            </a:extLst>
          </p:cNvPr>
          <p:cNvGrpSpPr/>
          <p:nvPr/>
        </p:nvGrpSpPr>
        <p:grpSpPr>
          <a:xfrm>
            <a:off x="143287" y="3680891"/>
            <a:ext cx="11859964" cy="360002"/>
            <a:chOff x="3520545" y="5519867"/>
            <a:chExt cx="7970854" cy="19636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8B4204-721A-22C3-35DC-B429475A341E}"/>
                </a:ext>
              </a:extLst>
            </p:cNvPr>
            <p:cNvSpPr/>
            <p:nvPr/>
          </p:nvSpPr>
          <p:spPr>
            <a:xfrm>
              <a:off x="3520545" y="5519867"/>
              <a:ext cx="7648822" cy="196364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27" name="Pentagone 537">
              <a:extLst>
                <a:ext uri="{FF2B5EF4-FFF2-40B4-BE49-F238E27FC236}">
                  <a16:creationId xmlns:a16="http://schemas.microsoft.com/office/drawing/2014/main" id="{0E2ACFBB-1E50-431B-68B4-06F9CD5BCFD4}"/>
                </a:ext>
              </a:extLst>
            </p:cNvPr>
            <p:cNvSpPr/>
            <p:nvPr/>
          </p:nvSpPr>
          <p:spPr>
            <a:xfrm>
              <a:off x="11100860" y="5519867"/>
              <a:ext cx="390539" cy="196363"/>
            </a:xfrm>
            <a:prstGeom prst="homePlat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125EA59B-D523-29D8-A3ED-E15ED770AD3D}"/>
              </a:ext>
            </a:extLst>
          </p:cNvPr>
          <p:cNvSpPr txBox="1"/>
          <p:nvPr/>
        </p:nvSpPr>
        <p:spPr>
          <a:xfrm>
            <a:off x="188749" y="3698371"/>
            <a:ext cx="6539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bg1"/>
                </a:solidFill>
              </a:rPr>
              <a:t>2006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21AD93-299F-07E8-9470-8DD1364DB646}"/>
              </a:ext>
            </a:extLst>
          </p:cNvPr>
          <p:cNvSpPr txBox="1"/>
          <p:nvPr/>
        </p:nvSpPr>
        <p:spPr>
          <a:xfrm>
            <a:off x="3269822" y="3698371"/>
            <a:ext cx="63451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F5E2120-21F8-6E65-5D26-F448A31AA458}"/>
              </a:ext>
            </a:extLst>
          </p:cNvPr>
          <p:cNvSpPr txBox="1"/>
          <p:nvPr/>
        </p:nvSpPr>
        <p:spPr>
          <a:xfrm>
            <a:off x="6937226" y="3704164"/>
            <a:ext cx="6522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003A7E9A-108D-6067-754D-254595738BD1}"/>
              </a:ext>
            </a:extLst>
          </p:cNvPr>
          <p:cNvSpPr txBox="1">
            <a:spLocks/>
          </p:cNvSpPr>
          <p:nvPr/>
        </p:nvSpPr>
        <p:spPr>
          <a:xfrm>
            <a:off x="2156693" y="5481474"/>
            <a:ext cx="1940097" cy="557555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rgbClr val="4CB2D4"/>
                </a:solidFill>
                <a:latin typeface="Calibri Light"/>
                <a:cs typeface="Calibri Light"/>
              </a:rPr>
              <a:t>Human </a:t>
            </a:r>
            <a:r>
              <a:rPr lang="fr-FR" sz="1400" err="1">
                <a:solidFill>
                  <a:srgbClr val="4CB2D4"/>
                </a:solidFill>
                <a:latin typeface="Calibri Light"/>
                <a:cs typeface="Calibri Light"/>
              </a:rPr>
              <a:t>factors</a:t>
            </a:r>
            <a:r>
              <a:rPr lang="fr-FR" sz="1400">
                <a:solidFill>
                  <a:srgbClr val="4CB2D4"/>
                </a:solidFill>
                <a:latin typeface="Calibri Light"/>
                <a:cs typeface="Calibri Light"/>
              </a:rPr>
              <a:t> for interactives </a:t>
            </a:r>
            <a:r>
              <a:rPr lang="fr-FR" sz="1400" err="1">
                <a:solidFill>
                  <a:srgbClr val="4CB2D4"/>
                </a:solidFill>
                <a:latin typeface="Calibri Light"/>
                <a:cs typeface="Calibri Light"/>
              </a:rPr>
              <a:t>technology</a:t>
            </a:r>
            <a:endParaRPr lang="fr-FR" sz="1400">
              <a:solidFill>
                <a:srgbClr val="4CB2D4"/>
              </a:solidFill>
              <a:latin typeface="Calibri Light"/>
              <a:cs typeface="Calibri Light"/>
            </a:endParaRPr>
          </a:p>
          <a:p>
            <a:pPr marL="0" indent="0" algn="ctr">
              <a:buNone/>
            </a:pPr>
            <a:endParaRPr lang="fr-FR" sz="1400">
              <a:solidFill>
                <a:srgbClr val="4CB2D4"/>
              </a:solidFill>
              <a:highlight>
                <a:srgbClr val="00FFFF"/>
              </a:highlight>
            </a:endParaRPr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AB71C6D9-EBDA-499B-586C-45ABDF216F09}"/>
              </a:ext>
            </a:extLst>
          </p:cNvPr>
          <p:cNvSpPr txBox="1">
            <a:spLocks/>
          </p:cNvSpPr>
          <p:nvPr/>
        </p:nvSpPr>
        <p:spPr>
          <a:xfrm>
            <a:off x="6900111" y="5481474"/>
            <a:ext cx="2303785" cy="499196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rgbClr val="1C9CB8"/>
                </a:solidFill>
                <a:latin typeface="Calibri Light"/>
                <a:cs typeface="Calibri Light"/>
              </a:rPr>
              <a:t>Additive </a:t>
            </a:r>
            <a:r>
              <a:rPr lang="fr-FR" sz="1400" err="1">
                <a:solidFill>
                  <a:srgbClr val="1C9CB8"/>
                </a:solidFill>
                <a:latin typeface="Calibri Light"/>
                <a:cs typeface="Calibri Light"/>
              </a:rPr>
              <a:t>manufacturing</a:t>
            </a:r>
            <a:r>
              <a:rPr lang="fr-FR" sz="1400">
                <a:solidFill>
                  <a:srgbClr val="1C9CB8"/>
                </a:solidFill>
                <a:latin typeface="Calibri Light"/>
                <a:cs typeface="Calibri Light"/>
              </a:rPr>
              <a:t> solution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52DE8C0-3436-1CA7-6D48-F14EC13EE0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863" y="4675023"/>
            <a:ext cx="2879998" cy="720000"/>
          </a:xfrm>
          <a:prstGeom prst="rect">
            <a:avLst/>
          </a:prstGeom>
          <a:ln>
            <a:noFill/>
          </a:ln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01794C5-9650-A4B5-812E-9DE420DA986E}"/>
              </a:ext>
            </a:extLst>
          </p:cNvPr>
          <p:cNvCxnSpPr>
            <a:cxnSpLocks/>
          </p:cNvCxnSpPr>
          <p:nvPr/>
        </p:nvCxnSpPr>
        <p:spPr>
          <a:xfrm>
            <a:off x="454883" y="4036925"/>
            <a:ext cx="0" cy="674478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C64A235-3EF3-35AD-7691-FED687F66817}"/>
              </a:ext>
            </a:extLst>
          </p:cNvPr>
          <p:cNvCxnSpPr>
            <a:cxnSpLocks/>
          </p:cNvCxnSpPr>
          <p:nvPr/>
        </p:nvCxnSpPr>
        <p:spPr>
          <a:xfrm>
            <a:off x="2538598" y="4273550"/>
            <a:ext cx="0" cy="435869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B6730FE-923C-2942-E347-7FBCB68FA994}"/>
              </a:ext>
            </a:extLst>
          </p:cNvPr>
          <p:cNvCxnSpPr>
            <a:cxnSpLocks/>
          </p:cNvCxnSpPr>
          <p:nvPr/>
        </p:nvCxnSpPr>
        <p:spPr>
          <a:xfrm>
            <a:off x="2538229" y="4286290"/>
            <a:ext cx="1770202" cy="0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2361E27-DC5D-DF11-16A2-FE3D50811F46}"/>
              </a:ext>
            </a:extLst>
          </p:cNvPr>
          <p:cNvCxnSpPr>
            <a:cxnSpLocks/>
          </p:cNvCxnSpPr>
          <p:nvPr/>
        </p:nvCxnSpPr>
        <p:spPr>
          <a:xfrm>
            <a:off x="7233460" y="4000123"/>
            <a:ext cx="3401" cy="670932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B6428503-A120-4E12-0F92-BCC9929810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8152" y="4675023"/>
            <a:ext cx="2627702" cy="720000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243EC6-E881-7F17-9EBB-0751BA4CE4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45" y="4531557"/>
            <a:ext cx="2449297" cy="1006933"/>
          </a:xfrm>
          <a:prstGeom prst="rect">
            <a:avLst/>
          </a:prstGeom>
        </p:spPr>
      </p:pic>
      <p:sp>
        <p:nvSpPr>
          <p:cNvPr id="25" name="Espace réservé du contenu 1">
            <a:extLst>
              <a:ext uri="{FF2B5EF4-FFF2-40B4-BE49-F238E27FC236}">
                <a16:creationId xmlns:a16="http://schemas.microsoft.com/office/drawing/2014/main" id="{6632F34C-141E-0110-DADD-A5FB94A49368}"/>
              </a:ext>
            </a:extLst>
          </p:cNvPr>
          <p:cNvSpPr txBox="1">
            <a:spLocks/>
          </p:cNvSpPr>
          <p:nvPr/>
        </p:nvSpPr>
        <p:spPr>
          <a:xfrm>
            <a:off x="204171" y="5481474"/>
            <a:ext cx="1581411" cy="514842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rgbClr val="8FB160"/>
                </a:solidFill>
                <a:latin typeface="Calibri Light"/>
                <a:cs typeface="Calibri Light"/>
              </a:rPr>
              <a:t>Engineering for </a:t>
            </a:r>
            <a:r>
              <a:rPr lang="fr-FR" sz="1400" err="1">
                <a:solidFill>
                  <a:srgbClr val="8FB160"/>
                </a:solidFill>
                <a:latin typeface="Calibri Light"/>
                <a:cs typeface="Calibri Light"/>
              </a:rPr>
              <a:t>renewable</a:t>
            </a:r>
            <a:r>
              <a:rPr lang="fr-FR" sz="1400">
                <a:solidFill>
                  <a:srgbClr val="8FB160"/>
                </a:solidFill>
                <a:latin typeface="Calibri Light"/>
                <a:cs typeface="Calibri Light"/>
              </a:rPr>
              <a:t> </a:t>
            </a:r>
            <a:r>
              <a:rPr lang="fr-FR" sz="1400" err="1">
                <a:solidFill>
                  <a:srgbClr val="8FB160"/>
                </a:solidFill>
                <a:latin typeface="Calibri Light"/>
                <a:cs typeface="Calibri Light"/>
              </a:rPr>
              <a:t>energies</a:t>
            </a:r>
            <a:endParaRPr lang="fr-FR" sz="1400">
              <a:solidFill>
                <a:srgbClr val="8FB160"/>
              </a:solidFill>
              <a:latin typeface="Calibri Light"/>
              <a:cs typeface="Calibri Light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5C2D41C-3E83-1BDB-5065-B218B10ED13A}"/>
              </a:ext>
            </a:extLst>
          </p:cNvPr>
          <p:cNvSpPr txBox="1"/>
          <p:nvPr/>
        </p:nvSpPr>
        <p:spPr>
          <a:xfrm>
            <a:off x="9081580" y="3725635"/>
            <a:ext cx="6522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bg1"/>
                </a:solidFill>
              </a:rPr>
              <a:t>2021</a:t>
            </a:r>
          </a:p>
        </p:txBody>
      </p:sp>
      <p:pic>
        <p:nvPicPr>
          <p:cNvPr id="30" name="Picture 2" descr="Logo CETIA">
            <a:extLst>
              <a:ext uri="{FF2B5EF4-FFF2-40B4-BE49-F238E27FC236}">
                <a16:creationId xmlns:a16="http://schemas.microsoft.com/office/drawing/2014/main" id="{F0E19C14-230A-FFB2-4243-135295B7E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01" y="2527067"/>
            <a:ext cx="1573953" cy="3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4F3C990-FF3E-6CED-B79E-9E26F4A53AFC}"/>
              </a:ext>
            </a:extLst>
          </p:cNvPr>
          <p:cNvSpPr txBox="1"/>
          <p:nvPr/>
        </p:nvSpPr>
        <p:spPr>
          <a:xfrm>
            <a:off x="11225934" y="3689729"/>
            <a:ext cx="6522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bg1"/>
                </a:solidFill>
              </a:rPr>
              <a:t>2023</a:t>
            </a:r>
          </a:p>
        </p:txBody>
      </p:sp>
      <p:pic>
        <p:nvPicPr>
          <p:cNvPr id="34" name="Image 33" descr="Une image contenant capture d’écran, Graphique, graphisme, Police&#10;&#10;Description générée automatiquement">
            <a:extLst>
              <a:ext uri="{FF2B5EF4-FFF2-40B4-BE49-F238E27FC236}">
                <a16:creationId xmlns:a16="http://schemas.microsoft.com/office/drawing/2014/main" id="{00694EBA-8439-BB87-20D2-C324252334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11" y="4495089"/>
            <a:ext cx="2628000" cy="1079869"/>
          </a:xfrm>
          <a:prstGeom prst="rect">
            <a:avLst/>
          </a:prstGeom>
        </p:spPr>
      </p:pic>
      <p:sp>
        <p:nvSpPr>
          <p:cNvPr id="35" name="Espace réservé du contenu 1">
            <a:extLst>
              <a:ext uri="{FF2B5EF4-FFF2-40B4-BE49-F238E27FC236}">
                <a16:creationId xmlns:a16="http://schemas.microsoft.com/office/drawing/2014/main" id="{B1F6CDD9-2BB1-CD98-66C8-5C3F2C856BFA}"/>
              </a:ext>
            </a:extLst>
          </p:cNvPr>
          <p:cNvSpPr txBox="1">
            <a:spLocks/>
          </p:cNvSpPr>
          <p:nvPr/>
        </p:nvSpPr>
        <p:spPr>
          <a:xfrm>
            <a:off x="9699023" y="5481474"/>
            <a:ext cx="2303785" cy="499196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rgbClr val="594791"/>
                </a:solidFill>
                <a:latin typeface="Calibri Light"/>
                <a:cs typeface="Calibri Light"/>
              </a:rPr>
              <a:t>Innovative Aircraft </a:t>
            </a:r>
            <a:r>
              <a:rPr lang="fr-FR" sz="1400" err="1">
                <a:solidFill>
                  <a:srgbClr val="594791"/>
                </a:solidFill>
                <a:latin typeface="Calibri Light"/>
                <a:cs typeface="Calibri Light"/>
              </a:rPr>
              <a:t>Propultion</a:t>
            </a:r>
            <a:endParaRPr lang="fr-FR" sz="1400">
              <a:solidFill>
                <a:srgbClr val="594791"/>
              </a:solidFill>
              <a:latin typeface="Calibri Light"/>
              <a:cs typeface="Calibri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3F4199-45B6-980D-B838-2DB2F2D649A8}"/>
              </a:ext>
            </a:extLst>
          </p:cNvPr>
          <p:cNvSpPr/>
          <p:nvPr/>
        </p:nvSpPr>
        <p:spPr>
          <a:xfrm>
            <a:off x="338388" y="1856197"/>
            <a:ext cx="3989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Support for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activity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Support for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teaching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Support for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companies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Espace réservé du contenu 1">
            <a:extLst>
              <a:ext uri="{FF2B5EF4-FFF2-40B4-BE49-F238E27FC236}">
                <a16:creationId xmlns:a16="http://schemas.microsoft.com/office/drawing/2014/main" id="{A474C0B7-CCDB-F7C2-8102-0EDBED88997F}"/>
              </a:ext>
            </a:extLst>
          </p:cNvPr>
          <p:cNvSpPr txBox="1">
            <a:spLocks/>
          </p:cNvSpPr>
          <p:nvPr/>
        </p:nvSpPr>
        <p:spPr>
          <a:xfrm>
            <a:off x="9679087" y="1759647"/>
            <a:ext cx="2303785" cy="487598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rgbClr val="D7AD61"/>
                </a:solidFill>
                <a:latin typeface="Calibri Light"/>
                <a:cs typeface="Calibri Light"/>
              </a:rPr>
              <a:t>Digital Innovation, </a:t>
            </a:r>
            <a:r>
              <a:rPr lang="fr-FR" sz="1400" err="1">
                <a:solidFill>
                  <a:srgbClr val="D7AD61"/>
                </a:solidFill>
                <a:latin typeface="Calibri Light"/>
                <a:cs typeface="Calibri Light"/>
              </a:rPr>
              <a:t>Artificial</a:t>
            </a:r>
            <a:r>
              <a:rPr lang="fr-FR" sz="1400">
                <a:solidFill>
                  <a:srgbClr val="D7AD61"/>
                </a:solidFill>
                <a:latin typeface="Calibri Light"/>
                <a:cs typeface="Calibri Light"/>
              </a:rPr>
              <a:t> Intelligence &amp; Big-Data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2278FF04-1998-5F79-7346-00A2855F397A}"/>
              </a:ext>
            </a:extLst>
          </p:cNvPr>
          <p:cNvCxnSpPr>
            <a:cxnSpLocks/>
          </p:cNvCxnSpPr>
          <p:nvPr/>
        </p:nvCxnSpPr>
        <p:spPr>
          <a:xfrm flipH="1">
            <a:off x="11542309" y="2836611"/>
            <a:ext cx="9742" cy="1023775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Espace réservé du contenu 1">
            <a:extLst>
              <a:ext uri="{FF2B5EF4-FFF2-40B4-BE49-F238E27FC236}">
                <a16:creationId xmlns:a16="http://schemas.microsoft.com/office/drawing/2014/main" id="{D209D48F-5644-BE53-FFE3-1BF6764AA538}"/>
              </a:ext>
            </a:extLst>
          </p:cNvPr>
          <p:cNvSpPr txBox="1">
            <a:spLocks/>
          </p:cNvSpPr>
          <p:nvPr/>
        </p:nvSpPr>
        <p:spPr>
          <a:xfrm>
            <a:off x="6109924" y="1754146"/>
            <a:ext cx="2303785" cy="487598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Recyclability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 of textile and </a:t>
            </a: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leather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 articles</a:t>
            </a:r>
            <a:endParaRPr lang="fr-FR" sz="1400" dirty="0">
              <a:solidFill>
                <a:srgbClr val="D7AD61"/>
              </a:solidFill>
              <a:latin typeface="Calibri Light"/>
              <a:cs typeface="Calibri Light"/>
            </a:endParaRP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180F0B71-C147-78A9-14C8-28BF08197938}"/>
              </a:ext>
            </a:extLst>
          </p:cNvPr>
          <p:cNvGrpSpPr/>
          <p:nvPr/>
        </p:nvGrpSpPr>
        <p:grpSpPr>
          <a:xfrm>
            <a:off x="7233460" y="2913529"/>
            <a:ext cx="2820390" cy="750051"/>
            <a:chOff x="7195506" y="3034372"/>
            <a:chExt cx="2820390" cy="750051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1A3073E-1079-B3D4-9895-BFA0AB2F524F}"/>
                </a:ext>
              </a:extLst>
            </p:cNvPr>
            <p:cNvSpPr txBox="1"/>
            <p:nvPr/>
          </p:nvSpPr>
          <p:spPr>
            <a:xfrm>
              <a:off x="7195506" y="3255848"/>
              <a:ext cx="250035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i="1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spinoff</a:t>
              </a:r>
              <a:r>
                <a:rPr lang="fr-FR" sz="1050" i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de la chaire BALI en partenariat avec le  CETI</a:t>
              </a:r>
              <a:endParaRPr lang="fr-FR" sz="105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DFC08125-B2FF-A54D-F97F-9D9A54496C0C}"/>
                </a:ext>
              </a:extLst>
            </p:cNvPr>
            <p:cNvGrpSpPr/>
            <p:nvPr/>
          </p:nvGrpSpPr>
          <p:grpSpPr>
            <a:xfrm>
              <a:off x="7223862" y="3034372"/>
              <a:ext cx="2792034" cy="750051"/>
              <a:chOff x="7223862" y="3034372"/>
              <a:chExt cx="2792034" cy="750051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6C32E7E7-D0E2-F82A-1DEF-7F416B37B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862" y="3034372"/>
                <a:ext cx="0" cy="452811"/>
              </a:xfrm>
              <a:prstGeom prst="line">
                <a:avLst/>
              </a:prstGeom>
              <a:ln>
                <a:solidFill>
                  <a:srgbClr val="5F5F5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AFCC3DCB-B88A-D775-0078-057C999F6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862" y="3479414"/>
                <a:ext cx="2792034" cy="7769"/>
              </a:xfrm>
              <a:prstGeom prst="line">
                <a:avLst/>
              </a:prstGeom>
              <a:ln>
                <a:solidFill>
                  <a:srgbClr val="5F5F5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DBF7D6AE-351F-AFE3-7A39-EE33FCC8E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5896" y="3483326"/>
                <a:ext cx="0" cy="301097"/>
              </a:xfrm>
              <a:prstGeom prst="line">
                <a:avLst/>
              </a:prstGeom>
              <a:ln>
                <a:solidFill>
                  <a:srgbClr val="5F5F5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ZoneTexte 67">
            <a:extLst>
              <a:ext uri="{FF2B5EF4-FFF2-40B4-BE49-F238E27FC236}">
                <a16:creationId xmlns:a16="http://schemas.microsoft.com/office/drawing/2014/main" id="{004A24D2-9CD4-4934-CDD7-FFD4835067DB}"/>
              </a:ext>
            </a:extLst>
          </p:cNvPr>
          <p:cNvSpPr txBox="1"/>
          <p:nvPr/>
        </p:nvSpPr>
        <p:spPr>
          <a:xfrm>
            <a:off x="9837572" y="4070400"/>
            <a:ext cx="17144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partenariat avec AKIRA</a:t>
            </a:r>
            <a:endParaRPr lang="fr-FR" sz="105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53FB1A5C-F8D9-EC47-4D48-128AC1506BF2}"/>
              </a:ext>
            </a:extLst>
          </p:cNvPr>
          <p:cNvCxnSpPr>
            <a:cxnSpLocks/>
          </p:cNvCxnSpPr>
          <p:nvPr/>
        </p:nvCxnSpPr>
        <p:spPr>
          <a:xfrm>
            <a:off x="3569497" y="4028283"/>
            <a:ext cx="0" cy="254291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BA2C7A93-F756-537D-A896-A7D84047FE87}"/>
              </a:ext>
            </a:extLst>
          </p:cNvPr>
          <p:cNvCxnSpPr>
            <a:cxnSpLocks/>
          </p:cNvCxnSpPr>
          <p:nvPr/>
        </p:nvCxnSpPr>
        <p:spPr>
          <a:xfrm>
            <a:off x="4308431" y="4282574"/>
            <a:ext cx="0" cy="426845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B30FD40A-05B3-5074-153F-2EEF7822B117}"/>
              </a:ext>
            </a:extLst>
          </p:cNvPr>
          <p:cNvCxnSpPr>
            <a:cxnSpLocks/>
          </p:cNvCxnSpPr>
          <p:nvPr/>
        </p:nvCxnSpPr>
        <p:spPr>
          <a:xfrm>
            <a:off x="9919700" y="4263712"/>
            <a:ext cx="0" cy="435869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B477915-FB9F-735F-2E38-7A0201C41044}"/>
              </a:ext>
            </a:extLst>
          </p:cNvPr>
          <p:cNvCxnSpPr>
            <a:cxnSpLocks/>
          </p:cNvCxnSpPr>
          <p:nvPr/>
        </p:nvCxnSpPr>
        <p:spPr>
          <a:xfrm flipV="1">
            <a:off x="9919700" y="4263712"/>
            <a:ext cx="1622609" cy="7432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CD37319-D51E-F066-F1F8-4DD43107EF46}"/>
              </a:ext>
            </a:extLst>
          </p:cNvPr>
          <p:cNvCxnSpPr>
            <a:cxnSpLocks/>
          </p:cNvCxnSpPr>
          <p:nvPr/>
        </p:nvCxnSpPr>
        <p:spPr>
          <a:xfrm>
            <a:off x="11542309" y="4016853"/>
            <a:ext cx="0" cy="254291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Image 41" descr="Une image contenant texte, Police, logo, conception&#10;&#10;Description générée automatiquement">
            <a:extLst>
              <a:ext uri="{FF2B5EF4-FFF2-40B4-BE49-F238E27FC236}">
                <a16:creationId xmlns:a16="http://schemas.microsoft.com/office/drawing/2014/main" id="{EEFC61C9-C3CF-382B-1F02-9CD32A89E68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54" y="2138388"/>
            <a:ext cx="2402486" cy="10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69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Estia-Recherche">
  <a:themeElements>
    <a:clrScheme name="EstiaRech">
      <a:dk1>
        <a:srgbClr val="121429"/>
      </a:dk1>
      <a:lt1>
        <a:sysClr val="window" lastClr="FFFFFF"/>
      </a:lt1>
      <a:dk2>
        <a:srgbClr val="121429"/>
      </a:dk2>
      <a:lt2>
        <a:srgbClr val="FFFFFF"/>
      </a:lt2>
      <a:accent1>
        <a:srgbClr val="00B0F0"/>
      </a:accent1>
      <a:accent2>
        <a:srgbClr val="92D050"/>
      </a:accent2>
      <a:accent3>
        <a:srgbClr val="00B0F0"/>
      </a:accent3>
      <a:accent4>
        <a:srgbClr val="121429"/>
      </a:accent4>
      <a:accent5>
        <a:srgbClr val="0070C0"/>
      </a:accent5>
      <a:accent6>
        <a:srgbClr val="00B050"/>
      </a:accent6>
      <a:hlink>
        <a:srgbClr val="00B0F0"/>
      </a:hlink>
      <a:folHlink>
        <a:srgbClr val="92D05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10193</TotalTime>
  <Words>897</Words>
  <Application>Microsoft Office PowerPoint</Application>
  <PresentationFormat>Grand écran</PresentationFormat>
  <Paragraphs>214</Paragraphs>
  <Slides>22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6" baseType="lpstr">
      <vt:lpstr>Arial</vt:lpstr>
      <vt:lpstr>Arial Black</vt:lpstr>
      <vt:lpstr>Arial Rounded MT Bold</vt:lpstr>
      <vt:lpstr>Calibri</vt:lpstr>
      <vt:lpstr>Calibri Light</vt:lpstr>
      <vt:lpstr>Copperplate</vt:lpstr>
      <vt:lpstr>Mohave</vt:lpstr>
      <vt:lpstr>Phosphate Solid</vt:lpstr>
      <vt:lpstr>Space Age</vt:lpstr>
      <vt:lpstr>Tempus Sans ITC</vt:lpstr>
      <vt:lpstr>-webkit-standard</vt:lpstr>
      <vt:lpstr>Wingdings</vt:lpstr>
      <vt:lpstr>Zona Pro Thin</vt:lpstr>
      <vt:lpstr>Thème Estia-Recherche</vt:lpstr>
      <vt:lpstr> ESTIA-TECH</vt:lpstr>
      <vt:lpstr>Institute Profile</vt:lpstr>
      <vt:lpstr>Research Axes </vt:lpstr>
      <vt:lpstr>In the heart of the Campus</vt:lpstr>
      <vt:lpstr>Présentation PowerPoint</vt:lpstr>
      <vt:lpstr>Présentation PowerPoint</vt:lpstr>
      <vt:lpstr>Présentation PowerPoint</vt:lpstr>
      <vt:lpstr>Where we can help you?</vt:lpstr>
      <vt:lpstr>7 technology platforms</vt:lpstr>
      <vt:lpstr>Composites</vt:lpstr>
      <vt:lpstr>Robotics</vt:lpstr>
      <vt:lpstr>Additive Manufacturing</vt:lpstr>
      <vt:lpstr>Présentation PowerPoint</vt:lpstr>
      <vt:lpstr>ESTIA Platforms</vt:lpstr>
      <vt:lpstr>ESTIA Platforms</vt:lpstr>
      <vt:lpstr>Présentation PowerPoint</vt:lpstr>
      <vt:lpstr>Partnership research commitments</vt:lpstr>
      <vt:lpstr>Ongoing collaborative projects  https://www.estia.fr/recherche/projets-estiatech</vt:lpstr>
      <vt:lpstr>Collaborative Networks</vt:lpstr>
      <vt:lpstr>Ongoing collaborative projects</vt:lpstr>
      <vt:lpstr>ESTIA-TECH Some projects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Lucas</dc:creator>
  <cp:lastModifiedBy>Jon ARAMBARRI</cp:lastModifiedBy>
  <cp:revision>224</cp:revision>
  <dcterms:created xsi:type="dcterms:W3CDTF">2018-12-14T09:04:42Z</dcterms:created>
  <dcterms:modified xsi:type="dcterms:W3CDTF">2025-03-04T15:06:13Z</dcterms:modified>
</cp:coreProperties>
</file>