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3" r:id="rId8"/>
    <p:sldId id="264" r:id="rId9"/>
    <p:sldId id="261" r:id="rId10"/>
    <p:sldId id="262" r:id="rId11"/>
    <p:sldId id="272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C54C"/>
    <a:srgbClr val="99C337"/>
    <a:srgbClr val="0070C0"/>
    <a:srgbClr val="E7E8EC"/>
    <a:srgbClr val="1011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C8D134-7FF9-C4E2-5BCD-C332D0826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826DCF8-29D8-9732-A0E1-7A208CC95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473C96E-01F5-74D3-74CB-24ED1E6E0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01ED-286A-4B76-A7F6-B89367D4ADF6}" type="datetimeFigureOut">
              <a:rPr lang="pl-PL" smtClean="0"/>
              <a:t>2025-12-11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502E41F-8825-47E3-03BF-8B5B9D13E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C05CBCD-3FAB-EEA6-42D6-41B1564F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0093-22A9-41F8-B1E9-CE251123EC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46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5B0C3E-A861-3484-4E37-032691BAD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54858C2-338D-652B-24EA-D1AB3CC69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27E58D7-6DA2-E93E-2E59-A1F20B11C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01ED-286A-4B76-A7F6-B89367D4ADF6}" type="datetimeFigureOut">
              <a:rPr lang="pl-PL" smtClean="0"/>
              <a:t>2025-12-11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9096659-B907-18CA-7148-B9201F412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101731A-A95F-1E36-A1AF-493FF9475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0093-22A9-41F8-B1E9-CE251123EC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635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FB75A8A-C9B9-D4BF-2E3D-E511064D82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F0FC6D8-4156-BA97-AEC5-274D9D56C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116213D-2D67-3F50-F37F-01DCFFC36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01ED-286A-4B76-A7F6-B89367D4ADF6}" type="datetimeFigureOut">
              <a:rPr lang="pl-PL" smtClean="0"/>
              <a:t>2025-12-11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71C5788-29CE-F2C0-5009-F10974536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6B99D85-3E9F-3D65-0DD6-DE34B672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0093-22A9-41F8-B1E9-CE251123EC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322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1277CB-26A8-47F7-3DEB-E137BD64A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DE5791-881F-56C9-6FE2-F3FE42DCF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6D84E2D-E67E-1013-65DA-1ED01C0AD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01ED-286A-4B76-A7F6-B89367D4ADF6}" type="datetimeFigureOut">
              <a:rPr lang="pl-PL" smtClean="0"/>
              <a:t>2025-12-11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212669B-4EFA-19D8-7663-CD2C58ABD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F66B46-EA5A-3C92-AFDE-C53295A26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0093-22A9-41F8-B1E9-CE251123EC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6886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6E24E5-8216-535E-8E02-CB3CF59B0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02DB2F2-F7D1-2AA3-B474-B85303BE5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52308AE-3610-6622-4B00-58C4EA535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01ED-286A-4B76-A7F6-B89367D4ADF6}" type="datetimeFigureOut">
              <a:rPr lang="pl-PL" smtClean="0"/>
              <a:t>2025-12-11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B7A4C0F-27B5-89E8-6D9F-02B3EA0E9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732A011-8B07-B035-2725-25079F815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0093-22A9-41F8-B1E9-CE251123EC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851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F6458F-8656-FD8F-2651-CCEA665F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1B07FA-0918-E77F-CEBE-E84079A29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3D67E42-8B69-90EA-CE70-7B2322E32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0141875-8B77-32A3-525C-37CEEFEB1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01ED-286A-4B76-A7F6-B89367D4ADF6}" type="datetimeFigureOut">
              <a:rPr lang="pl-PL" smtClean="0"/>
              <a:t>2025-12-11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767AC59-224E-5D89-E557-50FE62A3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36A0D36-1BCB-E716-1FD2-9DBD7C00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0093-22A9-41F8-B1E9-CE251123EC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43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907F0C-2CB1-2222-9D1A-9103A7C9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E33FB8C-1A56-A0E0-BFE3-CEF3E6EE5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49F4EA5-A39A-AED2-6475-8079920A5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F45E3E6-8A1A-D9BA-CBC2-0CAFC8B4B2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4D264CD-EE4C-450A-0A2A-25B0EADE8C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387DD59-8F2A-427E-88B4-B4BB284CB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01ED-286A-4B76-A7F6-B89367D4ADF6}" type="datetimeFigureOut">
              <a:rPr lang="pl-PL" smtClean="0"/>
              <a:t>2025-12-11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6CDB483-34FD-19EC-1AC3-EB43D06E3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0063A97-3EE2-AF8E-2492-B1419C0B8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0093-22A9-41F8-B1E9-CE251123EC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362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78FEF0-514F-C31E-88B5-1B87A0AB3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234AA3B-88AF-132C-ABAF-E93038A0B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01ED-286A-4B76-A7F6-B89367D4ADF6}" type="datetimeFigureOut">
              <a:rPr lang="pl-PL" smtClean="0"/>
              <a:t>2025-12-11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7E3DFC0-7034-A82C-6A98-A82727CFB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CE53D03-B55C-6B3D-E7C7-BD5B083C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0093-22A9-41F8-B1E9-CE251123EC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624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ED87AD5-A9CC-8D03-157B-15E84AB67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01ED-286A-4B76-A7F6-B89367D4ADF6}" type="datetimeFigureOut">
              <a:rPr lang="pl-PL" smtClean="0"/>
              <a:t>2025-12-11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AEA7A2E-EFA3-D019-44FA-B356E2AA5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2B43287-F01C-AF73-4115-DE80C0874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0093-22A9-41F8-B1E9-CE251123EC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0192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CE59F3-7DB3-11FD-D0DC-196CC2A91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C3EC7B-6912-596C-BD72-0BA9C05F0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0263809-ED24-452C-75B7-BF9D926DE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2D1D97A-15DE-DE3F-73B9-6A4377225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01ED-286A-4B76-A7F6-B89367D4ADF6}" type="datetimeFigureOut">
              <a:rPr lang="pl-PL" smtClean="0"/>
              <a:t>2025-12-11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D91C640-5657-A9FB-B26B-A78A9C983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F87E007-1AB0-A94F-4CFD-AA2D8A7A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0093-22A9-41F8-B1E9-CE251123EC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1128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E949BD-8E41-4B72-FD98-6E2AA6381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347439F-8DC1-8C40-0DBD-8C4E7A9851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446DD00-40F6-8F19-E5D2-29AE28D50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BB61CD8-B600-5BB4-1787-76792893B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01ED-286A-4B76-A7F6-B89367D4ADF6}" type="datetimeFigureOut">
              <a:rPr lang="pl-PL" smtClean="0"/>
              <a:t>2025-12-11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1E6C5D2-444D-A99B-3A6B-0C83FB90E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CEDD67F-8BC9-EDBC-C74F-54CFE0C4E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0093-22A9-41F8-B1E9-CE251123EC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901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62889AC-A741-50BC-E0CE-2451CF6CC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9E416EB-F510-D12D-3497-A253989B3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58E169C-AB2E-02DF-32AE-B8D5CAB64F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3701ED-286A-4B76-A7F6-B89367D4ADF6}" type="datetimeFigureOut">
              <a:rPr lang="pl-PL" smtClean="0"/>
              <a:t>2025-12-11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7E7A35F-6FD9-DD13-BC4C-EE23E9202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C4341C8-C804-2BFF-964B-A3DFE9230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CF0093-22A9-41F8-B1E9-CE251123EC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440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jpeg"/><Relationship Id="rId18" Type="http://schemas.openxmlformats.org/officeDocument/2006/relationships/image" Target="../media/image9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" Type="http://schemas.openxmlformats.org/officeDocument/2006/relationships/image" Target="../media/image80.jpeg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19" Type="http://schemas.openxmlformats.org/officeDocument/2006/relationships/image" Target="../media/image97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s://pit.lukasiewicz.gov.pl/branzowy-punkt-kontaktowy/" TargetMode="External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9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hyperlink" Target="https://www.linkedin.com/company/bpk-transformacja-cyfrowa/" TargetMode="External"/><Relationship Id="rId5" Type="http://schemas.openxmlformats.org/officeDocument/2006/relationships/image" Target="../media/image6.sv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5" Type="http://schemas.openxmlformats.org/officeDocument/2006/relationships/image" Target="../media/image24.svg"/><Relationship Id="rId23" Type="http://schemas.openxmlformats.org/officeDocument/2006/relationships/image" Target="../media/image2.sv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1.png"/><Relationship Id="rId7" Type="http://schemas.openxmlformats.org/officeDocument/2006/relationships/image" Target="../media/image3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5" Type="http://schemas.openxmlformats.org/officeDocument/2006/relationships/image" Target="../media/image42.svg"/><Relationship Id="rId15" Type="http://schemas.openxmlformats.org/officeDocument/2006/relationships/image" Target="../media/image52.sv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svg"/><Relationship Id="rId1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jpeg"/><Relationship Id="rId18" Type="http://schemas.openxmlformats.org/officeDocument/2006/relationships/image" Target="../media/image69.png"/><Relationship Id="rId26" Type="http://schemas.openxmlformats.org/officeDocument/2006/relationships/image" Target="../media/image77.jpeg"/><Relationship Id="rId3" Type="http://schemas.openxmlformats.org/officeDocument/2006/relationships/image" Target="../media/image54.png"/><Relationship Id="rId21" Type="http://schemas.openxmlformats.org/officeDocument/2006/relationships/image" Target="../media/image72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jpeg"/><Relationship Id="rId25" Type="http://schemas.openxmlformats.org/officeDocument/2006/relationships/image" Target="../media/image76.jpeg"/><Relationship Id="rId2" Type="http://schemas.openxmlformats.org/officeDocument/2006/relationships/image" Target="../media/image53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24" Type="http://schemas.openxmlformats.org/officeDocument/2006/relationships/image" Target="../media/image75.jpe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23" Type="http://schemas.openxmlformats.org/officeDocument/2006/relationships/image" Target="../media/image74.jpeg"/><Relationship Id="rId28" Type="http://schemas.openxmlformats.org/officeDocument/2006/relationships/image" Target="../media/image79.jpeg"/><Relationship Id="rId10" Type="http://schemas.openxmlformats.org/officeDocument/2006/relationships/image" Target="../media/image61.png"/><Relationship Id="rId19" Type="http://schemas.openxmlformats.org/officeDocument/2006/relationships/image" Target="../media/image70.jpe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Relationship Id="rId27" Type="http://schemas.openxmlformats.org/officeDocument/2006/relationships/image" Target="../media/image7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a 4">
            <a:extLst>
              <a:ext uri="{FF2B5EF4-FFF2-40B4-BE49-F238E27FC236}">
                <a16:creationId xmlns:a16="http://schemas.microsoft.com/office/drawing/2014/main" id="{287F2E7A-E2E4-43CB-C511-B81F2843A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9407" y="565125"/>
            <a:ext cx="2647950" cy="1111520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id="{B8BC1B51-A375-C5EF-6063-7EAAA6FE0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22851" y="331553"/>
            <a:ext cx="951732" cy="1311464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A33869E2-5989-41DE-EDE9-35687CA3FE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88161" y="6211059"/>
            <a:ext cx="1118625" cy="315015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F906770-E244-D0AF-50EF-668EF307F29D}"/>
              </a:ext>
            </a:extLst>
          </p:cNvPr>
          <p:cNvSpPr txBox="1"/>
          <p:nvPr/>
        </p:nvSpPr>
        <p:spPr>
          <a:xfrm>
            <a:off x="1783262" y="2691312"/>
            <a:ext cx="8625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 err="1">
                <a:solidFill>
                  <a:srgbClr val="2FC54C"/>
                </a:solidFill>
                <a:latin typeface="Klavika Basic" panose="020B0506040000020004" pitchFamily="34" charset="-18"/>
              </a:rPr>
              <a:t>Industry</a:t>
            </a:r>
            <a:r>
              <a:rPr lang="pl-PL" sz="6000" dirty="0">
                <a:solidFill>
                  <a:srgbClr val="2FC54C"/>
                </a:solidFill>
                <a:latin typeface="Klavika Basic" panose="020B0506040000020004" pitchFamily="34" charset="-18"/>
              </a:rPr>
              <a:t> </a:t>
            </a:r>
            <a:r>
              <a:rPr lang="pl-PL" sz="6000" dirty="0" err="1">
                <a:solidFill>
                  <a:srgbClr val="2FC54C"/>
                </a:solidFill>
                <a:latin typeface="Klavika Basic" panose="020B0506040000020004" pitchFamily="34" charset="-18"/>
              </a:rPr>
              <a:t>Contact</a:t>
            </a:r>
            <a:r>
              <a:rPr lang="pl-PL" sz="6000" dirty="0">
                <a:solidFill>
                  <a:srgbClr val="2FC54C"/>
                </a:solidFill>
                <a:latin typeface="Klavika Basic" panose="020B0506040000020004" pitchFamily="34" charset="-18"/>
              </a:rPr>
              <a:t> </a:t>
            </a:r>
            <a:r>
              <a:rPr lang="pl-PL" sz="6000" dirty="0" err="1">
                <a:solidFill>
                  <a:srgbClr val="2FC54C"/>
                </a:solidFill>
                <a:latin typeface="Klavika Basic" panose="020B0506040000020004" pitchFamily="34" charset="-18"/>
              </a:rPr>
              <a:t>Points</a:t>
            </a:r>
            <a:endParaRPr lang="pl-PL" sz="6000" dirty="0">
              <a:solidFill>
                <a:srgbClr val="2FC54C"/>
              </a:solidFill>
              <a:latin typeface="Klavika Basic" panose="020B0506040000020004" pitchFamily="34" charset="-18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F791894-8030-06C2-792A-B071B94BE82F}"/>
              </a:ext>
            </a:extLst>
          </p:cNvPr>
          <p:cNvSpPr txBox="1"/>
          <p:nvPr/>
        </p:nvSpPr>
        <p:spPr>
          <a:xfrm>
            <a:off x="3622675" y="4141652"/>
            <a:ext cx="494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Klavika Basic" panose="020B0506040000020004" pitchFamily="34" charset="-18"/>
              </a:rPr>
              <a:t>2025</a:t>
            </a:r>
          </a:p>
        </p:txBody>
      </p:sp>
      <p:pic>
        <p:nvPicPr>
          <p:cNvPr id="15" name="Grafika 14">
            <a:extLst>
              <a:ext uri="{FF2B5EF4-FFF2-40B4-BE49-F238E27FC236}">
                <a16:creationId xmlns:a16="http://schemas.microsoft.com/office/drawing/2014/main" id="{BF1206A4-15E4-44BC-D7A1-E833E70E5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74561" y="6166742"/>
            <a:ext cx="2264276" cy="466789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997ECD87-F871-FC31-1D1B-B97A27658C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43307" y="6198326"/>
            <a:ext cx="978123" cy="410199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F417F6BD-AA32-224A-2E1D-13F70B19CB26}"/>
              </a:ext>
            </a:extLst>
          </p:cNvPr>
          <p:cNvSpPr txBox="1"/>
          <p:nvPr/>
        </p:nvSpPr>
        <p:spPr>
          <a:xfrm>
            <a:off x="8908868" y="6199053"/>
            <a:ext cx="2996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Klavika Basic" panose="020B0506040000020004" pitchFamily="34" charset="-18"/>
              </a:rPr>
              <a:t>Co-</a:t>
            </a:r>
            <a:r>
              <a:rPr lang="en-US" sz="800" dirty="0" err="1">
                <a:solidFill>
                  <a:schemeClr val="bg1"/>
                </a:solidFill>
                <a:latin typeface="Klavika Basic" panose="020B0506040000020004" pitchFamily="34" charset="-18"/>
              </a:rPr>
              <a:t>financedby</a:t>
            </a:r>
            <a:r>
              <a:rPr lang="en-US" sz="800" dirty="0">
                <a:solidFill>
                  <a:schemeClr val="bg1"/>
                </a:solidFill>
                <a:latin typeface="Klavika Basic" panose="020B0506040000020004" pitchFamily="34" charset="-18"/>
              </a:rPr>
              <a:t> the project of Minister of Science Republic of Poland „Industry Contact Points  for the Horizon Europe Research and Innovation Framework Program”</a:t>
            </a:r>
            <a:endParaRPr lang="pl-PL" sz="800" dirty="0">
              <a:solidFill>
                <a:schemeClr val="bg1"/>
              </a:solidFill>
              <a:latin typeface="Klavika Basic" panose="020B05060400000200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02124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39A6AF-9AD8-00D0-FDE3-FEE3D0E4D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ole tekstowe 28">
            <a:extLst>
              <a:ext uri="{FF2B5EF4-FFF2-40B4-BE49-F238E27FC236}">
                <a16:creationId xmlns:a16="http://schemas.microsoft.com/office/drawing/2014/main" id="{8C18D474-4CB7-C528-02B2-8FA8F49360CE}"/>
              </a:ext>
            </a:extLst>
          </p:cNvPr>
          <p:cNvSpPr txBox="1"/>
          <p:nvPr/>
        </p:nvSpPr>
        <p:spPr>
          <a:xfrm>
            <a:off x="250552" y="357415"/>
            <a:ext cx="11301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2FC54C"/>
                </a:solidFill>
                <a:latin typeface="Klavika Basic" panose="020B0506040000020004" pitchFamily="34" charset="-18"/>
              </a:rPr>
              <a:t>We are part of a global network of connections</a:t>
            </a:r>
          </a:p>
        </p:txBody>
      </p:sp>
      <p:pic>
        <p:nvPicPr>
          <p:cNvPr id="30" name="Obraz 29" descr="Magyar Fejlesztésösztönző Iroda Nonprofit Kft. (MFOI Advisory) | LinkedIn">
            <a:extLst>
              <a:ext uri="{FF2B5EF4-FFF2-40B4-BE49-F238E27FC236}">
                <a16:creationId xmlns:a16="http://schemas.microsoft.com/office/drawing/2014/main" id="{00248D8C-733C-B70B-3A43-6F12FE80AE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7665" t="25874" r="2892" b="23762"/>
          <a:stretch/>
        </p:blipFill>
        <p:spPr>
          <a:xfrm>
            <a:off x="6643039" y="5423435"/>
            <a:ext cx="1344803" cy="356872"/>
          </a:xfrm>
          <a:prstGeom prst="rect">
            <a:avLst/>
          </a:prstGeom>
        </p:spPr>
      </p:pic>
      <p:pic>
        <p:nvPicPr>
          <p:cNvPr id="31" name="Obraz 30" descr="Obraz zawierający Czcionka, symbol, Grafika, logo&#10;&#10;Opis wygenerowany automatycznie">
            <a:extLst>
              <a:ext uri="{FF2B5EF4-FFF2-40B4-BE49-F238E27FC236}">
                <a16:creationId xmlns:a16="http://schemas.microsoft.com/office/drawing/2014/main" id="{B3123710-1EA1-A732-6EB9-F7AFCF0422B8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877605" y="4143430"/>
            <a:ext cx="1254984" cy="468354"/>
          </a:xfrm>
          <a:prstGeom prst="rect">
            <a:avLst/>
          </a:prstGeom>
        </p:spPr>
      </p:pic>
      <p:pic>
        <p:nvPicPr>
          <p:cNvPr id="32" name="Obraz 31" descr="Obraz zawierający Czcionka, Grafika, logo, symbol&#10;&#10;Opis wygenerowany automatycznie">
            <a:extLst>
              <a:ext uri="{FF2B5EF4-FFF2-40B4-BE49-F238E27FC236}">
                <a16:creationId xmlns:a16="http://schemas.microsoft.com/office/drawing/2014/main" id="{1FA5ED59-E737-31D3-001A-A1D5CF34B11E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9131029" y="5497502"/>
            <a:ext cx="1407939" cy="282445"/>
          </a:xfrm>
          <a:prstGeom prst="rect">
            <a:avLst/>
          </a:prstGeom>
        </p:spPr>
      </p:pic>
      <p:pic>
        <p:nvPicPr>
          <p:cNvPr id="33" name="Obraz 32" descr=" ">
            <a:extLst>
              <a:ext uri="{FF2B5EF4-FFF2-40B4-BE49-F238E27FC236}">
                <a16:creationId xmlns:a16="http://schemas.microsoft.com/office/drawing/2014/main" id="{215425CC-081A-8027-E452-5CB0C9C344E6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5816994" y="1793306"/>
            <a:ext cx="1376206" cy="476520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id="{8C92BBD5-AE70-D5AF-03ED-A08D6AFE51E9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2398437" y="1689361"/>
            <a:ext cx="987957" cy="536251"/>
          </a:xfrm>
          <a:prstGeom prst="rect">
            <a:avLst/>
          </a:prstGeom>
        </p:spPr>
      </p:pic>
      <p:pic>
        <p:nvPicPr>
          <p:cNvPr id="35" name="Obraz 34" descr="Obraz zawierający tekst, Czcionka, Grafika, symbol&#10;&#10;Opis wygenerowany automatycznie">
            <a:extLst>
              <a:ext uri="{FF2B5EF4-FFF2-40B4-BE49-F238E27FC236}">
                <a16:creationId xmlns:a16="http://schemas.microsoft.com/office/drawing/2014/main" id="{6C1F51DF-5A06-EA5C-0710-0C2594E18F56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43" y="1734640"/>
            <a:ext cx="1494682" cy="678245"/>
          </a:xfrm>
          <a:prstGeom prst="rect">
            <a:avLst/>
          </a:prstGeom>
        </p:spPr>
      </p:pic>
      <p:pic>
        <p:nvPicPr>
          <p:cNvPr id="36" name="Obraz 35" descr="light logo">
            <a:extLst>
              <a:ext uri="{FF2B5EF4-FFF2-40B4-BE49-F238E27FC236}">
                <a16:creationId xmlns:a16="http://schemas.microsoft.com/office/drawing/2014/main" id="{0985E580-C75F-8E30-AC87-1C67574534C8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738304" y="1754695"/>
            <a:ext cx="813306" cy="285657"/>
          </a:xfrm>
          <a:prstGeom prst="rect">
            <a:avLst/>
          </a:prstGeom>
        </p:spPr>
      </p:pic>
      <p:pic>
        <p:nvPicPr>
          <p:cNvPr id="37" name="Obraz 36" descr="Obraz zawierający tekst, Czcionka, Grafika, logo&#10;&#10;Opis wygenerowany automatycznie">
            <a:extLst>
              <a:ext uri="{FF2B5EF4-FFF2-40B4-BE49-F238E27FC236}">
                <a16:creationId xmlns:a16="http://schemas.microsoft.com/office/drawing/2014/main" id="{79558199-C9A8-DB04-0F9B-5783B6F89343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7748919" y="1793306"/>
            <a:ext cx="938963" cy="483576"/>
          </a:xfrm>
          <a:prstGeom prst="rect">
            <a:avLst/>
          </a:prstGeom>
        </p:spPr>
      </p:pic>
      <p:pic>
        <p:nvPicPr>
          <p:cNvPr id="38" name="Obraz 37" descr="Obraz zawierający tekst, Czcionka, Grafika, zrzut ekranu&#10;&#10;Opis wygenerowany automatycznie">
            <a:extLst>
              <a:ext uri="{FF2B5EF4-FFF2-40B4-BE49-F238E27FC236}">
                <a16:creationId xmlns:a16="http://schemas.microsoft.com/office/drawing/2014/main" id="{C3ECFA66-06BE-7DD9-4C77-5840A1B5C0E7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</a:blip>
          <a:stretch>
            <a:fillRect/>
          </a:stretch>
        </p:blipFill>
        <p:spPr>
          <a:xfrm>
            <a:off x="4310159" y="5423435"/>
            <a:ext cx="1106003" cy="506875"/>
          </a:xfrm>
          <a:prstGeom prst="rect">
            <a:avLst/>
          </a:prstGeom>
        </p:spPr>
      </p:pic>
      <p:pic>
        <p:nvPicPr>
          <p:cNvPr id="39" name="Obraz 38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F067D7A1-5462-E473-4350-FA010DFD7C4C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</a:blip>
          <a:stretch>
            <a:fillRect/>
          </a:stretch>
        </p:blipFill>
        <p:spPr>
          <a:xfrm>
            <a:off x="3223592" y="4098578"/>
            <a:ext cx="1106557" cy="615341"/>
          </a:xfrm>
          <a:prstGeom prst="rect">
            <a:avLst/>
          </a:prstGeom>
        </p:spPr>
      </p:pic>
      <p:pic>
        <p:nvPicPr>
          <p:cNvPr id="40" name="Obraz 39" descr="Obraz zawierający tekst, Czcionka, design, Grafika&#10;&#10;Opis wygenerowany automatycznie">
            <a:extLst>
              <a:ext uri="{FF2B5EF4-FFF2-40B4-BE49-F238E27FC236}">
                <a16:creationId xmlns:a16="http://schemas.microsoft.com/office/drawing/2014/main" id="{9B6DAE11-A3B0-8B1E-CAAF-6D7A727458BA}"/>
              </a:ext>
            </a:extLst>
          </p:cNvPr>
          <p:cNvPicPr>
            <a:picLocks noChangeAspect="1"/>
          </p:cNvPicPr>
          <p:nvPr/>
        </p:nvPicPr>
        <p:blipFill>
          <a:blip r:embed="rId12">
            <a:grayscl/>
          </a:blip>
          <a:stretch>
            <a:fillRect/>
          </a:stretch>
        </p:blipFill>
        <p:spPr>
          <a:xfrm>
            <a:off x="1569605" y="2917625"/>
            <a:ext cx="695575" cy="673937"/>
          </a:xfrm>
          <a:prstGeom prst="rect">
            <a:avLst/>
          </a:prstGeom>
        </p:spPr>
      </p:pic>
      <p:pic>
        <p:nvPicPr>
          <p:cNvPr id="41" name="Obraz 40" descr="Obraz znaleziony dla: catalonia trade &amp; investment">
            <a:extLst>
              <a:ext uri="{FF2B5EF4-FFF2-40B4-BE49-F238E27FC236}">
                <a16:creationId xmlns:a16="http://schemas.microsoft.com/office/drawing/2014/main" id="{35360C52-6811-E276-7141-06DB9D5A76DC}"/>
              </a:ext>
            </a:extLst>
          </p:cNvPr>
          <p:cNvPicPr>
            <a:picLocks noChangeAspect="1"/>
          </p:cNvPicPr>
          <p:nvPr/>
        </p:nvPicPr>
        <p:blipFill>
          <a:blip r:embed="rId13">
            <a:grayscl/>
          </a:blip>
          <a:stretch>
            <a:fillRect/>
          </a:stretch>
        </p:blipFill>
        <p:spPr>
          <a:xfrm>
            <a:off x="3973696" y="1558081"/>
            <a:ext cx="1097444" cy="857105"/>
          </a:xfrm>
          <a:prstGeom prst="rect">
            <a:avLst/>
          </a:prstGeom>
        </p:spPr>
      </p:pic>
      <p:pic>
        <p:nvPicPr>
          <p:cNvPr id="42" name="Obraz 41" descr="Home">
            <a:extLst>
              <a:ext uri="{FF2B5EF4-FFF2-40B4-BE49-F238E27FC236}">
                <a16:creationId xmlns:a16="http://schemas.microsoft.com/office/drawing/2014/main" id="{621CF3DE-1DF4-4EAF-050A-78DAB8B6BE77}"/>
              </a:ext>
            </a:extLst>
          </p:cNvPr>
          <p:cNvPicPr>
            <a:picLocks noChangeAspect="1"/>
          </p:cNvPicPr>
          <p:nvPr/>
        </p:nvPicPr>
        <p:blipFill>
          <a:blip r:embed="rId14">
            <a:grayscl/>
          </a:blip>
          <a:stretch>
            <a:fillRect/>
          </a:stretch>
        </p:blipFill>
        <p:spPr>
          <a:xfrm>
            <a:off x="8194429" y="4058069"/>
            <a:ext cx="2344539" cy="449631"/>
          </a:xfrm>
          <a:prstGeom prst="rect">
            <a:avLst/>
          </a:prstGeom>
        </p:spPr>
      </p:pic>
      <p:pic>
        <p:nvPicPr>
          <p:cNvPr id="43" name="Obraz 42" descr="logo">
            <a:extLst>
              <a:ext uri="{FF2B5EF4-FFF2-40B4-BE49-F238E27FC236}">
                <a16:creationId xmlns:a16="http://schemas.microsoft.com/office/drawing/2014/main" id="{70FA4989-9054-AA90-2506-54A4487CA258}"/>
              </a:ext>
            </a:extLst>
          </p:cNvPr>
          <p:cNvPicPr>
            <a:picLocks noChangeAspect="1"/>
          </p:cNvPicPr>
          <p:nvPr/>
        </p:nvPicPr>
        <p:blipFill>
          <a:blip r:embed="rId15">
            <a:grayscl/>
          </a:blip>
          <a:stretch>
            <a:fillRect/>
          </a:stretch>
        </p:blipFill>
        <p:spPr>
          <a:xfrm>
            <a:off x="2398437" y="5425082"/>
            <a:ext cx="1251149" cy="587176"/>
          </a:xfrm>
          <a:prstGeom prst="rect">
            <a:avLst/>
          </a:prstGeom>
        </p:spPr>
      </p:pic>
      <p:pic>
        <p:nvPicPr>
          <p:cNvPr id="44" name="Obraz 43" descr="The New European Bauhaus - Diesis">
            <a:extLst>
              <a:ext uri="{FF2B5EF4-FFF2-40B4-BE49-F238E27FC236}">
                <a16:creationId xmlns:a16="http://schemas.microsoft.com/office/drawing/2014/main" id="{7F6999FA-F14B-2912-31E2-E9703B3D373B}"/>
              </a:ext>
            </a:extLst>
          </p:cNvPr>
          <p:cNvPicPr>
            <a:picLocks noChangeAspect="1"/>
          </p:cNvPicPr>
          <p:nvPr/>
        </p:nvPicPr>
        <p:blipFill>
          <a:blip r:embed="rId16">
            <a:grayscl/>
          </a:blip>
          <a:stretch>
            <a:fillRect/>
          </a:stretch>
        </p:blipFill>
        <p:spPr>
          <a:xfrm>
            <a:off x="8482737" y="2978024"/>
            <a:ext cx="1742999" cy="553136"/>
          </a:xfrm>
          <a:prstGeom prst="rect">
            <a:avLst/>
          </a:prstGeom>
        </p:spPr>
      </p:pic>
      <p:pic>
        <p:nvPicPr>
          <p:cNvPr id="45" name="Obraz 44" descr="Logo Agencia empresarial para la transformación y el desarrollo económico trade">
            <a:extLst>
              <a:ext uri="{FF2B5EF4-FFF2-40B4-BE49-F238E27FC236}">
                <a16:creationId xmlns:a16="http://schemas.microsoft.com/office/drawing/2014/main" id="{A1B5F95E-B854-1BAA-54EE-2D026F0F469F}"/>
              </a:ext>
            </a:extLst>
          </p:cNvPr>
          <p:cNvPicPr>
            <a:picLocks noChangeAspect="1"/>
          </p:cNvPicPr>
          <p:nvPr/>
        </p:nvPicPr>
        <p:blipFill>
          <a:blip r:embed="rId17">
            <a:grayscl/>
          </a:blip>
          <a:stretch>
            <a:fillRect/>
          </a:stretch>
        </p:blipFill>
        <p:spPr>
          <a:xfrm>
            <a:off x="995665" y="4058069"/>
            <a:ext cx="1420222" cy="560742"/>
          </a:xfrm>
          <a:prstGeom prst="rect">
            <a:avLst/>
          </a:prstGeom>
        </p:spPr>
      </p:pic>
      <p:pic>
        <p:nvPicPr>
          <p:cNvPr id="46" name="Obraz 45" descr="CZELO – Czech Liaison Office for Education and Research">
            <a:extLst>
              <a:ext uri="{FF2B5EF4-FFF2-40B4-BE49-F238E27FC236}">
                <a16:creationId xmlns:a16="http://schemas.microsoft.com/office/drawing/2014/main" id="{FC93076B-C78B-D5F4-31DC-CD6D55201438}"/>
              </a:ext>
            </a:extLst>
          </p:cNvPr>
          <p:cNvPicPr>
            <a:picLocks noChangeAspect="1"/>
          </p:cNvPicPr>
          <p:nvPr/>
        </p:nvPicPr>
        <p:blipFill>
          <a:blip r:embed="rId18">
            <a:grayscl/>
          </a:blip>
          <a:stretch>
            <a:fillRect/>
          </a:stretch>
        </p:blipFill>
        <p:spPr>
          <a:xfrm>
            <a:off x="4413283" y="2517779"/>
            <a:ext cx="1743000" cy="1743000"/>
          </a:xfrm>
          <a:prstGeom prst="rect">
            <a:avLst/>
          </a:prstGeom>
        </p:spPr>
      </p:pic>
      <p:pic>
        <p:nvPicPr>
          <p:cNvPr id="47" name="Obraz 46" descr="Obraz zawierający Czcionka, logo, Grafika, tekst&#10;&#10;Opis wygenerowany automatycznie">
            <a:extLst>
              <a:ext uri="{FF2B5EF4-FFF2-40B4-BE49-F238E27FC236}">
                <a16:creationId xmlns:a16="http://schemas.microsoft.com/office/drawing/2014/main" id="{FCBA35AE-49E1-0FEA-D810-18642310F753}"/>
              </a:ext>
            </a:extLst>
          </p:cNvPr>
          <p:cNvPicPr>
            <a:picLocks noChangeAspect="1"/>
          </p:cNvPicPr>
          <p:nvPr/>
        </p:nvPicPr>
        <p:blipFill>
          <a:blip r:embed="rId19">
            <a:grayscl/>
          </a:blip>
          <a:stretch>
            <a:fillRect/>
          </a:stretch>
        </p:blipFill>
        <p:spPr>
          <a:xfrm>
            <a:off x="6716369" y="2845538"/>
            <a:ext cx="953661" cy="865631"/>
          </a:xfrm>
          <a:prstGeom prst="rect">
            <a:avLst/>
          </a:prstGeom>
        </p:spPr>
      </p:pic>
      <p:pic>
        <p:nvPicPr>
          <p:cNvPr id="48" name="Obraz 47" descr="Obraz zawierający Grafika, Czcionka, logo, symbol&#10;&#10;Opis wygenerowany automatycznie">
            <a:extLst>
              <a:ext uri="{FF2B5EF4-FFF2-40B4-BE49-F238E27FC236}">
                <a16:creationId xmlns:a16="http://schemas.microsoft.com/office/drawing/2014/main" id="{D2285148-57D9-0D75-E340-ABD47D1354E7}"/>
              </a:ext>
            </a:extLst>
          </p:cNvPr>
          <p:cNvPicPr>
            <a:picLocks noChangeAspect="1"/>
          </p:cNvPicPr>
          <p:nvPr/>
        </p:nvPicPr>
        <p:blipFill>
          <a:blip r:embed="rId20">
            <a:grayscl/>
          </a:blip>
          <a:stretch>
            <a:fillRect/>
          </a:stretch>
        </p:blipFill>
        <p:spPr>
          <a:xfrm>
            <a:off x="2802162" y="2835440"/>
            <a:ext cx="1247096" cy="8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9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79016-77B2-336B-69D3-5C9502663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:a16="http://schemas.microsoft.com/office/drawing/2014/main" id="{733ABEDD-A386-BC0B-193D-F49C818E4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2851" y="331553"/>
            <a:ext cx="951732" cy="1311464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ACE63018-3D84-5C62-8999-B8663354DD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20546" y="6183739"/>
            <a:ext cx="1118625" cy="315015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2B39435-8EFD-DC96-FD86-D771332FADB9}"/>
              </a:ext>
            </a:extLst>
          </p:cNvPr>
          <p:cNvSpPr txBox="1"/>
          <p:nvPr/>
        </p:nvSpPr>
        <p:spPr>
          <a:xfrm>
            <a:off x="1229844" y="1418375"/>
            <a:ext cx="92352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>
                <a:solidFill>
                  <a:srgbClr val="2FC54C"/>
                </a:solidFill>
                <a:latin typeface="Klavika Basic" panose="020B0506040000020004" pitchFamily="34" charset="-18"/>
              </a:rPr>
              <a:t>Contact </a:t>
            </a:r>
            <a:r>
              <a:rPr lang="pl-PL" sz="6000" dirty="0" err="1">
                <a:solidFill>
                  <a:srgbClr val="2FC54C"/>
                </a:solidFill>
                <a:latin typeface="Klavika Basic" panose="020B0506040000020004" pitchFamily="34" charset="-18"/>
              </a:rPr>
              <a:t>us</a:t>
            </a:r>
            <a:endParaRPr lang="pl-PL" sz="6000" dirty="0">
              <a:solidFill>
                <a:srgbClr val="2FC54C"/>
              </a:solidFill>
              <a:latin typeface="Klavika Basic" panose="020B0506040000020004" pitchFamily="34" charset="-18"/>
            </a:endParaRPr>
          </a:p>
        </p:txBody>
      </p:sp>
      <p:pic>
        <p:nvPicPr>
          <p:cNvPr id="15" name="Grafika 14">
            <a:extLst>
              <a:ext uri="{FF2B5EF4-FFF2-40B4-BE49-F238E27FC236}">
                <a16:creationId xmlns:a16="http://schemas.microsoft.com/office/drawing/2014/main" id="{F66718FA-CDD6-AF5A-97A3-115102661C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36336" y="6183739"/>
            <a:ext cx="2264276" cy="466789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CB8E8337-18A0-823D-875C-01EC5312F5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5259" y="6195036"/>
            <a:ext cx="978123" cy="410199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06A6667A-E2D8-EB13-02BD-9F804270D8EF}"/>
              </a:ext>
            </a:extLst>
          </p:cNvPr>
          <p:cNvSpPr txBox="1"/>
          <p:nvPr/>
        </p:nvSpPr>
        <p:spPr>
          <a:xfrm>
            <a:off x="8442143" y="6194371"/>
            <a:ext cx="2996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Klavika Basic" panose="020B0506040000020004" pitchFamily="34" charset="-18"/>
              </a:rPr>
              <a:t>Co-</a:t>
            </a:r>
            <a:r>
              <a:rPr lang="en-US" sz="800" dirty="0" err="1">
                <a:solidFill>
                  <a:schemeClr val="bg1"/>
                </a:solidFill>
                <a:latin typeface="Klavika Basic" panose="020B0506040000020004" pitchFamily="34" charset="-18"/>
              </a:rPr>
              <a:t>financedby</a:t>
            </a:r>
            <a:r>
              <a:rPr lang="en-US" sz="800" dirty="0">
                <a:solidFill>
                  <a:schemeClr val="bg1"/>
                </a:solidFill>
                <a:latin typeface="Klavika Basic" panose="020B0506040000020004" pitchFamily="34" charset="-18"/>
              </a:rPr>
              <a:t> the project of Minister of Science Republic of Poland „Industry Contact Points  for the Horizon Europe Research and Innovation Framework Program”</a:t>
            </a:r>
            <a:endParaRPr lang="pl-PL" sz="800" dirty="0">
              <a:solidFill>
                <a:schemeClr val="bg1"/>
              </a:solidFill>
              <a:latin typeface="Klavika Basic" panose="020B0506040000020004" pitchFamily="34" charset="-18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2D3FE65-467D-BDE2-1101-464C312FB178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/>
          </a:p>
        </p:txBody>
      </p:sp>
      <p:pic>
        <p:nvPicPr>
          <p:cNvPr id="2" name="Obraz 1" descr="Obraz zawierający tekst, zrzut ekranu, Czcionka, Grafik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4CD3E90E-717E-84A9-44A1-A9E17CFFC7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4" y="525253"/>
            <a:ext cx="2238836" cy="1117764"/>
          </a:xfrm>
          <a:prstGeom prst="rect">
            <a:avLst/>
          </a:prstGeom>
        </p:spPr>
      </p:pic>
      <p:pic>
        <p:nvPicPr>
          <p:cNvPr id="4" name="Obraz 3" descr="Obraz zawierający logo, symbol, Grafika, Czcionka&#10;&#10;Opis wygenerowany automatycznie">
            <a:hlinkClick r:id="rId11"/>
            <a:extLst>
              <a:ext uri="{FF2B5EF4-FFF2-40B4-BE49-F238E27FC236}">
                <a16:creationId xmlns:a16="http://schemas.microsoft.com/office/drawing/2014/main" id="{E669333E-55CA-52B5-BF41-5FC3A1C6DF0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3275" y="3429000"/>
            <a:ext cx="1469303" cy="1469303"/>
          </a:xfrm>
          <a:prstGeom prst="rect">
            <a:avLst/>
          </a:prstGeom>
        </p:spPr>
      </p:pic>
      <p:pic>
        <p:nvPicPr>
          <p:cNvPr id="8" name="Obraz 7" descr="Obraz zawierający symbol, krąg, logo, Grafika&#10;&#10;Opis wygenerowany automatycznie">
            <a:hlinkClick r:id="rId13"/>
            <a:extLst>
              <a:ext uri="{FF2B5EF4-FFF2-40B4-BE49-F238E27FC236}">
                <a16:creationId xmlns:a16="http://schemas.microsoft.com/office/drawing/2014/main" id="{704198C0-5E5A-90E3-F1EC-B846F37F27C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65449" y="3407495"/>
            <a:ext cx="1562473" cy="156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2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72D7D-C4CC-A5B0-8C6D-9937967F9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Obraz zawierający tekst, Czcionka, zrzut ekranu, Grafik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AEC817AC-9164-75D6-2C1C-436A5E363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74" y="4393306"/>
            <a:ext cx="1522542" cy="794815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4CC0612C-8651-6980-D69A-44984027F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8277" y="-1298414"/>
            <a:ext cx="3591742" cy="7031491"/>
          </a:xfrm>
          <a:prstGeom prst="rect">
            <a:avLst/>
          </a:prstGeom>
        </p:spPr>
      </p:pic>
      <p:pic>
        <p:nvPicPr>
          <p:cNvPr id="6" name="Obraz 5" descr="Obraz zawierający tekst, Czcionka, zrzut ekranu, Grafik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E886BD65-9519-01D8-2935-1E15A50D45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73" y="1039070"/>
            <a:ext cx="1345689" cy="881846"/>
          </a:xfrm>
          <a:prstGeom prst="rect">
            <a:avLst/>
          </a:prstGeom>
        </p:spPr>
      </p:pic>
      <p:pic>
        <p:nvPicPr>
          <p:cNvPr id="10" name="Obraz 9" descr="Obraz zawierający tekst, Czcionka, zrzut ekranu, Grafik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74E9127A-1D7D-B475-AD7E-DA6B459E97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638" y="1039070"/>
            <a:ext cx="1364214" cy="645191"/>
          </a:xfrm>
          <a:prstGeom prst="rect">
            <a:avLst/>
          </a:prstGeom>
        </p:spPr>
      </p:pic>
      <p:pic>
        <p:nvPicPr>
          <p:cNvPr id="19" name="Obraz 18" descr="Obraz zawierający tekst, Czcionka, zrzut ekranu, Grafik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0E825405-27E1-DB5B-4FF1-DD8BAA3115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73" y="2636310"/>
            <a:ext cx="1647438" cy="943336"/>
          </a:xfrm>
          <a:prstGeom prst="rect">
            <a:avLst/>
          </a:prstGeom>
        </p:spPr>
      </p:pic>
      <p:pic>
        <p:nvPicPr>
          <p:cNvPr id="21" name="Obraz 20" descr="Obraz zawierający tekst, zrzut ekranu, Czcionka, Grafik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2B4DBA60-7A5F-1B3C-D376-3CDD711BEE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637" y="2636309"/>
            <a:ext cx="1587728" cy="792691"/>
          </a:xfrm>
          <a:prstGeom prst="rect">
            <a:avLst/>
          </a:prstGeom>
        </p:spPr>
      </p:pic>
      <p:pic>
        <p:nvPicPr>
          <p:cNvPr id="23" name="Obraz 22" descr="Obraz zawierający tekst, zrzut ekranu, Czcionka, Grafik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487CB126-BA87-0868-FF7B-6501C20DBE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637" y="4364325"/>
            <a:ext cx="1454697" cy="847162"/>
          </a:xfrm>
          <a:prstGeom prst="rect">
            <a:avLst/>
          </a:prstGeom>
        </p:spPr>
      </p:pic>
      <p:pic>
        <p:nvPicPr>
          <p:cNvPr id="27" name="Grafika 26">
            <a:extLst>
              <a:ext uri="{FF2B5EF4-FFF2-40B4-BE49-F238E27FC236}">
                <a16:creationId xmlns:a16="http://schemas.microsoft.com/office/drawing/2014/main" id="{9B64F064-4E75-38AF-D1E4-9F0B510990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15859" y="4242402"/>
            <a:ext cx="593434" cy="1203352"/>
          </a:xfrm>
          <a:prstGeom prst="rect">
            <a:avLst/>
          </a:prstGeom>
        </p:spPr>
      </p:pic>
      <p:pic>
        <p:nvPicPr>
          <p:cNvPr id="29" name="Grafika 28">
            <a:extLst>
              <a:ext uri="{FF2B5EF4-FFF2-40B4-BE49-F238E27FC236}">
                <a16:creationId xmlns:a16="http://schemas.microsoft.com/office/drawing/2014/main" id="{91FE311D-0A6B-2C79-4C31-F91149C500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556396" y="777161"/>
            <a:ext cx="568132" cy="1318877"/>
          </a:xfrm>
          <a:prstGeom prst="rect">
            <a:avLst/>
          </a:prstGeom>
        </p:spPr>
      </p:pic>
      <p:pic>
        <p:nvPicPr>
          <p:cNvPr id="31" name="Grafika 30">
            <a:extLst>
              <a:ext uri="{FF2B5EF4-FFF2-40B4-BE49-F238E27FC236}">
                <a16:creationId xmlns:a16="http://schemas.microsoft.com/office/drawing/2014/main" id="{200E3293-56AE-CA64-B3E0-D0DB75CA435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815859" y="812647"/>
            <a:ext cx="559936" cy="1131536"/>
          </a:xfrm>
          <a:prstGeom prst="rect">
            <a:avLst/>
          </a:prstGeom>
        </p:spPr>
      </p:pic>
      <p:pic>
        <p:nvPicPr>
          <p:cNvPr id="33" name="Grafika 32">
            <a:extLst>
              <a:ext uri="{FF2B5EF4-FFF2-40B4-BE49-F238E27FC236}">
                <a16:creationId xmlns:a16="http://schemas.microsoft.com/office/drawing/2014/main" id="{18502CC2-462B-8B82-B351-3B4AFB2B502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15858" y="2589366"/>
            <a:ext cx="583593" cy="1096994"/>
          </a:xfrm>
          <a:prstGeom prst="rect">
            <a:avLst/>
          </a:prstGeom>
        </p:spPr>
      </p:pic>
      <p:pic>
        <p:nvPicPr>
          <p:cNvPr id="35" name="Grafika 34">
            <a:extLst>
              <a:ext uri="{FF2B5EF4-FFF2-40B4-BE49-F238E27FC236}">
                <a16:creationId xmlns:a16="http://schemas.microsoft.com/office/drawing/2014/main" id="{93B29405-4EB4-2D33-51AA-47BE9BD9CA0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556395" y="4231403"/>
            <a:ext cx="578999" cy="1073445"/>
          </a:xfrm>
          <a:prstGeom prst="rect">
            <a:avLst/>
          </a:prstGeom>
        </p:spPr>
      </p:pic>
      <p:pic>
        <p:nvPicPr>
          <p:cNvPr id="38" name="Obraz 37" descr="Obraz zawierający tekst, zrzut ekranu, Czcionka, design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72CE91B0-A81D-167C-F2EE-0D7846B9E04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958" y="2345164"/>
            <a:ext cx="1024944" cy="1490694"/>
          </a:xfrm>
          <a:prstGeom prst="rect">
            <a:avLst/>
          </a:prstGeom>
        </p:spPr>
      </p:pic>
      <p:pic>
        <p:nvPicPr>
          <p:cNvPr id="40" name="Obraz 39" descr="Obraz zawierający tekst, Czcionka, zrzut ekranu, Grafik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842D54FC-1949-DE1E-8B04-4584B38D308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286" y="5733077"/>
            <a:ext cx="520199" cy="827470"/>
          </a:xfrm>
          <a:prstGeom prst="rect">
            <a:avLst/>
          </a:prstGeom>
        </p:spPr>
      </p:pic>
      <p:pic>
        <p:nvPicPr>
          <p:cNvPr id="41" name="Grafika 40">
            <a:extLst>
              <a:ext uri="{FF2B5EF4-FFF2-40B4-BE49-F238E27FC236}">
                <a16:creationId xmlns:a16="http://schemas.microsoft.com/office/drawing/2014/main" id="{B0E09546-6003-5BF5-E263-8B494A024C5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835488" y="5872125"/>
            <a:ext cx="1530889" cy="642615"/>
          </a:xfrm>
          <a:prstGeom prst="rect">
            <a:avLst/>
          </a:prstGeom>
        </p:spPr>
      </p:pic>
      <p:sp>
        <p:nvSpPr>
          <p:cNvPr id="42" name="pole tekstowe 41">
            <a:extLst>
              <a:ext uri="{FF2B5EF4-FFF2-40B4-BE49-F238E27FC236}">
                <a16:creationId xmlns:a16="http://schemas.microsoft.com/office/drawing/2014/main" id="{7EA022AE-F0D8-EE67-FBBA-3A277495B345}"/>
              </a:ext>
            </a:extLst>
          </p:cNvPr>
          <p:cNvSpPr txBox="1"/>
          <p:nvPr/>
        </p:nvSpPr>
        <p:spPr>
          <a:xfrm>
            <a:off x="6346323" y="5979556"/>
            <a:ext cx="1647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solidFill>
                  <a:schemeClr val="bg1"/>
                </a:solidFill>
                <a:latin typeface="Klavika Basic" panose="020B0506040000020004" pitchFamily="34" charset="-18"/>
              </a:rPr>
              <a:t>Coordinator</a:t>
            </a:r>
            <a:endParaRPr lang="pl-PL" dirty="0">
              <a:solidFill>
                <a:schemeClr val="bg1"/>
              </a:solidFill>
              <a:latin typeface="Klavika Basic" panose="020B0506040000020004" pitchFamily="34" charset="-18"/>
            </a:endParaRPr>
          </a:p>
        </p:txBody>
      </p:sp>
      <p:cxnSp>
        <p:nvCxnSpPr>
          <p:cNvPr id="2" name="Łącznik prosty 1">
            <a:extLst>
              <a:ext uri="{FF2B5EF4-FFF2-40B4-BE49-F238E27FC236}">
                <a16:creationId xmlns:a16="http://schemas.microsoft.com/office/drawing/2014/main" id="{69BA103B-DA7D-18C7-D4A5-3E592A4BCEEB}"/>
              </a:ext>
            </a:extLst>
          </p:cNvPr>
          <p:cNvCxnSpPr>
            <a:cxnSpLocks/>
          </p:cNvCxnSpPr>
          <p:nvPr/>
        </p:nvCxnSpPr>
        <p:spPr>
          <a:xfrm flipH="1">
            <a:off x="0" y="6163462"/>
            <a:ext cx="6159188" cy="0"/>
          </a:xfrm>
          <a:prstGeom prst="line">
            <a:avLst/>
          </a:prstGeom>
          <a:ln>
            <a:solidFill>
              <a:srgbClr val="2FC5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wal 3">
            <a:extLst>
              <a:ext uri="{FF2B5EF4-FFF2-40B4-BE49-F238E27FC236}">
                <a16:creationId xmlns:a16="http://schemas.microsoft.com/office/drawing/2014/main" id="{0AF09B6A-C87B-6DB3-5D83-6836395D31A3}"/>
              </a:ext>
            </a:extLst>
          </p:cNvPr>
          <p:cNvSpPr/>
          <p:nvPr/>
        </p:nvSpPr>
        <p:spPr>
          <a:xfrm>
            <a:off x="6159188" y="6091465"/>
            <a:ext cx="141374" cy="141374"/>
          </a:xfrm>
          <a:prstGeom prst="ellipse">
            <a:avLst/>
          </a:prstGeom>
          <a:solidFill>
            <a:srgbClr val="2FC5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015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27D3D107-9145-135A-CD03-517E7983A8FA}"/>
              </a:ext>
            </a:extLst>
          </p:cNvPr>
          <p:cNvSpPr txBox="1"/>
          <p:nvPr/>
        </p:nvSpPr>
        <p:spPr>
          <a:xfrm>
            <a:off x="250553" y="357415"/>
            <a:ext cx="9938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2FC54C"/>
                </a:solidFill>
                <a:latin typeface="Klavika Basic" panose="020B0506040000020004" pitchFamily="34" charset="-18"/>
              </a:rPr>
              <a:t>Place of ICP in the Beneficiary Support Ecosystem</a:t>
            </a:r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FFE2ADEC-D258-C506-7D64-D0A19BE59478}"/>
              </a:ext>
            </a:extLst>
          </p:cNvPr>
          <p:cNvSpPr/>
          <p:nvPr/>
        </p:nvSpPr>
        <p:spPr>
          <a:xfrm>
            <a:off x="4333194" y="2052234"/>
            <a:ext cx="3525611" cy="352561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B668C2DA-CC39-C3DE-E4D2-7ACF509900BE}"/>
              </a:ext>
            </a:extLst>
          </p:cNvPr>
          <p:cNvSpPr/>
          <p:nvPr/>
        </p:nvSpPr>
        <p:spPr>
          <a:xfrm>
            <a:off x="8233992" y="2052234"/>
            <a:ext cx="3525611" cy="3525611"/>
          </a:xfrm>
          <a:prstGeom prst="ellipse">
            <a:avLst/>
          </a:prstGeom>
          <a:noFill/>
          <a:ln>
            <a:solidFill>
              <a:srgbClr val="2FC54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CC8FB934-EADC-25E0-3973-BBE814963826}"/>
              </a:ext>
            </a:extLst>
          </p:cNvPr>
          <p:cNvSpPr/>
          <p:nvPr/>
        </p:nvSpPr>
        <p:spPr>
          <a:xfrm>
            <a:off x="429759" y="2052234"/>
            <a:ext cx="3525611" cy="352561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22">
            <a:extLst>
              <a:ext uri="{FF2B5EF4-FFF2-40B4-BE49-F238E27FC236}">
                <a16:creationId xmlns:a16="http://schemas.microsoft.com/office/drawing/2014/main" id="{260AB92F-DA1B-0791-529A-B622AA1F26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96" y="2523731"/>
            <a:ext cx="1520348" cy="563036"/>
          </a:xfrm>
          <a:prstGeom prst="rect">
            <a:avLst/>
          </a:prstGeom>
        </p:spPr>
      </p:pic>
      <p:pic>
        <p:nvPicPr>
          <p:cNvPr id="9" name="Obraz 8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F37CD464-A276-FC20-88EA-719861A72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267" y="2501734"/>
            <a:ext cx="1765464" cy="651023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2579348-1A60-9A14-EC91-4CB0C7576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0838" y="2454354"/>
            <a:ext cx="2164160" cy="762866"/>
          </a:xfrm>
          <a:prstGeom prst="rect">
            <a:avLst/>
          </a:prstGeom>
        </p:spPr>
      </p:pic>
      <p:pic>
        <p:nvPicPr>
          <p:cNvPr id="14" name="Obraz 13" descr="Obraz zawierający symbol, zrzut ekranu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DD885CC6-88F5-C948-411E-FADE59FEC5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591" y="1724161"/>
            <a:ext cx="1876682" cy="387908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CB9E145-FAF3-C7E9-7BE7-A30B3AFDB0D1}"/>
              </a:ext>
            </a:extLst>
          </p:cNvPr>
          <p:cNvSpPr txBox="1"/>
          <p:nvPr/>
        </p:nvSpPr>
        <p:spPr>
          <a:xfrm>
            <a:off x="548463" y="3228996"/>
            <a:ext cx="3276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Localization in Regions </a:t>
            </a:r>
          </a:p>
          <a:p>
            <a:pPr algn="ctr"/>
            <a:r>
              <a:rPr lang="en-US" sz="1600" dirty="0"/>
              <a:t>– close to the Applicant, </a:t>
            </a:r>
          </a:p>
          <a:p>
            <a:pPr algn="ctr"/>
            <a:r>
              <a:rPr lang="en-US" sz="1600" dirty="0"/>
              <a:t>Knowledge of the Region</a:t>
            </a:r>
            <a:endParaRPr lang="pl-PL" sz="16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4FCA29F-6495-8D0C-B20A-6B717470663E}"/>
              </a:ext>
            </a:extLst>
          </p:cNvPr>
          <p:cNvSpPr txBox="1"/>
          <p:nvPr/>
        </p:nvSpPr>
        <p:spPr>
          <a:xfrm>
            <a:off x="4744798" y="3253165"/>
            <a:ext cx="2702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Expertise Across the Entire Scope of Horizon Europe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5E09EED-8B00-772F-55AE-4308280BDB6C}"/>
              </a:ext>
            </a:extLst>
          </p:cNvPr>
          <p:cNvSpPr txBox="1"/>
          <p:nvPr/>
        </p:nvSpPr>
        <p:spPr>
          <a:xfrm>
            <a:off x="8546529" y="3278048"/>
            <a:ext cx="29005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dirty="0"/>
              <a:t>Knowledge of the </a:t>
            </a:r>
            <a:r>
              <a:rPr lang="pl-PL" sz="1600" dirty="0" err="1"/>
              <a:t>Industry</a:t>
            </a:r>
            <a:r>
              <a:rPr lang="pl-PL" sz="1600" dirty="0"/>
              <a:t> and </a:t>
            </a:r>
            <a:r>
              <a:rPr lang="pl-PL" sz="1600" dirty="0" err="1"/>
              <a:t>Industry</a:t>
            </a:r>
            <a:r>
              <a:rPr lang="pl-PL" sz="1600" dirty="0"/>
              <a:t> Environment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9B005016-3FD5-3DBA-A85C-59D084FCAEBC}"/>
              </a:ext>
            </a:extLst>
          </p:cNvPr>
          <p:cNvSpPr txBox="1"/>
          <p:nvPr/>
        </p:nvSpPr>
        <p:spPr>
          <a:xfrm>
            <a:off x="3428520" y="5747361"/>
            <a:ext cx="5299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Searching for Potential Participants in Horizon Europe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3A4807FC-5E0F-0F41-C42B-AAFF92078807}"/>
              </a:ext>
            </a:extLst>
          </p:cNvPr>
          <p:cNvSpPr txBox="1"/>
          <p:nvPr/>
        </p:nvSpPr>
        <p:spPr>
          <a:xfrm>
            <a:off x="3389740" y="6161271"/>
            <a:ext cx="5299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Information Actions and Training about Horizon Europe</a:t>
            </a:r>
          </a:p>
        </p:txBody>
      </p:sp>
      <p:sp>
        <p:nvSpPr>
          <p:cNvPr id="24" name="Owal 23">
            <a:extLst>
              <a:ext uri="{FF2B5EF4-FFF2-40B4-BE49-F238E27FC236}">
                <a16:creationId xmlns:a16="http://schemas.microsoft.com/office/drawing/2014/main" id="{720BFE01-3353-CE99-BE4B-ADA577E56161}"/>
              </a:ext>
            </a:extLst>
          </p:cNvPr>
          <p:cNvSpPr/>
          <p:nvPr/>
        </p:nvSpPr>
        <p:spPr>
          <a:xfrm>
            <a:off x="6984165" y="1118185"/>
            <a:ext cx="2127360" cy="2127360"/>
          </a:xfrm>
          <a:prstGeom prst="ellipse">
            <a:avLst/>
          </a:prstGeom>
          <a:noFill/>
          <a:ln>
            <a:solidFill>
              <a:srgbClr val="2FC54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900A8A75-DDAB-F247-DB86-90C0D83E5B67}"/>
              </a:ext>
            </a:extLst>
          </p:cNvPr>
          <p:cNvSpPr/>
          <p:nvPr/>
        </p:nvSpPr>
        <p:spPr>
          <a:xfrm>
            <a:off x="6944414" y="2215888"/>
            <a:ext cx="141374" cy="141374"/>
          </a:xfrm>
          <a:prstGeom prst="ellipse">
            <a:avLst/>
          </a:prstGeom>
          <a:solidFill>
            <a:srgbClr val="2FC5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Owal 25">
            <a:extLst>
              <a:ext uri="{FF2B5EF4-FFF2-40B4-BE49-F238E27FC236}">
                <a16:creationId xmlns:a16="http://schemas.microsoft.com/office/drawing/2014/main" id="{8E8A5FBD-A23B-B5FF-303E-5601BB2138B8}"/>
              </a:ext>
            </a:extLst>
          </p:cNvPr>
          <p:cNvSpPr/>
          <p:nvPr/>
        </p:nvSpPr>
        <p:spPr>
          <a:xfrm>
            <a:off x="9040838" y="2219441"/>
            <a:ext cx="141374" cy="141374"/>
          </a:xfrm>
          <a:prstGeom prst="ellipse">
            <a:avLst/>
          </a:prstGeom>
          <a:solidFill>
            <a:srgbClr val="2FC5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0" name="Łącznik prosty 29">
            <a:extLst>
              <a:ext uri="{FF2B5EF4-FFF2-40B4-BE49-F238E27FC236}">
                <a16:creationId xmlns:a16="http://schemas.microsoft.com/office/drawing/2014/main" id="{EA2B0D1B-9DDD-328D-E6BD-391259CDABC5}"/>
              </a:ext>
            </a:extLst>
          </p:cNvPr>
          <p:cNvCxnSpPr>
            <a:cxnSpLocks/>
          </p:cNvCxnSpPr>
          <p:nvPr/>
        </p:nvCxnSpPr>
        <p:spPr>
          <a:xfrm flipH="1">
            <a:off x="3352023" y="2454354"/>
            <a:ext cx="2154131" cy="0"/>
          </a:xfrm>
          <a:prstGeom prst="line">
            <a:avLst/>
          </a:prstGeom>
          <a:ln>
            <a:solidFill>
              <a:srgbClr val="2FC5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wal 31">
            <a:extLst>
              <a:ext uri="{FF2B5EF4-FFF2-40B4-BE49-F238E27FC236}">
                <a16:creationId xmlns:a16="http://schemas.microsoft.com/office/drawing/2014/main" id="{DA7A5105-17F1-8A5E-3404-107E93F080B7}"/>
              </a:ext>
            </a:extLst>
          </p:cNvPr>
          <p:cNvSpPr/>
          <p:nvPr/>
        </p:nvSpPr>
        <p:spPr>
          <a:xfrm>
            <a:off x="3216023" y="2382357"/>
            <a:ext cx="141374" cy="141374"/>
          </a:xfrm>
          <a:prstGeom prst="ellipse">
            <a:avLst/>
          </a:prstGeom>
          <a:solidFill>
            <a:srgbClr val="2FC5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A04D3156-450E-90E7-BFDB-3039E3BD6E08}"/>
              </a:ext>
            </a:extLst>
          </p:cNvPr>
          <p:cNvSpPr txBox="1"/>
          <p:nvPr/>
        </p:nvSpPr>
        <p:spPr>
          <a:xfrm>
            <a:off x="6352629" y="4717359"/>
            <a:ext cx="4345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Substantive and Industry Consultations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F8F6A54-F461-B928-04D7-A32AC9DC2122}"/>
              </a:ext>
            </a:extLst>
          </p:cNvPr>
          <p:cNvSpPr txBox="1"/>
          <p:nvPr/>
        </p:nvSpPr>
        <p:spPr>
          <a:xfrm>
            <a:off x="4744797" y="3966642"/>
            <a:ext cx="2702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Cooperation with the European Commission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C0C0B69-64EF-B789-D900-56B00C4E122A}"/>
              </a:ext>
            </a:extLst>
          </p:cNvPr>
          <p:cNvSpPr txBox="1"/>
          <p:nvPr/>
        </p:nvSpPr>
        <p:spPr>
          <a:xfrm>
            <a:off x="8546529" y="3966642"/>
            <a:ext cx="29005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b="1" dirty="0" err="1"/>
              <a:t>Participation</a:t>
            </a:r>
            <a:r>
              <a:rPr lang="pl-PL" sz="1600" b="1" dirty="0"/>
              <a:t> in </a:t>
            </a:r>
            <a:r>
              <a:rPr lang="pl-PL" sz="1600" b="1" dirty="0" err="1"/>
              <a:t>European</a:t>
            </a:r>
            <a:r>
              <a:rPr lang="pl-PL" sz="1600" b="1" dirty="0"/>
              <a:t> </a:t>
            </a:r>
            <a:r>
              <a:rPr lang="pl-PL" sz="1600" b="1" dirty="0" err="1"/>
              <a:t>Partnerships</a:t>
            </a:r>
            <a:endParaRPr lang="pl-PL" sz="1600" b="1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A388842A-F266-81E5-70D6-5B4851548852}"/>
              </a:ext>
            </a:extLst>
          </p:cNvPr>
          <p:cNvSpPr txBox="1"/>
          <p:nvPr/>
        </p:nvSpPr>
        <p:spPr>
          <a:xfrm>
            <a:off x="405238" y="4717359"/>
            <a:ext cx="6196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Formal and Administrative Consultations, Cross-cutting Issues</a:t>
            </a: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B3E30B3B-9F7E-DBD5-A6B5-C345F44509F8}"/>
              </a:ext>
            </a:extLst>
          </p:cNvPr>
          <p:cNvCxnSpPr>
            <a:cxnSpLocks/>
          </p:cNvCxnSpPr>
          <p:nvPr/>
        </p:nvCxnSpPr>
        <p:spPr>
          <a:xfrm flipH="1">
            <a:off x="3054551" y="5087453"/>
            <a:ext cx="215413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wal 16">
            <a:extLst>
              <a:ext uri="{FF2B5EF4-FFF2-40B4-BE49-F238E27FC236}">
                <a16:creationId xmlns:a16="http://schemas.microsoft.com/office/drawing/2014/main" id="{46945D03-95AC-5080-C7D5-087EA73AE4AB}"/>
              </a:ext>
            </a:extLst>
          </p:cNvPr>
          <p:cNvSpPr/>
          <p:nvPr/>
        </p:nvSpPr>
        <p:spPr>
          <a:xfrm>
            <a:off x="2918551" y="5015456"/>
            <a:ext cx="141374" cy="14137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Owal 17">
            <a:extLst>
              <a:ext uri="{FF2B5EF4-FFF2-40B4-BE49-F238E27FC236}">
                <a16:creationId xmlns:a16="http://schemas.microsoft.com/office/drawing/2014/main" id="{D98B440A-DE1C-4064-A48A-CCDF21620200}"/>
              </a:ext>
            </a:extLst>
          </p:cNvPr>
          <p:cNvSpPr/>
          <p:nvPr/>
        </p:nvSpPr>
        <p:spPr>
          <a:xfrm>
            <a:off x="5134756" y="5009259"/>
            <a:ext cx="141374" cy="14137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749902AD-CCD2-E201-8B60-D70ED31AC544}"/>
              </a:ext>
            </a:extLst>
          </p:cNvPr>
          <p:cNvCxnSpPr>
            <a:cxnSpLocks/>
          </p:cNvCxnSpPr>
          <p:nvPr/>
        </p:nvCxnSpPr>
        <p:spPr>
          <a:xfrm flipH="1">
            <a:off x="5029196" y="4551417"/>
            <a:ext cx="215413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F62AB709-D393-A934-A112-E13B7E46A38B}"/>
              </a:ext>
            </a:extLst>
          </p:cNvPr>
          <p:cNvCxnSpPr>
            <a:cxnSpLocks/>
          </p:cNvCxnSpPr>
          <p:nvPr/>
        </p:nvCxnSpPr>
        <p:spPr>
          <a:xfrm flipH="1">
            <a:off x="7119318" y="5086140"/>
            <a:ext cx="2154131" cy="0"/>
          </a:xfrm>
          <a:prstGeom prst="line">
            <a:avLst/>
          </a:prstGeom>
          <a:ln>
            <a:solidFill>
              <a:srgbClr val="2FC5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wal 26">
            <a:extLst>
              <a:ext uri="{FF2B5EF4-FFF2-40B4-BE49-F238E27FC236}">
                <a16:creationId xmlns:a16="http://schemas.microsoft.com/office/drawing/2014/main" id="{0D86B850-EAE2-3C03-84FC-9743CB846B19}"/>
              </a:ext>
            </a:extLst>
          </p:cNvPr>
          <p:cNvSpPr/>
          <p:nvPr/>
        </p:nvSpPr>
        <p:spPr>
          <a:xfrm>
            <a:off x="6983318" y="5014143"/>
            <a:ext cx="141374" cy="141374"/>
          </a:xfrm>
          <a:prstGeom prst="ellipse">
            <a:avLst/>
          </a:prstGeom>
          <a:solidFill>
            <a:srgbClr val="2FC5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Owal 27">
            <a:extLst>
              <a:ext uri="{FF2B5EF4-FFF2-40B4-BE49-F238E27FC236}">
                <a16:creationId xmlns:a16="http://schemas.microsoft.com/office/drawing/2014/main" id="{1E9B4ECB-DCF0-FEEB-8FD8-C929019DBA4D}"/>
              </a:ext>
            </a:extLst>
          </p:cNvPr>
          <p:cNvSpPr/>
          <p:nvPr/>
        </p:nvSpPr>
        <p:spPr>
          <a:xfrm>
            <a:off x="9199523" y="5007946"/>
            <a:ext cx="141374" cy="141374"/>
          </a:xfrm>
          <a:prstGeom prst="ellipse">
            <a:avLst/>
          </a:prstGeom>
          <a:solidFill>
            <a:srgbClr val="2FC5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F64B26C5-8002-947C-C984-DBAB60D35232}"/>
              </a:ext>
            </a:extLst>
          </p:cNvPr>
          <p:cNvCxnSpPr>
            <a:cxnSpLocks/>
          </p:cNvCxnSpPr>
          <p:nvPr/>
        </p:nvCxnSpPr>
        <p:spPr>
          <a:xfrm flipH="1">
            <a:off x="5029196" y="6079355"/>
            <a:ext cx="2154131" cy="0"/>
          </a:xfrm>
          <a:prstGeom prst="line">
            <a:avLst/>
          </a:prstGeom>
          <a:ln>
            <a:solidFill>
              <a:srgbClr val="2FC5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>
            <a:extLst>
              <a:ext uri="{FF2B5EF4-FFF2-40B4-BE49-F238E27FC236}">
                <a16:creationId xmlns:a16="http://schemas.microsoft.com/office/drawing/2014/main" id="{ADA4319C-821F-6456-8876-CA132B6C0BC2}"/>
              </a:ext>
            </a:extLst>
          </p:cNvPr>
          <p:cNvCxnSpPr>
            <a:cxnSpLocks/>
          </p:cNvCxnSpPr>
          <p:nvPr/>
        </p:nvCxnSpPr>
        <p:spPr>
          <a:xfrm flipH="1">
            <a:off x="5029196" y="6499825"/>
            <a:ext cx="2154131" cy="0"/>
          </a:xfrm>
          <a:prstGeom prst="line">
            <a:avLst/>
          </a:prstGeom>
          <a:ln>
            <a:solidFill>
              <a:srgbClr val="2FC5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32">
            <a:extLst>
              <a:ext uri="{FF2B5EF4-FFF2-40B4-BE49-F238E27FC236}">
                <a16:creationId xmlns:a16="http://schemas.microsoft.com/office/drawing/2014/main" id="{CFCE74ED-D0F4-1D03-3675-61CBDAA8352D}"/>
              </a:ext>
            </a:extLst>
          </p:cNvPr>
          <p:cNvCxnSpPr>
            <a:cxnSpLocks/>
          </p:cNvCxnSpPr>
          <p:nvPr/>
        </p:nvCxnSpPr>
        <p:spPr>
          <a:xfrm flipH="1">
            <a:off x="8967168" y="4519457"/>
            <a:ext cx="2154131" cy="0"/>
          </a:xfrm>
          <a:prstGeom prst="line">
            <a:avLst/>
          </a:prstGeom>
          <a:ln>
            <a:solidFill>
              <a:srgbClr val="2FC5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488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AD02E-10F0-7CFE-C79B-52E65076B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Obraz zawierający tekst, zrzut ekranu, Czcionka, Grafik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8B8A1CAC-E35D-048B-473F-ACB571DF1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4" y="525253"/>
            <a:ext cx="1587728" cy="792691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0C4AFB98-8EBF-2A41-E0CB-16627037F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98673" y="369516"/>
            <a:ext cx="568132" cy="1318877"/>
          </a:xfrm>
          <a:prstGeom prst="rect">
            <a:avLst/>
          </a:prstGeom>
        </p:spPr>
      </p:pic>
      <p:sp>
        <p:nvSpPr>
          <p:cNvPr id="55" name="Prostokąt: zaokrąglone rogi 54">
            <a:extLst>
              <a:ext uri="{FF2B5EF4-FFF2-40B4-BE49-F238E27FC236}">
                <a16:creationId xmlns:a16="http://schemas.microsoft.com/office/drawing/2014/main" id="{A0FE4201-9687-B0C7-59DE-B60811501A3B}"/>
              </a:ext>
            </a:extLst>
          </p:cNvPr>
          <p:cNvSpPr/>
          <p:nvPr/>
        </p:nvSpPr>
        <p:spPr>
          <a:xfrm>
            <a:off x="3107281" y="5661661"/>
            <a:ext cx="10088880" cy="17199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892B54BA-282E-B76B-8676-6AEB492F9CF1}"/>
              </a:ext>
            </a:extLst>
          </p:cNvPr>
          <p:cNvSpPr txBox="1"/>
          <p:nvPr/>
        </p:nvSpPr>
        <p:spPr>
          <a:xfrm>
            <a:off x="3917950" y="509875"/>
            <a:ext cx="6613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2FC54C"/>
                </a:solidFill>
                <a:latin typeface="Klavika Basic" panose="020B0506040000020004" pitchFamily="34" charset="-18"/>
              </a:rPr>
              <a:t>Support in the areas of:</a:t>
            </a:r>
          </a:p>
        </p:txBody>
      </p:sp>
      <p:sp>
        <p:nvSpPr>
          <p:cNvPr id="24" name="Symbol zastępczy tekstu 2">
            <a:extLst>
              <a:ext uri="{FF2B5EF4-FFF2-40B4-BE49-F238E27FC236}">
                <a16:creationId xmlns:a16="http://schemas.microsoft.com/office/drawing/2014/main" id="{80FC0BBE-8E7E-CA9A-22C4-3FE18A7D698F}"/>
              </a:ext>
            </a:extLst>
          </p:cNvPr>
          <p:cNvSpPr txBox="1">
            <a:spLocks/>
          </p:cNvSpPr>
          <p:nvPr/>
        </p:nvSpPr>
        <p:spPr>
          <a:xfrm>
            <a:off x="1502469" y="1978534"/>
            <a:ext cx="3605530" cy="3166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Smart services</a:t>
            </a: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2152DAA9-3BD6-7A06-63EA-99B9754C727D}"/>
              </a:ext>
            </a:extLst>
          </p:cNvPr>
          <p:cNvSpPr/>
          <p:nvPr/>
        </p:nvSpPr>
        <p:spPr>
          <a:xfrm>
            <a:off x="4642845" y="1987384"/>
            <a:ext cx="29294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Data science</a:t>
            </a: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4955946F-5861-3018-AF93-77AEA6FFEF2A}"/>
              </a:ext>
            </a:extLst>
          </p:cNvPr>
          <p:cNvSpPr/>
          <p:nvPr/>
        </p:nvSpPr>
        <p:spPr>
          <a:xfrm>
            <a:off x="7957738" y="1978534"/>
            <a:ext cx="26906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Artificial intelligence</a:t>
            </a: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AEFF99B8-18CF-C953-D59A-F0702BF99573}"/>
              </a:ext>
            </a:extLst>
          </p:cNvPr>
          <p:cNvSpPr/>
          <p:nvPr/>
        </p:nvSpPr>
        <p:spPr>
          <a:xfrm>
            <a:off x="1502469" y="2790728"/>
            <a:ext cx="24964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Digital networking</a:t>
            </a: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0052BD41-E18C-6CFD-26A4-C8803D0F7E81}"/>
              </a:ext>
            </a:extLst>
          </p:cNvPr>
          <p:cNvSpPr/>
          <p:nvPr/>
        </p:nvSpPr>
        <p:spPr>
          <a:xfrm>
            <a:off x="4642845" y="2790728"/>
            <a:ext cx="2150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Arial"/>
              </a:rPr>
              <a:t>Internet of Things (IoT)</a:t>
            </a: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620D3B13-F07B-6897-B31A-CE62B92F2C69}"/>
              </a:ext>
            </a:extLst>
          </p:cNvPr>
          <p:cNvSpPr/>
          <p:nvPr/>
        </p:nvSpPr>
        <p:spPr>
          <a:xfrm>
            <a:off x="7957738" y="2821707"/>
            <a:ext cx="30115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Smart logistics and cities</a:t>
            </a:r>
          </a:p>
        </p:txBody>
      </p:sp>
      <p:grpSp>
        <p:nvGrpSpPr>
          <p:cNvPr id="34" name="Grupa 33">
            <a:extLst>
              <a:ext uri="{FF2B5EF4-FFF2-40B4-BE49-F238E27FC236}">
                <a16:creationId xmlns:a16="http://schemas.microsoft.com/office/drawing/2014/main" id="{2030BFBA-EA40-8EBD-AF9D-F4130EF630A8}"/>
              </a:ext>
            </a:extLst>
          </p:cNvPr>
          <p:cNvGrpSpPr/>
          <p:nvPr/>
        </p:nvGrpSpPr>
        <p:grpSpPr>
          <a:xfrm>
            <a:off x="1328067" y="1885173"/>
            <a:ext cx="534835" cy="69377"/>
            <a:chOff x="1524000" y="2156673"/>
            <a:chExt cx="534835" cy="69377"/>
          </a:xfrm>
        </p:grpSpPr>
        <p:cxnSp>
          <p:nvCxnSpPr>
            <p:cNvPr id="31" name="Łącznik prosty 30">
              <a:extLst>
                <a:ext uri="{FF2B5EF4-FFF2-40B4-BE49-F238E27FC236}">
                  <a16:creationId xmlns:a16="http://schemas.microsoft.com/office/drawing/2014/main" id="{AB75066B-D0DE-3DF6-FC51-FFEE6CFB6F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4000" y="2189507"/>
              <a:ext cx="500147" cy="0"/>
            </a:xfrm>
            <a:prstGeom prst="line">
              <a:avLst/>
            </a:prstGeom>
            <a:ln>
              <a:solidFill>
                <a:srgbClr val="2FC54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wal 31">
              <a:extLst>
                <a:ext uri="{FF2B5EF4-FFF2-40B4-BE49-F238E27FC236}">
                  <a16:creationId xmlns:a16="http://schemas.microsoft.com/office/drawing/2014/main" id="{C5707ACD-4BC3-5EF6-048D-C3E5264125D6}"/>
                </a:ext>
              </a:extLst>
            </p:cNvPr>
            <p:cNvSpPr/>
            <p:nvPr/>
          </p:nvSpPr>
          <p:spPr>
            <a:xfrm>
              <a:off x="1989458" y="2156673"/>
              <a:ext cx="69377" cy="69377"/>
            </a:xfrm>
            <a:prstGeom prst="ellipse">
              <a:avLst/>
            </a:prstGeom>
            <a:solidFill>
              <a:srgbClr val="2FC54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id="{D89DB860-324B-BC1B-FA14-995B2B276A1B}"/>
              </a:ext>
            </a:extLst>
          </p:cNvPr>
          <p:cNvGrpSpPr/>
          <p:nvPr/>
        </p:nvGrpSpPr>
        <p:grpSpPr>
          <a:xfrm>
            <a:off x="4473559" y="1883318"/>
            <a:ext cx="534835" cy="69377"/>
            <a:chOff x="1524000" y="2156673"/>
            <a:chExt cx="534835" cy="69377"/>
          </a:xfrm>
        </p:grpSpPr>
        <p:cxnSp>
          <p:nvCxnSpPr>
            <p:cNvPr id="36" name="Łącznik prosty 35">
              <a:extLst>
                <a:ext uri="{FF2B5EF4-FFF2-40B4-BE49-F238E27FC236}">
                  <a16:creationId xmlns:a16="http://schemas.microsoft.com/office/drawing/2014/main" id="{0E36A48B-C87A-93C7-DD0C-1D5B45D028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4000" y="2189507"/>
              <a:ext cx="500147" cy="0"/>
            </a:xfrm>
            <a:prstGeom prst="line">
              <a:avLst/>
            </a:prstGeom>
            <a:ln>
              <a:solidFill>
                <a:srgbClr val="2FC54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wal 36">
              <a:extLst>
                <a:ext uri="{FF2B5EF4-FFF2-40B4-BE49-F238E27FC236}">
                  <a16:creationId xmlns:a16="http://schemas.microsoft.com/office/drawing/2014/main" id="{77CE68B4-47E1-9E0C-F390-12C9EF655E41}"/>
                </a:ext>
              </a:extLst>
            </p:cNvPr>
            <p:cNvSpPr/>
            <p:nvPr/>
          </p:nvSpPr>
          <p:spPr>
            <a:xfrm>
              <a:off x="1989458" y="2156673"/>
              <a:ext cx="69377" cy="69377"/>
            </a:xfrm>
            <a:prstGeom prst="ellipse">
              <a:avLst/>
            </a:prstGeom>
            <a:solidFill>
              <a:srgbClr val="2FC54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8" name="Grupa 37">
            <a:extLst>
              <a:ext uri="{FF2B5EF4-FFF2-40B4-BE49-F238E27FC236}">
                <a16:creationId xmlns:a16="http://schemas.microsoft.com/office/drawing/2014/main" id="{40A80012-4B68-9C8D-7FE8-495A4B5550C1}"/>
              </a:ext>
            </a:extLst>
          </p:cNvPr>
          <p:cNvGrpSpPr/>
          <p:nvPr/>
        </p:nvGrpSpPr>
        <p:grpSpPr>
          <a:xfrm>
            <a:off x="7957738" y="1883318"/>
            <a:ext cx="534835" cy="69377"/>
            <a:chOff x="1524000" y="2156673"/>
            <a:chExt cx="534835" cy="69377"/>
          </a:xfrm>
        </p:grpSpPr>
        <p:cxnSp>
          <p:nvCxnSpPr>
            <p:cNvPr id="39" name="Łącznik prosty 38">
              <a:extLst>
                <a:ext uri="{FF2B5EF4-FFF2-40B4-BE49-F238E27FC236}">
                  <a16:creationId xmlns:a16="http://schemas.microsoft.com/office/drawing/2014/main" id="{28550923-FDA5-5AFD-3237-C9461FC598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4000" y="2189507"/>
              <a:ext cx="500147" cy="0"/>
            </a:xfrm>
            <a:prstGeom prst="line">
              <a:avLst/>
            </a:prstGeom>
            <a:ln>
              <a:solidFill>
                <a:srgbClr val="2FC54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wal 39">
              <a:extLst>
                <a:ext uri="{FF2B5EF4-FFF2-40B4-BE49-F238E27FC236}">
                  <a16:creationId xmlns:a16="http://schemas.microsoft.com/office/drawing/2014/main" id="{54946C4C-E0BF-5E90-3D76-A016EABDC16E}"/>
                </a:ext>
              </a:extLst>
            </p:cNvPr>
            <p:cNvSpPr/>
            <p:nvPr/>
          </p:nvSpPr>
          <p:spPr>
            <a:xfrm>
              <a:off x="1989458" y="2156673"/>
              <a:ext cx="69377" cy="69377"/>
            </a:xfrm>
            <a:prstGeom prst="ellipse">
              <a:avLst/>
            </a:prstGeom>
            <a:solidFill>
              <a:srgbClr val="2FC54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41" name="Grupa 40">
            <a:extLst>
              <a:ext uri="{FF2B5EF4-FFF2-40B4-BE49-F238E27FC236}">
                <a16:creationId xmlns:a16="http://schemas.microsoft.com/office/drawing/2014/main" id="{49CED338-9D1F-4B1B-E873-CCA206511296}"/>
              </a:ext>
            </a:extLst>
          </p:cNvPr>
          <p:cNvGrpSpPr/>
          <p:nvPr/>
        </p:nvGrpSpPr>
        <p:grpSpPr>
          <a:xfrm>
            <a:off x="1328067" y="2721351"/>
            <a:ext cx="534835" cy="69377"/>
            <a:chOff x="1524000" y="2156673"/>
            <a:chExt cx="534835" cy="69377"/>
          </a:xfrm>
        </p:grpSpPr>
        <p:cxnSp>
          <p:nvCxnSpPr>
            <p:cNvPr id="42" name="Łącznik prosty 41">
              <a:extLst>
                <a:ext uri="{FF2B5EF4-FFF2-40B4-BE49-F238E27FC236}">
                  <a16:creationId xmlns:a16="http://schemas.microsoft.com/office/drawing/2014/main" id="{E668B909-F577-5147-2FC3-1C4C0BAA87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4000" y="2189507"/>
              <a:ext cx="500147" cy="0"/>
            </a:xfrm>
            <a:prstGeom prst="line">
              <a:avLst/>
            </a:prstGeom>
            <a:ln>
              <a:solidFill>
                <a:srgbClr val="2FC54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wal 42">
              <a:extLst>
                <a:ext uri="{FF2B5EF4-FFF2-40B4-BE49-F238E27FC236}">
                  <a16:creationId xmlns:a16="http://schemas.microsoft.com/office/drawing/2014/main" id="{EDFCF05D-54A3-1ED8-C342-49B87D5BC0BC}"/>
                </a:ext>
              </a:extLst>
            </p:cNvPr>
            <p:cNvSpPr/>
            <p:nvPr/>
          </p:nvSpPr>
          <p:spPr>
            <a:xfrm>
              <a:off x="1989458" y="2156673"/>
              <a:ext cx="69377" cy="69377"/>
            </a:xfrm>
            <a:prstGeom prst="ellipse">
              <a:avLst/>
            </a:prstGeom>
            <a:solidFill>
              <a:srgbClr val="2FC54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44" name="Grupa 43">
            <a:extLst>
              <a:ext uri="{FF2B5EF4-FFF2-40B4-BE49-F238E27FC236}">
                <a16:creationId xmlns:a16="http://schemas.microsoft.com/office/drawing/2014/main" id="{D1D36DE5-781C-201A-861E-DC05B792ED82}"/>
              </a:ext>
            </a:extLst>
          </p:cNvPr>
          <p:cNvGrpSpPr/>
          <p:nvPr/>
        </p:nvGrpSpPr>
        <p:grpSpPr>
          <a:xfrm>
            <a:off x="4473559" y="2719496"/>
            <a:ext cx="534835" cy="69377"/>
            <a:chOff x="1524000" y="2156673"/>
            <a:chExt cx="534835" cy="69377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3E552F28-477F-C0A3-7EDB-9D0E074C69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4000" y="2189507"/>
              <a:ext cx="500147" cy="0"/>
            </a:xfrm>
            <a:prstGeom prst="line">
              <a:avLst/>
            </a:prstGeom>
            <a:ln>
              <a:solidFill>
                <a:srgbClr val="2FC54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wal 45">
              <a:extLst>
                <a:ext uri="{FF2B5EF4-FFF2-40B4-BE49-F238E27FC236}">
                  <a16:creationId xmlns:a16="http://schemas.microsoft.com/office/drawing/2014/main" id="{C2BE3102-8F33-1354-C198-4AD6C50D65ED}"/>
                </a:ext>
              </a:extLst>
            </p:cNvPr>
            <p:cNvSpPr/>
            <p:nvPr/>
          </p:nvSpPr>
          <p:spPr>
            <a:xfrm>
              <a:off x="1989458" y="2156673"/>
              <a:ext cx="69377" cy="69377"/>
            </a:xfrm>
            <a:prstGeom prst="ellipse">
              <a:avLst/>
            </a:prstGeom>
            <a:solidFill>
              <a:srgbClr val="2FC54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47" name="Grupa 46">
            <a:extLst>
              <a:ext uri="{FF2B5EF4-FFF2-40B4-BE49-F238E27FC236}">
                <a16:creationId xmlns:a16="http://schemas.microsoft.com/office/drawing/2014/main" id="{B85EC54C-2146-5B1E-DAD9-A48631DF1B0B}"/>
              </a:ext>
            </a:extLst>
          </p:cNvPr>
          <p:cNvGrpSpPr/>
          <p:nvPr/>
        </p:nvGrpSpPr>
        <p:grpSpPr>
          <a:xfrm>
            <a:off x="7957738" y="2719496"/>
            <a:ext cx="534835" cy="69377"/>
            <a:chOff x="1524000" y="2156673"/>
            <a:chExt cx="534835" cy="69377"/>
          </a:xfrm>
        </p:grpSpPr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A71B15FD-3189-F3F7-094A-268F922A95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4000" y="2189507"/>
              <a:ext cx="500147" cy="0"/>
            </a:xfrm>
            <a:prstGeom prst="line">
              <a:avLst/>
            </a:prstGeom>
            <a:ln>
              <a:solidFill>
                <a:srgbClr val="2FC54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wal 48">
              <a:extLst>
                <a:ext uri="{FF2B5EF4-FFF2-40B4-BE49-F238E27FC236}">
                  <a16:creationId xmlns:a16="http://schemas.microsoft.com/office/drawing/2014/main" id="{ECBA1529-9114-AB21-1E90-21FF1E8ACA99}"/>
                </a:ext>
              </a:extLst>
            </p:cNvPr>
            <p:cNvSpPr/>
            <p:nvPr/>
          </p:nvSpPr>
          <p:spPr>
            <a:xfrm>
              <a:off x="1989458" y="2156673"/>
              <a:ext cx="69377" cy="69377"/>
            </a:xfrm>
            <a:prstGeom prst="ellipse">
              <a:avLst/>
            </a:prstGeom>
            <a:solidFill>
              <a:srgbClr val="2FC54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50" name="pole tekstowe 49">
            <a:extLst>
              <a:ext uri="{FF2B5EF4-FFF2-40B4-BE49-F238E27FC236}">
                <a16:creationId xmlns:a16="http://schemas.microsoft.com/office/drawing/2014/main" id="{4C6608A9-B6A3-D599-B12E-6E12DA00C0F0}"/>
              </a:ext>
            </a:extLst>
          </p:cNvPr>
          <p:cNvSpPr txBox="1"/>
          <p:nvPr/>
        </p:nvSpPr>
        <p:spPr>
          <a:xfrm>
            <a:off x="1328067" y="5316294"/>
            <a:ext cx="1640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FC54C"/>
                </a:solidFill>
                <a:latin typeface="Klavika Basic" panose="020B0506040000020004" pitchFamily="34" charset="-18"/>
              </a:rPr>
              <a:t>Supported European Partnerships: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07737FF5-8061-500A-610A-337F85BC2D2C}"/>
              </a:ext>
            </a:extLst>
          </p:cNvPr>
          <p:cNvSpPr/>
          <p:nvPr/>
        </p:nvSpPr>
        <p:spPr>
          <a:xfrm>
            <a:off x="1502469" y="3611141"/>
            <a:ext cx="24964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Arial"/>
              </a:rPr>
              <a:t>Digital agriculture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CC2F0A13-9D61-77D8-9A9A-8B014BA0051B}"/>
              </a:ext>
            </a:extLst>
          </p:cNvPr>
          <p:cNvSpPr/>
          <p:nvPr/>
        </p:nvSpPr>
        <p:spPr>
          <a:xfrm>
            <a:off x="4642845" y="3611141"/>
            <a:ext cx="24964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Arial"/>
              </a:rPr>
              <a:t>Digital education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06096DA3-AD95-778C-C9AE-762BE2842DBA}"/>
              </a:ext>
            </a:extLst>
          </p:cNvPr>
          <p:cNvSpPr/>
          <p:nvPr/>
        </p:nvSpPr>
        <p:spPr>
          <a:xfrm>
            <a:off x="7957738" y="3642120"/>
            <a:ext cx="30115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administration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08B6515-78CE-00DA-1FE0-D8302054A19E}"/>
              </a:ext>
            </a:extLst>
          </p:cNvPr>
          <p:cNvGrpSpPr/>
          <p:nvPr/>
        </p:nvGrpSpPr>
        <p:grpSpPr>
          <a:xfrm>
            <a:off x="1328067" y="3541764"/>
            <a:ext cx="534835" cy="69377"/>
            <a:chOff x="1524000" y="2156673"/>
            <a:chExt cx="534835" cy="69377"/>
          </a:xfrm>
        </p:grpSpPr>
        <p:cxnSp>
          <p:nvCxnSpPr>
            <p:cNvPr id="16" name="Łącznik prosty 15">
              <a:extLst>
                <a:ext uri="{FF2B5EF4-FFF2-40B4-BE49-F238E27FC236}">
                  <a16:creationId xmlns:a16="http://schemas.microsoft.com/office/drawing/2014/main" id="{AFD5A2EE-37D2-9904-C17D-D5A330DE9B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4000" y="2189507"/>
              <a:ext cx="500147" cy="0"/>
            </a:xfrm>
            <a:prstGeom prst="line">
              <a:avLst/>
            </a:prstGeom>
            <a:ln>
              <a:solidFill>
                <a:srgbClr val="2FC54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wal 16">
              <a:extLst>
                <a:ext uri="{FF2B5EF4-FFF2-40B4-BE49-F238E27FC236}">
                  <a16:creationId xmlns:a16="http://schemas.microsoft.com/office/drawing/2014/main" id="{A458DDE8-6068-FBF7-C5D8-BA2BE41FF509}"/>
                </a:ext>
              </a:extLst>
            </p:cNvPr>
            <p:cNvSpPr/>
            <p:nvPr/>
          </p:nvSpPr>
          <p:spPr>
            <a:xfrm>
              <a:off x="1989458" y="2156673"/>
              <a:ext cx="69377" cy="69377"/>
            </a:xfrm>
            <a:prstGeom prst="ellipse">
              <a:avLst/>
            </a:prstGeom>
            <a:solidFill>
              <a:srgbClr val="2FC54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id="{EC05F437-E580-D857-8FA2-C6989D44F612}"/>
              </a:ext>
            </a:extLst>
          </p:cNvPr>
          <p:cNvGrpSpPr/>
          <p:nvPr/>
        </p:nvGrpSpPr>
        <p:grpSpPr>
          <a:xfrm>
            <a:off x="4473559" y="3539909"/>
            <a:ext cx="534835" cy="69377"/>
            <a:chOff x="1524000" y="2156673"/>
            <a:chExt cx="534835" cy="69377"/>
          </a:xfrm>
        </p:grpSpPr>
        <p:cxnSp>
          <p:nvCxnSpPr>
            <p:cNvPr id="19" name="Łącznik prosty 18">
              <a:extLst>
                <a:ext uri="{FF2B5EF4-FFF2-40B4-BE49-F238E27FC236}">
                  <a16:creationId xmlns:a16="http://schemas.microsoft.com/office/drawing/2014/main" id="{C0668E12-A2B0-54D4-B77C-A3E80DAD9B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4000" y="2189507"/>
              <a:ext cx="500147" cy="0"/>
            </a:xfrm>
            <a:prstGeom prst="line">
              <a:avLst/>
            </a:prstGeom>
            <a:ln>
              <a:solidFill>
                <a:srgbClr val="2FC54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wal 20">
              <a:extLst>
                <a:ext uri="{FF2B5EF4-FFF2-40B4-BE49-F238E27FC236}">
                  <a16:creationId xmlns:a16="http://schemas.microsoft.com/office/drawing/2014/main" id="{C66D23F3-51EC-AE7E-8067-C80B7A2B9505}"/>
                </a:ext>
              </a:extLst>
            </p:cNvPr>
            <p:cNvSpPr/>
            <p:nvPr/>
          </p:nvSpPr>
          <p:spPr>
            <a:xfrm>
              <a:off x="1989458" y="2156673"/>
              <a:ext cx="69377" cy="69377"/>
            </a:xfrm>
            <a:prstGeom prst="ellipse">
              <a:avLst/>
            </a:prstGeom>
            <a:solidFill>
              <a:srgbClr val="2FC54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0B85F5CC-CBC7-5FE2-CC92-7EC298C851B8}"/>
              </a:ext>
            </a:extLst>
          </p:cNvPr>
          <p:cNvGrpSpPr/>
          <p:nvPr/>
        </p:nvGrpSpPr>
        <p:grpSpPr>
          <a:xfrm>
            <a:off x="7957738" y="3539909"/>
            <a:ext cx="534835" cy="69377"/>
            <a:chOff x="1524000" y="2156673"/>
            <a:chExt cx="534835" cy="69377"/>
          </a:xfrm>
        </p:grpSpPr>
        <p:cxnSp>
          <p:nvCxnSpPr>
            <p:cNvPr id="23" name="Łącznik prosty 22">
              <a:extLst>
                <a:ext uri="{FF2B5EF4-FFF2-40B4-BE49-F238E27FC236}">
                  <a16:creationId xmlns:a16="http://schemas.microsoft.com/office/drawing/2014/main" id="{243FED6B-CEC2-0890-359D-2CDB986252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4000" y="2189507"/>
              <a:ext cx="500147" cy="0"/>
            </a:xfrm>
            <a:prstGeom prst="line">
              <a:avLst/>
            </a:prstGeom>
            <a:ln>
              <a:solidFill>
                <a:srgbClr val="2FC54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wal 29">
              <a:extLst>
                <a:ext uri="{FF2B5EF4-FFF2-40B4-BE49-F238E27FC236}">
                  <a16:creationId xmlns:a16="http://schemas.microsoft.com/office/drawing/2014/main" id="{136B91EF-99B0-B1AE-A9B8-899A6F6E2E6E}"/>
                </a:ext>
              </a:extLst>
            </p:cNvPr>
            <p:cNvSpPr/>
            <p:nvPr/>
          </p:nvSpPr>
          <p:spPr>
            <a:xfrm>
              <a:off x="1989458" y="2156673"/>
              <a:ext cx="69377" cy="69377"/>
            </a:xfrm>
            <a:prstGeom prst="ellipse">
              <a:avLst/>
            </a:prstGeom>
            <a:solidFill>
              <a:srgbClr val="2FC54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" name="Prostokąt 3">
            <a:extLst>
              <a:ext uri="{FF2B5EF4-FFF2-40B4-BE49-F238E27FC236}">
                <a16:creationId xmlns:a16="http://schemas.microsoft.com/office/drawing/2014/main" id="{ECE4294F-D3A6-DA78-CFC8-196BC790D3D6}"/>
              </a:ext>
            </a:extLst>
          </p:cNvPr>
          <p:cNvSpPr/>
          <p:nvPr/>
        </p:nvSpPr>
        <p:spPr>
          <a:xfrm>
            <a:off x="1502469" y="4336113"/>
            <a:ext cx="24964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Digital technologies (across all sectors)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63461E2B-7804-2996-AAF2-671AC8D64FB5}"/>
              </a:ext>
            </a:extLst>
          </p:cNvPr>
          <p:cNvGrpSpPr/>
          <p:nvPr/>
        </p:nvGrpSpPr>
        <p:grpSpPr>
          <a:xfrm>
            <a:off x="1328067" y="4266736"/>
            <a:ext cx="534835" cy="69377"/>
            <a:chOff x="1524000" y="2156673"/>
            <a:chExt cx="534835" cy="69377"/>
          </a:xfrm>
        </p:grpSpPr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0CE5BE4A-942C-44A7-D273-4D657C36A9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4000" y="2189507"/>
              <a:ext cx="500147" cy="0"/>
            </a:xfrm>
            <a:prstGeom prst="line">
              <a:avLst/>
            </a:prstGeom>
            <a:ln>
              <a:solidFill>
                <a:srgbClr val="2FC54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wal 8">
              <a:extLst>
                <a:ext uri="{FF2B5EF4-FFF2-40B4-BE49-F238E27FC236}">
                  <a16:creationId xmlns:a16="http://schemas.microsoft.com/office/drawing/2014/main" id="{D615371A-4BBC-DF50-A6D2-057B47E5D478}"/>
                </a:ext>
              </a:extLst>
            </p:cNvPr>
            <p:cNvSpPr/>
            <p:nvPr/>
          </p:nvSpPr>
          <p:spPr>
            <a:xfrm>
              <a:off x="1989458" y="2156673"/>
              <a:ext cx="69377" cy="69377"/>
            </a:xfrm>
            <a:prstGeom prst="ellipse">
              <a:avLst/>
            </a:prstGeom>
            <a:solidFill>
              <a:srgbClr val="2FC54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33" name="Obraz 32" descr="Obraz zawierający tekst, Czcionka, zrzut ekranu, Grafika&#10;&#10;Opis wygenerowany automatycznie">
            <a:extLst>
              <a:ext uri="{FF2B5EF4-FFF2-40B4-BE49-F238E27FC236}">
                <a16:creationId xmlns:a16="http://schemas.microsoft.com/office/drawing/2014/main" id="{00F3E3F6-B7ED-1755-7014-D078D5806F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0018" y="5824125"/>
            <a:ext cx="915864" cy="549405"/>
          </a:xfrm>
          <a:prstGeom prst="rect">
            <a:avLst/>
          </a:prstGeom>
        </p:spPr>
      </p:pic>
      <p:pic>
        <p:nvPicPr>
          <p:cNvPr id="51" name="Obraz 50" descr="Obraz zawierający tekst, Czcionka, logo, zrzut ekranu&#10;&#10;Opis wygenerowany automatycznie">
            <a:extLst>
              <a:ext uri="{FF2B5EF4-FFF2-40B4-BE49-F238E27FC236}">
                <a16:creationId xmlns:a16="http://schemas.microsoft.com/office/drawing/2014/main" id="{6F758DAE-24E6-0D0C-3525-27BE19C730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2913" y="5824125"/>
            <a:ext cx="1076322" cy="553936"/>
          </a:xfrm>
          <a:prstGeom prst="rect">
            <a:avLst/>
          </a:prstGeom>
        </p:spPr>
      </p:pic>
      <p:pic>
        <p:nvPicPr>
          <p:cNvPr id="52" name="Obraz 51" descr="Obraz zawierający Czcionka, logo, Grafika, tekst&#10;&#10;Opis wygenerowany automatycznie">
            <a:extLst>
              <a:ext uri="{FF2B5EF4-FFF2-40B4-BE49-F238E27FC236}">
                <a16:creationId xmlns:a16="http://schemas.microsoft.com/office/drawing/2014/main" id="{CC66E544-6ABB-C25B-8E37-BF526FEA42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3669" y="5853820"/>
            <a:ext cx="648137" cy="539513"/>
          </a:xfrm>
          <a:prstGeom prst="rect">
            <a:avLst/>
          </a:prstGeom>
        </p:spPr>
      </p:pic>
      <p:grpSp>
        <p:nvGrpSpPr>
          <p:cNvPr id="2" name="Grupa 1">
            <a:extLst>
              <a:ext uri="{FF2B5EF4-FFF2-40B4-BE49-F238E27FC236}">
                <a16:creationId xmlns:a16="http://schemas.microsoft.com/office/drawing/2014/main" id="{2C41A30E-98AA-9421-11FE-D67EF7A4575D}"/>
              </a:ext>
            </a:extLst>
          </p:cNvPr>
          <p:cNvGrpSpPr/>
          <p:nvPr/>
        </p:nvGrpSpPr>
        <p:grpSpPr>
          <a:xfrm>
            <a:off x="4491841" y="4293318"/>
            <a:ext cx="534835" cy="69377"/>
            <a:chOff x="1524000" y="2156673"/>
            <a:chExt cx="534835" cy="69377"/>
          </a:xfrm>
        </p:grpSpPr>
        <p:cxnSp>
          <p:nvCxnSpPr>
            <p:cNvPr id="5" name="Łącznik prosty 4">
              <a:extLst>
                <a:ext uri="{FF2B5EF4-FFF2-40B4-BE49-F238E27FC236}">
                  <a16:creationId xmlns:a16="http://schemas.microsoft.com/office/drawing/2014/main" id="{345AC8AE-BCFD-2233-865E-701E22B24C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4000" y="2189507"/>
              <a:ext cx="500147" cy="0"/>
            </a:xfrm>
            <a:prstGeom prst="line">
              <a:avLst/>
            </a:prstGeom>
            <a:ln>
              <a:solidFill>
                <a:srgbClr val="2FC54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wal 5">
              <a:extLst>
                <a:ext uri="{FF2B5EF4-FFF2-40B4-BE49-F238E27FC236}">
                  <a16:creationId xmlns:a16="http://schemas.microsoft.com/office/drawing/2014/main" id="{37EA3211-C415-16CB-131D-9F62A1B264C5}"/>
                </a:ext>
              </a:extLst>
            </p:cNvPr>
            <p:cNvSpPr/>
            <p:nvPr/>
          </p:nvSpPr>
          <p:spPr>
            <a:xfrm>
              <a:off x="1989458" y="2156673"/>
              <a:ext cx="69377" cy="69377"/>
            </a:xfrm>
            <a:prstGeom prst="ellipse">
              <a:avLst/>
            </a:prstGeom>
            <a:solidFill>
              <a:srgbClr val="2FC54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1" name="Prostokąt 10">
            <a:extLst>
              <a:ext uri="{FF2B5EF4-FFF2-40B4-BE49-F238E27FC236}">
                <a16:creationId xmlns:a16="http://schemas.microsoft.com/office/drawing/2014/main" id="{FC643C07-5083-0F7C-9464-2A4FA1736241}"/>
              </a:ext>
            </a:extLst>
          </p:cNvPr>
          <p:cNvSpPr/>
          <p:nvPr/>
        </p:nvSpPr>
        <p:spPr>
          <a:xfrm>
            <a:off x="4645444" y="4512502"/>
            <a:ext cx="30115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Virtual </a:t>
            </a:r>
            <a:r>
              <a:rPr lang="pl-PL" sz="1400" dirty="0" err="1">
                <a:solidFill>
                  <a:schemeClr val="bg1"/>
                </a:solidFill>
              </a:rPr>
              <a:t>reality</a:t>
            </a:r>
            <a:r>
              <a:rPr lang="pl-PL" sz="14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VR</a:t>
            </a:r>
          </a:p>
        </p:txBody>
      </p:sp>
      <p:pic>
        <p:nvPicPr>
          <p:cNvPr id="54" name="Obraz 53">
            <a:extLst>
              <a:ext uri="{FF2B5EF4-FFF2-40B4-BE49-F238E27FC236}">
                <a16:creationId xmlns:a16="http://schemas.microsoft.com/office/drawing/2014/main" id="{53020274-A81F-43E8-044E-8545272EA0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27" y="5896375"/>
            <a:ext cx="1606758" cy="40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26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382BEFD-800C-E441-AD8C-40EA3F5BB493}"/>
              </a:ext>
            </a:extLst>
          </p:cNvPr>
          <p:cNvSpPr txBox="1"/>
          <p:nvPr/>
        </p:nvSpPr>
        <p:spPr>
          <a:xfrm>
            <a:off x="250553" y="357415"/>
            <a:ext cx="9938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err="1">
                <a:solidFill>
                  <a:srgbClr val="2FC54C"/>
                </a:solidFill>
                <a:latin typeface="Klavika Basic" panose="020B0506040000020004" pitchFamily="34" charset="-18"/>
              </a:rPr>
              <a:t>What</a:t>
            </a:r>
            <a:r>
              <a:rPr lang="pl-PL" sz="3600" dirty="0">
                <a:solidFill>
                  <a:srgbClr val="2FC54C"/>
                </a:solidFill>
                <a:latin typeface="Klavika Basic" panose="020B0506040000020004" pitchFamily="34" charset="-18"/>
              </a:rPr>
              <a:t> </a:t>
            </a:r>
            <a:r>
              <a:rPr lang="pl-PL" sz="3600" dirty="0" err="1">
                <a:solidFill>
                  <a:srgbClr val="2FC54C"/>
                </a:solidFill>
                <a:latin typeface="Klavika Basic" panose="020B0506040000020004" pitchFamily="34" charset="-18"/>
              </a:rPr>
              <a:t>sets</a:t>
            </a:r>
            <a:r>
              <a:rPr lang="pl-PL" sz="3600" dirty="0">
                <a:solidFill>
                  <a:srgbClr val="2FC54C"/>
                </a:solidFill>
                <a:latin typeface="Klavika Basic" panose="020B0506040000020004" pitchFamily="34" charset="-18"/>
              </a:rPr>
              <a:t> </a:t>
            </a:r>
            <a:r>
              <a:rPr lang="pl-PL" sz="3600" dirty="0" err="1">
                <a:solidFill>
                  <a:srgbClr val="2FC54C"/>
                </a:solidFill>
                <a:latin typeface="Klavika Basic" panose="020B0506040000020004" pitchFamily="34" charset="-18"/>
              </a:rPr>
              <a:t>us</a:t>
            </a:r>
            <a:r>
              <a:rPr lang="pl-PL" sz="3600" dirty="0">
                <a:solidFill>
                  <a:srgbClr val="2FC54C"/>
                </a:solidFill>
                <a:latin typeface="Klavika Basic" panose="020B0506040000020004" pitchFamily="34" charset="-18"/>
              </a:rPr>
              <a:t> </a:t>
            </a:r>
            <a:r>
              <a:rPr lang="pl-PL" sz="3600" dirty="0" err="1">
                <a:solidFill>
                  <a:srgbClr val="2FC54C"/>
                </a:solidFill>
                <a:latin typeface="Klavika Basic" panose="020B0506040000020004" pitchFamily="34" charset="-18"/>
              </a:rPr>
              <a:t>apart</a:t>
            </a:r>
            <a:r>
              <a:rPr lang="pl-PL" sz="3600" dirty="0">
                <a:solidFill>
                  <a:srgbClr val="2FC54C"/>
                </a:solidFill>
                <a:latin typeface="Klavika Basic" panose="020B0506040000020004" pitchFamily="34" charset="-18"/>
              </a:rPr>
              <a:t>?</a:t>
            </a:r>
            <a:endParaRPr lang="en-US" sz="3600" dirty="0">
              <a:solidFill>
                <a:srgbClr val="2FC54C"/>
              </a:solidFill>
              <a:latin typeface="Klavika Basic" panose="020B0506040000020004" pitchFamily="34" charset="-18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B41E97D-B85D-0425-AE0A-8D2BB89E0A3E}"/>
              </a:ext>
            </a:extLst>
          </p:cNvPr>
          <p:cNvSpPr txBox="1">
            <a:spLocks/>
          </p:cNvSpPr>
          <p:nvPr/>
        </p:nvSpPr>
        <p:spPr>
          <a:xfrm>
            <a:off x="1805904" y="2484921"/>
            <a:ext cx="2121172" cy="7386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Specificity of </a:t>
            </a:r>
            <a:r>
              <a:rPr lang="pl-PL" sz="1400" dirty="0">
                <a:solidFill>
                  <a:schemeClr val="bg1"/>
                </a:solidFill>
                <a:cs typeface="Calibri" panose="020F0502020204030204" pitchFamily="34" charset="0"/>
              </a:rPr>
              <a:t>ICP</a:t>
            </a:r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 – </a:t>
            </a:r>
            <a:r>
              <a:rPr lang="pl-PL" sz="1400" dirty="0">
                <a:solidFill>
                  <a:srgbClr val="2FC54C"/>
                </a:solidFill>
                <a:cs typeface="Calibri" panose="020F0502020204030204" pitchFamily="34" charset="0"/>
              </a:rPr>
              <a:t>m</a:t>
            </a:r>
            <a:r>
              <a:rPr lang="en-US" sz="1400" dirty="0" err="1">
                <a:solidFill>
                  <a:srgbClr val="2FC54C"/>
                </a:solidFill>
                <a:cs typeface="Calibri" panose="020F0502020204030204" pitchFamily="34" charset="0"/>
              </a:rPr>
              <a:t>ultiple</a:t>
            </a:r>
            <a:r>
              <a:rPr lang="en-US" sz="1400" dirty="0">
                <a:solidFill>
                  <a:srgbClr val="2FC54C"/>
                </a:solidFill>
                <a:cs typeface="Calibri" panose="020F0502020204030204" pitchFamily="34" charset="0"/>
              </a:rPr>
              <a:t> </a:t>
            </a:r>
            <a:r>
              <a:rPr lang="pl-PL" sz="1400" dirty="0">
                <a:solidFill>
                  <a:srgbClr val="2FC54C"/>
                </a:solidFill>
                <a:cs typeface="Calibri" panose="020F0502020204030204" pitchFamily="34" charset="0"/>
              </a:rPr>
              <a:t>p</a:t>
            </a:r>
            <a:r>
              <a:rPr lang="en-US" sz="1400" dirty="0" err="1">
                <a:solidFill>
                  <a:srgbClr val="2FC54C"/>
                </a:solidFill>
                <a:cs typeface="Calibri" panose="020F0502020204030204" pitchFamily="34" charset="0"/>
              </a:rPr>
              <a:t>rojects</a:t>
            </a:r>
            <a:r>
              <a:rPr lang="en-US" sz="1400" dirty="0">
                <a:solidFill>
                  <a:srgbClr val="2FC54C"/>
                </a:solidFill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within a </a:t>
            </a:r>
            <a:r>
              <a:rPr lang="pl-PL" sz="1400" dirty="0">
                <a:solidFill>
                  <a:schemeClr val="bg1"/>
                </a:solidFill>
                <a:cs typeface="Calibri" panose="020F0502020204030204" pitchFamily="34" charset="0"/>
              </a:rPr>
              <a:t>s</a:t>
            </a:r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ingle </a:t>
            </a:r>
            <a:r>
              <a:rPr lang="pl-PL" sz="1400" dirty="0">
                <a:solidFill>
                  <a:schemeClr val="bg1"/>
                </a:solidFill>
                <a:cs typeface="Calibri" panose="020F0502020204030204" pitchFamily="34" charset="0"/>
              </a:rPr>
              <a:t>u</a:t>
            </a:r>
            <a:r>
              <a:rPr lang="en-US" sz="1400" dirty="0" err="1">
                <a:solidFill>
                  <a:schemeClr val="bg1"/>
                </a:solidFill>
                <a:cs typeface="Calibri" panose="020F0502020204030204" pitchFamily="34" charset="0"/>
              </a:rPr>
              <a:t>ndertaking</a:t>
            </a:r>
            <a:endParaRPr lang="pl-PL" sz="14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D1A0470F-4FDA-FCCC-688E-F246D1D4A5AE}"/>
              </a:ext>
            </a:extLst>
          </p:cNvPr>
          <p:cNvSpPr/>
          <p:nvPr/>
        </p:nvSpPr>
        <p:spPr>
          <a:xfrm>
            <a:off x="5046167" y="2615726"/>
            <a:ext cx="168360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 err="1">
                <a:solidFill>
                  <a:srgbClr val="2FC54C"/>
                </a:solidFill>
                <a:cs typeface="Calibri" panose="020F0502020204030204" pitchFamily="34" charset="0"/>
              </a:rPr>
              <a:t>Interdisciplinarity</a:t>
            </a:r>
            <a:r>
              <a:rPr lang="pl-PL" sz="1400" dirty="0">
                <a:solidFill>
                  <a:srgbClr val="2FC54C"/>
                </a:solidFill>
                <a:cs typeface="Calibri" panose="020F0502020204030204" pitchFamily="34" charset="0"/>
              </a:rPr>
              <a:t> </a:t>
            </a:r>
          </a:p>
          <a:p>
            <a:pPr algn="ctr"/>
            <a:endParaRPr lang="pl-PL" sz="1100" dirty="0">
              <a:solidFill>
                <a:schemeClr val="bg1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D92DD5B-D2CE-8C49-8C0C-EB4C8FDEF9B5}"/>
              </a:ext>
            </a:extLst>
          </p:cNvPr>
          <p:cNvSpPr/>
          <p:nvPr/>
        </p:nvSpPr>
        <p:spPr>
          <a:xfrm>
            <a:off x="7879894" y="2595846"/>
            <a:ext cx="21936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400" dirty="0" err="1">
                <a:solidFill>
                  <a:schemeClr val="bg1"/>
                </a:solidFill>
                <a:cs typeface="Calibri" panose="020F0502020204030204" pitchFamily="34" charset="0"/>
              </a:rPr>
              <a:t>Diversity</a:t>
            </a:r>
            <a:r>
              <a:rPr lang="pl-PL" sz="1400" dirty="0">
                <a:solidFill>
                  <a:schemeClr val="bg1"/>
                </a:solidFill>
                <a:cs typeface="Calibri" panose="020F0502020204030204" pitchFamily="34" charset="0"/>
              </a:rPr>
              <a:t> of </a:t>
            </a:r>
            <a:r>
              <a:rPr lang="pl-PL" sz="1400" dirty="0" err="1">
                <a:solidFill>
                  <a:srgbClr val="2FC54C"/>
                </a:solidFill>
                <a:cs typeface="Calibri" panose="020F0502020204030204" pitchFamily="34" charset="0"/>
              </a:rPr>
              <a:t>competencies</a:t>
            </a:r>
            <a:endParaRPr lang="pl-PL" sz="1400" dirty="0">
              <a:solidFill>
                <a:srgbClr val="2FC54C"/>
              </a:solidFill>
              <a:cs typeface="Calibri" panose="020F050202020403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91680DEF-381C-5D7F-B756-6A52E3ED28CE}"/>
              </a:ext>
            </a:extLst>
          </p:cNvPr>
          <p:cNvSpPr/>
          <p:nvPr/>
        </p:nvSpPr>
        <p:spPr>
          <a:xfrm>
            <a:off x="793478" y="4650114"/>
            <a:ext cx="24964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2FC54C"/>
                </a:solidFill>
                <a:cs typeface="Calibri" panose="020F0502020204030204" pitchFamily="34" charset="0"/>
              </a:rPr>
              <a:t>Expert knowledge </a:t>
            </a:r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– access to the know-how of the entire Ł</a:t>
            </a:r>
            <a:r>
              <a:rPr lang="pl-PL" sz="1400" dirty="0">
                <a:solidFill>
                  <a:schemeClr val="bg1"/>
                </a:solidFill>
                <a:cs typeface="Calibri" panose="020F0502020204030204" pitchFamily="34" charset="0"/>
              </a:rPr>
              <a:t>RN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A591D584-D335-4FE2-9A2D-538F78DA9A6F}"/>
              </a:ext>
            </a:extLst>
          </p:cNvPr>
          <p:cNvSpPr/>
          <p:nvPr/>
        </p:nvSpPr>
        <p:spPr>
          <a:xfrm>
            <a:off x="4204925" y="4650114"/>
            <a:ext cx="20282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FC54C"/>
                </a:solidFill>
                <a:cs typeface="Arial"/>
              </a:rPr>
              <a:t>Practical knowledge </a:t>
            </a:r>
            <a:r>
              <a:rPr lang="en-US" sz="1400" dirty="0">
                <a:solidFill>
                  <a:schemeClr val="bg1"/>
                </a:solidFill>
                <a:cs typeface="Arial"/>
              </a:rPr>
              <a:t>of design-related issues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BBE0FDA9-A530-12B1-02A6-2512BEAA49C7}"/>
              </a:ext>
            </a:extLst>
          </p:cNvPr>
          <p:cNvSpPr/>
          <p:nvPr/>
        </p:nvSpPr>
        <p:spPr>
          <a:xfrm>
            <a:off x="6729776" y="4650114"/>
            <a:ext cx="1356949" cy="539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 err="1">
                <a:solidFill>
                  <a:srgbClr val="2FC54C"/>
                </a:solidFill>
              </a:rPr>
              <a:t>Industry</a:t>
            </a:r>
            <a:r>
              <a:rPr lang="pl-PL" sz="1400" dirty="0">
                <a:solidFill>
                  <a:srgbClr val="2FC54C"/>
                </a:solidFill>
              </a:rPr>
              <a:t> </a:t>
            </a:r>
            <a:r>
              <a:rPr lang="pl-PL" sz="1400" dirty="0" err="1">
                <a:solidFill>
                  <a:srgbClr val="2FC54C"/>
                </a:solidFill>
              </a:rPr>
              <a:t>knowledge</a:t>
            </a:r>
            <a:endParaRPr lang="pl-PL" sz="1400" dirty="0">
              <a:solidFill>
                <a:srgbClr val="2FC54C"/>
              </a:solidFill>
              <a:cs typeface="Calibri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EBA76F06-5A1A-6512-52AC-E71F7592DFA6}"/>
              </a:ext>
            </a:extLst>
          </p:cNvPr>
          <p:cNvSpPr/>
          <p:nvPr/>
        </p:nvSpPr>
        <p:spPr>
          <a:xfrm>
            <a:off x="8620577" y="4650114"/>
            <a:ext cx="2905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Collaboration with the </a:t>
            </a:r>
            <a:r>
              <a:rPr lang="en-US" sz="1400" dirty="0">
                <a:solidFill>
                  <a:srgbClr val="2FC54C"/>
                </a:solidFill>
              </a:rPr>
              <a:t>European R&amp;D ecosystem</a:t>
            </a:r>
            <a:endParaRPr lang="pl-PL" sz="1400" dirty="0">
              <a:solidFill>
                <a:srgbClr val="2FC54C"/>
              </a:solidFill>
              <a:cs typeface="Calibri" panose="020F0502020204030204"/>
            </a:endParaRPr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12BEC27D-9C02-8E4C-7240-D733C5602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57744" y="1913640"/>
            <a:ext cx="417492" cy="417492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:a16="http://schemas.microsoft.com/office/drawing/2014/main" id="{1ED6B939-82F4-972C-2259-37B250720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79225" y="1895488"/>
            <a:ext cx="417492" cy="453796"/>
          </a:xfrm>
          <a:prstGeom prst="rect">
            <a:avLst/>
          </a:prstGeom>
        </p:spPr>
      </p:pic>
      <p:pic>
        <p:nvPicPr>
          <p:cNvPr id="15" name="Grafika 14">
            <a:extLst>
              <a:ext uri="{FF2B5EF4-FFF2-40B4-BE49-F238E27FC236}">
                <a16:creationId xmlns:a16="http://schemas.microsoft.com/office/drawing/2014/main" id="{4D039324-F730-90A6-E79A-44F52794E0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39940" y="1913640"/>
            <a:ext cx="574221" cy="337681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1D3E5ACC-09C4-5D5F-FA0E-3D99E5FFBB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99639" y="4099963"/>
            <a:ext cx="452438" cy="386629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58A05179-8E94-EA4D-28CA-7761606BCF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84870" y="3977666"/>
            <a:ext cx="468313" cy="508926"/>
          </a:xfrm>
          <a:prstGeom prst="rect">
            <a:avLst/>
          </a:prstGeom>
        </p:spPr>
      </p:pic>
      <p:pic>
        <p:nvPicPr>
          <p:cNvPr id="21" name="Grafika 20">
            <a:extLst>
              <a:ext uri="{FF2B5EF4-FFF2-40B4-BE49-F238E27FC236}">
                <a16:creationId xmlns:a16="http://schemas.microsoft.com/office/drawing/2014/main" id="{74E4AD56-0327-3089-0701-7BA8314AE1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55623" y="4099963"/>
            <a:ext cx="505254" cy="386629"/>
          </a:xfrm>
          <a:prstGeom prst="rect">
            <a:avLst/>
          </a:prstGeom>
        </p:spPr>
      </p:pic>
      <p:pic>
        <p:nvPicPr>
          <p:cNvPr id="23" name="Grafika 22">
            <a:extLst>
              <a:ext uri="{FF2B5EF4-FFF2-40B4-BE49-F238E27FC236}">
                <a16:creationId xmlns:a16="http://schemas.microsoft.com/office/drawing/2014/main" id="{DD442BC7-9A41-ADBA-B198-C2C5D37C536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889111" y="4114360"/>
            <a:ext cx="368920" cy="35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50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3C4D9-BB2E-5BD5-AF40-962693F40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EAD49E8-008E-1ED7-3C00-5626794F3CD7}"/>
              </a:ext>
            </a:extLst>
          </p:cNvPr>
          <p:cNvSpPr txBox="1"/>
          <p:nvPr/>
        </p:nvSpPr>
        <p:spPr>
          <a:xfrm>
            <a:off x="250553" y="357415"/>
            <a:ext cx="9938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2FC54C"/>
                </a:solidFill>
                <a:latin typeface="Klavika Basic" panose="020B0506040000020004" pitchFamily="34" charset="-18"/>
              </a:rPr>
              <a:t>How do we </a:t>
            </a:r>
            <a:r>
              <a:rPr lang="pl-PL" sz="3600" dirty="0" err="1">
                <a:solidFill>
                  <a:srgbClr val="2FC54C"/>
                </a:solidFill>
                <a:latin typeface="Klavika Basic" panose="020B0506040000020004" pitchFamily="34" charset="-18"/>
              </a:rPr>
              <a:t>work</a:t>
            </a:r>
            <a:r>
              <a:rPr lang="pl-PL" sz="3600" dirty="0">
                <a:solidFill>
                  <a:srgbClr val="2FC54C"/>
                </a:solidFill>
                <a:latin typeface="Klavika Basic" panose="020B0506040000020004" pitchFamily="34" charset="-18"/>
              </a:rPr>
              <a:t> with ICP </a:t>
            </a:r>
            <a:r>
              <a:rPr lang="pl-PL" sz="3600" dirty="0" err="1">
                <a:solidFill>
                  <a:srgbClr val="2FC54C"/>
                </a:solidFill>
                <a:latin typeface="Klavika Basic" panose="020B0506040000020004" pitchFamily="34" charset="-18"/>
              </a:rPr>
              <a:t>clients</a:t>
            </a:r>
            <a:r>
              <a:rPr lang="pl-PL" sz="3600" dirty="0">
                <a:solidFill>
                  <a:srgbClr val="2FC54C"/>
                </a:solidFill>
                <a:latin typeface="Klavika Basic" panose="020B0506040000020004" pitchFamily="34" charset="-18"/>
              </a:rPr>
              <a:t>?</a:t>
            </a:r>
            <a:endParaRPr lang="en-US" sz="3600" dirty="0">
              <a:solidFill>
                <a:srgbClr val="2FC54C"/>
              </a:solidFill>
              <a:latin typeface="Klavika Basic" panose="020B0506040000020004" pitchFamily="34" charset="-18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1CB372C-D1FE-2DCB-C0DE-9064FA66BDB4}"/>
              </a:ext>
            </a:extLst>
          </p:cNvPr>
          <p:cNvSpPr txBox="1"/>
          <p:nvPr/>
        </p:nvSpPr>
        <p:spPr>
          <a:xfrm>
            <a:off x="2657339" y="2081440"/>
            <a:ext cx="7017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err="1">
                <a:solidFill>
                  <a:srgbClr val="2FC54C"/>
                </a:solidFill>
              </a:rPr>
              <a:t>Individualized</a:t>
            </a:r>
            <a:r>
              <a:rPr lang="pl-PL" sz="3600" dirty="0">
                <a:solidFill>
                  <a:srgbClr val="2FC54C"/>
                </a:solidFill>
              </a:rPr>
              <a:t> </a:t>
            </a:r>
            <a:r>
              <a:rPr lang="pl-PL" sz="3600" dirty="0" err="1">
                <a:solidFill>
                  <a:srgbClr val="2FC54C"/>
                </a:solidFill>
              </a:rPr>
              <a:t>approach</a:t>
            </a:r>
            <a:endParaRPr lang="pl-PL" sz="3600" dirty="0">
              <a:solidFill>
                <a:srgbClr val="2FC54C"/>
              </a:solidFill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B197344-64FF-19E8-C03F-2A9DEA3D70DC}"/>
              </a:ext>
            </a:extLst>
          </p:cNvPr>
          <p:cNvSpPr txBox="1"/>
          <p:nvPr/>
        </p:nvSpPr>
        <p:spPr>
          <a:xfrm>
            <a:off x="1552303" y="3714731"/>
            <a:ext cx="4083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Identification of the client's level of 'advancement'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4D133AE-7A1B-10D8-CB2C-107A2DB9A4AD}"/>
              </a:ext>
            </a:extLst>
          </p:cNvPr>
          <p:cNvSpPr txBox="1"/>
          <p:nvPr/>
        </p:nvSpPr>
        <p:spPr>
          <a:xfrm>
            <a:off x="6629128" y="3714731"/>
            <a:ext cx="4083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Tailored interdisciplinary support</a:t>
            </a: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1C7A0FBF-830D-0208-D15D-19DBCA936037}"/>
              </a:ext>
            </a:extLst>
          </p:cNvPr>
          <p:cNvCxnSpPr>
            <a:cxnSpLocks/>
          </p:cNvCxnSpPr>
          <p:nvPr/>
        </p:nvCxnSpPr>
        <p:spPr>
          <a:xfrm>
            <a:off x="4378325" y="2979745"/>
            <a:ext cx="0" cy="688921"/>
          </a:xfrm>
          <a:prstGeom prst="line">
            <a:avLst/>
          </a:prstGeom>
          <a:ln>
            <a:solidFill>
              <a:srgbClr val="2FC5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wal 13">
            <a:extLst>
              <a:ext uri="{FF2B5EF4-FFF2-40B4-BE49-F238E27FC236}">
                <a16:creationId xmlns:a16="http://schemas.microsoft.com/office/drawing/2014/main" id="{6E8E75B2-6915-AF07-58F1-19D9F765A28C}"/>
              </a:ext>
            </a:extLst>
          </p:cNvPr>
          <p:cNvSpPr/>
          <p:nvPr/>
        </p:nvSpPr>
        <p:spPr>
          <a:xfrm>
            <a:off x="4307638" y="3573357"/>
            <a:ext cx="141374" cy="141374"/>
          </a:xfrm>
          <a:prstGeom prst="ellipse">
            <a:avLst/>
          </a:prstGeom>
          <a:solidFill>
            <a:srgbClr val="2FC5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C5AF3A59-9F79-5A56-2E22-69FFB75AF3FD}"/>
              </a:ext>
            </a:extLst>
          </p:cNvPr>
          <p:cNvCxnSpPr>
            <a:cxnSpLocks/>
          </p:cNvCxnSpPr>
          <p:nvPr/>
        </p:nvCxnSpPr>
        <p:spPr>
          <a:xfrm flipH="1">
            <a:off x="5549900" y="4129436"/>
            <a:ext cx="1238954" cy="0"/>
          </a:xfrm>
          <a:prstGeom prst="line">
            <a:avLst/>
          </a:prstGeom>
          <a:ln>
            <a:solidFill>
              <a:srgbClr val="2FC5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wal 15">
            <a:extLst>
              <a:ext uri="{FF2B5EF4-FFF2-40B4-BE49-F238E27FC236}">
                <a16:creationId xmlns:a16="http://schemas.microsoft.com/office/drawing/2014/main" id="{A664CC1E-A7ED-8289-80CB-E7ADB4B7355A}"/>
              </a:ext>
            </a:extLst>
          </p:cNvPr>
          <p:cNvSpPr/>
          <p:nvPr/>
        </p:nvSpPr>
        <p:spPr>
          <a:xfrm>
            <a:off x="6788854" y="4057439"/>
            <a:ext cx="141374" cy="141374"/>
          </a:xfrm>
          <a:prstGeom prst="ellipse">
            <a:avLst/>
          </a:prstGeom>
          <a:solidFill>
            <a:srgbClr val="2FC5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E210DB5A-40E8-FD0F-3267-566AC968BBF6}"/>
              </a:ext>
            </a:extLst>
          </p:cNvPr>
          <p:cNvCxnSpPr>
            <a:cxnSpLocks/>
          </p:cNvCxnSpPr>
          <p:nvPr/>
        </p:nvCxnSpPr>
        <p:spPr>
          <a:xfrm>
            <a:off x="7673975" y="2977544"/>
            <a:ext cx="0" cy="688921"/>
          </a:xfrm>
          <a:prstGeom prst="line">
            <a:avLst/>
          </a:prstGeom>
          <a:ln>
            <a:solidFill>
              <a:srgbClr val="2FC5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wal 22">
            <a:extLst>
              <a:ext uri="{FF2B5EF4-FFF2-40B4-BE49-F238E27FC236}">
                <a16:creationId xmlns:a16="http://schemas.microsoft.com/office/drawing/2014/main" id="{3CC374E9-57CE-70D7-031D-B4294E9CD8FC}"/>
              </a:ext>
            </a:extLst>
          </p:cNvPr>
          <p:cNvSpPr/>
          <p:nvPr/>
        </p:nvSpPr>
        <p:spPr>
          <a:xfrm>
            <a:off x="7603288" y="3562382"/>
            <a:ext cx="141374" cy="141374"/>
          </a:xfrm>
          <a:prstGeom prst="ellipse">
            <a:avLst/>
          </a:prstGeom>
          <a:solidFill>
            <a:srgbClr val="2FC5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9511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FC5FD-D0F7-B89B-98E8-5D769CC28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0C3CB00-BA76-0C22-2E4C-A62D0052549B}"/>
              </a:ext>
            </a:extLst>
          </p:cNvPr>
          <p:cNvSpPr txBox="1"/>
          <p:nvPr/>
        </p:nvSpPr>
        <p:spPr>
          <a:xfrm>
            <a:off x="250553" y="357415"/>
            <a:ext cx="531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err="1">
                <a:solidFill>
                  <a:srgbClr val="2FC54C"/>
                </a:solidFill>
                <a:latin typeface="Klavika Basic" panose="020B0506040000020004" pitchFamily="34" charset="-18"/>
              </a:rPr>
              <a:t>Levels</a:t>
            </a:r>
            <a:r>
              <a:rPr lang="pl-PL" sz="3600" dirty="0">
                <a:solidFill>
                  <a:srgbClr val="2FC54C"/>
                </a:solidFill>
                <a:latin typeface="Klavika Basic" panose="020B0506040000020004" pitchFamily="34" charset="-18"/>
              </a:rPr>
              <a:t> of </a:t>
            </a:r>
            <a:r>
              <a:rPr lang="pl-PL" sz="3600" dirty="0" err="1">
                <a:solidFill>
                  <a:srgbClr val="2FC54C"/>
                </a:solidFill>
                <a:latin typeface="Klavika Basic" panose="020B0506040000020004" pitchFamily="34" charset="-18"/>
              </a:rPr>
              <a:t>project</a:t>
            </a:r>
            <a:r>
              <a:rPr lang="pl-PL" sz="3600" dirty="0">
                <a:solidFill>
                  <a:srgbClr val="2FC54C"/>
                </a:solidFill>
                <a:latin typeface="Klavika Basic" panose="020B0506040000020004" pitchFamily="34" charset="-18"/>
              </a:rPr>
              <a:t> </a:t>
            </a:r>
            <a:r>
              <a:rPr lang="pl-PL" sz="3600" dirty="0" err="1">
                <a:solidFill>
                  <a:srgbClr val="2FC54C"/>
                </a:solidFill>
                <a:latin typeface="Klavika Basic" panose="020B0506040000020004" pitchFamily="34" charset="-18"/>
              </a:rPr>
              <a:t>maturity</a:t>
            </a:r>
            <a:endParaRPr lang="en-US" sz="3600" dirty="0">
              <a:solidFill>
                <a:srgbClr val="2FC54C"/>
              </a:solidFill>
              <a:latin typeface="Klavika Basic" panose="020B0506040000020004" pitchFamily="34" charset="-18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C8A4695-3198-96FD-625F-643CA2ADC603}"/>
              </a:ext>
            </a:extLst>
          </p:cNvPr>
          <p:cNvSpPr txBox="1"/>
          <p:nvPr/>
        </p:nvSpPr>
        <p:spPr>
          <a:xfrm>
            <a:off x="662033" y="1689570"/>
            <a:ext cx="4083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Innovation at the regional scale</a:t>
            </a: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09B887A4-0222-1C2E-8088-94F66D8974C6}"/>
              </a:ext>
            </a:extLst>
          </p:cNvPr>
          <p:cNvCxnSpPr>
            <a:cxnSpLocks/>
          </p:cNvCxnSpPr>
          <p:nvPr/>
        </p:nvCxnSpPr>
        <p:spPr>
          <a:xfrm>
            <a:off x="478155" y="1837183"/>
            <a:ext cx="0" cy="3374897"/>
          </a:xfrm>
          <a:prstGeom prst="line">
            <a:avLst/>
          </a:prstGeom>
          <a:ln>
            <a:solidFill>
              <a:srgbClr val="2FC5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wal 3">
            <a:extLst>
              <a:ext uri="{FF2B5EF4-FFF2-40B4-BE49-F238E27FC236}">
                <a16:creationId xmlns:a16="http://schemas.microsoft.com/office/drawing/2014/main" id="{E8A483DA-CB4D-BC54-917F-03AD56E4EAAD}"/>
              </a:ext>
            </a:extLst>
          </p:cNvPr>
          <p:cNvSpPr/>
          <p:nvPr/>
        </p:nvSpPr>
        <p:spPr>
          <a:xfrm>
            <a:off x="407468" y="1776223"/>
            <a:ext cx="141374" cy="141374"/>
          </a:xfrm>
          <a:prstGeom prst="ellipse">
            <a:avLst/>
          </a:prstGeom>
          <a:solidFill>
            <a:srgbClr val="2FC5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F37CD05-5352-7AC0-62F7-7FA98678F236}"/>
              </a:ext>
            </a:extLst>
          </p:cNvPr>
          <p:cNvSpPr txBox="1"/>
          <p:nvPr/>
        </p:nvSpPr>
        <p:spPr>
          <a:xfrm>
            <a:off x="662033" y="2533682"/>
            <a:ext cx="4083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Innovation at the national scale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DC37EB6-DFD1-1BEC-AC35-1E930BAEBB63}"/>
              </a:ext>
            </a:extLst>
          </p:cNvPr>
          <p:cNvSpPr txBox="1"/>
          <p:nvPr/>
        </p:nvSpPr>
        <p:spPr>
          <a:xfrm>
            <a:off x="662033" y="3377794"/>
            <a:ext cx="4083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Innovation at the supranational scale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D283F1FA-1D68-7DD7-929C-5487B26F0641}"/>
              </a:ext>
            </a:extLst>
          </p:cNvPr>
          <p:cNvSpPr/>
          <p:nvPr/>
        </p:nvSpPr>
        <p:spPr>
          <a:xfrm>
            <a:off x="407468" y="2633998"/>
            <a:ext cx="141374" cy="141374"/>
          </a:xfrm>
          <a:prstGeom prst="ellipse">
            <a:avLst/>
          </a:prstGeom>
          <a:solidFill>
            <a:srgbClr val="2FC5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DF92FAB0-AEAC-4695-86FE-E998048F879E}"/>
              </a:ext>
            </a:extLst>
          </p:cNvPr>
          <p:cNvSpPr/>
          <p:nvPr/>
        </p:nvSpPr>
        <p:spPr>
          <a:xfrm>
            <a:off x="407468" y="3491773"/>
            <a:ext cx="141374" cy="141374"/>
          </a:xfrm>
          <a:prstGeom prst="ellipse">
            <a:avLst/>
          </a:prstGeom>
          <a:solidFill>
            <a:srgbClr val="2FC5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17886BC-3AC7-D926-D5D3-05AEAA72776F}"/>
              </a:ext>
            </a:extLst>
          </p:cNvPr>
          <p:cNvSpPr txBox="1"/>
          <p:nvPr/>
        </p:nvSpPr>
        <p:spPr>
          <a:xfrm>
            <a:off x="887229" y="4803684"/>
            <a:ext cx="1588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R&amp;D </a:t>
            </a:r>
            <a:r>
              <a:rPr lang="pl-PL" b="1" dirty="0" err="1">
                <a:solidFill>
                  <a:schemeClr val="bg1"/>
                </a:solidFill>
              </a:rPr>
              <a:t>project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CB88BC82-3725-F722-4D50-9F2C90C86E11}"/>
              </a:ext>
            </a:extLst>
          </p:cNvPr>
          <p:cNvSpPr/>
          <p:nvPr/>
        </p:nvSpPr>
        <p:spPr>
          <a:xfrm>
            <a:off x="407467" y="4638473"/>
            <a:ext cx="141374" cy="141374"/>
          </a:xfrm>
          <a:prstGeom prst="ellipse">
            <a:avLst/>
          </a:prstGeom>
          <a:solidFill>
            <a:srgbClr val="2FC5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15100EFC-AD86-73C5-D3B6-3CF1EA6AEDCF}"/>
              </a:ext>
            </a:extLst>
          </p:cNvPr>
          <p:cNvSpPr txBox="1"/>
          <p:nvPr/>
        </p:nvSpPr>
        <p:spPr>
          <a:xfrm>
            <a:off x="662033" y="4073957"/>
            <a:ext cx="231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Horizon Europe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B9518F03-FFF1-2F21-2A63-E4CA29694C3B}"/>
              </a:ext>
            </a:extLst>
          </p:cNvPr>
          <p:cNvSpPr txBox="1"/>
          <p:nvPr/>
        </p:nvSpPr>
        <p:spPr>
          <a:xfrm>
            <a:off x="5783579" y="2225685"/>
            <a:ext cx="56178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Informing about Horizon </a:t>
            </a:r>
            <a:r>
              <a:rPr lang="en-US" sz="1400" dirty="0" err="1">
                <a:solidFill>
                  <a:schemeClr val="bg1"/>
                </a:solidFill>
              </a:rPr>
              <a:t>EuropePromoting</a:t>
            </a: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Horizon Europe and Partnerships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Highlighting the benefits of participating in Horizon Europe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Consultations regarding the possibilities of obtaining funding from Horizon 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Matchmaking and networking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Industry consultations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Networking and brokerage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Searching for international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Promoting project ideas (e.g., pitching, contact/client database)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Identifying relevant competitions based on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Analyzing competition topics in terms of the potential of entities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Building partnerships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Substantive support in refining the project scope (expert consultations)</a:t>
            </a:r>
          </a:p>
        </p:txBody>
      </p:sp>
      <p:sp>
        <p:nvSpPr>
          <p:cNvPr id="24" name="Prostokąt: zaokrąglone rogi 23">
            <a:extLst>
              <a:ext uri="{FF2B5EF4-FFF2-40B4-BE49-F238E27FC236}">
                <a16:creationId xmlns:a16="http://schemas.microsoft.com/office/drawing/2014/main" id="{A8CD6227-0990-6A40-478A-C3BBEC4E7C05}"/>
              </a:ext>
            </a:extLst>
          </p:cNvPr>
          <p:cNvSpPr/>
          <p:nvPr/>
        </p:nvSpPr>
        <p:spPr>
          <a:xfrm>
            <a:off x="5250271" y="1331554"/>
            <a:ext cx="7787549" cy="6223470"/>
          </a:xfrm>
          <a:prstGeom prst="roundRect">
            <a:avLst/>
          </a:prstGeom>
          <a:noFill/>
          <a:ln>
            <a:solidFill>
              <a:srgbClr val="2FC54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D4A90940-24DB-49D6-6755-DA72BE7014E3}"/>
              </a:ext>
            </a:extLst>
          </p:cNvPr>
          <p:cNvSpPr txBox="1"/>
          <p:nvPr/>
        </p:nvSpPr>
        <p:spPr>
          <a:xfrm>
            <a:off x="5783580" y="1639333"/>
            <a:ext cx="508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FC54C"/>
                </a:solidFill>
                <a:latin typeface="Klavika Basic" panose="020B0506040000020004" pitchFamily="34" charset="-18"/>
              </a:rPr>
              <a:t>Support pathway implemented by ICP: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9F0BC38E-E795-09BA-CFB2-D35499AC8820}"/>
              </a:ext>
            </a:extLst>
          </p:cNvPr>
          <p:cNvSpPr/>
          <p:nvPr/>
        </p:nvSpPr>
        <p:spPr>
          <a:xfrm>
            <a:off x="478154" y="4668220"/>
            <a:ext cx="2420617" cy="668955"/>
          </a:xfrm>
          <a:prstGeom prst="roundRect">
            <a:avLst/>
          </a:prstGeom>
          <a:noFill/>
          <a:ln>
            <a:solidFill>
              <a:srgbClr val="2FC54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1808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2D0F3-F699-8D64-7F03-3F9BBF316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4F5B9F2-603B-279A-A8D0-210C2A482CCC}"/>
              </a:ext>
            </a:extLst>
          </p:cNvPr>
          <p:cNvSpPr txBox="1"/>
          <p:nvPr/>
        </p:nvSpPr>
        <p:spPr>
          <a:xfrm>
            <a:off x="250553" y="357415"/>
            <a:ext cx="9938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err="1">
                <a:solidFill>
                  <a:srgbClr val="2FC54C"/>
                </a:solidFill>
                <a:latin typeface="Klavika Basic" panose="020B0506040000020004" pitchFamily="34" charset="-18"/>
              </a:rPr>
              <a:t>Success</a:t>
            </a:r>
            <a:r>
              <a:rPr lang="pl-PL" sz="3600" dirty="0">
                <a:solidFill>
                  <a:srgbClr val="2FC54C"/>
                </a:solidFill>
                <a:latin typeface="Klavika Basic" panose="020B0506040000020004" pitchFamily="34" charset="-18"/>
              </a:rPr>
              <a:t> </a:t>
            </a:r>
            <a:r>
              <a:rPr lang="pl-PL" sz="3600" dirty="0" err="1">
                <a:solidFill>
                  <a:srgbClr val="2FC54C"/>
                </a:solidFill>
                <a:latin typeface="Klavika Basic" panose="020B0506040000020004" pitchFamily="34" charset="-18"/>
              </a:rPr>
              <a:t>stories</a:t>
            </a:r>
            <a:endParaRPr lang="en-US" sz="3600" dirty="0">
              <a:solidFill>
                <a:srgbClr val="2FC54C"/>
              </a:solidFill>
              <a:latin typeface="Klavika Basic" panose="020B0506040000020004" pitchFamily="34" charset="-18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64D5F6C-82D1-6BAE-CF9C-37E1457C1C1C}"/>
              </a:ext>
            </a:extLst>
          </p:cNvPr>
          <p:cNvSpPr txBox="1"/>
          <p:nvPr/>
        </p:nvSpPr>
        <p:spPr>
          <a:xfrm>
            <a:off x="1660706" y="1062901"/>
            <a:ext cx="88705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FC54C"/>
                </a:solidFill>
              </a:rPr>
              <a:t>Over 3,088 </a:t>
            </a:r>
            <a:r>
              <a:rPr lang="en-US" sz="2000" dirty="0">
                <a:solidFill>
                  <a:srgbClr val="2FC54C"/>
                </a:solidFill>
              </a:rPr>
              <a:t>Polish entities gained knowledge and raised awareness </a:t>
            </a:r>
            <a:r>
              <a:rPr lang="en-US" sz="2000" dirty="0">
                <a:solidFill>
                  <a:schemeClr val="bg1"/>
                </a:solidFill>
              </a:rPr>
              <a:t>about the Horizon Europe Program and European Partnerships through industry-specific training, webinars, and thematic conferences organized by ICP.</a:t>
            </a:r>
            <a:endParaRPr lang="pl-PL" sz="2000" dirty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Approximately </a:t>
            </a:r>
            <a:r>
              <a:rPr lang="en-US" sz="2800" b="1" dirty="0">
                <a:solidFill>
                  <a:srgbClr val="2FC54C"/>
                </a:solidFill>
              </a:rPr>
              <a:t>955 B2B </a:t>
            </a:r>
            <a:r>
              <a:rPr lang="en-US" sz="2000" dirty="0">
                <a:solidFill>
                  <a:srgbClr val="2FC54C"/>
                </a:solidFill>
              </a:rPr>
              <a:t>meetings</a:t>
            </a:r>
            <a:r>
              <a:rPr lang="en-US" sz="2000" dirty="0">
                <a:solidFill>
                  <a:schemeClr val="bg1"/>
                </a:solidFill>
              </a:rPr>
              <a:t> were held during international events, matchmaking, and brokerage activities involving Polish entities.</a:t>
            </a:r>
            <a:endParaRPr lang="pl-PL" sz="2000" dirty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rgbClr val="2FC54C"/>
                </a:solidFill>
              </a:rPr>
              <a:t>770</a:t>
            </a:r>
            <a:r>
              <a:rPr lang="en-US" sz="2000" dirty="0">
                <a:solidFill>
                  <a:srgbClr val="2FC54C"/>
                </a:solidFill>
              </a:rPr>
              <a:t> individual industry </a:t>
            </a:r>
            <a:r>
              <a:rPr lang="en-US" sz="2000" dirty="0">
                <a:solidFill>
                  <a:schemeClr val="bg1"/>
                </a:solidFill>
              </a:rPr>
              <a:t>consultations regarding Horizon Europe competitions were conducted.</a:t>
            </a:r>
          </a:p>
          <a:p>
            <a:pPr algn="ctr"/>
            <a:r>
              <a:rPr lang="en-US" sz="2800" b="1" dirty="0">
                <a:solidFill>
                  <a:srgbClr val="2FC54C"/>
                </a:solidFill>
              </a:rPr>
              <a:t>305</a:t>
            </a:r>
            <a:r>
              <a:rPr lang="en-US" sz="2000" dirty="0">
                <a:solidFill>
                  <a:srgbClr val="2FC54C"/>
                </a:solidFill>
              </a:rPr>
              <a:t> Polish entities were connected </a:t>
            </a:r>
            <a:r>
              <a:rPr lang="en-US" sz="2000" dirty="0">
                <a:solidFill>
                  <a:schemeClr val="bg1"/>
                </a:solidFill>
              </a:rPr>
              <a:t>with foreign partners to build project consortia for Horizon Europe.</a:t>
            </a:r>
            <a:endParaRPr lang="pl-PL" sz="2000" dirty="0">
              <a:solidFill>
                <a:schemeClr val="bg1"/>
              </a:solidFill>
            </a:endParaRPr>
          </a:p>
          <a:p>
            <a:pPr algn="ctr"/>
            <a:endParaRPr lang="pl-PL" sz="2000" dirty="0">
              <a:solidFill>
                <a:schemeClr val="bg1"/>
              </a:solidFill>
            </a:endParaRPr>
          </a:p>
          <a:p>
            <a:pPr algn="ctr"/>
            <a:endParaRPr lang="pl-PL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A significant increase in the number of Polish beneficiaries and the value of projects in Horizon Europe compared to Horizon 2020 (676 Polish entities in 1,270 projects = 664.7 million EUR).</a:t>
            </a:r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3416849A-D6AF-25FD-EE11-764599F0D8FB}"/>
              </a:ext>
            </a:extLst>
          </p:cNvPr>
          <p:cNvSpPr/>
          <p:nvPr/>
        </p:nvSpPr>
        <p:spPr>
          <a:xfrm>
            <a:off x="1326016" y="5281642"/>
            <a:ext cx="9662024" cy="2239685"/>
          </a:xfrm>
          <a:prstGeom prst="roundRect">
            <a:avLst>
              <a:gd name="adj" fmla="val 33645"/>
            </a:avLst>
          </a:prstGeom>
          <a:noFill/>
          <a:ln>
            <a:solidFill>
              <a:srgbClr val="2FC54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7126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tekst, zrzut ekranu, Czcionka, logo&#10;&#10;Opis wygenerowany automatycznie">
            <a:extLst>
              <a:ext uri="{FF2B5EF4-FFF2-40B4-BE49-F238E27FC236}">
                <a16:creationId xmlns:a16="http://schemas.microsoft.com/office/drawing/2014/main" id="{29411CAC-3189-27E4-4263-7844C6D915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4138" r="52000" b="59351"/>
          <a:stretch/>
        </p:blipFill>
        <p:spPr>
          <a:xfrm>
            <a:off x="2591960" y="5405819"/>
            <a:ext cx="1469478" cy="369236"/>
          </a:xfrm>
          <a:prstGeom prst="rect">
            <a:avLst/>
          </a:prstGeom>
        </p:spPr>
      </p:pic>
      <p:pic>
        <p:nvPicPr>
          <p:cNvPr id="3" name="Obraz 2" descr="Obraz zawierający tekst, Czcionka, Grafika, logo&#10;&#10;Opis wygenerowany automatycznie">
            <a:extLst>
              <a:ext uri="{FF2B5EF4-FFF2-40B4-BE49-F238E27FC236}">
                <a16:creationId xmlns:a16="http://schemas.microsoft.com/office/drawing/2014/main" id="{F7351915-B224-5767-1D9E-ABA44D552CF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9032574" y="1377353"/>
            <a:ext cx="1924082" cy="372077"/>
          </a:xfrm>
          <a:prstGeom prst="rect">
            <a:avLst/>
          </a:prstGeom>
        </p:spPr>
      </p:pic>
      <p:pic>
        <p:nvPicPr>
          <p:cNvPr id="4" name="Obraz 3" descr="Obraz zawierający tekst, design, ilustracja&#10;&#10;Opis wygenerowany automatycznie">
            <a:extLst>
              <a:ext uri="{FF2B5EF4-FFF2-40B4-BE49-F238E27FC236}">
                <a16:creationId xmlns:a16="http://schemas.microsoft.com/office/drawing/2014/main" id="{93AC6E27-540D-3BF3-1C2D-39922395C7DB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975620" y="4099589"/>
            <a:ext cx="802795" cy="628415"/>
          </a:xfrm>
          <a:prstGeom prst="rect">
            <a:avLst/>
          </a:prstGeom>
        </p:spPr>
      </p:pic>
      <p:pic>
        <p:nvPicPr>
          <p:cNvPr id="5" name="Obraz 4" descr="Obraz zawierający Czcionka, logo, Grafika, tekst&#10;&#10;Opis wygenerowany automatycznie">
            <a:extLst>
              <a:ext uri="{FF2B5EF4-FFF2-40B4-BE49-F238E27FC236}">
                <a16:creationId xmlns:a16="http://schemas.microsoft.com/office/drawing/2014/main" id="{A9C43825-3D9A-CEA7-89D9-B3AC2E3D38C1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10148029" y="5481073"/>
            <a:ext cx="1617254" cy="357786"/>
          </a:xfrm>
          <a:prstGeom prst="rect">
            <a:avLst/>
          </a:prstGeom>
        </p:spPr>
      </p:pic>
      <p:pic>
        <p:nvPicPr>
          <p:cNvPr id="6" name="Obraz 5" descr="Klaster LifeScience Kraków - Krajowy Klaster Kluczowy">
            <a:extLst>
              <a:ext uri="{FF2B5EF4-FFF2-40B4-BE49-F238E27FC236}">
                <a16:creationId xmlns:a16="http://schemas.microsoft.com/office/drawing/2014/main" id="{F4674BC2-6257-4EF3-C956-FA489B022CFE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2855971" y="4207561"/>
            <a:ext cx="941457" cy="412470"/>
          </a:xfrm>
          <a:prstGeom prst="rect">
            <a:avLst/>
          </a:prstGeom>
        </p:spPr>
      </p:pic>
      <p:pic>
        <p:nvPicPr>
          <p:cNvPr id="7" name="Obraz 6" descr="Obraz zawierający tekst, Czcionka&#10;&#10;Opis wygenerowany automatycznie">
            <a:extLst>
              <a:ext uri="{FF2B5EF4-FFF2-40B4-BE49-F238E27FC236}">
                <a16:creationId xmlns:a16="http://schemas.microsoft.com/office/drawing/2014/main" id="{C1EFDEBD-2675-DB08-A074-72150826F7D4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</a:blip>
          <a:stretch>
            <a:fillRect/>
          </a:stretch>
        </p:blipFill>
        <p:spPr>
          <a:xfrm>
            <a:off x="3217213" y="1303886"/>
            <a:ext cx="1670852" cy="671137"/>
          </a:xfrm>
          <a:prstGeom prst="rect">
            <a:avLst/>
          </a:prstGeom>
        </p:spPr>
      </p:pic>
      <p:pic>
        <p:nvPicPr>
          <p:cNvPr id="8" name="Obraz 7" descr="ARP SA Oddział w Katowicach">
            <a:extLst>
              <a:ext uri="{FF2B5EF4-FFF2-40B4-BE49-F238E27FC236}">
                <a16:creationId xmlns:a16="http://schemas.microsoft.com/office/drawing/2014/main" id="{7C20D15D-443E-F189-C798-EBE7A68C1A60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8735523" y="2010063"/>
            <a:ext cx="1064328" cy="853930"/>
          </a:xfrm>
          <a:prstGeom prst="rect">
            <a:avLst/>
          </a:prstGeom>
        </p:spPr>
      </p:pic>
      <p:pic>
        <p:nvPicPr>
          <p:cNvPr id="9" name="Obraz 8" descr="Obraz zawierający logo, Czcionka, symbol, Jaskrawoniebieski&#10;&#10;Opis wygenerowany automatycznie">
            <a:extLst>
              <a:ext uri="{FF2B5EF4-FFF2-40B4-BE49-F238E27FC236}">
                <a16:creationId xmlns:a16="http://schemas.microsoft.com/office/drawing/2014/main" id="{0177F57E-3C8C-B269-A544-D9A4E40CD5F2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7107472" y="3133489"/>
            <a:ext cx="1737785" cy="501732"/>
          </a:xfrm>
          <a:prstGeom prst="rect">
            <a:avLst/>
          </a:prstGeom>
        </p:spPr>
      </p:pic>
      <p:pic>
        <p:nvPicPr>
          <p:cNvPr id="10" name="Obraz 9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481A97E4-325A-9CFE-AB87-76AB19690CF3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</a:blip>
          <a:stretch>
            <a:fillRect/>
          </a:stretch>
        </p:blipFill>
        <p:spPr>
          <a:xfrm>
            <a:off x="7214134" y="4165787"/>
            <a:ext cx="1311768" cy="460137"/>
          </a:xfrm>
          <a:prstGeom prst="rect">
            <a:avLst/>
          </a:prstGeom>
        </p:spPr>
      </p:pic>
      <p:pic>
        <p:nvPicPr>
          <p:cNvPr id="11" name="Obraz 10" descr="Obraz zawierający tekst, Czcionka, logo, design&#10;&#10;Opis wygenerowany automatycznie">
            <a:extLst>
              <a:ext uri="{FF2B5EF4-FFF2-40B4-BE49-F238E27FC236}">
                <a16:creationId xmlns:a16="http://schemas.microsoft.com/office/drawing/2014/main" id="{85766D55-F976-4A13-1327-82FDD97264A6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</a:blip>
          <a:stretch>
            <a:fillRect/>
          </a:stretch>
        </p:blipFill>
        <p:spPr>
          <a:xfrm>
            <a:off x="599342" y="3133489"/>
            <a:ext cx="1505088" cy="588968"/>
          </a:xfrm>
          <a:prstGeom prst="rect">
            <a:avLst/>
          </a:prstGeom>
        </p:spPr>
      </p:pic>
      <p:pic>
        <p:nvPicPr>
          <p:cNvPr id="12" name="Obraz 11" descr="Obraz zawierający Czcionka, Grafika, logo, Jaskrawoniebieski&#10;&#10;Opis wygenerowany automatycznie">
            <a:extLst>
              <a:ext uri="{FF2B5EF4-FFF2-40B4-BE49-F238E27FC236}">
                <a16:creationId xmlns:a16="http://schemas.microsoft.com/office/drawing/2014/main" id="{244C4D65-678F-3B5D-57B3-12F7036AE61A}"/>
              </a:ext>
            </a:extLst>
          </p:cNvPr>
          <p:cNvPicPr>
            <a:picLocks noChangeAspect="1"/>
          </p:cNvPicPr>
          <p:nvPr/>
        </p:nvPicPr>
        <p:blipFill>
          <a:blip r:embed="rId12">
            <a:grayscl/>
          </a:blip>
          <a:stretch>
            <a:fillRect/>
          </a:stretch>
        </p:blipFill>
        <p:spPr>
          <a:xfrm>
            <a:off x="4661481" y="4026463"/>
            <a:ext cx="1426166" cy="650164"/>
          </a:xfrm>
          <a:prstGeom prst="rect">
            <a:avLst/>
          </a:prstGeom>
        </p:spPr>
      </p:pic>
      <p:pic>
        <p:nvPicPr>
          <p:cNvPr id="13" name="Obraz 12" descr="Logo Polski Klaster Budowlany">
            <a:extLst>
              <a:ext uri="{FF2B5EF4-FFF2-40B4-BE49-F238E27FC236}">
                <a16:creationId xmlns:a16="http://schemas.microsoft.com/office/drawing/2014/main" id="{351A9277-2FD7-F93F-8332-C1568809FD25}"/>
              </a:ext>
            </a:extLst>
          </p:cNvPr>
          <p:cNvPicPr>
            <a:picLocks noChangeAspect="1"/>
          </p:cNvPicPr>
          <p:nvPr/>
        </p:nvPicPr>
        <p:blipFill>
          <a:blip r:embed="rId13">
            <a:grayscl/>
          </a:blip>
          <a:stretch>
            <a:fillRect/>
          </a:stretch>
        </p:blipFill>
        <p:spPr>
          <a:xfrm>
            <a:off x="639758" y="1319658"/>
            <a:ext cx="2013408" cy="371072"/>
          </a:xfrm>
          <a:prstGeom prst="rect">
            <a:avLst/>
          </a:prstGeom>
        </p:spPr>
      </p:pic>
      <p:pic>
        <p:nvPicPr>
          <p:cNvPr id="14" name="Obraz 13" descr="Obraz zawierający Czcionka, Grafika, projekt graficzny, design&#10;&#10;Opis wygenerowany automatycznie">
            <a:extLst>
              <a:ext uri="{FF2B5EF4-FFF2-40B4-BE49-F238E27FC236}">
                <a16:creationId xmlns:a16="http://schemas.microsoft.com/office/drawing/2014/main" id="{F0E5D9B2-1F69-751A-F96A-7F0FE3351B8F}"/>
              </a:ext>
            </a:extLst>
          </p:cNvPr>
          <p:cNvPicPr>
            <a:picLocks noChangeAspect="1"/>
          </p:cNvPicPr>
          <p:nvPr/>
        </p:nvPicPr>
        <p:blipFill>
          <a:blip r:embed="rId14">
            <a:grayscl/>
          </a:blip>
          <a:stretch>
            <a:fillRect/>
          </a:stretch>
        </p:blipFill>
        <p:spPr>
          <a:xfrm>
            <a:off x="4518928" y="5190621"/>
            <a:ext cx="1691825" cy="706092"/>
          </a:xfrm>
          <a:prstGeom prst="rect">
            <a:avLst/>
          </a:prstGeom>
        </p:spPr>
      </p:pic>
      <p:pic>
        <p:nvPicPr>
          <p:cNvPr id="15" name="Obraz 14" descr="Obraz zawierający Czcionka, logo, symbol, tekst&#10;&#10;Opis wygenerowany automatycznie">
            <a:extLst>
              <a:ext uri="{FF2B5EF4-FFF2-40B4-BE49-F238E27FC236}">
                <a16:creationId xmlns:a16="http://schemas.microsoft.com/office/drawing/2014/main" id="{AC1C58B9-0E1A-E20E-D827-1ED0D5030E9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" t="5538" r="30939" b="449"/>
          <a:stretch/>
        </p:blipFill>
        <p:spPr>
          <a:xfrm>
            <a:off x="705070" y="2073816"/>
            <a:ext cx="1294739" cy="726427"/>
          </a:xfrm>
          <a:prstGeom prst="rect">
            <a:avLst/>
          </a:prstGeom>
        </p:spPr>
      </p:pic>
      <p:pic>
        <p:nvPicPr>
          <p:cNvPr id="16" name="Obraz 15" descr="Obraz zawierający zrzut ekranu, Wielobarwność, kwadrat, sztuka&#10;&#10;Opis wygenerowany automatycznie">
            <a:extLst>
              <a:ext uri="{FF2B5EF4-FFF2-40B4-BE49-F238E27FC236}">
                <a16:creationId xmlns:a16="http://schemas.microsoft.com/office/drawing/2014/main" id="{C3FC1DC6-4E88-16D3-E080-5FCACEA040BA}"/>
              </a:ext>
            </a:extLst>
          </p:cNvPr>
          <p:cNvPicPr>
            <a:picLocks noChangeAspect="1"/>
          </p:cNvPicPr>
          <p:nvPr/>
        </p:nvPicPr>
        <p:blipFill>
          <a:blip r:embed="rId1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812" y="5354683"/>
            <a:ext cx="1912889" cy="423277"/>
          </a:xfrm>
          <a:prstGeom prst="rect">
            <a:avLst/>
          </a:prstGeom>
        </p:spPr>
      </p:pic>
      <p:pic>
        <p:nvPicPr>
          <p:cNvPr id="17" name="Obraz 16" descr="Klaster Technologii Wodorowych wraz z europejskimi stowarzyszeniami podkreślają znaczenie zielonej gospodarki wodorowej dla przywódców UE">
            <a:extLst>
              <a:ext uri="{FF2B5EF4-FFF2-40B4-BE49-F238E27FC236}">
                <a16:creationId xmlns:a16="http://schemas.microsoft.com/office/drawing/2014/main" id="{14C0667F-3E12-F6A7-C2F4-1B65463D428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grayscl/>
          </a:blip>
          <a:srcRect t="8717" b="15940"/>
          <a:stretch/>
        </p:blipFill>
        <p:spPr>
          <a:xfrm>
            <a:off x="7303935" y="1251767"/>
            <a:ext cx="1132166" cy="775372"/>
          </a:xfrm>
          <a:prstGeom prst="rect">
            <a:avLst/>
          </a:prstGeom>
        </p:spPr>
      </p:pic>
      <p:pic>
        <p:nvPicPr>
          <p:cNvPr id="18" name="Obraz 17" descr="Hydrogen Poland">
            <a:extLst>
              <a:ext uri="{FF2B5EF4-FFF2-40B4-BE49-F238E27FC236}">
                <a16:creationId xmlns:a16="http://schemas.microsoft.com/office/drawing/2014/main" id="{BC5EFF49-0C27-FE53-40AE-9E59A39C49BB}"/>
              </a:ext>
            </a:extLst>
          </p:cNvPr>
          <p:cNvPicPr>
            <a:picLocks noChangeAspect="1"/>
          </p:cNvPicPr>
          <p:nvPr/>
        </p:nvPicPr>
        <p:blipFill>
          <a:blip r:embed="rId18">
            <a:grayscl/>
          </a:blip>
          <a:stretch>
            <a:fillRect/>
          </a:stretch>
        </p:blipFill>
        <p:spPr>
          <a:xfrm>
            <a:off x="7325769" y="2021063"/>
            <a:ext cx="859894" cy="831930"/>
          </a:xfrm>
          <a:prstGeom prst="rect">
            <a:avLst/>
          </a:prstGeom>
        </p:spPr>
      </p:pic>
      <p:pic>
        <p:nvPicPr>
          <p:cNvPr id="19" name="Obraz 18" descr="BGK letter logo creative design with vector graphic, BGK simple and ...">
            <a:extLst>
              <a:ext uri="{FF2B5EF4-FFF2-40B4-BE49-F238E27FC236}">
                <a16:creationId xmlns:a16="http://schemas.microsoft.com/office/drawing/2014/main" id="{53FA0733-DBF5-2863-272E-BC59B581C838}"/>
              </a:ext>
            </a:extLst>
          </p:cNvPr>
          <p:cNvPicPr>
            <a:picLocks noChangeAspect="1"/>
          </p:cNvPicPr>
          <p:nvPr/>
        </p:nvPicPr>
        <p:blipFill>
          <a:blip r:embed="rId19">
            <a:grayscl/>
          </a:blip>
          <a:stretch>
            <a:fillRect/>
          </a:stretch>
        </p:blipFill>
        <p:spPr>
          <a:xfrm>
            <a:off x="925908" y="5284162"/>
            <a:ext cx="851955" cy="612551"/>
          </a:xfrm>
          <a:prstGeom prst="rect">
            <a:avLst/>
          </a:prstGeom>
        </p:spPr>
      </p:pic>
      <p:pic>
        <p:nvPicPr>
          <p:cNvPr id="20" name="Obraz 19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F77682C9-DF4D-9CAE-2BC4-51C8C0394783}"/>
              </a:ext>
            </a:extLst>
          </p:cNvPr>
          <p:cNvPicPr>
            <a:picLocks noChangeAspect="1"/>
          </p:cNvPicPr>
          <p:nvPr/>
        </p:nvPicPr>
        <p:blipFill>
          <a:blip r:embed="rId20">
            <a:grayscl/>
          </a:blip>
          <a:stretch>
            <a:fillRect/>
          </a:stretch>
        </p:blipFill>
        <p:spPr>
          <a:xfrm>
            <a:off x="9378725" y="3211545"/>
            <a:ext cx="1545491" cy="381207"/>
          </a:xfrm>
          <a:prstGeom prst="rect">
            <a:avLst/>
          </a:prstGeom>
        </p:spPr>
      </p:pic>
      <p:pic>
        <p:nvPicPr>
          <p:cNvPr id="21" name="Obraz 20" descr="Obraz zawierający Czcionka, logo, tekst, Grafika&#10;&#10;Opis wygenerowany automatycznie">
            <a:extLst>
              <a:ext uri="{FF2B5EF4-FFF2-40B4-BE49-F238E27FC236}">
                <a16:creationId xmlns:a16="http://schemas.microsoft.com/office/drawing/2014/main" id="{CADFF7D6-AF42-3FBC-0178-F460B3C35C2D}"/>
              </a:ext>
            </a:extLst>
          </p:cNvPr>
          <p:cNvPicPr>
            <a:picLocks noChangeAspect="1"/>
          </p:cNvPicPr>
          <p:nvPr/>
        </p:nvPicPr>
        <p:blipFill>
          <a:blip r:embed="rId21">
            <a:grayscl/>
          </a:blip>
          <a:stretch>
            <a:fillRect/>
          </a:stretch>
        </p:blipFill>
        <p:spPr>
          <a:xfrm>
            <a:off x="2855971" y="3095145"/>
            <a:ext cx="1336266" cy="538308"/>
          </a:xfrm>
          <a:prstGeom prst="rect">
            <a:avLst/>
          </a:prstGeom>
        </p:spPr>
      </p:pic>
      <p:pic>
        <p:nvPicPr>
          <p:cNvPr id="22" name="Obraz 21" descr="Obraz zawierający tekst, Czcionka, logo, zrzut ekranu&#10;&#10;Opis wygenerowany automatycznie">
            <a:extLst>
              <a:ext uri="{FF2B5EF4-FFF2-40B4-BE49-F238E27FC236}">
                <a16:creationId xmlns:a16="http://schemas.microsoft.com/office/drawing/2014/main" id="{C31C81DE-833C-0580-EF4B-65436A968DDD}"/>
              </a:ext>
            </a:extLst>
          </p:cNvPr>
          <p:cNvPicPr>
            <a:picLocks noChangeAspect="1"/>
          </p:cNvPicPr>
          <p:nvPr/>
        </p:nvPicPr>
        <p:blipFill>
          <a:blip r:embed="rId22">
            <a:grayscl/>
          </a:blip>
          <a:stretch>
            <a:fillRect/>
          </a:stretch>
        </p:blipFill>
        <p:spPr>
          <a:xfrm>
            <a:off x="5515746" y="1366804"/>
            <a:ext cx="1160508" cy="545299"/>
          </a:xfrm>
          <a:prstGeom prst="rect">
            <a:avLst/>
          </a:prstGeom>
        </p:spPr>
      </p:pic>
      <p:pic>
        <p:nvPicPr>
          <p:cNvPr id="23" name="Obraz 22" descr="Obraz znaleziony dla: paih">
            <a:extLst>
              <a:ext uri="{FF2B5EF4-FFF2-40B4-BE49-F238E27FC236}">
                <a16:creationId xmlns:a16="http://schemas.microsoft.com/office/drawing/2014/main" id="{B158E285-6016-2372-BF4E-26A83D14AD8A}"/>
              </a:ext>
            </a:extLst>
          </p:cNvPr>
          <p:cNvPicPr>
            <a:picLocks noChangeAspect="1"/>
          </p:cNvPicPr>
          <p:nvPr/>
        </p:nvPicPr>
        <p:blipFill>
          <a:blip r:embed="rId23">
            <a:grayscl/>
          </a:blip>
          <a:stretch>
            <a:fillRect/>
          </a:stretch>
        </p:blipFill>
        <p:spPr>
          <a:xfrm>
            <a:off x="2856953" y="2190678"/>
            <a:ext cx="1661975" cy="492701"/>
          </a:xfrm>
          <a:prstGeom prst="rect">
            <a:avLst/>
          </a:prstGeom>
        </p:spPr>
      </p:pic>
      <p:pic>
        <p:nvPicPr>
          <p:cNvPr id="24" name="Obraz 23" descr="Idea 3W i Klaster Technologii Kosmicznych będą razem wspierać polski ...">
            <a:extLst>
              <a:ext uri="{FF2B5EF4-FFF2-40B4-BE49-F238E27FC236}">
                <a16:creationId xmlns:a16="http://schemas.microsoft.com/office/drawing/2014/main" id="{A83C7E01-7A9D-21A7-C18E-37CE255C11F9}"/>
              </a:ext>
            </a:extLst>
          </p:cNvPr>
          <p:cNvPicPr>
            <a:picLocks noChangeAspect="1"/>
          </p:cNvPicPr>
          <p:nvPr/>
        </p:nvPicPr>
        <p:blipFill>
          <a:blip r:embed="rId24">
            <a:grayscl/>
          </a:blip>
          <a:stretch>
            <a:fillRect/>
          </a:stretch>
        </p:blipFill>
        <p:spPr>
          <a:xfrm>
            <a:off x="9378725" y="3934858"/>
            <a:ext cx="842251" cy="833374"/>
          </a:xfrm>
          <a:prstGeom prst="rect">
            <a:avLst/>
          </a:prstGeom>
        </p:spPr>
      </p:pic>
      <p:pic>
        <p:nvPicPr>
          <p:cNvPr id="25" name="Obraz 24" descr="Home">
            <a:extLst>
              <a:ext uri="{FF2B5EF4-FFF2-40B4-BE49-F238E27FC236}">
                <a16:creationId xmlns:a16="http://schemas.microsoft.com/office/drawing/2014/main" id="{B9BCF5BA-DCE0-58C2-64BB-AB3566E4F087}"/>
              </a:ext>
            </a:extLst>
          </p:cNvPr>
          <p:cNvPicPr>
            <a:picLocks noChangeAspect="1"/>
          </p:cNvPicPr>
          <p:nvPr/>
        </p:nvPicPr>
        <p:blipFill>
          <a:blip r:embed="rId25">
            <a:grayscl/>
          </a:blip>
          <a:stretch>
            <a:fillRect/>
          </a:stretch>
        </p:blipFill>
        <p:spPr>
          <a:xfrm>
            <a:off x="6676254" y="5088996"/>
            <a:ext cx="672258" cy="1016203"/>
          </a:xfrm>
          <a:prstGeom prst="rect">
            <a:avLst/>
          </a:prstGeom>
        </p:spPr>
      </p:pic>
      <p:pic>
        <p:nvPicPr>
          <p:cNvPr id="26" name="Obraz 25" descr="Zobacz szczegóły powiązanego obrazu. Praca w Urząd m. st. Warszawy">
            <a:extLst>
              <a:ext uri="{FF2B5EF4-FFF2-40B4-BE49-F238E27FC236}">
                <a16:creationId xmlns:a16="http://schemas.microsoft.com/office/drawing/2014/main" id="{8A5C6FA8-2A10-C6F8-3ACB-F35471043699}"/>
              </a:ext>
            </a:extLst>
          </p:cNvPr>
          <p:cNvPicPr>
            <a:picLocks noChangeAspect="1"/>
          </p:cNvPicPr>
          <p:nvPr/>
        </p:nvPicPr>
        <p:blipFill>
          <a:blip r:embed="rId26">
            <a:grayscl/>
          </a:blip>
          <a:stretch>
            <a:fillRect/>
          </a:stretch>
        </p:blipFill>
        <p:spPr>
          <a:xfrm>
            <a:off x="10290175" y="1857341"/>
            <a:ext cx="1166932" cy="1159374"/>
          </a:xfrm>
          <a:prstGeom prst="rect">
            <a:avLst/>
          </a:prstGeom>
        </p:spPr>
      </p:pic>
      <p:pic>
        <p:nvPicPr>
          <p:cNvPr id="27" name="Obraz 26" descr="Mastalerek: To premier powinien wskazywać ambasadora przy UE">
            <a:extLst>
              <a:ext uri="{FF2B5EF4-FFF2-40B4-BE49-F238E27FC236}">
                <a16:creationId xmlns:a16="http://schemas.microsoft.com/office/drawing/2014/main" id="{6598C373-01B1-1C7D-CC1B-DC1D9696C400}"/>
              </a:ext>
            </a:extLst>
          </p:cNvPr>
          <p:cNvPicPr>
            <a:picLocks noChangeAspect="1"/>
          </p:cNvPicPr>
          <p:nvPr/>
        </p:nvPicPr>
        <p:blipFill>
          <a:blip r:embed="rId27">
            <a:grayscl/>
          </a:blip>
          <a:stretch>
            <a:fillRect/>
          </a:stretch>
        </p:blipFill>
        <p:spPr>
          <a:xfrm>
            <a:off x="5189318" y="3029235"/>
            <a:ext cx="1273301" cy="838921"/>
          </a:xfrm>
          <a:prstGeom prst="rect">
            <a:avLst/>
          </a:prstGeom>
        </p:spPr>
      </p:pic>
      <p:pic>
        <p:nvPicPr>
          <p:cNvPr id="28" name="Obraz 27" descr="Obraz znaleziony dla: mazowiecka dolina wodorowa">
            <a:extLst>
              <a:ext uri="{FF2B5EF4-FFF2-40B4-BE49-F238E27FC236}">
                <a16:creationId xmlns:a16="http://schemas.microsoft.com/office/drawing/2014/main" id="{E89B2473-2685-DCF0-7253-732A69A7F2AB}"/>
              </a:ext>
            </a:extLst>
          </p:cNvPr>
          <p:cNvPicPr>
            <a:picLocks noChangeAspect="1"/>
          </p:cNvPicPr>
          <p:nvPr/>
        </p:nvPicPr>
        <p:blipFill>
          <a:blip r:embed="rId28">
            <a:grayscl/>
          </a:blip>
          <a:stretch>
            <a:fillRect/>
          </a:stretch>
        </p:blipFill>
        <p:spPr>
          <a:xfrm>
            <a:off x="5515746" y="2136667"/>
            <a:ext cx="1047381" cy="663576"/>
          </a:xfrm>
          <a:prstGeom prst="rect">
            <a:avLst/>
          </a:prstGeom>
        </p:spPr>
      </p:pic>
      <p:sp>
        <p:nvSpPr>
          <p:cNvPr id="29" name="pole tekstowe 28">
            <a:extLst>
              <a:ext uri="{FF2B5EF4-FFF2-40B4-BE49-F238E27FC236}">
                <a16:creationId xmlns:a16="http://schemas.microsoft.com/office/drawing/2014/main" id="{700B6FE7-91B6-7D45-B8B9-DD870F24DD4D}"/>
              </a:ext>
            </a:extLst>
          </p:cNvPr>
          <p:cNvSpPr txBox="1"/>
          <p:nvPr/>
        </p:nvSpPr>
        <p:spPr>
          <a:xfrm>
            <a:off x="250552" y="357415"/>
            <a:ext cx="11301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2FC54C"/>
                </a:solidFill>
                <a:latin typeface="Klavika Basic" panose="020B0506040000020004" pitchFamily="34" charset="-18"/>
              </a:rPr>
              <a:t>We cooperate with the national innovation ecosystem</a:t>
            </a:r>
          </a:p>
        </p:txBody>
      </p:sp>
    </p:spTree>
    <p:extLst>
      <p:ext uri="{BB962C8B-B14F-4D97-AF65-F5344CB8AC3E}">
        <p14:creationId xmlns:p14="http://schemas.microsoft.com/office/powerpoint/2010/main" val="87288053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482</Words>
  <Application>Microsoft Office PowerPoint</Application>
  <PresentationFormat>Panoramiczny</PresentationFormat>
  <Paragraphs>78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Klavika Basic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Ani Sukiasyan | Łukasiewicz – PIT</dc:creator>
  <cp:lastModifiedBy>Agnieszka Możejko | Łukasiewicz – PIT</cp:lastModifiedBy>
  <cp:revision>10</cp:revision>
  <dcterms:created xsi:type="dcterms:W3CDTF">2025-05-23T09:56:31Z</dcterms:created>
  <dcterms:modified xsi:type="dcterms:W3CDTF">2025-12-11T14:08:54Z</dcterms:modified>
</cp:coreProperties>
</file>