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6"/>
  </p:notesMasterIdLst>
  <p:sldIdLst>
    <p:sldId id="256" r:id="rId2"/>
    <p:sldId id="262" r:id="rId3"/>
    <p:sldId id="267" r:id="rId4"/>
    <p:sldId id="288" r:id="rId5"/>
    <p:sldId id="289" r:id="rId6"/>
    <p:sldId id="268" r:id="rId7"/>
    <p:sldId id="290" r:id="rId8"/>
    <p:sldId id="291" r:id="rId9"/>
    <p:sldId id="292" r:id="rId10"/>
    <p:sldId id="260" r:id="rId11"/>
    <p:sldId id="293" r:id="rId12"/>
    <p:sldId id="294" r:id="rId13"/>
    <p:sldId id="296" r:id="rId14"/>
    <p:sldId id="295"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9"/>
    <p:restoredTop sz="94043"/>
  </p:normalViewPr>
  <p:slideViewPr>
    <p:cSldViewPr snapToGrid="0">
      <p:cViewPr varScale="1">
        <p:scale>
          <a:sx n="106" d="100"/>
          <a:sy n="106" d="100"/>
        </p:scale>
        <p:origin x="216"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Tabelle1!$B$32</c:f>
              <c:strCache>
                <c:ptCount val="1"/>
                <c:pt idx="0">
                  <c:v>CO2 Anualy in Tonnen</c:v>
                </c:pt>
              </c:strCache>
            </c:strRef>
          </c:tx>
          <c:spPr>
            <a:solidFill>
              <a:schemeClr val="accent1"/>
            </a:solidFill>
            <a:ln>
              <a:noFill/>
            </a:ln>
            <a:effectLst/>
          </c:spPr>
          <c:invertIfNegative val="0"/>
          <c:cat>
            <c:numRef>
              <c:f>Tabelle1!$A$33:$A$41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Tabelle1!$B$33:$B$41</c:f>
              <c:numCache>
                <c:formatCode>0</c:formatCode>
                <c:ptCount val="9"/>
                <c:pt idx="0">
                  <c:v>10493.75</c:v>
                </c:pt>
                <c:pt idx="1">
                  <c:v>57180.408653846156</c:v>
                </c:pt>
                <c:pt idx="2">
                  <c:v>119629.62740384616</c:v>
                </c:pt>
                <c:pt idx="3">
                  <c:v>119629.62740384616</c:v>
                </c:pt>
                <c:pt idx="4">
                  <c:v>121454.62740384616</c:v>
                </c:pt>
                <c:pt idx="5">
                  <c:v>122858.47355769231</c:v>
                </c:pt>
                <c:pt idx="6">
                  <c:v>135887.92067307694</c:v>
                </c:pt>
                <c:pt idx="7">
                  <c:v>139431.75480769231</c:v>
                </c:pt>
                <c:pt idx="8">
                  <c:v>154098.4375</c:v>
                </c:pt>
              </c:numCache>
            </c:numRef>
          </c:val>
          <c:extLst>
            <c:ext xmlns:c16="http://schemas.microsoft.com/office/drawing/2014/chart" uri="{C3380CC4-5D6E-409C-BE32-E72D297353CC}">
              <c16:uniqueId val="{00000000-B711-7848-AF0B-D6231C52EECD}"/>
            </c:ext>
          </c:extLst>
        </c:ser>
        <c:dLbls>
          <c:showLegendKey val="0"/>
          <c:showVal val="0"/>
          <c:showCatName val="0"/>
          <c:showSerName val="0"/>
          <c:showPercent val="0"/>
          <c:showBubbleSize val="0"/>
        </c:dLbls>
        <c:gapWidth val="219"/>
        <c:overlap val="-27"/>
        <c:axId val="477391728"/>
        <c:axId val="477331312"/>
      </c:barChart>
      <c:catAx>
        <c:axId val="47739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77331312"/>
        <c:crosses val="autoZero"/>
        <c:auto val="1"/>
        <c:lblAlgn val="ctr"/>
        <c:lblOffset val="100"/>
        <c:noMultiLvlLbl val="0"/>
      </c:catAx>
      <c:valAx>
        <c:axId val="477331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77391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CA234-2E76-4432-890B-CF31AF63AB5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9866B56-40CB-43B6-9DCE-F60117A869EC}">
      <dgm:prSet/>
      <dgm:spPr/>
      <dgm:t>
        <a:bodyPr/>
        <a:lstStyle/>
        <a:p>
          <a:r>
            <a:rPr lang="en-US"/>
            <a:t>Eigentümer: </a:t>
          </a:r>
          <a:br>
            <a:rPr lang="en-US"/>
          </a:br>
          <a:r>
            <a:rPr lang="en-US"/>
            <a:t>Öresundlinie: MF AURORA</a:t>
          </a:r>
        </a:p>
      </dgm:t>
    </dgm:pt>
    <dgm:pt modelId="{96A14D8E-8D26-4892-B95C-EF9EA43583CD}" type="parTrans" cxnId="{75762007-5E4A-4465-B935-3B8E3180A20C}">
      <dgm:prSet/>
      <dgm:spPr/>
      <dgm:t>
        <a:bodyPr/>
        <a:lstStyle/>
        <a:p>
          <a:endParaRPr lang="en-US"/>
        </a:p>
      </dgm:t>
    </dgm:pt>
    <dgm:pt modelId="{1D842C4E-7874-477F-9610-2017B618E235}" type="sibTrans" cxnId="{75762007-5E4A-4465-B935-3B8E3180A20C}">
      <dgm:prSet/>
      <dgm:spPr/>
      <dgm:t>
        <a:bodyPr/>
        <a:lstStyle/>
        <a:p>
          <a:endParaRPr lang="en-US"/>
        </a:p>
      </dgm:t>
    </dgm:pt>
    <dgm:pt modelId="{870DB514-37D4-4148-AD2A-26D509524C11}">
      <dgm:prSet/>
      <dgm:spPr/>
      <dgm:t>
        <a:bodyPr/>
        <a:lstStyle/>
        <a:p>
          <a:r>
            <a:rPr lang="en-US"/>
            <a:t>Standort Schweden – Dänemark</a:t>
          </a:r>
        </a:p>
      </dgm:t>
    </dgm:pt>
    <dgm:pt modelId="{DE2F56BF-C85C-4E27-AB98-CA9C6C8BA56B}" type="parTrans" cxnId="{A85E94AD-5F02-422B-800B-7647DFE422AF}">
      <dgm:prSet/>
      <dgm:spPr/>
      <dgm:t>
        <a:bodyPr/>
        <a:lstStyle/>
        <a:p>
          <a:endParaRPr lang="en-US"/>
        </a:p>
      </dgm:t>
    </dgm:pt>
    <dgm:pt modelId="{AC20EC8F-7378-4AA1-8128-DBCC90198FD9}" type="sibTrans" cxnId="{A85E94AD-5F02-422B-800B-7647DFE422AF}">
      <dgm:prSet/>
      <dgm:spPr/>
      <dgm:t>
        <a:bodyPr/>
        <a:lstStyle/>
        <a:p>
          <a:endParaRPr lang="en-US"/>
        </a:p>
      </dgm:t>
    </dgm:pt>
    <dgm:pt modelId="{373003A4-BE21-49B3-91C1-5399A348AA37}">
      <dgm:prSet/>
      <dgm:spPr/>
      <dgm:t>
        <a:bodyPr/>
        <a:lstStyle/>
        <a:p>
          <a:r>
            <a:rPr lang="en-US"/>
            <a:t>Lieferung 2018</a:t>
          </a:r>
        </a:p>
      </dgm:t>
    </dgm:pt>
    <dgm:pt modelId="{556DBA18-7768-4194-B916-D439AA6161B0}" type="parTrans" cxnId="{03026783-E2C1-4D39-966F-349A9CF0E68F}">
      <dgm:prSet/>
      <dgm:spPr/>
      <dgm:t>
        <a:bodyPr/>
        <a:lstStyle/>
        <a:p>
          <a:endParaRPr lang="en-US"/>
        </a:p>
      </dgm:t>
    </dgm:pt>
    <dgm:pt modelId="{B2C5A468-E8DD-4BC1-9D90-307C34FAAA90}" type="sibTrans" cxnId="{03026783-E2C1-4D39-966F-349A9CF0E68F}">
      <dgm:prSet/>
      <dgm:spPr/>
      <dgm:t>
        <a:bodyPr/>
        <a:lstStyle/>
        <a:p>
          <a:endParaRPr lang="en-US"/>
        </a:p>
      </dgm:t>
    </dgm:pt>
    <dgm:pt modelId="{76798536-B5A3-4967-A4B7-46F8EC337EC6}">
      <dgm:prSet/>
      <dgm:spPr/>
      <dgm:t>
        <a:bodyPr/>
        <a:lstStyle/>
        <a:p>
          <a:r>
            <a:rPr lang="en-US"/>
            <a:t>Verbrauch: </a:t>
          </a:r>
          <a:br>
            <a:rPr lang="en-US"/>
          </a:br>
          <a:r>
            <a:rPr lang="en-US"/>
            <a:t>vor Elektrifizierung: 3MWh</a:t>
          </a:r>
          <a:br>
            <a:rPr lang="en-US"/>
          </a:br>
          <a:r>
            <a:rPr lang="en-US"/>
            <a:t>nach Elektrifizierung 1MWh</a:t>
          </a:r>
        </a:p>
      </dgm:t>
    </dgm:pt>
    <dgm:pt modelId="{5468E673-6BAC-4598-9A47-E648B4DA7BBE}" type="parTrans" cxnId="{29E68DD4-7737-4FCB-8EF7-9F0CD5693CB6}">
      <dgm:prSet/>
      <dgm:spPr/>
      <dgm:t>
        <a:bodyPr/>
        <a:lstStyle/>
        <a:p>
          <a:endParaRPr lang="en-US"/>
        </a:p>
      </dgm:t>
    </dgm:pt>
    <dgm:pt modelId="{C2E1CD03-F233-4CA0-A97A-73A7FC4E3354}" type="sibTrans" cxnId="{29E68DD4-7737-4FCB-8EF7-9F0CD5693CB6}">
      <dgm:prSet/>
      <dgm:spPr/>
      <dgm:t>
        <a:bodyPr/>
        <a:lstStyle/>
        <a:p>
          <a:endParaRPr lang="en-US"/>
        </a:p>
      </dgm:t>
    </dgm:pt>
    <dgm:pt modelId="{2A3D5E6C-C88A-4AD5-B26F-E0CE0CA1F274}">
      <dgm:prSet/>
      <dgm:spPr/>
      <dgm:t>
        <a:bodyPr/>
        <a:lstStyle/>
        <a:p>
          <a:r>
            <a:rPr lang="en-US"/>
            <a:t>Hybrid Fähre mit 4160 kWh installierter Kapazität und 12MW Leistung</a:t>
          </a:r>
        </a:p>
      </dgm:t>
    </dgm:pt>
    <dgm:pt modelId="{68B586C9-31C2-4045-AE2F-EDC5DBD57763}" type="parTrans" cxnId="{EA9CAC98-48B4-48D9-9BF2-1A6A7406F119}">
      <dgm:prSet/>
      <dgm:spPr/>
      <dgm:t>
        <a:bodyPr/>
        <a:lstStyle/>
        <a:p>
          <a:endParaRPr lang="en-US"/>
        </a:p>
      </dgm:t>
    </dgm:pt>
    <dgm:pt modelId="{B95C3594-7246-4429-B20A-C9DB79E7A4C3}" type="sibTrans" cxnId="{EA9CAC98-48B4-48D9-9BF2-1A6A7406F119}">
      <dgm:prSet/>
      <dgm:spPr/>
      <dgm:t>
        <a:bodyPr/>
        <a:lstStyle/>
        <a:p>
          <a:endParaRPr lang="en-US"/>
        </a:p>
      </dgm:t>
    </dgm:pt>
    <dgm:pt modelId="{1191E2A0-ABBD-4F8B-9041-6A079317A137}">
      <dgm:prSet/>
      <dgm:spPr/>
      <dgm:t>
        <a:bodyPr/>
        <a:lstStyle/>
        <a:p>
          <a:r>
            <a:rPr lang="en-US"/>
            <a:t>Ladezeit: 5 min für 1MWh bei einer Ladeleistung von 10,7 MW</a:t>
          </a:r>
        </a:p>
      </dgm:t>
    </dgm:pt>
    <dgm:pt modelId="{9AA1BAD4-F3B1-401B-9DC3-0FD812D0DC3F}" type="parTrans" cxnId="{0A70BE18-79C9-4DCF-9629-1763126F3E71}">
      <dgm:prSet/>
      <dgm:spPr/>
      <dgm:t>
        <a:bodyPr/>
        <a:lstStyle/>
        <a:p>
          <a:endParaRPr lang="en-US"/>
        </a:p>
      </dgm:t>
    </dgm:pt>
    <dgm:pt modelId="{9B24EAE2-FBA9-4080-A2C5-0DF9D8BA5C6D}" type="sibTrans" cxnId="{0A70BE18-79C9-4DCF-9629-1763126F3E71}">
      <dgm:prSet/>
      <dgm:spPr/>
      <dgm:t>
        <a:bodyPr/>
        <a:lstStyle/>
        <a:p>
          <a:endParaRPr lang="en-US"/>
        </a:p>
      </dgm:t>
    </dgm:pt>
    <dgm:pt modelId="{F9840799-6436-4395-A3DD-3AC4C2F83A2F}">
      <dgm:prSet/>
      <dgm:spPr/>
      <dgm:t>
        <a:bodyPr/>
        <a:lstStyle/>
        <a:p>
          <a:r>
            <a:rPr lang="en-US"/>
            <a:t>Einsparung 36,500 t Co2 per Jahr</a:t>
          </a:r>
        </a:p>
      </dgm:t>
    </dgm:pt>
    <dgm:pt modelId="{E0E668E5-CF49-424E-8A3D-DA61BA6D3449}" type="parTrans" cxnId="{96FABD3E-A446-4310-8707-4BF67346A89D}">
      <dgm:prSet/>
      <dgm:spPr/>
      <dgm:t>
        <a:bodyPr/>
        <a:lstStyle/>
        <a:p>
          <a:endParaRPr lang="en-US"/>
        </a:p>
      </dgm:t>
    </dgm:pt>
    <dgm:pt modelId="{E004A726-F9CF-4803-B838-6B344A786A8E}" type="sibTrans" cxnId="{96FABD3E-A446-4310-8707-4BF67346A89D}">
      <dgm:prSet/>
      <dgm:spPr/>
      <dgm:t>
        <a:bodyPr/>
        <a:lstStyle/>
        <a:p>
          <a:endParaRPr lang="en-US"/>
        </a:p>
      </dgm:t>
    </dgm:pt>
    <dgm:pt modelId="{618856F8-8145-4F19-BFAA-98B8FBC4CB25}">
      <dgm:prSet/>
      <dgm:spPr/>
      <dgm:t>
        <a:bodyPr/>
        <a:lstStyle/>
        <a:p>
          <a:r>
            <a:rPr lang="en-US"/>
            <a:t>Bislang über 80.000 Cyclen auf der Batterie (20% DoD)</a:t>
          </a:r>
        </a:p>
      </dgm:t>
    </dgm:pt>
    <dgm:pt modelId="{28940FBC-4968-49F2-9D96-5B63578FC248}" type="parTrans" cxnId="{24AD320E-E676-480B-BC96-A514A8037EBA}">
      <dgm:prSet/>
      <dgm:spPr/>
      <dgm:t>
        <a:bodyPr/>
        <a:lstStyle/>
        <a:p>
          <a:endParaRPr lang="en-US"/>
        </a:p>
      </dgm:t>
    </dgm:pt>
    <dgm:pt modelId="{086C367B-8696-44B8-8317-4C6A4D36F618}" type="sibTrans" cxnId="{24AD320E-E676-480B-BC96-A514A8037EBA}">
      <dgm:prSet/>
      <dgm:spPr/>
      <dgm:t>
        <a:bodyPr/>
        <a:lstStyle/>
        <a:p>
          <a:endParaRPr lang="en-US"/>
        </a:p>
      </dgm:t>
    </dgm:pt>
    <dgm:pt modelId="{785C74AA-6DE6-4E4E-8B50-D2D670CDE5C3}">
      <dgm:prSet/>
      <dgm:spPr/>
      <dgm:t>
        <a:bodyPr/>
        <a:lstStyle/>
        <a:p>
          <a:r>
            <a:rPr lang="en-US"/>
            <a:t>2025 Zelltausch zur nächsten Generation mit einer höheren Kapazität und höherer Leistung</a:t>
          </a:r>
        </a:p>
      </dgm:t>
    </dgm:pt>
    <dgm:pt modelId="{6C65E3DC-0F51-4415-A3C0-29B34863069A}" type="parTrans" cxnId="{7397B331-370F-4656-B7BB-2C3F52145C98}">
      <dgm:prSet/>
      <dgm:spPr/>
      <dgm:t>
        <a:bodyPr/>
        <a:lstStyle/>
        <a:p>
          <a:endParaRPr lang="en-US"/>
        </a:p>
      </dgm:t>
    </dgm:pt>
    <dgm:pt modelId="{5F3B3A1B-D2C2-4A49-B09E-22FB27C6A369}" type="sibTrans" cxnId="{7397B331-370F-4656-B7BB-2C3F52145C98}">
      <dgm:prSet/>
      <dgm:spPr/>
      <dgm:t>
        <a:bodyPr/>
        <a:lstStyle/>
        <a:p>
          <a:endParaRPr lang="en-US"/>
        </a:p>
      </dgm:t>
    </dgm:pt>
    <dgm:pt modelId="{4B0B423A-3B9C-7342-9AB9-D397FB48F99A}" type="pres">
      <dgm:prSet presAssocID="{6A9CA234-2E76-4432-890B-CF31AF63AB59}" presName="diagram" presStyleCnt="0">
        <dgm:presLayoutVars>
          <dgm:dir/>
          <dgm:resizeHandles val="exact"/>
        </dgm:presLayoutVars>
      </dgm:prSet>
      <dgm:spPr/>
    </dgm:pt>
    <dgm:pt modelId="{E84FB540-C2D3-2F4E-BB68-CD252797788A}" type="pres">
      <dgm:prSet presAssocID="{59866B56-40CB-43B6-9DCE-F60117A869EC}" presName="node" presStyleLbl="node1" presStyleIdx="0" presStyleCnt="9">
        <dgm:presLayoutVars>
          <dgm:bulletEnabled val="1"/>
        </dgm:presLayoutVars>
      </dgm:prSet>
      <dgm:spPr/>
    </dgm:pt>
    <dgm:pt modelId="{32D49878-621A-A44C-A139-D39CF6248EA6}" type="pres">
      <dgm:prSet presAssocID="{1D842C4E-7874-477F-9610-2017B618E235}" presName="sibTrans" presStyleCnt="0"/>
      <dgm:spPr/>
    </dgm:pt>
    <dgm:pt modelId="{83932204-40A8-3041-BC3E-F3853E9B134B}" type="pres">
      <dgm:prSet presAssocID="{870DB514-37D4-4148-AD2A-26D509524C11}" presName="node" presStyleLbl="node1" presStyleIdx="1" presStyleCnt="9">
        <dgm:presLayoutVars>
          <dgm:bulletEnabled val="1"/>
        </dgm:presLayoutVars>
      </dgm:prSet>
      <dgm:spPr/>
    </dgm:pt>
    <dgm:pt modelId="{75D1E02B-44E4-0647-B163-62678113708C}" type="pres">
      <dgm:prSet presAssocID="{AC20EC8F-7378-4AA1-8128-DBCC90198FD9}" presName="sibTrans" presStyleCnt="0"/>
      <dgm:spPr/>
    </dgm:pt>
    <dgm:pt modelId="{5F7D23B4-02AC-9541-BD1A-038F9B5EAC69}" type="pres">
      <dgm:prSet presAssocID="{373003A4-BE21-49B3-91C1-5399A348AA37}" presName="node" presStyleLbl="node1" presStyleIdx="2" presStyleCnt="9">
        <dgm:presLayoutVars>
          <dgm:bulletEnabled val="1"/>
        </dgm:presLayoutVars>
      </dgm:prSet>
      <dgm:spPr/>
    </dgm:pt>
    <dgm:pt modelId="{3933D571-8E81-4647-AA8E-F15B7D66F2BD}" type="pres">
      <dgm:prSet presAssocID="{B2C5A468-E8DD-4BC1-9D90-307C34FAAA90}" presName="sibTrans" presStyleCnt="0"/>
      <dgm:spPr/>
    </dgm:pt>
    <dgm:pt modelId="{1C222169-637F-874C-A5C8-3E38B8C78E60}" type="pres">
      <dgm:prSet presAssocID="{76798536-B5A3-4967-A4B7-46F8EC337EC6}" presName="node" presStyleLbl="node1" presStyleIdx="3" presStyleCnt="9">
        <dgm:presLayoutVars>
          <dgm:bulletEnabled val="1"/>
        </dgm:presLayoutVars>
      </dgm:prSet>
      <dgm:spPr/>
    </dgm:pt>
    <dgm:pt modelId="{008080E0-E82C-4647-AE64-366967225938}" type="pres">
      <dgm:prSet presAssocID="{C2E1CD03-F233-4CA0-A97A-73A7FC4E3354}" presName="sibTrans" presStyleCnt="0"/>
      <dgm:spPr/>
    </dgm:pt>
    <dgm:pt modelId="{28326E6E-8AB5-F042-8DE2-A8378191F096}" type="pres">
      <dgm:prSet presAssocID="{2A3D5E6C-C88A-4AD5-B26F-E0CE0CA1F274}" presName="node" presStyleLbl="node1" presStyleIdx="4" presStyleCnt="9">
        <dgm:presLayoutVars>
          <dgm:bulletEnabled val="1"/>
        </dgm:presLayoutVars>
      </dgm:prSet>
      <dgm:spPr/>
    </dgm:pt>
    <dgm:pt modelId="{DC3648CE-A0E3-3F47-A8B1-CF17F491CD44}" type="pres">
      <dgm:prSet presAssocID="{B95C3594-7246-4429-B20A-C9DB79E7A4C3}" presName="sibTrans" presStyleCnt="0"/>
      <dgm:spPr/>
    </dgm:pt>
    <dgm:pt modelId="{A3A7B83F-2660-0545-A42E-54DC301683D9}" type="pres">
      <dgm:prSet presAssocID="{1191E2A0-ABBD-4F8B-9041-6A079317A137}" presName="node" presStyleLbl="node1" presStyleIdx="5" presStyleCnt="9">
        <dgm:presLayoutVars>
          <dgm:bulletEnabled val="1"/>
        </dgm:presLayoutVars>
      </dgm:prSet>
      <dgm:spPr/>
    </dgm:pt>
    <dgm:pt modelId="{0A731401-269C-C447-B31A-5FEFA57BB08B}" type="pres">
      <dgm:prSet presAssocID="{9B24EAE2-FBA9-4080-A2C5-0DF9D8BA5C6D}" presName="sibTrans" presStyleCnt="0"/>
      <dgm:spPr/>
    </dgm:pt>
    <dgm:pt modelId="{A21651AC-9F9E-944D-BF33-1F8099703392}" type="pres">
      <dgm:prSet presAssocID="{F9840799-6436-4395-A3DD-3AC4C2F83A2F}" presName="node" presStyleLbl="node1" presStyleIdx="6" presStyleCnt="9">
        <dgm:presLayoutVars>
          <dgm:bulletEnabled val="1"/>
        </dgm:presLayoutVars>
      </dgm:prSet>
      <dgm:spPr/>
    </dgm:pt>
    <dgm:pt modelId="{1E6814C9-D6BF-E64E-8663-F559877BFA25}" type="pres">
      <dgm:prSet presAssocID="{E004A726-F9CF-4803-B838-6B344A786A8E}" presName="sibTrans" presStyleCnt="0"/>
      <dgm:spPr/>
    </dgm:pt>
    <dgm:pt modelId="{259511B3-A4AC-5548-8A9A-1F40BC61D194}" type="pres">
      <dgm:prSet presAssocID="{618856F8-8145-4F19-BFAA-98B8FBC4CB25}" presName="node" presStyleLbl="node1" presStyleIdx="7" presStyleCnt="9">
        <dgm:presLayoutVars>
          <dgm:bulletEnabled val="1"/>
        </dgm:presLayoutVars>
      </dgm:prSet>
      <dgm:spPr/>
    </dgm:pt>
    <dgm:pt modelId="{C9CF8E73-9783-BD41-9ADA-D07EE874EF85}" type="pres">
      <dgm:prSet presAssocID="{086C367B-8696-44B8-8317-4C6A4D36F618}" presName="sibTrans" presStyleCnt="0"/>
      <dgm:spPr/>
    </dgm:pt>
    <dgm:pt modelId="{773E6EB5-B75F-804D-AEC4-F847AF2F13B2}" type="pres">
      <dgm:prSet presAssocID="{785C74AA-6DE6-4E4E-8B50-D2D670CDE5C3}" presName="node" presStyleLbl="node1" presStyleIdx="8" presStyleCnt="9">
        <dgm:presLayoutVars>
          <dgm:bulletEnabled val="1"/>
        </dgm:presLayoutVars>
      </dgm:prSet>
      <dgm:spPr/>
    </dgm:pt>
  </dgm:ptLst>
  <dgm:cxnLst>
    <dgm:cxn modelId="{75762007-5E4A-4465-B935-3B8E3180A20C}" srcId="{6A9CA234-2E76-4432-890B-CF31AF63AB59}" destId="{59866B56-40CB-43B6-9DCE-F60117A869EC}" srcOrd="0" destOrd="0" parTransId="{96A14D8E-8D26-4892-B95C-EF9EA43583CD}" sibTransId="{1D842C4E-7874-477F-9610-2017B618E235}"/>
    <dgm:cxn modelId="{24AD320E-E676-480B-BC96-A514A8037EBA}" srcId="{6A9CA234-2E76-4432-890B-CF31AF63AB59}" destId="{618856F8-8145-4F19-BFAA-98B8FBC4CB25}" srcOrd="7" destOrd="0" parTransId="{28940FBC-4968-49F2-9D96-5B63578FC248}" sibTransId="{086C367B-8696-44B8-8317-4C6A4D36F618}"/>
    <dgm:cxn modelId="{0A70BE18-79C9-4DCF-9629-1763126F3E71}" srcId="{6A9CA234-2E76-4432-890B-CF31AF63AB59}" destId="{1191E2A0-ABBD-4F8B-9041-6A079317A137}" srcOrd="5" destOrd="0" parTransId="{9AA1BAD4-F3B1-401B-9DC3-0FD812D0DC3F}" sibTransId="{9B24EAE2-FBA9-4080-A2C5-0DF9D8BA5C6D}"/>
    <dgm:cxn modelId="{7397B331-370F-4656-B7BB-2C3F52145C98}" srcId="{6A9CA234-2E76-4432-890B-CF31AF63AB59}" destId="{785C74AA-6DE6-4E4E-8B50-D2D670CDE5C3}" srcOrd="8" destOrd="0" parTransId="{6C65E3DC-0F51-4415-A3C0-29B34863069A}" sibTransId="{5F3B3A1B-D2C2-4A49-B09E-22FB27C6A369}"/>
    <dgm:cxn modelId="{C69BD739-C4A8-4743-BBE2-540228DE1C79}" type="presOf" srcId="{6A9CA234-2E76-4432-890B-CF31AF63AB59}" destId="{4B0B423A-3B9C-7342-9AB9-D397FB48F99A}" srcOrd="0" destOrd="0" presId="urn:microsoft.com/office/officeart/2005/8/layout/default"/>
    <dgm:cxn modelId="{96FABD3E-A446-4310-8707-4BF67346A89D}" srcId="{6A9CA234-2E76-4432-890B-CF31AF63AB59}" destId="{F9840799-6436-4395-A3DD-3AC4C2F83A2F}" srcOrd="6" destOrd="0" parTransId="{E0E668E5-CF49-424E-8A3D-DA61BA6D3449}" sibTransId="{E004A726-F9CF-4803-B838-6B344A786A8E}"/>
    <dgm:cxn modelId="{F834D943-0EA4-8447-B90F-E05F544E1A94}" type="presOf" srcId="{785C74AA-6DE6-4E4E-8B50-D2D670CDE5C3}" destId="{773E6EB5-B75F-804D-AEC4-F847AF2F13B2}" srcOrd="0" destOrd="0" presId="urn:microsoft.com/office/officeart/2005/8/layout/default"/>
    <dgm:cxn modelId="{FDD40868-2C62-7B40-B2F6-64773D628A08}" type="presOf" srcId="{870DB514-37D4-4148-AD2A-26D509524C11}" destId="{83932204-40A8-3041-BC3E-F3853E9B134B}" srcOrd="0" destOrd="0" presId="urn:microsoft.com/office/officeart/2005/8/layout/default"/>
    <dgm:cxn modelId="{4DCD6769-2A64-0A42-9DCD-DDF1B68076FF}" type="presOf" srcId="{59866B56-40CB-43B6-9DCE-F60117A869EC}" destId="{E84FB540-C2D3-2F4E-BB68-CD252797788A}" srcOrd="0" destOrd="0" presId="urn:microsoft.com/office/officeart/2005/8/layout/default"/>
    <dgm:cxn modelId="{218BB36C-4984-164F-9349-DE8B67CBF7F2}" type="presOf" srcId="{1191E2A0-ABBD-4F8B-9041-6A079317A137}" destId="{A3A7B83F-2660-0545-A42E-54DC301683D9}" srcOrd="0" destOrd="0" presId="urn:microsoft.com/office/officeart/2005/8/layout/default"/>
    <dgm:cxn modelId="{CBE9F47C-7229-E142-9B49-16D279061D90}" type="presOf" srcId="{373003A4-BE21-49B3-91C1-5399A348AA37}" destId="{5F7D23B4-02AC-9541-BD1A-038F9B5EAC69}" srcOrd="0" destOrd="0" presId="urn:microsoft.com/office/officeart/2005/8/layout/default"/>
    <dgm:cxn modelId="{03026783-E2C1-4D39-966F-349A9CF0E68F}" srcId="{6A9CA234-2E76-4432-890B-CF31AF63AB59}" destId="{373003A4-BE21-49B3-91C1-5399A348AA37}" srcOrd="2" destOrd="0" parTransId="{556DBA18-7768-4194-B916-D439AA6161B0}" sibTransId="{B2C5A468-E8DD-4BC1-9D90-307C34FAAA90}"/>
    <dgm:cxn modelId="{EA9CAC98-48B4-48D9-9BF2-1A6A7406F119}" srcId="{6A9CA234-2E76-4432-890B-CF31AF63AB59}" destId="{2A3D5E6C-C88A-4AD5-B26F-E0CE0CA1F274}" srcOrd="4" destOrd="0" parTransId="{68B586C9-31C2-4045-AE2F-EDC5DBD57763}" sibTransId="{B95C3594-7246-4429-B20A-C9DB79E7A4C3}"/>
    <dgm:cxn modelId="{840D9C9C-22BE-524C-B122-54568091A769}" type="presOf" srcId="{76798536-B5A3-4967-A4B7-46F8EC337EC6}" destId="{1C222169-637F-874C-A5C8-3E38B8C78E60}" srcOrd="0" destOrd="0" presId="urn:microsoft.com/office/officeart/2005/8/layout/default"/>
    <dgm:cxn modelId="{A85E94AD-5F02-422B-800B-7647DFE422AF}" srcId="{6A9CA234-2E76-4432-890B-CF31AF63AB59}" destId="{870DB514-37D4-4148-AD2A-26D509524C11}" srcOrd="1" destOrd="0" parTransId="{DE2F56BF-C85C-4E27-AB98-CA9C6C8BA56B}" sibTransId="{AC20EC8F-7378-4AA1-8128-DBCC90198FD9}"/>
    <dgm:cxn modelId="{3A67F4C2-1053-BB45-9664-E85AEB8DE748}" type="presOf" srcId="{2A3D5E6C-C88A-4AD5-B26F-E0CE0CA1F274}" destId="{28326E6E-8AB5-F042-8DE2-A8378191F096}" srcOrd="0" destOrd="0" presId="urn:microsoft.com/office/officeart/2005/8/layout/default"/>
    <dgm:cxn modelId="{29E68DD4-7737-4FCB-8EF7-9F0CD5693CB6}" srcId="{6A9CA234-2E76-4432-890B-CF31AF63AB59}" destId="{76798536-B5A3-4967-A4B7-46F8EC337EC6}" srcOrd="3" destOrd="0" parTransId="{5468E673-6BAC-4598-9A47-E648B4DA7BBE}" sibTransId="{C2E1CD03-F233-4CA0-A97A-73A7FC4E3354}"/>
    <dgm:cxn modelId="{1F5E6EE3-2199-174D-870D-31864EC74D31}" type="presOf" srcId="{F9840799-6436-4395-A3DD-3AC4C2F83A2F}" destId="{A21651AC-9F9E-944D-BF33-1F8099703392}" srcOrd="0" destOrd="0" presId="urn:microsoft.com/office/officeart/2005/8/layout/default"/>
    <dgm:cxn modelId="{84703DE4-2F9B-FD4A-9FE0-1DF7314C1F1E}" type="presOf" srcId="{618856F8-8145-4F19-BFAA-98B8FBC4CB25}" destId="{259511B3-A4AC-5548-8A9A-1F40BC61D194}" srcOrd="0" destOrd="0" presId="urn:microsoft.com/office/officeart/2005/8/layout/default"/>
    <dgm:cxn modelId="{18ED3A0A-7DA2-8543-BAE6-FCB3225059E2}" type="presParOf" srcId="{4B0B423A-3B9C-7342-9AB9-D397FB48F99A}" destId="{E84FB540-C2D3-2F4E-BB68-CD252797788A}" srcOrd="0" destOrd="0" presId="urn:microsoft.com/office/officeart/2005/8/layout/default"/>
    <dgm:cxn modelId="{5A69EDB9-F8D6-3B48-B854-29269268AC7D}" type="presParOf" srcId="{4B0B423A-3B9C-7342-9AB9-D397FB48F99A}" destId="{32D49878-621A-A44C-A139-D39CF6248EA6}" srcOrd="1" destOrd="0" presId="urn:microsoft.com/office/officeart/2005/8/layout/default"/>
    <dgm:cxn modelId="{B622C0BD-05CA-4841-9678-21FF104A8882}" type="presParOf" srcId="{4B0B423A-3B9C-7342-9AB9-D397FB48F99A}" destId="{83932204-40A8-3041-BC3E-F3853E9B134B}" srcOrd="2" destOrd="0" presId="urn:microsoft.com/office/officeart/2005/8/layout/default"/>
    <dgm:cxn modelId="{4CF2D41C-5DE9-A045-AD74-ABDC886EECCE}" type="presParOf" srcId="{4B0B423A-3B9C-7342-9AB9-D397FB48F99A}" destId="{75D1E02B-44E4-0647-B163-62678113708C}" srcOrd="3" destOrd="0" presId="urn:microsoft.com/office/officeart/2005/8/layout/default"/>
    <dgm:cxn modelId="{A23FD318-AE2E-F347-8A45-CCBE252EC3FD}" type="presParOf" srcId="{4B0B423A-3B9C-7342-9AB9-D397FB48F99A}" destId="{5F7D23B4-02AC-9541-BD1A-038F9B5EAC69}" srcOrd="4" destOrd="0" presId="urn:microsoft.com/office/officeart/2005/8/layout/default"/>
    <dgm:cxn modelId="{3D008ED7-309D-404E-9902-CD90138EAB5F}" type="presParOf" srcId="{4B0B423A-3B9C-7342-9AB9-D397FB48F99A}" destId="{3933D571-8E81-4647-AA8E-F15B7D66F2BD}" srcOrd="5" destOrd="0" presId="urn:microsoft.com/office/officeart/2005/8/layout/default"/>
    <dgm:cxn modelId="{B8380AC1-D702-DE42-BED9-6217919D4D8E}" type="presParOf" srcId="{4B0B423A-3B9C-7342-9AB9-D397FB48F99A}" destId="{1C222169-637F-874C-A5C8-3E38B8C78E60}" srcOrd="6" destOrd="0" presId="urn:microsoft.com/office/officeart/2005/8/layout/default"/>
    <dgm:cxn modelId="{3C79750B-BFA4-8047-BB88-9CDCE50A6D71}" type="presParOf" srcId="{4B0B423A-3B9C-7342-9AB9-D397FB48F99A}" destId="{008080E0-E82C-4647-AE64-366967225938}" srcOrd="7" destOrd="0" presId="urn:microsoft.com/office/officeart/2005/8/layout/default"/>
    <dgm:cxn modelId="{91FA7B8E-15AE-CE43-B2BE-8980B8D38920}" type="presParOf" srcId="{4B0B423A-3B9C-7342-9AB9-D397FB48F99A}" destId="{28326E6E-8AB5-F042-8DE2-A8378191F096}" srcOrd="8" destOrd="0" presId="urn:microsoft.com/office/officeart/2005/8/layout/default"/>
    <dgm:cxn modelId="{5B5A25D2-0036-7649-8F8B-B451F9556765}" type="presParOf" srcId="{4B0B423A-3B9C-7342-9AB9-D397FB48F99A}" destId="{DC3648CE-A0E3-3F47-A8B1-CF17F491CD44}" srcOrd="9" destOrd="0" presId="urn:microsoft.com/office/officeart/2005/8/layout/default"/>
    <dgm:cxn modelId="{31B8A726-5D4A-904B-9453-1EC671646A55}" type="presParOf" srcId="{4B0B423A-3B9C-7342-9AB9-D397FB48F99A}" destId="{A3A7B83F-2660-0545-A42E-54DC301683D9}" srcOrd="10" destOrd="0" presId="urn:microsoft.com/office/officeart/2005/8/layout/default"/>
    <dgm:cxn modelId="{527CD132-00E0-414A-AABF-E58AE160248E}" type="presParOf" srcId="{4B0B423A-3B9C-7342-9AB9-D397FB48F99A}" destId="{0A731401-269C-C447-B31A-5FEFA57BB08B}" srcOrd="11" destOrd="0" presId="urn:microsoft.com/office/officeart/2005/8/layout/default"/>
    <dgm:cxn modelId="{9A240E08-5EA5-7E49-BA08-AC9C9D47DC9A}" type="presParOf" srcId="{4B0B423A-3B9C-7342-9AB9-D397FB48F99A}" destId="{A21651AC-9F9E-944D-BF33-1F8099703392}" srcOrd="12" destOrd="0" presId="urn:microsoft.com/office/officeart/2005/8/layout/default"/>
    <dgm:cxn modelId="{4EF90699-4A49-DE43-96F1-80CA75357F26}" type="presParOf" srcId="{4B0B423A-3B9C-7342-9AB9-D397FB48F99A}" destId="{1E6814C9-D6BF-E64E-8663-F559877BFA25}" srcOrd="13" destOrd="0" presId="urn:microsoft.com/office/officeart/2005/8/layout/default"/>
    <dgm:cxn modelId="{D1562653-1AE7-744C-905D-D1D35DE39D2D}" type="presParOf" srcId="{4B0B423A-3B9C-7342-9AB9-D397FB48F99A}" destId="{259511B3-A4AC-5548-8A9A-1F40BC61D194}" srcOrd="14" destOrd="0" presId="urn:microsoft.com/office/officeart/2005/8/layout/default"/>
    <dgm:cxn modelId="{417FAE74-003E-5641-A782-420C2CF85CC9}" type="presParOf" srcId="{4B0B423A-3B9C-7342-9AB9-D397FB48F99A}" destId="{C9CF8E73-9783-BD41-9ADA-D07EE874EF85}" srcOrd="15" destOrd="0" presId="urn:microsoft.com/office/officeart/2005/8/layout/default"/>
    <dgm:cxn modelId="{D450F310-4921-5040-BED0-96F4DDF59543}" type="presParOf" srcId="{4B0B423A-3B9C-7342-9AB9-D397FB48F99A}" destId="{773E6EB5-B75F-804D-AEC4-F847AF2F13B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3436B3-64F6-4E6C-8895-870A7E03AD7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D0411E2-C4B6-4EBD-8645-BDE96C5D2B7C}">
      <dgm:prSet/>
      <dgm:spPr/>
      <dgm:t>
        <a:bodyPr/>
        <a:lstStyle/>
        <a:p>
          <a:r>
            <a:rPr lang="en-US" dirty="0" err="1"/>
            <a:t>Eigentümer</a:t>
          </a:r>
          <a:r>
            <a:rPr lang="en-US" dirty="0"/>
            <a:t>: </a:t>
          </a:r>
          <a:br>
            <a:rPr lang="en-US" dirty="0"/>
          </a:br>
          <a:r>
            <a:rPr lang="en-US" dirty="0"/>
            <a:t>YINSON Marine EV</a:t>
          </a:r>
        </a:p>
      </dgm:t>
    </dgm:pt>
    <dgm:pt modelId="{85FD97F8-140B-4EFE-B7B0-BCC0B66F2FD0}" type="parTrans" cxnId="{74448944-ABCA-42DD-A174-ED63CE5F076D}">
      <dgm:prSet/>
      <dgm:spPr/>
      <dgm:t>
        <a:bodyPr/>
        <a:lstStyle/>
        <a:p>
          <a:endParaRPr lang="en-US"/>
        </a:p>
      </dgm:t>
    </dgm:pt>
    <dgm:pt modelId="{AE2FE538-D257-4429-8F7D-83D7AB4EDF72}" type="sibTrans" cxnId="{74448944-ABCA-42DD-A174-ED63CE5F076D}">
      <dgm:prSet/>
      <dgm:spPr/>
      <dgm:t>
        <a:bodyPr/>
        <a:lstStyle/>
        <a:p>
          <a:endParaRPr lang="en-US"/>
        </a:p>
      </dgm:t>
    </dgm:pt>
    <dgm:pt modelId="{27F4959F-7364-4915-AA30-3CE1189EDDE3}">
      <dgm:prSet/>
      <dgm:spPr/>
      <dgm:t>
        <a:bodyPr/>
        <a:lstStyle/>
        <a:p>
          <a:r>
            <a:rPr lang="en-US" dirty="0"/>
            <a:t>Hafen Singapore</a:t>
          </a:r>
        </a:p>
        <a:p>
          <a:r>
            <a:rPr lang="en-US" dirty="0" err="1"/>
            <a:t>Arbeitsschiff</a:t>
          </a:r>
          <a:r>
            <a:rPr lang="en-US" dirty="0"/>
            <a:t> </a:t>
          </a:r>
          <a:r>
            <a:rPr lang="en-US" dirty="0" err="1"/>
            <a:t>mit</a:t>
          </a:r>
          <a:r>
            <a:rPr lang="en-US" dirty="0"/>
            <a:t> 422,4 kWh </a:t>
          </a:r>
          <a:r>
            <a:rPr lang="en-US" dirty="0" err="1"/>
            <a:t>ePod</a:t>
          </a:r>
          <a:r>
            <a:rPr lang="en-US" dirty="0"/>
            <a:t> </a:t>
          </a:r>
          <a:r>
            <a:rPr lang="en-US" dirty="0" err="1"/>
            <a:t>Kartuschensystem</a:t>
          </a:r>
          <a:endParaRPr lang="en-US" dirty="0"/>
        </a:p>
      </dgm:t>
    </dgm:pt>
    <dgm:pt modelId="{47B0C00B-846B-4C80-99CB-C0130B657459}" type="parTrans" cxnId="{779282AB-698B-4ABD-8740-C99C357E27CB}">
      <dgm:prSet/>
      <dgm:spPr/>
      <dgm:t>
        <a:bodyPr/>
        <a:lstStyle/>
        <a:p>
          <a:endParaRPr lang="en-US"/>
        </a:p>
      </dgm:t>
    </dgm:pt>
    <dgm:pt modelId="{987A0150-B149-4D18-B787-6039C272CB72}" type="sibTrans" cxnId="{779282AB-698B-4ABD-8740-C99C357E27CB}">
      <dgm:prSet/>
      <dgm:spPr/>
      <dgm:t>
        <a:bodyPr/>
        <a:lstStyle/>
        <a:p>
          <a:endParaRPr lang="en-US"/>
        </a:p>
      </dgm:t>
    </dgm:pt>
    <dgm:pt modelId="{E2926702-7877-4F91-93BB-C7D0A106DB01}">
      <dgm:prSet/>
      <dgm:spPr/>
      <dgm:t>
        <a:bodyPr/>
        <a:lstStyle/>
        <a:p>
          <a:r>
            <a:rPr lang="en-US" dirty="0" err="1"/>
            <a:t>Lieferung</a:t>
          </a:r>
          <a:r>
            <a:rPr lang="en-US" dirty="0"/>
            <a:t> 2024</a:t>
          </a:r>
        </a:p>
      </dgm:t>
    </dgm:pt>
    <dgm:pt modelId="{079AC523-F61C-4E7B-AB83-393A13D71C66}" type="parTrans" cxnId="{D54989A0-5210-42D3-9799-CBC33ECD3052}">
      <dgm:prSet/>
      <dgm:spPr/>
      <dgm:t>
        <a:bodyPr/>
        <a:lstStyle/>
        <a:p>
          <a:endParaRPr lang="en-US"/>
        </a:p>
      </dgm:t>
    </dgm:pt>
    <dgm:pt modelId="{97191B83-41CC-4A83-9DDA-FF00B1AF4E5F}" type="sibTrans" cxnId="{D54989A0-5210-42D3-9799-CBC33ECD3052}">
      <dgm:prSet/>
      <dgm:spPr/>
      <dgm:t>
        <a:bodyPr/>
        <a:lstStyle/>
        <a:p>
          <a:endParaRPr lang="en-US"/>
        </a:p>
      </dgm:t>
    </dgm:pt>
    <dgm:pt modelId="{E0259C7E-55F6-40E0-AB03-F5F396B4BD2E}">
      <dgm:prSet/>
      <dgm:spPr/>
      <dgm:t>
        <a:bodyPr/>
        <a:lstStyle/>
        <a:p>
          <a:r>
            <a:rPr lang="en-US" dirty="0" err="1"/>
            <a:t>Einsparung</a:t>
          </a:r>
          <a:r>
            <a:rPr lang="en-US" dirty="0"/>
            <a:t> bis 3706 Tonen Co2 per Jahr</a:t>
          </a:r>
        </a:p>
      </dgm:t>
    </dgm:pt>
    <dgm:pt modelId="{29D41A58-7825-4661-BAAA-52EE8C47B3D0}" type="parTrans" cxnId="{60BE9911-64F5-4FD9-A511-26E6D75461F0}">
      <dgm:prSet/>
      <dgm:spPr/>
      <dgm:t>
        <a:bodyPr/>
        <a:lstStyle/>
        <a:p>
          <a:endParaRPr lang="en-US"/>
        </a:p>
      </dgm:t>
    </dgm:pt>
    <dgm:pt modelId="{6D5BEDD2-54E9-4977-B324-6EA06956852B}" type="sibTrans" cxnId="{60BE9911-64F5-4FD9-A511-26E6D75461F0}">
      <dgm:prSet/>
      <dgm:spPr/>
      <dgm:t>
        <a:bodyPr/>
        <a:lstStyle/>
        <a:p>
          <a:endParaRPr lang="en-US"/>
        </a:p>
      </dgm:t>
    </dgm:pt>
    <dgm:pt modelId="{D207D166-0112-4069-96B5-34AD95DC0793}">
      <dgm:prSet/>
      <dgm:spPr/>
      <dgm:t>
        <a:bodyPr/>
        <a:lstStyle/>
        <a:p>
          <a:r>
            <a:rPr lang="en-US" dirty="0" err="1"/>
            <a:t>Standort</a:t>
          </a:r>
          <a:r>
            <a:rPr lang="en-US" dirty="0"/>
            <a:t> Singapore Hafen</a:t>
          </a:r>
        </a:p>
      </dgm:t>
    </dgm:pt>
    <dgm:pt modelId="{93F34FCA-55B3-48B2-9040-99472B02C974}" type="parTrans" cxnId="{85499308-DC1A-424A-B4D1-74ABA63030A7}">
      <dgm:prSet/>
      <dgm:spPr/>
      <dgm:t>
        <a:bodyPr/>
        <a:lstStyle/>
        <a:p>
          <a:endParaRPr lang="en-US"/>
        </a:p>
      </dgm:t>
    </dgm:pt>
    <dgm:pt modelId="{7B735223-99C7-43D7-8886-1332B18C5F48}" type="sibTrans" cxnId="{85499308-DC1A-424A-B4D1-74ABA63030A7}">
      <dgm:prSet/>
      <dgm:spPr/>
      <dgm:t>
        <a:bodyPr/>
        <a:lstStyle/>
        <a:p>
          <a:endParaRPr lang="en-US"/>
        </a:p>
      </dgm:t>
    </dgm:pt>
    <dgm:pt modelId="{E055EAF0-3DA9-49C9-81A5-7FFCBDBAB2C8}">
      <dgm:prSet/>
      <dgm:spPr/>
      <dgm:t>
        <a:bodyPr/>
        <a:lstStyle/>
        <a:p>
          <a:r>
            <a:rPr lang="en-US" dirty="0"/>
            <a:t>Das </a:t>
          </a:r>
          <a:r>
            <a:rPr lang="en-US" dirty="0" err="1"/>
            <a:t>Kartuschen</a:t>
          </a:r>
          <a:r>
            <a:rPr lang="en-US" dirty="0"/>
            <a:t> System </a:t>
          </a:r>
          <a:r>
            <a:rPr lang="en-US" dirty="0" err="1"/>
            <a:t>ermöglicht</a:t>
          </a:r>
          <a:r>
            <a:rPr lang="en-US" dirty="0"/>
            <a:t> </a:t>
          </a:r>
          <a:r>
            <a:rPr lang="en-US" dirty="0" err="1"/>
            <a:t>eine</a:t>
          </a:r>
          <a:r>
            <a:rPr lang="en-US" dirty="0"/>
            <a:t> </a:t>
          </a:r>
          <a:r>
            <a:rPr lang="en-US" dirty="0" err="1"/>
            <a:t>schnelle</a:t>
          </a:r>
          <a:r>
            <a:rPr lang="en-US" dirty="0"/>
            <a:t> </a:t>
          </a:r>
          <a:r>
            <a:rPr lang="en-US" dirty="0" err="1"/>
            <a:t>Umsetzung</a:t>
          </a:r>
          <a:r>
            <a:rPr lang="en-US" dirty="0"/>
            <a:t> in </a:t>
          </a:r>
          <a:r>
            <a:rPr lang="en-US" dirty="0" err="1"/>
            <a:t>jeden</a:t>
          </a:r>
          <a:r>
            <a:rPr lang="en-US" dirty="0"/>
            <a:t> Hafen</a:t>
          </a:r>
        </a:p>
      </dgm:t>
    </dgm:pt>
    <dgm:pt modelId="{043BF115-1571-419F-AFF2-28DA9E264925}" type="parTrans" cxnId="{55A185A3-CF4C-4599-BB24-8C6BF8965F12}">
      <dgm:prSet/>
      <dgm:spPr/>
      <dgm:t>
        <a:bodyPr/>
        <a:lstStyle/>
        <a:p>
          <a:endParaRPr lang="en-US"/>
        </a:p>
      </dgm:t>
    </dgm:pt>
    <dgm:pt modelId="{2EDDFA29-7FA3-497F-88B2-DA9DE203F88D}" type="sibTrans" cxnId="{55A185A3-CF4C-4599-BB24-8C6BF8965F12}">
      <dgm:prSet/>
      <dgm:spPr/>
      <dgm:t>
        <a:bodyPr/>
        <a:lstStyle/>
        <a:p>
          <a:endParaRPr lang="en-US"/>
        </a:p>
      </dgm:t>
    </dgm:pt>
    <dgm:pt modelId="{AE5B0584-F977-40A9-B44C-5FCD60CCBCCF}">
      <dgm:prSet/>
      <dgm:spPr/>
      <dgm:t>
        <a:bodyPr/>
        <a:lstStyle/>
        <a:p>
          <a:r>
            <a:rPr lang="en-US" dirty="0"/>
            <a:t>Jeder </a:t>
          </a:r>
          <a:r>
            <a:rPr lang="en-US" dirty="0" err="1"/>
            <a:t>Kartuschentausch</a:t>
          </a:r>
          <a:r>
            <a:rPr lang="en-US" dirty="0"/>
            <a:t> </a:t>
          </a:r>
          <a:r>
            <a:rPr lang="en-US" dirty="0" err="1"/>
            <a:t>dauert</a:t>
          </a:r>
          <a:r>
            <a:rPr lang="en-US" dirty="0"/>
            <a:t> ca. 10 Minuten</a:t>
          </a:r>
        </a:p>
      </dgm:t>
    </dgm:pt>
    <dgm:pt modelId="{F4CF28CD-94FB-4EC1-BC26-E0F2FF055E84}" type="parTrans" cxnId="{127FED83-51DF-4809-A8E3-F777EDA29190}">
      <dgm:prSet/>
      <dgm:spPr/>
      <dgm:t>
        <a:bodyPr/>
        <a:lstStyle/>
        <a:p>
          <a:endParaRPr lang="en-US"/>
        </a:p>
      </dgm:t>
    </dgm:pt>
    <dgm:pt modelId="{D1A55F10-D133-435B-A169-5E04C7D287E0}" type="sibTrans" cxnId="{127FED83-51DF-4809-A8E3-F777EDA29190}">
      <dgm:prSet/>
      <dgm:spPr/>
      <dgm:t>
        <a:bodyPr/>
        <a:lstStyle/>
        <a:p>
          <a:endParaRPr lang="en-US"/>
        </a:p>
      </dgm:t>
    </dgm:pt>
    <dgm:pt modelId="{A424C9F7-ED58-4098-8446-A670A4091C8E}">
      <dgm:prSet/>
      <dgm:spPr/>
      <dgm:t>
        <a:bodyPr/>
        <a:lstStyle/>
        <a:p>
          <a:r>
            <a:rPr lang="en-US" dirty="0" err="1"/>
            <a:t>Kartuschensysteme</a:t>
          </a:r>
          <a:r>
            <a:rPr lang="en-US" dirty="0"/>
            <a:t> </a:t>
          </a:r>
          <a:r>
            <a:rPr lang="en-US" dirty="0" err="1"/>
            <a:t>wirken</a:t>
          </a:r>
          <a:r>
            <a:rPr lang="en-US" dirty="0"/>
            <a:t> </a:t>
          </a:r>
          <a:r>
            <a:rPr lang="en-US" dirty="0" err="1"/>
            <a:t>durch</a:t>
          </a:r>
          <a:r>
            <a:rPr lang="en-US" dirty="0"/>
            <a:t> </a:t>
          </a:r>
          <a:r>
            <a:rPr lang="en-US" dirty="0" err="1"/>
            <a:t>Ihre</a:t>
          </a:r>
          <a:r>
            <a:rPr lang="en-US" dirty="0"/>
            <a:t> </a:t>
          </a:r>
          <a:r>
            <a:rPr lang="en-US" dirty="0" err="1"/>
            <a:t>geringen</a:t>
          </a:r>
          <a:r>
            <a:rPr lang="en-US" dirty="0"/>
            <a:t> </a:t>
          </a:r>
          <a:r>
            <a:rPr lang="en-US" dirty="0" err="1"/>
            <a:t>Anforderungen</a:t>
          </a:r>
          <a:r>
            <a:rPr lang="en-US" dirty="0"/>
            <a:t> an die </a:t>
          </a:r>
          <a:r>
            <a:rPr lang="en-US" dirty="0" err="1"/>
            <a:t>Infrastruktur</a:t>
          </a:r>
          <a:r>
            <a:rPr lang="en-US" dirty="0"/>
            <a:t> und </a:t>
          </a:r>
          <a:r>
            <a:rPr lang="en-US" dirty="0" err="1"/>
            <a:t>Ihre</a:t>
          </a:r>
          <a:r>
            <a:rPr lang="en-US" dirty="0"/>
            <a:t> </a:t>
          </a:r>
          <a:r>
            <a:rPr lang="en-US" dirty="0" err="1"/>
            <a:t>einfache</a:t>
          </a:r>
          <a:r>
            <a:rPr lang="en-US" dirty="0"/>
            <a:t> </a:t>
          </a:r>
          <a:r>
            <a:rPr lang="en-US" dirty="0" err="1"/>
            <a:t>Finanzierungsfähigkeit</a:t>
          </a:r>
          <a:r>
            <a:rPr lang="en-US" dirty="0"/>
            <a:t> </a:t>
          </a:r>
          <a:r>
            <a:rPr lang="en-US" dirty="0" err="1"/>
            <a:t>als</a:t>
          </a:r>
          <a:r>
            <a:rPr lang="en-US" dirty="0"/>
            <a:t> Turbo für </a:t>
          </a:r>
          <a:r>
            <a:rPr lang="en-US" dirty="0" err="1"/>
            <a:t>infrastrukturelle</a:t>
          </a:r>
          <a:r>
            <a:rPr lang="en-US" dirty="0"/>
            <a:t> </a:t>
          </a:r>
          <a:r>
            <a:rPr lang="en-US" dirty="0" err="1"/>
            <a:t>Elektrifizierungen</a:t>
          </a:r>
          <a:endParaRPr lang="en-US" dirty="0"/>
        </a:p>
      </dgm:t>
    </dgm:pt>
    <dgm:pt modelId="{7A9DC916-2C80-4749-9146-2AD498288A42}" type="parTrans" cxnId="{CFDDCA96-3EA0-4C12-B969-5C41C61BD8BC}">
      <dgm:prSet/>
      <dgm:spPr/>
      <dgm:t>
        <a:bodyPr/>
        <a:lstStyle/>
        <a:p>
          <a:endParaRPr lang="en-US"/>
        </a:p>
      </dgm:t>
    </dgm:pt>
    <dgm:pt modelId="{C55F0BB9-FF7B-46AC-BE3C-E1DB36032091}" type="sibTrans" cxnId="{CFDDCA96-3EA0-4C12-B969-5C41C61BD8BC}">
      <dgm:prSet/>
      <dgm:spPr/>
      <dgm:t>
        <a:bodyPr/>
        <a:lstStyle/>
        <a:p>
          <a:endParaRPr lang="en-US"/>
        </a:p>
      </dgm:t>
    </dgm:pt>
    <dgm:pt modelId="{18F88A05-A27F-E04C-8083-D8FD200C07B3}" type="pres">
      <dgm:prSet presAssocID="{F83436B3-64F6-4E6C-8895-870A7E03AD7F}" presName="diagram" presStyleCnt="0">
        <dgm:presLayoutVars>
          <dgm:dir/>
          <dgm:resizeHandles val="exact"/>
        </dgm:presLayoutVars>
      </dgm:prSet>
      <dgm:spPr/>
    </dgm:pt>
    <dgm:pt modelId="{95EF467E-21C0-5F4F-8630-C572F5F7873C}" type="pres">
      <dgm:prSet presAssocID="{5D0411E2-C4B6-4EBD-8645-BDE96C5D2B7C}" presName="node" presStyleLbl="node1" presStyleIdx="0" presStyleCnt="8">
        <dgm:presLayoutVars>
          <dgm:bulletEnabled val="1"/>
        </dgm:presLayoutVars>
      </dgm:prSet>
      <dgm:spPr/>
    </dgm:pt>
    <dgm:pt modelId="{FB0806DA-C142-734B-9288-CF1C61F72810}" type="pres">
      <dgm:prSet presAssocID="{AE2FE538-D257-4429-8F7D-83D7AB4EDF72}" presName="sibTrans" presStyleCnt="0"/>
      <dgm:spPr/>
    </dgm:pt>
    <dgm:pt modelId="{7F29AEFE-20CC-FA48-A63D-6EFAF30276D4}" type="pres">
      <dgm:prSet presAssocID="{27F4959F-7364-4915-AA30-3CE1189EDDE3}" presName="node" presStyleLbl="node1" presStyleIdx="1" presStyleCnt="8">
        <dgm:presLayoutVars>
          <dgm:bulletEnabled val="1"/>
        </dgm:presLayoutVars>
      </dgm:prSet>
      <dgm:spPr/>
    </dgm:pt>
    <dgm:pt modelId="{3C956776-D40B-4249-B01B-EDC7865FE807}" type="pres">
      <dgm:prSet presAssocID="{987A0150-B149-4D18-B787-6039C272CB72}" presName="sibTrans" presStyleCnt="0"/>
      <dgm:spPr/>
    </dgm:pt>
    <dgm:pt modelId="{5AB6078D-A7A8-6840-88E6-F3D57106C8A9}" type="pres">
      <dgm:prSet presAssocID="{E2926702-7877-4F91-93BB-C7D0A106DB01}" presName="node" presStyleLbl="node1" presStyleIdx="2" presStyleCnt="8">
        <dgm:presLayoutVars>
          <dgm:bulletEnabled val="1"/>
        </dgm:presLayoutVars>
      </dgm:prSet>
      <dgm:spPr/>
    </dgm:pt>
    <dgm:pt modelId="{A0BB9174-9A30-BB47-8AE7-DB1DDEAC8C76}" type="pres">
      <dgm:prSet presAssocID="{97191B83-41CC-4A83-9DDA-FF00B1AF4E5F}" presName="sibTrans" presStyleCnt="0"/>
      <dgm:spPr/>
    </dgm:pt>
    <dgm:pt modelId="{D6CF7A05-2562-6247-A64C-8B3D1B02A4AC}" type="pres">
      <dgm:prSet presAssocID="{E0259C7E-55F6-40E0-AB03-F5F396B4BD2E}" presName="node" presStyleLbl="node1" presStyleIdx="3" presStyleCnt="8">
        <dgm:presLayoutVars>
          <dgm:bulletEnabled val="1"/>
        </dgm:presLayoutVars>
      </dgm:prSet>
      <dgm:spPr/>
    </dgm:pt>
    <dgm:pt modelId="{E98CA67D-54AD-2E47-BC70-D43F70B6666A}" type="pres">
      <dgm:prSet presAssocID="{6D5BEDD2-54E9-4977-B324-6EA06956852B}" presName="sibTrans" presStyleCnt="0"/>
      <dgm:spPr/>
    </dgm:pt>
    <dgm:pt modelId="{404351F3-0A9A-1840-A4B8-6AE23046BA46}" type="pres">
      <dgm:prSet presAssocID="{D207D166-0112-4069-96B5-34AD95DC0793}" presName="node" presStyleLbl="node1" presStyleIdx="4" presStyleCnt="8">
        <dgm:presLayoutVars>
          <dgm:bulletEnabled val="1"/>
        </dgm:presLayoutVars>
      </dgm:prSet>
      <dgm:spPr/>
    </dgm:pt>
    <dgm:pt modelId="{DAD79F73-12EC-5844-9F9B-3C8143B92279}" type="pres">
      <dgm:prSet presAssocID="{7B735223-99C7-43D7-8886-1332B18C5F48}" presName="sibTrans" presStyleCnt="0"/>
      <dgm:spPr/>
    </dgm:pt>
    <dgm:pt modelId="{01BFDD4A-DFB3-E14E-A2C2-610B613DF792}" type="pres">
      <dgm:prSet presAssocID="{E055EAF0-3DA9-49C9-81A5-7FFCBDBAB2C8}" presName="node" presStyleLbl="node1" presStyleIdx="5" presStyleCnt="8">
        <dgm:presLayoutVars>
          <dgm:bulletEnabled val="1"/>
        </dgm:presLayoutVars>
      </dgm:prSet>
      <dgm:spPr/>
    </dgm:pt>
    <dgm:pt modelId="{93EC9CDF-EEAA-8341-8AE0-A02A0C818131}" type="pres">
      <dgm:prSet presAssocID="{2EDDFA29-7FA3-497F-88B2-DA9DE203F88D}" presName="sibTrans" presStyleCnt="0"/>
      <dgm:spPr/>
    </dgm:pt>
    <dgm:pt modelId="{6DF2404B-9B34-C440-B999-95E7983DADCD}" type="pres">
      <dgm:prSet presAssocID="{AE5B0584-F977-40A9-B44C-5FCD60CCBCCF}" presName="node" presStyleLbl="node1" presStyleIdx="6" presStyleCnt="8">
        <dgm:presLayoutVars>
          <dgm:bulletEnabled val="1"/>
        </dgm:presLayoutVars>
      </dgm:prSet>
      <dgm:spPr/>
    </dgm:pt>
    <dgm:pt modelId="{1B6F6639-0BEA-624F-99DD-0B0693ABA593}" type="pres">
      <dgm:prSet presAssocID="{D1A55F10-D133-435B-A169-5E04C7D287E0}" presName="sibTrans" presStyleCnt="0"/>
      <dgm:spPr/>
    </dgm:pt>
    <dgm:pt modelId="{A36D0081-4353-7F4F-98A5-C66FF1974D19}" type="pres">
      <dgm:prSet presAssocID="{A424C9F7-ED58-4098-8446-A670A4091C8E}" presName="node" presStyleLbl="node1" presStyleIdx="7" presStyleCnt="8">
        <dgm:presLayoutVars>
          <dgm:bulletEnabled val="1"/>
        </dgm:presLayoutVars>
      </dgm:prSet>
      <dgm:spPr/>
    </dgm:pt>
  </dgm:ptLst>
  <dgm:cxnLst>
    <dgm:cxn modelId="{69AD4A04-5B5E-FB41-BD9C-708F06AC6F74}" type="presOf" srcId="{D207D166-0112-4069-96B5-34AD95DC0793}" destId="{404351F3-0A9A-1840-A4B8-6AE23046BA46}" srcOrd="0" destOrd="0" presId="urn:microsoft.com/office/officeart/2005/8/layout/default"/>
    <dgm:cxn modelId="{85499308-DC1A-424A-B4D1-74ABA63030A7}" srcId="{F83436B3-64F6-4E6C-8895-870A7E03AD7F}" destId="{D207D166-0112-4069-96B5-34AD95DC0793}" srcOrd="4" destOrd="0" parTransId="{93F34FCA-55B3-48B2-9040-99472B02C974}" sibTransId="{7B735223-99C7-43D7-8886-1332B18C5F48}"/>
    <dgm:cxn modelId="{60BE9911-64F5-4FD9-A511-26E6D75461F0}" srcId="{F83436B3-64F6-4E6C-8895-870A7E03AD7F}" destId="{E0259C7E-55F6-40E0-AB03-F5F396B4BD2E}" srcOrd="3" destOrd="0" parTransId="{29D41A58-7825-4661-BAAA-52EE8C47B3D0}" sibTransId="{6D5BEDD2-54E9-4977-B324-6EA06956852B}"/>
    <dgm:cxn modelId="{7FAC7F12-DBDA-B143-B2A2-B10D857A1A6E}" type="presOf" srcId="{27F4959F-7364-4915-AA30-3CE1189EDDE3}" destId="{7F29AEFE-20CC-FA48-A63D-6EFAF30276D4}" srcOrd="0" destOrd="0" presId="urn:microsoft.com/office/officeart/2005/8/layout/default"/>
    <dgm:cxn modelId="{8A303F19-8F01-E84E-82C7-9258900007BF}" type="presOf" srcId="{A424C9F7-ED58-4098-8446-A670A4091C8E}" destId="{A36D0081-4353-7F4F-98A5-C66FF1974D19}" srcOrd="0" destOrd="0" presId="urn:microsoft.com/office/officeart/2005/8/layout/default"/>
    <dgm:cxn modelId="{8EC8E942-7223-3044-A575-EFD22C0E82D0}" type="presOf" srcId="{E2926702-7877-4F91-93BB-C7D0A106DB01}" destId="{5AB6078D-A7A8-6840-88E6-F3D57106C8A9}" srcOrd="0" destOrd="0" presId="urn:microsoft.com/office/officeart/2005/8/layout/default"/>
    <dgm:cxn modelId="{74448944-ABCA-42DD-A174-ED63CE5F076D}" srcId="{F83436B3-64F6-4E6C-8895-870A7E03AD7F}" destId="{5D0411E2-C4B6-4EBD-8645-BDE96C5D2B7C}" srcOrd="0" destOrd="0" parTransId="{85FD97F8-140B-4EFE-B7B0-BCC0B66F2FD0}" sibTransId="{AE2FE538-D257-4429-8F7D-83D7AB4EDF72}"/>
    <dgm:cxn modelId="{7B7E0C7B-CA22-004D-8DE4-7A382112024C}" type="presOf" srcId="{E055EAF0-3DA9-49C9-81A5-7FFCBDBAB2C8}" destId="{01BFDD4A-DFB3-E14E-A2C2-610B613DF792}" srcOrd="0" destOrd="0" presId="urn:microsoft.com/office/officeart/2005/8/layout/default"/>
    <dgm:cxn modelId="{127FED83-51DF-4809-A8E3-F777EDA29190}" srcId="{F83436B3-64F6-4E6C-8895-870A7E03AD7F}" destId="{AE5B0584-F977-40A9-B44C-5FCD60CCBCCF}" srcOrd="6" destOrd="0" parTransId="{F4CF28CD-94FB-4EC1-BC26-E0F2FF055E84}" sibTransId="{D1A55F10-D133-435B-A169-5E04C7D287E0}"/>
    <dgm:cxn modelId="{317C1992-4F6D-0140-B00E-793D96A9AAE5}" type="presOf" srcId="{F83436B3-64F6-4E6C-8895-870A7E03AD7F}" destId="{18F88A05-A27F-E04C-8083-D8FD200C07B3}" srcOrd="0" destOrd="0" presId="urn:microsoft.com/office/officeart/2005/8/layout/default"/>
    <dgm:cxn modelId="{CFDDCA96-3EA0-4C12-B969-5C41C61BD8BC}" srcId="{F83436B3-64F6-4E6C-8895-870A7E03AD7F}" destId="{A424C9F7-ED58-4098-8446-A670A4091C8E}" srcOrd="7" destOrd="0" parTransId="{7A9DC916-2C80-4749-9146-2AD498288A42}" sibTransId="{C55F0BB9-FF7B-46AC-BE3C-E1DB36032091}"/>
    <dgm:cxn modelId="{D54989A0-5210-42D3-9799-CBC33ECD3052}" srcId="{F83436B3-64F6-4E6C-8895-870A7E03AD7F}" destId="{E2926702-7877-4F91-93BB-C7D0A106DB01}" srcOrd="2" destOrd="0" parTransId="{079AC523-F61C-4E7B-AB83-393A13D71C66}" sibTransId="{97191B83-41CC-4A83-9DDA-FF00B1AF4E5F}"/>
    <dgm:cxn modelId="{55A185A3-CF4C-4599-BB24-8C6BF8965F12}" srcId="{F83436B3-64F6-4E6C-8895-870A7E03AD7F}" destId="{E055EAF0-3DA9-49C9-81A5-7FFCBDBAB2C8}" srcOrd="5" destOrd="0" parTransId="{043BF115-1571-419F-AFF2-28DA9E264925}" sibTransId="{2EDDFA29-7FA3-497F-88B2-DA9DE203F88D}"/>
    <dgm:cxn modelId="{761ACAA6-B6AA-AB44-AD35-287B46910796}" type="presOf" srcId="{5D0411E2-C4B6-4EBD-8645-BDE96C5D2B7C}" destId="{95EF467E-21C0-5F4F-8630-C572F5F7873C}" srcOrd="0" destOrd="0" presId="urn:microsoft.com/office/officeart/2005/8/layout/default"/>
    <dgm:cxn modelId="{779282AB-698B-4ABD-8740-C99C357E27CB}" srcId="{F83436B3-64F6-4E6C-8895-870A7E03AD7F}" destId="{27F4959F-7364-4915-AA30-3CE1189EDDE3}" srcOrd="1" destOrd="0" parTransId="{47B0C00B-846B-4C80-99CB-C0130B657459}" sibTransId="{987A0150-B149-4D18-B787-6039C272CB72}"/>
    <dgm:cxn modelId="{E87101D0-06DE-B64C-B6AE-AC3A17783224}" type="presOf" srcId="{AE5B0584-F977-40A9-B44C-5FCD60CCBCCF}" destId="{6DF2404B-9B34-C440-B999-95E7983DADCD}" srcOrd="0" destOrd="0" presId="urn:microsoft.com/office/officeart/2005/8/layout/default"/>
    <dgm:cxn modelId="{6E1C8AF4-9A15-D842-815E-EBCB7803D0CE}" type="presOf" srcId="{E0259C7E-55F6-40E0-AB03-F5F396B4BD2E}" destId="{D6CF7A05-2562-6247-A64C-8B3D1B02A4AC}" srcOrd="0" destOrd="0" presId="urn:microsoft.com/office/officeart/2005/8/layout/default"/>
    <dgm:cxn modelId="{223512DE-372F-FC42-9BA8-2D73F24770E6}" type="presParOf" srcId="{18F88A05-A27F-E04C-8083-D8FD200C07B3}" destId="{95EF467E-21C0-5F4F-8630-C572F5F7873C}" srcOrd="0" destOrd="0" presId="urn:microsoft.com/office/officeart/2005/8/layout/default"/>
    <dgm:cxn modelId="{A5540BBB-9B06-4B48-AE0C-2A436A3C6A4B}" type="presParOf" srcId="{18F88A05-A27F-E04C-8083-D8FD200C07B3}" destId="{FB0806DA-C142-734B-9288-CF1C61F72810}" srcOrd="1" destOrd="0" presId="urn:microsoft.com/office/officeart/2005/8/layout/default"/>
    <dgm:cxn modelId="{46A85F32-118D-F34C-8294-380305EEFE13}" type="presParOf" srcId="{18F88A05-A27F-E04C-8083-D8FD200C07B3}" destId="{7F29AEFE-20CC-FA48-A63D-6EFAF30276D4}" srcOrd="2" destOrd="0" presId="urn:microsoft.com/office/officeart/2005/8/layout/default"/>
    <dgm:cxn modelId="{88890405-D74B-6E4A-ADDA-2193F523EAA1}" type="presParOf" srcId="{18F88A05-A27F-E04C-8083-D8FD200C07B3}" destId="{3C956776-D40B-4249-B01B-EDC7865FE807}" srcOrd="3" destOrd="0" presId="urn:microsoft.com/office/officeart/2005/8/layout/default"/>
    <dgm:cxn modelId="{31849A56-4EE3-CC4A-A7EF-4DD89A4E4F2B}" type="presParOf" srcId="{18F88A05-A27F-E04C-8083-D8FD200C07B3}" destId="{5AB6078D-A7A8-6840-88E6-F3D57106C8A9}" srcOrd="4" destOrd="0" presId="urn:microsoft.com/office/officeart/2005/8/layout/default"/>
    <dgm:cxn modelId="{3571BB17-8E09-B742-BAC5-A9EDF64E9E2F}" type="presParOf" srcId="{18F88A05-A27F-E04C-8083-D8FD200C07B3}" destId="{A0BB9174-9A30-BB47-8AE7-DB1DDEAC8C76}" srcOrd="5" destOrd="0" presId="urn:microsoft.com/office/officeart/2005/8/layout/default"/>
    <dgm:cxn modelId="{E82A457A-066B-1B46-8FB8-2C465F3FD39B}" type="presParOf" srcId="{18F88A05-A27F-E04C-8083-D8FD200C07B3}" destId="{D6CF7A05-2562-6247-A64C-8B3D1B02A4AC}" srcOrd="6" destOrd="0" presId="urn:microsoft.com/office/officeart/2005/8/layout/default"/>
    <dgm:cxn modelId="{7442F8BD-B898-F346-86A9-F8F0207DDA24}" type="presParOf" srcId="{18F88A05-A27F-E04C-8083-D8FD200C07B3}" destId="{E98CA67D-54AD-2E47-BC70-D43F70B6666A}" srcOrd="7" destOrd="0" presId="urn:microsoft.com/office/officeart/2005/8/layout/default"/>
    <dgm:cxn modelId="{BFC3588B-01E3-B247-BAAB-33111026B4D5}" type="presParOf" srcId="{18F88A05-A27F-E04C-8083-D8FD200C07B3}" destId="{404351F3-0A9A-1840-A4B8-6AE23046BA46}" srcOrd="8" destOrd="0" presId="urn:microsoft.com/office/officeart/2005/8/layout/default"/>
    <dgm:cxn modelId="{27F30CA9-60A8-C14F-8F77-3A736C4B6224}" type="presParOf" srcId="{18F88A05-A27F-E04C-8083-D8FD200C07B3}" destId="{DAD79F73-12EC-5844-9F9B-3C8143B92279}" srcOrd="9" destOrd="0" presId="urn:microsoft.com/office/officeart/2005/8/layout/default"/>
    <dgm:cxn modelId="{A293383A-00A9-944D-8BEB-E43FF1F98CFE}" type="presParOf" srcId="{18F88A05-A27F-E04C-8083-D8FD200C07B3}" destId="{01BFDD4A-DFB3-E14E-A2C2-610B613DF792}" srcOrd="10" destOrd="0" presId="urn:microsoft.com/office/officeart/2005/8/layout/default"/>
    <dgm:cxn modelId="{A4EA21B0-4E0D-E84A-A6F0-D6C97DB881CE}" type="presParOf" srcId="{18F88A05-A27F-E04C-8083-D8FD200C07B3}" destId="{93EC9CDF-EEAA-8341-8AE0-A02A0C818131}" srcOrd="11" destOrd="0" presId="urn:microsoft.com/office/officeart/2005/8/layout/default"/>
    <dgm:cxn modelId="{82F0FD07-5B0C-F141-9A64-7090404A7F45}" type="presParOf" srcId="{18F88A05-A27F-E04C-8083-D8FD200C07B3}" destId="{6DF2404B-9B34-C440-B999-95E7983DADCD}" srcOrd="12" destOrd="0" presId="urn:microsoft.com/office/officeart/2005/8/layout/default"/>
    <dgm:cxn modelId="{C696A448-6633-AF4B-AEEE-13D25D8EDB25}" type="presParOf" srcId="{18F88A05-A27F-E04C-8083-D8FD200C07B3}" destId="{1B6F6639-0BEA-624F-99DD-0B0693ABA593}" srcOrd="13" destOrd="0" presId="urn:microsoft.com/office/officeart/2005/8/layout/default"/>
    <dgm:cxn modelId="{ACED5B3B-F422-A24E-BB2F-B2E69671A474}" type="presParOf" srcId="{18F88A05-A27F-E04C-8083-D8FD200C07B3}" destId="{A36D0081-4353-7F4F-98A5-C66FF1974D19}"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FB540-C2D3-2F4E-BB68-CD252797788A}">
      <dsp:nvSpPr>
        <dsp:cNvPr id="0" name=""/>
        <dsp:cNvSpPr/>
      </dsp:nvSpPr>
      <dsp:spPr>
        <a:xfrm>
          <a:off x="66311" y="1314"/>
          <a:ext cx="1636426" cy="9818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Eigentümer: </a:t>
          </a:r>
          <a:br>
            <a:rPr lang="en-US" sz="1200" kern="1200"/>
          </a:br>
          <a:r>
            <a:rPr lang="en-US" sz="1200" kern="1200"/>
            <a:t>Öresundlinie: MF AURORA</a:t>
          </a:r>
        </a:p>
      </dsp:txBody>
      <dsp:txXfrm>
        <a:off x="66311" y="1314"/>
        <a:ext cx="1636426" cy="981855"/>
      </dsp:txXfrm>
    </dsp:sp>
    <dsp:sp modelId="{83932204-40A8-3041-BC3E-F3853E9B134B}">
      <dsp:nvSpPr>
        <dsp:cNvPr id="0" name=""/>
        <dsp:cNvSpPr/>
      </dsp:nvSpPr>
      <dsp:spPr>
        <a:xfrm>
          <a:off x="1866380" y="1314"/>
          <a:ext cx="1636426" cy="9818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Standort Schweden – Dänemark</a:t>
          </a:r>
        </a:p>
      </dsp:txBody>
      <dsp:txXfrm>
        <a:off x="1866380" y="1314"/>
        <a:ext cx="1636426" cy="981855"/>
      </dsp:txXfrm>
    </dsp:sp>
    <dsp:sp modelId="{5F7D23B4-02AC-9541-BD1A-038F9B5EAC69}">
      <dsp:nvSpPr>
        <dsp:cNvPr id="0" name=""/>
        <dsp:cNvSpPr/>
      </dsp:nvSpPr>
      <dsp:spPr>
        <a:xfrm>
          <a:off x="66311" y="1146813"/>
          <a:ext cx="1636426" cy="9818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Lieferung 2018</a:t>
          </a:r>
        </a:p>
      </dsp:txBody>
      <dsp:txXfrm>
        <a:off x="66311" y="1146813"/>
        <a:ext cx="1636426" cy="981855"/>
      </dsp:txXfrm>
    </dsp:sp>
    <dsp:sp modelId="{1C222169-637F-874C-A5C8-3E38B8C78E60}">
      <dsp:nvSpPr>
        <dsp:cNvPr id="0" name=""/>
        <dsp:cNvSpPr/>
      </dsp:nvSpPr>
      <dsp:spPr>
        <a:xfrm>
          <a:off x="1866380" y="1146813"/>
          <a:ext cx="1636426" cy="9818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Verbrauch: </a:t>
          </a:r>
          <a:br>
            <a:rPr lang="en-US" sz="1200" kern="1200"/>
          </a:br>
          <a:r>
            <a:rPr lang="en-US" sz="1200" kern="1200"/>
            <a:t>vor Elektrifizierung: 3MWh</a:t>
          </a:r>
          <a:br>
            <a:rPr lang="en-US" sz="1200" kern="1200"/>
          </a:br>
          <a:r>
            <a:rPr lang="en-US" sz="1200" kern="1200"/>
            <a:t>nach Elektrifizierung 1MWh</a:t>
          </a:r>
        </a:p>
      </dsp:txBody>
      <dsp:txXfrm>
        <a:off x="1866380" y="1146813"/>
        <a:ext cx="1636426" cy="981855"/>
      </dsp:txXfrm>
    </dsp:sp>
    <dsp:sp modelId="{28326E6E-8AB5-F042-8DE2-A8378191F096}">
      <dsp:nvSpPr>
        <dsp:cNvPr id="0" name=""/>
        <dsp:cNvSpPr/>
      </dsp:nvSpPr>
      <dsp:spPr>
        <a:xfrm>
          <a:off x="66311" y="2292312"/>
          <a:ext cx="1636426" cy="9818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Hybrid Fähre mit 4160 kWh installierter Kapazität und 12MW Leistung</a:t>
          </a:r>
        </a:p>
      </dsp:txBody>
      <dsp:txXfrm>
        <a:off x="66311" y="2292312"/>
        <a:ext cx="1636426" cy="981855"/>
      </dsp:txXfrm>
    </dsp:sp>
    <dsp:sp modelId="{A3A7B83F-2660-0545-A42E-54DC301683D9}">
      <dsp:nvSpPr>
        <dsp:cNvPr id="0" name=""/>
        <dsp:cNvSpPr/>
      </dsp:nvSpPr>
      <dsp:spPr>
        <a:xfrm>
          <a:off x="1866380" y="2292312"/>
          <a:ext cx="1636426" cy="9818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Ladezeit: 5 min für 1MWh bei einer Ladeleistung von 10,7 MW</a:t>
          </a:r>
        </a:p>
      </dsp:txBody>
      <dsp:txXfrm>
        <a:off x="1866380" y="2292312"/>
        <a:ext cx="1636426" cy="981855"/>
      </dsp:txXfrm>
    </dsp:sp>
    <dsp:sp modelId="{A21651AC-9F9E-944D-BF33-1F8099703392}">
      <dsp:nvSpPr>
        <dsp:cNvPr id="0" name=""/>
        <dsp:cNvSpPr/>
      </dsp:nvSpPr>
      <dsp:spPr>
        <a:xfrm>
          <a:off x="66311" y="3437810"/>
          <a:ext cx="1636426" cy="9818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Einsparung 36,500 t Co2 per Jahr</a:t>
          </a:r>
        </a:p>
      </dsp:txBody>
      <dsp:txXfrm>
        <a:off x="66311" y="3437810"/>
        <a:ext cx="1636426" cy="981855"/>
      </dsp:txXfrm>
    </dsp:sp>
    <dsp:sp modelId="{259511B3-A4AC-5548-8A9A-1F40BC61D194}">
      <dsp:nvSpPr>
        <dsp:cNvPr id="0" name=""/>
        <dsp:cNvSpPr/>
      </dsp:nvSpPr>
      <dsp:spPr>
        <a:xfrm>
          <a:off x="1866380" y="3437810"/>
          <a:ext cx="1636426" cy="9818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Bislang über 80.000 Cyclen auf der Batterie (20% DoD)</a:t>
          </a:r>
        </a:p>
      </dsp:txBody>
      <dsp:txXfrm>
        <a:off x="1866380" y="3437810"/>
        <a:ext cx="1636426" cy="981855"/>
      </dsp:txXfrm>
    </dsp:sp>
    <dsp:sp modelId="{773E6EB5-B75F-804D-AEC4-F847AF2F13B2}">
      <dsp:nvSpPr>
        <dsp:cNvPr id="0" name=""/>
        <dsp:cNvSpPr/>
      </dsp:nvSpPr>
      <dsp:spPr>
        <a:xfrm>
          <a:off x="966345" y="4583309"/>
          <a:ext cx="1636426" cy="9818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2025 Zelltausch zur nächsten Generation mit einer höheren Kapazität und höherer Leistung</a:t>
          </a:r>
        </a:p>
      </dsp:txBody>
      <dsp:txXfrm>
        <a:off x="966345" y="4583309"/>
        <a:ext cx="1636426" cy="981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F467E-21C0-5F4F-8630-C572F5F7873C}">
      <dsp:nvSpPr>
        <dsp:cNvPr id="0" name=""/>
        <dsp:cNvSpPr/>
      </dsp:nvSpPr>
      <dsp:spPr>
        <a:xfrm>
          <a:off x="435" y="389263"/>
          <a:ext cx="1699165" cy="1019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Eigentümer</a:t>
          </a:r>
          <a:r>
            <a:rPr lang="en-US" sz="900" kern="1200" dirty="0"/>
            <a:t>: </a:t>
          </a:r>
          <a:br>
            <a:rPr lang="en-US" sz="900" kern="1200" dirty="0"/>
          </a:br>
          <a:r>
            <a:rPr lang="en-US" sz="900" kern="1200" dirty="0"/>
            <a:t>YINSON Marine EV</a:t>
          </a:r>
        </a:p>
      </dsp:txBody>
      <dsp:txXfrm>
        <a:off x="435" y="389263"/>
        <a:ext cx="1699165" cy="1019499"/>
      </dsp:txXfrm>
    </dsp:sp>
    <dsp:sp modelId="{7F29AEFE-20CC-FA48-A63D-6EFAF30276D4}">
      <dsp:nvSpPr>
        <dsp:cNvPr id="0" name=""/>
        <dsp:cNvSpPr/>
      </dsp:nvSpPr>
      <dsp:spPr>
        <a:xfrm>
          <a:off x="1869517" y="389263"/>
          <a:ext cx="1699165" cy="1019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Hafen Singapore</a:t>
          </a:r>
        </a:p>
        <a:p>
          <a:pPr marL="0" lvl="0" indent="0" algn="ctr" defTabSz="400050">
            <a:lnSpc>
              <a:spcPct val="90000"/>
            </a:lnSpc>
            <a:spcBef>
              <a:spcPct val="0"/>
            </a:spcBef>
            <a:spcAft>
              <a:spcPct val="35000"/>
            </a:spcAft>
            <a:buNone/>
          </a:pPr>
          <a:r>
            <a:rPr lang="en-US" sz="900" kern="1200" dirty="0" err="1"/>
            <a:t>Arbeitsschiff</a:t>
          </a:r>
          <a:r>
            <a:rPr lang="en-US" sz="900" kern="1200" dirty="0"/>
            <a:t> </a:t>
          </a:r>
          <a:r>
            <a:rPr lang="en-US" sz="900" kern="1200" dirty="0" err="1"/>
            <a:t>mit</a:t>
          </a:r>
          <a:r>
            <a:rPr lang="en-US" sz="900" kern="1200" dirty="0"/>
            <a:t> 422,4 kWh </a:t>
          </a:r>
          <a:r>
            <a:rPr lang="en-US" sz="900" kern="1200" dirty="0" err="1"/>
            <a:t>ePod</a:t>
          </a:r>
          <a:r>
            <a:rPr lang="en-US" sz="900" kern="1200" dirty="0"/>
            <a:t> </a:t>
          </a:r>
          <a:r>
            <a:rPr lang="en-US" sz="900" kern="1200" dirty="0" err="1"/>
            <a:t>Kartuschensystem</a:t>
          </a:r>
          <a:endParaRPr lang="en-US" sz="900" kern="1200" dirty="0"/>
        </a:p>
      </dsp:txBody>
      <dsp:txXfrm>
        <a:off x="1869517" y="389263"/>
        <a:ext cx="1699165" cy="1019499"/>
      </dsp:txXfrm>
    </dsp:sp>
    <dsp:sp modelId="{5AB6078D-A7A8-6840-88E6-F3D57106C8A9}">
      <dsp:nvSpPr>
        <dsp:cNvPr id="0" name=""/>
        <dsp:cNvSpPr/>
      </dsp:nvSpPr>
      <dsp:spPr>
        <a:xfrm>
          <a:off x="435" y="1578679"/>
          <a:ext cx="1699165" cy="1019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Lieferung</a:t>
          </a:r>
          <a:r>
            <a:rPr lang="en-US" sz="900" kern="1200" dirty="0"/>
            <a:t> 2024</a:t>
          </a:r>
        </a:p>
      </dsp:txBody>
      <dsp:txXfrm>
        <a:off x="435" y="1578679"/>
        <a:ext cx="1699165" cy="1019499"/>
      </dsp:txXfrm>
    </dsp:sp>
    <dsp:sp modelId="{D6CF7A05-2562-6247-A64C-8B3D1B02A4AC}">
      <dsp:nvSpPr>
        <dsp:cNvPr id="0" name=""/>
        <dsp:cNvSpPr/>
      </dsp:nvSpPr>
      <dsp:spPr>
        <a:xfrm>
          <a:off x="1869517" y="1578679"/>
          <a:ext cx="1699165" cy="1019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Einsparung</a:t>
          </a:r>
          <a:r>
            <a:rPr lang="en-US" sz="900" kern="1200" dirty="0"/>
            <a:t> bis 3706 Tonen Co2 per Jahr</a:t>
          </a:r>
        </a:p>
      </dsp:txBody>
      <dsp:txXfrm>
        <a:off x="1869517" y="1578679"/>
        <a:ext cx="1699165" cy="1019499"/>
      </dsp:txXfrm>
    </dsp:sp>
    <dsp:sp modelId="{404351F3-0A9A-1840-A4B8-6AE23046BA46}">
      <dsp:nvSpPr>
        <dsp:cNvPr id="0" name=""/>
        <dsp:cNvSpPr/>
      </dsp:nvSpPr>
      <dsp:spPr>
        <a:xfrm>
          <a:off x="435" y="2768094"/>
          <a:ext cx="1699165" cy="1019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Standort</a:t>
          </a:r>
          <a:r>
            <a:rPr lang="en-US" sz="900" kern="1200" dirty="0"/>
            <a:t> Singapore Hafen</a:t>
          </a:r>
        </a:p>
      </dsp:txBody>
      <dsp:txXfrm>
        <a:off x="435" y="2768094"/>
        <a:ext cx="1699165" cy="1019499"/>
      </dsp:txXfrm>
    </dsp:sp>
    <dsp:sp modelId="{01BFDD4A-DFB3-E14E-A2C2-610B613DF792}">
      <dsp:nvSpPr>
        <dsp:cNvPr id="0" name=""/>
        <dsp:cNvSpPr/>
      </dsp:nvSpPr>
      <dsp:spPr>
        <a:xfrm>
          <a:off x="1869517" y="2768094"/>
          <a:ext cx="1699165" cy="1019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Das </a:t>
          </a:r>
          <a:r>
            <a:rPr lang="en-US" sz="900" kern="1200" dirty="0" err="1"/>
            <a:t>Kartuschen</a:t>
          </a:r>
          <a:r>
            <a:rPr lang="en-US" sz="900" kern="1200" dirty="0"/>
            <a:t> System </a:t>
          </a:r>
          <a:r>
            <a:rPr lang="en-US" sz="900" kern="1200" dirty="0" err="1"/>
            <a:t>ermöglicht</a:t>
          </a:r>
          <a:r>
            <a:rPr lang="en-US" sz="900" kern="1200" dirty="0"/>
            <a:t> </a:t>
          </a:r>
          <a:r>
            <a:rPr lang="en-US" sz="900" kern="1200" dirty="0" err="1"/>
            <a:t>eine</a:t>
          </a:r>
          <a:r>
            <a:rPr lang="en-US" sz="900" kern="1200" dirty="0"/>
            <a:t> </a:t>
          </a:r>
          <a:r>
            <a:rPr lang="en-US" sz="900" kern="1200" dirty="0" err="1"/>
            <a:t>schnelle</a:t>
          </a:r>
          <a:r>
            <a:rPr lang="en-US" sz="900" kern="1200" dirty="0"/>
            <a:t> </a:t>
          </a:r>
          <a:r>
            <a:rPr lang="en-US" sz="900" kern="1200" dirty="0" err="1"/>
            <a:t>Umsetzung</a:t>
          </a:r>
          <a:r>
            <a:rPr lang="en-US" sz="900" kern="1200" dirty="0"/>
            <a:t> in </a:t>
          </a:r>
          <a:r>
            <a:rPr lang="en-US" sz="900" kern="1200" dirty="0" err="1"/>
            <a:t>jeden</a:t>
          </a:r>
          <a:r>
            <a:rPr lang="en-US" sz="900" kern="1200" dirty="0"/>
            <a:t> Hafen</a:t>
          </a:r>
        </a:p>
      </dsp:txBody>
      <dsp:txXfrm>
        <a:off x="1869517" y="2768094"/>
        <a:ext cx="1699165" cy="1019499"/>
      </dsp:txXfrm>
    </dsp:sp>
    <dsp:sp modelId="{6DF2404B-9B34-C440-B999-95E7983DADCD}">
      <dsp:nvSpPr>
        <dsp:cNvPr id="0" name=""/>
        <dsp:cNvSpPr/>
      </dsp:nvSpPr>
      <dsp:spPr>
        <a:xfrm>
          <a:off x="435" y="3957510"/>
          <a:ext cx="1699165" cy="1019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Jeder </a:t>
          </a:r>
          <a:r>
            <a:rPr lang="en-US" sz="900" kern="1200" dirty="0" err="1"/>
            <a:t>Kartuschentausch</a:t>
          </a:r>
          <a:r>
            <a:rPr lang="en-US" sz="900" kern="1200" dirty="0"/>
            <a:t> </a:t>
          </a:r>
          <a:r>
            <a:rPr lang="en-US" sz="900" kern="1200" dirty="0" err="1"/>
            <a:t>dauert</a:t>
          </a:r>
          <a:r>
            <a:rPr lang="en-US" sz="900" kern="1200" dirty="0"/>
            <a:t> ca. 10 Minuten</a:t>
          </a:r>
        </a:p>
      </dsp:txBody>
      <dsp:txXfrm>
        <a:off x="435" y="3957510"/>
        <a:ext cx="1699165" cy="1019499"/>
      </dsp:txXfrm>
    </dsp:sp>
    <dsp:sp modelId="{A36D0081-4353-7F4F-98A5-C66FF1974D19}">
      <dsp:nvSpPr>
        <dsp:cNvPr id="0" name=""/>
        <dsp:cNvSpPr/>
      </dsp:nvSpPr>
      <dsp:spPr>
        <a:xfrm>
          <a:off x="1869517" y="3957510"/>
          <a:ext cx="1699165" cy="1019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Kartuschensysteme</a:t>
          </a:r>
          <a:r>
            <a:rPr lang="en-US" sz="900" kern="1200" dirty="0"/>
            <a:t> </a:t>
          </a:r>
          <a:r>
            <a:rPr lang="en-US" sz="900" kern="1200" dirty="0" err="1"/>
            <a:t>wirken</a:t>
          </a:r>
          <a:r>
            <a:rPr lang="en-US" sz="900" kern="1200" dirty="0"/>
            <a:t> </a:t>
          </a:r>
          <a:r>
            <a:rPr lang="en-US" sz="900" kern="1200" dirty="0" err="1"/>
            <a:t>durch</a:t>
          </a:r>
          <a:r>
            <a:rPr lang="en-US" sz="900" kern="1200" dirty="0"/>
            <a:t> </a:t>
          </a:r>
          <a:r>
            <a:rPr lang="en-US" sz="900" kern="1200" dirty="0" err="1"/>
            <a:t>Ihre</a:t>
          </a:r>
          <a:r>
            <a:rPr lang="en-US" sz="900" kern="1200" dirty="0"/>
            <a:t> </a:t>
          </a:r>
          <a:r>
            <a:rPr lang="en-US" sz="900" kern="1200" dirty="0" err="1"/>
            <a:t>geringen</a:t>
          </a:r>
          <a:r>
            <a:rPr lang="en-US" sz="900" kern="1200" dirty="0"/>
            <a:t> </a:t>
          </a:r>
          <a:r>
            <a:rPr lang="en-US" sz="900" kern="1200" dirty="0" err="1"/>
            <a:t>Anforderungen</a:t>
          </a:r>
          <a:r>
            <a:rPr lang="en-US" sz="900" kern="1200" dirty="0"/>
            <a:t> an die </a:t>
          </a:r>
          <a:r>
            <a:rPr lang="en-US" sz="900" kern="1200" dirty="0" err="1"/>
            <a:t>Infrastruktur</a:t>
          </a:r>
          <a:r>
            <a:rPr lang="en-US" sz="900" kern="1200" dirty="0"/>
            <a:t> und </a:t>
          </a:r>
          <a:r>
            <a:rPr lang="en-US" sz="900" kern="1200" dirty="0" err="1"/>
            <a:t>Ihre</a:t>
          </a:r>
          <a:r>
            <a:rPr lang="en-US" sz="900" kern="1200" dirty="0"/>
            <a:t> </a:t>
          </a:r>
          <a:r>
            <a:rPr lang="en-US" sz="900" kern="1200" dirty="0" err="1"/>
            <a:t>einfache</a:t>
          </a:r>
          <a:r>
            <a:rPr lang="en-US" sz="900" kern="1200" dirty="0"/>
            <a:t> </a:t>
          </a:r>
          <a:r>
            <a:rPr lang="en-US" sz="900" kern="1200" dirty="0" err="1"/>
            <a:t>Finanzierungsfähigkeit</a:t>
          </a:r>
          <a:r>
            <a:rPr lang="en-US" sz="900" kern="1200" dirty="0"/>
            <a:t> </a:t>
          </a:r>
          <a:r>
            <a:rPr lang="en-US" sz="900" kern="1200" dirty="0" err="1"/>
            <a:t>als</a:t>
          </a:r>
          <a:r>
            <a:rPr lang="en-US" sz="900" kern="1200" dirty="0"/>
            <a:t> Turbo für </a:t>
          </a:r>
          <a:r>
            <a:rPr lang="en-US" sz="900" kern="1200" dirty="0" err="1"/>
            <a:t>infrastrukturelle</a:t>
          </a:r>
          <a:r>
            <a:rPr lang="en-US" sz="900" kern="1200" dirty="0"/>
            <a:t> </a:t>
          </a:r>
          <a:r>
            <a:rPr lang="en-US" sz="900" kern="1200" dirty="0" err="1"/>
            <a:t>Elektrifizierungen</a:t>
          </a:r>
          <a:endParaRPr lang="en-US" sz="900" kern="1200" dirty="0"/>
        </a:p>
      </dsp:txBody>
      <dsp:txXfrm>
        <a:off x="1869517" y="3957510"/>
        <a:ext cx="1699165" cy="10194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96BD9-E50F-4F41-BF5D-6E4C935225DD}" type="datetimeFigureOut">
              <a:rPr lang="de-DE" smtClean="0"/>
              <a:t>25.06.25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3DC22-D62D-3A4E-AFBB-7E6C13F3334E}" type="slidenum">
              <a:rPr lang="de-DE" smtClean="0"/>
              <a:t>‹Nr.›</a:t>
            </a:fld>
            <a:endParaRPr lang="de-DE"/>
          </a:p>
        </p:txBody>
      </p:sp>
    </p:spTree>
    <p:extLst>
      <p:ext uri="{BB962C8B-B14F-4D97-AF65-F5344CB8AC3E}">
        <p14:creationId xmlns:p14="http://schemas.microsoft.com/office/powerpoint/2010/main" val="104033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Vorstellung GTC</a:t>
            </a:r>
          </a:p>
          <a:p>
            <a:endParaRPr lang="de-DE" dirty="0"/>
          </a:p>
          <a:p>
            <a:r>
              <a:rPr lang="de-DE" dirty="0"/>
              <a:t>wir blicken nicht in die Zukunft, wir blicken in die Vergangenheit</a:t>
            </a:r>
          </a:p>
        </p:txBody>
      </p:sp>
      <p:sp>
        <p:nvSpPr>
          <p:cNvPr id="4" name="Foliennummernplatzhalter 3"/>
          <p:cNvSpPr>
            <a:spLocks noGrp="1"/>
          </p:cNvSpPr>
          <p:nvPr>
            <p:ph type="sldNum" sz="quarter" idx="5"/>
          </p:nvPr>
        </p:nvSpPr>
        <p:spPr/>
        <p:txBody>
          <a:bodyPr/>
          <a:lstStyle/>
          <a:p>
            <a:fld id="{B1D3DC22-D62D-3A4E-AFBB-7E6C13F3334E}" type="slidenum">
              <a:rPr lang="de-DE" smtClean="0"/>
              <a:t>1</a:t>
            </a:fld>
            <a:endParaRPr lang="de-DE"/>
          </a:p>
        </p:txBody>
      </p:sp>
    </p:spTree>
    <p:extLst>
      <p:ext uri="{BB962C8B-B14F-4D97-AF65-F5344CB8AC3E}">
        <p14:creationId xmlns:p14="http://schemas.microsoft.com/office/powerpoint/2010/main" val="89739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A2ADA-79B8-9CBB-BD5D-A3F5C63B55A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6CABCC-9A04-D4E3-6689-D277661B702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E5E0AF0-29E9-5631-122B-C3430DA307B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9833BE7-324F-0D22-C088-D4B6E26FB68D}"/>
              </a:ext>
            </a:extLst>
          </p:cNvPr>
          <p:cNvSpPr>
            <a:spLocks noGrp="1"/>
          </p:cNvSpPr>
          <p:nvPr>
            <p:ph type="sldNum" sz="quarter" idx="5"/>
          </p:nvPr>
        </p:nvSpPr>
        <p:spPr/>
        <p:txBody>
          <a:bodyPr/>
          <a:lstStyle/>
          <a:p>
            <a:fld id="{B1D3DC22-D62D-3A4E-AFBB-7E6C13F3334E}" type="slidenum">
              <a:rPr lang="de-DE" smtClean="0"/>
              <a:t>10</a:t>
            </a:fld>
            <a:endParaRPr lang="de-DE"/>
          </a:p>
        </p:txBody>
      </p:sp>
    </p:spTree>
    <p:extLst>
      <p:ext uri="{BB962C8B-B14F-4D97-AF65-F5344CB8AC3E}">
        <p14:creationId xmlns:p14="http://schemas.microsoft.com/office/powerpoint/2010/main" val="338170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C48AE-14F2-D92E-FB93-36BD43D0EA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E2A1F60-4299-1035-0D91-32B9E575580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A163C80-B5B6-54F5-F15A-3E58FEFA6B2F}"/>
              </a:ext>
            </a:extLst>
          </p:cNvPr>
          <p:cNvSpPr>
            <a:spLocks noGrp="1"/>
          </p:cNvSpPr>
          <p:nvPr>
            <p:ph type="body" idx="1"/>
          </p:nvPr>
        </p:nvSpPr>
        <p:spPr/>
        <p:txBody>
          <a:bodyPr/>
          <a:lstStyle/>
          <a:p>
            <a:r>
              <a:rPr lang="de-DE" dirty="0"/>
              <a:t>schnell</a:t>
            </a:r>
          </a:p>
        </p:txBody>
      </p:sp>
      <p:sp>
        <p:nvSpPr>
          <p:cNvPr id="4" name="Foliennummernplatzhalter 3">
            <a:extLst>
              <a:ext uri="{FF2B5EF4-FFF2-40B4-BE49-F238E27FC236}">
                <a16:creationId xmlns:a16="http://schemas.microsoft.com/office/drawing/2014/main" id="{6A158B3F-C18E-7134-D5D0-875ED35FD468}"/>
              </a:ext>
            </a:extLst>
          </p:cNvPr>
          <p:cNvSpPr>
            <a:spLocks noGrp="1"/>
          </p:cNvSpPr>
          <p:nvPr>
            <p:ph type="sldNum" sz="quarter" idx="5"/>
          </p:nvPr>
        </p:nvSpPr>
        <p:spPr/>
        <p:txBody>
          <a:bodyPr/>
          <a:lstStyle/>
          <a:p>
            <a:fld id="{B1D3DC22-D62D-3A4E-AFBB-7E6C13F3334E}" type="slidenum">
              <a:rPr lang="de-DE" smtClean="0"/>
              <a:t>11</a:t>
            </a:fld>
            <a:endParaRPr lang="de-DE"/>
          </a:p>
        </p:txBody>
      </p:sp>
    </p:spTree>
    <p:extLst>
      <p:ext uri="{BB962C8B-B14F-4D97-AF65-F5344CB8AC3E}">
        <p14:creationId xmlns:p14="http://schemas.microsoft.com/office/powerpoint/2010/main" val="857789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1D3DC22-D62D-3A4E-AFBB-7E6C13F3334E}" type="slidenum">
              <a:rPr lang="de-DE" smtClean="0"/>
              <a:t>12</a:t>
            </a:fld>
            <a:endParaRPr lang="de-DE"/>
          </a:p>
        </p:txBody>
      </p:sp>
    </p:spTree>
    <p:extLst>
      <p:ext uri="{BB962C8B-B14F-4D97-AF65-F5344CB8AC3E}">
        <p14:creationId xmlns:p14="http://schemas.microsoft.com/office/powerpoint/2010/main" val="59120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1D3DC22-D62D-3A4E-AFBB-7E6C13F3334E}" type="slidenum">
              <a:rPr lang="de-DE" smtClean="0"/>
              <a:t>13</a:t>
            </a:fld>
            <a:endParaRPr lang="de-DE"/>
          </a:p>
        </p:txBody>
      </p:sp>
    </p:spTree>
    <p:extLst>
      <p:ext uri="{BB962C8B-B14F-4D97-AF65-F5344CB8AC3E}">
        <p14:creationId xmlns:p14="http://schemas.microsoft.com/office/powerpoint/2010/main" val="123891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5E881-29E5-1D4F-A563-786C27C7E06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D92D02-D4F3-3FF7-EB7A-4749D96C3D0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B312007-6AE8-0A1E-1EA4-25D5A339402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FFB6068-073F-AA13-C3CB-F702ACC7C877}"/>
              </a:ext>
            </a:extLst>
          </p:cNvPr>
          <p:cNvSpPr>
            <a:spLocks noGrp="1"/>
          </p:cNvSpPr>
          <p:nvPr>
            <p:ph type="sldNum" sz="quarter" idx="5"/>
          </p:nvPr>
        </p:nvSpPr>
        <p:spPr/>
        <p:txBody>
          <a:bodyPr/>
          <a:lstStyle/>
          <a:p>
            <a:fld id="{B1D3DC22-D62D-3A4E-AFBB-7E6C13F3334E}" type="slidenum">
              <a:rPr lang="de-DE" smtClean="0"/>
              <a:t>14</a:t>
            </a:fld>
            <a:endParaRPr lang="de-DE"/>
          </a:p>
        </p:txBody>
      </p:sp>
    </p:spTree>
    <p:extLst>
      <p:ext uri="{BB962C8B-B14F-4D97-AF65-F5344CB8AC3E}">
        <p14:creationId xmlns:p14="http://schemas.microsoft.com/office/powerpoint/2010/main" val="10134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FCB673EC-4D10-A714-B235-0ED67C5D39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DFA815CB-6885-423D-9A7D-42C0B18CA0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err="1"/>
              <a:t>relisierte</a:t>
            </a:r>
            <a:r>
              <a:rPr lang="en-GB" altLang="en-US" dirty="0"/>
              <a:t> </a:t>
            </a:r>
            <a:r>
              <a:rPr lang="en-GB" altLang="en-US" dirty="0" err="1"/>
              <a:t>Projekte</a:t>
            </a:r>
            <a:r>
              <a:rPr lang="en-GB" altLang="en-US" dirty="0"/>
              <a:t> der </a:t>
            </a:r>
            <a:r>
              <a:rPr lang="en-GB" altLang="en-US" dirty="0" err="1"/>
              <a:t>lez´tzen</a:t>
            </a:r>
            <a:r>
              <a:rPr lang="en-GB" altLang="en-US" dirty="0"/>
              <a:t> 7Jahre</a:t>
            </a:r>
          </a:p>
          <a:p>
            <a:pPr eaLnBrk="1" hangingPunct="1">
              <a:spcBef>
                <a:spcPct val="0"/>
              </a:spcBef>
            </a:pPr>
            <a:r>
              <a:rPr lang="en-GB" altLang="en-US" dirty="0" err="1"/>
              <a:t>fähre</a:t>
            </a:r>
            <a:r>
              <a:rPr lang="en-GB" altLang="en-US" dirty="0"/>
              <a:t>....</a:t>
            </a:r>
          </a:p>
        </p:txBody>
      </p:sp>
      <p:sp>
        <p:nvSpPr>
          <p:cNvPr id="24579" name="Slide Number Placeholder 3">
            <a:extLst>
              <a:ext uri="{FF2B5EF4-FFF2-40B4-BE49-F238E27FC236}">
                <a16:creationId xmlns:a16="http://schemas.microsoft.com/office/drawing/2014/main" id="{6783700F-DA23-C417-A751-8903510362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0989AD-953B-CC4D-9708-13271B83A546}" type="slidenum">
              <a:rPr lang="en-GB" altLang="en-US"/>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Hafenmaschinen... erste große </a:t>
            </a:r>
            <a:r>
              <a:rPr lang="de-DE" dirty="0" err="1"/>
              <a:t>FÄhre</a:t>
            </a:r>
            <a:endParaRPr lang="de-DE" dirty="0"/>
          </a:p>
        </p:txBody>
      </p:sp>
      <p:sp>
        <p:nvSpPr>
          <p:cNvPr id="4" name="Foliennummernplatzhalter 3"/>
          <p:cNvSpPr>
            <a:spLocks noGrp="1"/>
          </p:cNvSpPr>
          <p:nvPr>
            <p:ph type="sldNum" sz="quarter" idx="5"/>
          </p:nvPr>
        </p:nvSpPr>
        <p:spPr/>
        <p:txBody>
          <a:bodyPr/>
          <a:lstStyle/>
          <a:p>
            <a:fld id="{B1D3DC22-D62D-3A4E-AFBB-7E6C13F3334E}" type="slidenum">
              <a:rPr lang="de-DE" smtClean="0"/>
              <a:t>3</a:t>
            </a:fld>
            <a:endParaRPr lang="de-DE"/>
          </a:p>
        </p:txBody>
      </p:sp>
    </p:spTree>
    <p:extLst>
      <p:ext uri="{BB962C8B-B14F-4D97-AF65-F5344CB8AC3E}">
        <p14:creationId xmlns:p14="http://schemas.microsoft.com/office/powerpoint/2010/main" val="38486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07B715CC-AA3C-D359-FEB1-DA4E923C2F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8E49D484-48C4-70EB-E48A-454FA5CB13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viel</a:t>
            </a:r>
            <a:r>
              <a:rPr lang="en-US" altLang="en-US" dirty="0"/>
              <a:t> </a:t>
            </a:r>
            <a:r>
              <a:rPr lang="en-US" altLang="en-US" dirty="0" err="1"/>
              <a:t>Skandinavische</a:t>
            </a:r>
            <a:r>
              <a:rPr lang="en-US" altLang="en-US" dirty="0"/>
              <a:t> </a:t>
            </a:r>
            <a:r>
              <a:rPr lang="en-US" altLang="en-US" dirty="0" err="1"/>
              <a:t>Projekte</a:t>
            </a:r>
            <a:r>
              <a:rPr lang="en-US" altLang="en-US" dirty="0"/>
              <a:t> </a:t>
            </a:r>
            <a:r>
              <a:rPr lang="en-US" altLang="en-US" dirty="0" err="1"/>
              <a:t>aufgrund</a:t>
            </a:r>
            <a:r>
              <a:rPr lang="en-US" altLang="en-US" dirty="0"/>
              <a:t> der starken </a:t>
            </a:r>
            <a:r>
              <a:rPr lang="en-US" altLang="en-US" dirty="0" err="1"/>
              <a:t>Unterstützung</a:t>
            </a:r>
            <a:r>
              <a:rPr lang="en-US" altLang="en-US" dirty="0"/>
              <a:t> </a:t>
            </a:r>
            <a:r>
              <a:rPr lang="en-US" altLang="en-US" dirty="0" err="1"/>
              <a:t>derzeit</a:t>
            </a:r>
            <a:r>
              <a:rPr lang="en-US" altLang="en-US" dirty="0"/>
              <a:t> </a:t>
            </a:r>
            <a:r>
              <a:rPr lang="en-US" altLang="en-US" dirty="0" err="1"/>
              <a:t>duch</a:t>
            </a:r>
            <a:r>
              <a:rPr lang="en-US" altLang="en-US" dirty="0"/>
              <a:t> die </a:t>
            </a:r>
            <a:r>
              <a:rPr lang="en-US" altLang="en-US" dirty="0" err="1"/>
              <a:t>regierung</a:t>
            </a:r>
            <a:r>
              <a:rPr lang="en-US" altLang="en-US" dirty="0"/>
              <a:t> . </a:t>
            </a:r>
            <a:r>
              <a:rPr lang="en-US" altLang="en-US" dirty="0" err="1"/>
              <a:t>Klimaziele</a:t>
            </a:r>
            <a:r>
              <a:rPr lang="en-US" altLang="en-US" dirty="0"/>
              <a:t> 2030?</a:t>
            </a:r>
          </a:p>
        </p:txBody>
      </p:sp>
      <p:sp>
        <p:nvSpPr>
          <p:cNvPr id="21507" name="Slide Number Placeholder 3">
            <a:extLst>
              <a:ext uri="{FF2B5EF4-FFF2-40B4-BE49-F238E27FC236}">
                <a16:creationId xmlns:a16="http://schemas.microsoft.com/office/drawing/2014/main" id="{056B7440-13B0-A8E6-2A55-73541D0EB8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6FF787-A98D-C149-98EC-2E9464590C85}" type="slidenum">
              <a:rPr lang="en-GB" altLang="en-US"/>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AA23868-4699-F34A-AFF1-EEEA4FFEBC39}" type="slidenum">
              <a:rPr lang="en-GB" altLang="en-US" smtClean="0"/>
              <a:pPr/>
              <a:t>5</a:t>
            </a:fld>
            <a:endParaRPr lang="en-GB" altLang="en-US"/>
          </a:p>
        </p:txBody>
      </p:sp>
    </p:spTree>
    <p:extLst>
      <p:ext uri="{BB962C8B-B14F-4D97-AF65-F5344CB8AC3E}">
        <p14:creationId xmlns:p14="http://schemas.microsoft.com/office/powerpoint/2010/main" val="4044525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11B7B6C-16A2-82AE-9DD8-BD285147C4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5A421B32-288D-82AC-FD0D-BB31168CAA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err="1"/>
              <a:t>yacht</a:t>
            </a:r>
            <a:r>
              <a:rPr lang="de-DE" altLang="de-DE" dirty="0"/>
              <a:t> und Fischfang</a:t>
            </a:r>
          </a:p>
        </p:txBody>
      </p:sp>
      <p:sp>
        <p:nvSpPr>
          <p:cNvPr id="18435" name="Slide Number Placeholder 3">
            <a:extLst>
              <a:ext uri="{FF2B5EF4-FFF2-40B4-BE49-F238E27FC236}">
                <a16:creationId xmlns:a16="http://schemas.microsoft.com/office/drawing/2014/main" id="{226BA88D-8C38-1C2F-E63C-2A34650B1E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40EF8F3-BF81-DB45-9EEA-0023DB3F0529}" type="slidenum">
              <a:rPr lang="en-GB" altLang="en-US"/>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BA9A1-5CB4-AB14-4BCE-A51DDBE9D67D}"/>
            </a:ext>
          </a:extLst>
        </p:cNvPr>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03EB07BF-DF0B-6601-D988-3C35D160B5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3BC93FC8-CAA2-A64F-D8D4-BF5A746D02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p>
        </p:txBody>
      </p:sp>
      <p:sp>
        <p:nvSpPr>
          <p:cNvPr id="18435" name="Slide Number Placeholder 3">
            <a:extLst>
              <a:ext uri="{FF2B5EF4-FFF2-40B4-BE49-F238E27FC236}">
                <a16:creationId xmlns:a16="http://schemas.microsoft.com/office/drawing/2014/main" id="{E61CA7FF-86A0-D46A-EA0E-E134655100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40EF8F3-BF81-DB45-9EEA-0023DB3F0529}" type="slidenum">
              <a:rPr lang="en-GB" altLang="en-US"/>
              <a:pPr/>
              <a:t>7</a:t>
            </a:fld>
            <a:endParaRPr lang="en-GB" altLang="en-US"/>
          </a:p>
        </p:txBody>
      </p:sp>
    </p:spTree>
    <p:extLst>
      <p:ext uri="{BB962C8B-B14F-4D97-AF65-F5344CB8AC3E}">
        <p14:creationId xmlns:p14="http://schemas.microsoft.com/office/powerpoint/2010/main" val="406754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FBBD6-5907-7875-21C0-057FFFC00F04}"/>
            </a:ext>
          </a:extLst>
        </p:cNvPr>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BF30AAA6-772D-774A-631A-6AA78DFD05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13E7F8E4-1552-67E9-3804-DA5286F1A3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t>erstes deutsches Projekt</a:t>
            </a:r>
          </a:p>
        </p:txBody>
      </p:sp>
      <p:sp>
        <p:nvSpPr>
          <p:cNvPr id="18435" name="Slide Number Placeholder 3">
            <a:extLst>
              <a:ext uri="{FF2B5EF4-FFF2-40B4-BE49-F238E27FC236}">
                <a16:creationId xmlns:a16="http://schemas.microsoft.com/office/drawing/2014/main" id="{BCAD5046-26CA-C7CE-2E59-99A2A3C9BA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40EF8F3-BF81-DB45-9EEA-0023DB3F0529}" type="slidenum">
              <a:rPr lang="en-GB" altLang="en-US"/>
              <a:pPr/>
              <a:t>8</a:t>
            </a:fld>
            <a:endParaRPr lang="en-GB" altLang="en-US"/>
          </a:p>
        </p:txBody>
      </p:sp>
    </p:spTree>
    <p:extLst>
      <p:ext uri="{BB962C8B-B14F-4D97-AF65-F5344CB8AC3E}">
        <p14:creationId xmlns:p14="http://schemas.microsoft.com/office/powerpoint/2010/main" val="221750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BA85D-C173-200B-7A46-A5A92562EDD4}"/>
            </a:ext>
          </a:extLst>
        </p:cNvPr>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22B267AA-2660-07BE-41E9-D3573C2EFA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28BB6E97-4246-DF99-F8E6-18CB6B934F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err="1"/>
              <a:t>Hydromover</a:t>
            </a:r>
            <a:r>
              <a:rPr lang="de-DE" altLang="de-DE" dirty="0"/>
              <a:t> </a:t>
            </a:r>
            <a:r>
              <a:rPr lang="de-DE" altLang="de-DE" dirty="0" err="1"/>
              <a:t>singapore</a:t>
            </a:r>
            <a:r>
              <a:rPr lang="de-DE" altLang="de-DE" dirty="0"/>
              <a:t> </a:t>
            </a:r>
          </a:p>
        </p:txBody>
      </p:sp>
      <p:sp>
        <p:nvSpPr>
          <p:cNvPr id="18435" name="Slide Number Placeholder 3">
            <a:extLst>
              <a:ext uri="{FF2B5EF4-FFF2-40B4-BE49-F238E27FC236}">
                <a16:creationId xmlns:a16="http://schemas.microsoft.com/office/drawing/2014/main" id="{BCBB554A-AAE6-04F4-40AF-CE50819F3A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40EF8F3-BF81-DB45-9EEA-0023DB3F0529}" type="slidenum">
              <a:rPr lang="en-GB" altLang="en-US"/>
              <a:pPr/>
              <a:t>9</a:t>
            </a:fld>
            <a:endParaRPr lang="en-GB" altLang="en-US"/>
          </a:p>
        </p:txBody>
      </p:sp>
    </p:spTree>
    <p:extLst>
      <p:ext uri="{BB962C8B-B14F-4D97-AF65-F5344CB8AC3E}">
        <p14:creationId xmlns:p14="http://schemas.microsoft.com/office/powerpoint/2010/main" val="392346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6/25/25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685066602"/>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6/25/25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434639307"/>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6/25/25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992642"/>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998006991"/>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6/25/25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984985195"/>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6/25/25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809143"/>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6/25/25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45802484"/>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6/25/25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493045718"/>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6/25/25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162750952"/>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6/25/25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067012167"/>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6/25/25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114214804"/>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6/25/25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4078597518"/>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chemeClr val="accent1">
                <a:lumMod val="5000"/>
                <a:lumOff val="95000"/>
              </a:schemeClr>
            </a:gs>
            <a:gs pos="88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6/25/25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‹Nr.›</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31667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slow">
    <p:randomBar dir="vert"/>
  </p:transition>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4.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5.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6.png"/><Relationship Id="rId4" Type="http://schemas.openxmlformats.org/officeDocument/2006/relationships/diagramData" Target="../diagrams/data2.xml"/><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tiff"/><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tiff"/><Relationship Id="rId5" Type="http://schemas.openxmlformats.org/officeDocument/2006/relationships/image" Target="../media/image22.jpeg"/><Relationship Id="rId4" Type="http://schemas.openxmlformats.org/officeDocument/2006/relationships/image" Target="../media/image28.jpeg"/><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4.tiff"/><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37.gif"/><Relationship Id="rId4" Type="http://schemas.openxmlformats.org/officeDocument/2006/relationships/image" Target="../media/image30.jpeg"/><Relationship Id="rId9" Type="http://schemas.openxmlformats.org/officeDocument/2006/relationships/image" Target="../media/image36.jpeg"/></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0.jpeg"/><Relationship Id="rId7"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ktes Design mit Blumenblättern in Pastellfarben">
            <a:extLst>
              <a:ext uri="{FF2B5EF4-FFF2-40B4-BE49-F238E27FC236}">
                <a16:creationId xmlns:a16="http://schemas.microsoft.com/office/drawing/2014/main" id="{96FD9F55-19CA-5AF0-F1F0-F490D93C3F68}"/>
              </a:ext>
            </a:extLst>
          </p:cNvPr>
          <p:cNvPicPr>
            <a:picLocks noChangeAspect="1"/>
          </p:cNvPicPr>
          <p:nvPr/>
        </p:nvPicPr>
        <p:blipFill>
          <a:blip r:embed="rId3"/>
          <a:srcRect l="12736" r="12738" b="2"/>
          <a:stretch/>
        </p:blipFill>
        <p:spPr>
          <a:xfrm>
            <a:off x="-1" y="11"/>
            <a:ext cx="7803224" cy="6857989"/>
          </a:xfrm>
          <a:prstGeom prst="rect">
            <a:avLst/>
          </a:prstGeom>
        </p:spPr>
      </p:pic>
      <p:sp>
        <p:nvSpPr>
          <p:cNvPr id="27" name="Rectangle 26">
            <a:extLst>
              <a:ext uri="{FF2B5EF4-FFF2-40B4-BE49-F238E27FC236}">
                <a16:creationId xmlns:a16="http://schemas.microsoft.com/office/drawing/2014/main" id="{F8B2ECD5-47B1-47AD-AC9D-045064631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896636"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B9B46F8A-6376-5E80-CC45-FAE3893AF099}"/>
              </a:ext>
            </a:extLst>
          </p:cNvPr>
          <p:cNvSpPr>
            <a:spLocks noGrp="1"/>
          </p:cNvSpPr>
          <p:nvPr>
            <p:ph type="ctrTitle"/>
          </p:nvPr>
        </p:nvSpPr>
        <p:spPr>
          <a:xfrm>
            <a:off x="640080" y="914400"/>
            <a:ext cx="5346050" cy="3427867"/>
          </a:xfrm>
        </p:spPr>
        <p:txBody>
          <a:bodyPr anchor="t">
            <a:normAutofit fontScale="90000"/>
          </a:bodyPr>
          <a:lstStyle/>
          <a:p>
            <a:r>
              <a:rPr lang="de-DE" sz="6000" b="1" dirty="0"/>
              <a:t>8 Jahre Emissions-einsparungen in der Schifffahrt</a:t>
            </a:r>
            <a:endParaRPr lang="de-DE" sz="6000" dirty="0">
              <a:solidFill>
                <a:srgbClr val="FFFFFF"/>
              </a:solidFill>
            </a:endParaRPr>
          </a:p>
        </p:txBody>
      </p:sp>
      <p:sp>
        <p:nvSpPr>
          <p:cNvPr id="3" name="Untertitel 2">
            <a:extLst>
              <a:ext uri="{FF2B5EF4-FFF2-40B4-BE49-F238E27FC236}">
                <a16:creationId xmlns:a16="http://schemas.microsoft.com/office/drawing/2014/main" id="{4FE20B50-1981-A094-2AE9-010266BC8903}"/>
              </a:ext>
            </a:extLst>
          </p:cNvPr>
          <p:cNvSpPr>
            <a:spLocks noGrp="1"/>
          </p:cNvSpPr>
          <p:nvPr>
            <p:ph type="subTitle" idx="1"/>
          </p:nvPr>
        </p:nvSpPr>
        <p:spPr>
          <a:xfrm>
            <a:off x="640080" y="5253051"/>
            <a:ext cx="4589685" cy="812923"/>
          </a:xfrm>
        </p:spPr>
        <p:txBody>
          <a:bodyPr anchor="t">
            <a:normAutofit/>
          </a:bodyPr>
          <a:lstStyle/>
          <a:p>
            <a:r>
              <a:rPr lang="de-DE" dirty="0">
                <a:solidFill>
                  <a:srgbClr val="FFFFFF"/>
                </a:solidFill>
              </a:rPr>
              <a:t>GTC Energy Solutions GmbH</a:t>
            </a:r>
          </a:p>
          <a:p>
            <a:r>
              <a:rPr lang="de-DE" sz="900" dirty="0">
                <a:solidFill>
                  <a:srgbClr val="FFFFFF"/>
                </a:solidFill>
              </a:rPr>
              <a:t>Autor: Jan Brandt</a:t>
            </a:r>
          </a:p>
        </p:txBody>
      </p:sp>
      <p:cxnSp>
        <p:nvCxnSpPr>
          <p:cNvPr id="29" name="Straight Connector 28">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13" descr="Ein Bild, das Transport, Wasser, Wasserfahrzeug, Fahrzeug enthält.&#10;&#10;KI-generierte Inhalte können fehlerhaft sein.">
            <a:extLst>
              <a:ext uri="{FF2B5EF4-FFF2-40B4-BE49-F238E27FC236}">
                <a16:creationId xmlns:a16="http://schemas.microsoft.com/office/drawing/2014/main" id="{90D1EF1A-3A3F-148A-EFB5-BDCC32303BD1}"/>
              </a:ext>
            </a:extLst>
          </p:cNvPr>
          <p:cNvPicPr>
            <a:picLocks noChangeAspect="1"/>
          </p:cNvPicPr>
          <p:nvPr/>
        </p:nvPicPr>
        <p:blipFill>
          <a:blip r:embed="rId4" cstate="email">
            <a:extLst>
              <a:ext uri="{28A0092B-C50C-407E-A947-70E740481C1C}">
                <a14:useLocalDpi xmlns:a14="http://schemas.microsoft.com/office/drawing/2010/main"/>
              </a:ext>
            </a:extLst>
          </a:blip>
          <a:srcRect l="3767"/>
          <a:stretch/>
        </p:blipFill>
        <p:spPr>
          <a:xfrm>
            <a:off x="7803244" y="-1"/>
            <a:ext cx="4388756" cy="6857999"/>
          </a:xfrm>
          <a:prstGeom prst="rect">
            <a:avLst/>
          </a:prstGeom>
        </p:spPr>
      </p:pic>
    </p:spTree>
    <p:extLst>
      <p:ext uri="{BB962C8B-B14F-4D97-AF65-F5344CB8AC3E}">
        <p14:creationId xmlns:p14="http://schemas.microsoft.com/office/powerpoint/2010/main" val="605596212"/>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382CB-245E-6ED6-32ED-C9353407B287}"/>
            </a:ext>
          </a:extLst>
        </p:cNvPr>
        <p:cNvGrpSpPr/>
        <p:nvPr/>
      </p:nvGrpSpPr>
      <p:grpSpPr>
        <a:xfrm>
          <a:off x="0" y="0"/>
          <a:ext cx="0" cy="0"/>
          <a:chOff x="0" y="0"/>
          <a:chExt cx="0" cy="0"/>
        </a:xfrm>
      </p:grpSpPr>
      <p:graphicFrame>
        <p:nvGraphicFramePr>
          <p:cNvPr id="23" name="Content Placeholder 20">
            <a:extLst>
              <a:ext uri="{FF2B5EF4-FFF2-40B4-BE49-F238E27FC236}">
                <a16:creationId xmlns:a16="http://schemas.microsoft.com/office/drawing/2014/main" id="{6CCDA8D6-65AE-1F58-3D3F-F4DF5F2EF68A}"/>
              </a:ext>
            </a:extLst>
          </p:cNvPr>
          <p:cNvGraphicFramePr>
            <a:graphicFrameLocks noGrp="1"/>
          </p:cNvGraphicFramePr>
          <p:nvPr>
            <p:ph idx="1"/>
            <p:extLst>
              <p:ext uri="{D42A27DB-BD31-4B8C-83A1-F6EECF244321}">
                <p14:modId xmlns:p14="http://schemas.microsoft.com/office/powerpoint/2010/main" val="527369107"/>
              </p:ext>
            </p:extLst>
          </p:nvPr>
        </p:nvGraphicFramePr>
        <p:xfrm>
          <a:off x="8219063" y="1077388"/>
          <a:ext cx="3569118" cy="556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a:extLst>
              <a:ext uri="{FF2B5EF4-FFF2-40B4-BE49-F238E27FC236}">
                <a16:creationId xmlns:a16="http://schemas.microsoft.com/office/drawing/2014/main" id="{B73C6309-E41D-B13C-EB80-261020E5D9BF}"/>
              </a:ext>
            </a:extLst>
          </p:cNvPr>
          <p:cNvSpPr txBox="1"/>
          <p:nvPr/>
        </p:nvSpPr>
        <p:spPr>
          <a:xfrm>
            <a:off x="8006921" y="614516"/>
            <a:ext cx="3993401" cy="369332"/>
          </a:xfrm>
          <a:prstGeom prst="rect">
            <a:avLst/>
          </a:prstGeom>
          <a:noFill/>
        </p:spPr>
        <p:txBody>
          <a:bodyPr wrap="none" rtlCol="0">
            <a:spAutoFit/>
          </a:bodyPr>
          <a:lstStyle/>
          <a:p>
            <a:r>
              <a:rPr lang="en-US" b="1" dirty="0"/>
              <a:t>Ein </a:t>
            </a:r>
            <a:r>
              <a:rPr lang="en-US" b="1" dirty="0" err="1"/>
              <a:t>Ausnahme</a:t>
            </a:r>
            <a:r>
              <a:rPr lang="en-US" b="1" dirty="0"/>
              <a:t> Projekt </a:t>
            </a:r>
            <a:r>
              <a:rPr lang="en-US" b="1" dirty="0" err="1"/>
              <a:t>zu</a:t>
            </a:r>
            <a:r>
              <a:rPr lang="en-US" b="1" dirty="0"/>
              <a:t> seiner Zeit</a:t>
            </a:r>
          </a:p>
        </p:txBody>
      </p:sp>
      <p:pic>
        <p:nvPicPr>
          <p:cNvPr id="4" name="Picture 31">
            <a:extLst>
              <a:ext uri="{FF2B5EF4-FFF2-40B4-BE49-F238E27FC236}">
                <a16:creationId xmlns:a16="http://schemas.microsoft.com/office/drawing/2014/main" id="{67CCBED3-67CC-E705-2428-3CFE95D6C2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0535" t="-1224" r="10535" b="96"/>
          <a:stretch>
            <a:fillRect/>
          </a:stretch>
        </p:blipFill>
        <p:spPr bwMode="auto">
          <a:xfrm>
            <a:off x="533520" y="314048"/>
            <a:ext cx="837716" cy="66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4084CC9B-0CC1-306F-16DA-0BC3FCD3F5C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11316" y="314048"/>
            <a:ext cx="885164" cy="66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 Verbindung mit Pfeil 6">
            <a:extLst>
              <a:ext uri="{FF2B5EF4-FFF2-40B4-BE49-F238E27FC236}">
                <a16:creationId xmlns:a16="http://schemas.microsoft.com/office/drawing/2014/main" id="{0FA9B295-A3B0-A551-C87A-1D7E5C3A9C49}"/>
              </a:ext>
            </a:extLst>
          </p:cNvPr>
          <p:cNvCxnSpPr/>
          <p:nvPr/>
        </p:nvCxnSpPr>
        <p:spPr>
          <a:xfrm>
            <a:off x="1551007" y="657644"/>
            <a:ext cx="613459"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pic>
        <p:nvPicPr>
          <p:cNvPr id="8" name="Grafik 7" descr="Ein Bild, das Transport, Wasserfahrzeug, draußen, Himmel enthält.&#10;&#10;KI-generierte Inhalte können fehlerhaft sein.">
            <a:extLst>
              <a:ext uri="{FF2B5EF4-FFF2-40B4-BE49-F238E27FC236}">
                <a16:creationId xmlns:a16="http://schemas.microsoft.com/office/drawing/2014/main" id="{5FF02A8E-FDC4-A1AF-E0E4-88DB8CE58AE1}"/>
              </a:ext>
            </a:extLst>
          </p:cNvPr>
          <p:cNvPicPr>
            <a:picLocks noChangeAspect="1"/>
          </p:cNvPicPr>
          <p:nvPr/>
        </p:nvPicPr>
        <p:blipFill>
          <a:blip r:embed="rId10"/>
          <a:stretch>
            <a:fillRect/>
          </a:stretch>
        </p:blipFill>
        <p:spPr>
          <a:xfrm>
            <a:off x="403819" y="1111256"/>
            <a:ext cx="7410914" cy="3968740"/>
          </a:xfrm>
          <a:prstGeom prst="rect">
            <a:avLst/>
          </a:prstGeom>
        </p:spPr>
      </p:pic>
    </p:spTree>
    <p:extLst>
      <p:ext uri="{BB962C8B-B14F-4D97-AF65-F5344CB8AC3E}">
        <p14:creationId xmlns:p14="http://schemas.microsoft.com/office/powerpoint/2010/main" val="2702064371"/>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339EA-1B48-0D71-EF32-72976AE385CB}"/>
            </a:ext>
          </a:extLst>
        </p:cNvPr>
        <p:cNvGrpSpPr/>
        <p:nvPr/>
      </p:nvGrpSpPr>
      <p:grpSpPr>
        <a:xfrm>
          <a:off x="0" y="0"/>
          <a:ext cx="0" cy="0"/>
          <a:chOff x="0" y="0"/>
          <a:chExt cx="0" cy="0"/>
        </a:xfrm>
      </p:grpSpPr>
      <p:pic>
        <p:nvPicPr>
          <p:cNvPr id="1030" name="Picture 6" descr="MPA gives notice on testing of Singapore's first electric cargo vessel “ Hydromover” | Manifold Times">
            <a:extLst>
              <a:ext uri="{FF2B5EF4-FFF2-40B4-BE49-F238E27FC236}">
                <a16:creationId xmlns:a16="http://schemas.microsoft.com/office/drawing/2014/main" id="{DCEC5CF8-F1C3-704A-7A4F-B511A2279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19" y="970993"/>
            <a:ext cx="7580763" cy="48018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Content Placeholder 20">
            <a:extLst>
              <a:ext uri="{FF2B5EF4-FFF2-40B4-BE49-F238E27FC236}">
                <a16:creationId xmlns:a16="http://schemas.microsoft.com/office/drawing/2014/main" id="{0435E77B-B2E0-F657-EB7A-3663F85238BD}"/>
              </a:ext>
            </a:extLst>
          </p:cNvPr>
          <p:cNvGraphicFramePr>
            <a:graphicFrameLocks noGrp="1"/>
          </p:cNvGraphicFramePr>
          <p:nvPr>
            <p:ph idx="1"/>
            <p:extLst>
              <p:ext uri="{D42A27DB-BD31-4B8C-83A1-F6EECF244321}">
                <p14:modId xmlns:p14="http://schemas.microsoft.com/office/powerpoint/2010/main" val="2385598377"/>
              </p:ext>
            </p:extLst>
          </p:nvPr>
        </p:nvGraphicFramePr>
        <p:xfrm>
          <a:off x="8219063" y="1077388"/>
          <a:ext cx="3569118" cy="53662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feld 1">
            <a:extLst>
              <a:ext uri="{FF2B5EF4-FFF2-40B4-BE49-F238E27FC236}">
                <a16:creationId xmlns:a16="http://schemas.microsoft.com/office/drawing/2014/main" id="{25EF3EAE-CE2A-C67A-4FF0-355B418E54BD}"/>
              </a:ext>
            </a:extLst>
          </p:cNvPr>
          <p:cNvSpPr txBox="1"/>
          <p:nvPr/>
        </p:nvSpPr>
        <p:spPr>
          <a:xfrm>
            <a:off x="8588811" y="614920"/>
            <a:ext cx="2829621" cy="646331"/>
          </a:xfrm>
          <a:prstGeom prst="rect">
            <a:avLst/>
          </a:prstGeom>
          <a:noFill/>
        </p:spPr>
        <p:txBody>
          <a:bodyPr wrap="none" rtlCol="0">
            <a:spAutoFit/>
          </a:bodyPr>
          <a:lstStyle/>
          <a:p>
            <a:pPr algn="ctr"/>
            <a:r>
              <a:rPr lang="en-US" b="1" dirty="0"/>
              <a:t>Ein </a:t>
            </a:r>
            <a:r>
              <a:rPr lang="en-US" b="1" dirty="0" err="1"/>
              <a:t>Ausnahme</a:t>
            </a:r>
            <a:r>
              <a:rPr lang="en-US" b="1" dirty="0"/>
              <a:t> Projekt in </a:t>
            </a:r>
          </a:p>
          <a:p>
            <a:pPr algn="ctr"/>
            <a:r>
              <a:rPr lang="en-US" b="1" dirty="0"/>
              <a:t>der </a:t>
            </a:r>
            <a:r>
              <a:rPr lang="en-US" b="1" dirty="0" err="1"/>
              <a:t>heutigen</a:t>
            </a:r>
            <a:r>
              <a:rPr lang="en-US" b="1" dirty="0"/>
              <a:t> Zeit</a:t>
            </a:r>
          </a:p>
        </p:txBody>
      </p:sp>
      <p:pic>
        <p:nvPicPr>
          <p:cNvPr id="6" name="Picture 14" descr="Flagge Singapurs – Wikipedia">
            <a:extLst>
              <a:ext uri="{FF2B5EF4-FFF2-40B4-BE49-F238E27FC236}">
                <a16:creationId xmlns:a16="http://schemas.microsoft.com/office/drawing/2014/main" id="{2AF8CDF2-C649-9B90-9748-E53C8EC6A2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980" y="992609"/>
            <a:ext cx="995666" cy="6625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3" descr="A picture containing text&#10;&#10;Description automatically generated">
            <a:extLst>
              <a:ext uri="{FF2B5EF4-FFF2-40B4-BE49-F238E27FC236}">
                <a16:creationId xmlns:a16="http://schemas.microsoft.com/office/drawing/2014/main" id="{52F30C79-47F1-806F-4076-96AED95EDE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111997"/>
            <a:ext cx="5892800"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181283"/>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5000">
              <a:schemeClr val="accent1">
                <a:lumMod val="5000"/>
                <a:lumOff val="95000"/>
              </a:schemeClr>
            </a:gs>
            <a:gs pos="8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0B1E3F-E097-8EF9-C5C1-E04111502EF7}"/>
              </a:ext>
            </a:extLst>
          </p:cNvPr>
          <p:cNvSpPr>
            <a:spLocks noGrp="1"/>
          </p:cNvSpPr>
          <p:nvPr>
            <p:ph type="title"/>
          </p:nvPr>
        </p:nvSpPr>
        <p:spPr>
          <a:xfrm>
            <a:off x="672253" y="914400"/>
            <a:ext cx="3675888" cy="4157931"/>
          </a:xfrm>
          <a:gradFill>
            <a:gsLst>
              <a:gs pos="0">
                <a:schemeClr val="accent1">
                  <a:lumMod val="5000"/>
                  <a:lumOff val="95000"/>
                </a:schemeClr>
              </a:gs>
              <a:gs pos="8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a:bodyPr>
          <a:lstStyle/>
          <a:p>
            <a:r>
              <a:rPr lang="de-DE" dirty="0"/>
              <a:t>CO2 Ersparnis aus unseren Projekten der letzten 8 Jahre</a:t>
            </a:r>
            <a:br>
              <a:rPr lang="de-DE" dirty="0"/>
            </a:br>
            <a:endParaRPr lang="de-DE" dirty="0"/>
          </a:p>
        </p:txBody>
      </p:sp>
      <p:cxnSp>
        <p:nvCxnSpPr>
          <p:cNvPr id="11" name="Straight Connector 10">
            <a:extLst>
              <a:ext uri="{FF2B5EF4-FFF2-40B4-BE49-F238E27FC236}">
                <a16:creationId xmlns:a16="http://schemas.microsoft.com/office/drawing/2014/main" id="{9B5F4E67-4DB9-8422-13E5-B36FD48EC4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4" name="Inhaltsplatzhalter 3">
            <a:extLst>
              <a:ext uri="{FF2B5EF4-FFF2-40B4-BE49-F238E27FC236}">
                <a16:creationId xmlns:a16="http://schemas.microsoft.com/office/drawing/2014/main" id="{77DD4213-8215-749D-9E98-FC3437344653}"/>
              </a:ext>
            </a:extLst>
          </p:cNvPr>
          <p:cNvGraphicFramePr>
            <a:graphicFrameLocks noGrp="1"/>
          </p:cNvGraphicFramePr>
          <p:nvPr>
            <p:ph idx="1"/>
            <p:extLst>
              <p:ext uri="{D42A27DB-BD31-4B8C-83A1-F6EECF244321}">
                <p14:modId xmlns:p14="http://schemas.microsoft.com/office/powerpoint/2010/main" val="2309108767"/>
              </p:ext>
            </p:extLst>
          </p:nvPr>
        </p:nvGraphicFramePr>
        <p:xfrm>
          <a:off x="5432612" y="914400"/>
          <a:ext cx="5375383"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6525439"/>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AB082-DB9B-F410-D6D6-74997D175E99}"/>
              </a:ext>
            </a:extLst>
          </p:cNvPr>
          <p:cNvSpPr>
            <a:spLocks noGrp="1"/>
          </p:cNvSpPr>
          <p:nvPr>
            <p:ph type="title"/>
          </p:nvPr>
        </p:nvSpPr>
        <p:spPr>
          <a:xfrm>
            <a:off x="553367" y="291662"/>
            <a:ext cx="10890929" cy="614854"/>
          </a:xfrm>
        </p:spPr>
        <p:txBody>
          <a:bodyPr>
            <a:noAutofit/>
          </a:bodyPr>
          <a:lstStyle/>
          <a:p>
            <a:pPr algn="ctr"/>
            <a:r>
              <a:rPr lang="de-DE" sz="3200" dirty="0"/>
              <a:t>Was sagt die KI zu 160.000 Tonnen Co2 Einsparungen</a:t>
            </a:r>
          </a:p>
        </p:txBody>
      </p:sp>
      <p:sp>
        <p:nvSpPr>
          <p:cNvPr id="3" name="Inhaltsplatzhalter 2">
            <a:extLst>
              <a:ext uri="{FF2B5EF4-FFF2-40B4-BE49-F238E27FC236}">
                <a16:creationId xmlns:a16="http://schemas.microsoft.com/office/drawing/2014/main" id="{95B099B7-FAF7-C244-E857-1954E6A1D9C1}"/>
              </a:ext>
            </a:extLst>
          </p:cNvPr>
          <p:cNvSpPr>
            <a:spLocks noGrp="1"/>
          </p:cNvSpPr>
          <p:nvPr>
            <p:ph idx="1"/>
          </p:nvPr>
        </p:nvSpPr>
        <p:spPr>
          <a:xfrm>
            <a:off x="650536" y="1475654"/>
            <a:ext cx="10890928" cy="5090684"/>
          </a:xfrm>
        </p:spPr>
        <p:txBody>
          <a:bodyPr>
            <a:normAutofit fontScale="85000" lnSpcReduction="20000"/>
          </a:bodyPr>
          <a:lstStyle/>
          <a:p>
            <a:pPr marL="0" indent="0" fontAlgn="ctr">
              <a:buNone/>
            </a:pPr>
            <a:r>
              <a:rPr lang="de-DE" dirty="0"/>
              <a:t>160.000 Tonnen CO2 ist eine beträchtliche Menge. Um das zu veranschaulichen, entspricht das etwa dem jährlichen CO2-Ausstoß von 40.000 deutschen Haushalten, die mit einem Heizölkessel beheizt werden. Alternativ kann man sich vorstellen, dass diese Menge CO2 von über 80.000 Personenfahrzeugen bei einer jährlichen Fahrleistung von 10.000 Kilometern ausgestoßen wird, wenn die Autos mit Diesel betrieben werden. </a:t>
            </a:r>
          </a:p>
          <a:p>
            <a:pPr marL="0" indent="0">
              <a:buNone/>
            </a:pPr>
            <a:r>
              <a:rPr lang="de-DE" b="1" dirty="0"/>
              <a:t>Weitere Veranschaulichungen:</a:t>
            </a:r>
          </a:p>
          <a:p>
            <a:pPr marL="0" indent="0">
              <a:buNone/>
            </a:pPr>
            <a:r>
              <a:rPr lang="de-DE" b="1" dirty="0"/>
              <a:t>- Energiegewinnung:</a:t>
            </a:r>
            <a:endParaRPr lang="de-DE" dirty="0"/>
          </a:p>
          <a:p>
            <a:pPr marL="0" indent="0">
              <a:buNone/>
            </a:pPr>
            <a:r>
              <a:rPr lang="de-DE" dirty="0"/>
              <a:t>Die Emission von 160.000 Tonnen CO2 entspricht etwa dem Verbrauch von 1,3 Millionen Tonnen Steinkohle bei der Energiegewinnung.</a:t>
            </a:r>
          </a:p>
          <a:p>
            <a:pPr marL="0" indent="0">
              <a:buNone/>
            </a:pPr>
            <a:r>
              <a:rPr lang="de-DE" b="1" dirty="0"/>
              <a:t>- Klimawandel:</a:t>
            </a:r>
            <a:endParaRPr lang="de-DE" dirty="0"/>
          </a:p>
          <a:p>
            <a:pPr marL="0" indent="0">
              <a:buNone/>
            </a:pPr>
            <a:r>
              <a:rPr lang="de-DE" dirty="0"/>
              <a:t>Diese CO2-Menge trägt zum Treibhauseffekt bei und beeinflusst den Klimawandel.</a:t>
            </a:r>
          </a:p>
          <a:p>
            <a:pPr marL="0" indent="0">
              <a:buNone/>
            </a:pPr>
            <a:r>
              <a:rPr lang="de-DE" b="1" dirty="0"/>
              <a:t>- Auswirkungen auf die Umwelt:</a:t>
            </a:r>
            <a:endParaRPr lang="de-DE" dirty="0"/>
          </a:p>
          <a:p>
            <a:pPr marL="0" indent="0" fontAlgn="ctr">
              <a:buNone/>
            </a:pPr>
            <a:r>
              <a:rPr lang="de-DE" dirty="0"/>
              <a:t>Die Emission von 160.000 Tonnen CO2 führt zu einer hohen Luftverschmutzung und damit verbundenen Umweltbelastungen aller Lebewesen wie auch Pflanzen. </a:t>
            </a:r>
          </a:p>
          <a:p>
            <a:pPr marL="0" indent="0">
              <a:buNone/>
            </a:pPr>
            <a:r>
              <a:rPr lang="de-DE" b="1" dirty="0"/>
              <a:t>Zusammenfassend lässt sich sagen, dass 160.000 Tonnen CO2 eine erhebliche Menge an Treibhausgasen ist, die         weitreichende Auswirkungen auf den Klimawandel und die Umwelt hat. </a:t>
            </a:r>
          </a:p>
          <a:p>
            <a:endParaRPr lang="de-DE" dirty="0"/>
          </a:p>
        </p:txBody>
      </p:sp>
    </p:spTree>
    <p:extLst>
      <p:ext uri="{BB962C8B-B14F-4D97-AF65-F5344CB8AC3E}">
        <p14:creationId xmlns:p14="http://schemas.microsoft.com/office/powerpoint/2010/main" val="3859438839"/>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C9848-D30F-7757-A220-4A21C1495D9B}"/>
            </a:ext>
          </a:extLst>
        </p:cNvPr>
        <p:cNvGrpSpPr/>
        <p:nvPr/>
      </p:nvGrpSpPr>
      <p:grpSpPr>
        <a:xfrm>
          <a:off x="0" y="0"/>
          <a:ext cx="0" cy="0"/>
          <a:chOff x="0" y="0"/>
          <a:chExt cx="0" cy="0"/>
        </a:xfrm>
      </p:grpSpPr>
      <p:pic>
        <p:nvPicPr>
          <p:cNvPr id="4" name="Picture 3" descr="Abstraktes Design mit Blumenblättern in Pastellfarben">
            <a:extLst>
              <a:ext uri="{FF2B5EF4-FFF2-40B4-BE49-F238E27FC236}">
                <a16:creationId xmlns:a16="http://schemas.microsoft.com/office/drawing/2014/main" id="{751A9B47-74BE-5CE4-1DD9-8C84C89DF105}"/>
              </a:ext>
            </a:extLst>
          </p:cNvPr>
          <p:cNvPicPr>
            <a:picLocks noChangeAspect="1"/>
          </p:cNvPicPr>
          <p:nvPr/>
        </p:nvPicPr>
        <p:blipFill>
          <a:blip r:embed="rId3"/>
          <a:srcRect l="12736" r="12738" b="2"/>
          <a:stretch/>
        </p:blipFill>
        <p:spPr>
          <a:xfrm>
            <a:off x="-1" y="11"/>
            <a:ext cx="7803224" cy="6857989"/>
          </a:xfrm>
          <a:prstGeom prst="rect">
            <a:avLst/>
          </a:prstGeom>
        </p:spPr>
      </p:pic>
      <p:sp>
        <p:nvSpPr>
          <p:cNvPr id="2" name="Titel 1">
            <a:extLst>
              <a:ext uri="{FF2B5EF4-FFF2-40B4-BE49-F238E27FC236}">
                <a16:creationId xmlns:a16="http://schemas.microsoft.com/office/drawing/2014/main" id="{B17703C8-D794-96A6-B350-A8404B368CDB}"/>
              </a:ext>
            </a:extLst>
          </p:cNvPr>
          <p:cNvSpPr>
            <a:spLocks noGrp="1"/>
          </p:cNvSpPr>
          <p:nvPr>
            <p:ph type="ctrTitle"/>
          </p:nvPr>
        </p:nvSpPr>
        <p:spPr>
          <a:xfrm>
            <a:off x="640080" y="914400"/>
            <a:ext cx="5346050" cy="3427867"/>
          </a:xfrm>
        </p:spPr>
        <p:txBody>
          <a:bodyPr anchor="t">
            <a:normAutofit/>
          </a:bodyPr>
          <a:lstStyle/>
          <a:p>
            <a:r>
              <a:rPr lang="de-DE" sz="6000" b="1" dirty="0"/>
              <a:t>Vielen Dank</a:t>
            </a:r>
            <a:endParaRPr lang="de-DE" sz="6000" dirty="0">
              <a:solidFill>
                <a:srgbClr val="FFFFFF"/>
              </a:solidFill>
            </a:endParaRPr>
          </a:p>
        </p:txBody>
      </p:sp>
      <p:sp>
        <p:nvSpPr>
          <p:cNvPr id="3" name="Untertitel 2">
            <a:extLst>
              <a:ext uri="{FF2B5EF4-FFF2-40B4-BE49-F238E27FC236}">
                <a16:creationId xmlns:a16="http://schemas.microsoft.com/office/drawing/2014/main" id="{587086BA-7ACD-79BC-4158-FBE0393F6583}"/>
              </a:ext>
            </a:extLst>
          </p:cNvPr>
          <p:cNvSpPr>
            <a:spLocks noGrp="1"/>
          </p:cNvSpPr>
          <p:nvPr>
            <p:ph type="subTitle" idx="1"/>
          </p:nvPr>
        </p:nvSpPr>
        <p:spPr>
          <a:xfrm>
            <a:off x="640080" y="5253051"/>
            <a:ext cx="4589685" cy="812923"/>
          </a:xfrm>
        </p:spPr>
        <p:txBody>
          <a:bodyPr anchor="t">
            <a:normAutofit/>
          </a:bodyPr>
          <a:lstStyle/>
          <a:p>
            <a:r>
              <a:rPr lang="de-DE" dirty="0">
                <a:solidFill>
                  <a:srgbClr val="FFFFFF"/>
                </a:solidFill>
              </a:rPr>
              <a:t>GTC Energy Solutions GmbH</a:t>
            </a:r>
          </a:p>
          <a:p>
            <a:r>
              <a:rPr lang="de-DE" sz="900" dirty="0">
                <a:solidFill>
                  <a:srgbClr val="FFFFFF"/>
                </a:solidFill>
              </a:rPr>
              <a:t>Autor: Jan Brandt</a:t>
            </a:r>
          </a:p>
        </p:txBody>
      </p:sp>
      <p:pic>
        <p:nvPicPr>
          <p:cNvPr id="6" name="Picture 13" descr="Ein Bild, das Transport, Wasser, Wasserfahrzeug, Fahrzeug enthält.&#10;&#10;KI-generierte Inhalte können fehlerhaft sein.">
            <a:extLst>
              <a:ext uri="{FF2B5EF4-FFF2-40B4-BE49-F238E27FC236}">
                <a16:creationId xmlns:a16="http://schemas.microsoft.com/office/drawing/2014/main" id="{53ADF8FB-F872-A51C-E547-54F73AA46C03}"/>
              </a:ext>
            </a:extLst>
          </p:cNvPr>
          <p:cNvPicPr>
            <a:picLocks noChangeAspect="1"/>
          </p:cNvPicPr>
          <p:nvPr/>
        </p:nvPicPr>
        <p:blipFill>
          <a:blip r:embed="rId4" cstate="email">
            <a:extLst>
              <a:ext uri="{28A0092B-C50C-407E-A947-70E740481C1C}">
                <a14:useLocalDpi xmlns:a14="http://schemas.microsoft.com/office/drawing/2010/main"/>
              </a:ext>
            </a:extLst>
          </a:blip>
          <a:srcRect l="3767"/>
          <a:stretch/>
        </p:blipFill>
        <p:spPr>
          <a:xfrm>
            <a:off x="7803244" y="-1"/>
            <a:ext cx="4388756" cy="6857999"/>
          </a:xfrm>
          <a:prstGeom prst="rect">
            <a:avLst/>
          </a:prstGeom>
        </p:spPr>
      </p:pic>
    </p:spTree>
    <p:extLst>
      <p:ext uri="{BB962C8B-B14F-4D97-AF65-F5344CB8AC3E}">
        <p14:creationId xmlns:p14="http://schemas.microsoft.com/office/powerpoint/2010/main" val="387748779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870215-F52B-934B-9208-65663474AA63}"/>
              </a:ext>
            </a:extLst>
          </p:cNvPr>
          <p:cNvSpPr/>
          <p:nvPr/>
        </p:nvSpPr>
        <p:spPr>
          <a:xfrm>
            <a:off x="0" y="3375025"/>
            <a:ext cx="12192000" cy="857250"/>
          </a:xfrm>
          <a:prstGeom prst="rect">
            <a:avLst/>
          </a:prstGeom>
          <a:solidFill>
            <a:srgbClr val="016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3554" name="Picture 27">
            <a:extLst>
              <a:ext uri="{FF2B5EF4-FFF2-40B4-BE49-F238E27FC236}">
                <a16:creationId xmlns:a16="http://schemas.microsoft.com/office/drawing/2014/main" id="{4C06FCA4-AD9C-370D-E6D9-9D44D32FCE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0"/>
            <a:ext cx="5332413"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ED2EC01-72C2-3E45-9377-D67E72C5AD3A}"/>
              </a:ext>
            </a:extLst>
          </p:cNvPr>
          <p:cNvSpPr/>
          <p:nvPr/>
        </p:nvSpPr>
        <p:spPr>
          <a:xfrm>
            <a:off x="-6350" y="4232275"/>
            <a:ext cx="12198350" cy="26257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4" name="Straight Connector 23">
            <a:extLst>
              <a:ext uri="{FF2B5EF4-FFF2-40B4-BE49-F238E27FC236}">
                <a16:creationId xmlns:a16="http://schemas.microsoft.com/office/drawing/2014/main" id="{7BA5568E-FB4E-C54E-9880-93E1D60B9F6A}"/>
              </a:ext>
            </a:extLst>
          </p:cNvPr>
          <p:cNvCxnSpPr/>
          <p:nvPr/>
        </p:nvCxnSpPr>
        <p:spPr>
          <a:xfrm>
            <a:off x="8115300" y="4556125"/>
            <a:ext cx="0" cy="1949450"/>
          </a:xfrm>
          <a:prstGeom prst="line">
            <a:avLst/>
          </a:prstGeom>
          <a:ln>
            <a:solidFill>
              <a:srgbClr val="0160A0"/>
            </a:solidFill>
          </a:ln>
        </p:spPr>
        <p:style>
          <a:lnRef idx="1">
            <a:schemeClr val="accent1"/>
          </a:lnRef>
          <a:fillRef idx="0">
            <a:schemeClr val="accent1"/>
          </a:fillRef>
          <a:effectRef idx="0">
            <a:schemeClr val="accent1"/>
          </a:effectRef>
          <a:fontRef idx="minor">
            <a:schemeClr val="tx1"/>
          </a:fontRef>
        </p:style>
      </p:cxnSp>
      <p:sp>
        <p:nvSpPr>
          <p:cNvPr id="23557" name="TextBox 21">
            <a:extLst>
              <a:ext uri="{FF2B5EF4-FFF2-40B4-BE49-F238E27FC236}">
                <a16:creationId xmlns:a16="http://schemas.microsoft.com/office/drawing/2014/main" id="{84818B65-2AEF-29CA-144A-B2565F788AB7}"/>
              </a:ext>
            </a:extLst>
          </p:cNvPr>
          <p:cNvSpPr txBox="1">
            <a:spLocks noChangeArrowheads="1"/>
          </p:cNvSpPr>
          <p:nvPr/>
        </p:nvSpPr>
        <p:spPr bwMode="auto">
          <a:xfrm>
            <a:off x="306388" y="3622675"/>
            <a:ext cx="3421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Elfrida: Aquaculture Farming </a:t>
            </a:r>
          </a:p>
        </p:txBody>
      </p:sp>
      <p:graphicFrame>
        <p:nvGraphicFramePr>
          <p:cNvPr id="25" name="Table 24">
            <a:extLst>
              <a:ext uri="{FF2B5EF4-FFF2-40B4-BE49-F238E27FC236}">
                <a16:creationId xmlns:a16="http://schemas.microsoft.com/office/drawing/2014/main" id="{C6EDEE02-DF26-A847-8252-B54BD92ACEFF}"/>
              </a:ext>
            </a:extLst>
          </p:cNvPr>
          <p:cNvGraphicFramePr>
            <a:graphicFrameLocks noGrp="1"/>
          </p:cNvGraphicFramePr>
          <p:nvPr/>
        </p:nvGraphicFramePr>
        <p:xfrm>
          <a:off x="138113" y="4500563"/>
          <a:ext cx="3738562" cy="1778003"/>
        </p:xfrm>
        <a:graphic>
          <a:graphicData uri="http://schemas.openxmlformats.org/drawingml/2006/table">
            <a:tbl>
              <a:tblPr firstRow="1" bandRow="1">
                <a:tableStyleId>{2D5ABB26-0587-4C30-8999-92F81FD0307C}</a:tableStyleId>
              </a:tblPr>
              <a:tblGrid>
                <a:gridCol w="1151566">
                  <a:extLst>
                    <a:ext uri="{9D8B030D-6E8A-4147-A177-3AD203B41FA5}">
                      <a16:colId xmlns:a16="http://schemas.microsoft.com/office/drawing/2014/main" val="20000"/>
                    </a:ext>
                  </a:extLst>
                </a:gridCol>
                <a:gridCol w="2586996">
                  <a:extLst>
                    <a:ext uri="{9D8B030D-6E8A-4147-A177-3AD203B41FA5}">
                      <a16:colId xmlns:a16="http://schemas.microsoft.com/office/drawing/2014/main" val="20001"/>
                    </a:ext>
                  </a:extLst>
                </a:gridCol>
              </a:tblGrid>
              <a:tr h="396239">
                <a:tc>
                  <a:txBody>
                    <a:bodyPr/>
                    <a:lstStyle/>
                    <a:p>
                      <a:r>
                        <a:rPr lang="en-GB" sz="1000" b="1" i="0" dirty="0">
                          <a:solidFill>
                            <a:schemeClr val="bg1"/>
                          </a:solidFill>
                          <a:latin typeface="Helvetica Neue Light" charset="0"/>
                          <a:ea typeface="Helvetica Neue Light" charset="0"/>
                          <a:cs typeface="Helvetica Neue Light" charset="0"/>
                        </a:rPr>
                        <a:t>Duty</a:t>
                      </a:r>
                    </a:p>
                  </a:txBody>
                  <a:tcPr marL="91463" marR="91463">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Aquaculture Farming, </a:t>
                      </a:r>
                      <a:r>
                        <a:rPr lang="en-GB" sz="1000" b="0" i="0" dirty="0" err="1">
                          <a:solidFill>
                            <a:schemeClr val="bg1"/>
                          </a:solidFill>
                          <a:latin typeface="Helvetica Neue Light" charset="0"/>
                          <a:ea typeface="Helvetica Neue Light" charset="0"/>
                          <a:cs typeface="Helvetica Neue Light" charset="0"/>
                        </a:rPr>
                        <a:t>Salmar</a:t>
                      </a:r>
                      <a:r>
                        <a:rPr lang="en-GB" sz="1000" b="0" i="0" dirty="0">
                          <a:solidFill>
                            <a:schemeClr val="bg1"/>
                          </a:solidFill>
                          <a:latin typeface="Helvetica Neue Light" charset="0"/>
                          <a:ea typeface="Helvetica Neue Light" charset="0"/>
                          <a:cs typeface="Helvetica Neue Light" charset="0"/>
                        </a:rPr>
                        <a:t> Farming, Norway</a:t>
                      </a:r>
                    </a:p>
                  </a:txBody>
                  <a:tcPr marL="91463" marR="9146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3840">
                <a:tc>
                  <a:txBody>
                    <a:bodyPr/>
                    <a:lstStyle/>
                    <a:p>
                      <a:r>
                        <a:rPr lang="en-GB" sz="1000" b="1" dirty="0">
                          <a:solidFill>
                            <a:schemeClr val="bg1"/>
                          </a:solidFill>
                          <a:latin typeface="Helvetica Neue" charset="0"/>
                          <a:ea typeface="Helvetica Neue" charset="0"/>
                          <a:cs typeface="Helvetica Neue" charset="0"/>
                        </a:rPr>
                        <a:t>Owner</a:t>
                      </a:r>
                    </a:p>
                  </a:txBody>
                  <a:tcPr marL="91463" marR="91463">
                    <a:lnL>
                      <a:noFill/>
                    </a:lnL>
                    <a:lnR>
                      <a:noFill/>
                    </a:lnR>
                    <a:lnT>
                      <a:noFill/>
                    </a:lnT>
                    <a:lnB>
                      <a:noFill/>
                    </a:lnB>
                    <a:lnTlToBr w="12700" cmpd="sng">
                      <a:noFill/>
                      <a:prstDash val="solid"/>
                    </a:lnTlToBr>
                    <a:lnBlToTr w="12700" cmpd="sng">
                      <a:noFill/>
                      <a:prstDash val="solid"/>
                    </a:lnBlToTr>
                  </a:tcPr>
                </a:tc>
                <a:tc>
                  <a:txBody>
                    <a:bodyPr/>
                    <a:lstStyle/>
                    <a:p>
                      <a:r>
                        <a:rPr lang="en-GB" sz="1000" b="0" i="0" dirty="0" err="1">
                          <a:solidFill>
                            <a:schemeClr val="bg1"/>
                          </a:solidFill>
                          <a:latin typeface="Helvetica Neue Light" charset="0"/>
                          <a:ea typeface="Helvetica Neue Light" charset="0"/>
                          <a:cs typeface="Helvetica Neue Light" charset="0"/>
                        </a:rPr>
                        <a:t>Salmar</a:t>
                      </a:r>
                      <a:r>
                        <a:rPr lang="en-GB" sz="1000" b="0" i="0" dirty="0">
                          <a:solidFill>
                            <a:schemeClr val="bg1"/>
                          </a:solidFill>
                          <a:latin typeface="Helvetica Neue Light" charset="0"/>
                          <a:ea typeface="Helvetica Neue Light" charset="0"/>
                          <a:cs typeface="Helvetica Neue Light" charset="0"/>
                        </a:rPr>
                        <a:t> Farming</a:t>
                      </a:r>
                    </a:p>
                  </a:txBody>
                  <a:tcPr marL="91463" marR="9146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3840">
                <a:tc>
                  <a:txBody>
                    <a:bodyPr/>
                    <a:lstStyle/>
                    <a:p>
                      <a:r>
                        <a:rPr lang="en-GB" sz="1000" b="1" i="0" dirty="0">
                          <a:solidFill>
                            <a:schemeClr val="bg1"/>
                          </a:solidFill>
                          <a:latin typeface="Helvetica Neue Light" charset="0"/>
                          <a:ea typeface="Helvetica Neue Light" charset="0"/>
                          <a:cs typeface="Helvetica Neue Light" charset="0"/>
                        </a:rPr>
                        <a:t>ESS</a:t>
                      </a:r>
                    </a:p>
                  </a:txBody>
                  <a:tcPr marL="91463" marR="91463">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24 x P65, 156 kWh, 700V</a:t>
                      </a:r>
                    </a:p>
                  </a:txBody>
                  <a:tcPr marL="91463" marR="9146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4003">
                <a:tc>
                  <a:txBody>
                    <a:bodyPr/>
                    <a:lstStyle/>
                    <a:p>
                      <a:r>
                        <a:rPr lang="en-GB" sz="1000" b="1" i="0" dirty="0">
                          <a:solidFill>
                            <a:schemeClr val="bg1"/>
                          </a:solidFill>
                          <a:latin typeface="Helvetica Neue Light" charset="0"/>
                          <a:ea typeface="Helvetica Neue Light" charset="0"/>
                          <a:cs typeface="Helvetica Neue Light" charset="0"/>
                        </a:rPr>
                        <a:t>Date Delivered</a:t>
                      </a:r>
                    </a:p>
                  </a:txBody>
                  <a:tcPr marL="91463" marR="91463">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2016</a:t>
                      </a:r>
                    </a:p>
                  </a:txBody>
                  <a:tcPr marL="91463" marR="9146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3840">
                <a:tc>
                  <a:txBody>
                    <a:bodyPr/>
                    <a:lstStyle/>
                    <a:p>
                      <a:r>
                        <a:rPr lang="en-GB" sz="1000" b="1" i="0" dirty="0">
                          <a:solidFill>
                            <a:schemeClr val="bg1"/>
                          </a:solidFill>
                          <a:latin typeface="Helvetica Neue Light" charset="0"/>
                          <a:ea typeface="Helvetica Neue Light" charset="0"/>
                          <a:cs typeface="Helvetica Neue Light" charset="0"/>
                        </a:rPr>
                        <a:t>Partners</a:t>
                      </a:r>
                    </a:p>
                  </a:txBody>
                  <a:tcPr marL="91463" marR="91463">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Siemens</a:t>
                      </a:r>
                    </a:p>
                  </a:txBody>
                  <a:tcPr marL="91463" marR="9146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6239">
                <a:tc>
                  <a:txBody>
                    <a:bodyPr/>
                    <a:lstStyle/>
                    <a:p>
                      <a:r>
                        <a:rPr lang="en-GB" sz="1000" b="1" i="0" dirty="0">
                          <a:solidFill>
                            <a:schemeClr val="bg1"/>
                          </a:solidFill>
                          <a:latin typeface="Helvetica Neue Light" charset="0"/>
                          <a:ea typeface="Helvetica Neue Light" charset="0"/>
                          <a:cs typeface="Helvetica Neue Light" charset="0"/>
                        </a:rPr>
                        <a:t>Notes</a:t>
                      </a:r>
                    </a:p>
                  </a:txBody>
                  <a:tcPr marL="91463" marR="91463">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World's first electrically powered boat for fish farming goes into operation in Norway</a:t>
                      </a:r>
                    </a:p>
                  </a:txBody>
                  <a:tcPr marL="91463" marR="9146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23571" name="Picture 6">
            <a:extLst>
              <a:ext uri="{FF2B5EF4-FFF2-40B4-BE49-F238E27FC236}">
                <a16:creationId xmlns:a16="http://schemas.microsoft.com/office/drawing/2014/main" id="{9F83C126-40E3-317E-10A5-85A175BD19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3238" y="-7938"/>
            <a:ext cx="4068762"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a:extLst>
              <a:ext uri="{FF2B5EF4-FFF2-40B4-BE49-F238E27FC236}">
                <a16:creationId xmlns:a16="http://schemas.microsoft.com/office/drawing/2014/main" id="{04A0CDFD-6BF6-6A48-83B5-57311BF98BEB}"/>
              </a:ext>
            </a:extLst>
          </p:cNvPr>
          <p:cNvCxnSpPr/>
          <p:nvPr/>
        </p:nvCxnSpPr>
        <p:spPr>
          <a:xfrm>
            <a:off x="4021138" y="4556125"/>
            <a:ext cx="0" cy="1949450"/>
          </a:xfrm>
          <a:prstGeom prst="line">
            <a:avLst/>
          </a:prstGeom>
          <a:ln>
            <a:solidFill>
              <a:srgbClr val="0160A0"/>
            </a:solidFill>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014A3093-E04A-9A42-9173-515F8E8F3506}"/>
              </a:ext>
            </a:extLst>
          </p:cNvPr>
          <p:cNvGraphicFramePr>
            <a:graphicFrameLocks noGrp="1"/>
          </p:cNvGraphicFramePr>
          <p:nvPr/>
        </p:nvGraphicFramePr>
        <p:xfrm>
          <a:off x="4381500" y="4500563"/>
          <a:ext cx="3384550" cy="2254250"/>
        </p:xfrm>
        <a:graphic>
          <a:graphicData uri="http://schemas.openxmlformats.org/drawingml/2006/table">
            <a:tbl>
              <a:tblPr firstRow="1" bandRow="1">
                <a:tableStyleId>{2D5ABB26-0587-4C30-8999-92F81FD0307C}</a:tableStyleId>
              </a:tblPr>
              <a:tblGrid>
                <a:gridCol w="1128823">
                  <a:extLst>
                    <a:ext uri="{9D8B030D-6E8A-4147-A177-3AD203B41FA5}">
                      <a16:colId xmlns:a16="http://schemas.microsoft.com/office/drawing/2014/main" val="20000"/>
                    </a:ext>
                  </a:extLst>
                </a:gridCol>
                <a:gridCol w="2255727">
                  <a:extLst>
                    <a:ext uri="{9D8B030D-6E8A-4147-A177-3AD203B41FA5}">
                      <a16:colId xmlns:a16="http://schemas.microsoft.com/office/drawing/2014/main" val="20001"/>
                    </a:ext>
                  </a:extLst>
                </a:gridCol>
              </a:tblGrid>
              <a:tr h="330130">
                <a:tc>
                  <a:txBody>
                    <a:bodyPr/>
                    <a:lstStyle/>
                    <a:p>
                      <a:r>
                        <a:rPr lang="en-GB" sz="1000" b="1" i="0" dirty="0">
                          <a:solidFill>
                            <a:schemeClr val="bg1"/>
                          </a:solidFill>
                          <a:latin typeface="Helvetica Neue Light" charset="0"/>
                          <a:ea typeface="Helvetica Neue Light" charset="0"/>
                          <a:cs typeface="Helvetica Neue Light" charset="0"/>
                        </a:rPr>
                        <a:t>Duty</a:t>
                      </a:r>
                    </a:p>
                  </a:txBody>
                  <a:tcPr marL="91416" marR="91416" marT="45710" marB="45710">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Passenger &amp; Car Ferry</a:t>
                      </a:r>
                    </a:p>
                  </a:txBody>
                  <a:tcPr marL="91416" marR="91416" marT="45710" marB="4571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0130">
                <a:tc>
                  <a:txBody>
                    <a:bodyPr/>
                    <a:lstStyle/>
                    <a:p>
                      <a:r>
                        <a:rPr lang="en-GB" sz="1000" b="1" dirty="0">
                          <a:solidFill>
                            <a:schemeClr val="bg1"/>
                          </a:solidFill>
                          <a:latin typeface="Helvetica Neue" charset="0"/>
                          <a:ea typeface="Helvetica Neue" charset="0"/>
                          <a:cs typeface="Helvetica Neue" charset="0"/>
                        </a:rPr>
                        <a:t>Owner</a:t>
                      </a:r>
                    </a:p>
                  </a:txBody>
                  <a:tcPr marL="91416" marR="91416" marT="45710" marB="45710">
                    <a:lnL>
                      <a:noFill/>
                    </a:lnL>
                    <a:lnR>
                      <a:noFill/>
                    </a:lnR>
                    <a:lnT>
                      <a:noFill/>
                    </a:lnT>
                    <a:lnB>
                      <a:noFill/>
                    </a:lnB>
                    <a:lnTlToBr w="12700" cmpd="sng">
                      <a:noFill/>
                      <a:prstDash val="solid"/>
                    </a:lnTlToBr>
                    <a:lnBlToTr w="12700" cmpd="sng">
                      <a:noFill/>
                      <a:prstDash val="solid"/>
                    </a:lnBlToTr>
                  </a:tcPr>
                </a:tc>
                <a:tc>
                  <a:txBody>
                    <a:bodyPr/>
                    <a:lstStyle/>
                    <a:p>
                      <a:r>
                        <a:rPr lang="en-GB" sz="1000" b="0" i="0" dirty="0" err="1">
                          <a:solidFill>
                            <a:schemeClr val="bg1"/>
                          </a:solidFill>
                          <a:latin typeface="Helvetica Neue Light" charset="0"/>
                          <a:ea typeface="Helvetica Neue Light" charset="0"/>
                          <a:cs typeface="Helvetica Neue Light" charset="0"/>
                        </a:rPr>
                        <a:t>Torghatten</a:t>
                      </a:r>
                      <a:r>
                        <a:rPr lang="en-GB" sz="1000" b="0" i="0" dirty="0">
                          <a:solidFill>
                            <a:schemeClr val="bg1"/>
                          </a:solidFill>
                          <a:latin typeface="Helvetica Neue Light" charset="0"/>
                          <a:ea typeface="Helvetica Neue Light" charset="0"/>
                          <a:cs typeface="Helvetica Neue Light" charset="0"/>
                        </a:rPr>
                        <a:t> Nord</a:t>
                      </a:r>
                    </a:p>
                  </a:txBody>
                  <a:tcPr marL="91416" marR="91416" marT="45710" marB="4571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1505">
                <a:tc>
                  <a:txBody>
                    <a:bodyPr/>
                    <a:lstStyle/>
                    <a:p>
                      <a:r>
                        <a:rPr lang="en-GB" sz="1000" b="1" i="0" dirty="0">
                          <a:solidFill>
                            <a:schemeClr val="bg1"/>
                          </a:solidFill>
                          <a:latin typeface="Helvetica Neue Light" charset="0"/>
                          <a:ea typeface="Helvetica Neue Light" charset="0"/>
                          <a:cs typeface="Helvetica Neue Light" charset="0"/>
                        </a:rPr>
                        <a:t>ESS</a:t>
                      </a:r>
                    </a:p>
                  </a:txBody>
                  <a:tcPr marL="91416" marR="91416" marT="45710" marB="45710">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80</a:t>
                      </a:r>
                      <a:r>
                        <a:rPr lang="en-GB" sz="1000" b="0" i="0" baseline="0" dirty="0">
                          <a:solidFill>
                            <a:schemeClr val="bg1"/>
                          </a:solidFill>
                          <a:latin typeface="Helvetica Neue Light" charset="0"/>
                          <a:ea typeface="Helvetica Neue Light" charset="0"/>
                          <a:cs typeface="Helvetica Neue Light" charset="0"/>
                        </a:rPr>
                        <a:t> x P65, 520</a:t>
                      </a:r>
                      <a:r>
                        <a:rPr lang="en-GB" sz="1000" b="0" i="0" dirty="0">
                          <a:solidFill>
                            <a:schemeClr val="bg1"/>
                          </a:solidFill>
                          <a:latin typeface="Helvetica Neue Light" charset="0"/>
                          <a:ea typeface="Helvetica Neue Light" charset="0"/>
                          <a:cs typeface="Helvetica Neue Light" charset="0"/>
                        </a:rPr>
                        <a:t> kWh, 1000V</a:t>
                      </a:r>
                    </a:p>
                  </a:txBody>
                  <a:tcPr marL="91416" marR="91416" marT="45710" marB="4571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1820">
                <a:tc>
                  <a:txBody>
                    <a:bodyPr/>
                    <a:lstStyle/>
                    <a:p>
                      <a:r>
                        <a:rPr lang="en-GB" sz="1000" b="1" i="0" dirty="0">
                          <a:solidFill>
                            <a:schemeClr val="bg1"/>
                          </a:solidFill>
                          <a:latin typeface="Helvetica Neue Light" charset="0"/>
                          <a:ea typeface="Helvetica Neue Light" charset="0"/>
                          <a:cs typeface="Helvetica Neue Light" charset="0"/>
                        </a:rPr>
                        <a:t>Date Delivered</a:t>
                      </a:r>
                    </a:p>
                  </a:txBody>
                  <a:tcPr marL="91416" marR="91416" marT="45710" marB="45710">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2016</a:t>
                      </a:r>
                    </a:p>
                  </a:txBody>
                  <a:tcPr marL="91416" marR="91416" marT="45710" marB="4571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9645">
                <a:tc>
                  <a:txBody>
                    <a:bodyPr/>
                    <a:lstStyle/>
                    <a:p>
                      <a:r>
                        <a:rPr lang="en-GB" sz="1000" b="1" i="0" dirty="0">
                          <a:solidFill>
                            <a:schemeClr val="bg1"/>
                          </a:solidFill>
                          <a:latin typeface="Helvetica Neue Light" charset="0"/>
                          <a:ea typeface="Helvetica Neue Light" charset="0"/>
                          <a:cs typeface="Helvetica Neue Light" charset="0"/>
                        </a:rPr>
                        <a:t>Partners</a:t>
                      </a:r>
                    </a:p>
                  </a:txBody>
                  <a:tcPr marL="91416" marR="91416" marT="45710" marB="45710">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Siemens</a:t>
                      </a:r>
                    </a:p>
                  </a:txBody>
                  <a:tcPr marL="91416" marR="91416" marT="45710" marB="4571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01018">
                <a:tc>
                  <a:txBody>
                    <a:bodyPr/>
                    <a:lstStyle/>
                    <a:p>
                      <a:r>
                        <a:rPr lang="en-GB" sz="1000" b="1" i="0" dirty="0">
                          <a:solidFill>
                            <a:schemeClr val="bg1"/>
                          </a:solidFill>
                          <a:latin typeface="Helvetica Neue Light" charset="0"/>
                          <a:ea typeface="Helvetica Neue Light" charset="0"/>
                          <a:cs typeface="Helvetica Neue Light" charset="0"/>
                        </a:rPr>
                        <a:t>Notes</a:t>
                      </a:r>
                    </a:p>
                  </a:txBody>
                  <a:tcPr marL="91416" marR="91416" marT="45710" marB="45710">
                    <a:lnL>
                      <a:noFill/>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bg1"/>
                          </a:solidFill>
                          <a:latin typeface="Helvetica Neue Light" charset="0"/>
                          <a:ea typeface="Helvetica Neue Light" charset="0"/>
                          <a:cs typeface="Helvetica Neue Light" charset="0"/>
                        </a:rPr>
                        <a:t>Will operate between </a:t>
                      </a:r>
                      <a:r>
                        <a:rPr lang="en-GB" sz="1000" b="0" i="0" dirty="0" err="1">
                          <a:solidFill>
                            <a:schemeClr val="bg1"/>
                          </a:solidFill>
                          <a:latin typeface="Helvetica Neue Light" charset="0"/>
                          <a:ea typeface="Helvetica Neue Light" charset="0"/>
                          <a:cs typeface="Helvetica Neue Light" charset="0"/>
                        </a:rPr>
                        <a:t>Anda</a:t>
                      </a:r>
                      <a:r>
                        <a:rPr lang="en-GB" sz="1000" b="0" i="0" dirty="0">
                          <a:solidFill>
                            <a:schemeClr val="bg1"/>
                          </a:solidFill>
                          <a:latin typeface="Helvetica Neue Light" charset="0"/>
                          <a:ea typeface="Helvetica Neue Light" charset="0"/>
                          <a:cs typeface="Helvetica Neue Light" charset="0"/>
                        </a:rPr>
                        <a:t> and </a:t>
                      </a:r>
                      <a:r>
                        <a:rPr lang="en-GB" sz="1000" b="0" i="0" dirty="0" err="1">
                          <a:solidFill>
                            <a:schemeClr val="bg1"/>
                          </a:solidFill>
                          <a:latin typeface="Helvetica Neue Light" charset="0"/>
                          <a:ea typeface="Helvetica Neue Light" charset="0"/>
                          <a:cs typeface="Helvetica Neue Light" charset="0"/>
                        </a:rPr>
                        <a:t>Lote</a:t>
                      </a:r>
                      <a:r>
                        <a:rPr lang="en-GB" sz="1000" b="0" i="0" dirty="0">
                          <a:solidFill>
                            <a:schemeClr val="bg1"/>
                          </a:solidFill>
                          <a:latin typeface="Helvetica Neue Light" charset="0"/>
                          <a:ea typeface="Helvetica Neue Light" charset="0"/>
                          <a:cs typeface="Helvetica Neue Light" charset="0"/>
                        </a:rPr>
                        <a:t> on the west coast of Norway and will have capacity for 120 cars, 12 trailers and 349 passengers</a:t>
                      </a:r>
                    </a:p>
                  </a:txBody>
                  <a:tcPr marL="91416" marR="91416" marT="45710" marB="4571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3586" name="TextBox 17">
            <a:extLst>
              <a:ext uri="{FF2B5EF4-FFF2-40B4-BE49-F238E27FC236}">
                <a16:creationId xmlns:a16="http://schemas.microsoft.com/office/drawing/2014/main" id="{DF0AC5CB-4042-D587-EC9F-A6070790FCA6}"/>
              </a:ext>
            </a:extLst>
          </p:cNvPr>
          <p:cNvSpPr txBox="1">
            <a:spLocks noChangeArrowheads="1"/>
          </p:cNvSpPr>
          <p:nvPr/>
        </p:nvSpPr>
        <p:spPr bwMode="auto">
          <a:xfrm>
            <a:off x="4732338" y="3619500"/>
            <a:ext cx="272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Melshorn: Hybrid Ferry</a:t>
            </a:r>
          </a:p>
        </p:txBody>
      </p:sp>
      <p:graphicFrame>
        <p:nvGraphicFramePr>
          <p:cNvPr id="19" name="Table 18">
            <a:extLst>
              <a:ext uri="{FF2B5EF4-FFF2-40B4-BE49-F238E27FC236}">
                <a16:creationId xmlns:a16="http://schemas.microsoft.com/office/drawing/2014/main" id="{68EBE323-434E-E547-B5E6-DDE295A92E2A}"/>
              </a:ext>
            </a:extLst>
          </p:cNvPr>
          <p:cNvGraphicFramePr>
            <a:graphicFrameLocks noGrp="1"/>
          </p:cNvGraphicFramePr>
          <p:nvPr/>
        </p:nvGraphicFramePr>
        <p:xfrm>
          <a:off x="8418513" y="4500563"/>
          <a:ext cx="3384550" cy="1554161"/>
        </p:xfrm>
        <a:graphic>
          <a:graphicData uri="http://schemas.openxmlformats.org/drawingml/2006/table">
            <a:tbl>
              <a:tblPr firstRow="1" bandRow="1">
                <a:tableStyleId>{2D5ABB26-0587-4C30-8999-92F81FD0307C}</a:tableStyleId>
              </a:tblPr>
              <a:tblGrid>
                <a:gridCol w="1128823">
                  <a:extLst>
                    <a:ext uri="{9D8B030D-6E8A-4147-A177-3AD203B41FA5}">
                      <a16:colId xmlns:a16="http://schemas.microsoft.com/office/drawing/2014/main" val="20000"/>
                    </a:ext>
                  </a:extLst>
                </a:gridCol>
                <a:gridCol w="2255727">
                  <a:extLst>
                    <a:ext uri="{9D8B030D-6E8A-4147-A177-3AD203B41FA5}">
                      <a16:colId xmlns:a16="http://schemas.microsoft.com/office/drawing/2014/main" val="20001"/>
                    </a:ext>
                  </a:extLst>
                </a:gridCol>
              </a:tblGrid>
              <a:tr h="330328">
                <a:tc>
                  <a:txBody>
                    <a:bodyPr/>
                    <a:lstStyle/>
                    <a:p>
                      <a:r>
                        <a:rPr lang="en-GB" sz="1000" b="1" i="0" dirty="0">
                          <a:solidFill>
                            <a:schemeClr val="bg1"/>
                          </a:solidFill>
                          <a:latin typeface="Helvetica Neue Light" charset="0"/>
                          <a:ea typeface="Helvetica Neue Light" charset="0"/>
                          <a:cs typeface="Helvetica Neue Light" charset="0"/>
                        </a:rPr>
                        <a:t>Duty</a:t>
                      </a:r>
                    </a:p>
                  </a:txBody>
                  <a:tcPr marL="91416" marR="91416" marT="45738" marB="45738">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Passenger &amp; Car Ferry</a:t>
                      </a:r>
                    </a:p>
                  </a:txBody>
                  <a:tcPr marL="91416" marR="91416" marT="45738" marB="45738">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0328">
                <a:tc>
                  <a:txBody>
                    <a:bodyPr/>
                    <a:lstStyle/>
                    <a:p>
                      <a:r>
                        <a:rPr lang="en-GB" sz="1000" b="1" dirty="0">
                          <a:solidFill>
                            <a:schemeClr val="bg1"/>
                          </a:solidFill>
                          <a:latin typeface="Helvetica Neue" charset="0"/>
                          <a:ea typeface="Helvetica Neue" charset="0"/>
                          <a:cs typeface="Helvetica Neue" charset="0"/>
                        </a:rPr>
                        <a:t>Owner</a:t>
                      </a:r>
                    </a:p>
                  </a:txBody>
                  <a:tcPr marL="91416" marR="91416" marT="45738" marB="45738">
                    <a:lnL>
                      <a:noFill/>
                    </a:lnL>
                    <a:lnR>
                      <a:noFill/>
                    </a:lnR>
                    <a:lnT>
                      <a:noFill/>
                    </a:lnT>
                    <a:lnB>
                      <a:noFill/>
                    </a:lnB>
                    <a:lnTlToBr w="12700" cmpd="sng">
                      <a:noFill/>
                      <a:prstDash val="solid"/>
                    </a:lnTlToBr>
                    <a:lnBlToTr w="12700" cmpd="sng">
                      <a:noFill/>
                      <a:prstDash val="solid"/>
                    </a:lnBlToTr>
                  </a:tcPr>
                </a:tc>
                <a:tc>
                  <a:txBody>
                    <a:bodyPr/>
                    <a:lstStyle/>
                    <a:p>
                      <a:r>
                        <a:rPr lang="en-GB" sz="1000" b="0" i="0" dirty="0" err="1">
                          <a:solidFill>
                            <a:schemeClr val="bg1"/>
                          </a:solidFill>
                          <a:latin typeface="Helvetica Neue Light" charset="0"/>
                          <a:ea typeface="Helvetica Neue Light" charset="0"/>
                          <a:cs typeface="Helvetica Neue Light" charset="0"/>
                        </a:rPr>
                        <a:t>Torghatten</a:t>
                      </a:r>
                      <a:r>
                        <a:rPr lang="en-GB" sz="1000" b="0" i="0" dirty="0">
                          <a:solidFill>
                            <a:schemeClr val="bg1"/>
                          </a:solidFill>
                          <a:latin typeface="Helvetica Neue Light" charset="0"/>
                          <a:ea typeface="Helvetica Neue Light" charset="0"/>
                          <a:cs typeface="Helvetica Neue Light" charset="0"/>
                        </a:rPr>
                        <a:t> Nord</a:t>
                      </a:r>
                    </a:p>
                  </a:txBody>
                  <a:tcPr marL="91416" marR="91416" marT="45738" marB="45738">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1685">
                <a:tc>
                  <a:txBody>
                    <a:bodyPr/>
                    <a:lstStyle/>
                    <a:p>
                      <a:r>
                        <a:rPr lang="en-GB" sz="1000" b="1" i="0" dirty="0">
                          <a:solidFill>
                            <a:schemeClr val="bg1"/>
                          </a:solidFill>
                          <a:latin typeface="Helvetica Neue Light" charset="0"/>
                          <a:ea typeface="Helvetica Neue Light" charset="0"/>
                          <a:cs typeface="Helvetica Neue Light" charset="0"/>
                        </a:rPr>
                        <a:t>ESS</a:t>
                      </a:r>
                    </a:p>
                  </a:txBody>
                  <a:tcPr marL="91416" marR="91416" marT="45738" marB="45738">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80</a:t>
                      </a:r>
                      <a:r>
                        <a:rPr lang="en-GB" sz="1000" b="0" i="0" baseline="0" dirty="0">
                          <a:solidFill>
                            <a:schemeClr val="bg1"/>
                          </a:solidFill>
                          <a:latin typeface="Helvetica Neue Light" charset="0"/>
                          <a:ea typeface="Helvetica Neue Light" charset="0"/>
                          <a:cs typeface="Helvetica Neue Light" charset="0"/>
                        </a:rPr>
                        <a:t> x P65, 520</a:t>
                      </a:r>
                      <a:r>
                        <a:rPr lang="en-GB" sz="1000" b="0" i="0" dirty="0">
                          <a:solidFill>
                            <a:schemeClr val="bg1"/>
                          </a:solidFill>
                          <a:latin typeface="Helvetica Neue Light" charset="0"/>
                          <a:ea typeface="Helvetica Neue Light" charset="0"/>
                          <a:cs typeface="Helvetica Neue Light" charset="0"/>
                        </a:rPr>
                        <a:t> kWh, 1000V</a:t>
                      </a:r>
                    </a:p>
                  </a:txBody>
                  <a:tcPr marL="91416" marR="91416" marT="45738" marB="45738">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2013">
                <a:tc>
                  <a:txBody>
                    <a:bodyPr/>
                    <a:lstStyle/>
                    <a:p>
                      <a:r>
                        <a:rPr lang="en-GB" sz="1000" b="1" i="0" dirty="0">
                          <a:solidFill>
                            <a:schemeClr val="bg1"/>
                          </a:solidFill>
                          <a:latin typeface="Helvetica Neue Light" charset="0"/>
                          <a:ea typeface="Helvetica Neue Light" charset="0"/>
                          <a:cs typeface="Helvetica Neue Light" charset="0"/>
                        </a:rPr>
                        <a:t>Date Delivered</a:t>
                      </a:r>
                    </a:p>
                  </a:txBody>
                  <a:tcPr marL="91416" marR="91416" marT="45738" marB="45738">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2016</a:t>
                      </a:r>
                    </a:p>
                  </a:txBody>
                  <a:tcPr marL="91416" marR="91416" marT="45738" marB="45738">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9807">
                <a:tc>
                  <a:txBody>
                    <a:bodyPr/>
                    <a:lstStyle/>
                    <a:p>
                      <a:r>
                        <a:rPr lang="en-GB" sz="1000" b="1" i="0" dirty="0">
                          <a:solidFill>
                            <a:schemeClr val="bg1"/>
                          </a:solidFill>
                          <a:latin typeface="Helvetica Neue Light" charset="0"/>
                          <a:ea typeface="Helvetica Neue Light" charset="0"/>
                          <a:cs typeface="Helvetica Neue Light" charset="0"/>
                        </a:rPr>
                        <a:t>Partners</a:t>
                      </a:r>
                    </a:p>
                  </a:txBody>
                  <a:tcPr marL="91416" marR="91416" marT="45738" marB="45738">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Siemens</a:t>
                      </a:r>
                    </a:p>
                  </a:txBody>
                  <a:tcPr marL="91416" marR="91416" marT="45738" marB="45738">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3598" name="TextBox 19">
            <a:extLst>
              <a:ext uri="{FF2B5EF4-FFF2-40B4-BE49-F238E27FC236}">
                <a16:creationId xmlns:a16="http://schemas.microsoft.com/office/drawing/2014/main" id="{24D840DB-E55B-413B-D81C-4B45C85D4C7B}"/>
              </a:ext>
            </a:extLst>
          </p:cNvPr>
          <p:cNvSpPr txBox="1">
            <a:spLocks noChangeArrowheads="1"/>
          </p:cNvSpPr>
          <p:nvPr/>
        </p:nvSpPr>
        <p:spPr bwMode="auto">
          <a:xfrm>
            <a:off x="8713788" y="3624263"/>
            <a:ext cx="2886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Vardehorn: Hybrid Ferry</a:t>
            </a:r>
          </a:p>
        </p:txBody>
      </p:sp>
      <p:pic>
        <p:nvPicPr>
          <p:cNvPr id="23599" name="Picture 20">
            <a:extLst>
              <a:ext uri="{FF2B5EF4-FFF2-40B4-BE49-F238E27FC236}">
                <a16:creationId xmlns:a16="http://schemas.microsoft.com/office/drawing/2014/main" id="{1178C13B-3DDB-3CC7-D997-AA0AFD0E04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2706688"/>
            <a:ext cx="7080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0" name="Picture 22">
            <a:extLst>
              <a:ext uri="{FF2B5EF4-FFF2-40B4-BE49-F238E27FC236}">
                <a16:creationId xmlns:a16="http://schemas.microsoft.com/office/drawing/2014/main" id="{B2DF7177-90D8-E855-5ED6-D87F169DB8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20463" y="2700338"/>
            <a:ext cx="7080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1" name="Picture 5">
            <a:extLst>
              <a:ext uri="{FF2B5EF4-FFF2-40B4-BE49-F238E27FC236}">
                <a16:creationId xmlns:a16="http://schemas.microsoft.com/office/drawing/2014/main" id="{4B764186-B603-51C6-26B9-F38B2553D8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0"/>
            <a:ext cx="406717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2" name="Picture 1">
            <a:extLst>
              <a:ext uri="{FF2B5EF4-FFF2-40B4-BE49-F238E27FC236}">
                <a16:creationId xmlns:a16="http://schemas.microsoft.com/office/drawing/2014/main" id="{1FF6F0CA-CB56-2BF9-518F-337677B950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5313" y="2700338"/>
            <a:ext cx="7096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a:extLst>
              <a:ext uri="{FF2B5EF4-FFF2-40B4-BE49-F238E27FC236}">
                <a16:creationId xmlns:a16="http://schemas.microsoft.com/office/drawing/2014/main" id="{00F155C4-10DC-7B5C-D1F6-BC59B7ACF9FD}"/>
              </a:ext>
            </a:extLst>
          </p:cNvPr>
          <p:cNvPicPr>
            <a:picLocks noChangeAspect="1"/>
          </p:cNvPicPr>
          <p:nvPr/>
        </p:nvPicPr>
        <p:blipFill>
          <a:blip r:embed="rId3">
            <a:extLst>
              <a:ext uri="{28A0092B-C50C-407E-A947-70E740481C1C}">
                <a14:useLocalDpi xmlns:a14="http://schemas.microsoft.com/office/drawing/2010/main" val="0"/>
              </a:ext>
            </a:extLst>
          </a:blip>
          <a:srcRect t="-356"/>
          <a:stretch>
            <a:fillRect/>
          </a:stretch>
        </p:blipFill>
        <p:spPr bwMode="auto">
          <a:xfrm>
            <a:off x="8123238" y="-44450"/>
            <a:ext cx="4075112"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a:extLst>
              <a:ext uri="{FF2B5EF4-FFF2-40B4-BE49-F238E27FC236}">
                <a16:creationId xmlns:a16="http://schemas.microsoft.com/office/drawing/2014/main" id="{E9BD921F-66A4-6464-C7BD-5A049FE762DA}"/>
              </a:ext>
            </a:extLst>
          </p:cNvPr>
          <p:cNvPicPr>
            <a:picLocks noChangeAspect="1"/>
          </p:cNvPicPr>
          <p:nvPr/>
        </p:nvPicPr>
        <p:blipFill>
          <a:blip r:embed="rId4">
            <a:extLst>
              <a:ext uri="{28A0092B-C50C-407E-A947-70E740481C1C}">
                <a14:useLocalDpi xmlns:a14="http://schemas.microsoft.com/office/drawing/2010/main" val="0"/>
              </a:ext>
            </a:extLst>
          </a:blip>
          <a:srcRect l="1138" t="2643" r="1755" b="2808"/>
          <a:stretch>
            <a:fillRect/>
          </a:stretch>
        </p:blipFill>
        <p:spPr bwMode="auto">
          <a:xfrm>
            <a:off x="11237913" y="2749550"/>
            <a:ext cx="755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B02F2C5-BDD6-D447-B262-1CB956F79A28}"/>
              </a:ext>
            </a:extLst>
          </p:cNvPr>
          <p:cNvSpPr/>
          <p:nvPr/>
        </p:nvSpPr>
        <p:spPr>
          <a:xfrm>
            <a:off x="-6350" y="4232275"/>
            <a:ext cx="12198350" cy="26257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107951BC-CCA1-C245-B088-BD5AAB2948CA}"/>
              </a:ext>
            </a:extLst>
          </p:cNvPr>
          <p:cNvSpPr/>
          <p:nvPr/>
        </p:nvSpPr>
        <p:spPr>
          <a:xfrm>
            <a:off x="0" y="3375025"/>
            <a:ext cx="12192000" cy="857250"/>
          </a:xfrm>
          <a:prstGeom prst="rect">
            <a:avLst/>
          </a:prstGeom>
          <a:solidFill>
            <a:srgbClr val="016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4" name="Straight Connector 23">
            <a:extLst>
              <a:ext uri="{FF2B5EF4-FFF2-40B4-BE49-F238E27FC236}">
                <a16:creationId xmlns:a16="http://schemas.microsoft.com/office/drawing/2014/main" id="{F80EB5ED-E65D-934E-9DCE-16ACFF66BD1E}"/>
              </a:ext>
            </a:extLst>
          </p:cNvPr>
          <p:cNvCxnSpPr/>
          <p:nvPr/>
        </p:nvCxnSpPr>
        <p:spPr>
          <a:xfrm>
            <a:off x="8115300" y="4556125"/>
            <a:ext cx="0" cy="1949450"/>
          </a:xfrm>
          <a:prstGeom prst="line">
            <a:avLst/>
          </a:prstGeom>
          <a:ln>
            <a:solidFill>
              <a:srgbClr val="016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0D5FF2D-DDEF-1F4A-A76C-7DD9BE26BD8B}"/>
              </a:ext>
            </a:extLst>
          </p:cNvPr>
          <p:cNvCxnSpPr/>
          <p:nvPr/>
        </p:nvCxnSpPr>
        <p:spPr>
          <a:xfrm>
            <a:off x="4021138" y="4556125"/>
            <a:ext cx="0" cy="1949450"/>
          </a:xfrm>
          <a:prstGeom prst="line">
            <a:avLst/>
          </a:prstGeom>
          <a:ln>
            <a:solidFill>
              <a:srgbClr val="0160A0"/>
            </a:solidFill>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07081AE4-6CC0-BE4B-91A5-A3B61C9AFDAD}"/>
              </a:ext>
            </a:extLst>
          </p:cNvPr>
          <p:cNvGraphicFramePr>
            <a:graphicFrameLocks noGrp="1"/>
          </p:cNvGraphicFramePr>
          <p:nvPr/>
        </p:nvGraphicFramePr>
        <p:xfrm>
          <a:off x="4324350" y="4503738"/>
          <a:ext cx="3384550" cy="2090738"/>
        </p:xfrm>
        <a:graphic>
          <a:graphicData uri="http://schemas.openxmlformats.org/drawingml/2006/table">
            <a:tbl>
              <a:tblPr/>
              <a:tblGrid>
                <a:gridCol w="1128713">
                  <a:extLst>
                    <a:ext uri="{9D8B030D-6E8A-4147-A177-3AD203B41FA5}">
                      <a16:colId xmlns:a16="http://schemas.microsoft.com/office/drawing/2014/main" val="2543723437"/>
                    </a:ext>
                  </a:extLst>
                </a:gridCol>
                <a:gridCol w="2255837">
                  <a:extLst>
                    <a:ext uri="{9D8B030D-6E8A-4147-A177-3AD203B41FA5}">
                      <a16:colId xmlns:a16="http://schemas.microsoft.com/office/drawing/2014/main" val="495660794"/>
                    </a:ext>
                  </a:extLst>
                </a:gridCol>
              </a:tblGrid>
              <a:tr h="3254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Duty</a:t>
                      </a:r>
                    </a:p>
                  </a:txBody>
                  <a:tcPr marL="91416" marR="91416" marT="45707" marB="45707"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Passenger, Train &amp; Car Ferry</a:t>
                      </a:r>
                    </a:p>
                  </a:txBody>
                  <a:tcPr marL="91416" marR="91416" marT="45707" marB="4570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58858712"/>
                  </a:ext>
                </a:extLst>
              </a:tr>
              <a:tr h="2984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Owner</a:t>
                      </a:r>
                    </a:p>
                  </a:txBody>
                  <a:tcPr marL="91416" marR="91416" marT="45707" marB="45707"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ForSea</a:t>
                      </a:r>
                    </a:p>
                  </a:txBody>
                  <a:tcPr marL="91416" marR="91416" marT="45707" marB="4570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534280437"/>
                  </a:ext>
                </a:extLst>
              </a:tr>
              <a:tr h="2540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ESS</a:t>
                      </a:r>
                    </a:p>
                  </a:txBody>
                  <a:tcPr marL="91416" marR="91416" marT="45707" marB="45707"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640 x P65, 4160 kWh, 800V</a:t>
                      </a:r>
                    </a:p>
                  </a:txBody>
                  <a:tcPr marL="91416" marR="91416" marT="45707" marB="4570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44174428"/>
                  </a:ext>
                </a:extLst>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Date Delivered</a:t>
                      </a:r>
                    </a:p>
                  </a:txBody>
                  <a:tcPr marL="91416" marR="91416" marT="45707" marB="45707"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2017</a:t>
                      </a:r>
                    </a:p>
                  </a:txBody>
                  <a:tcPr marL="91416" marR="91416" marT="45707" marB="4570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679503600"/>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Partners</a:t>
                      </a:r>
                    </a:p>
                  </a:txBody>
                  <a:tcPr marL="91416" marR="91416" marT="45707" marB="45707"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ABB</a:t>
                      </a:r>
                    </a:p>
                  </a:txBody>
                  <a:tcPr marL="91416" marR="91416" marT="45707" marB="4570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91772207"/>
                  </a:ext>
                </a:extLst>
              </a:tr>
              <a:tr h="7016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Notes</a:t>
                      </a:r>
                    </a:p>
                  </a:txBody>
                  <a:tcPr marL="91416" marR="91416" marT="45707" marB="45707"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The world’s largest marine battery and EV ever built, first use of robot for charging, converted from diesel to full electric. </a:t>
                      </a:r>
                    </a:p>
                  </a:txBody>
                  <a:tcPr marL="91416" marR="91416" marT="45707" marB="4570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550026"/>
                  </a:ext>
                </a:extLst>
              </a:tr>
            </a:tbl>
          </a:graphicData>
        </a:graphic>
      </p:graphicFrame>
      <p:sp>
        <p:nvSpPr>
          <p:cNvPr id="22548" name="TextBox 17">
            <a:extLst>
              <a:ext uri="{FF2B5EF4-FFF2-40B4-BE49-F238E27FC236}">
                <a16:creationId xmlns:a16="http://schemas.microsoft.com/office/drawing/2014/main" id="{2DC52F1E-22B5-104E-89C8-28D9BB7DDFBA}"/>
              </a:ext>
            </a:extLst>
          </p:cNvPr>
          <p:cNvSpPr txBox="1">
            <a:spLocks noChangeArrowheads="1"/>
          </p:cNvSpPr>
          <p:nvPr/>
        </p:nvSpPr>
        <p:spPr bwMode="auto">
          <a:xfrm>
            <a:off x="4491038" y="3609975"/>
            <a:ext cx="3181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Tycho Brahe: Electric Ferry</a:t>
            </a:r>
          </a:p>
        </p:txBody>
      </p:sp>
      <p:graphicFrame>
        <p:nvGraphicFramePr>
          <p:cNvPr id="19" name="Table 18">
            <a:extLst>
              <a:ext uri="{FF2B5EF4-FFF2-40B4-BE49-F238E27FC236}">
                <a16:creationId xmlns:a16="http://schemas.microsoft.com/office/drawing/2014/main" id="{457EE378-7596-2044-B22A-D970800E494D}"/>
              </a:ext>
            </a:extLst>
          </p:cNvPr>
          <p:cNvGraphicFramePr>
            <a:graphicFrameLocks noGrp="1"/>
          </p:cNvGraphicFramePr>
          <p:nvPr/>
        </p:nvGraphicFramePr>
        <p:xfrm>
          <a:off x="8455025" y="4503738"/>
          <a:ext cx="3386138" cy="1844677"/>
        </p:xfrm>
        <a:graphic>
          <a:graphicData uri="http://schemas.openxmlformats.org/drawingml/2006/table">
            <a:tbl>
              <a:tblPr firstRow="1" bandRow="1">
                <a:tableStyleId>{2D5ABB26-0587-4C30-8999-92F81FD0307C}</a:tableStyleId>
              </a:tblPr>
              <a:tblGrid>
                <a:gridCol w="1375260">
                  <a:extLst>
                    <a:ext uri="{9D8B030D-6E8A-4147-A177-3AD203B41FA5}">
                      <a16:colId xmlns:a16="http://schemas.microsoft.com/office/drawing/2014/main" val="20000"/>
                    </a:ext>
                  </a:extLst>
                </a:gridCol>
                <a:gridCol w="2010878">
                  <a:extLst>
                    <a:ext uri="{9D8B030D-6E8A-4147-A177-3AD203B41FA5}">
                      <a16:colId xmlns:a16="http://schemas.microsoft.com/office/drawing/2014/main" val="20001"/>
                    </a:ext>
                  </a:extLst>
                </a:gridCol>
              </a:tblGrid>
              <a:tr h="330143">
                <a:tc>
                  <a:txBody>
                    <a:bodyPr/>
                    <a:lstStyle/>
                    <a:p>
                      <a:r>
                        <a:rPr lang="en-GB" sz="1000" b="1" dirty="0">
                          <a:solidFill>
                            <a:schemeClr val="bg1"/>
                          </a:solidFill>
                          <a:latin typeface="Helvetica Neue" charset="0"/>
                          <a:ea typeface="Helvetica Neue" charset="0"/>
                          <a:cs typeface="Helvetica Neue" charset="0"/>
                        </a:rPr>
                        <a:t>Duty</a:t>
                      </a:r>
                    </a:p>
                  </a:txBody>
                  <a:tcPr marL="91459" marR="91459" marT="45712" marB="45712">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Passenger &amp; Car Ferry</a:t>
                      </a:r>
                    </a:p>
                  </a:txBody>
                  <a:tcPr marL="91459" marR="91459" marT="45712" marB="4571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1516">
                <a:tc>
                  <a:txBody>
                    <a:bodyPr/>
                    <a:lstStyle/>
                    <a:p>
                      <a:r>
                        <a:rPr lang="en-GB" sz="1000" b="1" dirty="0">
                          <a:solidFill>
                            <a:schemeClr val="bg1"/>
                          </a:solidFill>
                          <a:latin typeface="Helvetica Neue" charset="0"/>
                          <a:ea typeface="Helvetica Neue" charset="0"/>
                          <a:cs typeface="Helvetica Neue" charset="0"/>
                        </a:rPr>
                        <a:t>Owner</a:t>
                      </a:r>
                    </a:p>
                  </a:txBody>
                  <a:tcPr marL="91459" marR="91459" marT="45712" marB="45712">
                    <a:lnL>
                      <a:noFill/>
                    </a:lnL>
                    <a:lnR>
                      <a:noFill/>
                    </a:lnR>
                    <a:lnT>
                      <a:noFill/>
                    </a:lnT>
                    <a:lnB>
                      <a:noFill/>
                    </a:lnB>
                    <a:lnTlToBr w="12700" cmpd="sng">
                      <a:noFill/>
                      <a:prstDash val="solid"/>
                    </a:lnTlToBr>
                    <a:lnBlToTr w="12700" cmpd="sng">
                      <a:noFill/>
                      <a:prstDash val="solid"/>
                    </a:lnBlToTr>
                  </a:tcPr>
                </a:tc>
                <a:tc>
                  <a:txBody>
                    <a:bodyPr/>
                    <a:lstStyle/>
                    <a:p>
                      <a:r>
                        <a:rPr lang="en-GB" sz="1000" b="0" i="0" dirty="0" err="1">
                          <a:solidFill>
                            <a:schemeClr val="bg1"/>
                          </a:solidFill>
                          <a:latin typeface="Helvetica Neue Light" charset="0"/>
                          <a:ea typeface="Helvetica Neue Light" charset="0"/>
                          <a:cs typeface="Helvetica Neue Light" charset="0"/>
                        </a:rPr>
                        <a:t>FinnFerries</a:t>
                      </a:r>
                      <a:endParaRPr lang="en-GB" sz="1000" b="0" i="0" dirty="0">
                        <a:solidFill>
                          <a:schemeClr val="bg1"/>
                        </a:solidFill>
                        <a:latin typeface="Helvetica Neue Light" charset="0"/>
                        <a:ea typeface="Helvetica Neue Light" charset="0"/>
                        <a:cs typeface="Helvetica Neue Light" charset="0"/>
                      </a:endParaRPr>
                    </a:p>
                  </a:txBody>
                  <a:tcPr marL="91459" marR="91459" marT="45712" marB="4571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7484">
                <a:tc>
                  <a:txBody>
                    <a:bodyPr/>
                    <a:lstStyle/>
                    <a:p>
                      <a:r>
                        <a:rPr lang="en-GB" sz="1000" b="1" dirty="0">
                          <a:solidFill>
                            <a:schemeClr val="bg1"/>
                          </a:solidFill>
                          <a:latin typeface="Helvetica Neue" charset="0"/>
                          <a:ea typeface="Helvetica Neue" charset="0"/>
                          <a:cs typeface="Helvetica Neue" charset="0"/>
                        </a:rPr>
                        <a:t>ESS</a:t>
                      </a:r>
                    </a:p>
                  </a:txBody>
                  <a:tcPr marL="91459" marR="91459" marT="45712" marB="45712">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160 x P65, 1040 kWh, 1000V</a:t>
                      </a:r>
                    </a:p>
                  </a:txBody>
                  <a:tcPr marL="91459" marR="91459" marT="45712" marB="4571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9655">
                <a:tc>
                  <a:txBody>
                    <a:bodyPr/>
                    <a:lstStyle/>
                    <a:p>
                      <a:r>
                        <a:rPr lang="en-GB" sz="1000" b="1" dirty="0">
                          <a:solidFill>
                            <a:schemeClr val="bg1"/>
                          </a:solidFill>
                          <a:latin typeface="Helvetica Neue" charset="0"/>
                          <a:ea typeface="Helvetica Neue" charset="0"/>
                          <a:cs typeface="Helvetica Neue" charset="0"/>
                        </a:rPr>
                        <a:t>Date Delivered</a:t>
                      </a:r>
                    </a:p>
                  </a:txBody>
                  <a:tcPr marL="91459" marR="91459" marT="45712" marB="45712">
                    <a:lnL>
                      <a:noFill/>
                    </a:lnL>
                    <a:lnR>
                      <a:noFill/>
                    </a:lnR>
                    <a:lnT>
                      <a:noFill/>
                    </a:lnT>
                    <a:lnB>
                      <a:noFill/>
                    </a:lnB>
                    <a:lnTlToBr w="12700" cmpd="sng">
                      <a:noFill/>
                      <a:prstDash val="solid"/>
                    </a:lnTlToBr>
                    <a:lnBlToTr w="12700" cmpd="sng">
                      <a:noFill/>
                      <a:prstDash val="solid"/>
                    </a:lnBlToTr>
                  </a:tcPr>
                </a:tc>
                <a:tc>
                  <a:txBody>
                    <a:bodyPr/>
                    <a:lstStyle/>
                    <a:p>
                      <a:r>
                        <a:rPr lang="en-GB" sz="1000" b="0" i="0" baseline="0" dirty="0">
                          <a:solidFill>
                            <a:schemeClr val="bg1"/>
                          </a:solidFill>
                          <a:latin typeface="Helvetica Neue Light" charset="0"/>
                          <a:ea typeface="Helvetica Neue Light" charset="0"/>
                          <a:cs typeface="Helvetica Neue Light" charset="0"/>
                        </a:rPr>
                        <a:t>2017</a:t>
                      </a:r>
                      <a:endParaRPr lang="en-GB" sz="1000" b="0" i="0" dirty="0">
                        <a:solidFill>
                          <a:schemeClr val="bg1"/>
                        </a:solidFill>
                        <a:latin typeface="Helvetica Neue Light" charset="0"/>
                        <a:ea typeface="Helvetica Neue Light" charset="0"/>
                        <a:cs typeface="Helvetica Neue Light" charset="0"/>
                      </a:endParaRPr>
                    </a:p>
                  </a:txBody>
                  <a:tcPr marL="91459" marR="91459" marT="45712" marB="4571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9655">
                <a:tc>
                  <a:txBody>
                    <a:bodyPr/>
                    <a:lstStyle/>
                    <a:p>
                      <a:r>
                        <a:rPr lang="en-GB" sz="1000" b="1" dirty="0">
                          <a:solidFill>
                            <a:schemeClr val="bg1"/>
                          </a:solidFill>
                          <a:latin typeface="Helvetica Neue" charset="0"/>
                          <a:ea typeface="Helvetica Neue" charset="0"/>
                          <a:cs typeface="Helvetica Neue" charset="0"/>
                        </a:rPr>
                        <a:t>Partners</a:t>
                      </a:r>
                    </a:p>
                  </a:txBody>
                  <a:tcPr marL="91459" marR="91459" marT="45712" marB="45712">
                    <a:lnL>
                      <a:noFill/>
                    </a:lnL>
                    <a:lnR>
                      <a:noFill/>
                    </a:lnR>
                    <a:lnT>
                      <a:noFill/>
                    </a:lnT>
                    <a:lnB>
                      <a:noFill/>
                    </a:lnB>
                    <a:lnTlToBr w="12700" cmpd="sng">
                      <a:noFill/>
                      <a:prstDash val="solid"/>
                    </a:lnTlToBr>
                    <a:lnBlToTr w="12700" cmpd="sng">
                      <a:noFill/>
                      <a:prstDash val="solid"/>
                    </a:lnBlToTr>
                  </a:tcPr>
                </a:tc>
                <a:tc>
                  <a:txBody>
                    <a:bodyPr/>
                    <a:lstStyle/>
                    <a:p>
                      <a:r>
                        <a:rPr lang="en-GB" sz="1000" b="0" i="0" dirty="0">
                          <a:solidFill>
                            <a:schemeClr val="bg1"/>
                          </a:solidFill>
                          <a:latin typeface="Helvetica Neue Light" charset="0"/>
                          <a:ea typeface="Helvetica Neue Light" charset="0"/>
                          <a:cs typeface="Helvetica Neue Light" charset="0"/>
                        </a:rPr>
                        <a:t>Siemens</a:t>
                      </a:r>
                    </a:p>
                  </a:txBody>
                  <a:tcPr marL="91459" marR="91459" marT="45712" marB="4571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6224">
                <a:tc>
                  <a:txBody>
                    <a:bodyPr/>
                    <a:lstStyle/>
                    <a:p>
                      <a:r>
                        <a:rPr lang="en-GB" sz="1000" b="1" dirty="0">
                          <a:solidFill>
                            <a:schemeClr val="bg1"/>
                          </a:solidFill>
                          <a:latin typeface="Helvetica Neue" charset="0"/>
                          <a:ea typeface="Helvetica Neue" charset="0"/>
                          <a:cs typeface="Helvetica Neue" charset="0"/>
                        </a:rPr>
                        <a:t>Notes</a:t>
                      </a:r>
                    </a:p>
                  </a:txBody>
                  <a:tcPr marL="91459" marR="91459" marT="45712" marB="45712">
                    <a:lnL>
                      <a:noFill/>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bg1"/>
                          </a:solidFill>
                          <a:latin typeface="Helvetica Neue Light" charset="0"/>
                          <a:ea typeface="Helvetica Neue Light" charset="0"/>
                          <a:cs typeface="Helvetica Neue Light" charset="0"/>
                        </a:rPr>
                        <a:t>Capacity for 90 cars and 372 passengers</a:t>
                      </a:r>
                    </a:p>
                  </a:txBody>
                  <a:tcPr marL="91459" marR="91459" marT="45712" marB="4571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2562" name="TextBox 19">
            <a:extLst>
              <a:ext uri="{FF2B5EF4-FFF2-40B4-BE49-F238E27FC236}">
                <a16:creationId xmlns:a16="http://schemas.microsoft.com/office/drawing/2014/main" id="{3B12D151-01E2-45FD-336E-593B11836E95}"/>
              </a:ext>
            </a:extLst>
          </p:cNvPr>
          <p:cNvSpPr txBox="1">
            <a:spLocks noChangeArrowheads="1"/>
          </p:cNvSpPr>
          <p:nvPr/>
        </p:nvSpPr>
        <p:spPr bwMode="auto">
          <a:xfrm>
            <a:off x="8980488" y="3609975"/>
            <a:ext cx="2536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Elektra: Hybrid Ferry</a:t>
            </a:r>
          </a:p>
        </p:txBody>
      </p:sp>
      <p:pic>
        <p:nvPicPr>
          <p:cNvPr id="22563" name="Picture 1">
            <a:extLst>
              <a:ext uri="{FF2B5EF4-FFF2-40B4-BE49-F238E27FC236}">
                <a16:creationId xmlns:a16="http://schemas.microsoft.com/office/drawing/2014/main" id="{4E63BC6A-48F0-DEB7-B886-3B3DB80A17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40188" y="0"/>
            <a:ext cx="408305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4" name="Picture 5">
            <a:extLst>
              <a:ext uri="{FF2B5EF4-FFF2-40B4-BE49-F238E27FC236}">
                <a16:creationId xmlns:a16="http://schemas.microsoft.com/office/drawing/2014/main" id="{24F4B21C-3F76-7D3E-A364-125AB3D4643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3600" y="2700338"/>
            <a:ext cx="711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5" name="TextBox 21">
            <a:extLst>
              <a:ext uri="{FF2B5EF4-FFF2-40B4-BE49-F238E27FC236}">
                <a16:creationId xmlns:a16="http://schemas.microsoft.com/office/drawing/2014/main" id="{AED2A454-0E37-F853-5800-8E8D9BC3B879}"/>
              </a:ext>
            </a:extLst>
          </p:cNvPr>
          <p:cNvSpPr txBox="1">
            <a:spLocks noChangeArrowheads="1"/>
          </p:cNvSpPr>
          <p:nvPr/>
        </p:nvSpPr>
        <p:spPr bwMode="auto">
          <a:xfrm>
            <a:off x="881063" y="3614738"/>
            <a:ext cx="2301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CCCC: Port Cranes</a:t>
            </a:r>
          </a:p>
        </p:txBody>
      </p:sp>
      <p:graphicFrame>
        <p:nvGraphicFramePr>
          <p:cNvPr id="21" name="Table 20">
            <a:extLst>
              <a:ext uri="{FF2B5EF4-FFF2-40B4-BE49-F238E27FC236}">
                <a16:creationId xmlns:a16="http://schemas.microsoft.com/office/drawing/2014/main" id="{951DA6B5-302E-F641-8DCB-E179EAFB7BA7}"/>
              </a:ext>
            </a:extLst>
          </p:cNvPr>
          <p:cNvGraphicFramePr>
            <a:graphicFrameLocks noGrp="1"/>
          </p:cNvGraphicFramePr>
          <p:nvPr/>
        </p:nvGraphicFramePr>
        <p:xfrm>
          <a:off x="322263" y="4503738"/>
          <a:ext cx="3384550" cy="1397000"/>
        </p:xfrm>
        <a:graphic>
          <a:graphicData uri="http://schemas.openxmlformats.org/drawingml/2006/table">
            <a:tbl>
              <a:tblPr firstRow="1" bandRow="1">
                <a:tableStyleId>{2D5ABB26-0587-4C30-8999-92F81FD0307C}</a:tableStyleId>
              </a:tblPr>
              <a:tblGrid>
                <a:gridCol w="1128823">
                  <a:extLst>
                    <a:ext uri="{9D8B030D-6E8A-4147-A177-3AD203B41FA5}">
                      <a16:colId xmlns:a16="http://schemas.microsoft.com/office/drawing/2014/main" val="20000"/>
                    </a:ext>
                  </a:extLst>
                </a:gridCol>
                <a:gridCol w="2255727">
                  <a:extLst>
                    <a:ext uri="{9D8B030D-6E8A-4147-A177-3AD203B41FA5}">
                      <a16:colId xmlns:a16="http://schemas.microsoft.com/office/drawing/2014/main" val="20001"/>
                    </a:ext>
                  </a:extLst>
                </a:gridCol>
              </a:tblGrid>
              <a:tr h="338074">
                <a:tc>
                  <a:txBody>
                    <a:bodyPr/>
                    <a:lstStyle/>
                    <a:p>
                      <a:pPr>
                        <a:lnSpc>
                          <a:spcPct val="120000"/>
                        </a:lnSpc>
                        <a:spcAft>
                          <a:spcPts val="0"/>
                        </a:spcAft>
                      </a:pPr>
                      <a:r>
                        <a:rPr lang="en-US" sz="1000" b="1" i="0" dirty="0">
                          <a:solidFill>
                            <a:schemeClr val="bg1"/>
                          </a:solidFill>
                          <a:effectLst/>
                          <a:latin typeface="Helvetica Neue" charset="0"/>
                          <a:ea typeface="Helvetica Neue" charset="0"/>
                          <a:cs typeface="Helvetica Neue" charset="0"/>
                        </a:rPr>
                        <a:t>Duty</a:t>
                      </a:r>
                    </a:p>
                  </a:txBody>
                  <a:tcPr marL="50787" marR="50787" marT="50771" marB="50771">
                    <a:lnL>
                      <a:noFill/>
                    </a:lnL>
                    <a:lnR>
                      <a:noFill/>
                    </a:lnR>
                    <a:lnT>
                      <a:noFill/>
                    </a:lnT>
                    <a:lnB>
                      <a:noFill/>
                    </a:lnB>
                    <a:lnTlToBr w="12700" cmpd="sng">
                      <a:noFill/>
                      <a:prstDash val="solid"/>
                    </a:lnTlToBr>
                    <a:lnBlToTr w="12700" cmpd="sng">
                      <a:noFill/>
                      <a:prstDash val="solid"/>
                    </a:lnBlToTr>
                  </a:tcPr>
                </a:tc>
                <a:tc>
                  <a:txBody>
                    <a:bodyPr/>
                    <a:lstStyle/>
                    <a:p>
                      <a:pPr>
                        <a:lnSpc>
                          <a:spcPct val="120000"/>
                        </a:lnSpc>
                        <a:spcAft>
                          <a:spcPts val="0"/>
                        </a:spcAft>
                      </a:pPr>
                      <a:r>
                        <a:rPr lang="en-US" sz="1000" b="0" i="0">
                          <a:solidFill>
                            <a:schemeClr val="bg1"/>
                          </a:solidFill>
                          <a:effectLst/>
                          <a:latin typeface="Helvetica Neue Light" charset="0"/>
                          <a:ea typeface="Helvetica Neue Light" charset="0"/>
                          <a:cs typeface="Helvetica Neue Light" charset="0"/>
                        </a:rPr>
                        <a:t>Port Crane Operations</a:t>
                      </a:r>
                    </a:p>
                  </a:txBody>
                  <a:tcPr marL="50787" marR="50787" marT="50771" marB="50771">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7098">
                <a:tc>
                  <a:txBody>
                    <a:bodyPr/>
                    <a:lstStyle/>
                    <a:p>
                      <a:pPr>
                        <a:lnSpc>
                          <a:spcPct val="120000"/>
                        </a:lnSpc>
                        <a:spcAft>
                          <a:spcPts val="0"/>
                        </a:spcAft>
                      </a:pPr>
                      <a:r>
                        <a:rPr lang="en-US" sz="1000" b="1" i="0">
                          <a:solidFill>
                            <a:schemeClr val="bg1"/>
                          </a:solidFill>
                          <a:effectLst/>
                          <a:latin typeface="Helvetica Neue" charset="0"/>
                          <a:ea typeface="Helvetica Neue" charset="0"/>
                          <a:cs typeface="Helvetica Neue" charset="0"/>
                        </a:rPr>
                        <a:t>Owner</a:t>
                      </a:r>
                    </a:p>
                  </a:txBody>
                  <a:tcPr marL="50787" marR="50787" marT="50771" marB="50771">
                    <a:lnL>
                      <a:noFill/>
                    </a:lnL>
                    <a:lnR>
                      <a:noFill/>
                    </a:lnR>
                    <a:lnT>
                      <a:noFill/>
                    </a:lnT>
                    <a:lnB>
                      <a:noFill/>
                    </a:lnB>
                    <a:lnTlToBr w="12700" cmpd="sng">
                      <a:noFill/>
                      <a:prstDash val="solid"/>
                    </a:lnTlToBr>
                    <a:lnBlToTr w="12700" cmpd="sng">
                      <a:noFill/>
                      <a:prstDash val="solid"/>
                    </a:lnBlToTr>
                  </a:tcPr>
                </a:tc>
                <a:tc>
                  <a:txBody>
                    <a:bodyPr/>
                    <a:lstStyle/>
                    <a:p>
                      <a:pPr>
                        <a:lnSpc>
                          <a:spcPct val="120000"/>
                        </a:lnSpc>
                        <a:spcAft>
                          <a:spcPts val="0"/>
                        </a:spcAft>
                      </a:pPr>
                      <a:r>
                        <a:rPr lang="en-US" sz="1000" b="0" i="0" dirty="0">
                          <a:solidFill>
                            <a:schemeClr val="bg1"/>
                          </a:solidFill>
                          <a:effectLst/>
                          <a:latin typeface="Helvetica Neue Light" charset="0"/>
                          <a:ea typeface="Helvetica Neue Light" charset="0"/>
                          <a:cs typeface="Helvetica Neue Light" charset="0"/>
                        </a:rPr>
                        <a:t>CCCC Shanghai Equipment Engineering (CCCCSEE)</a:t>
                      </a:r>
                    </a:p>
                  </a:txBody>
                  <a:tcPr marL="50787" marR="50787" marT="50771" marB="50771">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5662">
                <a:tc>
                  <a:txBody>
                    <a:bodyPr/>
                    <a:lstStyle/>
                    <a:p>
                      <a:pPr>
                        <a:lnSpc>
                          <a:spcPct val="120000"/>
                        </a:lnSpc>
                        <a:spcAft>
                          <a:spcPts val="0"/>
                        </a:spcAft>
                      </a:pPr>
                      <a:r>
                        <a:rPr lang="en-US" sz="1000" b="1" i="0" dirty="0">
                          <a:solidFill>
                            <a:schemeClr val="bg1"/>
                          </a:solidFill>
                          <a:effectLst/>
                          <a:latin typeface="Helvetica Neue" charset="0"/>
                          <a:ea typeface="Helvetica Neue" charset="0"/>
                          <a:cs typeface="Helvetica Neue" charset="0"/>
                        </a:rPr>
                        <a:t>ESS</a:t>
                      </a:r>
                    </a:p>
                  </a:txBody>
                  <a:tcPr marL="50787" marR="50787" marT="50771" marB="50771">
                    <a:lnL>
                      <a:noFill/>
                    </a:lnL>
                    <a:lnR>
                      <a:noFill/>
                    </a:lnR>
                    <a:lnT>
                      <a:noFill/>
                    </a:lnT>
                    <a:lnB>
                      <a:noFill/>
                    </a:lnB>
                    <a:lnTlToBr w="12700" cmpd="sng">
                      <a:noFill/>
                      <a:prstDash val="solid"/>
                    </a:lnTlToBr>
                    <a:lnBlToTr w="12700" cmpd="sng">
                      <a:noFill/>
                      <a:prstDash val="solid"/>
                    </a:lnBlToTr>
                  </a:tcPr>
                </a:tc>
                <a:tc>
                  <a:txBody>
                    <a:bodyPr/>
                    <a:lstStyle/>
                    <a:p>
                      <a:pPr>
                        <a:lnSpc>
                          <a:spcPct val="120000"/>
                        </a:lnSpc>
                        <a:spcAft>
                          <a:spcPts val="0"/>
                        </a:spcAft>
                      </a:pPr>
                      <a:r>
                        <a:rPr lang="en-US" sz="1000" b="0" i="0" dirty="0">
                          <a:solidFill>
                            <a:schemeClr val="bg1"/>
                          </a:solidFill>
                          <a:effectLst/>
                          <a:latin typeface="Helvetica Neue Light" charset="0"/>
                          <a:ea typeface="Helvetica Neue Light" charset="0"/>
                          <a:cs typeface="Helvetica Neue Light" charset="0"/>
                        </a:rPr>
                        <a:t>14 x P65, 91kWh,</a:t>
                      </a:r>
                      <a:r>
                        <a:rPr lang="en-US" sz="1000" b="0" i="0" baseline="0" dirty="0">
                          <a:solidFill>
                            <a:schemeClr val="bg1"/>
                          </a:solidFill>
                          <a:effectLst/>
                          <a:latin typeface="Helvetica Neue Light" charset="0"/>
                          <a:ea typeface="Helvetica Neue Light" charset="0"/>
                          <a:cs typeface="Helvetica Neue Light" charset="0"/>
                        </a:rPr>
                        <a:t> 700V</a:t>
                      </a:r>
                      <a:endParaRPr lang="en-US" sz="1000" b="0" i="0" dirty="0">
                        <a:solidFill>
                          <a:schemeClr val="bg1"/>
                        </a:solidFill>
                        <a:effectLst/>
                        <a:latin typeface="Helvetica Neue Light" charset="0"/>
                        <a:ea typeface="Helvetica Neue Light" charset="0"/>
                        <a:cs typeface="Helvetica Neue Light" charset="0"/>
                      </a:endParaRPr>
                    </a:p>
                  </a:txBody>
                  <a:tcPr marL="50787" marR="50787" marT="50771" marB="50771">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6166">
                <a:tc>
                  <a:txBody>
                    <a:bodyPr/>
                    <a:lstStyle/>
                    <a:p>
                      <a:pPr>
                        <a:lnSpc>
                          <a:spcPct val="120000"/>
                        </a:lnSpc>
                        <a:spcAft>
                          <a:spcPts val="0"/>
                        </a:spcAft>
                      </a:pPr>
                      <a:r>
                        <a:rPr lang="en-US" sz="1000" b="1" i="0" dirty="0">
                          <a:solidFill>
                            <a:schemeClr val="bg1"/>
                          </a:solidFill>
                          <a:effectLst/>
                          <a:latin typeface="Helvetica Neue" charset="0"/>
                          <a:ea typeface="Helvetica Neue" charset="0"/>
                          <a:cs typeface="Helvetica Neue" charset="0"/>
                        </a:rPr>
                        <a:t>Date Delivered</a:t>
                      </a:r>
                    </a:p>
                  </a:txBody>
                  <a:tcPr marL="50787" marR="50787" marT="50771" marB="50771">
                    <a:lnL>
                      <a:noFill/>
                    </a:lnL>
                    <a:lnR>
                      <a:noFill/>
                    </a:lnR>
                    <a:lnT>
                      <a:noFill/>
                    </a:lnT>
                    <a:lnB>
                      <a:noFill/>
                    </a:lnB>
                    <a:lnTlToBr w="12700" cmpd="sng">
                      <a:noFill/>
                      <a:prstDash val="solid"/>
                    </a:lnTlToBr>
                    <a:lnBlToTr w="12700" cmpd="sng">
                      <a:noFill/>
                      <a:prstDash val="solid"/>
                    </a:lnBlToTr>
                  </a:tcPr>
                </a:tc>
                <a:tc>
                  <a:txBody>
                    <a:bodyPr/>
                    <a:lstStyle/>
                    <a:p>
                      <a:pPr>
                        <a:lnSpc>
                          <a:spcPct val="120000"/>
                        </a:lnSpc>
                        <a:spcAft>
                          <a:spcPts val="0"/>
                        </a:spcAft>
                      </a:pPr>
                      <a:r>
                        <a:rPr lang="en-US" sz="1000" b="0" i="0" dirty="0">
                          <a:solidFill>
                            <a:schemeClr val="bg1"/>
                          </a:solidFill>
                          <a:effectLst/>
                          <a:latin typeface="Helvetica Neue Light" charset="0"/>
                          <a:ea typeface="Helvetica Neue Light" charset="0"/>
                          <a:cs typeface="Helvetica Neue Light" charset="0"/>
                        </a:rPr>
                        <a:t>2017</a:t>
                      </a:r>
                    </a:p>
                  </a:txBody>
                  <a:tcPr marL="50787" marR="50787" marT="50771" marB="50771">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22575" name="Picture 5">
            <a:extLst>
              <a:ext uri="{FF2B5EF4-FFF2-40B4-BE49-F238E27FC236}">
                <a16:creationId xmlns:a16="http://schemas.microsoft.com/office/drawing/2014/main" id="{71E9272E-F208-41FE-88DC-7FAF33312BC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052888"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6" name="Picture 20">
            <a:extLst>
              <a:ext uri="{FF2B5EF4-FFF2-40B4-BE49-F238E27FC236}">
                <a16:creationId xmlns:a16="http://schemas.microsoft.com/office/drawing/2014/main" id="{0E3565C3-B182-C023-B510-D5DA1949A68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22600" y="2725738"/>
            <a:ext cx="7699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8C142A-B7EB-1B4E-A91D-D7CA7CA9C32C}"/>
              </a:ext>
            </a:extLst>
          </p:cNvPr>
          <p:cNvSpPr/>
          <p:nvPr/>
        </p:nvSpPr>
        <p:spPr>
          <a:xfrm>
            <a:off x="-6350" y="4232275"/>
            <a:ext cx="12198350" cy="26257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6A5FE005-8BC5-B444-84F3-E8C0B82CD71A}"/>
              </a:ext>
            </a:extLst>
          </p:cNvPr>
          <p:cNvSpPr/>
          <p:nvPr/>
        </p:nvSpPr>
        <p:spPr>
          <a:xfrm>
            <a:off x="0" y="3375025"/>
            <a:ext cx="12192000" cy="857250"/>
          </a:xfrm>
          <a:prstGeom prst="rect">
            <a:avLst/>
          </a:prstGeom>
          <a:solidFill>
            <a:srgbClr val="016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4" name="Straight Connector 23">
            <a:extLst>
              <a:ext uri="{FF2B5EF4-FFF2-40B4-BE49-F238E27FC236}">
                <a16:creationId xmlns:a16="http://schemas.microsoft.com/office/drawing/2014/main" id="{A7A82680-0805-6F40-B6B6-D2C8F7831E28}"/>
              </a:ext>
            </a:extLst>
          </p:cNvPr>
          <p:cNvCxnSpPr/>
          <p:nvPr/>
        </p:nvCxnSpPr>
        <p:spPr>
          <a:xfrm>
            <a:off x="8115300" y="4556125"/>
            <a:ext cx="0" cy="1949450"/>
          </a:xfrm>
          <a:prstGeom prst="line">
            <a:avLst/>
          </a:prstGeom>
          <a:ln>
            <a:solidFill>
              <a:srgbClr val="C2B33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C2E03F-7F15-624C-8060-05624DB059E1}"/>
              </a:ext>
            </a:extLst>
          </p:cNvPr>
          <p:cNvCxnSpPr/>
          <p:nvPr/>
        </p:nvCxnSpPr>
        <p:spPr>
          <a:xfrm>
            <a:off x="4021138" y="4556125"/>
            <a:ext cx="0" cy="1949450"/>
          </a:xfrm>
          <a:prstGeom prst="line">
            <a:avLst/>
          </a:prstGeom>
          <a:ln>
            <a:solidFill>
              <a:srgbClr val="C2B33F"/>
            </a:solidFill>
          </a:ln>
        </p:spPr>
        <p:style>
          <a:lnRef idx="1">
            <a:schemeClr val="accent1"/>
          </a:lnRef>
          <a:fillRef idx="0">
            <a:schemeClr val="accent1"/>
          </a:fillRef>
          <a:effectRef idx="0">
            <a:schemeClr val="accent1"/>
          </a:effectRef>
          <a:fontRef idx="minor">
            <a:schemeClr val="tx1"/>
          </a:fontRef>
        </p:style>
      </p:cxnSp>
      <p:graphicFrame>
        <p:nvGraphicFramePr>
          <p:cNvPr id="32" name="Table 31">
            <a:extLst>
              <a:ext uri="{FF2B5EF4-FFF2-40B4-BE49-F238E27FC236}">
                <a16:creationId xmlns:a16="http://schemas.microsoft.com/office/drawing/2014/main" id="{3D3EE152-DD1A-E04E-B22F-6E09BC9B4579}"/>
              </a:ext>
            </a:extLst>
          </p:cNvPr>
          <p:cNvGraphicFramePr>
            <a:graphicFrameLocks noGrp="1"/>
          </p:cNvGraphicFramePr>
          <p:nvPr/>
        </p:nvGraphicFramePr>
        <p:xfrm>
          <a:off x="280988" y="4556125"/>
          <a:ext cx="3384550" cy="1851025"/>
        </p:xfrm>
        <a:graphic>
          <a:graphicData uri="http://schemas.openxmlformats.org/drawingml/2006/table">
            <a:tbl>
              <a:tblPr/>
              <a:tblGrid>
                <a:gridCol w="1128712">
                  <a:extLst>
                    <a:ext uri="{9D8B030D-6E8A-4147-A177-3AD203B41FA5}">
                      <a16:colId xmlns:a16="http://schemas.microsoft.com/office/drawing/2014/main" val="1330858829"/>
                    </a:ext>
                  </a:extLst>
                </a:gridCol>
                <a:gridCol w="2255838">
                  <a:extLst>
                    <a:ext uri="{9D8B030D-6E8A-4147-A177-3AD203B41FA5}">
                      <a16:colId xmlns:a16="http://schemas.microsoft.com/office/drawing/2014/main" val="61908337"/>
                    </a:ext>
                  </a:extLst>
                </a:gridCol>
              </a:tblGrid>
              <a:tr h="3270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1" i="0" u="none" strike="noStrike" cap="none" normalizeH="0" baseline="0">
                          <a:ln>
                            <a:noFill/>
                          </a:ln>
                          <a:solidFill>
                            <a:schemeClr val="bg1"/>
                          </a:solidFill>
                          <a:effectLst/>
                          <a:latin typeface="Helvetica" pitchFamily="2" charset="0"/>
                          <a:ea typeface="Helvetica Neue Light" panose="02000403000000020004" pitchFamily="2" charset="0"/>
                          <a:cs typeface="Helvetica Neue Light" panose="02000403000000020004" pitchFamily="2" charset="0"/>
                        </a:rPr>
                        <a:t>Duty</a:t>
                      </a:r>
                    </a:p>
                  </a:txBody>
                  <a:tcPr marL="91416" marR="91416" marT="45733" marB="45733"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Passenger, Train &amp; Car Ferry</a:t>
                      </a:r>
                    </a:p>
                  </a:txBody>
                  <a:tcPr marL="91416" marR="91416" marT="45733" marB="4573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25275685"/>
                  </a:ext>
                </a:extLst>
              </a:tr>
              <a:tr h="2984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1" i="0" u="none" strike="noStrike" cap="none" normalizeH="0" baseline="0">
                          <a:ln>
                            <a:noFill/>
                          </a:ln>
                          <a:solidFill>
                            <a:schemeClr val="bg1"/>
                          </a:solidFill>
                          <a:effectLst/>
                          <a:latin typeface="Helvetica" pitchFamily="2" charset="0"/>
                          <a:ea typeface="Helvetica Neue Light" panose="02000403000000020004" pitchFamily="2" charset="0"/>
                          <a:cs typeface="Helvetica Neue Light" panose="02000403000000020004" pitchFamily="2" charset="0"/>
                        </a:rPr>
                        <a:t>Owner</a:t>
                      </a:r>
                    </a:p>
                  </a:txBody>
                  <a:tcPr marL="91416" marR="91416" marT="45733" marB="45733"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ForSea</a:t>
                      </a:r>
                    </a:p>
                  </a:txBody>
                  <a:tcPr marL="91416" marR="91416" marT="45733" marB="4573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52386168"/>
                  </a:ext>
                </a:extLst>
              </a:tr>
              <a:tr h="3175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1" i="0" u="none" strike="noStrike" cap="none" normalizeH="0" baseline="0">
                          <a:ln>
                            <a:noFill/>
                          </a:ln>
                          <a:solidFill>
                            <a:schemeClr val="bg1"/>
                          </a:solidFill>
                          <a:effectLst/>
                          <a:latin typeface="Helvetica" pitchFamily="2" charset="0"/>
                          <a:ea typeface="Helvetica Neue Light" panose="02000403000000020004" pitchFamily="2" charset="0"/>
                          <a:cs typeface="Helvetica Neue Light" panose="02000403000000020004" pitchFamily="2" charset="0"/>
                        </a:rPr>
                        <a:t>ESS</a:t>
                      </a:r>
                    </a:p>
                  </a:txBody>
                  <a:tcPr marL="91416" marR="91416" marT="45733" marB="45733"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640 x P65, 4160 kWh, 800V</a:t>
                      </a:r>
                    </a:p>
                  </a:txBody>
                  <a:tcPr marL="91416" marR="91416" marT="45733" marB="4573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676966965"/>
                  </a:ext>
                </a:extLst>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1" i="0" u="none" strike="noStrike" cap="none" normalizeH="0" baseline="0">
                          <a:ln>
                            <a:noFill/>
                          </a:ln>
                          <a:solidFill>
                            <a:schemeClr val="bg1"/>
                          </a:solidFill>
                          <a:effectLst/>
                          <a:latin typeface="Helvetica" pitchFamily="2" charset="0"/>
                          <a:ea typeface="Helvetica Neue Light" panose="02000403000000020004" pitchFamily="2" charset="0"/>
                          <a:cs typeface="Helvetica Neue Light" panose="02000403000000020004" pitchFamily="2" charset="0"/>
                        </a:rPr>
                        <a:t>Date Delivered</a:t>
                      </a:r>
                    </a:p>
                  </a:txBody>
                  <a:tcPr marL="91416" marR="91416" marT="45733" marB="45733"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2018</a:t>
                      </a:r>
                    </a:p>
                  </a:txBody>
                  <a:tcPr marL="91416" marR="91416" marT="45733" marB="4573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395169019"/>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1" i="0" u="none" strike="noStrike" cap="none" normalizeH="0" baseline="0">
                          <a:ln>
                            <a:noFill/>
                          </a:ln>
                          <a:solidFill>
                            <a:schemeClr val="bg1"/>
                          </a:solidFill>
                          <a:effectLst/>
                          <a:latin typeface="Helvetica" pitchFamily="2" charset="0"/>
                          <a:ea typeface="Helvetica Neue Light" panose="02000403000000020004" pitchFamily="2" charset="0"/>
                          <a:cs typeface="Helvetica Neue Light" panose="02000403000000020004" pitchFamily="2" charset="0"/>
                        </a:rPr>
                        <a:t>Partners</a:t>
                      </a:r>
                    </a:p>
                  </a:txBody>
                  <a:tcPr marL="91416" marR="91416" marT="45733" marB="45733"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ABB</a:t>
                      </a:r>
                    </a:p>
                  </a:txBody>
                  <a:tcPr marL="91416" marR="91416" marT="45733" marB="4573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392248928"/>
                  </a:ext>
                </a:extLst>
              </a:tr>
              <a:tr h="3968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1" i="0" u="none" strike="noStrike" cap="none" normalizeH="0" baseline="0">
                          <a:ln>
                            <a:noFill/>
                          </a:ln>
                          <a:solidFill>
                            <a:schemeClr val="bg1"/>
                          </a:solidFill>
                          <a:effectLst/>
                          <a:latin typeface="Helvetica" pitchFamily="2" charset="0"/>
                          <a:ea typeface="Helvetica Neue Light" panose="02000403000000020004" pitchFamily="2" charset="0"/>
                          <a:cs typeface="Helvetica Neue Light" panose="02000403000000020004" pitchFamily="2" charset="0"/>
                        </a:rPr>
                        <a:t>Notes</a:t>
                      </a:r>
                    </a:p>
                  </a:txBody>
                  <a:tcPr marL="91416" marR="91416" marT="45733" marB="45733"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The world’s largest marine battery and EV ever built</a:t>
                      </a:r>
                      <a:endParaRPr kumimoji="0" lang="en-GB" altLang="de-DE"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16" marR="91416" marT="45733" marB="4573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6970838"/>
                  </a:ext>
                </a:extLst>
              </a:tr>
            </a:tbl>
          </a:graphicData>
        </a:graphic>
      </p:graphicFrame>
      <p:sp>
        <p:nvSpPr>
          <p:cNvPr id="20498" name="TextBox 27">
            <a:extLst>
              <a:ext uri="{FF2B5EF4-FFF2-40B4-BE49-F238E27FC236}">
                <a16:creationId xmlns:a16="http://schemas.microsoft.com/office/drawing/2014/main" id="{1BF0B2B7-5EDC-9359-43BE-E1445294A5B3}"/>
              </a:ext>
            </a:extLst>
          </p:cNvPr>
          <p:cNvSpPr txBox="1">
            <a:spLocks noChangeArrowheads="1"/>
          </p:cNvSpPr>
          <p:nvPr/>
        </p:nvSpPr>
        <p:spPr bwMode="auto">
          <a:xfrm>
            <a:off x="758825" y="3629025"/>
            <a:ext cx="255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Aurora: Electric Ferry</a:t>
            </a:r>
          </a:p>
        </p:txBody>
      </p:sp>
      <p:pic>
        <p:nvPicPr>
          <p:cNvPr id="20499" name="Picture 4">
            <a:extLst>
              <a:ext uri="{FF2B5EF4-FFF2-40B4-BE49-F238E27FC236}">
                <a16:creationId xmlns:a16="http://schemas.microsoft.com/office/drawing/2014/main" id="{4A17D0C7-6DAA-12DE-9887-EEE3492F1F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71938"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5">
            <a:extLst>
              <a:ext uri="{FF2B5EF4-FFF2-40B4-BE49-F238E27FC236}">
                <a16:creationId xmlns:a16="http://schemas.microsoft.com/office/drawing/2014/main" id="{BE78C75E-5E88-E94B-1BDE-B7E1020FF5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6413" y="2620963"/>
            <a:ext cx="711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06CB05A3-8830-3A4C-B242-3B2325DEAC42}"/>
              </a:ext>
            </a:extLst>
          </p:cNvPr>
          <p:cNvGraphicFramePr>
            <a:graphicFrameLocks noGrp="1"/>
          </p:cNvGraphicFramePr>
          <p:nvPr/>
        </p:nvGraphicFramePr>
        <p:xfrm>
          <a:off x="4445000" y="4522788"/>
          <a:ext cx="3386138" cy="2252663"/>
        </p:xfrm>
        <a:graphic>
          <a:graphicData uri="http://schemas.openxmlformats.org/drawingml/2006/table">
            <a:tbl>
              <a:tblPr/>
              <a:tblGrid>
                <a:gridCol w="1128713">
                  <a:extLst>
                    <a:ext uri="{9D8B030D-6E8A-4147-A177-3AD203B41FA5}">
                      <a16:colId xmlns:a16="http://schemas.microsoft.com/office/drawing/2014/main" val="3961019811"/>
                    </a:ext>
                  </a:extLst>
                </a:gridCol>
                <a:gridCol w="2257425">
                  <a:extLst>
                    <a:ext uri="{9D8B030D-6E8A-4147-A177-3AD203B41FA5}">
                      <a16:colId xmlns:a16="http://schemas.microsoft.com/office/drawing/2014/main" val="4030786377"/>
                    </a:ext>
                  </a:extLst>
                </a:gridCol>
              </a:tblGrid>
              <a:tr h="3254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90" marB="45690"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Hybrid Ferry</a:t>
                      </a:r>
                      <a:endParaRPr kumimoji="0" lang="da-DK"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90" marB="4569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67236542"/>
                  </a:ext>
                </a:extLst>
              </a:tr>
              <a:tr h="3968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90" marB="45690"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Lemvig Kommune</a:t>
                      </a:r>
                      <a:endParaRPr kumimoji="0" lang="da-DK"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90" marB="4569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543522411"/>
                  </a:ext>
                </a:extLst>
              </a:tr>
              <a:tr h="3175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90" marB="45690"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25 x P65, 156 kWh</a:t>
                      </a:r>
                    </a:p>
                  </a:txBody>
                  <a:tcPr marL="91459" marR="91459" marT="45690" marB="4569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99179864"/>
                  </a:ext>
                </a:extLst>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Delivered</a:t>
                      </a:r>
                    </a:p>
                  </a:txBody>
                  <a:tcPr marL="91459" marR="91459" marT="45690" marB="45690"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Delivered 2018</a:t>
                      </a:r>
                    </a:p>
                  </a:txBody>
                  <a:tcPr marL="91459" marR="91459" marT="45690" marB="4569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03620440"/>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90" marB="45690"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Visedo </a:t>
                      </a:r>
                    </a:p>
                  </a:txBody>
                  <a:tcPr marL="91459" marR="91459" marT="45690" marB="4569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03867393"/>
                  </a:ext>
                </a:extLst>
              </a:tr>
              <a:tr h="7016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90" marB="45690"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Operates on theThyborøn-Agger route on Denmark.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90" marB="4569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85356123"/>
                  </a:ext>
                </a:extLst>
              </a:tr>
            </a:tbl>
          </a:graphicData>
        </a:graphic>
      </p:graphicFrame>
      <p:sp>
        <p:nvSpPr>
          <p:cNvPr id="20515" name="TextBox 17">
            <a:extLst>
              <a:ext uri="{FF2B5EF4-FFF2-40B4-BE49-F238E27FC236}">
                <a16:creationId xmlns:a16="http://schemas.microsoft.com/office/drawing/2014/main" id="{0001280A-53FB-4AA6-3DA7-DB5AB8001195}"/>
              </a:ext>
            </a:extLst>
          </p:cNvPr>
          <p:cNvSpPr txBox="1">
            <a:spLocks noChangeArrowheads="1"/>
          </p:cNvSpPr>
          <p:nvPr/>
        </p:nvSpPr>
        <p:spPr bwMode="auto">
          <a:xfrm>
            <a:off x="4764088" y="3668713"/>
            <a:ext cx="2595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Kanalen: Hybrid Ferry</a:t>
            </a:r>
          </a:p>
        </p:txBody>
      </p:sp>
      <p:pic>
        <p:nvPicPr>
          <p:cNvPr id="20516" name="Picture 2">
            <a:extLst>
              <a:ext uri="{FF2B5EF4-FFF2-40B4-BE49-F238E27FC236}">
                <a16:creationId xmlns:a16="http://schemas.microsoft.com/office/drawing/2014/main" id="{32727563-1D10-5216-E92C-BB79B570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574" t="-526" r="17116" b="10854"/>
          <a:stretch>
            <a:fillRect/>
          </a:stretch>
        </p:blipFill>
        <p:spPr bwMode="auto">
          <a:xfrm>
            <a:off x="4071938" y="-84138"/>
            <a:ext cx="41084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7" name="Picture 5">
            <a:extLst>
              <a:ext uri="{FF2B5EF4-FFF2-40B4-BE49-F238E27FC236}">
                <a16:creationId xmlns:a16="http://schemas.microsoft.com/office/drawing/2014/main" id="{0A642920-97A1-EFB4-869C-7B9C0E5553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8200" y="2640013"/>
            <a:ext cx="711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8" name="TextBox 21">
            <a:extLst>
              <a:ext uri="{FF2B5EF4-FFF2-40B4-BE49-F238E27FC236}">
                <a16:creationId xmlns:a16="http://schemas.microsoft.com/office/drawing/2014/main" id="{68EA5817-CFAB-8AEA-B55D-17A57C0F9ED6}"/>
              </a:ext>
            </a:extLst>
          </p:cNvPr>
          <p:cNvSpPr txBox="1">
            <a:spLocks noChangeArrowheads="1"/>
          </p:cNvSpPr>
          <p:nvPr/>
        </p:nvSpPr>
        <p:spPr bwMode="auto">
          <a:xfrm>
            <a:off x="8610600" y="3632200"/>
            <a:ext cx="3262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Selbjørnsfjord: Hybrid Ferry</a:t>
            </a:r>
          </a:p>
        </p:txBody>
      </p:sp>
      <p:graphicFrame>
        <p:nvGraphicFramePr>
          <p:cNvPr id="16" name="Table 15">
            <a:extLst>
              <a:ext uri="{FF2B5EF4-FFF2-40B4-BE49-F238E27FC236}">
                <a16:creationId xmlns:a16="http://schemas.microsoft.com/office/drawing/2014/main" id="{8592CC2E-E3CC-5E48-8D88-E859787D8FD9}"/>
              </a:ext>
            </a:extLst>
          </p:cNvPr>
          <p:cNvGraphicFramePr>
            <a:graphicFrameLocks noGrp="1"/>
          </p:cNvGraphicFramePr>
          <p:nvPr/>
        </p:nvGraphicFramePr>
        <p:xfrm>
          <a:off x="8486775" y="4518025"/>
          <a:ext cx="3386138" cy="1892301"/>
        </p:xfrm>
        <a:graphic>
          <a:graphicData uri="http://schemas.openxmlformats.org/drawingml/2006/table">
            <a:tbl>
              <a:tblPr/>
              <a:tblGrid>
                <a:gridCol w="1128713">
                  <a:extLst>
                    <a:ext uri="{9D8B030D-6E8A-4147-A177-3AD203B41FA5}">
                      <a16:colId xmlns:a16="http://schemas.microsoft.com/office/drawing/2014/main" val="3623984996"/>
                    </a:ext>
                  </a:extLst>
                </a:gridCol>
                <a:gridCol w="2257425">
                  <a:extLst>
                    <a:ext uri="{9D8B030D-6E8A-4147-A177-3AD203B41FA5}">
                      <a16:colId xmlns:a16="http://schemas.microsoft.com/office/drawing/2014/main" val="695610409"/>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Passenger &amp; Car Ferry</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47291264"/>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FosenNamsos </a:t>
                      </a:r>
                      <a:r>
                        <a:rPr kumimoji="0" lang="da-DK"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Sjø	</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73407358"/>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90 x P65, 585 kWh, 1000V</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70922319"/>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2017</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01065067"/>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Siemens</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76341295"/>
                  </a:ext>
                </a:extLst>
              </a:tr>
              <a:tr h="3968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ESS used for hybrid propulsion and peak shaving </a:t>
                      </a:r>
                      <a:endPar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16408117"/>
                  </a:ext>
                </a:extLst>
              </a:tr>
            </a:tbl>
          </a:graphicData>
        </a:graphic>
      </p:graphicFrame>
      <p:pic>
        <p:nvPicPr>
          <p:cNvPr id="20532" name="Picture 24">
            <a:extLst>
              <a:ext uri="{FF2B5EF4-FFF2-40B4-BE49-F238E27FC236}">
                <a16:creationId xmlns:a16="http://schemas.microsoft.com/office/drawing/2014/main" id="{10BA2646-9B09-6B01-1072-8CC41D7D8E70}"/>
              </a:ext>
            </a:extLst>
          </p:cNvPr>
          <p:cNvPicPr>
            <a:picLocks noChangeAspect="1"/>
          </p:cNvPicPr>
          <p:nvPr/>
        </p:nvPicPr>
        <p:blipFill>
          <a:blip r:embed="rId6">
            <a:extLst>
              <a:ext uri="{28A0092B-C50C-407E-A947-70E740481C1C}">
                <a14:useLocalDpi xmlns:a14="http://schemas.microsoft.com/office/drawing/2010/main" val="0"/>
              </a:ext>
            </a:extLst>
          </a:blip>
          <a:srcRect r="1160"/>
          <a:stretch>
            <a:fillRect/>
          </a:stretch>
        </p:blipFill>
        <p:spPr bwMode="auto">
          <a:xfrm>
            <a:off x="8137525" y="-14288"/>
            <a:ext cx="4060825" cy="340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3" name="Picture 31">
            <a:extLst>
              <a:ext uri="{FF2B5EF4-FFF2-40B4-BE49-F238E27FC236}">
                <a16:creationId xmlns:a16="http://schemas.microsoft.com/office/drawing/2014/main" id="{97355D72-7640-FF91-CB56-291F6377B72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339513" y="2714625"/>
            <a:ext cx="7096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7">
            <a:extLst>
              <a:ext uri="{FF2B5EF4-FFF2-40B4-BE49-F238E27FC236}">
                <a16:creationId xmlns:a16="http://schemas.microsoft.com/office/drawing/2014/main" id="{1E95BA6B-F6B6-612B-7E46-3C5D0619E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51" r="7932"/>
          <a:stretch>
            <a:fillRect/>
          </a:stretch>
        </p:blipFill>
        <p:spPr bwMode="auto">
          <a:xfrm>
            <a:off x="0" y="1588"/>
            <a:ext cx="40957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5">
            <a:extLst>
              <a:ext uri="{FF2B5EF4-FFF2-40B4-BE49-F238E27FC236}">
                <a16:creationId xmlns:a16="http://schemas.microsoft.com/office/drawing/2014/main" id="{53AFD6D4-1F9A-9BFC-3C4D-9BAD1D3D5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9967" b="1640"/>
          <a:stretch>
            <a:fillRect/>
          </a:stretch>
        </p:blipFill>
        <p:spPr bwMode="auto">
          <a:xfrm>
            <a:off x="4054475" y="0"/>
            <a:ext cx="411797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3E35813-6E8F-3540-8F5B-2D02CD94B2EC}"/>
              </a:ext>
            </a:extLst>
          </p:cNvPr>
          <p:cNvSpPr/>
          <p:nvPr/>
        </p:nvSpPr>
        <p:spPr>
          <a:xfrm>
            <a:off x="-6350" y="4232275"/>
            <a:ext cx="12198350" cy="26257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EF9E8B88-6CAA-F54A-8ACD-1213EC0AE69E}"/>
              </a:ext>
            </a:extLst>
          </p:cNvPr>
          <p:cNvSpPr/>
          <p:nvPr/>
        </p:nvSpPr>
        <p:spPr>
          <a:xfrm>
            <a:off x="0" y="3375025"/>
            <a:ext cx="12192000" cy="857250"/>
          </a:xfrm>
          <a:prstGeom prst="rect">
            <a:avLst/>
          </a:prstGeom>
          <a:solidFill>
            <a:srgbClr val="016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4" name="Straight Connector 23">
            <a:extLst>
              <a:ext uri="{FF2B5EF4-FFF2-40B4-BE49-F238E27FC236}">
                <a16:creationId xmlns:a16="http://schemas.microsoft.com/office/drawing/2014/main" id="{3244106A-CB77-FF47-8B6F-D9053B0799ED}"/>
              </a:ext>
            </a:extLst>
          </p:cNvPr>
          <p:cNvCxnSpPr/>
          <p:nvPr/>
        </p:nvCxnSpPr>
        <p:spPr>
          <a:xfrm>
            <a:off x="8115300" y="4556125"/>
            <a:ext cx="0" cy="1949450"/>
          </a:xfrm>
          <a:prstGeom prst="line">
            <a:avLst/>
          </a:prstGeom>
          <a:ln>
            <a:solidFill>
              <a:srgbClr val="C2B33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D5CE9C6-2C82-574E-9B31-71A9DA0DE79E}"/>
              </a:ext>
            </a:extLst>
          </p:cNvPr>
          <p:cNvCxnSpPr/>
          <p:nvPr/>
        </p:nvCxnSpPr>
        <p:spPr>
          <a:xfrm>
            <a:off x="4021138" y="4556125"/>
            <a:ext cx="0" cy="1949450"/>
          </a:xfrm>
          <a:prstGeom prst="line">
            <a:avLst/>
          </a:prstGeom>
          <a:ln>
            <a:solidFill>
              <a:srgbClr val="C2B33F"/>
            </a:solidFill>
          </a:ln>
        </p:spPr>
        <p:style>
          <a:lnRef idx="1">
            <a:schemeClr val="accent1"/>
          </a:lnRef>
          <a:fillRef idx="0">
            <a:schemeClr val="accent1"/>
          </a:fillRef>
          <a:effectRef idx="0">
            <a:schemeClr val="accent1"/>
          </a:effectRef>
          <a:fontRef idx="minor">
            <a:schemeClr val="tx1"/>
          </a:fontRef>
        </p:style>
      </p:cxnSp>
      <p:sp>
        <p:nvSpPr>
          <p:cNvPr id="19463" name="TextBox 17">
            <a:extLst>
              <a:ext uri="{FF2B5EF4-FFF2-40B4-BE49-F238E27FC236}">
                <a16:creationId xmlns:a16="http://schemas.microsoft.com/office/drawing/2014/main" id="{9F463BB6-1CFF-699A-5A44-98304B63933E}"/>
              </a:ext>
            </a:extLst>
          </p:cNvPr>
          <p:cNvSpPr txBox="1">
            <a:spLocks noChangeArrowheads="1"/>
          </p:cNvSpPr>
          <p:nvPr/>
        </p:nvSpPr>
        <p:spPr bwMode="auto">
          <a:xfrm>
            <a:off x="900113" y="3613150"/>
            <a:ext cx="233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Fjord1: Gloppefjord</a:t>
            </a:r>
          </a:p>
        </p:txBody>
      </p:sp>
      <p:sp>
        <p:nvSpPr>
          <p:cNvPr id="19464" name="TextBox 19">
            <a:extLst>
              <a:ext uri="{FF2B5EF4-FFF2-40B4-BE49-F238E27FC236}">
                <a16:creationId xmlns:a16="http://schemas.microsoft.com/office/drawing/2014/main" id="{3DAAFEAA-77B9-37B7-CFF9-04C67F5E0288}"/>
              </a:ext>
            </a:extLst>
          </p:cNvPr>
          <p:cNvSpPr txBox="1">
            <a:spLocks noChangeArrowheads="1"/>
          </p:cNvSpPr>
          <p:nvPr/>
        </p:nvSpPr>
        <p:spPr bwMode="auto">
          <a:xfrm>
            <a:off x="4551363" y="3622675"/>
            <a:ext cx="3268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Fjord1: Eidsfjord</a:t>
            </a:r>
          </a:p>
        </p:txBody>
      </p:sp>
      <p:pic>
        <p:nvPicPr>
          <p:cNvPr id="19465" name="Picture 33">
            <a:extLst>
              <a:ext uri="{FF2B5EF4-FFF2-40B4-BE49-F238E27FC236}">
                <a16:creationId xmlns:a16="http://schemas.microsoft.com/office/drawing/2014/main" id="{B7F5CB5E-4486-3CA2-8D19-FE8AF017AFA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0913" y="2693988"/>
            <a:ext cx="7080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6">
            <a:extLst>
              <a:ext uri="{FF2B5EF4-FFF2-40B4-BE49-F238E27FC236}">
                <a16:creationId xmlns:a16="http://schemas.microsoft.com/office/drawing/2014/main" id="{D2970691-6144-BA6B-EFFC-2452BDE6B8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2693988"/>
            <a:ext cx="7080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Table 24">
            <a:extLst>
              <a:ext uri="{FF2B5EF4-FFF2-40B4-BE49-F238E27FC236}">
                <a16:creationId xmlns:a16="http://schemas.microsoft.com/office/drawing/2014/main" id="{00ACA3C4-84A3-7B47-8EF2-F664728E097E}"/>
              </a:ext>
            </a:extLst>
          </p:cNvPr>
          <p:cNvGraphicFramePr>
            <a:graphicFrameLocks noGrp="1"/>
          </p:cNvGraphicFramePr>
          <p:nvPr/>
        </p:nvGraphicFramePr>
        <p:xfrm>
          <a:off x="422275" y="4497388"/>
          <a:ext cx="3386138" cy="1892301"/>
        </p:xfrm>
        <a:graphic>
          <a:graphicData uri="http://schemas.openxmlformats.org/drawingml/2006/table">
            <a:tbl>
              <a:tblPr/>
              <a:tblGrid>
                <a:gridCol w="1128713">
                  <a:extLst>
                    <a:ext uri="{9D8B030D-6E8A-4147-A177-3AD203B41FA5}">
                      <a16:colId xmlns:a16="http://schemas.microsoft.com/office/drawing/2014/main" val="2743106135"/>
                    </a:ext>
                  </a:extLst>
                </a:gridCol>
                <a:gridCol w="2257425">
                  <a:extLst>
                    <a:ext uri="{9D8B030D-6E8A-4147-A177-3AD203B41FA5}">
                      <a16:colId xmlns:a16="http://schemas.microsoft.com/office/drawing/2014/main" val="4276290871"/>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Passenger &amp; Car Ferry</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56701012"/>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Fjord1</a:t>
                      </a:r>
                      <a:endParaRPr kumimoji="0" lang="da-DK"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26889536"/>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160 x P65, 1040 kWh, </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07087462"/>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2018</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66610"/>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Siemens</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347067213"/>
                  </a:ext>
                </a:extLst>
              </a:tr>
              <a:tr h="3968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A 2 km crossing on the Ande – Lote route. </a:t>
                      </a: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668547051"/>
                  </a:ext>
                </a:extLst>
              </a:tr>
            </a:tbl>
          </a:graphicData>
        </a:graphic>
      </p:graphicFrame>
      <p:graphicFrame>
        <p:nvGraphicFramePr>
          <p:cNvPr id="27" name="Table 26">
            <a:extLst>
              <a:ext uri="{FF2B5EF4-FFF2-40B4-BE49-F238E27FC236}">
                <a16:creationId xmlns:a16="http://schemas.microsoft.com/office/drawing/2014/main" id="{DE82BC79-EEA6-2B4B-9A0C-F91600A41135}"/>
              </a:ext>
            </a:extLst>
          </p:cNvPr>
          <p:cNvGraphicFramePr>
            <a:graphicFrameLocks noGrp="1"/>
          </p:cNvGraphicFramePr>
          <p:nvPr/>
        </p:nvGraphicFramePr>
        <p:xfrm>
          <a:off x="4471988" y="4548188"/>
          <a:ext cx="3386137" cy="2044701"/>
        </p:xfrm>
        <a:graphic>
          <a:graphicData uri="http://schemas.openxmlformats.org/drawingml/2006/table">
            <a:tbl>
              <a:tblPr/>
              <a:tblGrid>
                <a:gridCol w="1128712">
                  <a:extLst>
                    <a:ext uri="{9D8B030D-6E8A-4147-A177-3AD203B41FA5}">
                      <a16:colId xmlns:a16="http://schemas.microsoft.com/office/drawing/2014/main" val="770242435"/>
                    </a:ext>
                  </a:extLst>
                </a:gridCol>
                <a:gridCol w="2257425">
                  <a:extLst>
                    <a:ext uri="{9D8B030D-6E8A-4147-A177-3AD203B41FA5}">
                      <a16:colId xmlns:a16="http://schemas.microsoft.com/office/drawing/2014/main" val="1434873939"/>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Passenger &amp; Car Ferry</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35483925"/>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Fjord1</a:t>
                      </a:r>
                      <a:endParaRPr kumimoji="0" lang="da-DK"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99108792"/>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160 x P65, 1040 kWh, </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15112823"/>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2018</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3096215"/>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Siemens</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77834082"/>
                  </a:ext>
                </a:extLst>
              </a:tr>
              <a:tr h="5492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A 2 km crossing on the Ande – Lote route. </a:t>
                      </a:r>
                      <a:endPar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10665501"/>
                  </a:ext>
                </a:extLst>
              </a:tr>
            </a:tbl>
          </a:graphicData>
        </a:graphic>
      </p:graphicFrame>
      <p:pic>
        <p:nvPicPr>
          <p:cNvPr id="19493" name="Picture 30">
            <a:extLst>
              <a:ext uri="{FF2B5EF4-FFF2-40B4-BE49-F238E27FC236}">
                <a16:creationId xmlns:a16="http://schemas.microsoft.com/office/drawing/2014/main" id="{C945C32F-E4E1-4D40-AFD5-8FE8E59907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1714"/>
          <a:stretch>
            <a:fillRect/>
          </a:stretch>
        </p:blipFill>
        <p:spPr bwMode="auto">
          <a:xfrm>
            <a:off x="8161338" y="-53975"/>
            <a:ext cx="4046537"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31">
            <a:extLst>
              <a:ext uri="{FF2B5EF4-FFF2-40B4-BE49-F238E27FC236}">
                <a16:creationId xmlns:a16="http://schemas.microsoft.com/office/drawing/2014/main" id="{6CD7E535-53A5-84C1-5EAC-5724927576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0535" t="-1224" r="10535" b="96"/>
          <a:stretch>
            <a:fillRect/>
          </a:stretch>
        </p:blipFill>
        <p:spPr bwMode="auto">
          <a:xfrm>
            <a:off x="11344275" y="2647950"/>
            <a:ext cx="71278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 name="Table 32">
            <a:extLst>
              <a:ext uri="{FF2B5EF4-FFF2-40B4-BE49-F238E27FC236}">
                <a16:creationId xmlns:a16="http://schemas.microsoft.com/office/drawing/2014/main" id="{E18796EB-FED0-7D40-B82F-FEF50E0CBFAB}"/>
              </a:ext>
            </a:extLst>
          </p:cNvPr>
          <p:cNvGraphicFramePr>
            <a:graphicFrameLocks noGrp="1"/>
          </p:cNvGraphicFramePr>
          <p:nvPr/>
        </p:nvGraphicFramePr>
        <p:xfrm>
          <a:off x="8459788" y="4510088"/>
          <a:ext cx="3384550" cy="2103438"/>
        </p:xfrm>
        <a:graphic>
          <a:graphicData uri="http://schemas.openxmlformats.org/drawingml/2006/table">
            <a:tbl>
              <a:tblPr/>
              <a:tblGrid>
                <a:gridCol w="1128712">
                  <a:extLst>
                    <a:ext uri="{9D8B030D-6E8A-4147-A177-3AD203B41FA5}">
                      <a16:colId xmlns:a16="http://schemas.microsoft.com/office/drawing/2014/main" val="2756074818"/>
                    </a:ext>
                  </a:extLst>
                </a:gridCol>
                <a:gridCol w="2255838">
                  <a:extLst>
                    <a:ext uri="{9D8B030D-6E8A-4147-A177-3AD203B41FA5}">
                      <a16:colId xmlns:a16="http://schemas.microsoft.com/office/drawing/2014/main" val="285310976"/>
                    </a:ext>
                  </a:extLst>
                </a:gridCol>
              </a:tblGrid>
              <a:tr h="3270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1" i="0" u="none" strike="noStrike" cap="none" normalizeH="0" baseline="0">
                          <a:ln>
                            <a:noFill/>
                          </a:ln>
                          <a:solidFill>
                            <a:schemeClr val="bg1"/>
                          </a:solidFill>
                          <a:effectLst/>
                          <a:latin typeface="Helvetica" pitchFamily="2" charset="0"/>
                          <a:ea typeface="Helvetica Neue Light" panose="02000403000000020004" pitchFamily="2" charset="0"/>
                          <a:cs typeface="Helvetica Neue Light" panose="02000403000000020004" pitchFamily="2" charset="0"/>
                        </a:rPr>
                        <a:t>Duty</a:t>
                      </a:r>
                    </a:p>
                  </a:txBody>
                  <a:tcPr marL="91416" marR="91416" marT="45722" marB="4572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Passenger Hybrid Ferry</a:t>
                      </a:r>
                    </a:p>
                  </a:txBody>
                  <a:tcPr marL="91416" marR="91416"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64054890"/>
                  </a:ext>
                </a:extLst>
              </a:tr>
              <a:tr h="2984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1" i="0" u="none" strike="noStrike" cap="none" normalizeH="0" baseline="0">
                          <a:ln>
                            <a:noFill/>
                          </a:ln>
                          <a:solidFill>
                            <a:schemeClr val="bg1"/>
                          </a:solidFill>
                          <a:effectLst/>
                          <a:latin typeface="Helvetica" pitchFamily="2" charset="0"/>
                          <a:ea typeface="Helvetica Neue Light" panose="02000403000000020004" pitchFamily="2" charset="0"/>
                          <a:cs typeface="Helvetica Neue Light" panose="02000403000000020004" pitchFamily="2" charset="0"/>
                        </a:rPr>
                        <a:t>Owner</a:t>
                      </a:r>
                    </a:p>
                  </a:txBody>
                  <a:tcPr marL="91416" marR="91416" marT="45722" marB="4572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Waxholmsbolaget</a:t>
                      </a:r>
                    </a:p>
                  </a:txBody>
                  <a:tcPr marL="91416" marR="91416"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02548862"/>
                  </a:ext>
                </a:extLst>
              </a:tr>
              <a:tr h="2651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1" i="0" u="none" strike="noStrike" cap="none" normalizeH="0" baseline="0">
                          <a:ln>
                            <a:noFill/>
                          </a:ln>
                          <a:solidFill>
                            <a:schemeClr val="bg1"/>
                          </a:solidFill>
                          <a:effectLst/>
                          <a:latin typeface="Helvetica" pitchFamily="2" charset="0"/>
                          <a:ea typeface="Helvetica Neue Light" panose="02000403000000020004" pitchFamily="2" charset="0"/>
                          <a:cs typeface="Helvetica Neue Light" panose="02000403000000020004" pitchFamily="2" charset="0"/>
                        </a:rPr>
                        <a:t>ESS</a:t>
                      </a:r>
                    </a:p>
                  </a:txBody>
                  <a:tcPr marL="91416" marR="91416" marT="45722" marB="4572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21 x P65, 136.5 kWh</a:t>
                      </a:r>
                    </a:p>
                  </a:txBody>
                  <a:tcPr marL="91416" marR="91416"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31749267"/>
                  </a:ext>
                </a:extLst>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1" i="0" u="none" strike="noStrike" cap="none" normalizeH="0" baseline="0">
                          <a:ln>
                            <a:noFill/>
                          </a:ln>
                          <a:solidFill>
                            <a:schemeClr val="bg1"/>
                          </a:solidFill>
                          <a:effectLst/>
                          <a:latin typeface="Helvetica" pitchFamily="2" charset="0"/>
                          <a:ea typeface="Helvetica Neue Light" panose="02000403000000020004" pitchFamily="2" charset="0"/>
                          <a:cs typeface="Helvetica Neue Light" panose="02000403000000020004" pitchFamily="2" charset="0"/>
                        </a:rPr>
                        <a:t>Date Delivered</a:t>
                      </a:r>
                    </a:p>
                  </a:txBody>
                  <a:tcPr marL="91416" marR="91416" marT="45722" marB="4572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2018</a:t>
                      </a:r>
                    </a:p>
                  </a:txBody>
                  <a:tcPr marL="91416" marR="91416"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71771807"/>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1" i="0" u="none" strike="noStrike" cap="none" normalizeH="0" baseline="0">
                          <a:ln>
                            <a:noFill/>
                          </a:ln>
                          <a:solidFill>
                            <a:schemeClr val="bg1"/>
                          </a:solidFill>
                          <a:effectLst/>
                          <a:latin typeface="Helvetica" pitchFamily="2" charset="0"/>
                          <a:ea typeface="Helvetica Neue Light" panose="02000403000000020004" pitchFamily="2" charset="0"/>
                          <a:cs typeface="Helvetica Neue Light" panose="02000403000000020004" pitchFamily="2" charset="0"/>
                        </a:rPr>
                        <a:t>Partners</a:t>
                      </a:r>
                    </a:p>
                  </a:txBody>
                  <a:tcPr marL="91416" marR="91416" marT="45722" marB="4572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Baltic Workboats, Danfoss</a:t>
                      </a:r>
                    </a:p>
                  </a:txBody>
                  <a:tcPr marL="91416" marR="91416"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09907895"/>
                  </a:ext>
                </a:extLst>
              </a:tr>
              <a:tr h="7016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000" b="1" i="0" u="none" strike="noStrike" cap="none" normalizeH="0" baseline="0">
                          <a:ln>
                            <a:noFill/>
                          </a:ln>
                          <a:solidFill>
                            <a:schemeClr val="bg1"/>
                          </a:solidFill>
                          <a:effectLst/>
                          <a:latin typeface="Helvetica" pitchFamily="2" charset="0"/>
                          <a:ea typeface="Helvetica Neue Light" panose="02000403000000020004" pitchFamily="2" charset="0"/>
                          <a:cs typeface="Helvetica Neue Light" panose="02000403000000020004" pitchFamily="2" charset="0"/>
                        </a:rPr>
                        <a:t>Notes</a:t>
                      </a:r>
                    </a:p>
                  </a:txBody>
                  <a:tcPr marL="91416" marR="91416" marT="45722" marB="4572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de-DE"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As the ferry will be running year-round, it has been specifically designed to operate in ice up to 10 in. (25 cm) thick </a:t>
                      </a:r>
                      <a:endParaRPr kumimoji="0" lang="en-GB" altLang="de-DE"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16" marR="91416"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91302773"/>
                  </a:ext>
                </a:extLst>
              </a:tr>
            </a:tbl>
          </a:graphicData>
        </a:graphic>
      </p:graphicFrame>
      <p:sp>
        <p:nvSpPr>
          <p:cNvPr id="19508" name="TextBox 27">
            <a:extLst>
              <a:ext uri="{FF2B5EF4-FFF2-40B4-BE49-F238E27FC236}">
                <a16:creationId xmlns:a16="http://schemas.microsoft.com/office/drawing/2014/main" id="{F86AC3A4-A053-9250-ABDD-790B008033B9}"/>
              </a:ext>
            </a:extLst>
          </p:cNvPr>
          <p:cNvSpPr txBox="1">
            <a:spLocks noChangeArrowheads="1"/>
          </p:cNvSpPr>
          <p:nvPr/>
        </p:nvSpPr>
        <p:spPr bwMode="auto">
          <a:xfrm>
            <a:off x="9059863" y="3582988"/>
            <a:ext cx="2312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Yxlan: Hybrid Ferry</a:t>
            </a:r>
          </a:p>
        </p:txBody>
      </p:sp>
      <p:pic>
        <p:nvPicPr>
          <p:cNvPr id="19509" name="Picture 19">
            <a:extLst>
              <a:ext uri="{FF2B5EF4-FFF2-40B4-BE49-F238E27FC236}">
                <a16:creationId xmlns:a16="http://schemas.microsoft.com/office/drawing/2014/main" id="{4212E3F8-1412-E106-16F9-1D13098066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34800" y="6418263"/>
            <a:ext cx="4016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Himmel, draußen, Schiff, Transport enthält.&#10;&#10;KI-generierte Inhalte können fehlerhaft sein.">
            <a:extLst>
              <a:ext uri="{FF2B5EF4-FFF2-40B4-BE49-F238E27FC236}">
                <a16:creationId xmlns:a16="http://schemas.microsoft.com/office/drawing/2014/main" id="{4A464E12-96EB-4B01-C1BF-EB01CB11F5E5}"/>
              </a:ext>
            </a:extLst>
          </p:cNvPr>
          <p:cNvPicPr>
            <a:picLocks noChangeAspect="1"/>
          </p:cNvPicPr>
          <p:nvPr/>
        </p:nvPicPr>
        <p:blipFill>
          <a:blip r:embed="rId3"/>
          <a:stretch>
            <a:fillRect/>
          </a:stretch>
        </p:blipFill>
        <p:spPr>
          <a:xfrm>
            <a:off x="8028356" y="-3969"/>
            <a:ext cx="4157294" cy="3382963"/>
          </a:xfrm>
          <a:prstGeom prst="rect">
            <a:avLst/>
          </a:prstGeom>
        </p:spPr>
      </p:pic>
      <p:sp>
        <p:nvSpPr>
          <p:cNvPr id="4" name="Rectangle 3">
            <a:extLst>
              <a:ext uri="{FF2B5EF4-FFF2-40B4-BE49-F238E27FC236}">
                <a16:creationId xmlns:a16="http://schemas.microsoft.com/office/drawing/2014/main" id="{3D4A09E3-F011-324B-9835-CDFFF59133A7}"/>
              </a:ext>
            </a:extLst>
          </p:cNvPr>
          <p:cNvSpPr/>
          <p:nvPr/>
        </p:nvSpPr>
        <p:spPr>
          <a:xfrm>
            <a:off x="-6350" y="4232275"/>
            <a:ext cx="12198350" cy="26257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0C52698C-A0B6-BB4A-A8D7-ABD9C2C0553F}"/>
              </a:ext>
            </a:extLst>
          </p:cNvPr>
          <p:cNvSpPr/>
          <p:nvPr/>
        </p:nvSpPr>
        <p:spPr>
          <a:xfrm>
            <a:off x="0" y="3375025"/>
            <a:ext cx="12192000" cy="857250"/>
          </a:xfrm>
          <a:prstGeom prst="rect">
            <a:avLst/>
          </a:prstGeom>
          <a:solidFill>
            <a:srgbClr val="016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4" name="Straight Connector 23">
            <a:extLst>
              <a:ext uri="{FF2B5EF4-FFF2-40B4-BE49-F238E27FC236}">
                <a16:creationId xmlns:a16="http://schemas.microsoft.com/office/drawing/2014/main" id="{840EE964-AA3A-874D-8D69-BC6487712779}"/>
              </a:ext>
            </a:extLst>
          </p:cNvPr>
          <p:cNvCxnSpPr/>
          <p:nvPr/>
        </p:nvCxnSpPr>
        <p:spPr>
          <a:xfrm>
            <a:off x="8115300" y="4556125"/>
            <a:ext cx="0" cy="1949450"/>
          </a:xfrm>
          <a:prstGeom prst="line">
            <a:avLst/>
          </a:prstGeom>
          <a:ln>
            <a:solidFill>
              <a:srgbClr val="C2B33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FFFA3E-B076-4144-8402-A461AA9E3741}"/>
              </a:ext>
            </a:extLst>
          </p:cNvPr>
          <p:cNvCxnSpPr/>
          <p:nvPr/>
        </p:nvCxnSpPr>
        <p:spPr>
          <a:xfrm>
            <a:off x="4021138" y="4556125"/>
            <a:ext cx="0" cy="1949450"/>
          </a:xfrm>
          <a:prstGeom prst="line">
            <a:avLst/>
          </a:prstGeom>
          <a:ln>
            <a:solidFill>
              <a:srgbClr val="C2B33F"/>
            </a:solidFill>
          </a:ln>
        </p:spPr>
        <p:style>
          <a:lnRef idx="1">
            <a:schemeClr val="accent1"/>
          </a:lnRef>
          <a:fillRef idx="0">
            <a:schemeClr val="accent1"/>
          </a:fillRef>
          <a:effectRef idx="0">
            <a:schemeClr val="accent1"/>
          </a:effectRef>
          <a:fontRef idx="minor">
            <a:schemeClr val="tx1"/>
          </a:fontRef>
        </p:style>
      </p:cxnSp>
      <p:sp>
        <p:nvSpPr>
          <p:cNvPr id="17413" name="TextBox 17">
            <a:extLst>
              <a:ext uri="{FF2B5EF4-FFF2-40B4-BE49-F238E27FC236}">
                <a16:creationId xmlns:a16="http://schemas.microsoft.com/office/drawing/2014/main" id="{B2ED596C-76A3-2187-1815-2DDBFCCF3E51}"/>
              </a:ext>
            </a:extLst>
          </p:cNvPr>
          <p:cNvSpPr txBox="1">
            <a:spLocks noChangeArrowheads="1"/>
          </p:cNvSpPr>
          <p:nvPr/>
        </p:nvSpPr>
        <p:spPr bwMode="auto">
          <a:xfrm>
            <a:off x="1023938" y="3613150"/>
            <a:ext cx="209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chemeClr val="bg1"/>
                </a:solidFill>
                <a:latin typeface="Helvetica" pitchFamily="2" charset="0"/>
                <a:ea typeface="Helvetica" pitchFamily="2" charset="0"/>
                <a:cs typeface="Helvetica" pitchFamily="2" charset="0"/>
              </a:rPr>
              <a:t>Super Yacht 1064</a:t>
            </a:r>
          </a:p>
        </p:txBody>
      </p:sp>
      <p:sp>
        <p:nvSpPr>
          <p:cNvPr id="17414" name="TextBox 19">
            <a:extLst>
              <a:ext uri="{FF2B5EF4-FFF2-40B4-BE49-F238E27FC236}">
                <a16:creationId xmlns:a16="http://schemas.microsoft.com/office/drawing/2014/main" id="{9485F29E-221C-0C97-E358-D5D13DAB8AFB}"/>
              </a:ext>
            </a:extLst>
          </p:cNvPr>
          <p:cNvSpPr txBox="1">
            <a:spLocks noChangeArrowheads="1"/>
          </p:cNvSpPr>
          <p:nvPr/>
        </p:nvSpPr>
        <p:spPr bwMode="auto">
          <a:xfrm>
            <a:off x="4551363" y="3622675"/>
            <a:ext cx="3268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Fishing Vessel 8133</a:t>
            </a:r>
          </a:p>
        </p:txBody>
      </p:sp>
      <p:graphicFrame>
        <p:nvGraphicFramePr>
          <p:cNvPr id="25" name="Table 24">
            <a:extLst>
              <a:ext uri="{FF2B5EF4-FFF2-40B4-BE49-F238E27FC236}">
                <a16:creationId xmlns:a16="http://schemas.microsoft.com/office/drawing/2014/main" id="{E4712F05-FFA1-9B45-B463-105119ECAF4B}"/>
              </a:ext>
            </a:extLst>
          </p:cNvPr>
          <p:cNvGraphicFramePr>
            <a:graphicFrameLocks noGrp="1"/>
          </p:cNvGraphicFramePr>
          <p:nvPr>
            <p:extLst>
              <p:ext uri="{D42A27DB-BD31-4B8C-83A1-F6EECF244321}">
                <p14:modId xmlns:p14="http://schemas.microsoft.com/office/powerpoint/2010/main" val="1364394374"/>
              </p:ext>
            </p:extLst>
          </p:nvPr>
        </p:nvGraphicFramePr>
        <p:xfrm>
          <a:off x="422275" y="4497388"/>
          <a:ext cx="3386138" cy="1892301"/>
        </p:xfrm>
        <a:graphic>
          <a:graphicData uri="http://schemas.openxmlformats.org/drawingml/2006/table">
            <a:tbl>
              <a:tblPr/>
              <a:tblGrid>
                <a:gridCol w="1128713">
                  <a:extLst>
                    <a:ext uri="{9D8B030D-6E8A-4147-A177-3AD203B41FA5}">
                      <a16:colId xmlns:a16="http://schemas.microsoft.com/office/drawing/2014/main" val="1387144466"/>
                    </a:ext>
                  </a:extLst>
                </a:gridCol>
                <a:gridCol w="2257425">
                  <a:extLst>
                    <a:ext uri="{9D8B030D-6E8A-4147-A177-3AD203B41FA5}">
                      <a16:colId xmlns:a16="http://schemas.microsoft.com/office/drawing/2014/main" val="2016904583"/>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Hybrid Super Yacht</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08374235"/>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ANAWA</a:t>
                      </a:r>
                      <a:endParaRPr kumimoji="0" lang="da-DK"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72532465"/>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 x P65, 130 kWh, </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4775343"/>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2020</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7974238"/>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NA</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10839448"/>
                  </a:ext>
                </a:extLst>
              </a:tr>
              <a:tr h="3968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29544172"/>
                  </a:ext>
                </a:extLst>
              </a:tr>
            </a:tbl>
          </a:graphicData>
        </a:graphic>
      </p:graphicFrame>
      <p:graphicFrame>
        <p:nvGraphicFramePr>
          <p:cNvPr id="27" name="Table 26">
            <a:extLst>
              <a:ext uri="{FF2B5EF4-FFF2-40B4-BE49-F238E27FC236}">
                <a16:creationId xmlns:a16="http://schemas.microsoft.com/office/drawing/2014/main" id="{87879140-97FC-6E4B-8008-9A8CBF7724A5}"/>
              </a:ext>
            </a:extLst>
          </p:cNvPr>
          <p:cNvGraphicFramePr>
            <a:graphicFrameLocks noGrp="1"/>
          </p:cNvGraphicFramePr>
          <p:nvPr/>
        </p:nvGraphicFramePr>
        <p:xfrm>
          <a:off x="4471988" y="4548188"/>
          <a:ext cx="3386137" cy="2044701"/>
        </p:xfrm>
        <a:graphic>
          <a:graphicData uri="http://schemas.openxmlformats.org/drawingml/2006/table">
            <a:tbl>
              <a:tblPr/>
              <a:tblGrid>
                <a:gridCol w="1128712">
                  <a:extLst>
                    <a:ext uri="{9D8B030D-6E8A-4147-A177-3AD203B41FA5}">
                      <a16:colId xmlns:a16="http://schemas.microsoft.com/office/drawing/2014/main" val="3746957069"/>
                    </a:ext>
                  </a:extLst>
                </a:gridCol>
                <a:gridCol w="2257425">
                  <a:extLst>
                    <a:ext uri="{9D8B030D-6E8A-4147-A177-3AD203B41FA5}">
                      <a16:colId xmlns:a16="http://schemas.microsoft.com/office/drawing/2014/main" val="1885575820"/>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Hybrid Commercial Fishing Vessel</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99360678"/>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NA</a:t>
                      </a:r>
                      <a:endParaRPr kumimoji="0" lang="da-DK"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17953043"/>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8 x P65, 52 kWh, </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99783270"/>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2020</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94696903"/>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NA</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29767642"/>
                  </a:ext>
                </a:extLst>
              </a:tr>
              <a:tr h="5492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Traditional East Coast fishing vessel</a:t>
                      </a: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70952641"/>
                  </a:ext>
                </a:extLst>
              </a:tr>
            </a:tbl>
          </a:graphicData>
        </a:graphic>
      </p:graphicFrame>
      <p:sp>
        <p:nvSpPr>
          <p:cNvPr id="17441" name="TextBox 27">
            <a:extLst>
              <a:ext uri="{FF2B5EF4-FFF2-40B4-BE49-F238E27FC236}">
                <a16:creationId xmlns:a16="http://schemas.microsoft.com/office/drawing/2014/main" id="{D4E1B987-0D89-9223-C4F8-C9DB50223334}"/>
              </a:ext>
            </a:extLst>
          </p:cNvPr>
          <p:cNvSpPr txBox="1">
            <a:spLocks noChangeArrowheads="1"/>
          </p:cNvSpPr>
          <p:nvPr/>
        </p:nvSpPr>
        <p:spPr bwMode="auto">
          <a:xfrm>
            <a:off x="9034463" y="3582988"/>
            <a:ext cx="2363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chemeClr val="bg1"/>
                </a:solidFill>
                <a:latin typeface="Helvetica" pitchFamily="2" charset="0"/>
                <a:ea typeface="Helvetica" pitchFamily="2" charset="0"/>
                <a:cs typeface="Helvetica" pitchFamily="2" charset="0"/>
              </a:rPr>
              <a:t>Fishing Vessel 8131</a:t>
            </a:r>
          </a:p>
        </p:txBody>
      </p:sp>
      <p:pic>
        <p:nvPicPr>
          <p:cNvPr id="17443" name="Picture 56" descr="SABDES Yacht Design">
            <a:extLst>
              <a:ext uri="{FF2B5EF4-FFF2-40B4-BE49-F238E27FC236}">
                <a16:creationId xmlns:a16="http://schemas.microsoft.com/office/drawing/2014/main" id="{E21C1FEC-DE04-D7B2-B453-1FA26344D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22288"/>
            <a:ext cx="363855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Table 21">
            <a:extLst>
              <a:ext uri="{FF2B5EF4-FFF2-40B4-BE49-F238E27FC236}">
                <a16:creationId xmlns:a16="http://schemas.microsoft.com/office/drawing/2014/main" id="{442610CD-F279-164A-9D1B-E0188DC86482}"/>
              </a:ext>
            </a:extLst>
          </p:cNvPr>
          <p:cNvGraphicFramePr>
            <a:graphicFrameLocks noGrp="1"/>
          </p:cNvGraphicFramePr>
          <p:nvPr/>
        </p:nvGraphicFramePr>
        <p:xfrm>
          <a:off x="8461375" y="4497388"/>
          <a:ext cx="3386138" cy="2044701"/>
        </p:xfrm>
        <a:graphic>
          <a:graphicData uri="http://schemas.openxmlformats.org/drawingml/2006/table">
            <a:tbl>
              <a:tblPr/>
              <a:tblGrid>
                <a:gridCol w="1128713">
                  <a:extLst>
                    <a:ext uri="{9D8B030D-6E8A-4147-A177-3AD203B41FA5}">
                      <a16:colId xmlns:a16="http://schemas.microsoft.com/office/drawing/2014/main" val="866921692"/>
                    </a:ext>
                  </a:extLst>
                </a:gridCol>
                <a:gridCol w="2257425">
                  <a:extLst>
                    <a:ext uri="{9D8B030D-6E8A-4147-A177-3AD203B41FA5}">
                      <a16:colId xmlns:a16="http://schemas.microsoft.com/office/drawing/2014/main" val="37049710"/>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Hybrid Commercial Fishing Vessel</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63218635"/>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NA</a:t>
                      </a:r>
                      <a:endParaRPr kumimoji="0" lang="da-DK"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76977258"/>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4 x P65, 26 kWh, </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44816020"/>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2020</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64419939"/>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NA</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25747312"/>
                  </a:ext>
                </a:extLst>
              </a:tr>
              <a:tr h="5492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Traditional East Coast fishing vessel to be used for oceanic tours</a:t>
                      </a:r>
                      <a:endPar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45530490"/>
                  </a:ext>
                </a:extLst>
              </a:tr>
            </a:tbl>
          </a:graphicData>
        </a:graphic>
      </p:graphicFrame>
      <p:pic>
        <p:nvPicPr>
          <p:cNvPr id="17458" name="Picture 60" descr="Lobster Fishing Boat Stock Illustration - Download Image Now - iStock">
            <a:extLst>
              <a:ext uri="{FF2B5EF4-FFF2-40B4-BE49-F238E27FC236}">
                <a16:creationId xmlns:a16="http://schemas.microsoft.com/office/drawing/2014/main" id="{DB24F8FF-3B72-665A-5442-5B3ADA565C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6938" y="509588"/>
            <a:ext cx="277177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Picture 28">
            <a:extLst>
              <a:ext uri="{FF2B5EF4-FFF2-40B4-BE49-F238E27FC236}">
                <a16:creationId xmlns:a16="http://schemas.microsoft.com/office/drawing/2014/main" id="{E77D7E8E-8002-EC89-8D1C-5B62A51CF0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1863" y="2636838"/>
            <a:ext cx="8937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descr="Ein Bild, das Wasserfahrzeug, Transport, draußen, Wolke enthält.&#10;&#10;KI-generierte Inhalte können fehlerhaft sein.">
            <a:extLst>
              <a:ext uri="{FF2B5EF4-FFF2-40B4-BE49-F238E27FC236}">
                <a16:creationId xmlns:a16="http://schemas.microsoft.com/office/drawing/2014/main" id="{FDDBCD75-12C4-8D1B-2482-916D9928A554}"/>
              </a:ext>
            </a:extLst>
          </p:cNvPr>
          <p:cNvPicPr>
            <a:picLocks noChangeAspect="1"/>
          </p:cNvPicPr>
          <p:nvPr/>
        </p:nvPicPr>
        <p:blipFill>
          <a:blip r:embed="rId7"/>
          <a:stretch>
            <a:fillRect/>
          </a:stretch>
        </p:blipFill>
        <p:spPr>
          <a:xfrm>
            <a:off x="-1" y="1"/>
            <a:ext cx="4021139" cy="3398838"/>
          </a:xfrm>
          <a:prstGeom prst="rect">
            <a:avLst/>
          </a:prstGeom>
        </p:spPr>
      </p:pic>
      <p:pic>
        <p:nvPicPr>
          <p:cNvPr id="17444" name="Picture 58" descr="Flag of the Netherlands | Britannica">
            <a:extLst>
              <a:ext uri="{FF2B5EF4-FFF2-40B4-BE49-F238E27FC236}">
                <a16:creationId xmlns:a16="http://schemas.microsoft.com/office/drawing/2014/main" id="{A0648ED8-4B50-5AE2-E045-81D353B379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2636838"/>
            <a:ext cx="83661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descr="Ein Bild, das Himmel, draußen, Schiff, Transport enthält.&#10;&#10;KI-generierte Inhalte können fehlerhaft sein.">
            <a:extLst>
              <a:ext uri="{FF2B5EF4-FFF2-40B4-BE49-F238E27FC236}">
                <a16:creationId xmlns:a16="http://schemas.microsoft.com/office/drawing/2014/main" id="{F5954A66-7F66-25A1-790A-C16266B16AC4}"/>
              </a:ext>
            </a:extLst>
          </p:cNvPr>
          <p:cNvPicPr>
            <a:picLocks noChangeAspect="1"/>
          </p:cNvPicPr>
          <p:nvPr/>
        </p:nvPicPr>
        <p:blipFill>
          <a:blip r:embed="rId3"/>
          <a:stretch>
            <a:fillRect/>
          </a:stretch>
        </p:blipFill>
        <p:spPr>
          <a:xfrm>
            <a:off x="4014178" y="0"/>
            <a:ext cx="4157294" cy="3382963"/>
          </a:xfrm>
          <a:prstGeom prst="rect">
            <a:avLst/>
          </a:prstGeom>
        </p:spPr>
      </p:pic>
      <p:pic>
        <p:nvPicPr>
          <p:cNvPr id="17460" name="Picture 1">
            <a:extLst>
              <a:ext uri="{FF2B5EF4-FFF2-40B4-BE49-F238E27FC236}">
                <a16:creationId xmlns:a16="http://schemas.microsoft.com/office/drawing/2014/main" id="{74D61973-CB78-4206-AE1F-51A74D27B2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641600"/>
            <a:ext cx="8937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490CB-940B-A905-3034-D9AA6E348A7A}"/>
            </a:ext>
          </a:extLst>
        </p:cNvPr>
        <p:cNvGrpSpPr/>
        <p:nvPr/>
      </p:nvGrpSpPr>
      <p:grpSpPr>
        <a:xfrm>
          <a:off x="0" y="0"/>
          <a:ext cx="0" cy="0"/>
          <a:chOff x="0" y="0"/>
          <a:chExt cx="0" cy="0"/>
        </a:xfrm>
      </p:grpSpPr>
      <p:pic>
        <p:nvPicPr>
          <p:cNvPr id="13" name="Grafik 12" descr="Ein Bild, das draußen, Wasser, Berg, Gelände enthält.&#10;&#10;KI-generierte Inhalte können fehlerhaft sein.">
            <a:extLst>
              <a:ext uri="{FF2B5EF4-FFF2-40B4-BE49-F238E27FC236}">
                <a16:creationId xmlns:a16="http://schemas.microsoft.com/office/drawing/2014/main" id="{78D03277-45C8-BECB-BB04-71CC8BB0ADEE}"/>
              </a:ext>
            </a:extLst>
          </p:cNvPr>
          <p:cNvPicPr>
            <a:picLocks noChangeAspect="1"/>
          </p:cNvPicPr>
          <p:nvPr/>
        </p:nvPicPr>
        <p:blipFill>
          <a:blip r:embed="rId3"/>
          <a:stretch>
            <a:fillRect/>
          </a:stretch>
        </p:blipFill>
        <p:spPr>
          <a:xfrm>
            <a:off x="4007117" y="-7939"/>
            <a:ext cx="4679767" cy="3117851"/>
          </a:xfrm>
          <a:prstGeom prst="rect">
            <a:avLst/>
          </a:prstGeom>
        </p:spPr>
      </p:pic>
      <p:pic>
        <p:nvPicPr>
          <p:cNvPr id="15" name="Grafik 14" descr="Ein Bild, das Transport, Wasserfahrzeug, Boot, Wasser enthält.&#10;&#10;KI-generierte Inhalte können fehlerhaft sein.">
            <a:extLst>
              <a:ext uri="{FF2B5EF4-FFF2-40B4-BE49-F238E27FC236}">
                <a16:creationId xmlns:a16="http://schemas.microsoft.com/office/drawing/2014/main" id="{44DD5422-E62A-1365-05CE-00EE9DBE2AE5}"/>
              </a:ext>
            </a:extLst>
          </p:cNvPr>
          <p:cNvPicPr>
            <a:picLocks noChangeAspect="1"/>
          </p:cNvPicPr>
          <p:nvPr/>
        </p:nvPicPr>
        <p:blipFill>
          <a:blip r:embed="rId4"/>
          <a:stretch>
            <a:fillRect/>
          </a:stretch>
        </p:blipFill>
        <p:spPr>
          <a:xfrm>
            <a:off x="8255000" y="-9129"/>
            <a:ext cx="3937000" cy="3139101"/>
          </a:xfrm>
          <a:prstGeom prst="rect">
            <a:avLst/>
          </a:prstGeom>
        </p:spPr>
      </p:pic>
      <p:sp>
        <p:nvSpPr>
          <p:cNvPr id="4" name="Rectangle 3">
            <a:extLst>
              <a:ext uri="{FF2B5EF4-FFF2-40B4-BE49-F238E27FC236}">
                <a16:creationId xmlns:a16="http://schemas.microsoft.com/office/drawing/2014/main" id="{C1D3FA63-BF91-DF3F-C1E5-A2B9FE57AB1D}"/>
              </a:ext>
            </a:extLst>
          </p:cNvPr>
          <p:cNvSpPr/>
          <p:nvPr/>
        </p:nvSpPr>
        <p:spPr>
          <a:xfrm>
            <a:off x="-6350" y="4232275"/>
            <a:ext cx="12198350" cy="26257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09683BDD-7BCE-3300-2A3E-A37791800C50}"/>
              </a:ext>
            </a:extLst>
          </p:cNvPr>
          <p:cNvSpPr/>
          <p:nvPr/>
        </p:nvSpPr>
        <p:spPr>
          <a:xfrm>
            <a:off x="0" y="3375025"/>
            <a:ext cx="12192000" cy="857250"/>
          </a:xfrm>
          <a:prstGeom prst="rect">
            <a:avLst/>
          </a:prstGeom>
          <a:solidFill>
            <a:srgbClr val="016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4" name="Straight Connector 23">
            <a:extLst>
              <a:ext uri="{FF2B5EF4-FFF2-40B4-BE49-F238E27FC236}">
                <a16:creationId xmlns:a16="http://schemas.microsoft.com/office/drawing/2014/main" id="{5D0519B3-866E-1815-B51B-26506A5E2CFD}"/>
              </a:ext>
            </a:extLst>
          </p:cNvPr>
          <p:cNvCxnSpPr/>
          <p:nvPr/>
        </p:nvCxnSpPr>
        <p:spPr>
          <a:xfrm>
            <a:off x="8115300" y="4556125"/>
            <a:ext cx="0" cy="1949450"/>
          </a:xfrm>
          <a:prstGeom prst="line">
            <a:avLst/>
          </a:prstGeom>
          <a:ln>
            <a:solidFill>
              <a:srgbClr val="C2B33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604F03-0D65-A0A3-3FC2-C58E0E756D4D}"/>
              </a:ext>
            </a:extLst>
          </p:cNvPr>
          <p:cNvCxnSpPr/>
          <p:nvPr/>
        </p:nvCxnSpPr>
        <p:spPr>
          <a:xfrm>
            <a:off x="4021138" y="4556125"/>
            <a:ext cx="0" cy="1949450"/>
          </a:xfrm>
          <a:prstGeom prst="line">
            <a:avLst/>
          </a:prstGeom>
          <a:ln>
            <a:solidFill>
              <a:srgbClr val="C2B33F"/>
            </a:solidFill>
          </a:ln>
        </p:spPr>
        <p:style>
          <a:lnRef idx="1">
            <a:schemeClr val="accent1"/>
          </a:lnRef>
          <a:fillRef idx="0">
            <a:schemeClr val="accent1"/>
          </a:fillRef>
          <a:effectRef idx="0">
            <a:schemeClr val="accent1"/>
          </a:effectRef>
          <a:fontRef idx="minor">
            <a:schemeClr val="tx1"/>
          </a:fontRef>
        </p:style>
      </p:cxnSp>
      <p:sp>
        <p:nvSpPr>
          <p:cNvPr id="17413" name="TextBox 17">
            <a:extLst>
              <a:ext uri="{FF2B5EF4-FFF2-40B4-BE49-F238E27FC236}">
                <a16:creationId xmlns:a16="http://schemas.microsoft.com/office/drawing/2014/main" id="{30A00CDD-DE8F-7671-3512-4290434422D4}"/>
              </a:ext>
            </a:extLst>
          </p:cNvPr>
          <p:cNvSpPr txBox="1">
            <a:spLocks noChangeArrowheads="1"/>
          </p:cNvSpPr>
          <p:nvPr/>
        </p:nvSpPr>
        <p:spPr bwMode="auto">
          <a:xfrm>
            <a:off x="1017837" y="3579298"/>
            <a:ext cx="19587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chemeClr val="bg1"/>
                </a:solidFill>
                <a:latin typeface="Helvetica" pitchFamily="2" charset="0"/>
                <a:ea typeface="Helvetica" pitchFamily="2" charset="0"/>
                <a:cs typeface="Helvetica" pitchFamily="2" charset="0"/>
              </a:rPr>
              <a:t>Whale Watching</a:t>
            </a:r>
          </a:p>
        </p:txBody>
      </p:sp>
      <p:sp>
        <p:nvSpPr>
          <p:cNvPr id="17414" name="TextBox 19">
            <a:extLst>
              <a:ext uri="{FF2B5EF4-FFF2-40B4-BE49-F238E27FC236}">
                <a16:creationId xmlns:a16="http://schemas.microsoft.com/office/drawing/2014/main" id="{CFB20217-48BA-AA68-4C03-5286D7D46514}"/>
              </a:ext>
            </a:extLst>
          </p:cNvPr>
          <p:cNvSpPr txBox="1">
            <a:spLocks noChangeArrowheads="1"/>
          </p:cNvSpPr>
          <p:nvPr/>
        </p:nvSpPr>
        <p:spPr bwMode="auto">
          <a:xfrm>
            <a:off x="4551363" y="3622675"/>
            <a:ext cx="3268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a:solidFill>
                  <a:schemeClr val="bg1"/>
                </a:solidFill>
                <a:latin typeface="Helvetica" pitchFamily="2" charset="0"/>
                <a:ea typeface="Helvetica" pitchFamily="2" charset="0"/>
                <a:cs typeface="Helvetica" pitchFamily="2" charset="0"/>
              </a:rPr>
              <a:t>Car Cable Ferry</a:t>
            </a:r>
          </a:p>
        </p:txBody>
      </p:sp>
      <p:graphicFrame>
        <p:nvGraphicFramePr>
          <p:cNvPr id="25" name="Table 24">
            <a:extLst>
              <a:ext uri="{FF2B5EF4-FFF2-40B4-BE49-F238E27FC236}">
                <a16:creationId xmlns:a16="http://schemas.microsoft.com/office/drawing/2014/main" id="{099817F9-31E2-D48A-D2E8-E0E67A5FF2FE}"/>
              </a:ext>
            </a:extLst>
          </p:cNvPr>
          <p:cNvGraphicFramePr>
            <a:graphicFrameLocks noGrp="1"/>
          </p:cNvGraphicFramePr>
          <p:nvPr>
            <p:extLst>
              <p:ext uri="{D42A27DB-BD31-4B8C-83A1-F6EECF244321}">
                <p14:modId xmlns:p14="http://schemas.microsoft.com/office/powerpoint/2010/main" val="4190150889"/>
              </p:ext>
            </p:extLst>
          </p:nvPr>
        </p:nvGraphicFramePr>
        <p:xfrm>
          <a:off x="422275" y="4497388"/>
          <a:ext cx="3386138" cy="1892301"/>
        </p:xfrm>
        <a:graphic>
          <a:graphicData uri="http://schemas.openxmlformats.org/drawingml/2006/table">
            <a:tbl>
              <a:tblPr/>
              <a:tblGrid>
                <a:gridCol w="1128713">
                  <a:extLst>
                    <a:ext uri="{9D8B030D-6E8A-4147-A177-3AD203B41FA5}">
                      <a16:colId xmlns:a16="http://schemas.microsoft.com/office/drawing/2014/main" val="1387144466"/>
                    </a:ext>
                  </a:extLst>
                </a:gridCol>
                <a:gridCol w="2257425">
                  <a:extLst>
                    <a:ext uri="{9D8B030D-6E8A-4147-A177-3AD203B41FA5}">
                      <a16:colId xmlns:a16="http://schemas.microsoft.com/office/drawing/2014/main" val="2016904583"/>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Hybrid  Whale Watching Boat</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08374235"/>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KAW LIGA</a:t>
                      </a:r>
                      <a:endParaRPr kumimoji="0" lang="da-DK"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72532465"/>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8 x P65,  56 kWh, </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4775343"/>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2021</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7974238"/>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NA</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10839448"/>
                  </a:ext>
                </a:extLst>
              </a:tr>
              <a:tr h="3968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29544172"/>
                  </a:ext>
                </a:extLst>
              </a:tr>
            </a:tbl>
          </a:graphicData>
        </a:graphic>
      </p:graphicFrame>
      <p:graphicFrame>
        <p:nvGraphicFramePr>
          <p:cNvPr id="27" name="Table 26">
            <a:extLst>
              <a:ext uri="{FF2B5EF4-FFF2-40B4-BE49-F238E27FC236}">
                <a16:creationId xmlns:a16="http://schemas.microsoft.com/office/drawing/2014/main" id="{46641F19-D9AD-80C3-1589-4F3C725722E3}"/>
              </a:ext>
            </a:extLst>
          </p:cNvPr>
          <p:cNvGraphicFramePr>
            <a:graphicFrameLocks noGrp="1"/>
          </p:cNvGraphicFramePr>
          <p:nvPr>
            <p:extLst>
              <p:ext uri="{D42A27DB-BD31-4B8C-83A1-F6EECF244321}">
                <p14:modId xmlns:p14="http://schemas.microsoft.com/office/powerpoint/2010/main" val="592171958"/>
              </p:ext>
            </p:extLst>
          </p:nvPr>
        </p:nvGraphicFramePr>
        <p:xfrm>
          <a:off x="4471988" y="4548188"/>
          <a:ext cx="3386137" cy="2044701"/>
        </p:xfrm>
        <a:graphic>
          <a:graphicData uri="http://schemas.openxmlformats.org/drawingml/2006/table">
            <a:tbl>
              <a:tblPr/>
              <a:tblGrid>
                <a:gridCol w="1128712">
                  <a:extLst>
                    <a:ext uri="{9D8B030D-6E8A-4147-A177-3AD203B41FA5}">
                      <a16:colId xmlns:a16="http://schemas.microsoft.com/office/drawing/2014/main" val="3746957069"/>
                    </a:ext>
                  </a:extLst>
                </a:gridCol>
                <a:gridCol w="2257425">
                  <a:extLst>
                    <a:ext uri="{9D8B030D-6E8A-4147-A177-3AD203B41FA5}">
                      <a16:colId xmlns:a16="http://schemas.microsoft.com/office/drawing/2014/main" val="1885575820"/>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Hybrid government Cable Ferry</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99360678"/>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BC Ferries</a:t>
                      </a:r>
                      <a:endParaRPr kumimoji="0" lang="da-DK"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17953043"/>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16 x P65, 104 kWh, </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99783270"/>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2021</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94696903"/>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NA</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29767642"/>
                  </a:ext>
                </a:extLst>
              </a:tr>
              <a:tr h="5492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70952641"/>
                  </a:ext>
                </a:extLst>
              </a:tr>
            </a:tbl>
          </a:graphicData>
        </a:graphic>
      </p:graphicFrame>
      <p:sp>
        <p:nvSpPr>
          <p:cNvPr id="17441" name="TextBox 27">
            <a:extLst>
              <a:ext uri="{FF2B5EF4-FFF2-40B4-BE49-F238E27FC236}">
                <a16:creationId xmlns:a16="http://schemas.microsoft.com/office/drawing/2014/main" id="{5FA77A23-8B6B-A8BB-70EE-3026506E2383}"/>
              </a:ext>
            </a:extLst>
          </p:cNvPr>
          <p:cNvSpPr txBox="1">
            <a:spLocks noChangeArrowheads="1"/>
          </p:cNvSpPr>
          <p:nvPr/>
        </p:nvSpPr>
        <p:spPr bwMode="auto">
          <a:xfrm>
            <a:off x="8687543" y="3582988"/>
            <a:ext cx="3057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chemeClr val="bg1"/>
                </a:solidFill>
                <a:latin typeface="Helvetica" pitchFamily="2" charset="0"/>
                <a:ea typeface="Helvetica" pitchFamily="2" charset="0"/>
                <a:cs typeface="Helvetica" pitchFamily="2" charset="0"/>
              </a:rPr>
              <a:t>Passenger Vessel AVEIRO</a:t>
            </a:r>
          </a:p>
        </p:txBody>
      </p:sp>
      <p:pic>
        <p:nvPicPr>
          <p:cNvPr id="17443" name="Picture 56" descr="SABDES Yacht Design">
            <a:extLst>
              <a:ext uri="{FF2B5EF4-FFF2-40B4-BE49-F238E27FC236}">
                <a16:creationId xmlns:a16="http://schemas.microsoft.com/office/drawing/2014/main" id="{02A8839D-92FF-313B-5B76-9868B4B835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522288"/>
            <a:ext cx="363855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Table 21">
            <a:extLst>
              <a:ext uri="{FF2B5EF4-FFF2-40B4-BE49-F238E27FC236}">
                <a16:creationId xmlns:a16="http://schemas.microsoft.com/office/drawing/2014/main" id="{92598662-EEA2-BA3B-6DE1-D0D27EF9AFDE}"/>
              </a:ext>
            </a:extLst>
          </p:cNvPr>
          <p:cNvGraphicFramePr>
            <a:graphicFrameLocks noGrp="1"/>
          </p:cNvGraphicFramePr>
          <p:nvPr>
            <p:extLst>
              <p:ext uri="{D42A27DB-BD31-4B8C-83A1-F6EECF244321}">
                <p14:modId xmlns:p14="http://schemas.microsoft.com/office/powerpoint/2010/main" val="3096219381"/>
              </p:ext>
            </p:extLst>
          </p:nvPr>
        </p:nvGraphicFramePr>
        <p:xfrm>
          <a:off x="8461375" y="4497388"/>
          <a:ext cx="3386138" cy="2044701"/>
        </p:xfrm>
        <a:graphic>
          <a:graphicData uri="http://schemas.openxmlformats.org/drawingml/2006/table">
            <a:tbl>
              <a:tblPr/>
              <a:tblGrid>
                <a:gridCol w="1128713">
                  <a:extLst>
                    <a:ext uri="{9D8B030D-6E8A-4147-A177-3AD203B41FA5}">
                      <a16:colId xmlns:a16="http://schemas.microsoft.com/office/drawing/2014/main" val="866921692"/>
                    </a:ext>
                  </a:extLst>
                </a:gridCol>
                <a:gridCol w="2257425">
                  <a:extLst>
                    <a:ext uri="{9D8B030D-6E8A-4147-A177-3AD203B41FA5}">
                      <a16:colId xmlns:a16="http://schemas.microsoft.com/office/drawing/2014/main" val="37049710"/>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Full electric Passenger Vessel</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63218635"/>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AVEIRO</a:t>
                      </a:r>
                      <a:endParaRPr kumimoji="0" lang="da-DK"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76977258"/>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70 x P75, 525 kWh, </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44816020"/>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2022</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64419939"/>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NA</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25747312"/>
                  </a:ext>
                </a:extLst>
              </a:tr>
              <a:tr h="5492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First </a:t>
                      </a:r>
                      <a:r>
                        <a:rPr kumimoji="0" lang="de-DE" altLang="en-US" sz="1000" b="0" i="0" u="none" strike="noStrike" cap="none" normalizeH="0" baseline="0" dirty="0" err="1">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Full</a:t>
                      </a:r>
                      <a:r>
                        <a:rPr kumimoji="0" lang="de-DE"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 Electric Passenger </a:t>
                      </a:r>
                      <a:r>
                        <a:rPr kumimoji="0" lang="de-DE" altLang="en-US" sz="1000" b="0" i="0" u="none" strike="noStrike" cap="none" normalizeH="0" baseline="0" dirty="0" err="1">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Vewssel</a:t>
                      </a:r>
                      <a:r>
                        <a:rPr kumimoji="0" lang="de-DE"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 in Portugal</a:t>
                      </a: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45530490"/>
                  </a:ext>
                </a:extLst>
              </a:tr>
            </a:tbl>
          </a:graphicData>
        </a:graphic>
      </p:graphicFrame>
      <p:pic>
        <p:nvPicPr>
          <p:cNvPr id="17461" name="Picture 28">
            <a:extLst>
              <a:ext uri="{FF2B5EF4-FFF2-40B4-BE49-F238E27FC236}">
                <a16:creationId xmlns:a16="http://schemas.microsoft.com/office/drawing/2014/main" id="{3AF625CB-D04A-F53A-3838-6FE7A8327C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1863" y="2636838"/>
            <a:ext cx="8937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0" name="Picture 1">
            <a:extLst>
              <a:ext uri="{FF2B5EF4-FFF2-40B4-BE49-F238E27FC236}">
                <a16:creationId xmlns:a16="http://schemas.microsoft.com/office/drawing/2014/main" id="{D60C05B4-EE53-A8EB-478B-F80C95878E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641600"/>
            <a:ext cx="8937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descr="Ein Bild, das Transport, Wasser, Himmel, Schiff enthält.&#10;&#10;KI-generierte Inhalte können fehlerhaft sein.">
            <a:extLst>
              <a:ext uri="{FF2B5EF4-FFF2-40B4-BE49-F238E27FC236}">
                <a16:creationId xmlns:a16="http://schemas.microsoft.com/office/drawing/2014/main" id="{D1E5974E-2468-607F-872D-9411D704F05B}"/>
              </a:ext>
            </a:extLst>
          </p:cNvPr>
          <p:cNvPicPr>
            <a:picLocks noChangeAspect="1"/>
          </p:cNvPicPr>
          <p:nvPr/>
        </p:nvPicPr>
        <p:blipFill>
          <a:blip r:embed="rId7"/>
          <a:stretch>
            <a:fillRect/>
          </a:stretch>
        </p:blipFill>
        <p:spPr>
          <a:xfrm>
            <a:off x="-6350" y="468311"/>
            <a:ext cx="4007117" cy="2661662"/>
          </a:xfrm>
          <a:prstGeom prst="rect">
            <a:avLst/>
          </a:prstGeom>
        </p:spPr>
      </p:pic>
      <p:pic>
        <p:nvPicPr>
          <p:cNvPr id="7" name="Picture 1">
            <a:extLst>
              <a:ext uri="{FF2B5EF4-FFF2-40B4-BE49-F238E27FC236}">
                <a16:creationId xmlns:a16="http://schemas.microsoft.com/office/drawing/2014/main" id="{8A9B1D2D-5293-199B-EBB7-2244CF674E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4650" y="2581275"/>
            <a:ext cx="8937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descr="Ein Bild, das draußen, Wasser, Berg, Gelände enthält.&#10;&#10;KI-generierte Inhalte können fehlerhaft sein.">
            <a:extLst>
              <a:ext uri="{FF2B5EF4-FFF2-40B4-BE49-F238E27FC236}">
                <a16:creationId xmlns:a16="http://schemas.microsoft.com/office/drawing/2014/main" id="{1B3EF8C2-AAAB-2B32-00C4-C01AD03D4990}"/>
              </a:ext>
            </a:extLst>
          </p:cNvPr>
          <p:cNvPicPr>
            <a:picLocks noChangeAspect="1"/>
          </p:cNvPicPr>
          <p:nvPr/>
        </p:nvPicPr>
        <p:blipFill>
          <a:blip r:embed="rId8"/>
          <a:stretch>
            <a:fillRect/>
          </a:stretch>
        </p:blipFill>
        <p:spPr>
          <a:xfrm>
            <a:off x="-14808158" y="6020594"/>
            <a:ext cx="7772400" cy="5616773"/>
          </a:xfrm>
          <a:prstGeom prst="rect">
            <a:avLst/>
          </a:prstGeom>
        </p:spPr>
      </p:pic>
      <p:pic>
        <p:nvPicPr>
          <p:cNvPr id="17" name="Grafik 16" descr="Ein Bild, das Flagge, Symbol, Text, Rechteck enthält.&#10;&#10;KI-generierte Inhalte können fehlerhaft sein.">
            <a:extLst>
              <a:ext uri="{FF2B5EF4-FFF2-40B4-BE49-F238E27FC236}">
                <a16:creationId xmlns:a16="http://schemas.microsoft.com/office/drawing/2014/main" id="{88118D61-3B94-BDBF-E7C1-7B877546A7B0}"/>
              </a:ext>
            </a:extLst>
          </p:cNvPr>
          <p:cNvPicPr>
            <a:picLocks noChangeAspect="1"/>
          </p:cNvPicPr>
          <p:nvPr/>
        </p:nvPicPr>
        <p:blipFill>
          <a:blip r:embed="rId9"/>
          <a:stretch>
            <a:fillRect/>
          </a:stretch>
        </p:blipFill>
        <p:spPr>
          <a:xfrm>
            <a:off x="11091862" y="2531219"/>
            <a:ext cx="983983" cy="711249"/>
          </a:xfrm>
          <a:prstGeom prst="rect">
            <a:avLst/>
          </a:prstGeom>
        </p:spPr>
      </p:pic>
    </p:spTree>
    <p:extLst>
      <p:ext uri="{BB962C8B-B14F-4D97-AF65-F5344CB8AC3E}">
        <p14:creationId xmlns:p14="http://schemas.microsoft.com/office/powerpoint/2010/main" val="197260340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B994C-9407-A0A1-F698-0C782E301B4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9A5C801-0035-C1FA-C8C9-8937AE84B62A}"/>
              </a:ext>
            </a:extLst>
          </p:cNvPr>
          <p:cNvSpPr/>
          <p:nvPr/>
        </p:nvSpPr>
        <p:spPr>
          <a:xfrm>
            <a:off x="-6350" y="4232275"/>
            <a:ext cx="12198350" cy="26257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60BF91D3-37C9-199E-2B73-FF0218C47A06}"/>
              </a:ext>
            </a:extLst>
          </p:cNvPr>
          <p:cNvSpPr/>
          <p:nvPr/>
        </p:nvSpPr>
        <p:spPr>
          <a:xfrm>
            <a:off x="-6350" y="3109913"/>
            <a:ext cx="12198350" cy="1137682"/>
          </a:xfrm>
          <a:prstGeom prst="rect">
            <a:avLst/>
          </a:prstGeom>
          <a:solidFill>
            <a:srgbClr val="016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4" name="Straight Connector 23">
            <a:extLst>
              <a:ext uri="{FF2B5EF4-FFF2-40B4-BE49-F238E27FC236}">
                <a16:creationId xmlns:a16="http://schemas.microsoft.com/office/drawing/2014/main" id="{4F245885-CD58-4CF3-60D1-E540CB7041CC}"/>
              </a:ext>
            </a:extLst>
          </p:cNvPr>
          <p:cNvCxnSpPr/>
          <p:nvPr/>
        </p:nvCxnSpPr>
        <p:spPr>
          <a:xfrm>
            <a:off x="8115300" y="4556125"/>
            <a:ext cx="0" cy="1949450"/>
          </a:xfrm>
          <a:prstGeom prst="line">
            <a:avLst/>
          </a:prstGeom>
          <a:ln>
            <a:solidFill>
              <a:srgbClr val="C2B33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662546-799D-7ECB-214A-F495570F355F}"/>
              </a:ext>
            </a:extLst>
          </p:cNvPr>
          <p:cNvCxnSpPr/>
          <p:nvPr/>
        </p:nvCxnSpPr>
        <p:spPr>
          <a:xfrm>
            <a:off x="4021138" y="4556125"/>
            <a:ext cx="0" cy="1949450"/>
          </a:xfrm>
          <a:prstGeom prst="line">
            <a:avLst/>
          </a:prstGeom>
          <a:ln>
            <a:solidFill>
              <a:srgbClr val="C2B33F"/>
            </a:solidFill>
          </a:ln>
        </p:spPr>
        <p:style>
          <a:lnRef idx="1">
            <a:schemeClr val="accent1"/>
          </a:lnRef>
          <a:fillRef idx="0">
            <a:schemeClr val="accent1"/>
          </a:fillRef>
          <a:effectRef idx="0">
            <a:schemeClr val="accent1"/>
          </a:effectRef>
          <a:fontRef idx="minor">
            <a:schemeClr val="tx1"/>
          </a:fontRef>
        </p:style>
      </p:cxnSp>
      <p:sp>
        <p:nvSpPr>
          <p:cNvPr id="17413" name="TextBox 17">
            <a:extLst>
              <a:ext uri="{FF2B5EF4-FFF2-40B4-BE49-F238E27FC236}">
                <a16:creationId xmlns:a16="http://schemas.microsoft.com/office/drawing/2014/main" id="{F2ACF133-61BA-D97E-42CF-2526005043AC}"/>
              </a:ext>
            </a:extLst>
          </p:cNvPr>
          <p:cNvSpPr txBox="1">
            <a:spLocks noChangeArrowheads="1"/>
          </p:cNvSpPr>
          <p:nvPr/>
        </p:nvSpPr>
        <p:spPr bwMode="auto">
          <a:xfrm>
            <a:off x="877487" y="3460750"/>
            <a:ext cx="2283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chemeClr val="bg1"/>
                </a:solidFill>
                <a:latin typeface="Helvetica" pitchFamily="2" charset="0"/>
                <a:ea typeface="Helvetica" pitchFamily="2" charset="0"/>
                <a:cs typeface="Helvetica" pitchFamily="2" charset="0"/>
              </a:rPr>
              <a:t>First Hybrid Tanker</a:t>
            </a:r>
          </a:p>
        </p:txBody>
      </p:sp>
      <p:sp>
        <p:nvSpPr>
          <p:cNvPr id="17414" name="TextBox 19">
            <a:extLst>
              <a:ext uri="{FF2B5EF4-FFF2-40B4-BE49-F238E27FC236}">
                <a16:creationId xmlns:a16="http://schemas.microsoft.com/office/drawing/2014/main" id="{93A38843-C6C3-625E-6AA0-D7A3666A7040}"/>
              </a:ext>
            </a:extLst>
          </p:cNvPr>
          <p:cNvSpPr txBox="1">
            <a:spLocks noChangeArrowheads="1"/>
          </p:cNvSpPr>
          <p:nvPr/>
        </p:nvSpPr>
        <p:spPr bwMode="auto">
          <a:xfrm>
            <a:off x="4368483" y="3429635"/>
            <a:ext cx="3268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chemeClr val="bg1"/>
                </a:solidFill>
                <a:latin typeface="Helvetica" pitchFamily="2" charset="0"/>
                <a:ea typeface="Helvetica" pitchFamily="2" charset="0"/>
                <a:cs typeface="Helvetica" pitchFamily="2" charset="0"/>
              </a:rPr>
              <a:t>GRSE Ferry</a:t>
            </a:r>
          </a:p>
        </p:txBody>
      </p:sp>
      <p:graphicFrame>
        <p:nvGraphicFramePr>
          <p:cNvPr id="25" name="Table 24">
            <a:extLst>
              <a:ext uri="{FF2B5EF4-FFF2-40B4-BE49-F238E27FC236}">
                <a16:creationId xmlns:a16="http://schemas.microsoft.com/office/drawing/2014/main" id="{5054DF6E-80A4-986E-1517-842CB4999FE1}"/>
              </a:ext>
            </a:extLst>
          </p:cNvPr>
          <p:cNvGraphicFramePr>
            <a:graphicFrameLocks noGrp="1"/>
          </p:cNvGraphicFramePr>
          <p:nvPr>
            <p:extLst>
              <p:ext uri="{D42A27DB-BD31-4B8C-83A1-F6EECF244321}">
                <p14:modId xmlns:p14="http://schemas.microsoft.com/office/powerpoint/2010/main" val="2043088230"/>
              </p:ext>
            </p:extLst>
          </p:nvPr>
        </p:nvGraphicFramePr>
        <p:xfrm>
          <a:off x="422275" y="4497388"/>
          <a:ext cx="3386138" cy="1892301"/>
        </p:xfrm>
        <a:graphic>
          <a:graphicData uri="http://schemas.openxmlformats.org/drawingml/2006/table">
            <a:tbl>
              <a:tblPr/>
              <a:tblGrid>
                <a:gridCol w="1128713">
                  <a:extLst>
                    <a:ext uri="{9D8B030D-6E8A-4147-A177-3AD203B41FA5}">
                      <a16:colId xmlns:a16="http://schemas.microsoft.com/office/drawing/2014/main" val="1387144466"/>
                    </a:ext>
                  </a:extLst>
                </a:gridCol>
                <a:gridCol w="2257425">
                  <a:extLst>
                    <a:ext uri="{9D8B030D-6E8A-4147-A177-3AD203B41FA5}">
                      <a16:colId xmlns:a16="http://schemas.microsoft.com/office/drawing/2014/main" val="2016904583"/>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Product Tanker</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08374235"/>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VITOL</a:t>
                      </a:r>
                      <a:endParaRPr kumimoji="0" lang="da-DK"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72532465"/>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128 x P75,  960 kWh, </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4775343"/>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2022</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7974238"/>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NA</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10839448"/>
                  </a:ext>
                </a:extLst>
              </a:tr>
              <a:tr h="3968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29544172"/>
                  </a:ext>
                </a:extLst>
              </a:tr>
            </a:tbl>
          </a:graphicData>
        </a:graphic>
      </p:graphicFrame>
      <p:graphicFrame>
        <p:nvGraphicFramePr>
          <p:cNvPr id="27" name="Table 26">
            <a:extLst>
              <a:ext uri="{FF2B5EF4-FFF2-40B4-BE49-F238E27FC236}">
                <a16:creationId xmlns:a16="http://schemas.microsoft.com/office/drawing/2014/main" id="{DB7C681E-78CB-F0D0-FD19-26D9BE87D00F}"/>
              </a:ext>
            </a:extLst>
          </p:cNvPr>
          <p:cNvGraphicFramePr>
            <a:graphicFrameLocks noGrp="1"/>
          </p:cNvGraphicFramePr>
          <p:nvPr>
            <p:extLst>
              <p:ext uri="{D42A27DB-BD31-4B8C-83A1-F6EECF244321}">
                <p14:modId xmlns:p14="http://schemas.microsoft.com/office/powerpoint/2010/main" val="2912415059"/>
              </p:ext>
            </p:extLst>
          </p:nvPr>
        </p:nvGraphicFramePr>
        <p:xfrm>
          <a:off x="4471988" y="4548188"/>
          <a:ext cx="3386137" cy="2044701"/>
        </p:xfrm>
        <a:graphic>
          <a:graphicData uri="http://schemas.openxmlformats.org/drawingml/2006/table">
            <a:tbl>
              <a:tblPr/>
              <a:tblGrid>
                <a:gridCol w="1128712">
                  <a:extLst>
                    <a:ext uri="{9D8B030D-6E8A-4147-A177-3AD203B41FA5}">
                      <a16:colId xmlns:a16="http://schemas.microsoft.com/office/drawing/2014/main" val="3746957069"/>
                    </a:ext>
                  </a:extLst>
                </a:gridCol>
                <a:gridCol w="2257425">
                  <a:extLst>
                    <a:ext uri="{9D8B030D-6E8A-4147-A177-3AD203B41FA5}">
                      <a16:colId xmlns:a16="http://schemas.microsoft.com/office/drawing/2014/main" val="1885575820"/>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Passenger Ferry</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99360678"/>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BC Ferries</a:t>
                      </a:r>
                      <a:endParaRPr kumimoji="0" lang="da-DK"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17953043"/>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28 x P88, 246,4 kWh, </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99783270"/>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2023</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94696903"/>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NA</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29767642"/>
                  </a:ext>
                </a:extLst>
              </a:tr>
              <a:tr h="5492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70952641"/>
                  </a:ext>
                </a:extLst>
              </a:tr>
            </a:tbl>
          </a:graphicData>
        </a:graphic>
      </p:graphicFrame>
      <p:sp>
        <p:nvSpPr>
          <p:cNvPr id="17441" name="TextBox 27">
            <a:extLst>
              <a:ext uri="{FF2B5EF4-FFF2-40B4-BE49-F238E27FC236}">
                <a16:creationId xmlns:a16="http://schemas.microsoft.com/office/drawing/2014/main" id="{C5C32670-9AB5-66F0-BFA0-E0C611DB98B8}"/>
              </a:ext>
            </a:extLst>
          </p:cNvPr>
          <p:cNvSpPr txBox="1">
            <a:spLocks noChangeArrowheads="1"/>
          </p:cNvSpPr>
          <p:nvPr/>
        </p:nvSpPr>
        <p:spPr bwMode="auto">
          <a:xfrm>
            <a:off x="9214477" y="3442404"/>
            <a:ext cx="22095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chemeClr val="bg1"/>
                </a:solidFill>
                <a:latin typeface="Helvetica" pitchFamily="2" charset="0"/>
                <a:ea typeface="Helvetica" pitchFamily="2" charset="0"/>
                <a:cs typeface="Helvetica" pitchFamily="2" charset="0"/>
              </a:rPr>
              <a:t>GEFO Hybrid Tanker</a:t>
            </a:r>
          </a:p>
        </p:txBody>
      </p:sp>
      <p:graphicFrame>
        <p:nvGraphicFramePr>
          <p:cNvPr id="22" name="Table 21">
            <a:extLst>
              <a:ext uri="{FF2B5EF4-FFF2-40B4-BE49-F238E27FC236}">
                <a16:creationId xmlns:a16="http://schemas.microsoft.com/office/drawing/2014/main" id="{A873717D-2840-A653-D986-4BDBD6199AA9}"/>
              </a:ext>
            </a:extLst>
          </p:cNvPr>
          <p:cNvGraphicFramePr>
            <a:graphicFrameLocks noGrp="1"/>
          </p:cNvGraphicFramePr>
          <p:nvPr>
            <p:extLst>
              <p:ext uri="{D42A27DB-BD31-4B8C-83A1-F6EECF244321}">
                <p14:modId xmlns:p14="http://schemas.microsoft.com/office/powerpoint/2010/main" val="3111442843"/>
              </p:ext>
            </p:extLst>
          </p:nvPr>
        </p:nvGraphicFramePr>
        <p:xfrm>
          <a:off x="8461375" y="4497388"/>
          <a:ext cx="3386138" cy="2044701"/>
        </p:xfrm>
        <a:graphic>
          <a:graphicData uri="http://schemas.openxmlformats.org/drawingml/2006/table">
            <a:tbl>
              <a:tblPr/>
              <a:tblGrid>
                <a:gridCol w="1128713">
                  <a:extLst>
                    <a:ext uri="{9D8B030D-6E8A-4147-A177-3AD203B41FA5}">
                      <a16:colId xmlns:a16="http://schemas.microsoft.com/office/drawing/2014/main" val="866921692"/>
                    </a:ext>
                  </a:extLst>
                </a:gridCol>
                <a:gridCol w="2257425">
                  <a:extLst>
                    <a:ext uri="{9D8B030D-6E8A-4147-A177-3AD203B41FA5}">
                      <a16:colId xmlns:a16="http://schemas.microsoft.com/office/drawing/2014/main" val="37049710"/>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Hybrid Tanker</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63218635"/>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GEFO</a:t>
                      </a:r>
                      <a:endParaRPr kumimoji="0" lang="da-DK"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76977258"/>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21 x P75, 157,5 kWh, </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44816020"/>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2023</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64419939"/>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NA</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25747312"/>
                  </a:ext>
                </a:extLst>
              </a:tr>
              <a:tr h="5492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First </a:t>
                      </a:r>
                      <a:r>
                        <a:rPr kumimoji="0" lang="de-DE" altLang="en-US" sz="1000" b="0" i="0" u="none" strike="noStrike" cap="none" normalizeH="0" baseline="0" dirty="0" err="1">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innercoastal</a:t>
                      </a:r>
                      <a:r>
                        <a:rPr kumimoji="0" lang="de-DE"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 Hybrid Tanker</a:t>
                      </a: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45530490"/>
                  </a:ext>
                </a:extLst>
              </a:tr>
            </a:tbl>
          </a:graphicData>
        </a:graphic>
      </p:graphicFrame>
      <p:pic>
        <p:nvPicPr>
          <p:cNvPr id="7" name="Picture 1">
            <a:extLst>
              <a:ext uri="{FF2B5EF4-FFF2-40B4-BE49-F238E27FC236}">
                <a16:creationId xmlns:a16="http://schemas.microsoft.com/office/drawing/2014/main" id="{B80633F9-BB98-B77A-4475-F83B0F393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2581275"/>
            <a:ext cx="8937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descr="Ein Bild, das draußen, Wasser, Berg, Gelände enthält.&#10;&#10;KI-generierte Inhalte können fehlerhaft sein.">
            <a:extLst>
              <a:ext uri="{FF2B5EF4-FFF2-40B4-BE49-F238E27FC236}">
                <a16:creationId xmlns:a16="http://schemas.microsoft.com/office/drawing/2014/main" id="{324AE494-D17F-B7FC-898D-10F86B71EC35}"/>
              </a:ext>
            </a:extLst>
          </p:cNvPr>
          <p:cNvPicPr>
            <a:picLocks noChangeAspect="1"/>
          </p:cNvPicPr>
          <p:nvPr/>
        </p:nvPicPr>
        <p:blipFill>
          <a:blip r:embed="rId4"/>
          <a:stretch>
            <a:fillRect/>
          </a:stretch>
        </p:blipFill>
        <p:spPr>
          <a:xfrm>
            <a:off x="-14808158" y="6020594"/>
            <a:ext cx="7772400" cy="5616773"/>
          </a:xfrm>
          <a:prstGeom prst="rect">
            <a:avLst/>
          </a:prstGeom>
        </p:spPr>
      </p:pic>
      <p:pic>
        <p:nvPicPr>
          <p:cNvPr id="1032" name="Picture 8" descr="Riviera - News Content Hub - Vitol unveils first electric-hybrid bunker  tanker in Singapore">
            <a:extLst>
              <a:ext uri="{FF2B5EF4-FFF2-40B4-BE49-F238E27FC236}">
                <a16:creationId xmlns:a16="http://schemas.microsoft.com/office/drawing/2014/main" id="{F092368B-9B51-FA4E-5D2D-E8229F6959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7877"/>
          <a:stretch/>
        </p:blipFill>
        <p:spPr bwMode="auto">
          <a:xfrm>
            <a:off x="0" y="0"/>
            <a:ext cx="4007116" cy="31252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ndefined">
            <a:extLst>
              <a:ext uri="{FF2B5EF4-FFF2-40B4-BE49-F238E27FC236}">
                <a16:creationId xmlns:a16="http://schemas.microsoft.com/office/drawing/2014/main" id="{F474E413-EE3A-8C9F-DE1F-5D6B6D808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5151" y="2615487"/>
            <a:ext cx="928448" cy="6189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RSE picks Shift Clean Energy's tech to power all-electric ferry - Offshore  Energy">
            <a:extLst>
              <a:ext uri="{FF2B5EF4-FFF2-40B4-BE49-F238E27FC236}">
                <a16:creationId xmlns:a16="http://schemas.microsoft.com/office/drawing/2014/main" id="{8477C89E-A368-388D-D62D-183A18469D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7325" y="0"/>
            <a:ext cx="4007116" cy="31252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roduktbild trends4cents XXL Flagge Indien 250 x 150 cm mit 3 Ösen 100g/m² Stoffgewicht">
            <a:extLst>
              <a:ext uri="{FF2B5EF4-FFF2-40B4-BE49-F238E27FC236}">
                <a16:creationId xmlns:a16="http://schemas.microsoft.com/office/drawing/2014/main" id="{ABCD70DF-E862-AA2A-6496-C8A0B321F6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8617" y="2582228"/>
            <a:ext cx="928448" cy="6189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GEFO Shipping Group bringt innovatives Niedrigwasserschiff mit  Hybridantrieb in Fahrt – eot-news">
            <a:extLst>
              <a:ext uri="{FF2B5EF4-FFF2-40B4-BE49-F238E27FC236}">
                <a16:creationId xmlns:a16="http://schemas.microsoft.com/office/drawing/2014/main" id="{4FCF2FA1-1A23-D032-05F6-D44F27AEBF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4440" y="338602"/>
            <a:ext cx="4187559" cy="278663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ationalfahnen: Fahnen im Querformat">
            <a:extLst>
              <a:ext uri="{FF2B5EF4-FFF2-40B4-BE49-F238E27FC236}">
                <a16:creationId xmlns:a16="http://schemas.microsoft.com/office/drawing/2014/main" id="{6B8F6BD0-9EE1-F0D7-6FF0-BB1E1A89716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160" t="26858" r="11717" b="27259"/>
          <a:stretch/>
        </p:blipFill>
        <p:spPr bwMode="auto">
          <a:xfrm>
            <a:off x="10892083" y="2576747"/>
            <a:ext cx="1063942" cy="64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7756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1FAD5-63D0-7174-E272-14BBB7E8C3B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0A259FF-5D7E-8A39-61DB-61ACA6CB29CF}"/>
              </a:ext>
            </a:extLst>
          </p:cNvPr>
          <p:cNvSpPr/>
          <p:nvPr/>
        </p:nvSpPr>
        <p:spPr>
          <a:xfrm>
            <a:off x="-6350" y="4232275"/>
            <a:ext cx="12198350" cy="26257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7EB82D31-1F5C-0766-A279-7AD6DCCDAE04}"/>
              </a:ext>
            </a:extLst>
          </p:cNvPr>
          <p:cNvSpPr/>
          <p:nvPr/>
        </p:nvSpPr>
        <p:spPr>
          <a:xfrm>
            <a:off x="-6350" y="3109913"/>
            <a:ext cx="12198350" cy="1137682"/>
          </a:xfrm>
          <a:prstGeom prst="rect">
            <a:avLst/>
          </a:prstGeom>
          <a:solidFill>
            <a:srgbClr val="016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4" name="Straight Connector 23">
            <a:extLst>
              <a:ext uri="{FF2B5EF4-FFF2-40B4-BE49-F238E27FC236}">
                <a16:creationId xmlns:a16="http://schemas.microsoft.com/office/drawing/2014/main" id="{F0B938B1-D0D9-DC05-5827-2164B1FA782B}"/>
              </a:ext>
            </a:extLst>
          </p:cNvPr>
          <p:cNvCxnSpPr/>
          <p:nvPr/>
        </p:nvCxnSpPr>
        <p:spPr>
          <a:xfrm>
            <a:off x="8115300" y="4556125"/>
            <a:ext cx="0" cy="1949450"/>
          </a:xfrm>
          <a:prstGeom prst="line">
            <a:avLst/>
          </a:prstGeom>
          <a:ln>
            <a:solidFill>
              <a:srgbClr val="C2B33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0D244EB-81E3-94BE-05C4-8A8EAA344816}"/>
              </a:ext>
            </a:extLst>
          </p:cNvPr>
          <p:cNvCxnSpPr/>
          <p:nvPr/>
        </p:nvCxnSpPr>
        <p:spPr>
          <a:xfrm>
            <a:off x="4021138" y="4556125"/>
            <a:ext cx="0" cy="1949450"/>
          </a:xfrm>
          <a:prstGeom prst="line">
            <a:avLst/>
          </a:prstGeom>
          <a:ln>
            <a:solidFill>
              <a:srgbClr val="C2B33F"/>
            </a:solidFill>
          </a:ln>
        </p:spPr>
        <p:style>
          <a:lnRef idx="1">
            <a:schemeClr val="accent1"/>
          </a:lnRef>
          <a:fillRef idx="0">
            <a:schemeClr val="accent1"/>
          </a:fillRef>
          <a:effectRef idx="0">
            <a:schemeClr val="accent1"/>
          </a:effectRef>
          <a:fontRef idx="minor">
            <a:schemeClr val="tx1"/>
          </a:fontRef>
        </p:style>
      </p:cxnSp>
      <p:sp>
        <p:nvSpPr>
          <p:cNvPr id="17413" name="TextBox 17">
            <a:extLst>
              <a:ext uri="{FF2B5EF4-FFF2-40B4-BE49-F238E27FC236}">
                <a16:creationId xmlns:a16="http://schemas.microsoft.com/office/drawing/2014/main" id="{BDFEBA37-2801-04E4-01BF-91184A5AB1A9}"/>
              </a:ext>
            </a:extLst>
          </p:cNvPr>
          <p:cNvSpPr txBox="1">
            <a:spLocks noChangeArrowheads="1"/>
          </p:cNvSpPr>
          <p:nvPr/>
        </p:nvSpPr>
        <p:spPr bwMode="auto">
          <a:xfrm>
            <a:off x="824108" y="3460750"/>
            <a:ext cx="2390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chemeClr val="bg1"/>
                </a:solidFill>
                <a:latin typeface="Helvetica" pitchFamily="2" charset="0"/>
                <a:ea typeface="Helvetica" pitchFamily="2" charset="0"/>
                <a:cs typeface="Helvetica" pitchFamily="2" charset="0"/>
              </a:rPr>
              <a:t>First Electric Barge</a:t>
            </a:r>
          </a:p>
        </p:txBody>
      </p:sp>
      <p:sp>
        <p:nvSpPr>
          <p:cNvPr id="17414" name="TextBox 19">
            <a:extLst>
              <a:ext uri="{FF2B5EF4-FFF2-40B4-BE49-F238E27FC236}">
                <a16:creationId xmlns:a16="http://schemas.microsoft.com/office/drawing/2014/main" id="{A74F06A2-3D3B-9169-79C1-7A8AC8163261}"/>
              </a:ext>
            </a:extLst>
          </p:cNvPr>
          <p:cNvSpPr txBox="1">
            <a:spLocks noChangeArrowheads="1"/>
          </p:cNvSpPr>
          <p:nvPr/>
        </p:nvSpPr>
        <p:spPr bwMode="auto">
          <a:xfrm>
            <a:off x="4368483" y="3429635"/>
            <a:ext cx="3268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chemeClr val="bg1"/>
                </a:solidFill>
                <a:latin typeface="Helvetica" pitchFamily="2" charset="0"/>
                <a:ea typeface="Helvetica" pitchFamily="2" charset="0"/>
                <a:cs typeface="Helvetica" pitchFamily="2" charset="0"/>
              </a:rPr>
              <a:t>NYKT working boat</a:t>
            </a:r>
          </a:p>
        </p:txBody>
      </p:sp>
      <p:graphicFrame>
        <p:nvGraphicFramePr>
          <p:cNvPr id="25" name="Table 24">
            <a:extLst>
              <a:ext uri="{FF2B5EF4-FFF2-40B4-BE49-F238E27FC236}">
                <a16:creationId xmlns:a16="http://schemas.microsoft.com/office/drawing/2014/main" id="{951B39C5-50F0-9B4D-1C0B-99F23A243B00}"/>
              </a:ext>
            </a:extLst>
          </p:cNvPr>
          <p:cNvGraphicFramePr>
            <a:graphicFrameLocks noGrp="1"/>
          </p:cNvGraphicFramePr>
          <p:nvPr>
            <p:extLst>
              <p:ext uri="{D42A27DB-BD31-4B8C-83A1-F6EECF244321}">
                <p14:modId xmlns:p14="http://schemas.microsoft.com/office/powerpoint/2010/main" val="2242497612"/>
              </p:ext>
            </p:extLst>
          </p:nvPr>
        </p:nvGraphicFramePr>
        <p:xfrm>
          <a:off x="422275" y="4497388"/>
          <a:ext cx="3386138" cy="1892301"/>
        </p:xfrm>
        <a:graphic>
          <a:graphicData uri="http://schemas.openxmlformats.org/drawingml/2006/table">
            <a:tbl>
              <a:tblPr/>
              <a:tblGrid>
                <a:gridCol w="1128713">
                  <a:extLst>
                    <a:ext uri="{9D8B030D-6E8A-4147-A177-3AD203B41FA5}">
                      <a16:colId xmlns:a16="http://schemas.microsoft.com/office/drawing/2014/main" val="1387144466"/>
                    </a:ext>
                  </a:extLst>
                </a:gridCol>
                <a:gridCol w="2257425">
                  <a:extLst>
                    <a:ext uri="{9D8B030D-6E8A-4147-A177-3AD203B41FA5}">
                      <a16:colId xmlns:a16="http://schemas.microsoft.com/office/drawing/2014/main" val="2016904583"/>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BARGE Pusher</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08374235"/>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KOTUG</a:t>
                      </a:r>
                      <a:endParaRPr kumimoji="0" lang="da-DK"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72532465"/>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128 x P88,  1,126 MWh, </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4775343"/>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2023 - 2024</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7974238"/>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NA</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10839448"/>
                  </a:ext>
                </a:extLst>
              </a:tr>
              <a:tr h="3968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1" marB="45681"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4x shipset</a:t>
                      </a:r>
                    </a:p>
                  </a:txBody>
                  <a:tcPr marL="91459" marR="91459" marT="45681" marB="456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29544172"/>
                  </a:ext>
                </a:extLst>
              </a:tr>
            </a:tbl>
          </a:graphicData>
        </a:graphic>
      </p:graphicFrame>
      <p:graphicFrame>
        <p:nvGraphicFramePr>
          <p:cNvPr id="27" name="Table 26">
            <a:extLst>
              <a:ext uri="{FF2B5EF4-FFF2-40B4-BE49-F238E27FC236}">
                <a16:creationId xmlns:a16="http://schemas.microsoft.com/office/drawing/2014/main" id="{DDCB6DD8-8987-A8EC-CF01-7E1DAE17BDAE}"/>
              </a:ext>
            </a:extLst>
          </p:cNvPr>
          <p:cNvGraphicFramePr>
            <a:graphicFrameLocks noGrp="1"/>
          </p:cNvGraphicFramePr>
          <p:nvPr>
            <p:extLst>
              <p:ext uri="{D42A27DB-BD31-4B8C-83A1-F6EECF244321}">
                <p14:modId xmlns:p14="http://schemas.microsoft.com/office/powerpoint/2010/main" val="2844393117"/>
              </p:ext>
            </p:extLst>
          </p:nvPr>
        </p:nvGraphicFramePr>
        <p:xfrm>
          <a:off x="4471988" y="4548188"/>
          <a:ext cx="3386137" cy="2044701"/>
        </p:xfrm>
        <a:graphic>
          <a:graphicData uri="http://schemas.openxmlformats.org/drawingml/2006/table">
            <a:tbl>
              <a:tblPr/>
              <a:tblGrid>
                <a:gridCol w="1128712">
                  <a:extLst>
                    <a:ext uri="{9D8B030D-6E8A-4147-A177-3AD203B41FA5}">
                      <a16:colId xmlns:a16="http://schemas.microsoft.com/office/drawing/2014/main" val="3746957069"/>
                    </a:ext>
                  </a:extLst>
                </a:gridCol>
                <a:gridCol w="2257425">
                  <a:extLst>
                    <a:ext uri="{9D8B030D-6E8A-4147-A177-3AD203B41FA5}">
                      <a16:colId xmlns:a16="http://schemas.microsoft.com/office/drawing/2014/main" val="1885575820"/>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Hybrid working vessel</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99360678"/>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NYKT</a:t>
                      </a:r>
                      <a:endParaRPr kumimoji="0" lang="da-DK"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17953043"/>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14 x P88, 123,2 kWh, </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99783270"/>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2024</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94696903"/>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NA</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29767642"/>
                  </a:ext>
                </a:extLst>
              </a:tr>
              <a:tr h="5492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70952641"/>
                  </a:ext>
                </a:extLst>
              </a:tr>
            </a:tbl>
          </a:graphicData>
        </a:graphic>
      </p:graphicFrame>
      <p:sp>
        <p:nvSpPr>
          <p:cNvPr id="17441" name="TextBox 27">
            <a:extLst>
              <a:ext uri="{FF2B5EF4-FFF2-40B4-BE49-F238E27FC236}">
                <a16:creationId xmlns:a16="http://schemas.microsoft.com/office/drawing/2014/main" id="{073198E4-98FC-06FC-2A9D-5FDB32E30CDD}"/>
              </a:ext>
            </a:extLst>
          </p:cNvPr>
          <p:cNvSpPr txBox="1">
            <a:spLocks noChangeArrowheads="1"/>
          </p:cNvSpPr>
          <p:nvPr/>
        </p:nvSpPr>
        <p:spPr bwMode="auto">
          <a:xfrm>
            <a:off x="9033657" y="3442404"/>
            <a:ext cx="23903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chemeClr val="bg1"/>
                </a:solidFill>
                <a:latin typeface="Helvetica" pitchFamily="2" charset="0"/>
                <a:ea typeface="Helvetica" pitchFamily="2" charset="0"/>
                <a:cs typeface="Helvetica" pitchFamily="2" charset="0"/>
              </a:rPr>
              <a:t>YINSON full electric </a:t>
            </a:r>
            <a:r>
              <a:rPr lang="en-US" altLang="en-US" sz="1800" b="1" dirty="0" err="1">
                <a:solidFill>
                  <a:schemeClr val="bg1"/>
                </a:solidFill>
                <a:latin typeface="Helvetica" pitchFamily="2" charset="0"/>
                <a:ea typeface="Helvetica" pitchFamily="2" charset="0"/>
                <a:cs typeface="Helvetica" pitchFamily="2" charset="0"/>
              </a:rPr>
              <a:t>Hydromover</a:t>
            </a:r>
            <a:endParaRPr lang="en-US" altLang="en-US" sz="1800" b="1" dirty="0">
              <a:solidFill>
                <a:schemeClr val="bg1"/>
              </a:solidFill>
              <a:latin typeface="Helvetica" pitchFamily="2" charset="0"/>
              <a:ea typeface="Helvetica" pitchFamily="2" charset="0"/>
              <a:cs typeface="Helvetica" pitchFamily="2" charset="0"/>
            </a:endParaRPr>
          </a:p>
        </p:txBody>
      </p:sp>
      <p:graphicFrame>
        <p:nvGraphicFramePr>
          <p:cNvPr id="22" name="Table 21">
            <a:extLst>
              <a:ext uri="{FF2B5EF4-FFF2-40B4-BE49-F238E27FC236}">
                <a16:creationId xmlns:a16="http://schemas.microsoft.com/office/drawing/2014/main" id="{FAD1B78F-49F8-6926-DE3E-2AA073EDF886}"/>
              </a:ext>
            </a:extLst>
          </p:cNvPr>
          <p:cNvGraphicFramePr>
            <a:graphicFrameLocks noGrp="1"/>
          </p:cNvGraphicFramePr>
          <p:nvPr>
            <p:extLst>
              <p:ext uri="{D42A27DB-BD31-4B8C-83A1-F6EECF244321}">
                <p14:modId xmlns:p14="http://schemas.microsoft.com/office/powerpoint/2010/main" val="835218517"/>
              </p:ext>
            </p:extLst>
          </p:nvPr>
        </p:nvGraphicFramePr>
        <p:xfrm>
          <a:off x="8461375" y="4497388"/>
          <a:ext cx="3386138" cy="2044701"/>
        </p:xfrm>
        <a:graphic>
          <a:graphicData uri="http://schemas.openxmlformats.org/drawingml/2006/table">
            <a:tbl>
              <a:tblPr/>
              <a:tblGrid>
                <a:gridCol w="1128713">
                  <a:extLst>
                    <a:ext uri="{9D8B030D-6E8A-4147-A177-3AD203B41FA5}">
                      <a16:colId xmlns:a16="http://schemas.microsoft.com/office/drawing/2014/main" val="866921692"/>
                    </a:ext>
                  </a:extLst>
                </a:gridCol>
                <a:gridCol w="2257425">
                  <a:extLst>
                    <a:ext uri="{9D8B030D-6E8A-4147-A177-3AD203B41FA5}">
                      <a16:colId xmlns:a16="http://schemas.microsoft.com/office/drawing/2014/main" val="37049710"/>
                    </a:ext>
                  </a:extLst>
                </a:gridCol>
              </a:tblGrid>
              <a:tr h="338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Duty</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err="1">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Habour</a:t>
                      </a: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 working vessel</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63218635"/>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Owner</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Yinson </a:t>
                      </a:r>
                      <a:r>
                        <a:rPr kumimoji="0" lang="en-CA" altLang="en-US" sz="1000" b="0" i="0" u="none" strike="noStrike" cap="none" normalizeH="0" baseline="0" dirty="0" err="1">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Greentec</a:t>
                      </a:r>
                      <a:endParaRPr kumimoji="0" lang="da-DK"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76977258"/>
                  </a:ext>
                </a:extLst>
              </a:tr>
              <a:tr h="369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48 x P88, 422,4 kWh, </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44816020"/>
                  </a:ext>
                </a:extLst>
              </a:tr>
              <a:tr h="285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Date Delivered</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2023</a:t>
                      </a: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64419939"/>
                  </a:ext>
                </a:extLst>
              </a:tr>
              <a:tr h="244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Partners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Yinson </a:t>
                      </a:r>
                      <a:r>
                        <a:rPr kumimoji="0" lang="en-GB" altLang="en-US" sz="1000" b="0" i="0" u="none" strike="noStrike" cap="none" normalizeH="0" baseline="0" dirty="0" err="1">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Greentec</a:t>
                      </a: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25747312"/>
                  </a:ext>
                </a:extLst>
              </a:tr>
              <a:tr h="5492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Notes</a:t>
                      </a:r>
                    </a:p>
                  </a:txBody>
                  <a:tcPr marL="91459" marR="91459" marT="45682" marB="45682"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First </a:t>
                      </a:r>
                      <a:r>
                        <a:rPr kumimoji="0" lang="de-DE" altLang="en-US" sz="1000" b="0" i="0" u="none" strike="noStrike" cap="none" normalizeH="0" baseline="0" dirty="0" err="1">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Full</a:t>
                      </a:r>
                      <a:r>
                        <a:rPr kumimoji="0" lang="de-DE"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 </a:t>
                      </a:r>
                      <a:r>
                        <a:rPr kumimoji="0" lang="de-DE" altLang="en-US" sz="1000" b="0" i="0" u="none" strike="noStrike" cap="none" normalizeH="0" baseline="0" dirty="0" err="1">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electric</a:t>
                      </a:r>
                      <a:r>
                        <a:rPr kumimoji="0" lang="de-DE"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 </a:t>
                      </a:r>
                      <a:r>
                        <a:rPr kumimoji="0" lang="de-DE" altLang="en-US" sz="1000" b="0" i="0" u="none" strike="noStrike" cap="none" normalizeH="0" baseline="0" dirty="0" err="1">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cartridge</a:t>
                      </a:r>
                      <a:r>
                        <a:rPr kumimoji="0" lang="de-DE"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 </a:t>
                      </a:r>
                      <a:r>
                        <a:rPr kumimoji="0" lang="de-DE" altLang="en-US" sz="1000" b="0" i="0" u="none" strike="noStrike" cap="none" normalizeH="0" baseline="0" dirty="0" err="1">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habour</a:t>
                      </a:r>
                      <a:r>
                        <a:rPr kumimoji="0" lang="de-DE"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  </a:t>
                      </a:r>
                      <a:r>
                        <a:rPr kumimoji="0" lang="de-DE" altLang="en-US" sz="1000" b="0" i="0" u="none" strike="noStrike" cap="none" normalizeH="0" baseline="0" dirty="0" err="1">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working</a:t>
                      </a:r>
                      <a:r>
                        <a:rPr kumimoji="0" lang="de-DE"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 </a:t>
                      </a:r>
                      <a:r>
                        <a:rPr kumimoji="0" lang="de-DE" altLang="en-US" sz="1000" b="0" i="0" u="none" strike="noStrike" cap="none" normalizeH="0" baseline="0" dirty="0" err="1">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rPr>
                        <a:t>vessel</a:t>
                      </a: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bg1"/>
                        </a:solidFill>
                        <a:effectLst/>
                        <a:latin typeface="Helvetica Neue Light" panose="02000403000000020004" pitchFamily="2" charset="0"/>
                        <a:ea typeface="Helvetica Neue Light" panose="02000403000000020004" pitchFamily="2" charset="0"/>
                        <a:cs typeface="Helvetica Neue Light" panose="02000403000000020004" pitchFamily="2" charset="0"/>
                      </a:endParaRPr>
                    </a:p>
                  </a:txBody>
                  <a:tcPr marL="91459" marR="91459"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45530490"/>
                  </a:ext>
                </a:extLst>
              </a:tr>
            </a:tbl>
          </a:graphicData>
        </a:graphic>
      </p:graphicFrame>
      <p:pic>
        <p:nvPicPr>
          <p:cNvPr id="11" name="Grafik 10" descr="Ein Bild, das draußen, Wasser, Berg, Gelände enthält.&#10;&#10;KI-generierte Inhalte können fehlerhaft sein.">
            <a:extLst>
              <a:ext uri="{FF2B5EF4-FFF2-40B4-BE49-F238E27FC236}">
                <a16:creationId xmlns:a16="http://schemas.microsoft.com/office/drawing/2014/main" id="{8B2EC3F3-FEB2-AA48-AF50-AAD5BC12C084}"/>
              </a:ext>
            </a:extLst>
          </p:cNvPr>
          <p:cNvPicPr>
            <a:picLocks noChangeAspect="1"/>
          </p:cNvPicPr>
          <p:nvPr/>
        </p:nvPicPr>
        <p:blipFill>
          <a:blip r:embed="rId3"/>
          <a:stretch>
            <a:fillRect/>
          </a:stretch>
        </p:blipFill>
        <p:spPr>
          <a:xfrm>
            <a:off x="-14808158" y="6020594"/>
            <a:ext cx="7772400" cy="5616773"/>
          </a:xfrm>
          <a:prstGeom prst="rect">
            <a:avLst/>
          </a:prstGeom>
        </p:spPr>
      </p:pic>
      <p:pic>
        <p:nvPicPr>
          <p:cNvPr id="2052" name="Picture 4" descr="KOTUG AND CARGILL LAUNCH ZERO-EMISSION PUSH TUG AND BARGE - Clean Shipping  International">
            <a:extLst>
              <a:ext uri="{FF2B5EF4-FFF2-40B4-BE49-F238E27FC236}">
                <a16:creationId xmlns:a16="http://schemas.microsoft.com/office/drawing/2014/main" id="{897B3098-D136-17AA-25C4-B91CB8BA5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5278"/>
            <a:ext cx="4003674" cy="31252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lagge (Niederlande, 30 x 20 cm, Spunpolyester)">
            <a:extLst>
              <a:ext uri="{FF2B5EF4-FFF2-40B4-BE49-F238E27FC236}">
                <a16:creationId xmlns:a16="http://schemas.microsoft.com/office/drawing/2014/main" id="{50C30DB8-BA8D-C8A8-F204-D989ECD0FC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036" t="19044" r="327" b="20968"/>
          <a:stretch/>
        </p:blipFill>
        <p:spPr bwMode="auto">
          <a:xfrm>
            <a:off x="2879965" y="2585105"/>
            <a:ext cx="928448" cy="6406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YK to Commence Operation of Crew Transport Vessel (CTV) for Ishikari Bay  New Port Offshore Wind Farm | NYK Line">
            <a:extLst>
              <a:ext uri="{FF2B5EF4-FFF2-40B4-BE49-F238E27FC236}">
                <a16:creationId xmlns:a16="http://schemas.microsoft.com/office/drawing/2014/main" id="{3368737C-51D3-687B-3029-A39E46ACC3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2293" y="0"/>
            <a:ext cx="4022146" cy="310991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ild von Espa, Fahne, Japan Fan Flagge 90 x 150cm">
            <a:extLst>
              <a:ext uri="{FF2B5EF4-FFF2-40B4-BE49-F238E27FC236}">
                <a16:creationId xmlns:a16="http://schemas.microsoft.com/office/drawing/2014/main" id="{7DEDAF28-37A8-2440-F681-836065E1899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9667" b="17536"/>
          <a:stretch/>
        </p:blipFill>
        <p:spPr bwMode="auto">
          <a:xfrm>
            <a:off x="6929676" y="2670416"/>
            <a:ext cx="928449" cy="58303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ussie-designed electric harbour craft destined for Singapore - Daily Cargo  News">
            <a:extLst>
              <a:ext uri="{FF2B5EF4-FFF2-40B4-BE49-F238E27FC236}">
                <a16:creationId xmlns:a16="http://schemas.microsoft.com/office/drawing/2014/main" id="{B9BC704E-91CE-F168-145F-C1C75076C3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5966" y="0"/>
            <a:ext cx="4206033" cy="310727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lagge Singapurs – Wikipedia">
            <a:extLst>
              <a:ext uri="{FF2B5EF4-FFF2-40B4-BE49-F238E27FC236}">
                <a16:creationId xmlns:a16="http://schemas.microsoft.com/office/drawing/2014/main" id="{2E4317BF-52E6-9667-A2C4-DD34A051A9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25702" y="2644073"/>
            <a:ext cx="928449" cy="61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89841"/>
      </p:ext>
    </p:extLst>
  </p:cSld>
  <p:clrMapOvr>
    <a:masterClrMapping/>
  </p:clrMapOvr>
  <p:transition spd="slow">
    <p:randomBar dir="vert"/>
  </p:transition>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1199</Words>
  <Application>Microsoft Macintosh PowerPoint</Application>
  <PresentationFormat>Breitbild</PresentationFormat>
  <Paragraphs>365</Paragraphs>
  <Slides>14</Slides>
  <Notes>14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Aptos</vt:lpstr>
      <vt:lpstr>Arial</vt:lpstr>
      <vt:lpstr>Grandview Display</vt:lpstr>
      <vt:lpstr>Helvetica</vt:lpstr>
      <vt:lpstr>Helvetica Neue</vt:lpstr>
      <vt:lpstr>Helvetica Neue Light</vt:lpstr>
      <vt:lpstr>DashVTI</vt:lpstr>
      <vt:lpstr>8 Jahre Emissions-einsparungen in der Schifffahrt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CO2 Ersparnis aus unseren Projekten der letzten 8 Jahre </vt:lpstr>
      <vt:lpstr>Was sagt die KI zu 160.000 Tonnen Co2 Einsparungen</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jan.brandt</dc:creator>
  <cp:lastModifiedBy>jan.brandt</cp:lastModifiedBy>
  <cp:revision>15</cp:revision>
  <dcterms:created xsi:type="dcterms:W3CDTF">2025-04-22T11:57:12Z</dcterms:created>
  <dcterms:modified xsi:type="dcterms:W3CDTF">2025-06-26T08:45:19Z</dcterms:modified>
</cp:coreProperties>
</file>