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Pfoeat5CnFr2pDG81YkP2kZtE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FD7538-5D57-414B-9560-76B330C21093}">
  <a:tblStyle styleId="{D3FD7538-5D57-414B-9560-76B330C2109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 Bilgisi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Dikey Metin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4846193" y="2628781"/>
            <a:ext cx="36978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PRESENTER FULL NAME: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ORGANIZATION: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6601767" y="1135464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92" name="Google Shape;92;p2"/>
          <p:cNvSpPr txBox="1"/>
          <p:nvPr/>
        </p:nvSpPr>
        <p:spPr>
          <a:xfrm>
            <a:off x="6601767" y="2885552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6601767" y="4635640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649794" y="1772306"/>
            <a:ext cx="369779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Description of the Organisation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/>
          <p:nvPr/>
        </p:nvSpPr>
        <p:spPr>
          <a:xfrm>
            <a:off x="6330462" y="2783174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101" name="Google Shape;101;p3"/>
          <p:cNvSpPr txBox="1"/>
          <p:nvPr/>
        </p:nvSpPr>
        <p:spPr>
          <a:xfrm>
            <a:off x="7236488" y="4635921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13208" y="4635921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103" name="Google Shape;103;p3"/>
          <p:cNvSpPr txBox="1"/>
          <p:nvPr/>
        </p:nvSpPr>
        <p:spPr>
          <a:xfrm>
            <a:off x="1013207" y="2783174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65410" y="1948629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Research Fields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 txBox="1"/>
          <p:nvPr/>
        </p:nvSpPr>
        <p:spPr>
          <a:xfrm>
            <a:off x="0" y="1909188"/>
            <a:ext cx="4702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Suggested Contribution for the Call: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253746" y="3218789"/>
            <a:ext cx="615848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658368" y="3218789"/>
            <a:ext cx="482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/>
          </a:p>
        </p:txBody>
      </p:sp>
      <p:sp>
        <p:nvSpPr>
          <p:cNvPr id="113" name="Google Shape;113;p4"/>
          <p:cNvSpPr txBox="1"/>
          <p:nvPr/>
        </p:nvSpPr>
        <p:spPr>
          <a:xfrm>
            <a:off x="5368072" y="1632189"/>
            <a:ext cx="615848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HORIZON-CL5-2027-02-D2-05: Improvement of Adaptability, Flexibility and Efficiency of Existing Recycling Processes (BATT4EU Partnership)</a:t>
            </a:r>
            <a:endParaRPr/>
          </a:p>
        </p:txBody>
      </p:sp>
      <p:sp>
        <p:nvSpPr>
          <p:cNvPr id="114" name="Google Shape;114;p4"/>
          <p:cNvSpPr txBox="1"/>
          <p:nvPr/>
        </p:nvSpPr>
        <p:spPr>
          <a:xfrm>
            <a:off x="6014472" y="346447"/>
            <a:ext cx="59824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are not interested in that call, 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/>
          <p:cNvSpPr txBox="1"/>
          <p:nvPr/>
        </p:nvSpPr>
        <p:spPr>
          <a:xfrm>
            <a:off x="0" y="1909188"/>
            <a:ext cx="4702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Suggested Contribution for the Call:</a:t>
            </a:r>
            <a:endParaRPr/>
          </a:p>
        </p:txBody>
      </p:sp>
      <p:sp>
        <p:nvSpPr>
          <p:cNvPr id="121" name="Google Shape;121;p5"/>
          <p:cNvSpPr txBox="1"/>
          <p:nvPr/>
        </p:nvSpPr>
        <p:spPr>
          <a:xfrm>
            <a:off x="253746" y="3218789"/>
            <a:ext cx="615848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658368" y="3218789"/>
            <a:ext cx="482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5368072" y="1632189"/>
            <a:ext cx="615848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HORIZON-CL5-2027-02-D2-06: Sustainable and Competitive Cell Production Techniques for Lithium-ion And Sodium-ion Batteries (BATT4EU Partnership)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6014472" y="346447"/>
            <a:ext cx="59824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are not interested in that call, 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6"/>
          <p:cNvSpPr txBox="1"/>
          <p:nvPr/>
        </p:nvSpPr>
        <p:spPr>
          <a:xfrm>
            <a:off x="0" y="1909188"/>
            <a:ext cx="4702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Suggested Contribution for the Call:</a:t>
            </a:r>
            <a:endParaRPr/>
          </a:p>
        </p:txBody>
      </p:sp>
      <p:sp>
        <p:nvSpPr>
          <p:cNvPr id="131" name="Google Shape;131;p6"/>
          <p:cNvSpPr txBox="1"/>
          <p:nvPr/>
        </p:nvSpPr>
        <p:spPr>
          <a:xfrm>
            <a:off x="253746" y="3218789"/>
            <a:ext cx="615848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658368" y="3218789"/>
            <a:ext cx="482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/>
          </a:p>
        </p:txBody>
      </p:sp>
      <p:sp>
        <p:nvSpPr>
          <p:cNvPr id="133" name="Google Shape;133;p6"/>
          <p:cNvSpPr txBox="1"/>
          <p:nvPr/>
        </p:nvSpPr>
        <p:spPr>
          <a:xfrm>
            <a:off x="5368072" y="1632189"/>
            <a:ext cx="615848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HORIZON-CL5-2027-04-Two-Stage-D2-07: Novel approaches towards next-generation battery concepts, leveraging the enabling role of innovative advanced materials (BATT4EU and IAM4EU Partnerships)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6014472" y="346447"/>
            <a:ext cx="59824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are not interested in that call, 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0" y="1909188"/>
            <a:ext cx="4702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Suggested Contribution for the Call:</a:t>
            </a:r>
            <a:endParaRPr/>
          </a:p>
        </p:txBody>
      </p:sp>
      <p:sp>
        <p:nvSpPr>
          <p:cNvPr id="141" name="Google Shape;141;p7"/>
          <p:cNvSpPr txBox="1"/>
          <p:nvPr/>
        </p:nvSpPr>
        <p:spPr>
          <a:xfrm>
            <a:off x="253746" y="3218789"/>
            <a:ext cx="615848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658368" y="3218789"/>
            <a:ext cx="482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/>
          </a:p>
        </p:txBody>
      </p:sp>
      <p:sp>
        <p:nvSpPr>
          <p:cNvPr id="143" name="Google Shape;143;p7"/>
          <p:cNvSpPr txBox="1"/>
          <p:nvPr/>
        </p:nvSpPr>
        <p:spPr>
          <a:xfrm>
            <a:off x="5368072" y="1632189"/>
            <a:ext cx="615848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HORIZON-CL5-2027-05-D2-08: Demonstration for Long-duration Battery Energy Storage Systems (BATT4EU Partnership)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6014472" y="346447"/>
            <a:ext cx="59824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are not interested in that call, 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8"/>
          <p:cNvSpPr txBox="1"/>
          <p:nvPr/>
        </p:nvSpPr>
        <p:spPr>
          <a:xfrm>
            <a:off x="0" y="1909188"/>
            <a:ext cx="4702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Suggested Contribution for the Call:</a:t>
            </a:r>
            <a:endParaRPr/>
          </a:p>
        </p:txBody>
      </p:sp>
      <p:sp>
        <p:nvSpPr>
          <p:cNvPr id="151" name="Google Shape;151;p8"/>
          <p:cNvSpPr txBox="1"/>
          <p:nvPr/>
        </p:nvSpPr>
        <p:spPr>
          <a:xfrm>
            <a:off x="253746" y="3218789"/>
            <a:ext cx="615848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 txBox="1"/>
          <p:nvPr/>
        </p:nvSpPr>
        <p:spPr>
          <a:xfrm>
            <a:off x="658368" y="3218789"/>
            <a:ext cx="482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/>
          </a:p>
        </p:txBody>
      </p:sp>
      <p:sp>
        <p:nvSpPr>
          <p:cNvPr id="153" name="Google Shape;153;p8"/>
          <p:cNvSpPr txBox="1"/>
          <p:nvPr/>
        </p:nvSpPr>
        <p:spPr>
          <a:xfrm>
            <a:off x="5368072" y="1632189"/>
            <a:ext cx="615848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HORIZON-CL5-2027-03-D5-06: Fire prevention and mitigation for EVs in confined areas (2ZERO Partnership)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6014472" y="346447"/>
            <a:ext cx="59824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are not interested in that call, 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 txBox="1"/>
          <p:nvPr/>
        </p:nvSpPr>
        <p:spPr>
          <a:xfrm>
            <a:off x="0" y="1909188"/>
            <a:ext cx="4702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 Idea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1783400" y="2330789"/>
            <a:ext cx="8625199" cy="3452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 Topic:</a:t>
            </a:r>
            <a:endParaRPr/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Deadline Dates: </a:t>
            </a:r>
            <a:endParaRPr/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❑"/>
            </a:pPr>
            <a:r>
              <a:rPr b="1" i="0" lang="tr-T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Objectives:</a:t>
            </a:r>
            <a:endParaRPr/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❑"/>
            </a:pPr>
            <a:r>
              <a:rPr b="1" i="0" lang="tr-T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Expected Results:</a:t>
            </a:r>
            <a:endParaRPr b="1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2" marL="1212850" marR="508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r>
              <a:t/>
            </a:r>
            <a:endParaRPr b="1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5996184" y="1827601"/>
            <a:ext cx="50749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do not have a Project idea,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/>
        </p:nvSpPr>
        <p:spPr>
          <a:xfrm>
            <a:off x="0" y="1909188"/>
            <a:ext cx="470262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Consortium - profile of known partners (if any)</a:t>
            </a:r>
            <a:endParaRPr/>
          </a:p>
        </p:txBody>
      </p:sp>
      <p:graphicFrame>
        <p:nvGraphicFramePr>
          <p:cNvPr id="169" name="Google Shape;169;p10"/>
          <p:cNvGraphicFramePr/>
          <p:nvPr/>
        </p:nvGraphicFramePr>
        <p:xfrm>
          <a:off x="1632156" y="27605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{D3FD7538-5D57-414B-9560-76B330C21093}</a:tableStyleId>
              </a:tblPr>
              <a:tblGrid>
                <a:gridCol w="702600"/>
                <a:gridCol w="2175475"/>
                <a:gridCol w="1160525"/>
                <a:gridCol w="1473200"/>
                <a:gridCol w="3645825"/>
              </a:tblGrid>
              <a:tr h="9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1175">
                <a:tc>
                  <a:txBody>
                    <a:bodyPr/>
                    <a:lstStyle/>
                    <a:p>
                      <a:pPr indent="0" lvl="0" marL="10033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26098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Partner Name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0353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Type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63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Country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1244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Role in the Project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lvl="0" marL="1873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01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162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</a:tr>
              <a:tr h="500250">
                <a:tc>
                  <a:txBody>
                    <a:bodyPr/>
                    <a:lstStyle/>
                    <a:p>
                      <a:pPr indent="0" lvl="0" marL="1873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26162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0250">
                <a:tc>
                  <a:txBody>
                    <a:bodyPr/>
                    <a:lstStyle/>
                    <a:p>
                      <a:pPr indent="0" lvl="0" marL="1873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03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257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</a:tr>
              <a:tr h="500250">
                <a:tc>
                  <a:txBody>
                    <a:bodyPr/>
                    <a:lstStyle/>
                    <a:p>
                      <a:pPr indent="0" lvl="0" marL="1873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04</a:t>
                      </a:r>
                      <a:endParaRPr b="1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3257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0250">
                <a:tc>
                  <a:txBody>
                    <a:bodyPr/>
                    <a:lstStyle/>
                    <a:p>
                      <a:pPr indent="0" lvl="0" marL="18732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tr-TR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05</a:t>
                      </a:r>
                      <a:endParaRPr b="1"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257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1A8D8"/>
                    </a:solidFill>
                  </a:tcPr>
                </a:tc>
              </a:tr>
            </a:tbl>
          </a:graphicData>
        </a:graphic>
      </p:graphicFrame>
      <p:sp>
        <p:nvSpPr>
          <p:cNvPr id="170" name="Google Shape;170;p10"/>
          <p:cNvSpPr txBox="1"/>
          <p:nvPr/>
        </p:nvSpPr>
        <p:spPr>
          <a:xfrm>
            <a:off x="5977896" y="1352113"/>
            <a:ext cx="50749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If you do not have a consortium, please delete this page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 txBox="1"/>
          <p:nvPr/>
        </p:nvSpPr>
        <p:spPr>
          <a:xfrm>
            <a:off x="4247103" y="3105834"/>
            <a:ext cx="369779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PRESENTER CONTACT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DETAILS: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COUNTRY: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2025-01-22T10:16:35Z</dcterms:created>
  <dc:creator>Su Demirel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0x010100B6713C34D18B0F42A0B508897DC58628</vt:lpwstr>
  </property>
  <property fmtid="{D5CDD505-2E9C-101B-9397-08002B2CF9AE}" pid="3" name="MediaServiceImageTags">
    <vt:lpwstr/>
  </property>
</Properties>
</file>