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64" r:id="rId3"/>
    <p:sldId id="266" r:id="rId4"/>
    <p:sldId id="265" r:id="rId5"/>
    <p:sldId id="269" r:id="rId6"/>
    <p:sldId id="268" r:id="rId7"/>
    <p:sldId id="270" r:id="rId8"/>
    <p:sldId id="258" r:id="rId9"/>
    <p:sldId id="262" r:id="rId10"/>
    <p:sldId id="259" r:id="rId11"/>
    <p:sldId id="260" r:id="rId12"/>
    <p:sldId id="261" r:id="rId13"/>
    <p:sldId id="271" r:id="rId14"/>
    <p:sldId id="275" r:id="rId15"/>
    <p:sldId id="274" r:id="rId16"/>
    <p:sldId id="272" r:id="rId17"/>
    <p:sldId id="273" r:id="rId18"/>
    <p:sldId id="267" r:id="rId19"/>
    <p:sldId id="26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56" d="100"/>
          <a:sy n="56" d="100"/>
        </p:scale>
        <p:origin x="15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F995-F7C6-40F7-9FAC-CC88ACC624E1}" type="datetimeFigureOut">
              <a:rPr lang="es-ES" smtClean="0"/>
              <a:t>26/08/2024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630B1-B25F-48CE-9EE5-6C4E1030E1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57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630B1-B25F-48CE-9EE5-6C4E1030E18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16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32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6279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83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8438"/>
            <a:ext cx="5688632" cy="777875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5061324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369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98438"/>
            <a:ext cx="6911999" cy="7778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962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375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76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545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632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438"/>
            <a:ext cx="712802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4600"/>
            <a:ext cx="82296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</p:txBody>
      </p:sp>
      <p:sp>
        <p:nvSpPr>
          <p:cNvPr id="1028" name="Line 56"/>
          <p:cNvSpPr>
            <a:spLocks noChangeShapeType="1"/>
          </p:cNvSpPr>
          <p:nvPr/>
        </p:nvSpPr>
        <p:spPr bwMode="auto">
          <a:xfrm>
            <a:off x="539750" y="1052513"/>
            <a:ext cx="7993063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507856" y="6216376"/>
            <a:ext cx="8143200" cy="0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tIns="108000"/>
          <a:lstStyle/>
          <a:p>
            <a:pPr>
              <a:defRPr/>
            </a:pPr>
            <a:endParaRPr lang="es-ES_tradnl"/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5508104" y="6320353"/>
            <a:ext cx="318105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1322E-2133-47CF-8EA7-803E1735DA6B}" type="slidenum">
              <a:rPr lang="en-US" sz="1200" b="1" noProof="0" smtClean="0">
                <a:solidFill>
                  <a:srgbClr val="008080"/>
                </a:solidFill>
                <a:latin typeface="+mn-lt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400" b="1" noProof="0" dirty="0">
              <a:solidFill>
                <a:srgbClr val="008080"/>
              </a:solidFill>
              <a:latin typeface="+mn-lt"/>
              <a:cs typeface="+mn-cs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483255" y="6318249"/>
            <a:ext cx="390036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noProof="0" dirty="0">
                <a:solidFill>
                  <a:srgbClr val="008080"/>
                </a:solidFill>
                <a:latin typeface="+mn-lt"/>
                <a:cs typeface="+mn-cs"/>
              </a:rPr>
              <a:t>Jaume Argerich, PhD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21CA081F-5971-6BA9-073C-B9AEA9A0FE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4356" y="116632"/>
            <a:ext cx="776396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12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125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80"/>
        </a:buClr>
        <a:buSzPct val="125000"/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b="1" dirty="0">
                <a:solidFill>
                  <a:srgbClr val="409DA3"/>
                </a:solidFill>
              </a:rPr>
              <a:t>Session 3: Equity distribution and how to plan your </a:t>
            </a:r>
            <a:r>
              <a:rPr lang="en-US" b="1" dirty="0" err="1">
                <a:solidFill>
                  <a:srgbClr val="409DA3"/>
                </a:solidFill>
              </a:rPr>
              <a:t>captable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/>
              <a:t>Jaume</a:t>
            </a:r>
            <a:r>
              <a:rPr lang="en-US" sz="1800" dirty="0"/>
              <a:t> </a:t>
            </a:r>
            <a:r>
              <a:rPr lang="en-US" sz="1800" dirty="0" err="1"/>
              <a:t>Argerich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855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9F3D44-E854-4C5D-9252-AD60C635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Stock options</a:t>
            </a:r>
            <a:br>
              <a:rPr lang="en-US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dirty="0"/>
          </a:p>
        </p:txBody>
      </p:sp>
      <p:cxnSp>
        <p:nvCxnSpPr>
          <p:cNvPr id="5" name="Connector de fletxa recta 4">
            <a:extLst>
              <a:ext uri="{FF2B5EF4-FFF2-40B4-BE49-F238E27FC236}">
                <a16:creationId xmlns:a16="http://schemas.microsoft.com/office/drawing/2014/main" id="{943D3DC6-AC8F-4EE0-89AF-382D4C827208}"/>
              </a:ext>
            </a:extLst>
          </p:cNvPr>
          <p:cNvCxnSpPr>
            <a:cxnSpLocks/>
          </p:cNvCxnSpPr>
          <p:nvPr/>
        </p:nvCxnSpPr>
        <p:spPr>
          <a:xfrm>
            <a:off x="1259632" y="3676067"/>
            <a:ext cx="66350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8E3456A-67B2-47A1-95F7-07AD5F60BB8E}"/>
              </a:ext>
            </a:extLst>
          </p:cNvPr>
          <p:cNvSpPr/>
          <p:nvPr/>
        </p:nvSpPr>
        <p:spPr>
          <a:xfrm>
            <a:off x="674680" y="1265298"/>
            <a:ext cx="2592288" cy="7920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X is eligible for 1500 stock options for $10 each</a:t>
            </a:r>
          </a:p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Vesting period is 3 years with 1 year cliff</a:t>
            </a:r>
          </a:p>
        </p:txBody>
      </p:sp>
      <p:cxnSp>
        <p:nvCxnSpPr>
          <p:cNvPr id="9" name="Connector recte 8">
            <a:extLst>
              <a:ext uri="{FF2B5EF4-FFF2-40B4-BE49-F238E27FC236}">
                <a16:creationId xmlns:a16="http://schemas.microsoft.com/office/drawing/2014/main" id="{29F3141F-8399-4210-BF44-9D0F6B298848}"/>
              </a:ext>
            </a:extLst>
          </p:cNvPr>
          <p:cNvCxnSpPr>
            <a:cxnSpLocks/>
          </p:cNvCxnSpPr>
          <p:nvPr/>
        </p:nvCxnSpPr>
        <p:spPr>
          <a:xfrm>
            <a:off x="1259632" y="2770294"/>
            <a:ext cx="0" cy="90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54F529-5A29-4D9C-8ED0-22B75A816F79}"/>
              </a:ext>
            </a:extLst>
          </p:cNvPr>
          <p:cNvSpPr/>
          <p:nvPr/>
        </p:nvSpPr>
        <p:spPr>
          <a:xfrm>
            <a:off x="674680" y="2257361"/>
            <a:ext cx="17257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0: company includes employee X in the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3BE1D-B0B0-468C-9DE5-EC828BD8BE2F}"/>
              </a:ext>
            </a:extLst>
          </p:cNvPr>
          <p:cNvSpPr/>
          <p:nvPr/>
        </p:nvSpPr>
        <p:spPr>
          <a:xfrm>
            <a:off x="1586130" y="4437112"/>
            <a:ext cx="17257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12: 1 year cliff. </a:t>
            </a:r>
          </a:p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options are vested on 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anniversary</a:t>
            </a:r>
          </a:p>
        </p:txBody>
      </p:sp>
      <p:cxnSp>
        <p:nvCxnSpPr>
          <p:cNvPr id="12" name="Connector recte 11">
            <a:extLst>
              <a:ext uri="{FF2B5EF4-FFF2-40B4-BE49-F238E27FC236}">
                <a16:creationId xmlns:a16="http://schemas.microsoft.com/office/drawing/2014/main" id="{8CF6F213-5ED0-45E1-AAEC-2D78A9E3D95A}"/>
              </a:ext>
            </a:extLst>
          </p:cNvPr>
          <p:cNvCxnSpPr>
            <a:cxnSpLocks/>
          </p:cNvCxnSpPr>
          <p:nvPr/>
        </p:nvCxnSpPr>
        <p:spPr>
          <a:xfrm>
            <a:off x="2555776" y="3676067"/>
            <a:ext cx="0" cy="761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D2BD-5FBB-4072-AF10-6142CA0054A2}"/>
              </a:ext>
            </a:extLst>
          </p:cNvPr>
          <p:cNvSpPr/>
          <p:nvPr/>
        </p:nvSpPr>
        <p:spPr>
          <a:xfrm>
            <a:off x="2544425" y="2257361"/>
            <a:ext cx="17257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13-36: every month 41.7 stock options are vested</a:t>
            </a:r>
          </a:p>
        </p:txBody>
      </p:sp>
      <p:cxnSp>
        <p:nvCxnSpPr>
          <p:cNvPr id="16" name="Connector recte 15">
            <a:extLst>
              <a:ext uri="{FF2B5EF4-FFF2-40B4-BE49-F238E27FC236}">
                <a16:creationId xmlns:a16="http://schemas.microsoft.com/office/drawing/2014/main" id="{0426DDB1-0422-4A9C-966D-DC7CAB93D6A8}"/>
              </a:ext>
            </a:extLst>
          </p:cNvPr>
          <p:cNvCxnSpPr>
            <a:cxnSpLocks/>
          </p:cNvCxnSpPr>
          <p:nvPr/>
        </p:nvCxnSpPr>
        <p:spPr>
          <a:xfrm>
            <a:off x="3418636" y="2766261"/>
            <a:ext cx="0" cy="90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EB298-1A9F-426E-9112-82372959A4B7}"/>
              </a:ext>
            </a:extLst>
          </p:cNvPr>
          <p:cNvSpPr/>
          <p:nvPr/>
        </p:nvSpPr>
        <p:spPr>
          <a:xfrm>
            <a:off x="3635896" y="4437112"/>
            <a:ext cx="17257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36: all stock options vested</a:t>
            </a:r>
          </a:p>
        </p:txBody>
      </p:sp>
      <p:cxnSp>
        <p:nvCxnSpPr>
          <p:cNvPr id="18" name="Connector recte 17">
            <a:extLst>
              <a:ext uri="{FF2B5EF4-FFF2-40B4-BE49-F238E27FC236}">
                <a16:creationId xmlns:a16="http://schemas.microsoft.com/office/drawing/2014/main" id="{CBC3A6DE-507A-4893-8399-B36246BB9432}"/>
              </a:ext>
            </a:extLst>
          </p:cNvPr>
          <p:cNvCxnSpPr>
            <a:cxnSpLocks/>
          </p:cNvCxnSpPr>
          <p:nvPr/>
        </p:nvCxnSpPr>
        <p:spPr>
          <a:xfrm>
            <a:off x="4499992" y="3676067"/>
            <a:ext cx="0" cy="761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3DAF6-1A0B-4EFB-83B1-84B5EAD86843}"/>
              </a:ext>
            </a:extLst>
          </p:cNvPr>
          <p:cNvSpPr/>
          <p:nvPr/>
        </p:nvSpPr>
        <p:spPr>
          <a:xfrm>
            <a:off x="6804248" y="4437112"/>
            <a:ext cx="17257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120: limit to exercise option</a:t>
            </a:r>
          </a:p>
        </p:txBody>
      </p:sp>
      <p:cxnSp>
        <p:nvCxnSpPr>
          <p:cNvPr id="20" name="Connector recte 19">
            <a:extLst>
              <a:ext uri="{FF2B5EF4-FFF2-40B4-BE49-F238E27FC236}">
                <a16:creationId xmlns:a16="http://schemas.microsoft.com/office/drawing/2014/main" id="{25EDEA60-55AE-44FC-9637-844B6187B27B}"/>
              </a:ext>
            </a:extLst>
          </p:cNvPr>
          <p:cNvCxnSpPr>
            <a:cxnSpLocks/>
          </p:cNvCxnSpPr>
          <p:nvPr/>
        </p:nvCxnSpPr>
        <p:spPr>
          <a:xfrm>
            <a:off x="7668344" y="3693487"/>
            <a:ext cx="0" cy="74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BCA6FF5-BF20-4B44-B3D9-563CD6BDA8D1}"/>
              </a:ext>
            </a:extLst>
          </p:cNvPr>
          <p:cNvSpPr/>
          <p:nvPr/>
        </p:nvSpPr>
        <p:spPr>
          <a:xfrm>
            <a:off x="4414170" y="2257360"/>
            <a:ext cx="4055143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12-120: employee X can exercise the stock options as they are vested.  To exercise, the employee must pay $15.000 and will receive the shares than can sell afterwards</a:t>
            </a:r>
          </a:p>
        </p:txBody>
      </p:sp>
      <p:cxnSp>
        <p:nvCxnSpPr>
          <p:cNvPr id="25" name="Connector recte 24">
            <a:extLst>
              <a:ext uri="{FF2B5EF4-FFF2-40B4-BE49-F238E27FC236}">
                <a16:creationId xmlns:a16="http://schemas.microsoft.com/office/drawing/2014/main" id="{23D271FB-2603-4194-BDF8-1DEBEC96B950}"/>
              </a:ext>
            </a:extLst>
          </p:cNvPr>
          <p:cNvCxnSpPr>
            <a:cxnSpLocks/>
          </p:cNvCxnSpPr>
          <p:nvPr/>
        </p:nvCxnSpPr>
        <p:spPr>
          <a:xfrm>
            <a:off x="6228184" y="2770294"/>
            <a:ext cx="0" cy="90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8B15B78-B0AD-447B-9224-EAFFCEB72E25}"/>
              </a:ext>
            </a:extLst>
          </p:cNvPr>
          <p:cNvSpPr/>
          <p:nvPr/>
        </p:nvSpPr>
        <p:spPr>
          <a:xfrm>
            <a:off x="4414169" y="5198156"/>
            <a:ext cx="4055137" cy="7920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company shares are worth $20 in year 8, how much will the employee make?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stock options	10*1500 = (15.000)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shares 		20*1500 =  30.000, net 15.000</a:t>
            </a:r>
          </a:p>
        </p:txBody>
      </p:sp>
    </p:spTree>
    <p:extLst>
      <p:ext uri="{BB962C8B-B14F-4D97-AF65-F5344CB8AC3E}">
        <p14:creationId xmlns:p14="http://schemas.microsoft.com/office/powerpoint/2010/main" val="397453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C9937C-FDF8-466C-9AB4-EAECEF08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Issues with Stock options</a:t>
            </a:r>
            <a:br>
              <a:rPr lang="en-US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449C4B5-3261-49DB-AFFA-30D517B0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options are a mechanism that works well for companies with a reasonable IPO expectation.  This is not the case for most startups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From a company point of view, stock options may lead to a complex cap table</a:t>
            </a:r>
          </a:p>
          <a:p>
            <a:pPr lvl="1"/>
            <a:r>
              <a:rPr lang="en-US" dirty="0"/>
              <a:t>Deterrence for new investors</a:t>
            </a:r>
          </a:p>
          <a:p>
            <a:pPr lvl="1"/>
            <a:r>
              <a:rPr lang="en-US" dirty="0"/>
              <a:t>Shareholder agreements</a:t>
            </a:r>
          </a:p>
          <a:p>
            <a:pPr lvl="1"/>
            <a:r>
              <a:rPr lang="en-US" dirty="0"/>
              <a:t>…</a:t>
            </a:r>
          </a:p>
        </p:txBody>
      </p:sp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AA3C9E82-B12F-452F-B289-737031B64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58459"/>
              </p:ext>
            </p:extLst>
          </p:nvPr>
        </p:nvGraphicFramePr>
        <p:xfrm>
          <a:off x="935596" y="1988840"/>
          <a:ext cx="7272807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>
                  <a:extLst>
                    <a:ext uri="{9D8B030D-6E8A-4147-A177-3AD203B41FA5}">
                      <a16:colId xmlns:a16="http://schemas.microsoft.com/office/drawing/2014/main" val="753937605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3987986195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464412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highlight>
                          <a:srgbClr val="409DA3"/>
                        </a:highlight>
                      </a:endParaRPr>
                    </a:p>
                  </a:txBody>
                  <a:tcPr>
                    <a:solidFill>
                      <a:srgbClr val="409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Publicly traded</a:t>
                      </a:r>
                    </a:p>
                  </a:txBody>
                  <a:tcPr>
                    <a:solidFill>
                      <a:srgbClr val="409D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Private</a:t>
                      </a:r>
                    </a:p>
                  </a:txBody>
                  <a:tcPr>
                    <a:solidFill>
                      <a:srgbClr val="409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0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Liquidity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Options are liquid, they can be exercised, converted into shares and sold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Options can be exercised and converted but selling may prove difficult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74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Stock quote provides instant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instant pricing.  Reference of previous round or </a:t>
                      </a:r>
                      <a:r>
                        <a:rPr lang="en-US" sz="1200" dirty="0" err="1"/>
                        <a:t>comparables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Illiquidity discount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26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Investment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Any broker will allow the employee to exercise the shares and get the difference without advancing the strike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Employee needs to pay the strike price upfront and sell shares later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8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BEF3A13-2D60-41B7-939A-A593A0F7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Phantom shares</a:t>
            </a:r>
            <a:br>
              <a:rPr lang="en-US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8F79CC7-4FAB-4C1C-B6AA-505740B53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behave like shares (economic rights) but cannot be converted into shares (no political rights)</a:t>
            </a:r>
          </a:p>
          <a:p>
            <a:pPr lvl="1"/>
            <a:r>
              <a:rPr lang="en-US" dirty="0"/>
              <a:t>Phantom shares are not an option, employees possess them or don’t</a:t>
            </a:r>
          </a:p>
          <a:p>
            <a:endParaRPr lang="en-US" dirty="0"/>
          </a:p>
          <a:p>
            <a:r>
              <a:rPr lang="en-US" dirty="0"/>
              <a:t>The company grants phantom shares to employees</a:t>
            </a:r>
          </a:p>
          <a:p>
            <a:pPr lvl="1"/>
            <a:r>
              <a:rPr lang="en-US" dirty="0"/>
              <a:t>Granting is similar to stock options (vesting period, cliff,...)</a:t>
            </a:r>
          </a:p>
          <a:p>
            <a:pPr lvl="1"/>
            <a:r>
              <a:rPr lang="ca-ES" dirty="0"/>
              <a:t>C</a:t>
            </a:r>
            <a:r>
              <a:rPr lang="en-US" dirty="0"/>
              <a:t>an be ‘appreciation only’ or ‘full value’</a:t>
            </a:r>
          </a:p>
          <a:p>
            <a:pPr lvl="1"/>
            <a:endParaRPr lang="en-US" dirty="0"/>
          </a:p>
          <a:p>
            <a:r>
              <a:rPr lang="en-US" dirty="0"/>
              <a:t>Phantom shares can be cashed in certain conditions</a:t>
            </a:r>
          </a:p>
          <a:p>
            <a:pPr lvl="1"/>
            <a:r>
              <a:rPr lang="en-US" dirty="0"/>
              <a:t>Liquidity event: sale of the company, capital increases,</a:t>
            </a:r>
          </a:p>
          <a:p>
            <a:pPr lvl="1"/>
            <a:r>
              <a:rPr lang="en-US" dirty="0"/>
              <a:t>Valuation: subject to a minimum threshold sometimes. </a:t>
            </a:r>
          </a:p>
          <a:p>
            <a:endParaRPr lang="en-US" dirty="0"/>
          </a:p>
          <a:p>
            <a:r>
              <a:rPr lang="en-US" dirty="0"/>
              <a:t>Compared to stock options...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F2793-1291-4447-AD95-D0F3C2192CFC}"/>
              </a:ext>
            </a:extLst>
          </p:cNvPr>
          <p:cNvSpPr/>
          <p:nvPr/>
        </p:nvSpPr>
        <p:spPr>
          <a:xfrm>
            <a:off x="611560" y="5085184"/>
            <a:ext cx="1908000" cy="1080120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Liquid</a:t>
            </a:r>
          </a:p>
          <a:p>
            <a:pPr algn="ctr"/>
            <a:r>
              <a:rPr lang="en-US" sz="1600"/>
              <a:t>They are activated at liquidity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CB0D2-E843-49E7-80DC-4EDA1FDE94C9}"/>
              </a:ext>
            </a:extLst>
          </p:cNvPr>
          <p:cNvSpPr/>
          <p:nvPr/>
        </p:nvSpPr>
        <p:spPr>
          <a:xfrm>
            <a:off x="2588239" y="5085184"/>
            <a:ext cx="1908000" cy="1080120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Fair valuation</a:t>
            </a:r>
          </a:p>
          <a:p>
            <a:pPr algn="ctr"/>
            <a:r>
              <a:rPr lang="en-US" sz="1600"/>
              <a:t>Liquidity event provides a market 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AE574-BD60-43A0-A2C9-1EB442F34D7D}"/>
              </a:ext>
            </a:extLst>
          </p:cNvPr>
          <p:cNvSpPr/>
          <p:nvPr/>
        </p:nvSpPr>
        <p:spPr>
          <a:xfrm>
            <a:off x="4564918" y="5085184"/>
            <a:ext cx="1908000" cy="1080120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 upfront</a:t>
            </a:r>
          </a:p>
          <a:p>
            <a:pPr algn="ctr"/>
            <a:r>
              <a:rPr lang="en-US" sz="1600"/>
              <a:t>Do not require employees to advance cash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ACF8E-ADFC-4435-859E-8C223B8C0768}"/>
              </a:ext>
            </a:extLst>
          </p:cNvPr>
          <p:cNvSpPr/>
          <p:nvPr/>
        </p:nvSpPr>
        <p:spPr>
          <a:xfrm>
            <a:off x="6541596" y="5085184"/>
            <a:ext cx="1908000" cy="1080120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Cap table</a:t>
            </a:r>
          </a:p>
          <a:p>
            <a:pPr algn="ctr"/>
            <a:r>
              <a:rPr lang="en-US" sz="1600"/>
              <a:t>Do not change the existing cap table</a:t>
            </a:r>
          </a:p>
        </p:txBody>
      </p:sp>
    </p:spTree>
    <p:extLst>
      <p:ext uri="{BB962C8B-B14F-4D97-AF65-F5344CB8AC3E}">
        <p14:creationId xmlns:p14="http://schemas.microsoft.com/office/powerpoint/2010/main" val="321426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C2B5CE-A58E-446A-A0CB-30F34198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409DA3"/>
                </a:solidFill>
              </a:rPr>
              <a:t>Principles for stock-based compensation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sz="1800" dirty="0"/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AD5FE160-334A-44A8-8C02-08C7AD17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777876"/>
          </a:xfrm>
        </p:spPr>
        <p:txBody>
          <a:bodyPr/>
          <a:lstStyle/>
          <a:p>
            <a:r>
              <a:rPr lang="en-US" sz="1600" dirty="0"/>
              <a:t>Do not mix with compensation.  It is not a variable or a bonus, it’s an upside in case something outstanding happens.</a:t>
            </a:r>
          </a:p>
          <a:p>
            <a:endParaRPr lang="en-US" sz="1600" dirty="0"/>
          </a:p>
          <a:p>
            <a:r>
              <a:rPr lang="en-US" sz="1600" dirty="0"/>
              <a:t>Restricted to people with a direct influence on performance.</a:t>
            </a:r>
          </a:p>
          <a:p>
            <a:endParaRPr lang="en-US" sz="1600" dirty="0"/>
          </a:p>
          <a:p>
            <a:r>
              <a:rPr lang="en-US" sz="1600" dirty="0"/>
              <a:t>Avoid treating it as Monopoly money.  It has to be paid eventually.</a:t>
            </a:r>
          </a:p>
          <a:p>
            <a:endParaRPr lang="en-US" sz="1600" dirty="0"/>
          </a:p>
          <a:p>
            <a:r>
              <a:rPr lang="en-US" sz="1600" dirty="0"/>
              <a:t>Beware of political rights, make sure there is a good shareholders agreement to avoid temptations to block.</a:t>
            </a:r>
          </a:p>
          <a:p>
            <a:endParaRPr lang="en-US" sz="1600" dirty="0"/>
          </a:p>
          <a:p>
            <a:r>
              <a:rPr lang="en-US" sz="1600" dirty="0"/>
              <a:t>Take into account tax environment (capital gains whenever possible instead of general income tax).</a:t>
            </a:r>
          </a:p>
          <a:p>
            <a:endParaRPr lang="en-US" sz="1600" dirty="0"/>
          </a:p>
          <a:p>
            <a:r>
              <a:rPr lang="en-US" sz="1600" dirty="0"/>
              <a:t>Define rules and plan. Be fair.</a:t>
            </a:r>
          </a:p>
          <a:p>
            <a:endParaRPr lang="en-US" sz="1600" dirty="0"/>
          </a:p>
          <a:p>
            <a:endParaRPr lang="en-US" sz="1050" dirty="0"/>
          </a:p>
          <a:p>
            <a:endParaRPr lang="en-US" sz="1600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CB05E2D4-899D-A00C-EB90-760C641B984C}"/>
              </a:ext>
            </a:extLst>
          </p:cNvPr>
          <p:cNvSpPr txBox="1"/>
          <p:nvPr/>
        </p:nvSpPr>
        <p:spPr>
          <a:xfrm>
            <a:off x="5364088" y="5498068"/>
            <a:ext cx="3243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10-15’ work to fit list of critical resources/skills with stock-based compensation tools (or not)</a:t>
            </a:r>
          </a:p>
        </p:txBody>
      </p:sp>
    </p:spTree>
    <p:extLst>
      <p:ext uri="{BB962C8B-B14F-4D97-AF65-F5344CB8AC3E}">
        <p14:creationId xmlns:p14="http://schemas.microsoft.com/office/powerpoint/2010/main" val="5489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A39578C-78F7-DD13-A73D-70F9DD61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Groups for the activities</a:t>
            </a:r>
            <a:br>
              <a:rPr lang="en-US" b="1" dirty="0">
                <a:solidFill>
                  <a:srgbClr val="409DA3"/>
                </a:solidFill>
              </a:rPr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6B5F3D-DEE3-3A3F-74FF-CE668DF17150}"/>
              </a:ext>
            </a:extLst>
          </p:cNvPr>
          <p:cNvGraphicFramePr>
            <a:graphicFrameLocks noGrp="1"/>
          </p:cNvGraphicFramePr>
          <p:nvPr/>
        </p:nvGraphicFramePr>
        <p:xfrm>
          <a:off x="2555776" y="1216416"/>
          <a:ext cx="3887370" cy="488156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61158">
                  <a:extLst>
                    <a:ext uri="{9D8B030D-6E8A-4147-A177-3AD203B41FA5}">
                      <a16:colId xmlns:a16="http://schemas.microsoft.com/office/drawing/2014/main" val="949665475"/>
                    </a:ext>
                  </a:extLst>
                </a:gridCol>
                <a:gridCol w="3026212">
                  <a:extLst>
                    <a:ext uri="{9D8B030D-6E8A-4147-A177-3AD203B41FA5}">
                      <a16:colId xmlns:a16="http://schemas.microsoft.com/office/drawing/2014/main" val="69650073"/>
                    </a:ext>
                  </a:extLst>
                </a:gridCol>
              </a:tblGrid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Barbelo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367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Behavix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9969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Bionova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9848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BizToys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Ltd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5334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Earthfarms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Collective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1580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FutureFastFood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8411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Gojenie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752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Kelpeat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5793"/>
                  </a:ext>
                </a:extLst>
              </a:tr>
              <a:tr h="5743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Lyophilised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Organic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Donkey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Milk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41498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Nexodify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7290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NutrisAvIng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Advisor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0559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RegenFarm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7299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The</a:t>
                      </a:r>
                      <a:r>
                        <a:rPr lang="es-ES" sz="1800" u="none" strike="noStrike" dirty="0">
                          <a:effectLst/>
                        </a:rPr>
                        <a:t> Green </a:t>
                      </a:r>
                      <a:r>
                        <a:rPr lang="es-ES" sz="1800" u="none" strike="noStrike" dirty="0" err="1">
                          <a:effectLst/>
                        </a:rPr>
                        <a:t>Float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8568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TropicStream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55413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Vevibal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15800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Yield</a:t>
                      </a:r>
                      <a:r>
                        <a:rPr lang="es-ES" sz="1800" u="none" strike="noStrike" dirty="0">
                          <a:effectLst/>
                        </a:rPr>
                        <a:t> Hunter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1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00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Everybody wants equity!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08A7-DD90-57F7-384E-6DC73A06AA3F}"/>
              </a:ext>
            </a:extLst>
          </p:cNvPr>
          <p:cNvSpPr/>
          <p:nvPr/>
        </p:nvSpPr>
        <p:spPr>
          <a:xfrm>
            <a:off x="3743908" y="2657158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EQUITY</a:t>
            </a:r>
            <a:endParaRPr lang="en-US" sz="16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04F33ED-702E-F808-DE48-8EB246FD35B1}"/>
              </a:ext>
            </a:extLst>
          </p:cNvPr>
          <p:cNvSpPr txBox="1"/>
          <p:nvPr/>
        </p:nvSpPr>
        <p:spPr>
          <a:xfrm>
            <a:off x="3743908" y="1322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4FBC7E-373A-4F7C-8378-48ABCC329CB6}"/>
              </a:ext>
            </a:extLst>
          </p:cNvPr>
          <p:cNvSpPr txBox="1"/>
          <p:nvPr/>
        </p:nvSpPr>
        <p:spPr>
          <a:xfrm>
            <a:off x="683568" y="2123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Intermediaries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B88D089-D279-3353-9276-3302DCEBC2AD}"/>
              </a:ext>
            </a:extLst>
          </p:cNvPr>
          <p:cNvSpPr txBox="1"/>
          <p:nvPr/>
        </p:nvSpPr>
        <p:spPr>
          <a:xfrm>
            <a:off x="6610048" y="2123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B7DEC26-BCCD-8CEB-682A-84E0523E2CAE}"/>
              </a:ext>
            </a:extLst>
          </p:cNvPr>
          <p:cNvSpPr txBox="1"/>
          <p:nvPr/>
        </p:nvSpPr>
        <p:spPr>
          <a:xfrm>
            <a:off x="6610048" y="3775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Suppliers</a:t>
            </a: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BFAC2583-7EAB-2870-379C-1EC2E66E53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1691516"/>
            <a:ext cx="0" cy="8466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4EE4217E-AD49-67B9-9ABC-33DA034FC4E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3808" y="2308306"/>
            <a:ext cx="774087" cy="4596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>
            <a:extLst>
              <a:ext uri="{FF2B5EF4-FFF2-40B4-BE49-F238E27FC236}">
                <a16:creationId xmlns:a16="http://schemas.microsoft.com/office/drawing/2014/main" id="{5C539576-4A15-7221-ACEF-276F29EB2A4E}"/>
              </a:ext>
            </a:extLst>
          </p:cNvPr>
          <p:cNvCxnSpPr>
            <a:cxnSpLocks/>
          </p:cNvCxnSpPr>
          <p:nvPr/>
        </p:nvCxnSpPr>
        <p:spPr>
          <a:xfrm flipH="1" flipV="1">
            <a:off x="5526105" y="3343760"/>
            <a:ext cx="1083943" cy="4321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FBE5441C-4D28-0ADE-A8BD-48997994756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526105" y="2308306"/>
            <a:ext cx="1083943" cy="402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43DEB4-D5FA-41E3-0E8C-C2C8882ED596}"/>
              </a:ext>
            </a:extLst>
          </p:cNvPr>
          <p:cNvSpPr/>
          <p:nvPr/>
        </p:nvSpPr>
        <p:spPr>
          <a:xfrm>
            <a:off x="575556" y="5360284"/>
            <a:ext cx="7992888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There is overdemand so we must establish some rules</a:t>
            </a:r>
            <a:endParaRPr lang="en-US" sz="1600" dirty="0"/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B81BB118-F2A0-4351-A9C6-DBC103070BB0}"/>
              </a:ext>
            </a:extLst>
          </p:cNvPr>
          <p:cNvSpPr txBox="1"/>
          <p:nvPr/>
        </p:nvSpPr>
        <p:spPr>
          <a:xfrm>
            <a:off x="907036" y="3775884"/>
            <a:ext cx="170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Advisors</a:t>
            </a:r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AD0C1AE7-92D7-FF7B-4129-D8B66816004F}"/>
              </a:ext>
            </a:extLst>
          </p:cNvPr>
          <p:cNvCxnSpPr>
            <a:cxnSpLocks/>
          </p:cNvCxnSpPr>
          <p:nvPr/>
        </p:nvCxnSpPr>
        <p:spPr>
          <a:xfrm flipV="1">
            <a:off x="2611920" y="3271414"/>
            <a:ext cx="1003499" cy="43662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118AF42A-3963-19BE-3DFC-B43F5A3CDD6D}"/>
              </a:ext>
            </a:extLst>
          </p:cNvPr>
          <p:cNvSpPr txBox="1"/>
          <p:nvPr/>
        </p:nvSpPr>
        <p:spPr>
          <a:xfrm>
            <a:off x="3707904" y="44847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Debt providers</a:t>
            </a:r>
          </a:p>
        </p:txBody>
      </p:sp>
      <p:cxnSp>
        <p:nvCxnSpPr>
          <p:cNvPr id="49" name="Connector de fletxa recta 48">
            <a:extLst>
              <a:ext uri="{FF2B5EF4-FFF2-40B4-BE49-F238E27FC236}">
                <a16:creationId xmlns:a16="http://schemas.microsoft.com/office/drawing/2014/main" id="{E7F6D1B4-2945-658C-A722-9D0590EAE78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535996" y="3437169"/>
            <a:ext cx="0" cy="10475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8DB96E4-7A57-0716-852A-40C99597C0ED}"/>
              </a:ext>
            </a:extLst>
          </p:cNvPr>
          <p:cNvSpPr/>
          <p:nvPr/>
        </p:nvSpPr>
        <p:spPr>
          <a:xfrm>
            <a:off x="3646808" y="1202189"/>
            <a:ext cx="1850384" cy="661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7205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F050B34-FB7B-8E57-E418-191DADBD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409DA3"/>
                </a:solidFill>
              </a:rPr>
              <a:t>Minimize capital raised</a:t>
            </a:r>
            <a:br>
              <a:rPr lang="en-US" sz="2000" dirty="0"/>
            </a:br>
            <a:r>
              <a:rPr lang="en-US" sz="2000" dirty="0"/>
              <a:t>Equity distribution and how to plan your </a:t>
            </a:r>
            <a:r>
              <a:rPr lang="en-US" sz="2000" dirty="0" err="1"/>
              <a:t>captable</a:t>
            </a:r>
            <a:endParaRPr lang="ca-ES" dirty="0"/>
          </a:p>
        </p:txBody>
      </p:sp>
      <p:sp>
        <p:nvSpPr>
          <p:cNvPr id="52" name="Google Shape;381;p11">
            <a:extLst>
              <a:ext uri="{FF2B5EF4-FFF2-40B4-BE49-F238E27FC236}">
                <a16:creationId xmlns:a16="http://schemas.microsoft.com/office/drawing/2014/main" id="{CDD8A3FA-B8CD-7FFC-DFF2-51AE003DD897}"/>
              </a:ext>
            </a:extLst>
          </p:cNvPr>
          <p:cNvSpPr txBox="1"/>
          <p:nvPr/>
        </p:nvSpPr>
        <p:spPr>
          <a:xfrm>
            <a:off x="539552" y="1268760"/>
            <a:ext cx="7992888" cy="384199"/>
          </a:xfrm>
          <a:prstGeom prst="rect">
            <a:avLst/>
          </a:prstGeom>
          <a:solidFill>
            <a:srgbClr val="409D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500"/>
              <a:buFont typeface="Noto Sans Symbols"/>
              <a:buNone/>
            </a:pPr>
            <a:r>
              <a:rPr lang="en-US" sz="12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Example: venture needs $10 million to complete development</a:t>
            </a:r>
            <a:endParaRPr/>
          </a:p>
        </p:txBody>
      </p:sp>
      <p:sp>
        <p:nvSpPr>
          <p:cNvPr id="53" name="Google Shape;382;p11">
            <a:extLst>
              <a:ext uri="{FF2B5EF4-FFF2-40B4-BE49-F238E27FC236}">
                <a16:creationId xmlns:a16="http://schemas.microsoft.com/office/drawing/2014/main" id="{06ABD311-6180-2465-A141-2A635068F859}"/>
              </a:ext>
            </a:extLst>
          </p:cNvPr>
          <p:cNvSpPr txBox="1"/>
          <p:nvPr/>
        </p:nvSpPr>
        <p:spPr>
          <a:xfrm>
            <a:off x="539552" y="1940990"/>
            <a:ext cx="3816000" cy="36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75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 approach</a:t>
            </a:r>
            <a:endParaRPr/>
          </a:p>
          <a:p>
            <a:pPr marL="457200" marR="0" lvl="1" indent="0" algn="ctr" rtl="0">
              <a:spcBef>
                <a:spcPts val="220"/>
              </a:spcBef>
              <a:spcAft>
                <a:spcPts val="0"/>
              </a:spcAft>
              <a:buClr>
                <a:srgbClr val="008080"/>
              </a:buClr>
              <a:buSzPts val="1375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383;p11">
            <a:extLst>
              <a:ext uri="{FF2B5EF4-FFF2-40B4-BE49-F238E27FC236}">
                <a16:creationId xmlns:a16="http://schemas.microsoft.com/office/drawing/2014/main" id="{82056C89-F6C8-61F8-4E5A-620D6EB35BE3}"/>
              </a:ext>
            </a:extLst>
          </p:cNvPr>
          <p:cNvSpPr txBox="1"/>
          <p:nvPr/>
        </p:nvSpPr>
        <p:spPr>
          <a:xfrm>
            <a:off x="926550" y="2445046"/>
            <a:ext cx="2997378" cy="900246"/>
          </a:xfrm>
          <a:prstGeom prst="rect">
            <a:avLst/>
          </a:prstGeom>
          <a:noFill/>
          <a:ln w="2857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$0.2m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seed round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a further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$4.0m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preclinical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Finally gets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$5.0m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phase I-II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Complements this with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$0.8m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public funds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$10m</a:t>
            </a:r>
            <a:endParaRPr/>
          </a:p>
        </p:txBody>
      </p:sp>
      <p:sp>
        <p:nvSpPr>
          <p:cNvPr id="55" name="Google Shape;384;p11">
            <a:extLst>
              <a:ext uri="{FF2B5EF4-FFF2-40B4-BE49-F238E27FC236}">
                <a16:creationId xmlns:a16="http://schemas.microsoft.com/office/drawing/2014/main" id="{D25C3BEA-4706-B1DC-8313-6F0738B0B75A}"/>
              </a:ext>
            </a:extLst>
          </p:cNvPr>
          <p:cNvSpPr txBox="1"/>
          <p:nvPr/>
        </p:nvSpPr>
        <p:spPr>
          <a:xfrm>
            <a:off x="539552" y="3669182"/>
            <a:ext cx="3816000" cy="36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75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Tortoise approach</a:t>
            </a:r>
            <a:endParaRPr/>
          </a:p>
          <a:p>
            <a:pPr marL="457200" marR="0" lvl="1" indent="0" algn="ctr" rtl="0">
              <a:spcBef>
                <a:spcPts val="220"/>
              </a:spcBef>
              <a:spcAft>
                <a:spcPts val="0"/>
              </a:spcAft>
              <a:buClr>
                <a:srgbClr val="008080"/>
              </a:buClr>
              <a:buSzPts val="1375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385;p11">
            <a:extLst>
              <a:ext uri="{FF2B5EF4-FFF2-40B4-BE49-F238E27FC236}">
                <a16:creationId xmlns:a16="http://schemas.microsoft.com/office/drawing/2014/main" id="{220AF6CD-F62D-D770-7F80-44E88D871F42}"/>
              </a:ext>
            </a:extLst>
          </p:cNvPr>
          <p:cNvSpPr txBox="1"/>
          <p:nvPr/>
        </p:nvSpPr>
        <p:spPr>
          <a:xfrm>
            <a:off x="926550" y="4173238"/>
            <a:ext cx="2997378" cy="1708160"/>
          </a:xfrm>
          <a:prstGeom prst="rect">
            <a:avLst/>
          </a:prstGeom>
          <a:noFill/>
          <a:ln w="28575" cap="flat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$0.2m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seed round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Obtains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$0.4m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grants for research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$1.0m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preclinical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Complements round with a further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$1.0m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soft loans and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$0.6m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grants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$2.0m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in phase I, partners with research institution to cut testing costs by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$1.0m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and obtains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$2.0m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government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Raises </a:t>
            </a: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$2.6m </a:t>
            </a:r>
            <a:r>
              <a:rPr lang="en-US" sz="105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FDA phase.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TOTAL $10m</a:t>
            </a:r>
            <a:endParaRPr/>
          </a:p>
        </p:txBody>
      </p:sp>
      <p:cxnSp>
        <p:nvCxnSpPr>
          <p:cNvPr id="57" name="Google Shape;386;p11">
            <a:extLst>
              <a:ext uri="{FF2B5EF4-FFF2-40B4-BE49-F238E27FC236}">
                <a16:creationId xmlns:a16="http://schemas.microsoft.com/office/drawing/2014/main" id="{CA840EDB-1D43-2ACB-C48F-0D89EFAE1127}"/>
              </a:ext>
            </a:extLst>
          </p:cNvPr>
          <p:cNvCxnSpPr/>
          <p:nvPr/>
        </p:nvCxnSpPr>
        <p:spPr>
          <a:xfrm rot="10800000" flipH="1">
            <a:off x="5140562" y="2559611"/>
            <a:ext cx="7502" cy="288878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" name="Google Shape;387;p11">
            <a:extLst>
              <a:ext uri="{FF2B5EF4-FFF2-40B4-BE49-F238E27FC236}">
                <a16:creationId xmlns:a16="http://schemas.microsoft.com/office/drawing/2014/main" id="{DB9BA722-BF82-04BA-8F26-661E17198986}"/>
              </a:ext>
            </a:extLst>
          </p:cNvPr>
          <p:cNvCxnSpPr/>
          <p:nvPr/>
        </p:nvCxnSpPr>
        <p:spPr>
          <a:xfrm>
            <a:off x="5132096" y="5439930"/>
            <a:ext cx="2824281" cy="846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9" name="Google Shape;388;p11">
            <a:extLst>
              <a:ext uri="{FF2B5EF4-FFF2-40B4-BE49-F238E27FC236}">
                <a16:creationId xmlns:a16="http://schemas.microsoft.com/office/drawing/2014/main" id="{C2FF1CCF-7791-C5C1-EC39-DBDE94DB6E8C}"/>
              </a:ext>
            </a:extLst>
          </p:cNvPr>
          <p:cNvSpPr txBox="1"/>
          <p:nvPr/>
        </p:nvSpPr>
        <p:spPr>
          <a:xfrm>
            <a:off x="4572000" y="2064266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Venture value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(in $bn)</a:t>
            </a:r>
            <a:endParaRPr/>
          </a:p>
        </p:txBody>
      </p:sp>
      <p:sp>
        <p:nvSpPr>
          <p:cNvPr id="60" name="Google Shape;389;p11">
            <a:extLst>
              <a:ext uri="{FF2B5EF4-FFF2-40B4-BE49-F238E27FC236}">
                <a16:creationId xmlns:a16="http://schemas.microsoft.com/office/drawing/2014/main" id="{EDDB5C1B-8BCA-1612-CE66-3A6DB32B773E}"/>
              </a:ext>
            </a:extLst>
          </p:cNvPr>
          <p:cNvSpPr txBox="1"/>
          <p:nvPr/>
        </p:nvSpPr>
        <p:spPr>
          <a:xfrm>
            <a:off x="7719147" y="5223907"/>
            <a:ext cx="8014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Development stage</a:t>
            </a:r>
            <a:endParaRPr/>
          </a:p>
        </p:txBody>
      </p:sp>
      <p:sp>
        <p:nvSpPr>
          <p:cNvPr id="61" name="Google Shape;390;p11">
            <a:extLst>
              <a:ext uri="{FF2B5EF4-FFF2-40B4-BE49-F238E27FC236}">
                <a16:creationId xmlns:a16="http://schemas.microsoft.com/office/drawing/2014/main" id="{E8ED3C27-44DF-68E4-8931-2086484E7D9C}"/>
              </a:ext>
            </a:extLst>
          </p:cNvPr>
          <p:cNvSpPr txBox="1"/>
          <p:nvPr/>
        </p:nvSpPr>
        <p:spPr>
          <a:xfrm>
            <a:off x="5126858" y="5461080"/>
            <a:ext cx="64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Research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2-3 years</a:t>
            </a:r>
            <a:endParaRPr/>
          </a:p>
        </p:txBody>
      </p:sp>
      <p:sp>
        <p:nvSpPr>
          <p:cNvPr id="62" name="Google Shape;391;p11">
            <a:extLst>
              <a:ext uri="{FF2B5EF4-FFF2-40B4-BE49-F238E27FC236}">
                <a16:creationId xmlns:a16="http://schemas.microsoft.com/office/drawing/2014/main" id="{BFBBB84A-938D-A899-BDB1-4E110AAC51F4}"/>
              </a:ext>
            </a:extLst>
          </p:cNvPr>
          <p:cNvSpPr txBox="1"/>
          <p:nvPr/>
        </p:nvSpPr>
        <p:spPr>
          <a:xfrm>
            <a:off x="5630914" y="5461080"/>
            <a:ext cx="64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Preclinical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1-3 years</a:t>
            </a:r>
            <a:endParaRPr/>
          </a:p>
        </p:txBody>
      </p:sp>
      <p:sp>
        <p:nvSpPr>
          <p:cNvPr id="63" name="Google Shape;392;p11">
            <a:extLst>
              <a:ext uri="{FF2B5EF4-FFF2-40B4-BE49-F238E27FC236}">
                <a16:creationId xmlns:a16="http://schemas.microsoft.com/office/drawing/2014/main" id="{8D240334-CEA6-0BDE-12C7-AE8CBCBD15F7}"/>
              </a:ext>
            </a:extLst>
          </p:cNvPr>
          <p:cNvSpPr txBox="1"/>
          <p:nvPr/>
        </p:nvSpPr>
        <p:spPr>
          <a:xfrm>
            <a:off x="6143438" y="5461080"/>
            <a:ext cx="9276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Clinical Trials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6-7 years</a:t>
            </a:r>
            <a:endParaRPr/>
          </a:p>
        </p:txBody>
      </p:sp>
      <p:sp>
        <p:nvSpPr>
          <p:cNvPr id="64" name="Google Shape;393;p11">
            <a:extLst>
              <a:ext uri="{FF2B5EF4-FFF2-40B4-BE49-F238E27FC236}">
                <a16:creationId xmlns:a16="http://schemas.microsoft.com/office/drawing/2014/main" id="{85AE9386-AA01-0294-5BD0-03554D30ADAB}"/>
              </a:ext>
            </a:extLst>
          </p:cNvPr>
          <p:cNvSpPr txBox="1"/>
          <p:nvPr/>
        </p:nvSpPr>
        <p:spPr>
          <a:xfrm>
            <a:off x="6843164" y="5461080"/>
            <a:ext cx="9276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FDA, mfg, mktg</a:t>
            </a: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0.5-2 years</a:t>
            </a:r>
            <a:endParaRPr/>
          </a:p>
        </p:txBody>
      </p:sp>
      <p:sp>
        <p:nvSpPr>
          <p:cNvPr id="65" name="Google Shape;394;p11">
            <a:extLst>
              <a:ext uri="{FF2B5EF4-FFF2-40B4-BE49-F238E27FC236}">
                <a16:creationId xmlns:a16="http://schemas.microsoft.com/office/drawing/2014/main" id="{AC9ED6B2-F136-ACAF-CF3B-48C14D56F7DF}"/>
              </a:ext>
            </a:extLst>
          </p:cNvPr>
          <p:cNvSpPr/>
          <p:nvPr/>
        </p:nvSpPr>
        <p:spPr>
          <a:xfrm>
            <a:off x="5183918" y="2940801"/>
            <a:ext cx="2556933" cy="2464875"/>
          </a:xfrm>
          <a:custGeom>
            <a:avLst/>
            <a:gdLst/>
            <a:ahLst/>
            <a:cxnLst/>
            <a:rect l="l" t="t" r="r" b="b"/>
            <a:pathLst>
              <a:path w="2556933" h="2362200" extrusionOk="0">
                <a:moveTo>
                  <a:pt x="0" y="2362200"/>
                </a:moveTo>
                <a:lnTo>
                  <a:pt x="0" y="2091266"/>
                </a:lnTo>
                <a:lnTo>
                  <a:pt x="668866" y="2091266"/>
                </a:lnTo>
                <a:lnTo>
                  <a:pt x="668866" y="1710266"/>
                </a:lnTo>
                <a:lnTo>
                  <a:pt x="1083733" y="1718733"/>
                </a:lnTo>
                <a:lnTo>
                  <a:pt x="1083733" y="1507066"/>
                </a:lnTo>
                <a:lnTo>
                  <a:pt x="1346200" y="1507066"/>
                </a:lnTo>
                <a:lnTo>
                  <a:pt x="1346200" y="1058333"/>
                </a:lnTo>
                <a:lnTo>
                  <a:pt x="1591733" y="1066800"/>
                </a:lnTo>
                <a:lnTo>
                  <a:pt x="1583266" y="821266"/>
                </a:lnTo>
                <a:lnTo>
                  <a:pt x="1811866" y="821266"/>
                </a:lnTo>
                <a:lnTo>
                  <a:pt x="1811866" y="431800"/>
                </a:lnTo>
                <a:lnTo>
                  <a:pt x="2218266" y="431800"/>
                </a:lnTo>
                <a:lnTo>
                  <a:pt x="2209800" y="0"/>
                </a:lnTo>
                <a:lnTo>
                  <a:pt x="2556933" y="8466"/>
                </a:lnTo>
              </a:path>
            </a:pathLst>
          </a:cu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" name="Google Shape;395;p11">
            <a:extLst>
              <a:ext uri="{FF2B5EF4-FFF2-40B4-BE49-F238E27FC236}">
                <a16:creationId xmlns:a16="http://schemas.microsoft.com/office/drawing/2014/main" id="{4E27322E-6A28-CFB6-DC7D-5469378B049D}"/>
              </a:ext>
            </a:extLst>
          </p:cNvPr>
          <p:cNvSpPr txBox="1"/>
          <p:nvPr/>
        </p:nvSpPr>
        <p:spPr>
          <a:xfrm>
            <a:off x="4785894" y="5232617"/>
            <a:ext cx="4129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</a:t>
            </a:r>
            <a:endParaRPr/>
          </a:p>
        </p:txBody>
      </p:sp>
      <p:sp>
        <p:nvSpPr>
          <p:cNvPr id="67" name="Google Shape;396;p11">
            <a:extLst>
              <a:ext uri="{FF2B5EF4-FFF2-40B4-BE49-F238E27FC236}">
                <a16:creationId xmlns:a16="http://schemas.microsoft.com/office/drawing/2014/main" id="{B5C6BA92-AB83-1CD0-DF39-DEC1B75DE4AE}"/>
              </a:ext>
            </a:extLst>
          </p:cNvPr>
          <p:cNvSpPr txBox="1"/>
          <p:nvPr/>
        </p:nvSpPr>
        <p:spPr>
          <a:xfrm>
            <a:off x="4772994" y="2568321"/>
            <a:ext cx="4978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1,5 </a:t>
            </a:r>
            <a:endParaRPr/>
          </a:p>
        </p:txBody>
      </p:sp>
      <p:sp>
        <p:nvSpPr>
          <p:cNvPr id="68" name="Google Shape;397;p11">
            <a:extLst>
              <a:ext uri="{FF2B5EF4-FFF2-40B4-BE49-F238E27FC236}">
                <a16:creationId xmlns:a16="http://schemas.microsoft.com/office/drawing/2014/main" id="{913A74BB-E869-7D8D-4AA6-86BE2746A8DE}"/>
              </a:ext>
            </a:extLst>
          </p:cNvPr>
          <p:cNvSpPr/>
          <p:nvPr/>
        </p:nvSpPr>
        <p:spPr>
          <a:xfrm>
            <a:off x="5220072" y="518135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" name="Google Shape;398;p11">
            <a:extLst>
              <a:ext uri="{FF2B5EF4-FFF2-40B4-BE49-F238E27FC236}">
                <a16:creationId xmlns:a16="http://schemas.microsoft.com/office/drawing/2014/main" id="{6312186A-FD47-C84B-2DF4-714ABE840833}"/>
              </a:ext>
            </a:extLst>
          </p:cNvPr>
          <p:cNvSpPr/>
          <p:nvPr/>
        </p:nvSpPr>
        <p:spPr>
          <a:xfrm>
            <a:off x="5906244" y="4796927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" name="Google Shape;399;p11">
            <a:extLst>
              <a:ext uri="{FF2B5EF4-FFF2-40B4-BE49-F238E27FC236}">
                <a16:creationId xmlns:a16="http://schemas.microsoft.com/office/drawing/2014/main" id="{1ED04D2A-4AAC-2FBE-DFEF-35E2176C4E25}"/>
              </a:ext>
            </a:extLst>
          </p:cNvPr>
          <p:cNvSpPr/>
          <p:nvPr/>
        </p:nvSpPr>
        <p:spPr>
          <a:xfrm>
            <a:off x="6296978" y="4569262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" name="Google Shape;400;p11">
            <a:extLst>
              <a:ext uri="{FF2B5EF4-FFF2-40B4-BE49-F238E27FC236}">
                <a16:creationId xmlns:a16="http://schemas.microsoft.com/office/drawing/2014/main" id="{89D328C1-685F-FB5C-072F-B447D1D8029B}"/>
              </a:ext>
            </a:extLst>
          </p:cNvPr>
          <p:cNvSpPr/>
          <p:nvPr/>
        </p:nvSpPr>
        <p:spPr>
          <a:xfrm>
            <a:off x="7068976" y="343624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" name="Google Shape;401;p11">
            <a:extLst>
              <a:ext uri="{FF2B5EF4-FFF2-40B4-BE49-F238E27FC236}">
                <a16:creationId xmlns:a16="http://schemas.microsoft.com/office/drawing/2014/main" id="{E185EF79-D2D6-0BAE-8031-EF85BEAE336C}"/>
              </a:ext>
            </a:extLst>
          </p:cNvPr>
          <p:cNvSpPr/>
          <p:nvPr/>
        </p:nvSpPr>
        <p:spPr>
          <a:xfrm rot="10800000" flipH="1">
            <a:off x="5220088" y="4965334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" name="Google Shape;402;p11">
            <a:extLst>
              <a:ext uri="{FF2B5EF4-FFF2-40B4-BE49-F238E27FC236}">
                <a16:creationId xmlns:a16="http://schemas.microsoft.com/office/drawing/2014/main" id="{C72FEA22-EA6B-F4CE-67CD-BF1D837C3011}"/>
              </a:ext>
            </a:extLst>
          </p:cNvPr>
          <p:cNvSpPr/>
          <p:nvPr/>
        </p:nvSpPr>
        <p:spPr>
          <a:xfrm rot="10800000" flipH="1">
            <a:off x="5879776" y="4605294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" name="Google Shape;403;p11">
            <a:extLst>
              <a:ext uri="{FF2B5EF4-FFF2-40B4-BE49-F238E27FC236}">
                <a16:creationId xmlns:a16="http://schemas.microsoft.com/office/drawing/2014/main" id="{4EF76A16-97E1-57BA-4761-4334969454AB}"/>
              </a:ext>
            </a:extLst>
          </p:cNvPr>
          <p:cNvSpPr/>
          <p:nvPr/>
        </p:nvSpPr>
        <p:spPr>
          <a:xfrm rot="10800000" flipH="1">
            <a:off x="6293834" y="4389270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" name="Google Shape;404;p11">
            <a:extLst>
              <a:ext uri="{FF2B5EF4-FFF2-40B4-BE49-F238E27FC236}">
                <a16:creationId xmlns:a16="http://schemas.microsoft.com/office/drawing/2014/main" id="{F71CF9F0-9FC7-D67A-11C0-5D4C7B358BCC}"/>
              </a:ext>
            </a:extLst>
          </p:cNvPr>
          <p:cNvSpPr/>
          <p:nvPr/>
        </p:nvSpPr>
        <p:spPr>
          <a:xfrm rot="10800000" flipH="1">
            <a:off x="4103964" y="2038639"/>
            <a:ext cx="144000" cy="144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405;p11">
            <a:extLst>
              <a:ext uri="{FF2B5EF4-FFF2-40B4-BE49-F238E27FC236}">
                <a16:creationId xmlns:a16="http://schemas.microsoft.com/office/drawing/2014/main" id="{07F4AC84-11AA-894A-22FC-D61FA2F4FD55}"/>
              </a:ext>
            </a:extLst>
          </p:cNvPr>
          <p:cNvSpPr/>
          <p:nvPr/>
        </p:nvSpPr>
        <p:spPr>
          <a:xfrm>
            <a:off x="4067944" y="3777202"/>
            <a:ext cx="144016" cy="144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406;p11">
            <a:extLst>
              <a:ext uri="{FF2B5EF4-FFF2-40B4-BE49-F238E27FC236}">
                <a16:creationId xmlns:a16="http://schemas.microsoft.com/office/drawing/2014/main" id="{0270BC52-7FB7-A044-9724-9B77BE4498AE}"/>
              </a:ext>
            </a:extLst>
          </p:cNvPr>
          <p:cNvSpPr/>
          <p:nvPr/>
        </p:nvSpPr>
        <p:spPr>
          <a:xfrm rot="10800000" flipH="1">
            <a:off x="5879776" y="4461276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" name="Google Shape;407;p11">
            <a:extLst>
              <a:ext uri="{FF2B5EF4-FFF2-40B4-BE49-F238E27FC236}">
                <a16:creationId xmlns:a16="http://schemas.microsoft.com/office/drawing/2014/main" id="{90279A70-BFB2-EEE3-DF72-0E495B8D0DBF}"/>
              </a:ext>
            </a:extLst>
          </p:cNvPr>
          <p:cNvSpPr/>
          <p:nvPr/>
        </p:nvSpPr>
        <p:spPr>
          <a:xfrm rot="10800000" flipH="1">
            <a:off x="5879776" y="4317258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" name="Google Shape;408;p11">
            <a:extLst>
              <a:ext uri="{FF2B5EF4-FFF2-40B4-BE49-F238E27FC236}">
                <a16:creationId xmlns:a16="http://schemas.microsoft.com/office/drawing/2014/main" id="{D2DB5E13-E976-5A06-0C1C-71EDA6D320DD}"/>
              </a:ext>
            </a:extLst>
          </p:cNvPr>
          <p:cNvSpPr/>
          <p:nvPr/>
        </p:nvSpPr>
        <p:spPr>
          <a:xfrm rot="10800000" flipH="1">
            <a:off x="5879776" y="4173240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" name="Google Shape;409;p11">
            <a:extLst>
              <a:ext uri="{FF2B5EF4-FFF2-40B4-BE49-F238E27FC236}">
                <a16:creationId xmlns:a16="http://schemas.microsoft.com/office/drawing/2014/main" id="{D74D2C9B-26C0-C9A1-5168-EDE1A7F68B37}"/>
              </a:ext>
            </a:extLst>
          </p:cNvPr>
          <p:cNvSpPr/>
          <p:nvPr/>
        </p:nvSpPr>
        <p:spPr>
          <a:xfrm rot="10800000" flipH="1">
            <a:off x="5879776" y="4029222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410;p11">
            <a:extLst>
              <a:ext uri="{FF2B5EF4-FFF2-40B4-BE49-F238E27FC236}">
                <a16:creationId xmlns:a16="http://schemas.microsoft.com/office/drawing/2014/main" id="{D4ED7FDF-2D87-DEBD-128C-8A32E2376901}"/>
              </a:ext>
            </a:extLst>
          </p:cNvPr>
          <p:cNvSpPr/>
          <p:nvPr/>
        </p:nvSpPr>
        <p:spPr>
          <a:xfrm rot="10800000" flipH="1">
            <a:off x="6293834" y="4245311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" name="Google Shape;411;p11">
            <a:extLst>
              <a:ext uri="{FF2B5EF4-FFF2-40B4-BE49-F238E27FC236}">
                <a16:creationId xmlns:a16="http://schemas.microsoft.com/office/drawing/2014/main" id="{22EE05CE-957B-0984-42A4-9CB84BBCE389}"/>
              </a:ext>
            </a:extLst>
          </p:cNvPr>
          <p:cNvSpPr/>
          <p:nvPr/>
        </p:nvSpPr>
        <p:spPr>
          <a:xfrm rot="10800000" flipH="1">
            <a:off x="6293834" y="4101351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" name="Google Shape;412;p11">
            <a:extLst>
              <a:ext uri="{FF2B5EF4-FFF2-40B4-BE49-F238E27FC236}">
                <a16:creationId xmlns:a16="http://schemas.microsoft.com/office/drawing/2014/main" id="{DD1125A4-CAD6-A728-7071-69A6D815CA4C}"/>
              </a:ext>
            </a:extLst>
          </p:cNvPr>
          <p:cNvSpPr/>
          <p:nvPr/>
        </p:nvSpPr>
        <p:spPr>
          <a:xfrm rot="10800000" flipH="1">
            <a:off x="6293834" y="3957391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" name="Google Shape;413;p11">
            <a:extLst>
              <a:ext uri="{FF2B5EF4-FFF2-40B4-BE49-F238E27FC236}">
                <a16:creationId xmlns:a16="http://schemas.microsoft.com/office/drawing/2014/main" id="{D1BE9E7F-1F4E-7C81-8E08-8990A02A5849}"/>
              </a:ext>
            </a:extLst>
          </p:cNvPr>
          <p:cNvSpPr/>
          <p:nvPr/>
        </p:nvSpPr>
        <p:spPr>
          <a:xfrm>
            <a:off x="5911585" y="4921901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414;p11">
            <a:extLst>
              <a:ext uri="{FF2B5EF4-FFF2-40B4-BE49-F238E27FC236}">
                <a16:creationId xmlns:a16="http://schemas.microsoft.com/office/drawing/2014/main" id="{7C04B465-D382-6A3E-1C00-20BD9EB0FDBB}"/>
              </a:ext>
            </a:extLst>
          </p:cNvPr>
          <p:cNvSpPr/>
          <p:nvPr/>
        </p:nvSpPr>
        <p:spPr>
          <a:xfrm>
            <a:off x="6309717" y="4686819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" name="Google Shape;415;p11">
            <a:extLst>
              <a:ext uri="{FF2B5EF4-FFF2-40B4-BE49-F238E27FC236}">
                <a16:creationId xmlns:a16="http://schemas.microsoft.com/office/drawing/2014/main" id="{48A4D1C5-F676-5C45-9F81-C152D08B1FAE}"/>
              </a:ext>
            </a:extLst>
          </p:cNvPr>
          <p:cNvSpPr/>
          <p:nvPr/>
        </p:nvSpPr>
        <p:spPr>
          <a:xfrm>
            <a:off x="7068976" y="358864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416;p11">
            <a:extLst>
              <a:ext uri="{FF2B5EF4-FFF2-40B4-BE49-F238E27FC236}">
                <a16:creationId xmlns:a16="http://schemas.microsoft.com/office/drawing/2014/main" id="{4927F8DD-8725-0295-D631-DAA3111F7DCE}"/>
              </a:ext>
            </a:extLst>
          </p:cNvPr>
          <p:cNvSpPr/>
          <p:nvPr/>
        </p:nvSpPr>
        <p:spPr>
          <a:xfrm>
            <a:off x="7068976" y="374104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417;p11">
            <a:extLst>
              <a:ext uri="{FF2B5EF4-FFF2-40B4-BE49-F238E27FC236}">
                <a16:creationId xmlns:a16="http://schemas.microsoft.com/office/drawing/2014/main" id="{488514E4-38AF-2C6D-96D9-95C9B54B3D29}"/>
              </a:ext>
            </a:extLst>
          </p:cNvPr>
          <p:cNvSpPr/>
          <p:nvPr/>
        </p:nvSpPr>
        <p:spPr>
          <a:xfrm>
            <a:off x="6588232" y="410123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418;p11">
            <a:extLst>
              <a:ext uri="{FF2B5EF4-FFF2-40B4-BE49-F238E27FC236}">
                <a16:creationId xmlns:a16="http://schemas.microsoft.com/office/drawing/2014/main" id="{07B47991-1B19-772E-3706-F44F3EA111DF}"/>
              </a:ext>
            </a:extLst>
          </p:cNvPr>
          <p:cNvSpPr/>
          <p:nvPr/>
        </p:nvSpPr>
        <p:spPr>
          <a:xfrm>
            <a:off x="6597749" y="4253630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419;p11">
            <a:extLst>
              <a:ext uri="{FF2B5EF4-FFF2-40B4-BE49-F238E27FC236}">
                <a16:creationId xmlns:a16="http://schemas.microsoft.com/office/drawing/2014/main" id="{CE99475F-E082-5E0D-6951-26F82F6BF8CE}"/>
              </a:ext>
            </a:extLst>
          </p:cNvPr>
          <p:cNvSpPr/>
          <p:nvPr/>
        </p:nvSpPr>
        <p:spPr>
          <a:xfrm>
            <a:off x="6819114" y="3841773"/>
            <a:ext cx="72000" cy="72000"/>
          </a:xfrm>
          <a:prstGeom prst="triangle">
            <a:avLst>
              <a:gd name="adj" fmla="val 50000"/>
            </a:avLst>
          </a:prstGeom>
          <a:solidFill>
            <a:srgbClr val="355C7D"/>
          </a:solidFill>
          <a:ln w="12700" cap="flat" cmpd="sng">
            <a:solidFill>
              <a:srgbClr val="355C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420;p11">
            <a:extLst>
              <a:ext uri="{FF2B5EF4-FFF2-40B4-BE49-F238E27FC236}">
                <a16:creationId xmlns:a16="http://schemas.microsoft.com/office/drawing/2014/main" id="{250B4A54-4FD8-0CC9-AC66-6B7568BF343E}"/>
              </a:ext>
            </a:extLst>
          </p:cNvPr>
          <p:cNvSpPr/>
          <p:nvPr/>
        </p:nvSpPr>
        <p:spPr>
          <a:xfrm rot="10800000" flipH="1">
            <a:off x="6300192" y="3828056"/>
            <a:ext cx="72000" cy="720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7962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F050B34-FB7B-8E57-E418-191DADBD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409DA3"/>
                </a:solidFill>
              </a:rPr>
              <a:t>Minimize capital raised</a:t>
            </a:r>
            <a:br>
              <a:rPr lang="en-US" sz="2000" dirty="0"/>
            </a:br>
            <a:r>
              <a:rPr lang="en-US" sz="2000" dirty="0"/>
              <a:t>Equity distribution and how to plan your </a:t>
            </a:r>
            <a:r>
              <a:rPr lang="en-US" sz="2000" dirty="0" err="1"/>
              <a:t>captable</a:t>
            </a:r>
            <a:endParaRPr lang="ca-ES" dirty="0"/>
          </a:p>
        </p:txBody>
      </p:sp>
      <p:pic>
        <p:nvPicPr>
          <p:cNvPr id="5" name="Google Shape;425;p12">
            <a:extLst>
              <a:ext uri="{FF2B5EF4-FFF2-40B4-BE49-F238E27FC236}">
                <a16:creationId xmlns:a16="http://schemas.microsoft.com/office/drawing/2014/main" id="{BB29D100-1E07-F145-96A5-EDE22BED35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43701" y="1650124"/>
            <a:ext cx="3433483" cy="336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26;p12">
            <a:extLst>
              <a:ext uri="{FF2B5EF4-FFF2-40B4-BE49-F238E27FC236}">
                <a16:creationId xmlns:a16="http://schemas.microsoft.com/office/drawing/2014/main" id="{FBF986AE-9897-527E-C1BE-E4473616CA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74" y="1777232"/>
            <a:ext cx="3432381" cy="23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8;p12">
            <a:extLst>
              <a:ext uri="{FF2B5EF4-FFF2-40B4-BE49-F238E27FC236}">
                <a16:creationId xmlns:a16="http://schemas.microsoft.com/office/drawing/2014/main" id="{276C9CC4-C741-5E8E-8358-7B9BEBE0B9EF}"/>
              </a:ext>
            </a:extLst>
          </p:cNvPr>
          <p:cNvSpPr txBox="1"/>
          <p:nvPr/>
        </p:nvSpPr>
        <p:spPr>
          <a:xfrm>
            <a:off x="575556" y="1196752"/>
            <a:ext cx="3816000" cy="36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75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Hare approach</a:t>
            </a:r>
            <a:endParaRPr/>
          </a:p>
          <a:p>
            <a:pPr marL="457200" marR="0" lvl="1" indent="0" algn="ctr" rtl="0">
              <a:spcBef>
                <a:spcPts val="220"/>
              </a:spcBef>
              <a:spcAft>
                <a:spcPts val="0"/>
              </a:spcAft>
              <a:buClr>
                <a:srgbClr val="008080"/>
              </a:buClr>
              <a:buSzPts val="1375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" name="Google Shape;429;p12">
            <a:extLst>
              <a:ext uri="{FF2B5EF4-FFF2-40B4-BE49-F238E27FC236}">
                <a16:creationId xmlns:a16="http://schemas.microsoft.com/office/drawing/2014/main" id="{90D9FAE9-87B0-6E51-BF54-B97B8A3A9010}"/>
              </a:ext>
            </a:extLst>
          </p:cNvPr>
          <p:cNvSpPr txBox="1"/>
          <p:nvPr/>
        </p:nvSpPr>
        <p:spPr>
          <a:xfrm>
            <a:off x="4752444" y="1196752"/>
            <a:ext cx="3816000" cy="3600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750"/>
              <a:buFont typeface="Noto Sans Symbols"/>
              <a:buNone/>
            </a:pP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Tortoise approach</a:t>
            </a:r>
            <a:endParaRPr/>
          </a:p>
          <a:p>
            <a:pPr marL="457200" marR="0" lvl="1" indent="0" algn="ctr" rtl="0">
              <a:spcBef>
                <a:spcPts val="220"/>
              </a:spcBef>
              <a:spcAft>
                <a:spcPts val="0"/>
              </a:spcAft>
              <a:buClr>
                <a:srgbClr val="008080"/>
              </a:buClr>
              <a:buSzPts val="1375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Google Shape;430;p12">
            <a:extLst>
              <a:ext uri="{FF2B5EF4-FFF2-40B4-BE49-F238E27FC236}">
                <a16:creationId xmlns:a16="http://schemas.microsoft.com/office/drawing/2014/main" id="{E8D09C91-6255-59BF-EBC1-F8F805813E68}"/>
              </a:ext>
            </a:extLst>
          </p:cNvPr>
          <p:cNvSpPr txBox="1"/>
          <p:nvPr/>
        </p:nvSpPr>
        <p:spPr>
          <a:xfrm>
            <a:off x="575556" y="5085184"/>
            <a:ext cx="7992888" cy="1008112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>
                <a:sym typeface="Arial Narrow"/>
              </a:rPr>
              <a:t>Equity funding is expensive if you consider opportunity cost</a:t>
            </a:r>
            <a:endParaRPr sz="1200"/>
          </a:p>
          <a:p>
            <a:r>
              <a:rPr lang="en-US" sz="1200">
                <a:sym typeface="Arial Narrow"/>
              </a:rPr>
              <a:t>Raise as little and as late as possible and complement equity $ with other “soft sources” (1-1 at least)</a:t>
            </a:r>
            <a:endParaRPr sz="1200"/>
          </a:p>
          <a:p>
            <a:r>
              <a:rPr lang="en-US" sz="1200">
                <a:sym typeface="Arial Narrow"/>
              </a:rPr>
              <a:t>Use alliances, cost cutting, WC deals to bring cost as low as possible.  Keep structure at minimum.</a:t>
            </a:r>
            <a:endParaRPr sz="1200"/>
          </a:p>
          <a:p>
            <a:r>
              <a:rPr lang="en-US" sz="1200">
                <a:sym typeface="Arial Narrow"/>
              </a:rPr>
              <a:t>Avoid post financing round spending hangovers</a:t>
            </a:r>
            <a:endParaRPr sz="1200"/>
          </a:p>
        </p:txBody>
      </p:sp>
      <p:sp>
        <p:nvSpPr>
          <p:cNvPr id="10" name="Google Shape;431;p12">
            <a:extLst>
              <a:ext uri="{FF2B5EF4-FFF2-40B4-BE49-F238E27FC236}">
                <a16:creationId xmlns:a16="http://schemas.microsoft.com/office/drawing/2014/main" id="{4FC08DB1-358B-0B88-7145-FF547F7E1AE3}"/>
              </a:ext>
            </a:extLst>
          </p:cNvPr>
          <p:cNvSpPr/>
          <p:nvPr/>
        </p:nvSpPr>
        <p:spPr>
          <a:xfrm>
            <a:off x="767366" y="3581483"/>
            <a:ext cx="3480599" cy="14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432;p12">
            <a:extLst>
              <a:ext uri="{FF2B5EF4-FFF2-40B4-BE49-F238E27FC236}">
                <a16:creationId xmlns:a16="http://schemas.microsoft.com/office/drawing/2014/main" id="{4E433F75-D3F0-5EFA-FA4C-FA5AC013DF99}"/>
              </a:ext>
            </a:extLst>
          </p:cNvPr>
          <p:cNvSpPr/>
          <p:nvPr/>
        </p:nvSpPr>
        <p:spPr>
          <a:xfrm>
            <a:off x="4920144" y="4301579"/>
            <a:ext cx="3480599" cy="144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6862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Some guidance</a:t>
            </a:r>
            <a:br>
              <a:rPr lang="en-US" b="1" dirty="0">
                <a:solidFill>
                  <a:srgbClr val="409DA3"/>
                </a:solidFill>
              </a:rPr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08A7-DD90-57F7-384E-6DC73A06AA3F}"/>
              </a:ext>
            </a:extLst>
          </p:cNvPr>
          <p:cNvSpPr/>
          <p:nvPr/>
        </p:nvSpPr>
        <p:spPr>
          <a:xfrm>
            <a:off x="3743908" y="2657158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EQUITY</a:t>
            </a:r>
            <a:endParaRPr lang="en-US" sz="16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04F33ED-702E-F808-DE48-8EB246FD35B1}"/>
              </a:ext>
            </a:extLst>
          </p:cNvPr>
          <p:cNvSpPr txBox="1"/>
          <p:nvPr/>
        </p:nvSpPr>
        <p:spPr>
          <a:xfrm>
            <a:off x="3743908" y="1322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4FBC7E-373A-4F7C-8378-48ABCC329CB6}"/>
              </a:ext>
            </a:extLst>
          </p:cNvPr>
          <p:cNvSpPr txBox="1"/>
          <p:nvPr/>
        </p:nvSpPr>
        <p:spPr>
          <a:xfrm>
            <a:off x="683568" y="2123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Intermediaries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B88D089-D279-3353-9276-3302DCEBC2AD}"/>
              </a:ext>
            </a:extLst>
          </p:cNvPr>
          <p:cNvSpPr txBox="1"/>
          <p:nvPr/>
        </p:nvSpPr>
        <p:spPr>
          <a:xfrm>
            <a:off x="6610048" y="2123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B7DEC26-BCCD-8CEB-682A-84E0523E2CAE}"/>
              </a:ext>
            </a:extLst>
          </p:cNvPr>
          <p:cNvSpPr txBox="1"/>
          <p:nvPr/>
        </p:nvSpPr>
        <p:spPr>
          <a:xfrm>
            <a:off x="6610048" y="3775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Suppliers</a:t>
            </a: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BFAC2583-7EAB-2870-379C-1EC2E66E53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1691516"/>
            <a:ext cx="0" cy="8466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4EE4217E-AD49-67B9-9ABC-33DA034FC4E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3808" y="2308306"/>
            <a:ext cx="774087" cy="4596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>
            <a:extLst>
              <a:ext uri="{FF2B5EF4-FFF2-40B4-BE49-F238E27FC236}">
                <a16:creationId xmlns:a16="http://schemas.microsoft.com/office/drawing/2014/main" id="{5C539576-4A15-7221-ACEF-276F29EB2A4E}"/>
              </a:ext>
            </a:extLst>
          </p:cNvPr>
          <p:cNvCxnSpPr>
            <a:cxnSpLocks/>
          </p:cNvCxnSpPr>
          <p:nvPr/>
        </p:nvCxnSpPr>
        <p:spPr>
          <a:xfrm flipH="1" flipV="1">
            <a:off x="5526105" y="3343760"/>
            <a:ext cx="1083943" cy="4321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FBE5441C-4D28-0ADE-A8BD-48997994756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526105" y="2308306"/>
            <a:ext cx="1083943" cy="402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43DEB4-D5FA-41E3-0E8C-C2C8882ED596}"/>
              </a:ext>
            </a:extLst>
          </p:cNvPr>
          <p:cNvSpPr/>
          <p:nvPr/>
        </p:nvSpPr>
        <p:spPr>
          <a:xfrm>
            <a:off x="575556" y="5360284"/>
            <a:ext cx="7992888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What would be your rules?</a:t>
            </a:r>
            <a:endParaRPr lang="en-US" sz="1600" dirty="0"/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B81BB118-F2A0-4351-A9C6-DBC103070BB0}"/>
              </a:ext>
            </a:extLst>
          </p:cNvPr>
          <p:cNvSpPr txBox="1"/>
          <p:nvPr/>
        </p:nvSpPr>
        <p:spPr>
          <a:xfrm>
            <a:off x="907036" y="3775884"/>
            <a:ext cx="170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Advisors</a:t>
            </a:r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AD0C1AE7-92D7-FF7B-4129-D8B66816004F}"/>
              </a:ext>
            </a:extLst>
          </p:cNvPr>
          <p:cNvCxnSpPr>
            <a:cxnSpLocks/>
          </p:cNvCxnSpPr>
          <p:nvPr/>
        </p:nvCxnSpPr>
        <p:spPr>
          <a:xfrm flipV="1">
            <a:off x="2611920" y="3271414"/>
            <a:ext cx="1003499" cy="43662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118AF42A-3963-19BE-3DFC-B43F5A3CDD6D}"/>
              </a:ext>
            </a:extLst>
          </p:cNvPr>
          <p:cNvSpPr txBox="1"/>
          <p:nvPr/>
        </p:nvSpPr>
        <p:spPr>
          <a:xfrm>
            <a:off x="3707904" y="44847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Debt providers</a:t>
            </a:r>
          </a:p>
        </p:txBody>
      </p:sp>
      <p:cxnSp>
        <p:nvCxnSpPr>
          <p:cNvPr id="49" name="Connector de fletxa recta 48">
            <a:extLst>
              <a:ext uri="{FF2B5EF4-FFF2-40B4-BE49-F238E27FC236}">
                <a16:creationId xmlns:a16="http://schemas.microsoft.com/office/drawing/2014/main" id="{E7F6D1B4-2945-658C-A722-9D0590EAE78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535996" y="3437169"/>
            <a:ext cx="0" cy="10475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QuadreDeText 3">
            <a:extLst>
              <a:ext uri="{FF2B5EF4-FFF2-40B4-BE49-F238E27FC236}">
                <a16:creationId xmlns:a16="http://schemas.microsoft.com/office/drawing/2014/main" id="{DCD78F9B-D8F4-E7D0-A166-CB1186E7DDD8}"/>
              </a:ext>
            </a:extLst>
          </p:cNvPr>
          <p:cNvSpPr txBox="1"/>
          <p:nvPr/>
        </p:nvSpPr>
        <p:spPr>
          <a:xfrm>
            <a:off x="3383868" y="1700382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Maximize valuation, minimize dilution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9DBF4C18-DE76-A59B-439D-2332F10CACF9}"/>
              </a:ext>
            </a:extLst>
          </p:cNvPr>
          <p:cNvSpPr txBox="1"/>
          <p:nvPr/>
        </p:nvSpPr>
        <p:spPr>
          <a:xfrm>
            <a:off x="6300193" y="2474616"/>
            <a:ext cx="2376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Only C-level, never more than 5% of cap table.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Clear rules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91DD1D1-DF1A-EAD6-1184-144641D0CE48}"/>
              </a:ext>
            </a:extLst>
          </p:cNvPr>
          <p:cNvSpPr txBox="1"/>
          <p:nvPr/>
        </p:nvSpPr>
        <p:spPr>
          <a:xfrm>
            <a:off x="6300193" y="4145216"/>
            <a:ext cx="237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Try to keep to normal payments or royalties if needed.  Keep an eye on prices and conversion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DDFCEC20-1335-DDBB-1F51-BE75396850E3}"/>
              </a:ext>
            </a:extLst>
          </p:cNvPr>
          <p:cNvSpPr txBox="1"/>
          <p:nvPr/>
        </p:nvSpPr>
        <p:spPr>
          <a:xfrm>
            <a:off x="3381958" y="3905042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Venture debt when capital increase route is blocked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1EAE2C58-92E8-5763-C6D1-D955E970CBC3}"/>
              </a:ext>
            </a:extLst>
          </p:cNvPr>
          <p:cNvSpPr txBox="1"/>
          <p:nvPr/>
        </p:nvSpPr>
        <p:spPr>
          <a:xfrm>
            <a:off x="557556" y="4170398"/>
            <a:ext cx="237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Never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0CA2FD0B-71E3-D073-1A56-5547E469B745}"/>
              </a:ext>
            </a:extLst>
          </p:cNvPr>
          <p:cNvSpPr txBox="1"/>
          <p:nvPr/>
        </p:nvSpPr>
        <p:spPr>
          <a:xfrm>
            <a:off x="566595" y="2518154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Very restricted. Refer to suppliers</a:t>
            </a:r>
          </a:p>
        </p:txBody>
      </p:sp>
    </p:spTree>
    <p:extLst>
      <p:ext uri="{BB962C8B-B14F-4D97-AF65-F5344CB8AC3E}">
        <p14:creationId xmlns:p14="http://schemas.microsoft.com/office/powerpoint/2010/main" val="21373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C2B5CE-A58E-446A-A0CB-30F34198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409DA3"/>
                </a:solidFill>
              </a:rPr>
              <a:t>Q&amp;A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77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409DA3"/>
                </a:solidFill>
              </a:rPr>
              <a:t>Value and stock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A6DBF-165E-7478-A4E4-746309DE690F}"/>
              </a:ext>
            </a:extLst>
          </p:cNvPr>
          <p:cNvSpPr/>
          <p:nvPr/>
        </p:nvSpPr>
        <p:spPr>
          <a:xfrm>
            <a:off x="611560" y="1244600"/>
            <a:ext cx="7992888" cy="768581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Start-ups</a:t>
            </a:r>
          </a:p>
          <a:p>
            <a:pPr algn="ctr"/>
            <a:r>
              <a:rPr lang="en-US" sz="1600" dirty="0"/>
              <a:t>Value is in the future, illiquid and tied to ownership (equity)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5ADF00FE-48CD-EF23-AA84-DA088DBF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CCDEF"/>
              </a:clrFrom>
              <a:clrTo>
                <a:srgbClr val="ACCD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204864"/>
            <a:ext cx="3528392" cy="235226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3DFEF8AB-7C30-BB86-91C4-5E8C61F98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32" y="2548627"/>
            <a:ext cx="1904762" cy="1904762"/>
          </a:xfrm>
          <a:prstGeom prst="rect">
            <a:avLst/>
          </a:prstGeom>
        </p:spPr>
      </p:pic>
      <p:sp>
        <p:nvSpPr>
          <p:cNvPr id="7" name="Contenidor de contingut 3">
            <a:extLst>
              <a:ext uri="{FF2B5EF4-FFF2-40B4-BE49-F238E27FC236}">
                <a16:creationId xmlns:a16="http://schemas.microsoft.com/office/drawing/2014/main" id="{85056D34-E324-CF7F-F237-7389670642B6}"/>
              </a:ext>
            </a:extLst>
          </p:cNvPr>
          <p:cNvSpPr txBox="1">
            <a:spLocks/>
          </p:cNvSpPr>
          <p:nvPr/>
        </p:nvSpPr>
        <p:spPr bwMode="auto">
          <a:xfrm>
            <a:off x="611560" y="4917291"/>
            <a:ext cx="7992888" cy="1103997"/>
          </a:xfrm>
          <a:prstGeom prst="rect">
            <a:avLst/>
          </a:prstGeom>
          <a:noFill/>
          <a:ln>
            <a:solidFill>
              <a:srgbClr val="409D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0" dirty="0"/>
              <a:t>Temptation to use equity as monopoly money.  </a:t>
            </a:r>
          </a:p>
          <a:p>
            <a:r>
              <a:rPr lang="en-US" sz="1400" kern="0" dirty="0"/>
              <a:t>Equity implies control and is expensive in the long term.</a:t>
            </a:r>
          </a:p>
          <a:p>
            <a:r>
              <a:rPr lang="en-US" sz="1400" kern="0" dirty="0"/>
              <a:t>Need to restrict its use to acquire critical resources or skills.</a:t>
            </a:r>
          </a:p>
          <a:p>
            <a:r>
              <a:rPr lang="en-US" sz="1400" kern="0" dirty="0"/>
              <a:t>What are the critical resources or skills in your startup?</a:t>
            </a:r>
          </a:p>
          <a:p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423943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Everybody wants equity!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08A7-DD90-57F7-384E-6DC73A06AA3F}"/>
              </a:ext>
            </a:extLst>
          </p:cNvPr>
          <p:cNvSpPr/>
          <p:nvPr/>
        </p:nvSpPr>
        <p:spPr>
          <a:xfrm>
            <a:off x="3743908" y="2657158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EQUITY</a:t>
            </a:r>
            <a:endParaRPr lang="en-US" sz="16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04F33ED-702E-F808-DE48-8EB246FD35B1}"/>
              </a:ext>
            </a:extLst>
          </p:cNvPr>
          <p:cNvSpPr txBox="1"/>
          <p:nvPr/>
        </p:nvSpPr>
        <p:spPr>
          <a:xfrm>
            <a:off x="3743908" y="1322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4FBC7E-373A-4F7C-8378-48ABCC329CB6}"/>
              </a:ext>
            </a:extLst>
          </p:cNvPr>
          <p:cNvSpPr txBox="1"/>
          <p:nvPr/>
        </p:nvSpPr>
        <p:spPr>
          <a:xfrm>
            <a:off x="683568" y="2123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Intermediaries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B88D089-D279-3353-9276-3302DCEBC2AD}"/>
              </a:ext>
            </a:extLst>
          </p:cNvPr>
          <p:cNvSpPr txBox="1"/>
          <p:nvPr/>
        </p:nvSpPr>
        <p:spPr>
          <a:xfrm>
            <a:off x="6610048" y="2123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B7DEC26-BCCD-8CEB-682A-84E0523E2CAE}"/>
              </a:ext>
            </a:extLst>
          </p:cNvPr>
          <p:cNvSpPr txBox="1"/>
          <p:nvPr/>
        </p:nvSpPr>
        <p:spPr>
          <a:xfrm>
            <a:off x="6610048" y="3775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Suppliers</a:t>
            </a: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BFAC2583-7EAB-2870-379C-1EC2E66E53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1691516"/>
            <a:ext cx="0" cy="8466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4EE4217E-AD49-67B9-9ABC-33DA034FC4E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3808" y="2308306"/>
            <a:ext cx="774087" cy="4596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>
            <a:extLst>
              <a:ext uri="{FF2B5EF4-FFF2-40B4-BE49-F238E27FC236}">
                <a16:creationId xmlns:a16="http://schemas.microsoft.com/office/drawing/2014/main" id="{5C539576-4A15-7221-ACEF-276F29EB2A4E}"/>
              </a:ext>
            </a:extLst>
          </p:cNvPr>
          <p:cNvCxnSpPr>
            <a:cxnSpLocks/>
          </p:cNvCxnSpPr>
          <p:nvPr/>
        </p:nvCxnSpPr>
        <p:spPr>
          <a:xfrm flipH="1" flipV="1">
            <a:off x="5526105" y="3343760"/>
            <a:ext cx="1083943" cy="4321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FBE5441C-4D28-0ADE-A8BD-48997994756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526105" y="2308306"/>
            <a:ext cx="1083943" cy="402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43DEB4-D5FA-41E3-0E8C-C2C8882ED596}"/>
              </a:ext>
            </a:extLst>
          </p:cNvPr>
          <p:cNvSpPr/>
          <p:nvPr/>
        </p:nvSpPr>
        <p:spPr>
          <a:xfrm>
            <a:off x="575556" y="5360284"/>
            <a:ext cx="7992888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There is overdemand so we must establish some rules</a:t>
            </a:r>
            <a:endParaRPr lang="en-US" sz="1600" dirty="0"/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B81BB118-F2A0-4351-A9C6-DBC103070BB0}"/>
              </a:ext>
            </a:extLst>
          </p:cNvPr>
          <p:cNvSpPr txBox="1"/>
          <p:nvPr/>
        </p:nvSpPr>
        <p:spPr>
          <a:xfrm>
            <a:off x="907036" y="3775884"/>
            <a:ext cx="170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Advisors</a:t>
            </a:r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AD0C1AE7-92D7-FF7B-4129-D8B66816004F}"/>
              </a:ext>
            </a:extLst>
          </p:cNvPr>
          <p:cNvCxnSpPr>
            <a:cxnSpLocks/>
          </p:cNvCxnSpPr>
          <p:nvPr/>
        </p:nvCxnSpPr>
        <p:spPr>
          <a:xfrm flipV="1">
            <a:off x="2611920" y="3271414"/>
            <a:ext cx="1003499" cy="43662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118AF42A-3963-19BE-3DFC-B43F5A3CDD6D}"/>
              </a:ext>
            </a:extLst>
          </p:cNvPr>
          <p:cNvSpPr txBox="1"/>
          <p:nvPr/>
        </p:nvSpPr>
        <p:spPr>
          <a:xfrm>
            <a:off x="3707904" y="44847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Debt providers</a:t>
            </a:r>
          </a:p>
        </p:txBody>
      </p:sp>
      <p:cxnSp>
        <p:nvCxnSpPr>
          <p:cNvPr id="49" name="Connector de fletxa recta 48">
            <a:extLst>
              <a:ext uri="{FF2B5EF4-FFF2-40B4-BE49-F238E27FC236}">
                <a16:creationId xmlns:a16="http://schemas.microsoft.com/office/drawing/2014/main" id="{E7F6D1B4-2945-658C-A722-9D0590EAE78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535996" y="3437169"/>
            <a:ext cx="0" cy="10475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4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Prioritizing resources and skills</a:t>
            </a:r>
            <a:br>
              <a:rPr lang="en-US" b="1" dirty="0">
                <a:solidFill>
                  <a:srgbClr val="409DA3"/>
                </a:solidFill>
              </a:rPr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9D9AFD-D3DF-0EBC-7B26-8D93EC1664D3}"/>
              </a:ext>
            </a:extLst>
          </p:cNvPr>
          <p:cNvSpPr/>
          <p:nvPr/>
        </p:nvSpPr>
        <p:spPr>
          <a:xfrm>
            <a:off x="1331640" y="3388222"/>
            <a:ext cx="691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Rank the resources/skills depending on how critical they are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How important is that for the startup success?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Are there alternatives? Can we do without?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How scarce is that resource/ skill?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F4FCD-F3F2-D391-D89E-6602B173B5F5}"/>
              </a:ext>
            </a:extLst>
          </p:cNvPr>
          <p:cNvSpPr/>
          <p:nvPr/>
        </p:nvSpPr>
        <p:spPr>
          <a:xfrm>
            <a:off x="1331640" y="237649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List the resources/skills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What do I need to achieve my final goal?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Money, yes, but what else?</a:t>
            </a:r>
          </a:p>
          <a:p>
            <a:pPr marL="742950" lvl="1" indent="-285750">
              <a:buFontTx/>
              <a:buChar char="-"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9E614-8F51-8673-2CDC-BF468A2D5E29}"/>
              </a:ext>
            </a:extLst>
          </p:cNvPr>
          <p:cNvSpPr/>
          <p:nvPr/>
        </p:nvSpPr>
        <p:spPr>
          <a:xfrm>
            <a:off x="1331640" y="4681851"/>
            <a:ext cx="691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Determine whether that resource/skill is eligible for equity distribution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Is that a resource/skill I will need during a long time?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What is the standard practice on the market?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What is the market price of that resource/skill?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34DE49-02CE-6019-1A0E-34AC5085F60D}"/>
              </a:ext>
            </a:extLst>
          </p:cNvPr>
          <p:cNvSpPr/>
          <p:nvPr/>
        </p:nvSpPr>
        <p:spPr>
          <a:xfrm>
            <a:off x="971600" y="2276872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1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B995D7-EECE-9786-02DD-FDE779C68956}"/>
              </a:ext>
            </a:extLst>
          </p:cNvPr>
          <p:cNvSpPr/>
          <p:nvPr/>
        </p:nvSpPr>
        <p:spPr>
          <a:xfrm>
            <a:off x="971600" y="3284984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2</a:t>
            </a:r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A005EC-5689-500F-97E7-EEC52E79733A}"/>
              </a:ext>
            </a:extLst>
          </p:cNvPr>
          <p:cNvSpPr/>
          <p:nvPr/>
        </p:nvSpPr>
        <p:spPr>
          <a:xfrm>
            <a:off x="971600" y="4581128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3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1D8E5-AAD7-2BF5-368A-123DBBCEA49E}"/>
              </a:ext>
            </a:extLst>
          </p:cNvPr>
          <p:cNvSpPr/>
          <p:nvPr/>
        </p:nvSpPr>
        <p:spPr>
          <a:xfrm>
            <a:off x="611560" y="1244601"/>
            <a:ext cx="7992888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Which critical resources/skills do we need?</a:t>
            </a:r>
            <a:endParaRPr lang="en-US" sz="1600" dirty="0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9EE67F58-DB15-80A8-5BA1-2E6DD0BB8ACC}"/>
              </a:ext>
            </a:extLst>
          </p:cNvPr>
          <p:cNvSpPr txBox="1"/>
          <p:nvPr/>
        </p:nvSpPr>
        <p:spPr>
          <a:xfrm>
            <a:off x="6084169" y="5498068"/>
            <a:ext cx="252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10-15’ work to develop your list of critical resources/skills</a:t>
            </a:r>
          </a:p>
        </p:txBody>
      </p:sp>
    </p:spTree>
    <p:extLst>
      <p:ext uri="{BB962C8B-B14F-4D97-AF65-F5344CB8AC3E}">
        <p14:creationId xmlns:p14="http://schemas.microsoft.com/office/powerpoint/2010/main" val="16412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A39578C-78F7-DD13-A73D-70F9DD61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Groups for the activities</a:t>
            </a:r>
            <a:br>
              <a:rPr lang="en-US" b="1" dirty="0">
                <a:solidFill>
                  <a:srgbClr val="409DA3"/>
                </a:solidFill>
              </a:rPr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6B5F3D-DEE3-3A3F-74FF-CE668DF17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95126"/>
              </p:ext>
            </p:extLst>
          </p:nvPr>
        </p:nvGraphicFramePr>
        <p:xfrm>
          <a:off x="2555776" y="1216416"/>
          <a:ext cx="3887370" cy="488156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61158">
                  <a:extLst>
                    <a:ext uri="{9D8B030D-6E8A-4147-A177-3AD203B41FA5}">
                      <a16:colId xmlns:a16="http://schemas.microsoft.com/office/drawing/2014/main" val="949665475"/>
                    </a:ext>
                  </a:extLst>
                </a:gridCol>
                <a:gridCol w="3026212">
                  <a:extLst>
                    <a:ext uri="{9D8B030D-6E8A-4147-A177-3AD203B41FA5}">
                      <a16:colId xmlns:a16="http://schemas.microsoft.com/office/drawing/2014/main" val="69650073"/>
                    </a:ext>
                  </a:extLst>
                </a:gridCol>
              </a:tblGrid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Barbelo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367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Behavix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9969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Bionova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9848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BizToys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Ltd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5334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Earthfarms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Collective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1580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FutureFastFood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8411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Gojenie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7529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Kelpeat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5793"/>
                  </a:ext>
                </a:extLst>
              </a:tr>
              <a:tr h="5743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Lyophilised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Organic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Donkey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Milk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41498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Nexodify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7290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NutrisAvIng</a:t>
                      </a:r>
                      <a:r>
                        <a:rPr lang="es-ES" sz="1800" u="none" strike="noStrike" dirty="0">
                          <a:effectLst/>
                        </a:rPr>
                        <a:t> </a:t>
                      </a:r>
                      <a:r>
                        <a:rPr lang="es-ES" sz="1800" u="none" strike="noStrike" dirty="0" err="1">
                          <a:effectLst/>
                        </a:rPr>
                        <a:t>Advisor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0559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RegenFarm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72994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The</a:t>
                      </a:r>
                      <a:r>
                        <a:rPr lang="es-ES" sz="1800" u="none" strike="noStrike" dirty="0">
                          <a:effectLst/>
                        </a:rPr>
                        <a:t> Green </a:t>
                      </a:r>
                      <a:r>
                        <a:rPr lang="es-ES" sz="1800" u="none" strike="noStrike" dirty="0" err="1">
                          <a:effectLst/>
                        </a:rPr>
                        <a:t>Float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485681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TropicStream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55413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Vevibal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15800"/>
                  </a:ext>
                </a:extLst>
              </a:tr>
              <a:tr h="287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u="none" strike="noStrike" dirty="0" err="1">
                          <a:effectLst/>
                        </a:rPr>
                        <a:t>Yield</a:t>
                      </a:r>
                      <a:r>
                        <a:rPr lang="es-ES" sz="1800" u="none" strike="noStrike" dirty="0">
                          <a:effectLst/>
                        </a:rPr>
                        <a:t> Hunter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1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95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1A7355-E2A2-C7C7-112A-B02C6CB9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Tools for equity distribution</a:t>
            </a:r>
            <a:br>
              <a:rPr lang="en-US" b="1" dirty="0">
                <a:solidFill>
                  <a:srgbClr val="409DA3"/>
                </a:solidFill>
              </a:rPr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94E41D-9E03-5923-6A03-3D9287557272}"/>
              </a:ext>
            </a:extLst>
          </p:cNvPr>
          <p:cNvSpPr/>
          <p:nvPr/>
        </p:nvSpPr>
        <p:spPr>
          <a:xfrm>
            <a:off x="1659430" y="1916832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SHARES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D3347-2B7B-3386-00DD-B0EE6638A4DA}"/>
              </a:ext>
            </a:extLst>
          </p:cNvPr>
          <p:cNvSpPr/>
          <p:nvPr/>
        </p:nvSpPr>
        <p:spPr>
          <a:xfrm>
            <a:off x="1659430" y="3264657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OPTIONS ON SHARES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B22CB-A9E8-B3B1-F8ED-80014D5BBF07}"/>
              </a:ext>
            </a:extLst>
          </p:cNvPr>
          <p:cNvSpPr/>
          <p:nvPr/>
        </p:nvSpPr>
        <p:spPr>
          <a:xfrm>
            <a:off x="1659430" y="4612483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SINTHETIC EQUITY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5527-EBC8-76A6-1140-5D9E16E16140}"/>
              </a:ext>
            </a:extLst>
          </p:cNvPr>
          <p:cNvSpPr/>
          <p:nvPr/>
        </p:nvSpPr>
        <p:spPr>
          <a:xfrm>
            <a:off x="3635896" y="1960465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Normal equity</a:t>
            </a:r>
          </a:p>
          <a:p>
            <a:pPr lvl="1"/>
            <a:r>
              <a:rPr lang="en-US" sz="1600" dirty="0"/>
              <a:t>Dual share classes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3F0D45-D053-6D23-EEF5-0E00E0AB84C1}"/>
              </a:ext>
            </a:extLst>
          </p:cNvPr>
          <p:cNvSpPr/>
          <p:nvPr/>
        </p:nvSpPr>
        <p:spPr>
          <a:xfrm>
            <a:off x="3635896" y="328498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Stock options</a:t>
            </a:r>
          </a:p>
          <a:p>
            <a:pPr lvl="1"/>
            <a:r>
              <a:rPr lang="en-US" sz="1600" dirty="0"/>
              <a:t>Anti-dilution and other clauses in SHA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AED2D-DC57-ADFB-314F-7E86AEE6AAA6}"/>
              </a:ext>
            </a:extLst>
          </p:cNvPr>
          <p:cNvSpPr/>
          <p:nvPr/>
        </p:nvSpPr>
        <p:spPr>
          <a:xfrm>
            <a:off x="3635896" y="4644425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Phantom shares</a:t>
            </a:r>
          </a:p>
          <a:p>
            <a:pPr lvl="1"/>
            <a:r>
              <a:rPr lang="en-US" sz="1600" dirty="0"/>
              <a:t>Other bonuses linked to equity valuation</a:t>
            </a:r>
          </a:p>
        </p:txBody>
      </p:sp>
    </p:spTree>
    <p:extLst>
      <p:ext uri="{BB962C8B-B14F-4D97-AF65-F5344CB8AC3E}">
        <p14:creationId xmlns:p14="http://schemas.microsoft.com/office/powerpoint/2010/main" val="28320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92605D-3CF1-419F-1B8C-D77D4C5A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9DA3"/>
                </a:solidFill>
              </a:rPr>
              <a:t>Everybody wants equity!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ca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4708A7-DD90-57F7-384E-6DC73A06AA3F}"/>
              </a:ext>
            </a:extLst>
          </p:cNvPr>
          <p:cNvSpPr/>
          <p:nvPr/>
        </p:nvSpPr>
        <p:spPr>
          <a:xfrm>
            <a:off x="3743908" y="2657158"/>
            <a:ext cx="1656184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EQUITY</a:t>
            </a:r>
            <a:endParaRPr lang="en-US" sz="16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04F33ED-702E-F808-DE48-8EB246FD35B1}"/>
              </a:ext>
            </a:extLst>
          </p:cNvPr>
          <p:cNvSpPr txBox="1"/>
          <p:nvPr/>
        </p:nvSpPr>
        <p:spPr>
          <a:xfrm>
            <a:off x="3743908" y="1322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Investors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2A4FBC7E-373A-4F7C-8378-48ABCC329CB6}"/>
              </a:ext>
            </a:extLst>
          </p:cNvPr>
          <p:cNvSpPr txBox="1"/>
          <p:nvPr/>
        </p:nvSpPr>
        <p:spPr>
          <a:xfrm>
            <a:off x="683568" y="2123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Intermediaries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B88D089-D279-3353-9276-3302DCEBC2AD}"/>
              </a:ext>
            </a:extLst>
          </p:cNvPr>
          <p:cNvSpPr txBox="1"/>
          <p:nvPr/>
        </p:nvSpPr>
        <p:spPr>
          <a:xfrm>
            <a:off x="6610048" y="2123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1B7DEC26-BCCD-8CEB-682A-84E0523E2CAE}"/>
              </a:ext>
            </a:extLst>
          </p:cNvPr>
          <p:cNvSpPr txBox="1"/>
          <p:nvPr/>
        </p:nvSpPr>
        <p:spPr>
          <a:xfrm>
            <a:off x="6610048" y="37758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Suppliers</a:t>
            </a:r>
          </a:p>
        </p:txBody>
      </p:sp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BFAC2583-7EAB-2870-379C-1EC2E66E539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572000" y="1691516"/>
            <a:ext cx="0" cy="8466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4EE4217E-AD49-67B9-9ABC-33DA034FC4E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3808" y="2308306"/>
            <a:ext cx="774087" cy="4596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>
            <a:extLst>
              <a:ext uri="{FF2B5EF4-FFF2-40B4-BE49-F238E27FC236}">
                <a16:creationId xmlns:a16="http://schemas.microsoft.com/office/drawing/2014/main" id="{5C539576-4A15-7221-ACEF-276F29EB2A4E}"/>
              </a:ext>
            </a:extLst>
          </p:cNvPr>
          <p:cNvCxnSpPr>
            <a:cxnSpLocks/>
          </p:cNvCxnSpPr>
          <p:nvPr/>
        </p:nvCxnSpPr>
        <p:spPr>
          <a:xfrm flipH="1" flipV="1">
            <a:off x="5526105" y="3343760"/>
            <a:ext cx="1083943" cy="4321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>
            <a:extLst>
              <a:ext uri="{FF2B5EF4-FFF2-40B4-BE49-F238E27FC236}">
                <a16:creationId xmlns:a16="http://schemas.microsoft.com/office/drawing/2014/main" id="{FBE5441C-4D28-0ADE-A8BD-48997994756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526105" y="2308306"/>
            <a:ext cx="1083943" cy="402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43DEB4-D5FA-41E3-0E8C-C2C8882ED596}"/>
              </a:ext>
            </a:extLst>
          </p:cNvPr>
          <p:cNvSpPr/>
          <p:nvPr/>
        </p:nvSpPr>
        <p:spPr>
          <a:xfrm>
            <a:off x="575556" y="5360284"/>
            <a:ext cx="7992888" cy="661004"/>
          </a:xfrm>
          <a:prstGeom prst="rect">
            <a:avLst/>
          </a:prstGeom>
          <a:solidFill>
            <a:srgbClr val="409D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There is overdemand so we must establish some rules</a:t>
            </a:r>
            <a:endParaRPr lang="en-US" sz="1600" dirty="0"/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B81BB118-F2A0-4351-A9C6-DBC103070BB0}"/>
              </a:ext>
            </a:extLst>
          </p:cNvPr>
          <p:cNvSpPr txBox="1"/>
          <p:nvPr/>
        </p:nvSpPr>
        <p:spPr>
          <a:xfrm>
            <a:off x="907036" y="3775884"/>
            <a:ext cx="170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Advisors</a:t>
            </a:r>
          </a:p>
        </p:txBody>
      </p:sp>
      <p:cxnSp>
        <p:nvCxnSpPr>
          <p:cNvPr id="29" name="Connector de fletxa recta 28">
            <a:extLst>
              <a:ext uri="{FF2B5EF4-FFF2-40B4-BE49-F238E27FC236}">
                <a16:creationId xmlns:a16="http://schemas.microsoft.com/office/drawing/2014/main" id="{AD0C1AE7-92D7-FF7B-4129-D8B66816004F}"/>
              </a:ext>
            </a:extLst>
          </p:cNvPr>
          <p:cNvCxnSpPr>
            <a:cxnSpLocks/>
          </p:cNvCxnSpPr>
          <p:nvPr/>
        </p:nvCxnSpPr>
        <p:spPr>
          <a:xfrm flipV="1">
            <a:off x="2611920" y="3271414"/>
            <a:ext cx="1003499" cy="43662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118AF42A-3963-19BE-3DFC-B43F5A3CDD6D}"/>
              </a:ext>
            </a:extLst>
          </p:cNvPr>
          <p:cNvSpPr txBox="1"/>
          <p:nvPr/>
        </p:nvSpPr>
        <p:spPr>
          <a:xfrm>
            <a:off x="3707904" y="448473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Debt providers</a:t>
            </a:r>
          </a:p>
        </p:txBody>
      </p:sp>
      <p:cxnSp>
        <p:nvCxnSpPr>
          <p:cNvPr id="49" name="Connector de fletxa recta 48">
            <a:extLst>
              <a:ext uri="{FF2B5EF4-FFF2-40B4-BE49-F238E27FC236}">
                <a16:creationId xmlns:a16="http://schemas.microsoft.com/office/drawing/2014/main" id="{E7F6D1B4-2945-658C-A722-9D0590EAE78C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535996" y="3437169"/>
            <a:ext cx="0" cy="10475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8DB96E4-7A57-0716-852A-40C99597C0ED}"/>
              </a:ext>
            </a:extLst>
          </p:cNvPr>
          <p:cNvSpPr/>
          <p:nvPr/>
        </p:nvSpPr>
        <p:spPr>
          <a:xfrm>
            <a:off x="6516216" y="1988840"/>
            <a:ext cx="1850384" cy="661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691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C2B5CE-A58E-446A-A0CB-30F34198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409DA3"/>
                </a:solidFill>
              </a:rPr>
              <a:t>Stock-based compensation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sz="1800" dirty="0"/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AD5FE160-334A-44A8-8C02-08C7AD17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777876"/>
          </a:xfrm>
        </p:spPr>
        <p:txBody>
          <a:bodyPr/>
          <a:lstStyle/>
          <a:p>
            <a:r>
              <a:rPr lang="en-US" sz="1600" dirty="0"/>
              <a:t>What are the objectives of stock-based compensation?</a:t>
            </a:r>
          </a:p>
          <a:p>
            <a:pPr marL="0" indent="0">
              <a:buNone/>
            </a:pPr>
            <a:endParaRPr lang="en-US" sz="1050" dirty="0"/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0ABB2-FC45-4542-906C-2234F9A27AA7}"/>
              </a:ext>
            </a:extLst>
          </p:cNvPr>
          <p:cNvSpPr/>
          <p:nvPr/>
        </p:nvSpPr>
        <p:spPr>
          <a:xfrm>
            <a:off x="1331640" y="3388222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Minimize cash outflows in launch and growth phase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E027D-5364-47F6-BB88-EE8834C93931}"/>
              </a:ext>
            </a:extLst>
          </p:cNvPr>
          <p:cNvSpPr/>
          <p:nvPr/>
        </p:nvSpPr>
        <p:spPr>
          <a:xfrm>
            <a:off x="1331640" y="2520514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Align objectives and incentives between employees and company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A0BD2-233A-4A1D-AF02-B7CD9E911FFC}"/>
              </a:ext>
            </a:extLst>
          </p:cNvPr>
          <p:cNvSpPr/>
          <p:nvPr/>
        </p:nvSpPr>
        <p:spPr>
          <a:xfrm>
            <a:off x="1331640" y="4252318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Encourage employees to stay with the company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4C7D6E-F4CD-44A3-A87F-D18B5085C300}"/>
              </a:ext>
            </a:extLst>
          </p:cNvPr>
          <p:cNvSpPr/>
          <p:nvPr/>
        </p:nvSpPr>
        <p:spPr>
          <a:xfrm>
            <a:off x="971600" y="2420888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1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45696-FE7D-4932-BFEA-039E041D38EF}"/>
              </a:ext>
            </a:extLst>
          </p:cNvPr>
          <p:cNvSpPr/>
          <p:nvPr/>
        </p:nvSpPr>
        <p:spPr>
          <a:xfrm>
            <a:off x="971600" y="3284984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2</a:t>
            </a:r>
            <a:endParaRPr lang="en-US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FD335E-B2DD-4CEC-B474-5DDB46A060CC}"/>
              </a:ext>
            </a:extLst>
          </p:cNvPr>
          <p:cNvSpPr/>
          <p:nvPr/>
        </p:nvSpPr>
        <p:spPr>
          <a:xfrm>
            <a:off x="971600" y="4151595"/>
            <a:ext cx="540000" cy="540000"/>
          </a:xfrm>
          <a:prstGeom prst="ellipse">
            <a:avLst/>
          </a:prstGeom>
          <a:solidFill>
            <a:srgbClr val="409D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0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C2B5CE-A58E-446A-A0CB-30F34198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409DA3"/>
                </a:solidFill>
              </a:rPr>
              <a:t>Definitions</a:t>
            </a:r>
            <a:br>
              <a:rPr lang="en-US" sz="1800" dirty="0"/>
            </a:br>
            <a:r>
              <a:rPr lang="en-US" sz="1800" dirty="0"/>
              <a:t>Equity distribution and how to plan your </a:t>
            </a:r>
            <a:r>
              <a:rPr lang="en-US" sz="1800" dirty="0" err="1"/>
              <a:t>captable</a:t>
            </a:r>
            <a:endParaRPr lang="en-US" sz="1800" dirty="0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6E30966-3B3B-4195-9717-441D91D97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90650"/>
            <a:ext cx="4038600" cy="777876"/>
          </a:xfrm>
          <a:ln>
            <a:solidFill>
              <a:srgbClr val="409DA3"/>
            </a:solidFill>
          </a:ln>
        </p:spPr>
        <p:txBody>
          <a:bodyPr/>
          <a:lstStyle/>
          <a:p>
            <a:r>
              <a:rPr lang="en-US" sz="1200" b="1" dirty="0"/>
              <a:t>Stock options</a:t>
            </a:r>
            <a:r>
              <a:rPr lang="en-US" sz="1200" dirty="0"/>
              <a:t>, a derivative contract that allows someone to buy shares in the future at a certain price (strike) and upon fulfilment of certain conditions</a:t>
            </a:r>
          </a:p>
          <a:p>
            <a:endParaRPr lang="en-US" sz="1200" dirty="0"/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AD5FE160-334A-44A8-8C02-08C7AD17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1"/>
            <a:ext cx="8229600" cy="777876"/>
          </a:xfrm>
        </p:spPr>
        <p:txBody>
          <a:bodyPr/>
          <a:lstStyle/>
          <a:p>
            <a:r>
              <a:rPr lang="en-US" sz="1400" dirty="0"/>
              <a:t>Some definitions</a:t>
            </a:r>
          </a:p>
        </p:txBody>
      </p:sp>
      <p:sp>
        <p:nvSpPr>
          <p:cNvPr id="6" name="Contenidor de contingut 3">
            <a:extLst>
              <a:ext uri="{FF2B5EF4-FFF2-40B4-BE49-F238E27FC236}">
                <a16:creationId xmlns:a16="http://schemas.microsoft.com/office/drawing/2014/main" id="{65DE55C0-5F4A-441A-AFF6-E17E31B0659A}"/>
              </a:ext>
            </a:extLst>
          </p:cNvPr>
          <p:cNvSpPr txBox="1">
            <a:spLocks/>
          </p:cNvSpPr>
          <p:nvPr/>
        </p:nvSpPr>
        <p:spPr bwMode="auto">
          <a:xfrm>
            <a:off x="4648202" y="2190649"/>
            <a:ext cx="4038600" cy="777876"/>
          </a:xfrm>
          <a:prstGeom prst="rect">
            <a:avLst/>
          </a:prstGeom>
          <a:noFill/>
          <a:ln>
            <a:solidFill>
              <a:srgbClr val="409D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kern="0" dirty="0"/>
              <a:t>Phantom shares</a:t>
            </a:r>
            <a:r>
              <a:rPr lang="en-US" sz="1200" kern="0" dirty="0"/>
              <a:t>, economic rights that mimic the economic behavior of actual shares, under several limitations</a:t>
            </a:r>
            <a:r>
              <a:rPr lang="en-US" sz="1200" dirty="0"/>
              <a:t> and upon fulfilment of certain conditions</a:t>
            </a:r>
            <a:endParaRPr lang="en-US" sz="1200" kern="0" dirty="0"/>
          </a:p>
          <a:p>
            <a:endParaRPr lang="en-US" sz="1200" kern="0" dirty="0"/>
          </a:p>
        </p:txBody>
      </p:sp>
      <p:sp>
        <p:nvSpPr>
          <p:cNvPr id="7" name="Contenidor de contingut 3">
            <a:extLst>
              <a:ext uri="{FF2B5EF4-FFF2-40B4-BE49-F238E27FC236}">
                <a16:creationId xmlns:a16="http://schemas.microsoft.com/office/drawing/2014/main" id="{F20C8FB4-5779-4675-9028-67069EB0A7FF}"/>
              </a:ext>
            </a:extLst>
          </p:cNvPr>
          <p:cNvSpPr txBox="1">
            <a:spLocks/>
          </p:cNvSpPr>
          <p:nvPr/>
        </p:nvSpPr>
        <p:spPr bwMode="auto">
          <a:xfrm>
            <a:off x="457200" y="3140967"/>
            <a:ext cx="4038600" cy="777876"/>
          </a:xfrm>
          <a:prstGeom prst="rect">
            <a:avLst/>
          </a:prstGeom>
          <a:noFill/>
          <a:ln>
            <a:solidFill>
              <a:srgbClr val="409D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kern="0" dirty="0"/>
              <a:t>Vesting</a:t>
            </a:r>
            <a:r>
              <a:rPr lang="en-US" sz="1200" kern="0" dirty="0"/>
              <a:t>, is when granted stock options or phantom shares are earned.  That is conditional on certain events.  Usually the passage of time, in some cases can be the achievement of milestones</a:t>
            </a:r>
          </a:p>
          <a:p>
            <a:endParaRPr lang="en-US" sz="1200" kern="0" dirty="0"/>
          </a:p>
        </p:txBody>
      </p:sp>
      <p:sp>
        <p:nvSpPr>
          <p:cNvPr id="8" name="Contenidor de contingut 3">
            <a:extLst>
              <a:ext uri="{FF2B5EF4-FFF2-40B4-BE49-F238E27FC236}">
                <a16:creationId xmlns:a16="http://schemas.microsoft.com/office/drawing/2014/main" id="{0C3A1D95-2BFC-48BD-9959-4215CEDB4636}"/>
              </a:ext>
            </a:extLst>
          </p:cNvPr>
          <p:cNvSpPr txBox="1">
            <a:spLocks/>
          </p:cNvSpPr>
          <p:nvPr/>
        </p:nvSpPr>
        <p:spPr bwMode="auto">
          <a:xfrm>
            <a:off x="4648202" y="3140966"/>
            <a:ext cx="4038600" cy="777876"/>
          </a:xfrm>
          <a:prstGeom prst="rect">
            <a:avLst/>
          </a:prstGeom>
          <a:noFill/>
          <a:ln>
            <a:solidFill>
              <a:srgbClr val="409D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kern="0" dirty="0"/>
              <a:t>Cliff</a:t>
            </a:r>
            <a:r>
              <a:rPr lang="en-US" sz="1200" kern="0" dirty="0"/>
              <a:t>, initial period after granting during which rights are not vested.  Typically, one year</a:t>
            </a:r>
          </a:p>
          <a:p>
            <a:endParaRPr lang="en-US" sz="1200" kern="0" dirty="0"/>
          </a:p>
        </p:txBody>
      </p:sp>
      <p:sp>
        <p:nvSpPr>
          <p:cNvPr id="9" name="Contenidor de contingut 3">
            <a:extLst>
              <a:ext uri="{FF2B5EF4-FFF2-40B4-BE49-F238E27FC236}">
                <a16:creationId xmlns:a16="http://schemas.microsoft.com/office/drawing/2014/main" id="{A5E09711-FEBC-40DD-8A07-6985C377B450}"/>
              </a:ext>
            </a:extLst>
          </p:cNvPr>
          <p:cNvSpPr txBox="1">
            <a:spLocks/>
          </p:cNvSpPr>
          <p:nvPr/>
        </p:nvSpPr>
        <p:spPr bwMode="auto">
          <a:xfrm>
            <a:off x="457200" y="4091284"/>
            <a:ext cx="4038600" cy="777876"/>
          </a:xfrm>
          <a:prstGeom prst="rect">
            <a:avLst/>
          </a:prstGeom>
          <a:noFill/>
          <a:ln>
            <a:solidFill>
              <a:srgbClr val="409D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SzPct val="12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kern="0" dirty="0"/>
              <a:t>Strike price</a:t>
            </a:r>
            <a:r>
              <a:rPr lang="en-US" sz="1200" kern="0" dirty="0"/>
              <a:t>, the price at which stock options can be redeemed (converted into shares).</a:t>
            </a:r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54780101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10867</TotalTime>
  <Words>1509</Words>
  <Application>Microsoft Office PowerPoint</Application>
  <PresentationFormat>Presentación en pantalla (4:3)</PresentationFormat>
  <Paragraphs>276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Noto Sans Symbols</vt:lpstr>
      <vt:lpstr>Wingdings</vt:lpstr>
      <vt:lpstr>1_Diseño predeterminado</vt:lpstr>
      <vt:lpstr>Session 3: Equity distribution and how to plan your captable</vt:lpstr>
      <vt:lpstr>Value and stock Equity distribution and how to plan your captable</vt:lpstr>
      <vt:lpstr>Everybody wants equity! Equity distribution and how to plan your captable</vt:lpstr>
      <vt:lpstr>Prioritizing resources and skills Equity distribution and how to plan your captable</vt:lpstr>
      <vt:lpstr>Groups for the activities Equity distribution and how to plan your captable</vt:lpstr>
      <vt:lpstr>Tools for equity distribution Equity distribution and how to plan your captable</vt:lpstr>
      <vt:lpstr>Everybody wants equity! Equity distribution and how to plan your captable</vt:lpstr>
      <vt:lpstr>Stock-based compensation Equity distribution and how to plan your captable</vt:lpstr>
      <vt:lpstr>Definitions Equity distribution and how to plan your captable</vt:lpstr>
      <vt:lpstr>Stock options Equity distribution and how to plan your captable</vt:lpstr>
      <vt:lpstr>Issues with Stock options Equity distribution and how to plan your captable</vt:lpstr>
      <vt:lpstr>Phantom shares Equity distribution and how to plan your captable</vt:lpstr>
      <vt:lpstr>Principles for stock-based compensation Equity distribution and how to plan your captable</vt:lpstr>
      <vt:lpstr>Groups for the activities Equity distribution and how to plan your captable</vt:lpstr>
      <vt:lpstr>Everybody wants equity! Equity distribution and how to plan your captable</vt:lpstr>
      <vt:lpstr>Minimize capital raised Equity distribution and how to plan your captable</vt:lpstr>
      <vt:lpstr>Minimize capital raised Equity distribution and how to plan your captable</vt:lpstr>
      <vt:lpstr>Some guidance Equity distribution and how to plan your captable</vt:lpstr>
      <vt:lpstr>Q&amp;A Equity distribution and how to plan your captable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Jaume Argerich Herreras</dc:creator>
  <cp:lastModifiedBy>Juan Zaffora</cp:lastModifiedBy>
  <cp:revision>40</cp:revision>
  <dcterms:created xsi:type="dcterms:W3CDTF">2016-08-26T14:33:53Z</dcterms:created>
  <dcterms:modified xsi:type="dcterms:W3CDTF">2024-08-26T07:28:59Z</dcterms:modified>
</cp:coreProperties>
</file>