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Raleway"/>
      <p:regular r:id="rId24"/>
      <p:bold r:id="rId25"/>
      <p:italic r:id="rId26"/>
      <p:boldItalic r:id="rId27"/>
    </p:embeddedFont>
    <p:embeddedFont>
      <p:font typeface="Inter SemiBold"/>
      <p:regular r:id="rId28"/>
      <p:bold r:id="rId29"/>
      <p:italic r:id="rId30"/>
      <p:boldItalic r:id="rId31"/>
    </p:embeddedFont>
    <p:embeddedFont>
      <p:font typeface="Roboto"/>
      <p:regular r:id="rId32"/>
      <p:bold r:id="rId33"/>
      <p:italic r:id="rId34"/>
      <p:boldItalic r:id="rId35"/>
    </p:embeddedFont>
    <p:embeddedFont>
      <p:font typeface="Lato"/>
      <p:regular r:id="rId36"/>
      <p:bold r:id="rId37"/>
      <p:italic r:id="rId38"/>
      <p:boldItalic r:id="rId39"/>
    </p:embeddedFont>
    <p:embeddedFont>
      <p:font typeface="Inter"/>
      <p:regular r:id="rId40"/>
      <p:bold r:id="rId41"/>
      <p:italic r:id="rId42"/>
      <p:boldItalic r:id="rId43"/>
    </p:embeddedFont>
    <p:embeddedFont>
      <p:font typeface="Inter ExtraBold"/>
      <p:bold r:id="rId44"/>
      <p:boldItalic r:id="rId45"/>
    </p:embeddedFont>
    <p:embeddedFont>
      <p:font typeface="Inter Medium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37">
          <p15:clr>
            <a:srgbClr val="747775"/>
          </p15:clr>
        </p15:guide>
        <p15:guide id="2" pos="713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37" orient="horz"/>
        <p:guide pos="71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-regular.fntdata"/><Relationship Id="rId42" Type="http://schemas.openxmlformats.org/officeDocument/2006/relationships/font" Target="fonts/Inter-italic.fntdata"/><Relationship Id="rId41" Type="http://schemas.openxmlformats.org/officeDocument/2006/relationships/font" Target="fonts/Inter-bold.fntdata"/><Relationship Id="rId44" Type="http://schemas.openxmlformats.org/officeDocument/2006/relationships/font" Target="fonts/InterExtraBold-bold.fntdata"/><Relationship Id="rId43" Type="http://schemas.openxmlformats.org/officeDocument/2006/relationships/font" Target="fonts/Inter-boldItalic.fntdata"/><Relationship Id="rId46" Type="http://schemas.openxmlformats.org/officeDocument/2006/relationships/font" Target="fonts/InterMedium-regular.fntdata"/><Relationship Id="rId45" Type="http://schemas.openxmlformats.org/officeDocument/2006/relationships/font" Target="fonts/InterExtraBol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InterMedium-italic.fntdata"/><Relationship Id="rId47" Type="http://schemas.openxmlformats.org/officeDocument/2006/relationships/font" Target="fonts/InterMedium-bold.fntdata"/><Relationship Id="rId49" Type="http://schemas.openxmlformats.org/officeDocument/2006/relationships/font" Target="fonts/Inter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InterSemiBold-boldItalic.fntdata"/><Relationship Id="rId30" Type="http://schemas.openxmlformats.org/officeDocument/2006/relationships/font" Target="fonts/InterSemiBold-italic.fntdata"/><Relationship Id="rId33" Type="http://schemas.openxmlformats.org/officeDocument/2006/relationships/font" Target="fonts/Roboto-bold.fntdata"/><Relationship Id="rId32" Type="http://schemas.openxmlformats.org/officeDocument/2006/relationships/font" Target="fonts/Roboto-regular.fntdata"/><Relationship Id="rId35" Type="http://schemas.openxmlformats.org/officeDocument/2006/relationships/font" Target="fonts/Roboto-boldItalic.fntdata"/><Relationship Id="rId34" Type="http://schemas.openxmlformats.org/officeDocument/2006/relationships/font" Target="fonts/Roboto-italic.fntdata"/><Relationship Id="rId37" Type="http://schemas.openxmlformats.org/officeDocument/2006/relationships/font" Target="fonts/Lato-bold.fntdata"/><Relationship Id="rId36" Type="http://schemas.openxmlformats.org/officeDocument/2006/relationships/font" Target="fonts/Lato-regular.fntdata"/><Relationship Id="rId39" Type="http://schemas.openxmlformats.org/officeDocument/2006/relationships/font" Target="fonts/Lato-boldItalic.fntdata"/><Relationship Id="rId38" Type="http://schemas.openxmlformats.org/officeDocument/2006/relationships/font" Target="fonts/Lato-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aleway-regular.fntdata"/><Relationship Id="rId23" Type="http://schemas.openxmlformats.org/officeDocument/2006/relationships/slide" Target="slides/slide18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InterSemiBold-regular.fntdata"/><Relationship Id="rId27" Type="http://schemas.openxmlformats.org/officeDocument/2006/relationships/font" Target="fonts/Raleway-boldItalic.fntdata"/><Relationship Id="rId29" Type="http://schemas.openxmlformats.org/officeDocument/2006/relationships/font" Target="fonts/InterSemiBo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d50857cd4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d50857cd4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d45a1550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d45a1550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0ac69325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e0ac69325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df2ebaca5e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df2ebaca5e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e0ac69325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e0ac69325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9d45a155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9d45a155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90beac10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790beac1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b3cb48a87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b3cb48a87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cd1d64abb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cd1d64abb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cd1d64abb2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cd1d64abb2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cd1d64abb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cd1d64abb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b3cb48a87e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b3cb48a87e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df33b4ea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df33b4ea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b424bed9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b424bed9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b3cb48a87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b3cb48a87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e0ac693252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e0ac693252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790beac105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790beac105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b3fe39e4e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b3fe39e4e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1" name="Google Shape;11;p2"/>
          <p:cNvSpPr txBox="1"/>
          <p:nvPr>
            <p:ph type="title"/>
          </p:nvPr>
        </p:nvSpPr>
        <p:spPr>
          <a:xfrm>
            <a:off x="1061400" y="875250"/>
            <a:ext cx="7021200" cy="115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Inter ExtraBold"/>
              <a:buNone/>
              <a:defRPr b="0" sz="39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4588" y="3825402"/>
            <a:ext cx="2214825" cy="464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Google Shape;13;p2"/>
          <p:cNvCxnSpPr/>
          <p:nvPr/>
        </p:nvCxnSpPr>
        <p:spPr>
          <a:xfrm>
            <a:off x="2727750" y="2208025"/>
            <a:ext cx="36885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948800" y="2390600"/>
            <a:ext cx="54303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Inter Medium"/>
              <a:buNone/>
              <a:defRPr sz="23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0" y="0"/>
            <a:ext cx="9144000" cy="59400"/>
          </a:xfrm>
          <a:prstGeom prst="rect">
            <a:avLst/>
          </a:prstGeom>
          <a:solidFill>
            <a:srgbClr val="D62F2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928350" y="2053350"/>
            <a:ext cx="7287300" cy="10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pic>
        <p:nvPicPr>
          <p:cNvPr id="19" name="Google Shape;19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6675" y="4702152"/>
            <a:ext cx="914401" cy="193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0"/>
            <a:ext cx="9144000" cy="59400"/>
          </a:xfrm>
          <a:prstGeom prst="rect">
            <a:avLst/>
          </a:prstGeom>
          <a:solidFill>
            <a:srgbClr val="D62F2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1021350" y="1381800"/>
            <a:ext cx="7287300" cy="29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Inter"/>
              <a:buChar char="●"/>
              <a:defRPr sz="1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Inter"/>
              <a:buChar char="○"/>
              <a:defRPr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Inter"/>
              <a:buChar char="■"/>
              <a:defRPr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Inter"/>
              <a:buChar char="●"/>
              <a:defRPr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Inter"/>
              <a:buChar char="○"/>
              <a:defRPr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Inter"/>
              <a:buChar char="■"/>
              <a:defRPr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Inter"/>
              <a:buChar char="●"/>
              <a:defRPr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Inter"/>
              <a:buChar char="○"/>
              <a:defRPr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Inter"/>
              <a:buChar char="■"/>
              <a:defRPr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</a:t>
            </a:r>
            <a:endParaRPr/>
          </a:p>
        </p:txBody>
      </p:sp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6675" y="4702152"/>
            <a:ext cx="914401" cy="193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600" y="458275"/>
            <a:ext cx="330200" cy="29291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4"/>
          <p:cNvSpPr txBox="1"/>
          <p:nvPr/>
        </p:nvSpPr>
        <p:spPr>
          <a:xfrm>
            <a:off x="7912050" y="4553363"/>
            <a:ext cx="91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30" name="Google Shape;30;p5"/>
          <p:cNvSpPr/>
          <p:nvPr/>
        </p:nvSpPr>
        <p:spPr>
          <a:xfrm>
            <a:off x="0" y="0"/>
            <a:ext cx="9144000" cy="59400"/>
          </a:xfrm>
          <a:prstGeom prst="rect">
            <a:avLst/>
          </a:prstGeom>
          <a:solidFill>
            <a:srgbClr val="D62F2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5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pic>
        <p:nvPicPr>
          <p:cNvPr id="32" name="Google Shape;3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6675" y="4702152"/>
            <a:ext cx="914401" cy="193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600" y="458275"/>
            <a:ext cx="330200" cy="29291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/>
          <p:nvPr>
            <p:ph idx="1" type="subTitle"/>
          </p:nvPr>
        </p:nvSpPr>
        <p:spPr>
          <a:xfrm>
            <a:off x="1021350" y="1609400"/>
            <a:ext cx="3434700" cy="24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Inter"/>
              <a:buNone/>
              <a:defRPr sz="1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2" type="subTitle"/>
          </p:nvPr>
        </p:nvSpPr>
        <p:spPr>
          <a:xfrm>
            <a:off x="4764475" y="1609400"/>
            <a:ext cx="3434700" cy="24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Inter"/>
              <a:buNone/>
              <a:defRPr sz="1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38" name="Google Shape;38;p6"/>
          <p:cNvSpPr/>
          <p:nvPr/>
        </p:nvSpPr>
        <p:spPr>
          <a:xfrm>
            <a:off x="0" y="0"/>
            <a:ext cx="9144000" cy="59400"/>
          </a:xfrm>
          <a:prstGeom prst="rect">
            <a:avLst/>
          </a:prstGeom>
          <a:solidFill>
            <a:srgbClr val="D62F2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6"/>
          <p:cNvSpPr txBox="1"/>
          <p:nvPr>
            <p:ph type="title"/>
          </p:nvPr>
        </p:nvSpPr>
        <p:spPr>
          <a:xfrm>
            <a:off x="492675" y="301150"/>
            <a:ext cx="78159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D62F2F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928350" y="2053350"/>
            <a:ext cx="7287300" cy="10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Slide 1_1_1_TITLEANDBULLETS_H">
  <p:cSld name="TITLE_AND_BODY_2_1_1_1_1_1_1_1_1_1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>
            <p:ph idx="2" type="pic"/>
          </p:nvPr>
        </p:nvSpPr>
        <p:spPr>
          <a:xfrm>
            <a:off x="5545938" y="1519300"/>
            <a:ext cx="3090600" cy="3090600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13"/>
          <p:cNvSpPr txBox="1"/>
          <p:nvPr>
            <p:ph type="title"/>
          </p:nvPr>
        </p:nvSpPr>
        <p:spPr>
          <a:xfrm>
            <a:off x="507450" y="331400"/>
            <a:ext cx="8129100" cy="7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507456" y="1519301"/>
            <a:ext cx="4782300" cy="30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hyperlink" Target="https://en.wikipedia.org/wiki/JLL_(company)" TargetMode="External"/><Relationship Id="rId5" Type="http://schemas.openxmlformats.org/officeDocument/2006/relationships/hyperlink" Target="https://www.moravio.com/portfolio/jll-jet-intelligent-assistant" TargetMode="External"/><Relationship Id="rId6" Type="http://schemas.openxmlformats.org/officeDocument/2006/relationships/hyperlink" Target="http://www.youtube.com/watch?v=mCKdagyVoUA" TargetMode="External"/><Relationship Id="rId7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moravio.com/portfolio/jll-jet-intelligent-assistant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moravio.com/portfolio/stardio-live-fitness-platform" TargetMode="External"/><Relationship Id="rId4" Type="http://schemas.openxmlformats.org/officeDocument/2006/relationships/hyperlink" Target="http://www.youtube.com/watch?v=mM-dCr-WcTI" TargetMode="External"/><Relationship Id="rId5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moravio.com/portfolio/jll-workspace-management" TargetMode="External"/><Relationship Id="rId4" Type="http://schemas.openxmlformats.org/officeDocument/2006/relationships/image" Target="../media/image20.png"/><Relationship Id="rId5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moravio.com/portfolio/vector-based-map-editor-to-create-beautiful-maps" TargetMode="External"/><Relationship Id="rId4" Type="http://schemas.openxmlformats.org/officeDocument/2006/relationships/image" Target="../media/image10.png"/><Relationship Id="rId5" Type="http://schemas.openxmlformats.org/officeDocument/2006/relationships/hyperlink" Target="http://drive.google.com/file/d/1GfPrg4LKF7lxNdK8DLPnd3OCuRk3dPJ3/view" TargetMode="External"/><Relationship Id="rId6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moravio.com/portfolio/custom-ai-powered-crm-web-application" TargetMode="External"/><Relationship Id="rId4" Type="http://schemas.openxmlformats.org/officeDocument/2006/relationships/hyperlink" Target="http://www.youtube.com/watch?v=d1w2wO42AXs" TargetMode="External"/><Relationship Id="rId5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clutch.co/profile/moravio#reviews" TargetMode="External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Relationship Id="rId4" Type="http://schemas.openxmlformats.org/officeDocument/2006/relationships/hyperlink" Target="http://moravi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903600" y="894700"/>
            <a:ext cx="7520700" cy="115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5400"/>
              <a:t>MORAVIO</a:t>
            </a:r>
            <a:endParaRPr sz="5400"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1948800" y="2390600"/>
            <a:ext cx="524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Delivering Complex Software Systems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About Moravio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92025" y="1170350"/>
            <a:ext cx="7524600" cy="16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2011 - Established in Prague, Czechia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International team, </a:t>
            </a:r>
            <a:r>
              <a:rPr lang="ru"/>
              <a:t>Prague, </a:t>
            </a:r>
            <a:r>
              <a:rPr lang="ru"/>
              <a:t>Barcelona, Ostrava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Software Development, Advanced Solutions</a:t>
            </a:r>
            <a:endParaRPr/>
          </a:p>
        </p:txBody>
      </p:sp>
      <p:sp>
        <p:nvSpPr>
          <p:cNvPr id="69" name="Google Shape;69;p15"/>
          <p:cNvSpPr txBox="1"/>
          <p:nvPr/>
        </p:nvSpPr>
        <p:spPr>
          <a:xfrm>
            <a:off x="1131500" y="2990900"/>
            <a:ext cx="102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D62F2F"/>
                </a:solidFill>
                <a:latin typeface="Inter"/>
                <a:ea typeface="Inter"/>
                <a:cs typeface="Inter"/>
                <a:sym typeface="Inter"/>
              </a:rPr>
              <a:t>50+</a:t>
            </a:r>
            <a:endParaRPr b="1" sz="2400">
              <a:solidFill>
                <a:srgbClr val="D62F2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1131500" y="3363250"/>
            <a:ext cx="1027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Experts in the team</a:t>
            </a:r>
            <a:endParaRPr sz="1200"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cxnSp>
        <p:nvCxnSpPr>
          <p:cNvPr id="71" name="Google Shape;71;p15"/>
          <p:cNvCxnSpPr/>
          <p:nvPr/>
        </p:nvCxnSpPr>
        <p:spPr>
          <a:xfrm>
            <a:off x="1021350" y="3098325"/>
            <a:ext cx="0" cy="799500"/>
          </a:xfrm>
          <a:prstGeom prst="straightConnector1">
            <a:avLst/>
          </a:prstGeom>
          <a:noFill/>
          <a:ln cap="flat" cmpd="sng" w="19050">
            <a:solidFill>
              <a:srgbClr val="D62F2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15"/>
          <p:cNvSpPr txBox="1"/>
          <p:nvPr/>
        </p:nvSpPr>
        <p:spPr>
          <a:xfrm>
            <a:off x="3438525" y="2990900"/>
            <a:ext cx="7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D62F2F"/>
                </a:solidFill>
                <a:latin typeface="Inter"/>
                <a:ea typeface="Inter"/>
                <a:cs typeface="Inter"/>
                <a:sym typeface="Inter"/>
              </a:rPr>
              <a:t>14+</a:t>
            </a:r>
            <a:endParaRPr b="1" sz="2400">
              <a:solidFill>
                <a:srgbClr val="D62F2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438525" y="3363250"/>
            <a:ext cx="9855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Inter SemiBold"/>
                <a:ea typeface="Inter SemiBold"/>
                <a:cs typeface="Inter SemiBold"/>
                <a:sym typeface="Inter SemiBold"/>
              </a:rPr>
              <a:t>Years on the market</a:t>
            </a:r>
            <a:endParaRPr sz="1200"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cxnSp>
        <p:nvCxnSpPr>
          <p:cNvPr id="74" name="Google Shape;74;p15"/>
          <p:cNvCxnSpPr/>
          <p:nvPr/>
        </p:nvCxnSpPr>
        <p:spPr>
          <a:xfrm>
            <a:off x="3328375" y="3098325"/>
            <a:ext cx="0" cy="799500"/>
          </a:xfrm>
          <a:prstGeom prst="straightConnector1">
            <a:avLst/>
          </a:prstGeom>
          <a:noFill/>
          <a:ln cap="flat" cmpd="sng" w="19050">
            <a:solidFill>
              <a:srgbClr val="D62F2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15"/>
          <p:cNvSpPr txBox="1"/>
          <p:nvPr/>
        </p:nvSpPr>
        <p:spPr>
          <a:xfrm>
            <a:off x="5855700" y="2988650"/>
            <a:ext cx="1079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D62F2F"/>
                </a:solidFill>
                <a:latin typeface="Inter"/>
                <a:ea typeface="Inter"/>
                <a:cs typeface="Inter"/>
                <a:sym typeface="Inter"/>
              </a:rPr>
              <a:t>200+</a:t>
            </a:r>
            <a:endParaRPr b="1" sz="2400">
              <a:solidFill>
                <a:srgbClr val="D62F2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5855700" y="3361000"/>
            <a:ext cx="9216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1217">
                <a:latin typeface="Inter SemiBold"/>
                <a:ea typeface="Inter SemiBold"/>
                <a:cs typeface="Inter SemiBold"/>
                <a:sym typeface="Inter SemiBold"/>
              </a:rPr>
              <a:t>Projects delivered</a:t>
            </a:r>
            <a:endParaRPr sz="1217"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t/>
            </a:r>
            <a:endParaRPr sz="1017"/>
          </a:p>
        </p:txBody>
      </p:sp>
      <p:cxnSp>
        <p:nvCxnSpPr>
          <p:cNvPr id="77" name="Google Shape;77;p15"/>
          <p:cNvCxnSpPr/>
          <p:nvPr/>
        </p:nvCxnSpPr>
        <p:spPr>
          <a:xfrm>
            <a:off x="5745550" y="3096075"/>
            <a:ext cx="0" cy="799500"/>
          </a:xfrm>
          <a:prstGeom prst="straightConnector1">
            <a:avLst/>
          </a:prstGeom>
          <a:noFill/>
          <a:ln cap="flat" cmpd="sng" w="19050">
            <a:solidFill>
              <a:srgbClr val="D62F2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What We Do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420700" y="1307350"/>
            <a:ext cx="4032300" cy="29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Delivering complex software systems for businesses.</a:t>
            </a:r>
            <a:endParaRPr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Transforming ideas into innovative software solutions.</a:t>
            </a:r>
            <a:endParaRPr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Empowering companies with agility and efficiency.</a:t>
            </a:r>
            <a:endParaRPr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200"/>
              <a:buFont typeface="Roboto"/>
              <a:buChar char="●"/>
            </a:pPr>
            <a:r>
              <a:rPr lang="ru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Providing flexible co-development partnerships</a:t>
            </a:r>
            <a:endParaRPr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4" name="Google Shape;84;p16" title="680b62be794d3438092dd5b1_0166-moravio-we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0325" y="1046450"/>
            <a:ext cx="4573676" cy="305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Positioning</a:t>
            </a:r>
            <a:endParaRPr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4580650" y="1092600"/>
            <a:ext cx="4096800" cy="29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Competing with Large Software Companies: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We deliver more effective solutions, enhanced communication, and cost efficiency, achieving equal or better results.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 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Enterprise Companies: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We bring innovation and agility, functioning as an extension of your team focused on deliverables.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Mid-Size Companies: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Co-development partnership offering experience, scalability, and flexible scaling without long-term commitments.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Scale-Ups: </a:t>
            </a:r>
            <a:r>
              <a:rPr lang="ru"/>
              <a:t>Helping startups that have grown rapidly and accumulated tech debt. We rebuild platforms to be scalable and ready for future growth.</a:t>
            </a:r>
            <a:endParaRPr/>
          </a:p>
        </p:txBody>
      </p:sp>
      <p:pic>
        <p:nvPicPr>
          <p:cNvPr id="91" name="Google Shape;91;p17" title="680b540c35fb8d6307cc6103_04e296202cef9d1748784345b3d85c44_4O5A9691 (1)-2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09688"/>
            <a:ext cx="4209623" cy="2524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Key Markets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1021350" y="1381800"/>
            <a:ext cx="3451500" cy="29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D0D0D"/>
                </a:solidFill>
                <a:latin typeface="Roboto"/>
                <a:ea typeface="Roboto"/>
                <a:cs typeface="Roboto"/>
                <a:sym typeface="Roboto"/>
              </a:rPr>
              <a:t>USA </a:t>
            </a:r>
            <a:r>
              <a:rPr lang="ru">
                <a:solidFill>
                  <a:srgbClr val="0D0D0D"/>
                </a:solidFill>
                <a:latin typeface="Roboto"/>
                <a:ea typeface="Roboto"/>
                <a:cs typeface="Roboto"/>
                <a:sym typeface="Roboto"/>
              </a:rPr>
              <a:t>- Fortune #190 company JLL, Nokia, Vote Smart</a:t>
            </a:r>
            <a:endParaRPr>
              <a:solidFill>
                <a:srgbClr val="0D0D0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D0D0D"/>
                </a:solidFill>
                <a:latin typeface="Roboto"/>
                <a:ea typeface="Roboto"/>
                <a:cs typeface="Roboto"/>
                <a:sym typeface="Roboto"/>
              </a:rPr>
              <a:t>UK</a:t>
            </a:r>
            <a:r>
              <a:rPr lang="ru">
                <a:solidFill>
                  <a:srgbClr val="0D0D0D"/>
                </a:solidFill>
                <a:latin typeface="Roboto"/>
                <a:ea typeface="Roboto"/>
                <a:cs typeface="Roboto"/>
                <a:sym typeface="Roboto"/>
              </a:rPr>
              <a:t> - NonStop Consulting, TTG, Stard.io</a:t>
            </a:r>
            <a:endParaRPr>
              <a:solidFill>
                <a:srgbClr val="0D0D0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D0D0D"/>
                </a:solidFill>
                <a:latin typeface="Roboto"/>
                <a:ea typeface="Roboto"/>
                <a:cs typeface="Roboto"/>
                <a:sym typeface="Roboto"/>
              </a:rPr>
              <a:t>Prague</a:t>
            </a:r>
            <a:r>
              <a:rPr lang="ru">
                <a:solidFill>
                  <a:srgbClr val="0D0D0D"/>
                </a:solidFill>
                <a:latin typeface="Roboto"/>
                <a:ea typeface="Roboto"/>
                <a:cs typeface="Roboto"/>
                <a:sym typeface="Roboto"/>
              </a:rPr>
              <a:t> - 2x 1B+ revenue companies (Datart, Notino)</a:t>
            </a:r>
            <a:endParaRPr>
              <a:solidFill>
                <a:srgbClr val="0D0D0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>
              <a:solidFill>
                <a:srgbClr val="0D0D0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8" name="Google Shape;98;p18" title="680bc9dab4096fc98f15b92f_1227-moravio-web-new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9700" y="1298363"/>
            <a:ext cx="4254300" cy="254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9825" y="148750"/>
            <a:ext cx="2555851" cy="5061477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520"/>
              <a:t>JET by JLL (2019)</a:t>
            </a:r>
            <a:endParaRPr sz="2520"/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1021350" y="1099050"/>
            <a:ext cx="5448300" cy="32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San Francisco, USA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 u="sng">
                <a:solidFill>
                  <a:schemeClr val="hlink"/>
                </a:solidFill>
                <a:hlinkClick r:id="rId4"/>
              </a:rPr>
              <a:t>JLL</a:t>
            </a:r>
            <a:r>
              <a:rPr lang="ru"/>
              <a:t> - Fortune 500 (#190), 103 000 employees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We've developed a new kind of AI in cooperation with Google Engineers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JLL operates in Commercial Real Estate, leasing and servicing offices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JLL clients (HP, P&amp;G, Nike, McDonalds) have access to their own AI personal work assistant.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Our team of 10 co-developed AI driven application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Integration with 10 different 3rd party systems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b="1" lang="ru"/>
              <a:t>Check out the video (sound on) -&gt;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More info: </a:t>
            </a:r>
            <a:r>
              <a:rPr lang="ru" sz="1100" u="sng">
                <a:solidFill>
                  <a:srgbClr val="D62F2F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https://www.moravio.com/portfolio/jll-jet-intelligent-assistant</a:t>
            </a:r>
            <a:endParaRPr>
              <a:solidFill>
                <a:srgbClr val="D62F2F"/>
              </a:solidFill>
            </a:endParaRPr>
          </a:p>
        </p:txBody>
      </p:sp>
      <p:pic>
        <p:nvPicPr>
          <p:cNvPr id="106" name="Google Shape;106;p19" title="JET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94881" y="386250"/>
            <a:ext cx="2174450" cy="443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520"/>
              <a:t>Nokia (Bell Labs)</a:t>
            </a:r>
            <a:endParaRPr sz="2520"/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1021350" y="1099050"/>
            <a:ext cx="4697700" cy="32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100 years old company Bell Labs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ru"/>
              <a:t>Invented the laser, transistor, unix, C++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ru"/>
              <a:t>11 nobel prizes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They invented new encryption algorithm for audio and video streaming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They found Moravio as the best partner to implement applications like Zoom, MS Teams or Google Meet, but for Nokia, to use the new encryption technology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We've understood theoretical background of the new cutting edge technology and implemented a real application using that technology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More info: </a:t>
            </a:r>
            <a:r>
              <a:rPr lang="ru" sz="1100" u="sng">
                <a:solidFill>
                  <a:srgbClr val="D62F2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https://www.moravio.com/portfolio/jll-jet-intelligent-assistant</a:t>
            </a:r>
            <a:endParaRPr>
              <a:solidFill>
                <a:srgbClr val="D62F2F"/>
              </a:solidFill>
            </a:endParaRPr>
          </a:p>
        </p:txBody>
      </p:sp>
      <p:pic>
        <p:nvPicPr>
          <p:cNvPr id="113" name="Google Shape;113;p20" title="6853f76078ae0e3b1f69bde1_1200X627 - Сenter- Nokia Cover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5300" y="305950"/>
            <a:ext cx="3308700" cy="17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Stard.io</a:t>
            </a:r>
            <a:endParaRPr/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4246125" y="1253450"/>
            <a:ext cx="4759800" cy="29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Birmingham</a:t>
            </a:r>
            <a:r>
              <a:rPr lang="ru"/>
              <a:t>, UK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We’ve built a Zoom-like live streaming platform for trainers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Trainers design their lectures in a special editor - adding music, cues for segments etc.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Cli</a:t>
            </a:r>
            <a:r>
              <a:rPr lang="ru"/>
              <a:t>e</a:t>
            </a:r>
            <a:r>
              <a:rPr lang="ru"/>
              <a:t>nts pay, join the session, see each other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More info: </a:t>
            </a:r>
            <a:r>
              <a:rPr lang="ru" sz="1100" u="sng">
                <a:solidFill>
                  <a:srgbClr val="D62F2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https://www.moravio.com/portfolio/stardio-live-fitness-platform</a:t>
            </a:r>
            <a:endParaRPr>
              <a:solidFill>
                <a:srgbClr val="D62F2F"/>
              </a:solidFill>
            </a:endParaRPr>
          </a:p>
        </p:txBody>
      </p:sp>
      <p:pic>
        <p:nvPicPr>
          <p:cNvPr id="120" name="Google Shape;120;p21" title="stardio com   live fitness platform 2160p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4775" y="1253450"/>
            <a:ext cx="3688950" cy="2075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520"/>
              <a:t>OSIS</a:t>
            </a:r>
            <a:endParaRPr sz="2520"/>
          </a:p>
        </p:txBody>
      </p:sp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1021350" y="1099050"/>
            <a:ext cx="5448300" cy="32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San Francisco, USA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Another cooperation with JLL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Comprehensive solution for managing buildings</a:t>
            </a:r>
            <a:br>
              <a:rPr lang="ru"/>
            </a:br>
            <a:r>
              <a:rPr lang="ru"/>
              <a:t>and assets using CAD, GIS and IWMS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Floorplan imports, asset management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Room and desk reservation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Integration with other systems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More info: </a:t>
            </a:r>
            <a:r>
              <a:rPr lang="ru" sz="1100" u="sng">
                <a:solidFill>
                  <a:srgbClr val="D62F2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https://www.moravio.com/portfolio/jll-workspace-management</a:t>
            </a:r>
            <a:endParaRPr>
              <a:solidFill>
                <a:srgbClr val="D62F2F"/>
              </a:solidFill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0400" y="1134187"/>
            <a:ext cx="3883824" cy="287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4700" y="3279200"/>
            <a:ext cx="1169526" cy="175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Theater Seating Editor</a:t>
            </a:r>
            <a:endParaRPr/>
          </a:p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4246125" y="1253450"/>
            <a:ext cx="4759800" cy="29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New York, USA + London, UK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Tool for creating interactive maps for venues &amp; events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P</a:t>
            </a:r>
            <a:r>
              <a:rPr lang="ru"/>
              <a:t>ossibility to draw various geometric shapes including polygons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Everything is based on SVG vector canvas, so no matter what device you use, it will always look good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Easy to use for different teams and different complexity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Integration with 3rd party services for payments and invoices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More info: </a:t>
            </a:r>
            <a:r>
              <a:rPr lang="ru" sz="1100" u="sng">
                <a:solidFill>
                  <a:srgbClr val="D62F2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https://www.moravio.com/portfolio/vector-based-map-editor-to-create-beautiful-maps</a:t>
            </a:r>
            <a:endParaRPr>
              <a:solidFill>
                <a:srgbClr val="D62F2F"/>
              </a:solidFill>
            </a:endParaRPr>
          </a:p>
        </p:txBody>
      </p:sp>
      <p:pic>
        <p:nvPicPr>
          <p:cNvPr id="135" name="Google Shape;13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1650" y="301150"/>
            <a:ext cx="1376245" cy="53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 title="ttg3_c350d0c2f6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9775" y="1463250"/>
            <a:ext cx="3941323" cy="2216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NonStop Consulting</a:t>
            </a:r>
            <a:endParaRPr/>
          </a:p>
        </p:txBody>
      </p:sp>
      <p:sp>
        <p:nvSpPr>
          <p:cNvPr id="142" name="Google Shape;142;p24"/>
          <p:cNvSpPr txBox="1"/>
          <p:nvPr>
            <p:ph idx="1" type="body"/>
          </p:nvPr>
        </p:nvSpPr>
        <p:spPr>
          <a:xfrm>
            <a:off x="4246125" y="1253450"/>
            <a:ext cx="4759800" cy="29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London</a:t>
            </a:r>
            <a:r>
              <a:rPr lang="ru"/>
              <a:t>, UK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Team of 23 devs/pms/designers/AI research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Completely new bespoke internal CRM covering full agenda of a big recruiting company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Many different automations to save time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Digitization of several key recruitment tasks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AI assistant integration to further save and streamline recruiters time to focus on what matters most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Integration of many 3rd party services like Broadbean etc.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More info: </a:t>
            </a:r>
            <a:r>
              <a:rPr lang="ru" sz="1100" u="sng">
                <a:solidFill>
                  <a:srgbClr val="D62F2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https://www.moravio.com/portfolio/custom-ai-powered-crm-web-application</a:t>
            </a:r>
            <a:endParaRPr>
              <a:solidFill>
                <a:srgbClr val="D62F2F"/>
              </a:solidFill>
            </a:endParaRPr>
          </a:p>
        </p:txBody>
      </p:sp>
      <p:pic>
        <p:nvPicPr>
          <p:cNvPr descr="What does it mean to be a NonStopper? Watch our video to find out and if you see yourself as part of this incredible team, benefiting from award-winning training &amp; development, fantastic career progression opportunities and outstanding earning potential, let us know! careers@nonstopconsulting.com" id="143" name="Google Shape;143;p24" title="NonStop in Prague – What does it mean to be a NonStopper?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350" y="1714500"/>
            <a:ext cx="30480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Moravio in reviews</a:t>
            </a:r>
            <a:endParaRPr/>
          </a:p>
        </p:txBody>
      </p:sp>
      <p:sp>
        <p:nvSpPr>
          <p:cNvPr id="149" name="Google Shape;149;p25"/>
          <p:cNvSpPr txBox="1"/>
          <p:nvPr>
            <p:ph idx="1" type="body"/>
          </p:nvPr>
        </p:nvSpPr>
        <p:spPr>
          <a:xfrm>
            <a:off x="928350" y="2575800"/>
            <a:ext cx="7287300" cy="176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Clutch.co is the biggest international catalog of service providers in our industry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We currently have 4.9 / 5 review score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21 extensive reviews </a:t>
            </a:r>
            <a:r>
              <a:rPr lang="ru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https://clutch.co/profile/moravio#reviews</a:t>
            </a:r>
            <a:endParaRPr/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200" y="1142726"/>
            <a:ext cx="8421601" cy="112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Services</a:t>
            </a:r>
            <a:endParaRPr/>
          </a:p>
        </p:txBody>
      </p:sp>
      <p:sp>
        <p:nvSpPr>
          <p:cNvPr id="156" name="Google Shape;156;p26"/>
          <p:cNvSpPr txBox="1"/>
          <p:nvPr>
            <p:ph idx="1" type="body"/>
          </p:nvPr>
        </p:nvSpPr>
        <p:spPr>
          <a:xfrm>
            <a:off x="1021350" y="1381800"/>
            <a:ext cx="7287300" cy="29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/>
              <a:t>SW Development Outsourcing + Co-development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Design, build and maintain custom software solutions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Custom AI solutions, CRMs, ERPs, information systems, integrations, AI automations, data processing &amp; analysis, dashboards, web apps, </a:t>
            </a:r>
            <a:r>
              <a:rPr lang="ru"/>
              <a:t>mobile apps, </a:t>
            </a:r>
            <a:r>
              <a:rPr lang="ru"/>
              <a:t>cloud applications, automations, due diligence, consultations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Product management</a:t>
            </a:r>
            <a:endParaRPr b="1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We design the right solution for a given problem with the client together.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Type of cooperation</a:t>
            </a:r>
            <a:endParaRPr b="1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Time &amp; Material ( Large projects)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Fixed Price ( Smaller projects ), or large project split into fixed milestones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Subscription ( Maintenance, SLA, 24/7 support)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Why Choose Moravio?</a:t>
            </a:r>
            <a:endParaRPr/>
          </a:p>
        </p:txBody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1021350" y="1381800"/>
            <a:ext cx="7287300" cy="29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Quality</a:t>
            </a:r>
            <a:endParaRPr b="1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Proven expertise in solving complex challenges.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Trusted by mid-sized to Fortune 500 companies.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13 years of market experience.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Scale</a:t>
            </a:r>
            <a:endParaRPr b="1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Flexible growth: start small, scale up or down bi-weekly.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Adaptable to your needs, ensuring optimal resource allocation.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We bring the whole team architecture and processes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Agility</a:t>
            </a:r>
            <a:endParaRPr b="1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Dynamic scope adjustments and team resizing.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Rapid response to changing project requirements.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"/>
              <a:t>Time to market, seasoned team available in matter of weeks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Recent AI projects</a:t>
            </a:r>
            <a:endParaRPr/>
          </a:p>
        </p:txBody>
      </p:sp>
      <p:sp>
        <p:nvSpPr>
          <p:cNvPr id="168" name="Google Shape;168;p28"/>
          <p:cNvSpPr txBox="1"/>
          <p:nvPr>
            <p:ph idx="1" type="body"/>
          </p:nvPr>
        </p:nvSpPr>
        <p:spPr>
          <a:xfrm>
            <a:off x="1021350" y="1381800"/>
            <a:ext cx="4196100" cy="29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ru"/>
              <a:t>Supply Chain Automation SW (NDA)</a:t>
            </a:r>
            <a:endParaRPr b="1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ru"/>
              <a:t>TOP 2 out of 5 Ecommerce players in Czechia</a:t>
            </a:r>
            <a:endParaRPr b="1"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ru"/>
              <a:t>Datart  - </a:t>
            </a:r>
            <a:r>
              <a:rPr lang="ru"/>
              <a:t>$1B+ monthly turnover, </a:t>
            </a:r>
            <a:r>
              <a:rPr lang="ru"/>
              <a:t>internal systems with AI fraud detection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ru"/>
              <a:t>Notino</a:t>
            </a:r>
            <a:r>
              <a:rPr lang="ru"/>
              <a:t> - $1B+ AI shopping assistant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ru"/>
              <a:t>IS Produkce</a:t>
            </a:r>
            <a:r>
              <a:rPr lang="ru"/>
              <a:t> - Face recognition in film industry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ru"/>
              <a:t>TOP 3 Sporting bets player in Czechia (NDA) </a:t>
            </a:r>
            <a:r>
              <a:rPr lang="ru"/>
              <a:t>- AI assistant for user registration process</a:t>
            </a:r>
            <a:endParaRPr/>
          </a:p>
        </p:txBody>
      </p:sp>
      <p:pic>
        <p:nvPicPr>
          <p:cNvPr id="169" name="Google Shape;169;p28" title="68359839badf266f555b0253_1748264277394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2250" y="760875"/>
            <a:ext cx="3621750" cy="362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Where to Find Us</a:t>
            </a:r>
            <a:endParaRPr/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88750"/>
            <a:ext cx="8839204" cy="3465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Contacts</a:t>
            </a:r>
            <a:endParaRPr/>
          </a:p>
        </p:txBody>
      </p:sp>
      <p:pic>
        <p:nvPicPr>
          <p:cNvPr id="181" name="Google Shape;181;p30" title="Screenshot 2025-08-27 at 19.25.5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8554" y="1119300"/>
            <a:ext cx="2032223" cy="3460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0" title="Screenshot 2025-08-27 at 19.25.4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9614" y="1119288"/>
            <a:ext cx="2016836" cy="3460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7700" y="1126887"/>
            <a:ext cx="2016824" cy="3445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/>
          <p:nvPr>
            <p:ph type="title"/>
          </p:nvPr>
        </p:nvSpPr>
        <p:spPr>
          <a:xfrm>
            <a:off x="1021350" y="301150"/>
            <a:ext cx="72873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1"/>
          <p:cNvSpPr txBox="1"/>
          <p:nvPr>
            <p:ph idx="1" type="body"/>
          </p:nvPr>
        </p:nvSpPr>
        <p:spPr>
          <a:xfrm>
            <a:off x="1611400" y="1768475"/>
            <a:ext cx="7287300" cy="295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292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1"/>
          <p:cNvSpPr txBox="1"/>
          <p:nvPr/>
        </p:nvSpPr>
        <p:spPr>
          <a:xfrm>
            <a:off x="1131500" y="1923113"/>
            <a:ext cx="6390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Thank You</a:t>
            </a:r>
            <a:endParaRPr b="1" sz="4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1229575" y="2937025"/>
            <a:ext cx="3092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We appreciate your time and interest in Moravio. Together, we can transform complex challenges into seamless solutions.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3" name="Google Shape;193;p31"/>
          <p:cNvSpPr txBox="1"/>
          <p:nvPr/>
        </p:nvSpPr>
        <p:spPr>
          <a:xfrm>
            <a:off x="1229575" y="4080550"/>
            <a:ext cx="2859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u="sng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moravio.com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