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421" r:id="rId2"/>
    <p:sldId id="525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6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notesMaster" Target="notesMasters/notesMaster1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19218-FD12-4699-B71B-E0F1F2CC957F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0BA99-62A8-46D7-B877-42D2CA9BE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72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6662A-273B-4BC8-ACBD-D1772B7F46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333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6662A-273B-4BC8-ACBD-D1772B7F46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32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B3088-AC9D-4D54-AE62-BCF4BA74F9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F9CC4-20E8-4442-8467-76C716A75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89F676-97DB-4712-A4FF-87467B5D3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EAC23-0ADD-47A9-B645-473C93D4002E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25FB9A-296D-474C-AB3E-24FC1B2C6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79D148-CA50-437F-8E8E-797CA5410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92F4E-BA22-4A5A-89C6-BD9D3CBAD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59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A1313-6A59-4AD5-A279-46ED2765F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5FFD2E-0B64-4F46-BCCD-7B88C230C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E81A7-A5A0-4773-A317-D2B863266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EAC23-0ADD-47A9-B645-473C93D4002E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BD434A-946A-4DFD-BD11-8F48E3EC4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8F876-4501-42B4-A0CA-FC829F7D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92F4E-BA22-4A5A-89C6-BD9D3CBAD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146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799DFD-A3ED-47C3-9C69-07CF7FF30F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E3AB69-7D2F-45A7-B626-3F028A3D77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E2F07-8BB8-422F-8DFF-843102965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EAC23-0ADD-47A9-B645-473C93D4002E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CDFAB2-5FA1-4686-A96C-C0CB3A7C1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68F8E3-A5C3-49E5-AA5F-6B21296B2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92F4E-BA22-4A5A-89C6-BD9D3CBAD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31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3C8C2-A332-4C4D-9BDD-7C999FC096E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20002" y="2779575"/>
            <a:ext cx="8985956" cy="1264475"/>
          </a:xfrm>
          <a:noFill/>
        </p:spPr>
        <p:txBody>
          <a:bodyPr anchor="ctr" anchorCtr="0">
            <a:noAutofit/>
          </a:bodyPr>
          <a:lstStyle>
            <a:lvl1pPr algn="ctr">
              <a:defRPr sz="4000">
                <a:latin typeface="+mj-lt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6FAA03-08B2-494D-B9FA-7BE28CA354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95199" y="4914889"/>
            <a:ext cx="6801612" cy="53129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16" indent="0" algn="ctr">
              <a:buNone/>
              <a:defRPr sz="2000"/>
            </a:lvl2pPr>
            <a:lvl3pPr marL="914433" indent="0" algn="ctr">
              <a:buNone/>
              <a:defRPr sz="1801"/>
            </a:lvl3pPr>
            <a:lvl4pPr marL="1371653" indent="0" algn="ctr">
              <a:buNone/>
              <a:defRPr sz="1600"/>
            </a:lvl4pPr>
            <a:lvl5pPr marL="1828869" indent="0" algn="ctr">
              <a:buNone/>
              <a:defRPr sz="1600"/>
            </a:lvl5pPr>
            <a:lvl6pPr marL="2286085" indent="0" algn="ctr">
              <a:buNone/>
              <a:defRPr sz="1600"/>
            </a:lvl6pPr>
            <a:lvl7pPr marL="2743302" indent="0" algn="ctr">
              <a:buNone/>
              <a:defRPr sz="1600"/>
            </a:lvl7pPr>
            <a:lvl8pPr marL="3200522" indent="0" algn="ctr">
              <a:buNone/>
              <a:defRPr sz="1600"/>
            </a:lvl8pPr>
            <a:lvl9pPr marL="3657738" indent="0" algn="ctr">
              <a:buNone/>
              <a:defRPr sz="1600"/>
            </a:lvl9pPr>
          </a:lstStyle>
          <a:p>
            <a:r>
              <a:rPr lang="en-US"/>
              <a:t>TASK NAME AND AGILE REFERENCE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30FF7B3-A3D2-C5E0-A8D7-6FE8100621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06373" y="1011225"/>
            <a:ext cx="3379257" cy="643668"/>
          </a:xfrm>
          <a:prstGeom prst="rect">
            <a:avLst/>
          </a:prstGeom>
        </p:spPr>
      </p:pic>
      <p:pic>
        <p:nvPicPr>
          <p:cNvPr id="15" name="Picture 14" descr="A picture containing outdoor, night sky&#10;&#10;Description automatically generated">
            <a:extLst>
              <a:ext uri="{FF2B5EF4-FFF2-40B4-BE49-F238E27FC236}">
                <a16:creationId xmlns:a16="http://schemas.microsoft.com/office/drawing/2014/main" id="{8B69F764-3A6A-4A19-ACD8-9420315C9C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6820" y="4032620"/>
            <a:ext cx="9092329" cy="643667"/>
          </a:xfrm>
          <a:prstGeom prst="rect">
            <a:avLst/>
          </a:prstGeom>
          <a:solidFill>
            <a:srgbClr val="C00000"/>
          </a:solidFill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77692CFB-A418-D429-9462-FD5BFC668D91}"/>
              </a:ext>
            </a:extLst>
          </p:cNvPr>
          <p:cNvGrpSpPr/>
          <p:nvPr userDrawn="1"/>
        </p:nvGrpSpPr>
        <p:grpSpPr>
          <a:xfrm rot="10800000">
            <a:off x="224461" y="126207"/>
            <a:ext cx="11843714" cy="6556990"/>
            <a:chOff x="-69136" y="-11145"/>
            <a:chExt cx="12280951" cy="693081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5B26037-3B59-6491-F5C5-0E8C4EB63C8B}"/>
                </a:ext>
              </a:extLst>
            </p:cNvPr>
            <p:cNvGrpSpPr/>
            <p:nvPr userDrawn="1"/>
          </p:nvGrpSpPr>
          <p:grpSpPr>
            <a:xfrm>
              <a:off x="0" y="-11145"/>
              <a:ext cx="12211815" cy="6869146"/>
              <a:chOff x="0" y="-11145"/>
              <a:chExt cx="12211815" cy="6869146"/>
            </a:xfrm>
          </p:grpSpPr>
          <p:sp>
            <p:nvSpPr>
              <p:cNvPr id="9" name="Google Shape;15;p2">
                <a:extLst>
                  <a:ext uri="{FF2B5EF4-FFF2-40B4-BE49-F238E27FC236}">
                    <a16:creationId xmlns:a16="http://schemas.microsoft.com/office/drawing/2014/main" id="{758CF252-32BD-B164-4CD1-5153495407F2}"/>
                  </a:ext>
                </a:extLst>
              </p:cNvPr>
              <p:cNvSpPr/>
              <p:nvPr userDrawn="1"/>
            </p:nvSpPr>
            <p:spPr>
              <a:xfrm>
                <a:off x="0" y="-11145"/>
                <a:ext cx="12211815" cy="6869146"/>
              </a:xfrm>
              <a:prstGeom prst="frame">
                <a:avLst>
                  <a:gd name="adj1" fmla="val 2588"/>
                </a:avLst>
              </a:pr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1"/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AA86E0A-A704-390E-9779-F5644A4CC142}"/>
                  </a:ext>
                </a:extLst>
              </p:cNvPr>
              <p:cNvSpPr/>
              <p:nvPr userDrawn="1"/>
            </p:nvSpPr>
            <p:spPr>
              <a:xfrm>
                <a:off x="1" y="6673851"/>
                <a:ext cx="184150" cy="18415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1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771B649-ED19-945B-D62A-36918B8F1736}"/>
                </a:ext>
              </a:extLst>
            </p:cNvPr>
            <p:cNvSpPr/>
            <p:nvPr userDrawn="1"/>
          </p:nvSpPr>
          <p:spPr>
            <a:xfrm>
              <a:off x="184148" y="6627698"/>
              <a:ext cx="184150" cy="2919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7882D3A-BC88-0829-25C2-E30A8FF64636}"/>
                </a:ext>
              </a:extLst>
            </p:cNvPr>
            <p:cNvSpPr/>
            <p:nvPr userDrawn="1"/>
          </p:nvSpPr>
          <p:spPr>
            <a:xfrm>
              <a:off x="-69136" y="6489700"/>
              <a:ext cx="318521" cy="184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CCD36A0-A77C-9E33-2B06-A4F6C9718500}"/>
              </a:ext>
            </a:extLst>
          </p:cNvPr>
          <p:cNvGrpSpPr/>
          <p:nvPr userDrawn="1"/>
        </p:nvGrpSpPr>
        <p:grpSpPr>
          <a:xfrm>
            <a:off x="4" y="0"/>
            <a:ext cx="6858000" cy="6858000"/>
            <a:chOff x="0" y="0"/>
            <a:chExt cx="6858000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07AAAE6-0374-ADC5-6B93-B9B60822493B}"/>
                </a:ext>
              </a:extLst>
            </p:cNvPr>
            <p:cNvSpPr/>
            <p:nvPr userDrawn="1"/>
          </p:nvSpPr>
          <p:spPr>
            <a:xfrm>
              <a:off x="0" y="0"/>
              <a:ext cx="22446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D8508C4-8E73-CC62-BC3E-AFA4B82AAA44}"/>
                </a:ext>
              </a:extLst>
            </p:cNvPr>
            <p:cNvSpPr/>
            <p:nvPr userDrawn="1"/>
          </p:nvSpPr>
          <p:spPr>
            <a:xfrm rot="5400000">
              <a:off x="3342322" y="3342323"/>
              <a:ext cx="173355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/>
            </a:p>
          </p:txBody>
        </p:sp>
      </p:grp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A11922F3-8A5C-5033-FB47-EA9B75F522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99296" y="6408799"/>
            <a:ext cx="47934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51" b="1" smtClean="0">
                <a:latin typeface="Space Grotesk" pitchFamily="2" charset="0"/>
                <a:cs typeface="Space Grotesk" pitchFamily="2" charset="0"/>
              </a:defRPr>
            </a:lvl1pPr>
          </a:lstStyle>
          <a:p>
            <a:r>
              <a:rPr lang="en-GB"/>
              <a:t>Confidential and Proprietary information © Circuits Integrated</a:t>
            </a:r>
          </a:p>
        </p:txBody>
      </p:sp>
    </p:spTree>
    <p:extLst>
      <p:ext uri="{BB962C8B-B14F-4D97-AF65-F5344CB8AC3E}">
        <p14:creationId xmlns:p14="http://schemas.microsoft.com/office/powerpoint/2010/main" val="34659660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30AAB4D-B209-4ABD-ADE4-A031A5BB77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16" indent="0" algn="ctr">
              <a:buNone/>
              <a:defRPr sz="2000"/>
            </a:lvl2pPr>
            <a:lvl3pPr marL="914433" indent="0" algn="ctr">
              <a:buNone/>
              <a:defRPr sz="1801"/>
            </a:lvl3pPr>
            <a:lvl4pPr marL="1371653" indent="0" algn="ctr">
              <a:buNone/>
              <a:defRPr sz="1600"/>
            </a:lvl4pPr>
            <a:lvl5pPr marL="1828869" indent="0" algn="ctr">
              <a:buNone/>
              <a:defRPr sz="1600"/>
            </a:lvl5pPr>
            <a:lvl6pPr marL="2286085" indent="0" algn="ctr">
              <a:buNone/>
              <a:defRPr sz="1600"/>
            </a:lvl6pPr>
            <a:lvl7pPr marL="2743302" indent="0" algn="ctr">
              <a:buNone/>
              <a:defRPr sz="1600"/>
            </a:lvl7pPr>
            <a:lvl8pPr marL="3200522" indent="0" algn="ctr">
              <a:buNone/>
              <a:defRPr sz="1600"/>
            </a:lvl8pPr>
            <a:lvl9pPr marL="365773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28D8A1-468D-B163-1397-AAB7A197BF7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1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3D7A778-5DB1-84EF-AF8C-1C96D9D95825}"/>
              </a:ext>
            </a:extLst>
          </p:cNvPr>
          <p:cNvGrpSpPr/>
          <p:nvPr userDrawn="1"/>
        </p:nvGrpSpPr>
        <p:grpSpPr>
          <a:xfrm rot="10800000">
            <a:off x="0" y="-25452"/>
            <a:ext cx="12278300" cy="6883451"/>
            <a:chOff x="-172602" y="95301"/>
            <a:chExt cx="12278300" cy="688345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9D24AEA-B9C1-7E44-0F60-7A6163037B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937" b="-181"/>
            <a:stretch/>
          </p:blipFill>
          <p:spPr>
            <a:xfrm>
              <a:off x="-172602" y="95301"/>
              <a:ext cx="444500" cy="688345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A1107BE-EF22-4653-EA6E-1387092080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03" b="-2941"/>
            <a:stretch/>
          </p:blipFill>
          <p:spPr>
            <a:xfrm>
              <a:off x="-172602" y="6534252"/>
              <a:ext cx="12278300" cy="44450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3BCCD32C-3898-D234-A549-27D86DA53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C67B035-FB0E-C283-7738-DF8032FF010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531100" y="1844678"/>
            <a:ext cx="3129803" cy="4251325"/>
          </a:xfrm>
        </p:spPr>
        <p:txBody>
          <a:bodyPr/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D6CB261-3F61-467C-5378-1E2A5A3EB66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39788" y="1844678"/>
            <a:ext cx="3129803" cy="4251325"/>
          </a:xfrm>
        </p:spPr>
        <p:txBody>
          <a:bodyPr/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3F7AC32-5631-979C-7064-E60E065547A9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222412" y="1844678"/>
            <a:ext cx="3129803" cy="4251325"/>
          </a:xfrm>
        </p:spPr>
        <p:txBody>
          <a:bodyPr/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4146037E-6DEF-8C95-849D-D6C79710584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 sz="1051" b="1">
                <a:solidFill>
                  <a:schemeClr val="tx1"/>
                </a:solidFill>
                <a:latin typeface="Space Grotesk" pitchFamily="2" charset="0"/>
                <a:cs typeface="Space Grotesk" pitchFamily="2" charset="0"/>
              </a:defRPr>
            </a:lvl1pPr>
          </a:lstStyle>
          <a:p>
            <a:r>
              <a:rPr lang="en-US"/>
              <a:t>Confidential and Proprietary information © Circuits Integrated</a:t>
            </a:r>
            <a:endParaRPr lang="en-US" sz="1001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AF0653E9-436C-3E7E-6E67-DAA48215160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sz="1100" b="1">
                <a:solidFill>
                  <a:schemeClr val="tx1"/>
                </a:solidFill>
                <a:latin typeface="Space Grotesk" pitchFamily="2" charset="0"/>
                <a:cs typeface="Space Grotesk" pitchFamily="2" charset="0"/>
              </a:defRPr>
            </a:lvl1pPr>
          </a:lstStyle>
          <a:p>
            <a:fld id="{74A658E2-D97E-4188-91BF-32D44FF19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71CFB218-5283-FEC6-18C4-F93EB45B8E3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8718" y="59853"/>
            <a:ext cx="1395413" cy="26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703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30AAB4D-B209-4ABD-ADE4-A031A5BB77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16" indent="0" algn="ctr">
              <a:buNone/>
              <a:defRPr sz="2000"/>
            </a:lvl2pPr>
            <a:lvl3pPr marL="914433" indent="0" algn="ctr">
              <a:buNone/>
              <a:defRPr sz="1801"/>
            </a:lvl3pPr>
            <a:lvl4pPr marL="1371653" indent="0" algn="ctr">
              <a:buNone/>
              <a:defRPr sz="1600"/>
            </a:lvl4pPr>
            <a:lvl5pPr marL="1828869" indent="0" algn="ctr">
              <a:buNone/>
              <a:defRPr sz="1600"/>
            </a:lvl5pPr>
            <a:lvl6pPr marL="2286085" indent="0" algn="ctr">
              <a:buNone/>
              <a:defRPr sz="1600"/>
            </a:lvl6pPr>
            <a:lvl7pPr marL="2743302" indent="0" algn="ctr">
              <a:buNone/>
              <a:defRPr sz="1600"/>
            </a:lvl7pPr>
            <a:lvl8pPr marL="3200522" indent="0" algn="ctr">
              <a:buNone/>
              <a:defRPr sz="1600"/>
            </a:lvl8pPr>
            <a:lvl9pPr marL="365773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28D8A1-468D-B163-1397-AAB7A197BF7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1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3D7A778-5DB1-84EF-AF8C-1C96D9D95825}"/>
              </a:ext>
            </a:extLst>
          </p:cNvPr>
          <p:cNvGrpSpPr/>
          <p:nvPr userDrawn="1"/>
        </p:nvGrpSpPr>
        <p:grpSpPr>
          <a:xfrm rot="10800000">
            <a:off x="0" y="-25452"/>
            <a:ext cx="12278300" cy="6883451"/>
            <a:chOff x="-172602" y="95301"/>
            <a:chExt cx="12278300" cy="688345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9D24AEA-B9C1-7E44-0F60-7A6163037B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937" b="-181"/>
            <a:stretch/>
          </p:blipFill>
          <p:spPr>
            <a:xfrm>
              <a:off x="-172602" y="95301"/>
              <a:ext cx="444500" cy="688345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A1107BE-EF22-4653-EA6E-1387092080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03" b="-2941"/>
            <a:stretch/>
          </p:blipFill>
          <p:spPr>
            <a:xfrm>
              <a:off x="-172602" y="6534252"/>
              <a:ext cx="12278300" cy="44450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3BCCD32C-3898-D234-A549-27D86DA53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C67B035-FB0E-C283-7738-DF8032FF010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531100" y="1844678"/>
            <a:ext cx="3129803" cy="4251325"/>
          </a:xfrm>
        </p:spPr>
        <p:txBody>
          <a:bodyPr/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D6CB261-3F61-467C-5378-1E2A5A3EB66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39788" y="1844678"/>
            <a:ext cx="3129803" cy="4251325"/>
          </a:xfrm>
        </p:spPr>
        <p:txBody>
          <a:bodyPr/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3F7AC32-5631-979C-7064-E60E065547A9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222412" y="1844678"/>
            <a:ext cx="3129803" cy="4251325"/>
          </a:xfrm>
        </p:spPr>
        <p:txBody>
          <a:bodyPr/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4146037E-6DEF-8C95-849D-D6C79710584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 sz="1051" b="1">
                <a:solidFill>
                  <a:schemeClr val="tx1"/>
                </a:solidFill>
                <a:latin typeface="Space Grotesk" pitchFamily="2" charset="0"/>
                <a:cs typeface="Space Grotesk" pitchFamily="2" charset="0"/>
              </a:defRPr>
            </a:lvl1pPr>
          </a:lstStyle>
          <a:p>
            <a:r>
              <a:rPr lang="en-US"/>
              <a:t>Confidential and Proprietary information © Circuits Integrated</a:t>
            </a:r>
            <a:endParaRPr lang="en-US" sz="1001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AF0653E9-436C-3E7E-6E67-DAA48215160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sz="1100" b="1">
                <a:solidFill>
                  <a:schemeClr val="tx1"/>
                </a:solidFill>
                <a:latin typeface="Space Grotesk" pitchFamily="2" charset="0"/>
                <a:cs typeface="Space Grotesk" pitchFamily="2" charset="0"/>
              </a:defRPr>
            </a:lvl1pPr>
          </a:lstStyle>
          <a:p>
            <a:fld id="{74A658E2-D97E-4188-91BF-32D44FF19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71CFB218-5283-FEC6-18C4-F93EB45B8E3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8718" y="59853"/>
            <a:ext cx="1395413" cy="26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640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FB741-16ED-49A0-90E1-EBCD41EB9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24CC1-CCF7-4D19-BECE-9AD69009D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5502D-2D64-4DCC-8D44-F0C9B2F81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EAC23-0ADD-47A9-B645-473C93D4002E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89891-A023-4CAF-9FE5-EB9694551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1E13CD-AE9F-489C-8472-B5DF9D0AB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92F4E-BA22-4A5A-89C6-BD9D3CBAD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454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9186D-56C7-4D43-896A-FC0B96656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36623F-1BED-420D-AFB3-B5A5917F31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FA752-BAD2-4199-95A9-D4352CE6A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EAC23-0ADD-47A9-B645-473C93D4002E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BB5C7C-D759-4EA4-B902-C2D1B4763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F043A-E2BA-473D-95AD-AB6AF587F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92F4E-BA22-4A5A-89C6-BD9D3CBAD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629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62940-9B0C-455D-BB98-35EB17AB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F34E5-BA50-488B-ABCC-E70D7380AC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64BA0C-B7FB-44C5-A216-1C64FBD23D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8E44B-05EF-4E98-95A6-CE055C22C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EAC23-0ADD-47A9-B645-473C93D4002E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FD0543-D9A0-447D-A606-3454AE1E1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C5CA6F-263C-4229-B382-A246A6515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92F4E-BA22-4A5A-89C6-BD9D3CBAD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01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DF61F-E0EE-489F-881F-3ABB1A34A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71D4C-B3BC-4B75-9ECC-831549620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190DEE-EB77-4234-A2AE-0C3DFB2A10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A4F20F-5D0E-4E08-B2C2-7B2757D2AE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ABFF36-17DA-4479-90C2-F5F5C04EA5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0F23BE-EE3A-4542-8462-3AC20D7BB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EAC23-0ADD-47A9-B645-473C93D4002E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62D919-4F0D-419D-B177-DC94E19E5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541466-E783-473F-8EC2-348E968AB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92F4E-BA22-4A5A-89C6-BD9D3CBAD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74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A4947-DFAC-4D30-B505-F8E9CBE92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5F956D-6ACD-42F4-B940-5A3E50D0E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EAC23-0ADD-47A9-B645-473C93D4002E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55A863-CB10-405C-AF1B-178D2DB1F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C6D81E-52FE-46CC-8AE6-EF91B9E99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92F4E-BA22-4A5A-89C6-BD9D3CBAD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31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76FC6E-67DB-40C6-AD5C-2215FEA93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EAC23-0ADD-47A9-B645-473C93D4002E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7082C3-BA0C-4FAE-BCDF-A31D41240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DEDB0F-CAD1-4B5F-B6D0-048A6AD74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92F4E-BA22-4A5A-89C6-BD9D3CBAD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605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A0217-F708-49B3-9A3C-0CE73F3CC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79554-11F0-46CD-852F-EE28B8E77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75ADFE-609F-494E-80F2-7A241E9A92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3C17D7-B350-4F79-9F23-C32DFEC4F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EAC23-0ADD-47A9-B645-473C93D4002E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A8BC9A-A1B7-433C-8B35-A0992A07F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B5A06-E56F-4C61-9196-EC0F2B8E3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92F4E-BA22-4A5A-89C6-BD9D3CBAD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20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56F78-419B-49CF-85AE-EA73628D3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85164E-4D88-42ED-9469-F690EDF02F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786136-52AC-4B75-9E13-74EAF78BC9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8D387-E670-4818-B780-23EDA4B30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EAC23-0ADD-47A9-B645-473C93D4002E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FA0208-02C8-4450-A14C-11A4AB551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8FDFFA-639A-41AF-A675-2061608DE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92F4E-BA22-4A5A-89C6-BD9D3CBAD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621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9CBB76-30E4-48CC-AB0B-26A50C776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951A58-39FA-440C-967A-A05FE8304D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3E27F-358A-4DA3-8146-212B00B635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EAC23-0ADD-47A9-B645-473C93D4002E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F31C5-7296-4028-94F3-F1632DAB66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E47AB-418A-4728-AD73-0E5852A7AD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92F4E-BA22-4A5A-89C6-BD9D3CBAD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78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png"/><Relationship Id="rId7" Type="http://schemas.openxmlformats.org/officeDocument/2006/relationships/hyperlink" Target="https://commercialisation.esa.int/2025/01/winners-of-the-first-european-singaporean-space-start-up-competition-2024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14.sv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sv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5" Type="http://schemas.openxmlformats.org/officeDocument/2006/relationships/image" Target="../media/image28.jpe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svg"/><Relationship Id="rId4" Type="http://schemas.openxmlformats.org/officeDocument/2006/relationships/image" Target="../media/image30.jpe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14C95-3AC9-44EE-AE0C-3ABE4183B4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1" y="1994828"/>
            <a:ext cx="11318032" cy="190064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accent1"/>
                </a:solidFill>
                <a:latin typeface="DM Sans" pitchFamily="2" charset="0"/>
              </a:rPr>
              <a:t>Kythrion IC – Animation for TX/RX Reduction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8285F2-BA31-476D-B83A-7E3CE3F32A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2755" y="4709585"/>
            <a:ext cx="9100868" cy="431758"/>
          </a:xfrm>
        </p:spPr>
        <p:txBody>
          <a:bodyPr vert="horz" lIns="91440" tIns="45721" rIns="91440" bIns="45721" rtlCol="0" anchor="t">
            <a:normAutofit fontScale="85000" lnSpcReduction="10000"/>
          </a:bodyPr>
          <a:lstStyle/>
          <a:p>
            <a:r>
              <a:rPr lang="en-US" b="1">
                <a:solidFill>
                  <a:schemeClr val="tx1"/>
                </a:solidFill>
                <a:latin typeface="Space Grotesk" pitchFamily="2" charset="0"/>
                <a:cs typeface="Space Grotesk" pitchFamily="2" charset="0"/>
              </a:rPr>
              <a:t>Shrinking complexity. Powering the next leap in space infrastructure.</a:t>
            </a:r>
            <a:endParaRPr lang="en-US">
              <a:solidFill>
                <a:schemeClr val="tx1"/>
              </a:solidFill>
              <a:latin typeface="Space Grotesk" pitchFamily="2" charset="0"/>
              <a:cs typeface="Space Grotesk" pitchFamily="2" charset="0"/>
            </a:endParaRPr>
          </a:p>
        </p:txBody>
      </p:sp>
      <p:pic>
        <p:nvPicPr>
          <p:cNvPr id="4" name="Picture 67">
            <a:extLst>
              <a:ext uri="{FF2B5EF4-FFF2-40B4-BE49-F238E27FC236}">
                <a16:creationId xmlns:a16="http://schemas.microsoft.com/office/drawing/2014/main" id="{8D039449-F57E-D3A4-BE2C-DA6D519487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6302" y="5429300"/>
            <a:ext cx="1169044" cy="731406"/>
          </a:xfrm>
          <a:prstGeom prst="rect">
            <a:avLst/>
          </a:prstGeom>
          <a:noFill/>
        </p:spPr>
      </p:pic>
      <p:pic>
        <p:nvPicPr>
          <p:cNvPr id="5" name="Picture 66">
            <a:extLst>
              <a:ext uri="{FF2B5EF4-FFF2-40B4-BE49-F238E27FC236}">
                <a16:creationId xmlns:a16="http://schemas.microsoft.com/office/drawing/2014/main" id="{A2F52AC3-D03A-A5F4-4A37-C6AB678C24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8202" y="5477724"/>
            <a:ext cx="1107557" cy="564674"/>
          </a:xfrm>
          <a:prstGeom prst="rect">
            <a:avLst/>
          </a:prstGeom>
          <a:noFill/>
        </p:spPr>
      </p:pic>
      <p:pic>
        <p:nvPicPr>
          <p:cNvPr id="6" name="Picture 68">
            <a:extLst>
              <a:ext uri="{FF2B5EF4-FFF2-40B4-BE49-F238E27FC236}">
                <a16:creationId xmlns:a16="http://schemas.microsoft.com/office/drawing/2014/main" id="{92BA2CA7-BF8F-BE38-61DF-9799CF7E9A4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2280" y="5290457"/>
            <a:ext cx="1058675" cy="1067357"/>
          </a:xfrm>
          <a:prstGeom prst="rect">
            <a:avLst/>
          </a:prstGeom>
          <a:noFill/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619A59AC-29F7-ABC8-A6EC-4F3FC1E3D65B}"/>
              </a:ext>
            </a:extLst>
          </p:cNvPr>
          <p:cNvGrpSpPr/>
          <p:nvPr/>
        </p:nvGrpSpPr>
        <p:grpSpPr>
          <a:xfrm>
            <a:off x="9417307" y="5602250"/>
            <a:ext cx="1557355" cy="374132"/>
            <a:chOff x="0" y="0"/>
            <a:chExt cx="3846867" cy="715365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6DD087DD-89A8-1DE6-698E-FFADD16D0F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 r="60799" b="393"/>
            <a:stretch/>
          </p:blipFill>
          <p:spPr bwMode="auto">
            <a:xfrm>
              <a:off x="0" y="0"/>
              <a:ext cx="2315246" cy="708510"/>
            </a:xfrm>
            <a:prstGeom prst="rect">
              <a:avLst/>
            </a:prstGeom>
            <a:noFill/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E55765F2-F857-F642-B65E-3AEEA54DC1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0685" r="25058"/>
            <a:stretch/>
          </p:blipFill>
          <p:spPr bwMode="auto">
            <a:xfrm>
              <a:off x="2414307" y="4061"/>
              <a:ext cx="1432560" cy="711304"/>
            </a:xfrm>
            <a:prstGeom prst="rect">
              <a:avLst/>
            </a:prstGeom>
            <a:noFill/>
          </p:spPr>
        </p:pic>
      </p:grpSp>
      <p:pic>
        <p:nvPicPr>
          <p:cNvPr id="10" name="Picture 9">
            <a:hlinkClick r:id="rId7"/>
            <a:extLst>
              <a:ext uri="{FF2B5EF4-FFF2-40B4-BE49-F238E27FC236}">
                <a16:creationId xmlns:a16="http://schemas.microsoft.com/office/drawing/2014/main" id="{C522CA17-AFDE-4666-BF56-C645B250356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1165" y="5290457"/>
            <a:ext cx="1850654" cy="10090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8C93D78-AF76-4D0B-AA4E-4CFF62E87E5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454" y="5240875"/>
            <a:ext cx="1058675" cy="1058675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A7200647-BF64-40CB-B10E-E9F89A85C2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996015" y="5241562"/>
            <a:ext cx="1058675" cy="1058675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09E99B1C-89CE-45C5-B2A6-A617BBB9E473}"/>
              </a:ext>
            </a:extLst>
          </p:cNvPr>
          <p:cNvSpPr txBox="1">
            <a:spLocks/>
          </p:cNvSpPr>
          <p:nvPr/>
        </p:nvSpPr>
        <p:spPr>
          <a:xfrm>
            <a:off x="3627195" y="6256564"/>
            <a:ext cx="4647939" cy="365125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/>
              <a:t>Confidential and Proprietary information © Circuits Integrated</a:t>
            </a:r>
          </a:p>
        </p:txBody>
      </p:sp>
    </p:spTree>
    <p:extLst>
      <p:ext uri="{BB962C8B-B14F-4D97-AF65-F5344CB8AC3E}">
        <p14:creationId xmlns:p14="http://schemas.microsoft.com/office/powerpoint/2010/main" val="2611758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61BB66-4C6D-2919-15E8-43D04F478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A white rectangular object with lights&#10;&#10;Description automatically generated">
            <a:extLst>
              <a:ext uri="{FF2B5EF4-FFF2-40B4-BE49-F238E27FC236}">
                <a16:creationId xmlns:a16="http://schemas.microsoft.com/office/drawing/2014/main" id="{274CAE8C-39F0-4A70-AA1C-003043DBC45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7239" y="1715349"/>
            <a:ext cx="2765796" cy="146890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2FF23E0-F16A-80A1-41D8-FAA2D0650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7262"/>
            <a:ext cx="11831216" cy="860426"/>
          </a:xfrm>
        </p:spPr>
        <p:txBody>
          <a:bodyPr/>
          <a:lstStyle/>
          <a:p>
            <a:pPr algn="ctr"/>
            <a:r>
              <a:rPr lang="en-US" dirty="0">
                <a:latin typeface="DM Sans" pitchFamily="2" charset="0"/>
              </a:rPr>
              <a:t>CURRENT STATE OF THE ART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CCEFFCF-33F5-E743-6F3F-9345C9AA116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Confidential and Proprietary information © Circuits Integrated</a:t>
            </a:r>
            <a:endParaRPr lang="en-US" sz="1001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37F821B-05E6-C312-3A4A-98A02FD6C51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4A658E2-D97E-4188-91BF-32D44FF199B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141505-5FE2-D715-D914-33BD4F669F14}"/>
              </a:ext>
            </a:extLst>
          </p:cNvPr>
          <p:cNvSpPr txBox="1"/>
          <p:nvPr/>
        </p:nvSpPr>
        <p:spPr>
          <a:xfrm>
            <a:off x="0" y="1081833"/>
            <a:ext cx="118312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/>
              <a:t>Why Current FPAs Aren’t Enough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1C035E4-186D-5CD0-F379-50D71DFC511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00760" y="2210084"/>
            <a:ext cx="4613476" cy="870236"/>
          </a:xfrm>
          <a:prstGeom prst="roundRect">
            <a:avLst>
              <a:gd name="adj" fmla="val 10751"/>
            </a:avLst>
          </a:prstGeom>
          <a:solidFill>
            <a:srgbClr val="0070C0"/>
          </a:solidFill>
        </p:spPr>
        <p:txBody>
          <a:bodyPr vert="horz" lIns="36000" tIns="36000" rIns="36000" bIns="36000" rtlCol="0" anchor="ctr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801" noProof="0">
                <a:solidFill>
                  <a:schemeClr val="bg1"/>
                </a:solidFill>
                <a:latin typeface="+mj-lt"/>
                <a:cs typeface="Space Grotesk" pitchFamily="2" charset="0"/>
              </a:rPr>
              <a:t>Legacy 2D design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1801" noProof="0">
                <a:solidFill>
                  <a:schemeClr val="bg1"/>
                </a:solidFill>
                <a:latin typeface="+mj-lt"/>
                <a:cs typeface="Space Grotesk" pitchFamily="2" charset="0"/>
              </a:rPr>
              <a:t>Silicon technologies on PCB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06048EC-B0ED-2D41-995E-A857AEE23542}"/>
              </a:ext>
            </a:extLst>
          </p:cNvPr>
          <p:cNvGrpSpPr/>
          <p:nvPr/>
        </p:nvGrpSpPr>
        <p:grpSpPr>
          <a:xfrm>
            <a:off x="325972" y="4073869"/>
            <a:ext cx="5132955" cy="2168699"/>
            <a:chOff x="442566" y="3042893"/>
            <a:chExt cx="5132955" cy="216869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163ED7E-8862-8EC4-C0AB-816A6E971D15}"/>
                </a:ext>
              </a:extLst>
            </p:cNvPr>
            <p:cNvSpPr txBox="1"/>
            <p:nvPr/>
          </p:nvSpPr>
          <p:spPr>
            <a:xfrm>
              <a:off x="442566" y="3620639"/>
              <a:ext cx="1452332" cy="376128"/>
            </a:xfrm>
            <a:prstGeom prst="rect">
              <a:avLst/>
            </a:prstGeom>
          </p:spPr>
          <p:txBody>
            <a:bodyPr vert="horz" lIns="36000" tIns="36000" rIns="36000" bIns="36000" rtlCol="0" anchor="t">
              <a:noAutofit/>
            </a:bodyPr>
            <a:lstStyle>
              <a:defPPr>
                <a:defRPr lang="en-US"/>
              </a:defPPr>
              <a:lvl1pPr indent="0" algn="ctr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>
                  <a:cs typeface="Space Grotesk" pitchFamily="2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2400">
                  <a:cs typeface="Space Grotesk Light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Ø"/>
                <a:defRPr sz="2000">
                  <a:cs typeface="Space Grotesk Light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v"/>
                <a:defRPr>
                  <a:cs typeface="Space Grotesk Light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>
                  <a:cs typeface="Space Grotesk Light" pitchFamily="2" charset="0"/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>
                <a:spcBef>
                  <a:spcPts val="100"/>
                </a:spcBef>
              </a:pPr>
              <a:r>
                <a:rPr lang="en-US" sz="1400" noProof="0"/>
                <a:t>Heavy Panels</a:t>
              </a:r>
            </a:p>
            <a:p>
              <a:pPr>
                <a:spcBef>
                  <a:spcPts val="100"/>
                </a:spcBef>
              </a:pPr>
              <a:r>
                <a:rPr lang="en-US" sz="1400" noProof="0"/>
                <a:t>(Up to 30KG)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18F9AF9-BB86-0F9D-F428-EE15071C4377}"/>
                </a:ext>
              </a:extLst>
            </p:cNvPr>
            <p:cNvSpPr txBox="1"/>
            <p:nvPr/>
          </p:nvSpPr>
          <p:spPr>
            <a:xfrm>
              <a:off x="2084974" y="3676190"/>
              <a:ext cx="1706574" cy="522162"/>
            </a:xfrm>
            <a:prstGeom prst="rect">
              <a:avLst/>
            </a:prstGeom>
          </p:spPr>
          <p:txBody>
            <a:bodyPr vert="horz" lIns="36000" tIns="36000" rIns="36000" bIns="36000" rtlCol="0" anchor="t">
              <a:noAutofit/>
            </a:bodyPr>
            <a:lstStyle>
              <a:defPPr>
                <a:defRPr lang="en-US"/>
              </a:defPPr>
              <a:lvl1pPr indent="0" algn="ctr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>
                  <a:cs typeface="Space Grotesk" pitchFamily="2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2400">
                  <a:cs typeface="Space Grotesk Light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Ø"/>
                <a:defRPr sz="2000">
                  <a:cs typeface="Space Grotesk Light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v"/>
                <a:defRPr>
                  <a:cs typeface="Space Grotesk Light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>
                  <a:cs typeface="Space Grotesk Light" pitchFamily="2" charset="0"/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 sz="1400" noProof="0"/>
                <a:t>Hundreds of components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4A86ADC-DC2C-5CCD-7472-CC4CC4617728}"/>
                </a:ext>
              </a:extLst>
            </p:cNvPr>
            <p:cNvSpPr txBox="1"/>
            <p:nvPr/>
          </p:nvSpPr>
          <p:spPr>
            <a:xfrm>
              <a:off x="1152284" y="4699967"/>
              <a:ext cx="1622048" cy="313932"/>
            </a:xfrm>
            <a:prstGeom prst="rect">
              <a:avLst/>
            </a:prstGeom>
          </p:spPr>
          <p:txBody>
            <a:bodyPr vert="horz" lIns="36000" tIns="36000" rIns="36000" bIns="36000" rtlCol="0" anchor="t">
              <a:noAutofit/>
            </a:bodyPr>
            <a:lstStyle>
              <a:defPPr>
                <a:defRPr lang="en-US"/>
              </a:defPPr>
              <a:lvl1pPr indent="0" algn="ctr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>
                  <a:cs typeface="Space Grotesk" pitchFamily="2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2400">
                  <a:cs typeface="Space Grotesk Light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Ø"/>
                <a:defRPr sz="2000">
                  <a:cs typeface="Space Grotesk Light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v"/>
                <a:defRPr>
                  <a:cs typeface="Space Grotesk Light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>
                  <a:cs typeface="Space Grotesk Light" pitchFamily="2" charset="0"/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 sz="1400" noProof="0"/>
                <a:t>Expensive</a:t>
              </a:r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01946D0F-89D2-6189-71AF-BD2D507C48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690920" y="4127830"/>
              <a:ext cx="544780" cy="544780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36CE68D2-3516-84D3-99DB-08633F049B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52811" y="3042893"/>
              <a:ext cx="540777" cy="540777"/>
            </a:xfrm>
            <a:prstGeom prst="rect">
              <a:avLst/>
            </a:prstGeom>
          </p:spPr>
        </p:pic>
        <p:sp>
          <p:nvSpPr>
            <p:cNvPr id="20" name="TextBox 76">
              <a:extLst>
                <a:ext uri="{FF2B5EF4-FFF2-40B4-BE49-F238E27FC236}">
                  <a16:creationId xmlns:a16="http://schemas.microsoft.com/office/drawing/2014/main" id="{7F01AF93-2336-29A2-DF12-2E29B313FFDF}"/>
                </a:ext>
              </a:extLst>
            </p:cNvPr>
            <p:cNvSpPr txBox="1"/>
            <p:nvPr/>
          </p:nvSpPr>
          <p:spPr>
            <a:xfrm>
              <a:off x="2682634" y="4689430"/>
              <a:ext cx="2048481" cy="522162"/>
            </a:xfrm>
            <a:prstGeom prst="rect">
              <a:avLst/>
            </a:prstGeom>
          </p:spPr>
          <p:txBody>
            <a:bodyPr vert="horz" lIns="36000" tIns="36000" rIns="36000" bIns="36000" rtlCol="0" anchor="t">
              <a:noAutofit/>
            </a:bodyPr>
            <a:lstStyle>
              <a:defPPr>
                <a:defRPr lang="en-US"/>
              </a:defPPr>
              <a:lvl1pPr indent="0" algn="ctr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>
                  <a:cs typeface="Space Grotesk" pitchFamily="2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2400">
                  <a:cs typeface="Space Grotesk Light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Ø"/>
                <a:defRPr sz="2000">
                  <a:cs typeface="Space Grotesk Light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v"/>
                <a:defRPr>
                  <a:cs typeface="Space Grotesk Light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>
                  <a:cs typeface="Space Grotesk Light" pitchFamily="2" charset="0"/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 sz="1400" noProof="0"/>
                <a:t>Complex PCB required</a:t>
              </a:r>
            </a:p>
          </p:txBody>
        </p:sp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53012371-715E-1A90-31F9-4F636696AAB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711120" y="3109815"/>
              <a:ext cx="464084" cy="464084"/>
            </a:xfrm>
            <a:prstGeom prst="rect">
              <a:avLst/>
            </a:prstGeom>
          </p:spPr>
        </p:pic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2AFBB0CF-0985-79E1-81E1-5099FC5D5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485749" y="4155130"/>
              <a:ext cx="483346" cy="483346"/>
            </a:xfrm>
            <a:prstGeom prst="rect">
              <a:avLst/>
            </a:prstGeom>
          </p:spPr>
        </p:pic>
        <p:sp>
          <p:nvSpPr>
            <p:cNvPr id="24" name="TextBox 76">
              <a:extLst>
                <a:ext uri="{FF2B5EF4-FFF2-40B4-BE49-F238E27FC236}">
                  <a16:creationId xmlns:a16="http://schemas.microsoft.com/office/drawing/2014/main" id="{D37640C7-0279-76F5-86B8-583F31E355B9}"/>
                </a:ext>
              </a:extLst>
            </p:cNvPr>
            <p:cNvSpPr txBox="1"/>
            <p:nvPr/>
          </p:nvSpPr>
          <p:spPr>
            <a:xfrm>
              <a:off x="3625208" y="3751252"/>
              <a:ext cx="1950313" cy="483391"/>
            </a:xfrm>
            <a:prstGeom prst="rect">
              <a:avLst/>
            </a:prstGeom>
          </p:spPr>
          <p:txBody>
            <a:bodyPr vert="horz" lIns="36000" tIns="36000" rIns="36000" bIns="36000" rtlCol="0" anchor="t">
              <a:noAutofit/>
            </a:bodyPr>
            <a:lstStyle>
              <a:defPPr>
                <a:defRPr lang="en-US"/>
              </a:defPPr>
              <a:lvl1pPr indent="0" algn="ctr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>
                  <a:cs typeface="Space Grotesk" pitchFamily="2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2400">
                  <a:cs typeface="Space Grotesk Light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Ø"/>
                <a:defRPr sz="2000">
                  <a:cs typeface="Space Grotesk Light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v"/>
                <a:defRPr>
                  <a:cs typeface="Space Grotesk Light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>
                  <a:cs typeface="Space Grotesk Light" pitchFamily="2" charset="0"/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 sz="1400" noProof="0"/>
                <a:t>Large Form Factor</a:t>
              </a:r>
            </a:p>
          </p:txBody>
        </p:sp>
      </p:grpSp>
      <p:pic>
        <p:nvPicPr>
          <p:cNvPr id="26" name="Picture 25" descr="A white rectangular object with lights&#10;&#10;Description automatically generated">
            <a:extLst>
              <a:ext uri="{FF2B5EF4-FFF2-40B4-BE49-F238E27FC236}">
                <a16:creationId xmlns:a16="http://schemas.microsoft.com/office/drawing/2014/main" id="{A40B1DD2-E9C9-885C-509F-123559DBFEA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7238" y="1714974"/>
            <a:ext cx="2765796" cy="146890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ED71988-0854-6612-B2B6-D7C679EDE677}"/>
              </a:ext>
            </a:extLst>
          </p:cNvPr>
          <p:cNvSpPr txBox="1"/>
          <p:nvPr/>
        </p:nvSpPr>
        <p:spPr>
          <a:xfrm>
            <a:off x="5727239" y="3220213"/>
            <a:ext cx="27657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noProof="0" dirty="0">
                <a:solidFill>
                  <a:schemeClr val="accent1"/>
                </a:solidFill>
              </a:rPr>
              <a:t>FPA Space Deployed</a:t>
            </a:r>
          </a:p>
        </p:txBody>
      </p:sp>
      <p:pic>
        <p:nvPicPr>
          <p:cNvPr id="28" name="Picture 2" descr="Starlink Flat High Performance Satellite Antenna - Pulsar Solutions">
            <a:extLst>
              <a:ext uri="{FF2B5EF4-FFF2-40B4-BE49-F238E27FC236}">
                <a16:creationId xmlns:a16="http://schemas.microsoft.com/office/drawing/2014/main" id="{74877C40-0BD6-C553-5FF0-EB25E93C2D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67909" y="1718744"/>
            <a:ext cx="2773220" cy="146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78E478D-6D02-0FC1-8C98-D54A94DBCAD5}"/>
              </a:ext>
            </a:extLst>
          </p:cNvPr>
          <p:cNvSpPr txBox="1"/>
          <p:nvPr/>
        </p:nvSpPr>
        <p:spPr>
          <a:xfrm>
            <a:off x="8760050" y="3222252"/>
            <a:ext cx="27732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noProof="0">
                <a:solidFill>
                  <a:schemeClr val="accent1"/>
                </a:solidFill>
              </a:rPr>
              <a:t>FPA Terrestrial Deployed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B115DF5-E7EC-E148-8DC0-E715FF49922F}"/>
              </a:ext>
            </a:extLst>
          </p:cNvPr>
          <p:cNvSpPr txBox="1"/>
          <p:nvPr/>
        </p:nvSpPr>
        <p:spPr>
          <a:xfrm>
            <a:off x="7776101" y="1765777"/>
            <a:ext cx="803380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1" noProof="0">
                <a:solidFill>
                  <a:schemeClr val="bg1"/>
                </a:solidFill>
                <a:latin typeface="Final Frontier Old Style" panose="020B0000000000000000" pitchFamily="34" charset="0"/>
              </a:rPr>
              <a:t>Starlink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09ADAFA-7697-8DB4-A19C-9C0B7B18CC4D}"/>
              </a:ext>
            </a:extLst>
          </p:cNvPr>
          <p:cNvSpPr txBox="1"/>
          <p:nvPr/>
        </p:nvSpPr>
        <p:spPr>
          <a:xfrm>
            <a:off x="10867909" y="1743100"/>
            <a:ext cx="803380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1" noProof="0">
                <a:solidFill>
                  <a:schemeClr val="bg1"/>
                </a:solidFill>
                <a:latin typeface="Final Frontier Old Style" panose="020B0000000000000000" pitchFamily="34" charset="0"/>
              </a:rPr>
              <a:t>Starlink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8F12783-A006-6A5A-ED38-993C25BC3B98}"/>
              </a:ext>
            </a:extLst>
          </p:cNvPr>
          <p:cNvGrpSpPr/>
          <p:nvPr/>
        </p:nvGrpSpPr>
        <p:grpSpPr>
          <a:xfrm>
            <a:off x="1969998" y="3166393"/>
            <a:ext cx="2111542" cy="543022"/>
            <a:chOff x="2117880" y="2370675"/>
            <a:chExt cx="2111542" cy="543022"/>
          </a:xfrm>
        </p:grpSpPr>
        <p:pic>
          <p:nvPicPr>
            <p:cNvPr id="46" name="Graphic 45" descr="Chevron arrows with solid fill">
              <a:extLst>
                <a:ext uri="{FF2B5EF4-FFF2-40B4-BE49-F238E27FC236}">
                  <a16:creationId xmlns:a16="http://schemas.microsoft.com/office/drawing/2014/main" id="{1BF44CB8-5407-CFF3-CAC2-B1127EBCA3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rot="5400000">
              <a:off x="2683869" y="2370675"/>
              <a:ext cx="543022" cy="543022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245572F-6EDC-110A-963E-1807D6849C2A}"/>
                </a:ext>
              </a:extLst>
            </p:cNvPr>
            <p:cNvSpPr txBox="1"/>
            <p:nvPr/>
          </p:nvSpPr>
          <p:spPr>
            <a:xfrm>
              <a:off x="2117880" y="2456569"/>
              <a:ext cx="211154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noProof="0" dirty="0">
                  <a:solidFill>
                    <a:schemeClr val="accent5"/>
                  </a:solidFill>
                </a:rPr>
                <a:t>PAIN          POINTS</a:t>
              </a:r>
              <a:endParaRPr lang="en-US" b="1" noProof="0" dirty="0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08BC3C1-4DE0-E8BC-E30D-79BD81488C9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8927" y="3749581"/>
            <a:ext cx="6212362" cy="2639797"/>
          </a:xfrm>
          <a:prstGeom prst="rect">
            <a:avLst/>
          </a:prstGeom>
        </p:spPr>
      </p:pic>
      <p:pic>
        <p:nvPicPr>
          <p:cNvPr id="1026" name="Picture 2" descr="1+ Thousand Click Enlarge Icon Royalty-Free Images, Stock Photos &amp; Pictures  | Shutterstock">
            <a:extLst>
              <a:ext uri="{FF2B5EF4-FFF2-40B4-BE49-F238E27FC236}">
                <a16:creationId xmlns:a16="http://schemas.microsoft.com/office/drawing/2014/main" id="{AB343B39-1F04-4C46-A895-B87A5F180C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03" t="20289" r="32821" b="21760"/>
          <a:stretch/>
        </p:blipFill>
        <p:spPr bwMode="auto">
          <a:xfrm>
            <a:off x="4189576" y="4183820"/>
            <a:ext cx="578722" cy="54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522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4B26C554-32C3-26D9-7C20-7E18D5C632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6289" y="1910522"/>
            <a:ext cx="1136581" cy="1274977"/>
          </a:xfrm>
          <a:prstGeom prst="rect">
            <a:avLst/>
          </a:prstGeom>
        </p:spPr>
      </p:pic>
      <p:pic>
        <p:nvPicPr>
          <p:cNvPr id="3" name="Picture 6" descr="CesiumAstro Jumps into IFC Market With New Phased Array Antenna - Avionics  International">
            <a:extLst>
              <a:ext uri="{FF2B5EF4-FFF2-40B4-BE49-F238E27FC236}">
                <a16:creationId xmlns:a16="http://schemas.microsoft.com/office/drawing/2014/main" id="{D7196FE3-F331-C8C2-15DC-40E72EA63D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07380" y="3708230"/>
            <a:ext cx="2275518" cy="161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CesiumAstro Jumps into IFC Market With New Phased Array Antenna - Avionics  International">
            <a:extLst>
              <a:ext uri="{FF2B5EF4-FFF2-40B4-BE49-F238E27FC236}">
                <a16:creationId xmlns:a16="http://schemas.microsoft.com/office/drawing/2014/main" id="{9EFDD32E-4391-DD74-8633-7351465AF7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 flipV="1">
            <a:off x="9010416" y="3716866"/>
            <a:ext cx="2173432" cy="161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esiumAstro Jumps into IFC Market With New Phased Array Antenna - Avionics  International">
            <a:extLst>
              <a:ext uri="{FF2B5EF4-FFF2-40B4-BE49-F238E27FC236}">
                <a16:creationId xmlns:a16="http://schemas.microsoft.com/office/drawing/2014/main" id="{A7CB4C95-B8FA-438A-B6F2-1C454CD3D1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7797" y="3769126"/>
            <a:ext cx="4733903" cy="157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691003-BA21-469A-B1EF-5DB6E346C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58" y="438980"/>
            <a:ext cx="11820292" cy="860426"/>
          </a:xfrm>
        </p:spPr>
        <p:txBody>
          <a:bodyPr>
            <a:normAutofit/>
          </a:bodyPr>
          <a:lstStyle/>
          <a:p>
            <a:r>
              <a:rPr lang="pt-PT" dirty="0">
                <a:latin typeface="DM Sans" pitchFamily="2" charset="0"/>
              </a:rPr>
              <a:t>KYTHRION</a:t>
            </a:r>
            <a:r>
              <a:rPr lang="pt-PT" baseline="30000" dirty="0">
                <a:latin typeface="DM Sans" pitchFamily="2" charset="0"/>
              </a:rPr>
              <a:t>TM</a:t>
            </a:r>
            <a:r>
              <a:rPr lang="pt-PT" dirty="0">
                <a:latin typeface="DM Sans" pitchFamily="2" charset="0"/>
              </a:rPr>
              <a:t>: </a:t>
            </a:r>
            <a:r>
              <a:rPr lang="en-US" dirty="0">
                <a:latin typeface="DM Sans" pitchFamily="2" charset="0"/>
              </a:rPr>
              <a:t>ACHIEVING</a:t>
            </a:r>
            <a:r>
              <a:rPr lang="en-US" dirty="0">
                <a:solidFill>
                  <a:schemeClr val="accent2"/>
                </a:solidFill>
                <a:latin typeface="DM Sans" pitchFamily="2" charset="0"/>
              </a:rPr>
              <a:t> </a:t>
            </a:r>
            <a:r>
              <a:rPr lang="en-US" dirty="0">
                <a:latin typeface="DM Sans" pitchFamily="2" charset="0"/>
              </a:rPr>
              <a:t>MORE WITH LESS</a:t>
            </a:r>
            <a:r>
              <a:rPr lang="pt-PT" dirty="0">
                <a:latin typeface="DM Sans" pitchFamily="2" charset="0"/>
              </a:rPr>
              <a:t>  </a:t>
            </a:r>
            <a:endParaRPr lang="en-US" dirty="0">
              <a:latin typeface="DM Sans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E3075B-22C8-4958-A241-07CCAE17C20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3788" y="1703408"/>
            <a:ext cx="3516794" cy="9678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1B52E65-F5BB-477D-94E7-D6A20615490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4788" y="1705555"/>
            <a:ext cx="2045770" cy="926010"/>
          </a:xfrm>
          <a:prstGeom prst="rect">
            <a:avLst/>
          </a:prstGeom>
        </p:spPr>
      </p:pic>
      <p:sp>
        <p:nvSpPr>
          <p:cNvPr id="19" name="TextBox 9">
            <a:extLst>
              <a:ext uri="{FF2B5EF4-FFF2-40B4-BE49-F238E27FC236}">
                <a16:creationId xmlns:a16="http://schemas.microsoft.com/office/drawing/2014/main" id="{87908807-0F16-451C-BCC0-EB20C1239EB4}"/>
              </a:ext>
            </a:extLst>
          </p:cNvPr>
          <p:cNvSpPr txBox="1"/>
          <p:nvPr/>
        </p:nvSpPr>
        <p:spPr>
          <a:xfrm>
            <a:off x="421535" y="5657413"/>
            <a:ext cx="11115192" cy="620809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spcFirstLastPara="0" vert="horz" wrap="square" lIns="36000" tIns="36000" rIns="36000" bIns="36000" numCol="1" spcCol="1270" anchor="ctr" anchorCtr="0">
            <a:noAutofit/>
          </a:bodyPr>
          <a:lstStyle>
            <a:defPPr>
              <a:defRPr lang="en-US"/>
            </a:defPPr>
            <a:lvl1pPr algn="ctr">
              <a:defRPr b="1">
                <a:latin typeface="+mj-lt"/>
                <a:cs typeface="Calibri" panose="020F0502020204030204" pitchFamily="34" charset="0"/>
              </a:defRPr>
            </a:lvl1pPr>
            <a:lvl2pPr marL="0" lvl="1" algn="ctr">
              <a:defRPr sz="1600" b="1">
                <a:latin typeface="+mj-lt"/>
              </a:defRPr>
            </a:lvl2pPr>
          </a:lstStyle>
          <a:p>
            <a:endParaRPr lang="en-US" sz="1801"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22CD5C-2247-4D3F-A1B7-6F895E322296}"/>
              </a:ext>
            </a:extLst>
          </p:cNvPr>
          <p:cNvSpPr txBox="1"/>
          <p:nvPr/>
        </p:nvSpPr>
        <p:spPr>
          <a:xfrm>
            <a:off x="421535" y="5634984"/>
            <a:ext cx="10993699" cy="654420"/>
          </a:xfrm>
          <a:prstGeom prst="roundRect">
            <a:avLst>
              <a:gd name="adj" fmla="val 13676"/>
            </a:avLst>
          </a:prstGeom>
          <a:noFill/>
          <a:ln w="5715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36000" tIns="36000" rIns="36000" bIns="36000" numCol="1" spcCol="1270" anchor="ctr" anchorCtr="0">
            <a:noAutofit/>
          </a:bodyPr>
          <a:lstStyle>
            <a:defPPr>
              <a:defRPr lang="en-US"/>
            </a:defPPr>
            <a:lvl1pPr algn="ctr"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lvl="1" algn="ctr">
              <a:defRPr sz="1600" b="1">
                <a:latin typeface="+mj-lt"/>
              </a:defRPr>
            </a:lvl2pPr>
          </a:lstStyle>
          <a:p>
            <a:pPr lvl="1"/>
            <a:r>
              <a:rPr lang="en-US" sz="2400" dirty="0">
                <a:solidFill>
                  <a:schemeClr val="accent1"/>
                </a:solidFill>
                <a:latin typeface="DM Sans" pitchFamily="2" charset="0"/>
              </a:rPr>
              <a:t>Kythrion™ antenna chip (5x pat. pend) provides 60% full </a:t>
            </a:r>
            <a:r>
              <a:rPr lang="en-US" sz="2400" dirty="0" err="1">
                <a:solidFill>
                  <a:schemeClr val="accent1"/>
                </a:solidFill>
                <a:latin typeface="DM Sans" pitchFamily="2" charset="0"/>
              </a:rPr>
              <a:t>SWaP</a:t>
            </a:r>
            <a:r>
              <a:rPr lang="en-US" sz="2400" dirty="0">
                <a:solidFill>
                  <a:schemeClr val="accent1"/>
                </a:solidFill>
                <a:latin typeface="DM Sans" pitchFamily="2" charset="0"/>
              </a:rPr>
              <a:t>-C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9E11132-92D9-430D-9EFB-EC7176434CB2}"/>
              </a:ext>
            </a:extLst>
          </p:cNvPr>
          <p:cNvSpPr txBox="1"/>
          <p:nvPr/>
        </p:nvSpPr>
        <p:spPr>
          <a:xfrm>
            <a:off x="804523" y="1400800"/>
            <a:ext cx="31907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>
                <a:solidFill>
                  <a:schemeClr val="accent1"/>
                </a:solidFill>
                <a:latin typeface="DM Sans" pitchFamily="2" charset="0"/>
              </a:rPr>
              <a:t>Current FPA approaches</a:t>
            </a:r>
            <a:endParaRPr lang="en-US" sz="1050">
              <a:solidFill>
                <a:schemeClr val="accent1"/>
              </a:solidFill>
              <a:latin typeface="DM Sans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7A73AFA-28F6-4B99-8EA9-30B782BF7D6E}"/>
              </a:ext>
            </a:extLst>
          </p:cNvPr>
          <p:cNvSpPr/>
          <p:nvPr/>
        </p:nvSpPr>
        <p:spPr>
          <a:xfrm>
            <a:off x="417649" y="1383089"/>
            <a:ext cx="5801197" cy="405070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pic>
        <p:nvPicPr>
          <p:cNvPr id="28" name="Graphic 27" descr="Play with solid fill">
            <a:extLst>
              <a:ext uri="{FF2B5EF4-FFF2-40B4-BE49-F238E27FC236}">
                <a16:creationId xmlns:a16="http://schemas.microsoft.com/office/drawing/2014/main" id="{56165091-41B7-448F-95F6-A8D5876C43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5400000">
            <a:off x="8721499" y="3133753"/>
            <a:ext cx="577833" cy="57783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44A76D1-455D-4FC2-9FC6-A3351AD6DC7C}"/>
              </a:ext>
            </a:extLst>
          </p:cNvPr>
          <p:cNvSpPr txBox="1"/>
          <p:nvPr/>
        </p:nvSpPr>
        <p:spPr>
          <a:xfrm>
            <a:off x="7563670" y="2578397"/>
            <a:ext cx="28400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DM Sans" pitchFamily="2" charset="0"/>
              </a:rPr>
              <a:t>Combines TX/RX/ANT</a:t>
            </a:r>
            <a:br>
              <a:rPr lang="en-US" sz="1600" dirty="0">
                <a:solidFill>
                  <a:schemeClr val="accent1"/>
                </a:solidFill>
                <a:latin typeface="DM Sans" pitchFamily="2" charset="0"/>
              </a:rPr>
            </a:br>
            <a:r>
              <a:rPr lang="en-US" sz="1600" dirty="0">
                <a:solidFill>
                  <a:schemeClr val="accent1"/>
                </a:solidFill>
                <a:latin typeface="DM Sans" pitchFamily="2" charset="0"/>
              </a:rPr>
              <a:t>Innovates Silicon and III-V</a:t>
            </a:r>
            <a:endParaRPr lang="en-US" sz="900" dirty="0">
              <a:solidFill>
                <a:schemeClr val="accent1"/>
              </a:solidFill>
              <a:latin typeface="DM Sans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62E2F37-0EDD-4262-8985-D79BB91A8445}"/>
              </a:ext>
            </a:extLst>
          </p:cNvPr>
          <p:cNvSpPr txBox="1"/>
          <p:nvPr/>
        </p:nvSpPr>
        <p:spPr>
          <a:xfrm>
            <a:off x="1664994" y="2648744"/>
            <a:ext cx="31593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>
                <a:solidFill>
                  <a:schemeClr val="accent1"/>
                </a:solidFill>
                <a:latin typeface="DM Sans" pitchFamily="2" charset="0"/>
              </a:rPr>
              <a:t>TX, RX and ANT are separated</a:t>
            </a:r>
            <a:br>
              <a:rPr lang="en-US" sz="1600">
                <a:solidFill>
                  <a:schemeClr val="accent1"/>
                </a:solidFill>
                <a:latin typeface="DM Sans" pitchFamily="2" charset="0"/>
              </a:rPr>
            </a:br>
            <a:r>
              <a:rPr lang="en-US" sz="1600">
                <a:solidFill>
                  <a:schemeClr val="accent1"/>
                </a:solidFill>
                <a:latin typeface="DM Sans" pitchFamily="2" charset="0"/>
              </a:rPr>
              <a:t>Legacy Silicon Application</a:t>
            </a:r>
            <a:endParaRPr lang="en-US" sz="900">
              <a:solidFill>
                <a:schemeClr val="accent1"/>
              </a:solidFill>
              <a:latin typeface="DM Sans" pitchFamily="2" charset="0"/>
            </a:endParaRPr>
          </a:p>
        </p:txBody>
      </p:sp>
      <p:pic>
        <p:nvPicPr>
          <p:cNvPr id="31" name="Graphic 30" descr="Play with solid fill">
            <a:extLst>
              <a:ext uri="{FF2B5EF4-FFF2-40B4-BE49-F238E27FC236}">
                <a16:creationId xmlns:a16="http://schemas.microsoft.com/office/drawing/2014/main" id="{8A6D0227-A006-4201-A529-93C4DC262F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5400000">
            <a:off x="3012544" y="3130620"/>
            <a:ext cx="577833" cy="57783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A3F8F053-3A8A-460D-BECE-C1A0AF8F5052}"/>
              </a:ext>
            </a:extLst>
          </p:cNvPr>
          <p:cNvSpPr txBox="1"/>
          <p:nvPr/>
        </p:nvSpPr>
        <p:spPr>
          <a:xfrm>
            <a:off x="6566592" y="1435294"/>
            <a:ext cx="15001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>
                <a:solidFill>
                  <a:schemeClr val="accent1"/>
                </a:solidFill>
                <a:latin typeface="DM Sans" pitchFamily="2" charset="0"/>
              </a:rPr>
              <a:t>Kythrion™</a:t>
            </a:r>
            <a:endParaRPr lang="en-US" sz="1050">
              <a:solidFill>
                <a:schemeClr val="accent1"/>
              </a:solidFill>
              <a:latin typeface="DM Sans" pitchFamily="2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676176C-1263-0CEA-AB7E-349219816079}"/>
              </a:ext>
            </a:extLst>
          </p:cNvPr>
          <p:cNvGrpSpPr/>
          <p:nvPr/>
        </p:nvGrpSpPr>
        <p:grpSpPr>
          <a:xfrm>
            <a:off x="6607380" y="3599657"/>
            <a:ext cx="5007832" cy="1886178"/>
            <a:chOff x="6512130" y="3504407"/>
            <a:chExt cx="5007832" cy="188617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D7E82A7-BD11-3B17-D20A-97C407BBEC9C}"/>
                </a:ext>
              </a:extLst>
            </p:cNvPr>
            <p:cNvSpPr/>
            <p:nvPr/>
          </p:nvSpPr>
          <p:spPr>
            <a:xfrm>
              <a:off x="6512130" y="3504407"/>
              <a:ext cx="5007832" cy="18861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A5E2D40-35E5-89F7-0B72-425DDE4B9500}"/>
                </a:ext>
              </a:extLst>
            </p:cNvPr>
            <p:cNvGrpSpPr/>
            <p:nvPr/>
          </p:nvGrpSpPr>
          <p:grpSpPr>
            <a:xfrm>
              <a:off x="8052885" y="3813049"/>
              <a:ext cx="1692499" cy="1203795"/>
              <a:chOff x="5255938" y="1764161"/>
              <a:chExt cx="1744373" cy="1203795"/>
            </a:xfrm>
          </p:grpSpPr>
          <p:pic>
            <p:nvPicPr>
              <p:cNvPr id="13" name="Picture 6" descr="CesiumAstro Jumps into IFC Market With New Phased Array Antenna - Avionics  International">
                <a:extLst>
                  <a:ext uri="{FF2B5EF4-FFF2-40B4-BE49-F238E27FC236}">
                    <a16:creationId xmlns:a16="http://schemas.microsoft.com/office/drawing/2014/main" id="{C8A2768A-96F9-4DD7-3B62-EA71DB85C0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5255938" y="1764161"/>
                <a:ext cx="1681671" cy="12037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6" descr="CesiumAstro Jumps into IFC Market With New Phased Array Antenna - Avionics  International">
                <a:extLst>
                  <a:ext uri="{FF2B5EF4-FFF2-40B4-BE49-F238E27FC236}">
                    <a16:creationId xmlns:a16="http://schemas.microsoft.com/office/drawing/2014/main" id="{CC11E709-4C35-4875-A08A-3610E6FFB2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 cstate="screen">
                <a:alphaModFix amt="5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rot="10800000" flipV="1">
                <a:off x="5266948" y="1768993"/>
                <a:ext cx="1733363" cy="11941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1" name="Group 22">
            <a:extLst>
              <a:ext uri="{FF2B5EF4-FFF2-40B4-BE49-F238E27FC236}">
                <a16:creationId xmlns:a16="http://schemas.microsoft.com/office/drawing/2014/main" id="{5CA41F51-FA89-47E2-82F0-C62E6911574D}"/>
              </a:ext>
            </a:extLst>
          </p:cNvPr>
          <p:cNvGrpSpPr/>
          <p:nvPr/>
        </p:nvGrpSpPr>
        <p:grpSpPr>
          <a:xfrm>
            <a:off x="11446852" y="5511536"/>
            <a:ext cx="234949" cy="275241"/>
            <a:chOff x="4124326" y="6184899"/>
            <a:chExt cx="234950" cy="225425"/>
          </a:xfrm>
        </p:grpSpPr>
        <p:sp>
          <p:nvSpPr>
            <p:cNvPr id="22" name="Rectangle 23">
              <a:extLst>
                <a:ext uri="{FF2B5EF4-FFF2-40B4-BE49-F238E27FC236}">
                  <a16:creationId xmlns:a16="http://schemas.microsoft.com/office/drawing/2014/main" id="{67B2A375-0BE8-4EE5-A6A9-D065DA1B3323}"/>
                </a:ext>
              </a:extLst>
            </p:cNvPr>
            <p:cNvSpPr/>
            <p:nvPr/>
          </p:nvSpPr>
          <p:spPr>
            <a:xfrm>
              <a:off x="4124326" y="6184899"/>
              <a:ext cx="234950" cy="2254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/>
            </a:p>
          </p:txBody>
        </p:sp>
        <p:sp>
          <p:nvSpPr>
            <p:cNvPr id="23" name="Rectangle 24">
              <a:extLst>
                <a:ext uri="{FF2B5EF4-FFF2-40B4-BE49-F238E27FC236}">
                  <a16:creationId xmlns:a16="http://schemas.microsoft.com/office/drawing/2014/main" id="{553E363A-EE7F-420F-9CC1-FF5414FC90F5}"/>
                </a:ext>
              </a:extLst>
            </p:cNvPr>
            <p:cNvSpPr/>
            <p:nvPr/>
          </p:nvSpPr>
          <p:spPr>
            <a:xfrm>
              <a:off x="4169708" y="6272213"/>
              <a:ext cx="76111" cy="7302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1"/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764AF62A-ABE0-7DD6-040E-EEE17D96AB8D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55132" y="2668393"/>
            <a:ext cx="1125532" cy="100924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7308048-B844-49E8-87D6-83205D723FDC}"/>
              </a:ext>
            </a:extLst>
          </p:cNvPr>
          <p:cNvSpPr/>
          <p:nvPr/>
        </p:nvSpPr>
        <p:spPr>
          <a:xfrm>
            <a:off x="6328567" y="1390748"/>
            <a:ext cx="5184536" cy="4034999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11F1A3-BAB3-FDA0-1AB7-5881EDA1371C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82768" y="1502226"/>
            <a:ext cx="1125532" cy="1254181"/>
          </a:xfrm>
          <a:prstGeom prst="rect">
            <a:avLst/>
          </a:prstGeom>
        </p:spPr>
      </p:pic>
      <p:sp>
        <p:nvSpPr>
          <p:cNvPr id="33" name="Footer Placeholder 6">
            <a:extLst>
              <a:ext uri="{FF2B5EF4-FFF2-40B4-BE49-F238E27FC236}">
                <a16:creationId xmlns:a16="http://schemas.microsoft.com/office/drawing/2014/main" id="{9AB1F3D2-8A5E-4F10-8422-95D35AB11EF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3969591" y="6412414"/>
            <a:ext cx="4252821" cy="365125"/>
          </a:xfrm>
        </p:spPr>
        <p:txBody>
          <a:bodyPr/>
          <a:lstStyle/>
          <a:p>
            <a:r>
              <a:rPr lang="en-US"/>
              <a:t>Confidential and Proprietary information © Circuits Integrated</a:t>
            </a:r>
            <a:endParaRPr lang="en-US" sz="1001"/>
          </a:p>
        </p:txBody>
      </p:sp>
      <p:sp>
        <p:nvSpPr>
          <p:cNvPr id="34" name="Slide Number Placeholder 7">
            <a:extLst>
              <a:ext uri="{FF2B5EF4-FFF2-40B4-BE49-F238E27FC236}">
                <a16:creationId xmlns:a16="http://schemas.microsoft.com/office/drawing/2014/main" id="{DAF28D8D-E837-4F40-A870-C7CFA9DE21E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8610601" y="6412414"/>
            <a:ext cx="2743200" cy="365125"/>
          </a:xfrm>
        </p:spPr>
        <p:txBody>
          <a:bodyPr/>
          <a:lstStyle/>
          <a:p>
            <a:fld id="{74A658E2-D97E-4188-91BF-32D44FF199B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4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81481E-6 L 0.09922 0.00116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4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-0.09362 0.00208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3000" fill="hold"/>
                                        <p:tgtEl>
                                          <p:spTgt spid="3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FE5ACC6F71F34D8A75FD3242FF9707" ma:contentTypeVersion="11" ma:contentTypeDescription="Create a new document." ma:contentTypeScope="" ma:versionID="3d8123a90cfa7037c2556879a896dae4">
  <xsd:schema xmlns:xsd="http://www.w3.org/2001/XMLSchema" xmlns:xs="http://www.w3.org/2001/XMLSchema" xmlns:p="http://schemas.microsoft.com/office/2006/metadata/properties" xmlns:ns2="46d49730-88af-44bb-b010-1242aeeeba00" targetNamespace="http://schemas.microsoft.com/office/2006/metadata/properties" ma:root="true" ma:fieldsID="29ba3eb719f18ccba32ca53336266f81" ns2:_="">
    <xsd:import namespace="46d49730-88af-44bb-b010-1242aeeeba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d49730-88af-44bb-b010-1242aeeeba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87328934-76c4-42cd-8a44-73f4cf6c2af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6d49730-88af-44bb-b010-1242aeeeba0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9EDA83C-0E1A-44A9-85B3-A68D3ADDB550}"/>
</file>

<file path=customXml/itemProps2.xml><?xml version="1.0" encoding="utf-8"?>
<ds:datastoreItem xmlns:ds="http://schemas.openxmlformats.org/officeDocument/2006/customXml" ds:itemID="{AD6CF788-4576-4E12-997C-24FE238201AB}"/>
</file>

<file path=customXml/itemProps3.xml><?xml version="1.0" encoding="utf-8"?>
<ds:datastoreItem xmlns:ds="http://schemas.openxmlformats.org/officeDocument/2006/customXml" ds:itemID="{121CD5DE-A13A-4758-84BC-6C34CBB1244F}"/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137</Words>
  <Application>Microsoft Office PowerPoint</Application>
  <PresentationFormat>Widescreen</PresentationFormat>
  <Paragraphs>30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DM Sans</vt:lpstr>
      <vt:lpstr>Final Frontier Old Style</vt:lpstr>
      <vt:lpstr>Space Grotesk</vt:lpstr>
      <vt:lpstr>Office Theme</vt:lpstr>
      <vt:lpstr>Kythrion IC – Animation for TX/RX Reduction</vt:lpstr>
      <vt:lpstr>CURRENT STATE OF THE ART</vt:lpstr>
      <vt:lpstr>KYTHRIONTM: ACHIEVING MORE WITH LESS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Kythrion IC – Animation for TX/RX Reduction</dc:title>
  <dc:creator>Carl McMahon</dc:creator>
  <cp:lastModifiedBy>Carl McMahon</cp:lastModifiedBy>
  <cp:revision>1</cp:revision>
  <dcterms:created xsi:type="dcterms:W3CDTF">2025-08-20T10:16:57Z</dcterms:created>
  <dcterms:modified xsi:type="dcterms:W3CDTF">2025-08-20T10:25:58Z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0x010100E3FE5ACC6F71F34D8A75FD3242FF9707</vt:lpwstr>
  </property>
</Properties>
</file>