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2" d="100"/>
          <a:sy n="112" d="100"/>
        </p:scale>
        <p:origin x="5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8205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635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2011680"/>
            <a:ext cx="5943600" cy="5943600"/>
          </a:xfrm>
          <a:prstGeom prst="ellipse">
            <a:avLst/>
          </a:prstGeom>
          <a:solidFill>
            <a:srgbClr val="2C5F2D">
              <a:alpha val="65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10241280" y="3291840"/>
            <a:ext cx="4572000" cy="4572000"/>
          </a:xfrm>
          <a:prstGeom prst="ellipse">
            <a:avLst/>
          </a:prstGeom>
          <a:solidFill>
            <a:srgbClr val="0E8A8A">
              <a:alpha val="45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502920" y="411480"/>
            <a:ext cx="1097280" cy="10972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000000">
                <a:alpha val="16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94360" y="502920"/>
            <a:ext cx="914400" cy="9144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783080" y="82296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4B8A6"/>
                </a:solidFill>
              </a:rPr>
              <a:t>RIVCIRCULAR  ·  TOPIC 2  ·  CONSORTIUM-BUILDING WEBINAR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594360" y="1783080"/>
            <a:ext cx="96012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SCWG-LOOP</a:t>
            </a:r>
            <a:endParaRPr lang="en-US" sz="6400" dirty="0"/>
          </a:p>
        </p:txBody>
      </p:sp>
      <p:sp>
        <p:nvSpPr>
          <p:cNvPr id="8" name="Text 5"/>
          <p:cNvSpPr/>
          <p:nvPr/>
        </p:nvSpPr>
        <p:spPr>
          <a:xfrm>
            <a:off x="640080" y="3154680"/>
            <a:ext cx="9692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CFE3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Supercritical water gasification of wet residues for circular energy, clean water and nutrient recovery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640080" y="4526280"/>
            <a:ext cx="2556662" cy="502920"/>
          </a:xfrm>
          <a:prstGeom prst="roundRect">
            <a:avLst>
              <a:gd name="adj" fmla="val 49091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14B8A6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4526280"/>
            <a:ext cx="25566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Waste → Energy + Water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3425342" y="4526280"/>
            <a:ext cx="1272845" cy="502920"/>
          </a:xfrm>
          <a:prstGeom prst="roundRect">
            <a:avLst>
              <a:gd name="adj" fmla="val 49091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14B8A6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425342" y="4526280"/>
            <a:ext cx="127284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TRL 6 → 8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4926787" y="4526280"/>
            <a:ext cx="1272845" cy="502920"/>
          </a:xfrm>
          <a:prstGeom prst="roundRect">
            <a:avLst>
              <a:gd name="adj" fmla="val 49091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14B8A6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926787" y="4526280"/>
            <a:ext cx="127284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36 months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6428232" y="4526280"/>
            <a:ext cx="2161642" cy="502920"/>
          </a:xfrm>
          <a:prstGeom prst="roundRect">
            <a:avLst>
              <a:gd name="adj" fmla="val 49091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14B8A6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6428232" y="4526280"/>
            <a:ext cx="216164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up to 100% funding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40080" y="5989320"/>
            <a:ext cx="9144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9DBFAC"/>
                </a:solidFill>
              </a:rPr>
              <a:t>Energy Policy Network (KOIN.S.EP.), Greece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4572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0E8A8A"/>
                </a:solidFill>
              </a:rPr>
              <a:t>PROJECT OVERVIEW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49808"/>
            <a:ext cx="11064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B2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Project Overview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94360" y="1691640"/>
            <a:ext cx="5943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kern="0" spc="100" dirty="0">
                <a:solidFill>
                  <a:srgbClr val="2C5F2D"/>
                </a:solidFill>
              </a:rPr>
              <a:t>TOPIC — select the RIVCircular topic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713232" y="2231136"/>
            <a:ext cx="292608" cy="292608"/>
          </a:xfrm>
          <a:prstGeom prst="rect">
            <a:avLst/>
          </a:prstGeom>
          <a:solidFill>
            <a:srgbClr val="FFFFFF"/>
          </a:solidFill>
          <a:ln w="15875">
            <a:solidFill>
              <a:srgbClr val="9AA9A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70432" y="2103120"/>
            <a:ext cx="5257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2000"/>
              </a:lnSpc>
              <a:buNone/>
            </a:pPr>
            <a:r>
              <a:rPr lang="en-US" sz="1200" dirty="0">
                <a:solidFill>
                  <a:srgbClr val="1E2B22"/>
                </a:solidFill>
              </a:rPr>
              <a:t>Construction and Demolition Waste (CDW) Circularity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548640" y="2743200"/>
            <a:ext cx="5989320" cy="658368"/>
          </a:xfrm>
          <a:prstGeom prst="roundRect">
            <a:avLst>
              <a:gd name="adj" fmla="val 8333"/>
            </a:avLst>
          </a:prstGeom>
          <a:solidFill>
            <a:srgbClr val="EEF3EC"/>
          </a:solidFill>
          <a:ln w="15875">
            <a:solidFill>
              <a:srgbClr val="0E8A8A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13232" y="2944368"/>
            <a:ext cx="292608" cy="292608"/>
          </a:xfrm>
          <a:prstGeom prst="rect">
            <a:avLst/>
          </a:prstGeom>
          <a:solidFill>
            <a:srgbClr val="0E8A8A"/>
          </a:solidFill>
          <a:ln/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096" y="2999232"/>
            <a:ext cx="182880" cy="18288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170432" y="2761488"/>
            <a:ext cx="52578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2000"/>
              </a:lnSpc>
              <a:buNone/>
            </a:pPr>
            <a:r>
              <a:rPr lang="en-US" sz="1300" b="1" dirty="0">
                <a:solidFill>
                  <a:srgbClr val="0B5C53"/>
                </a:solidFill>
              </a:rPr>
              <a:t>Circular Energy Integration: Valorising Local Waste Streams for Industrial Efficiency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713232" y="3657600"/>
            <a:ext cx="292608" cy="292608"/>
          </a:xfrm>
          <a:prstGeom prst="rect">
            <a:avLst/>
          </a:prstGeom>
          <a:solidFill>
            <a:srgbClr val="FFFFFF"/>
          </a:solidFill>
          <a:ln w="15875">
            <a:solidFill>
              <a:srgbClr val="9AA9A0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170432" y="3529584"/>
            <a:ext cx="5257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2000"/>
              </a:lnSpc>
              <a:buNone/>
            </a:pPr>
            <a:r>
              <a:rPr lang="en-US" sz="1200" dirty="0">
                <a:solidFill>
                  <a:srgbClr val="1E2B22"/>
                </a:solidFill>
              </a:rPr>
              <a:t>Electric Vehicle (EV) Batteries Recycling and Reuse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713232" y="4315968"/>
            <a:ext cx="292608" cy="292608"/>
          </a:xfrm>
          <a:prstGeom prst="rect">
            <a:avLst/>
          </a:prstGeom>
          <a:solidFill>
            <a:srgbClr val="FFFFFF"/>
          </a:solidFill>
          <a:ln w="15875">
            <a:solidFill>
              <a:srgbClr val="9AA9A0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1170432" y="4187952"/>
            <a:ext cx="5257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2000"/>
              </a:lnSpc>
              <a:buNone/>
            </a:pPr>
            <a:r>
              <a:rPr lang="en-US" sz="1200" dirty="0">
                <a:solidFill>
                  <a:srgbClr val="1E2B22"/>
                </a:solidFill>
              </a:rPr>
              <a:t>Circular Economy in the Textile Industry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713232" y="4974336"/>
            <a:ext cx="292608" cy="292608"/>
          </a:xfrm>
          <a:prstGeom prst="rect">
            <a:avLst/>
          </a:prstGeom>
          <a:solidFill>
            <a:srgbClr val="FFFFFF"/>
          </a:solidFill>
          <a:ln w="15875">
            <a:solidFill>
              <a:srgbClr val="9AA9A0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1170432" y="4846320"/>
            <a:ext cx="5257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2000"/>
              </a:lnSpc>
              <a:buNone/>
            </a:pPr>
            <a:r>
              <a:rPr lang="en-US" sz="1200" dirty="0">
                <a:solidFill>
                  <a:srgbClr val="1E2B22"/>
                </a:solidFill>
              </a:rPr>
              <a:t>Digital Solutions for the Circular Economy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6812280" y="1783080"/>
            <a:ext cx="48006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5240">
            <a:solidFill>
              <a:srgbClr val="D6E4D6"/>
            </a:solidFill>
            <a:prstDash val="solid"/>
          </a:ln>
          <a:effectLst>
            <a:outerShdw blurRad="88900" dist="38100" dir="81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6812280" y="1783080"/>
            <a:ext cx="82296" cy="1554480"/>
          </a:xfrm>
          <a:prstGeom prst="rect">
            <a:avLst/>
          </a:prstGeom>
          <a:solidFill>
            <a:srgbClr val="0E8A8A"/>
          </a:solidFill>
          <a:ln/>
        </p:spPr>
      </p:sp>
      <p:sp>
        <p:nvSpPr>
          <p:cNvPr id="19" name="Text 16"/>
          <p:cNvSpPr/>
          <p:nvPr/>
        </p:nvSpPr>
        <p:spPr>
          <a:xfrm>
            <a:off x="7040880" y="1892808"/>
            <a:ext cx="4434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0E8A8A"/>
                </a:solidFill>
              </a:rPr>
              <a:t>PROJECT TITLE</a:t>
            </a:r>
            <a:endParaRPr lang="en-US" sz="1050" dirty="0"/>
          </a:p>
        </p:txBody>
      </p:sp>
      <p:sp>
        <p:nvSpPr>
          <p:cNvPr id="20" name="Text 17"/>
          <p:cNvSpPr/>
          <p:nvPr/>
        </p:nvSpPr>
        <p:spPr>
          <a:xfrm>
            <a:off x="7040880" y="2167128"/>
            <a:ext cx="4480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5000"/>
              </a:lnSpc>
              <a:buNone/>
            </a:pPr>
            <a:r>
              <a:rPr lang="en-US" sz="1300" b="1" dirty="0">
                <a:solidFill>
                  <a:srgbClr val="1E2B22"/>
                </a:solidFill>
              </a:rPr>
              <a:t>SCWG-LOOP — Supercritical water gasification of wet residues for circular energy, clean water &amp; nutrient recovery</a:t>
            </a:r>
            <a:endParaRPr lang="en-US" sz="1300" dirty="0"/>
          </a:p>
        </p:txBody>
      </p:sp>
      <p:sp>
        <p:nvSpPr>
          <p:cNvPr id="21" name="Shape 18"/>
          <p:cNvSpPr/>
          <p:nvPr/>
        </p:nvSpPr>
        <p:spPr>
          <a:xfrm>
            <a:off x="6812280" y="3474720"/>
            <a:ext cx="480060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5240">
            <a:solidFill>
              <a:srgbClr val="D6E4D6"/>
            </a:solidFill>
            <a:prstDash val="solid"/>
          </a:ln>
          <a:effectLst>
            <a:outerShdw blurRad="88900" dist="38100" dir="81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2" name="Shape 19"/>
          <p:cNvSpPr/>
          <p:nvPr/>
        </p:nvSpPr>
        <p:spPr>
          <a:xfrm>
            <a:off x="6812280" y="3474720"/>
            <a:ext cx="82296" cy="960120"/>
          </a:xfrm>
          <a:prstGeom prst="rect">
            <a:avLst/>
          </a:prstGeom>
          <a:solidFill>
            <a:srgbClr val="0E8A8A"/>
          </a:solidFill>
          <a:ln/>
        </p:spPr>
      </p:sp>
      <p:sp>
        <p:nvSpPr>
          <p:cNvPr id="23" name="Text 20"/>
          <p:cNvSpPr/>
          <p:nvPr/>
        </p:nvSpPr>
        <p:spPr>
          <a:xfrm>
            <a:off x="7040880" y="3584448"/>
            <a:ext cx="4434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0E8A8A"/>
                </a:solidFill>
              </a:rPr>
              <a:t>LEAD ORGANISATION</a:t>
            </a:r>
            <a:endParaRPr lang="en-US" sz="1050" dirty="0"/>
          </a:p>
        </p:txBody>
      </p:sp>
      <p:sp>
        <p:nvSpPr>
          <p:cNvPr id="24" name="Text 21"/>
          <p:cNvSpPr/>
          <p:nvPr/>
        </p:nvSpPr>
        <p:spPr>
          <a:xfrm>
            <a:off x="7040880" y="3858768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5000"/>
              </a:lnSpc>
              <a:buNone/>
            </a:pPr>
            <a:r>
              <a:rPr lang="en-US" sz="1350" b="1" dirty="0">
                <a:solidFill>
                  <a:srgbClr val="1E2B22"/>
                </a:solidFill>
              </a:rPr>
              <a:t>Energy Policy Network (KOIN.S.EP.)</a:t>
            </a:r>
            <a:endParaRPr lang="en-US" sz="1350" dirty="0"/>
          </a:p>
          <a:p>
            <a:pPr marL="0" indent="0">
              <a:lnSpc>
                <a:spcPct val="95000"/>
              </a:lnSpc>
              <a:buNone/>
            </a:pPr>
            <a:r>
              <a:rPr lang="en-US" sz="1350" b="1" dirty="0">
                <a:solidFill>
                  <a:srgbClr val="1E2B22"/>
                </a:solidFill>
              </a:rPr>
              <a:t>Greece · Attica region</a:t>
            </a:r>
            <a:endParaRPr lang="en-US" sz="1350" dirty="0"/>
          </a:p>
        </p:txBody>
      </p:sp>
      <p:sp>
        <p:nvSpPr>
          <p:cNvPr id="25" name="Shape 22"/>
          <p:cNvSpPr/>
          <p:nvPr/>
        </p:nvSpPr>
        <p:spPr>
          <a:xfrm>
            <a:off x="6812280" y="4572000"/>
            <a:ext cx="480060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5240">
            <a:solidFill>
              <a:srgbClr val="D6E4D6"/>
            </a:solidFill>
            <a:prstDash val="solid"/>
          </a:ln>
          <a:effectLst>
            <a:outerShdw blurRad="88900" dist="38100" dir="8100000" algn="bl" rotWithShape="0">
              <a:srgbClr val="000000">
                <a:alpha val="16000"/>
              </a:srgbClr>
            </a:outerShdw>
          </a:effectLst>
        </p:spPr>
        <p:txBody>
          <a:bodyPr/>
          <a:lstStyle/>
          <a:p>
            <a:endParaRPr lang="en-US" dirty="0"/>
          </a:p>
        </p:txBody>
      </p:sp>
      <p:sp>
        <p:nvSpPr>
          <p:cNvPr id="26" name="Shape 23"/>
          <p:cNvSpPr/>
          <p:nvPr/>
        </p:nvSpPr>
        <p:spPr>
          <a:xfrm>
            <a:off x="6812280" y="4572000"/>
            <a:ext cx="82296" cy="960120"/>
          </a:xfrm>
          <a:prstGeom prst="rect">
            <a:avLst/>
          </a:prstGeom>
          <a:solidFill>
            <a:srgbClr val="0E8A8A"/>
          </a:solidFill>
          <a:ln/>
        </p:spPr>
      </p:sp>
      <p:sp>
        <p:nvSpPr>
          <p:cNvPr id="27" name="Text 24"/>
          <p:cNvSpPr/>
          <p:nvPr/>
        </p:nvSpPr>
        <p:spPr>
          <a:xfrm>
            <a:off x="7040880" y="4681728"/>
            <a:ext cx="4434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0E8A8A"/>
                </a:solidFill>
              </a:rPr>
              <a:t>CONTACT PERSON</a:t>
            </a:r>
            <a:endParaRPr lang="en-US" sz="1050" dirty="0"/>
          </a:p>
        </p:txBody>
      </p:sp>
      <p:sp>
        <p:nvSpPr>
          <p:cNvPr id="28" name="Text 25"/>
          <p:cNvSpPr/>
          <p:nvPr/>
        </p:nvSpPr>
        <p:spPr>
          <a:xfrm>
            <a:off x="7040880" y="4956048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5000"/>
              </a:lnSpc>
              <a:buNone/>
            </a:pPr>
            <a:r>
              <a:rPr lang="en-US" sz="1350" b="1" dirty="0">
                <a:solidFill>
                  <a:srgbClr val="1E2B22"/>
                </a:solidFill>
              </a:rPr>
              <a:t>Petros Nikolaou Co-Founder</a:t>
            </a:r>
            <a:endParaRPr lang="en-US" sz="1350" dirty="0"/>
          </a:p>
          <a:p>
            <a:pPr marL="0" indent="0">
              <a:lnSpc>
                <a:spcPct val="95000"/>
              </a:lnSpc>
              <a:buNone/>
            </a:pPr>
            <a:r>
              <a:rPr lang="en-US" sz="1350" b="1" dirty="0">
                <a:solidFill>
                  <a:srgbClr val="1E2B22"/>
                </a:solidFill>
              </a:rPr>
              <a:t>info@energypolicynet.gr</a:t>
            </a:r>
            <a:endParaRPr lang="en-US" sz="1350" dirty="0"/>
          </a:p>
        </p:txBody>
      </p:sp>
      <p:sp>
        <p:nvSpPr>
          <p:cNvPr id="29" name="Text 26"/>
          <p:cNvSpPr/>
          <p:nvPr/>
        </p:nvSpPr>
        <p:spPr>
          <a:xfrm>
            <a:off x="11521440" y="644652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F6F63"/>
                </a:solidFill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4572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0E8A8A"/>
                </a:solidFill>
              </a:rPr>
              <a:t>PROJECT OVERVIEW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49808"/>
            <a:ext cx="11064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B2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Project Summary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94360" y="1783080"/>
            <a:ext cx="91440" cy="1828800"/>
          </a:xfrm>
          <a:prstGeom prst="rect">
            <a:avLst/>
          </a:prstGeom>
          <a:solidFill>
            <a:srgbClr val="0E8A8A"/>
          </a:solidFill>
          <a:ln/>
        </p:spPr>
      </p:sp>
      <p:sp>
        <p:nvSpPr>
          <p:cNvPr id="5" name="Text 3"/>
          <p:cNvSpPr/>
          <p:nvPr/>
        </p:nvSpPr>
        <p:spPr>
          <a:xfrm>
            <a:off x="868680" y="1783080"/>
            <a:ext cx="1069848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500" dirty="0">
                <a:solidFill>
                  <a:srgbClr val="1E2B22"/>
                </a:solidFill>
              </a:rPr>
              <a:t>SCWG-LOOP demonstrates supercritical water gasification (SCWG) as a circular-energy pathway for wet local residues — sewage sludge, biomass and organic waste — that are otherwise costly to dispose of. Above the critical point of water (&gt;374 °C, &gt;221 bar) and without pre-drying, these streams are converted into a methane- and hydrogen-rich “ener-gas”, clean water, and recoverable phosphorus. Internal heat recovery makes the system energy-positive.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94360" y="3886200"/>
            <a:ext cx="5486400" cy="1417320"/>
          </a:xfrm>
          <a:prstGeom prst="roundRect">
            <a:avLst>
              <a:gd name="adj" fmla="val 6452"/>
            </a:avLst>
          </a:prstGeom>
          <a:solidFill>
            <a:srgbClr val="EEF3EC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4069080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C5F2D"/>
                </a:solidFill>
              </a:rPr>
              <a:t>GOAL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868680" y="4370832"/>
            <a:ext cx="4983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250" dirty="0">
                <a:solidFill>
                  <a:srgbClr val="1E2B22"/>
                </a:solidFill>
              </a:rPr>
              <a:t>Demonstrate, at a real operational site, that wet-waste SCWG delivers energy, clean water and nutrients with verified, energy-positive performance — advancing the reactor from TRL 6 to 8 over 36 months.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263640" y="3886200"/>
            <a:ext cx="5349240" cy="1417320"/>
          </a:xfrm>
          <a:prstGeom prst="roundRect">
            <a:avLst>
              <a:gd name="adj" fmla="val 6452"/>
            </a:avLst>
          </a:prstGeom>
          <a:solidFill>
            <a:srgbClr val="1E4636"/>
          </a:solidFill>
          <a:ln/>
        </p:spPr>
      </p:sp>
      <p:sp>
        <p:nvSpPr>
          <p:cNvPr id="10" name="Text 8"/>
          <p:cNvSpPr/>
          <p:nvPr/>
        </p:nvSpPr>
        <p:spPr>
          <a:xfrm>
            <a:off x="6537960" y="4069080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4B8A6"/>
                </a:solidFill>
              </a:rPr>
              <a:t>EXPECTED IMPACT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6537960" y="4370832"/>
            <a:ext cx="48463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250" dirty="0">
                <a:solidFill>
                  <a:srgbClr val="DCEFE8"/>
                </a:solidFill>
              </a:rPr>
              <a:t>A replicable, TRL-8 circular-energy solution that cuts disposal costs and biogenic emissions, recovers a critical nutrient (phosphorus), and transfers across RIVCircular regions via a shared blueprint.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11521440" y="644652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F6F63"/>
                </a:solidFill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4572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0E8A8A"/>
                </a:solidFill>
              </a:rPr>
              <a:t>PARTNERS SOUGHT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49808"/>
            <a:ext cx="11064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B2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Partners Sought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94360" y="1554480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F6F63"/>
                </a:solidFill>
              </a:rPr>
              <a:t>Partner types and the role / expertise we are looking for to complete the consortium (≥ 3 entities from ≥ 3 eligible countries).</a:t>
            </a:r>
            <a:endParaRPr lang="en-US" sz="13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2240280"/>
          <a:ext cx="10972800" cy="3474720"/>
        </p:xfrm>
        <a:graphic>
          <a:graphicData uri="http://schemas.openxmlformats.org/drawingml/2006/table">
            <a:tbl>
              <a:tblPr/>
              <a:tblGrid>
                <a:gridCol w="3383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89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Partner type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7A3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Expected role and expertise required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7A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Technology / research centre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SCWG reactor and heat-integration technology; supercritical process engineering; corrosion-resistant reactor design.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SME / industrial technology provider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Demonstration-unit build, commissioning and scale-up to TRL 8.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Host site — WWTP operator or industry (utility / public body / large company)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Demonstration site; feedstock supply (sludge / biomass); offtake of gas, water and phosphorus.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Public body / regulatory partner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E2B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Permitting; regulatory-framework validation; MRV and carbon-accounting alignment.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8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11521440" y="644652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F6F63"/>
                </a:solidFill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635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595360" y="3108960"/>
            <a:ext cx="5486400" cy="5486400"/>
          </a:xfrm>
          <a:prstGeom prst="ellipse">
            <a:avLst/>
          </a:prstGeom>
          <a:solidFill>
            <a:srgbClr val="0E8A8A">
              <a:alpha val="50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-2011680" y="-2194560"/>
            <a:ext cx="5029200" cy="5029200"/>
          </a:xfrm>
          <a:prstGeom prst="ellipse">
            <a:avLst/>
          </a:prstGeom>
          <a:solidFill>
            <a:srgbClr val="2C5F2D">
              <a:alpha val="55000"/>
            </a:srgbClr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137160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14B8A6"/>
                </a:solidFill>
              </a:rPr>
              <a:t>LET'S COLLABORATE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594360" y="1828800"/>
            <a:ext cx="10058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 more information</a:t>
            </a:r>
            <a:endParaRPr lang="en-US" sz="4400" dirty="0"/>
          </a:p>
        </p:txBody>
      </p:sp>
      <p:sp>
        <p:nvSpPr>
          <p:cNvPr id="6" name="Shape 4"/>
          <p:cNvSpPr/>
          <p:nvPr/>
        </p:nvSpPr>
        <p:spPr>
          <a:xfrm>
            <a:off x="640080" y="3063240"/>
            <a:ext cx="4937760" cy="777240"/>
          </a:xfrm>
          <a:prstGeom prst="roundRect">
            <a:avLst>
              <a:gd name="adj" fmla="val 14118"/>
            </a:avLst>
          </a:prstGeom>
          <a:solidFill>
            <a:srgbClr val="1E4636"/>
          </a:solidFill>
          <a:ln w="12700">
            <a:solidFill>
              <a:srgbClr val="14B8A6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3291840"/>
            <a:ext cx="329184" cy="32918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417320" y="306324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</a:rPr>
              <a:t>info@energypolicynet.gr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58368" y="4023360"/>
            <a:ext cx="6400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CFE3D6"/>
                </a:solidFill>
              </a:rPr>
              <a:t>Energy Policy Network — KOIN.S.EP.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658368" y="5989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9DBFAC"/>
                </a:solidFill>
              </a:rPr>
              <a:t>SCWG-LOOP  ·  RIVCircular Topic 2  ·  Circular Energy Integration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9646920" y="4160520"/>
            <a:ext cx="2011680" cy="2011680"/>
          </a:xfrm>
          <a:prstGeom prst="roundRect">
            <a:avLst>
              <a:gd name="adj" fmla="val 4545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000000">
                <a:alpha val="16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829800" y="4343400"/>
            <a:ext cx="1645920" cy="16459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453</Words>
  <Application>Microsoft Office PowerPoint</Application>
  <PresentationFormat>Ευρεία οθόνη</PresentationFormat>
  <Paragraphs>57</Paragraphs>
  <Slides>5</Slides>
  <Notes>5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5</vt:i4>
      </vt:variant>
    </vt:vector>
  </HeadingPairs>
  <TitlesOfParts>
    <vt:vector size="8" baseType="lpstr">
      <vt:lpstr>Arial</vt:lpstr>
      <vt:lpstr>Georgia</vt:lpstr>
      <vt:lpstr>Office Theme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SCWG-LOOP pitch</dc:title>
  <dc:subject>PptxGenJS Presentation</dc:subject>
  <dc:creator>PptxGenJS</dc:creator>
  <cp:lastModifiedBy>panagiwths stavropoulos</cp:lastModifiedBy>
  <cp:revision>5</cp:revision>
  <dcterms:created xsi:type="dcterms:W3CDTF">2026-06-10T17:01:55Z</dcterms:created>
  <dcterms:modified xsi:type="dcterms:W3CDTF">2026-06-10T17:18:30Z</dcterms:modified>
</cp:coreProperties>
</file>