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66" r:id="rId4"/>
    <p:sldId id="256" r:id="rId5"/>
    <p:sldId id="259" r:id="rId6"/>
    <p:sldId id="265" r:id="rId7"/>
    <p:sldId id="261" r:id="rId8"/>
    <p:sldId id="257" r:id="rId9"/>
    <p:sldId id="263" r:id="rId10"/>
  </p:sldIdLst>
  <p:sldSz cx="10160000" cy="5715000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90101F8-9D3E-4F2C-A03B-715F19A06E2A}">
          <p14:sldIdLst>
            <p14:sldId id="266"/>
            <p14:sldId id="256"/>
            <p14:sldId id="259"/>
            <p14:sldId id="265"/>
            <p14:sldId id="261"/>
            <p14:sldId id="257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4D2"/>
    <a:srgbClr val="9DD4ED"/>
    <a:srgbClr val="A7D18F"/>
    <a:srgbClr val="AECA15"/>
    <a:srgbClr val="98006A"/>
    <a:srgbClr val="A7BD1E"/>
    <a:srgbClr val="211C61"/>
    <a:srgbClr val="319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771" y="57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0205084C-B082-B6FD-53F0-057F49A1D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8" y="209551"/>
            <a:ext cx="186972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924933D3-411B-3FD1-4EE9-CE8ADCFC615A}"/>
              </a:ext>
            </a:extLst>
          </p:cNvPr>
          <p:cNvSpPr/>
          <p:nvPr userDrawn="1"/>
        </p:nvSpPr>
        <p:spPr>
          <a:xfrm>
            <a:off x="0" y="2103438"/>
            <a:ext cx="10160000" cy="1022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D5BF6103-0585-867C-06DF-BD2706A9F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46793" y="596901"/>
            <a:ext cx="3451930" cy="57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556">
                <a:latin typeface="Arial" panose="020B0604020202020204" pitchFamily="34" charset="0"/>
                <a:cs typeface="Arial" panose="020B0604020202020204" pitchFamily="34" charset="0"/>
              </a:rPr>
              <a:t>The network of Horizon Europe Cluster 5 National Contact Point. </a:t>
            </a:r>
            <a:endParaRPr lang="it-IT" altLang="es-ES" sz="155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9D2277EB-2DFB-6FBB-C8BC-91CBB91549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211764"/>
            <a:ext cx="500944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0">
            <a:extLst>
              <a:ext uri="{FF2B5EF4-FFF2-40B4-BE49-F238E27FC236}">
                <a16:creationId xmlns:a16="http://schemas.microsoft.com/office/drawing/2014/main" id="{C2E36E58-28CE-1FD7-DEB7-3BBB177B0A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7751" y="5256214"/>
            <a:ext cx="8145639" cy="22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89" i="1" dirty="0">
                <a:latin typeface="Arial"/>
                <a:cs typeface="Arial"/>
              </a:rPr>
              <a:t>The GREENET project has received funding from the EU Horizon Europe programme under Grant Agreement No 101069604</a:t>
            </a:r>
            <a:endParaRPr lang="it-IT" sz="222" dirty="0">
              <a:latin typeface="Arial"/>
              <a:cs typeface="Arial"/>
            </a:endParaRPr>
          </a:p>
        </p:txBody>
      </p:sp>
      <p:pic>
        <p:nvPicPr>
          <p:cNvPr id="9" name="Immagine 11">
            <a:extLst>
              <a:ext uri="{FF2B5EF4-FFF2-40B4-BE49-F238E27FC236}">
                <a16:creationId xmlns:a16="http://schemas.microsoft.com/office/drawing/2014/main" id="{1ECB3711-7D0D-7785-EB68-5F66E03C2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112" y="74614"/>
            <a:ext cx="1472848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3">
            <a:extLst>
              <a:ext uri="{FF2B5EF4-FFF2-40B4-BE49-F238E27FC236}">
                <a16:creationId xmlns:a16="http://schemas.microsoft.com/office/drawing/2014/main" id="{6092B31F-C60E-BFEA-D37F-5FBCBD9F02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23" y="74614"/>
            <a:ext cx="1465792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3">
            <a:extLst>
              <a:ext uri="{FF2B5EF4-FFF2-40B4-BE49-F238E27FC236}">
                <a16:creationId xmlns:a16="http://schemas.microsoft.com/office/drawing/2014/main" id="{5CB49D89-8552-053A-4532-E93000C6D5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182" y="74614"/>
            <a:ext cx="1471083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14514" y="3258621"/>
            <a:ext cx="7112000" cy="4065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8" name="Titolo verticale 7"/>
          <p:cNvSpPr>
            <a:spLocks noGrp="1"/>
          </p:cNvSpPr>
          <p:nvPr>
            <p:ph type="title"/>
          </p:nvPr>
        </p:nvSpPr>
        <p:spPr>
          <a:xfrm>
            <a:off x="414514" y="2265714"/>
            <a:ext cx="9144000" cy="699324"/>
          </a:xfrm>
          <a:ln>
            <a:noFill/>
          </a:ln>
        </p:spPr>
        <p:txBody>
          <a:bodyPr/>
          <a:lstStyle>
            <a:lvl1pPr algn="l">
              <a:defRPr sz="4444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641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1BAB043-D4B1-B562-C725-589E051D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F4FBFF53-9BFE-4313-86EE-2D689ABF4C25}" type="datetimeFigureOut">
              <a:rPr lang="it-IT" altLang="es-ES"/>
              <a:pPr/>
              <a:t>24/10/2025</a:t>
            </a:fld>
            <a:endParaRPr lang="it-IT" altLang="es-E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8740584-259B-661A-13A8-7CBE29B3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6ED90E3-0556-961D-0845-1859E470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BC5165BE-811F-422A-9F20-11DE6D6E96D0}" type="slidenum">
              <a:rPr lang="it-IT" altLang="es-ES"/>
              <a:pPr/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282170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279261"/>
            <a:ext cx="4489098" cy="533136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1142" y="1279261"/>
            <a:ext cx="4490861" cy="533136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1142" y="1812396"/>
            <a:ext cx="4490861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23AC1205-82C9-B7A4-EC66-323F44E3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FCE58B05-4301-4B8B-B5FF-7A2B9F233483}" type="datetimeFigureOut">
              <a:rPr lang="it-IT" altLang="es-ES"/>
              <a:pPr/>
              <a:t>24/10/2025</a:t>
            </a:fld>
            <a:endParaRPr lang="it-IT" altLang="es-ES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E5B317A1-791A-A5BD-0153-615C5546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3843C0A-013B-5482-6E27-DEB7A862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63CE83D2-8E30-41D1-A3A0-4403661CD85E}" type="slidenum">
              <a:rPr lang="it-IT" altLang="es-ES"/>
              <a:pPr/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793283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42B1B6A4-07ED-CE29-06A1-51296B9A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ADD5E688-96C9-40D4-AA3A-E1C07298824B}" type="datetimeFigureOut">
              <a:rPr lang="it-IT" altLang="es-ES"/>
              <a:pPr/>
              <a:t>24/10/2025</a:t>
            </a:fld>
            <a:endParaRPr lang="it-IT" altLang="es-E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7E276480-A460-A322-33A0-887A0322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DFD46B00-52CC-AC7B-F527-D51E1741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F0E90F95-80BF-446D-AF42-2EB70080E28A}" type="slidenum">
              <a:rPr lang="it-IT" altLang="es-ES"/>
              <a:pPr/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33057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65413F70-AE20-0723-0AF6-43BC00574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D3065206-1B04-4B87-B819-69626D8F6F53}" type="datetimeFigureOut">
              <a:rPr lang="it-IT" altLang="es-ES"/>
              <a:pPr/>
              <a:t>24/10/2025</a:t>
            </a:fld>
            <a:endParaRPr lang="it-IT" altLang="es-ES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5CDFCD49-6D56-8985-4838-347E6A22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9EB57FE8-2323-60C5-0191-3BF4BEDB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146C7B37-54C8-4240-AB74-43D636EF73C6}" type="slidenum">
              <a:rPr lang="it-IT" altLang="es-ES"/>
              <a:pPr/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76971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81E2DFC-860A-C4B0-5DFE-3AAF8E96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4CECA34A-2D47-4A79-973F-E8E3A8163E83}" type="datetimeFigureOut">
              <a:rPr lang="it-IT" altLang="es-ES"/>
              <a:pPr/>
              <a:t>24/10/2025</a:t>
            </a:fld>
            <a:endParaRPr lang="it-IT" altLang="es-E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CC2DFE5-6B2D-0509-0B52-50A3BB9D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A220118-8DD0-6EE3-20C6-BD2E4477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9C36359A-7B1B-4D07-AF42-73E1827F3454}" type="slidenum">
              <a:rPr lang="it-IT" altLang="es-ES"/>
              <a:pPr/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68427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03074794-3632-D85A-62FC-8D9448C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6E490592-909E-4B51-9F33-2DF0C67FF825}" type="datetimeFigureOut">
              <a:rPr lang="it-IT" altLang="es-ES"/>
              <a:pPr/>
              <a:t>24/10/2025</a:t>
            </a:fld>
            <a:endParaRPr lang="it-IT" altLang="es-E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06C35B6-B34E-4243-58D5-66DD3AA8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638EED0-9A90-369B-B863-541D2F98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4B06C7FF-66BC-4C4F-89CD-584E415EA2EC}" type="slidenum">
              <a:rPr lang="it-IT" altLang="es-ES"/>
              <a:pPr/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23113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6AFBE6-7EB3-95D9-A766-5651BFA2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B5286B94-6BA5-4097-9B36-32E479014E8E}" type="datetimeFigureOut">
              <a:rPr lang="it-IT" altLang="es-ES"/>
              <a:pPr/>
              <a:t>24/10/2025</a:t>
            </a:fld>
            <a:endParaRPr lang="it-IT" alt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F298BB-E954-5035-CCBA-CB855D39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EDAC9E-770A-5004-62ED-3F8D2346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C71A86C2-AB91-484A-B886-62FF17A4F812}" type="slidenum">
              <a:rPr lang="it-IT" altLang="es-ES"/>
              <a:pPr/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78044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6D5319-F316-6DF3-6B65-77248EB6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C0B0350E-F802-478A-940F-5E785342D7FC}" type="datetimeFigureOut">
              <a:rPr lang="it-IT" altLang="es-ES"/>
              <a:pPr/>
              <a:t>24/10/2025</a:t>
            </a:fld>
            <a:endParaRPr lang="it-IT" alt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E1C435-360E-A9A3-C491-D9F2B454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B90928-2A42-3118-3FEE-B0FCB16A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0A9327BD-AF64-4179-91EA-C1840F1CF650}" type="slidenum">
              <a:rPr lang="it-IT" altLang="es-ES"/>
              <a:pPr/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87887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4EF7A061-993F-F1DC-C786-B8D1C8B5B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9" y="157163"/>
            <a:ext cx="1573389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C42A6770-A4A0-CBB8-36E7-3A02271D0CC5}"/>
              </a:ext>
            </a:extLst>
          </p:cNvPr>
          <p:cNvSpPr/>
          <p:nvPr userDrawn="1"/>
        </p:nvSpPr>
        <p:spPr>
          <a:xfrm>
            <a:off x="1742722" y="0"/>
            <a:ext cx="8417278" cy="11366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DD4D887C-7EAF-F580-0835-B640500DCC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45" y="5297489"/>
            <a:ext cx="500944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9889" y="1485900"/>
            <a:ext cx="9412111" cy="3619500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919111" y="101792"/>
            <a:ext cx="7732889" cy="798561"/>
          </a:xfrm>
        </p:spPr>
        <p:txBody>
          <a:bodyPr/>
          <a:lstStyle>
            <a:lvl1pPr algn="l">
              <a:defRPr sz="3556"/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6" name="Segnaposto data 1">
            <a:extLst>
              <a:ext uri="{FF2B5EF4-FFF2-40B4-BE49-F238E27FC236}">
                <a16:creationId xmlns:a16="http://schemas.microsoft.com/office/drawing/2014/main" id="{5CD5BE3A-185A-216C-4A4F-9DEA510C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16B4F27C-5B00-4786-81B9-D5F9E8659DC3}" type="datetimeFigureOut">
              <a:rPr lang="it-IT" altLang="es-ES"/>
              <a:pPr/>
              <a:t>24/10/2025</a:t>
            </a:fld>
            <a:endParaRPr lang="it-IT" altLang="es-ES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8FB40E0F-D043-7B25-52D5-27183947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E0221AAB-68B7-9E4C-8248-F7AEC806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4E8874D4-6EB0-440A-9763-BBF3DA2F3B51}" type="slidenum">
              <a:rPr lang="it-IT" altLang="es-ES"/>
              <a:pPr/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281076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A5A12D7E-2C3A-E8C4-EA27-43709CE30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3" y="393701"/>
            <a:ext cx="237066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09C7E99C-7671-87BF-AF92-64993FA66E33}"/>
              </a:ext>
            </a:extLst>
          </p:cNvPr>
          <p:cNvSpPr/>
          <p:nvPr userDrawn="1"/>
        </p:nvSpPr>
        <p:spPr>
          <a:xfrm>
            <a:off x="0" y="1941513"/>
            <a:ext cx="10160000" cy="1204912"/>
          </a:xfrm>
          <a:prstGeom prst="rect">
            <a:avLst/>
          </a:prstGeom>
          <a:solidFill>
            <a:srgbClr val="319F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6FC0AEE2-ACF9-9A34-074A-EF064E62A2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77043" y="974726"/>
            <a:ext cx="3451930" cy="57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556">
                <a:latin typeface="Arial" panose="020B0604020202020204" pitchFamily="34" charset="0"/>
                <a:cs typeface="Arial" panose="020B0604020202020204" pitchFamily="34" charset="0"/>
              </a:rPr>
              <a:t>The network of Horizon Europe Cluster 5 National Contact Point. </a:t>
            </a:r>
            <a:endParaRPr lang="it-IT" altLang="es-ES" sz="155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253034FD-D511-E0FA-B734-594A2587DD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211764"/>
            <a:ext cx="500944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0">
            <a:extLst>
              <a:ext uri="{FF2B5EF4-FFF2-40B4-BE49-F238E27FC236}">
                <a16:creationId xmlns:a16="http://schemas.microsoft.com/office/drawing/2014/main" id="{2B12998C-D74A-8FFB-4A35-A8E29AC71E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7751" y="5256214"/>
            <a:ext cx="8145639" cy="22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89" i="1" dirty="0">
                <a:latin typeface="Arial"/>
                <a:cs typeface="Arial"/>
              </a:rPr>
              <a:t>The GREENET project has received funding from the EU Horizon Europe programme under Grant Agreement No 101069604</a:t>
            </a:r>
            <a:endParaRPr lang="it-IT" sz="222" dirty="0">
              <a:latin typeface="Arial"/>
              <a:cs typeface="Arial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8000" y="3338616"/>
            <a:ext cx="7112000" cy="4065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8" name="Titolo verticale 7"/>
          <p:cNvSpPr>
            <a:spLocks noGrp="1"/>
          </p:cNvSpPr>
          <p:nvPr>
            <p:ph type="title"/>
          </p:nvPr>
        </p:nvSpPr>
        <p:spPr>
          <a:xfrm>
            <a:off x="414514" y="2094676"/>
            <a:ext cx="9144000" cy="952500"/>
          </a:xfrm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504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B5D55139-1891-C45C-671D-02B8F23D73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9" y="157163"/>
            <a:ext cx="1573389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DC369079-311F-99CF-56D0-E5D78E657465}"/>
              </a:ext>
            </a:extLst>
          </p:cNvPr>
          <p:cNvSpPr/>
          <p:nvPr userDrawn="1"/>
        </p:nvSpPr>
        <p:spPr>
          <a:xfrm>
            <a:off x="1742722" y="0"/>
            <a:ext cx="8417278" cy="1136650"/>
          </a:xfrm>
          <a:prstGeom prst="rect">
            <a:avLst/>
          </a:prstGeom>
          <a:solidFill>
            <a:srgbClr val="319F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A1A0B83B-5646-EFF5-D4CC-9BE716CD1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45" y="5297489"/>
            <a:ext cx="500944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9889" y="1485900"/>
            <a:ext cx="9412111" cy="3619500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919111" y="101792"/>
            <a:ext cx="7732889" cy="798561"/>
          </a:xfrm>
        </p:spPr>
        <p:txBody>
          <a:bodyPr/>
          <a:lstStyle>
            <a:lvl1pPr algn="l">
              <a:defRPr sz="3556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6" name="Segnaposto data 1">
            <a:extLst>
              <a:ext uri="{FF2B5EF4-FFF2-40B4-BE49-F238E27FC236}">
                <a16:creationId xmlns:a16="http://schemas.microsoft.com/office/drawing/2014/main" id="{A5A6B942-9563-7BB3-54C9-BE3A066A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A303A6BD-3E75-40BA-AB42-0F4D1E3C5703}" type="datetimeFigureOut">
              <a:rPr lang="it-IT" altLang="es-ES"/>
              <a:pPr/>
              <a:t>24/10/2025</a:t>
            </a:fld>
            <a:endParaRPr lang="it-IT" altLang="es-ES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3787B071-5204-8FAF-02F8-910053AE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424E16CF-494C-A8FC-B6C6-FCACBFFF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E973C64D-AE2D-453A-92AF-758E48F63573}" type="slidenum">
              <a:rPr lang="it-IT" altLang="es-ES"/>
              <a:pPr/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394249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D40D6FDB-6746-6B11-2BC9-161273BF7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3" y="393701"/>
            <a:ext cx="237066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69CAC014-9122-3981-96C3-214E3DA144F3}"/>
              </a:ext>
            </a:extLst>
          </p:cNvPr>
          <p:cNvSpPr/>
          <p:nvPr userDrawn="1"/>
        </p:nvSpPr>
        <p:spPr>
          <a:xfrm>
            <a:off x="0" y="1941513"/>
            <a:ext cx="10160000" cy="1204912"/>
          </a:xfrm>
          <a:prstGeom prst="rect">
            <a:avLst/>
          </a:prstGeom>
          <a:solidFill>
            <a:srgbClr val="98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691D78F0-6715-2D53-A02C-471464DEE7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77043" y="974726"/>
            <a:ext cx="3451930" cy="57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556">
                <a:latin typeface="Arial" panose="020B0604020202020204" pitchFamily="34" charset="0"/>
                <a:cs typeface="Arial" panose="020B0604020202020204" pitchFamily="34" charset="0"/>
              </a:rPr>
              <a:t>The network of Horizon Europe Cluster 5 National Contact Point. </a:t>
            </a:r>
            <a:endParaRPr lang="it-IT" altLang="es-ES" sz="155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317372C4-6A2B-2713-106E-3D5383723F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211764"/>
            <a:ext cx="500944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0">
            <a:extLst>
              <a:ext uri="{FF2B5EF4-FFF2-40B4-BE49-F238E27FC236}">
                <a16:creationId xmlns:a16="http://schemas.microsoft.com/office/drawing/2014/main" id="{D4CC89D7-EE00-F94A-CAE8-C3939D156B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7751" y="5256214"/>
            <a:ext cx="8145639" cy="22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89" i="1" dirty="0">
                <a:latin typeface="Arial"/>
                <a:cs typeface="Arial"/>
              </a:rPr>
              <a:t>The GREENET project has received funding from the EU Horizon Europe programme under Grant Agreement No 101069604</a:t>
            </a:r>
            <a:endParaRPr lang="it-IT" sz="222" dirty="0">
              <a:latin typeface="Arial"/>
              <a:cs typeface="Arial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8000" y="3338616"/>
            <a:ext cx="7112000" cy="4065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8" name="Titolo verticale 7"/>
          <p:cNvSpPr>
            <a:spLocks noGrp="1"/>
          </p:cNvSpPr>
          <p:nvPr>
            <p:ph type="title"/>
          </p:nvPr>
        </p:nvSpPr>
        <p:spPr>
          <a:xfrm>
            <a:off x="414514" y="2094676"/>
            <a:ext cx="9144000" cy="952500"/>
          </a:xfrm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56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F5715FDE-AA29-4E7C-7C53-972E4A5BE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9" y="157163"/>
            <a:ext cx="1573389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D6C9D3C2-833F-B029-3521-F5924764E67F}"/>
              </a:ext>
            </a:extLst>
          </p:cNvPr>
          <p:cNvSpPr/>
          <p:nvPr userDrawn="1"/>
        </p:nvSpPr>
        <p:spPr>
          <a:xfrm>
            <a:off x="1742722" y="0"/>
            <a:ext cx="8417278" cy="1136650"/>
          </a:xfrm>
          <a:prstGeom prst="rect">
            <a:avLst/>
          </a:prstGeom>
          <a:solidFill>
            <a:srgbClr val="980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3F8FE4D1-B8F0-C6AB-004D-FDEC7B13CD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45" y="5297489"/>
            <a:ext cx="500944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9889" y="1485900"/>
            <a:ext cx="9412111" cy="3619500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919111" y="101792"/>
            <a:ext cx="7732889" cy="798561"/>
          </a:xfrm>
        </p:spPr>
        <p:txBody>
          <a:bodyPr/>
          <a:lstStyle>
            <a:lvl1pPr algn="l">
              <a:defRPr sz="3556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6" name="Segnaposto data 1">
            <a:extLst>
              <a:ext uri="{FF2B5EF4-FFF2-40B4-BE49-F238E27FC236}">
                <a16:creationId xmlns:a16="http://schemas.microsoft.com/office/drawing/2014/main" id="{666AB2B5-8C7B-1CA5-1C7C-AF990ADE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F5B8D57B-DF63-47B2-9344-8DDDCEA7E9D1}" type="datetimeFigureOut">
              <a:rPr lang="it-IT" altLang="es-ES"/>
              <a:pPr/>
              <a:t>24/10/2025</a:t>
            </a:fld>
            <a:endParaRPr lang="it-IT" altLang="es-ES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7F3140A2-4C9A-0DBE-7811-52D2CB6D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B3A4CE7F-E2E9-7EDB-E74D-279DF1C4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767E1737-2B81-4470-916E-E20F8BC30787}" type="slidenum">
              <a:rPr lang="it-IT" altLang="es-ES"/>
              <a:pPr/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82840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5C87D1A7-02D4-658F-B22B-193A44637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3" y="393701"/>
            <a:ext cx="237066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EAFF25F2-DA43-3BE2-3592-45E32B2455BE}"/>
              </a:ext>
            </a:extLst>
          </p:cNvPr>
          <p:cNvSpPr/>
          <p:nvPr userDrawn="1"/>
        </p:nvSpPr>
        <p:spPr>
          <a:xfrm>
            <a:off x="0" y="1941513"/>
            <a:ext cx="10160000" cy="1204912"/>
          </a:xfrm>
          <a:prstGeom prst="rect">
            <a:avLst/>
          </a:prstGeom>
          <a:solidFill>
            <a:srgbClr val="211C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EA2F69C5-B413-DB4E-E6A2-CBA0B7D539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77043" y="974726"/>
            <a:ext cx="3451930" cy="57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sz="1556">
                <a:latin typeface="Arial" panose="020B0604020202020204" pitchFamily="34" charset="0"/>
                <a:cs typeface="Arial" panose="020B0604020202020204" pitchFamily="34" charset="0"/>
              </a:rPr>
              <a:t>The network of Horizon Europe Cluster 5 National Contact Point. </a:t>
            </a:r>
            <a:endParaRPr lang="it-IT" altLang="es-ES" sz="1556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F925D83B-BF14-EDF1-40F6-7D48E03072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211764"/>
            <a:ext cx="500944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0">
            <a:extLst>
              <a:ext uri="{FF2B5EF4-FFF2-40B4-BE49-F238E27FC236}">
                <a16:creationId xmlns:a16="http://schemas.microsoft.com/office/drawing/2014/main" id="{011BFB3B-34B3-3DE3-7E70-9A91AD9D8E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7751" y="5256214"/>
            <a:ext cx="8145639" cy="22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89" i="1" dirty="0">
                <a:latin typeface="Arial"/>
                <a:cs typeface="Arial"/>
              </a:rPr>
              <a:t>The GREENET project has received funding from the EU Horizon Europe programme under Grant Agreement No 101069604</a:t>
            </a:r>
            <a:endParaRPr lang="it-IT" sz="222" dirty="0">
              <a:latin typeface="Arial"/>
              <a:cs typeface="Arial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8000" y="3338616"/>
            <a:ext cx="7112000" cy="4065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8" name="Titolo verticale 7"/>
          <p:cNvSpPr>
            <a:spLocks noGrp="1"/>
          </p:cNvSpPr>
          <p:nvPr>
            <p:ph type="title"/>
          </p:nvPr>
        </p:nvSpPr>
        <p:spPr>
          <a:xfrm>
            <a:off x="414514" y="2094676"/>
            <a:ext cx="9144000" cy="952500"/>
          </a:xfrm>
          <a:ln>
            <a:noFill/>
          </a:ln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0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GREENT logo_PNG.png">
            <a:extLst>
              <a:ext uri="{FF2B5EF4-FFF2-40B4-BE49-F238E27FC236}">
                <a16:creationId xmlns:a16="http://schemas.microsoft.com/office/drawing/2014/main" id="{0D583E01-B0B5-FDBF-F6F0-8557F876C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9" y="157163"/>
            <a:ext cx="1573389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7">
            <a:extLst>
              <a:ext uri="{FF2B5EF4-FFF2-40B4-BE49-F238E27FC236}">
                <a16:creationId xmlns:a16="http://schemas.microsoft.com/office/drawing/2014/main" id="{92184A6C-DAE4-ADE9-C2D3-45835B41D931}"/>
              </a:ext>
            </a:extLst>
          </p:cNvPr>
          <p:cNvSpPr/>
          <p:nvPr userDrawn="1"/>
        </p:nvSpPr>
        <p:spPr>
          <a:xfrm>
            <a:off x="1806222" y="0"/>
            <a:ext cx="8607778" cy="1136650"/>
          </a:xfrm>
          <a:prstGeom prst="rect">
            <a:avLst/>
          </a:prstGeom>
          <a:solidFill>
            <a:srgbClr val="211C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2C989FB9-3BF7-8471-34F6-911D0E1B8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45" y="5297489"/>
            <a:ext cx="500944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9889" y="1485900"/>
            <a:ext cx="9412111" cy="3619500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919111" y="101792"/>
            <a:ext cx="7732889" cy="798561"/>
          </a:xfrm>
        </p:spPr>
        <p:txBody>
          <a:bodyPr/>
          <a:lstStyle>
            <a:lvl1pPr algn="l">
              <a:defRPr sz="3556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it-IT" dirty="0"/>
          </a:p>
        </p:txBody>
      </p:sp>
      <p:sp>
        <p:nvSpPr>
          <p:cNvPr id="6" name="Segnaposto data 1">
            <a:extLst>
              <a:ext uri="{FF2B5EF4-FFF2-40B4-BE49-F238E27FC236}">
                <a16:creationId xmlns:a16="http://schemas.microsoft.com/office/drawing/2014/main" id="{50878CEE-D670-78C1-459B-7F9DBD38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282F71C9-8D6B-4B31-BF52-611736B3209F}" type="datetimeFigureOut">
              <a:rPr lang="it-IT" altLang="es-ES"/>
              <a:pPr/>
              <a:t>24/10/2025</a:t>
            </a:fld>
            <a:endParaRPr lang="it-IT" altLang="es-ES"/>
          </a:p>
        </p:txBody>
      </p:sp>
      <p:sp>
        <p:nvSpPr>
          <p:cNvPr id="8" name="Segnaposto piè di pagina 5">
            <a:extLst>
              <a:ext uri="{FF2B5EF4-FFF2-40B4-BE49-F238E27FC236}">
                <a16:creationId xmlns:a16="http://schemas.microsoft.com/office/drawing/2014/main" id="{23472CDC-B95D-2597-39D2-2B53A455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7">
            <a:extLst>
              <a:ext uri="{FF2B5EF4-FFF2-40B4-BE49-F238E27FC236}">
                <a16:creationId xmlns:a16="http://schemas.microsoft.com/office/drawing/2014/main" id="{BA38013C-0A77-D709-D374-B93818DF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8F0CAF85-4E97-42D1-8614-5D4CB8EBA932}" type="slidenum">
              <a:rPr lang="it-IT" altLang="es-ES"/>
              <a:pPr/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75157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4455CE-2C9F-65DD-1467-942CA502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34A957F3-3524-4272-AE0E-402DCB7B81A9}" type="datetimeFigureOut">
              <a:rPr lang="it-IT" altLang="es-ES"/>
              <a:pPr/>
              <a:t>24/10/2025</a:t>
            </a:fld>
            <a:endParaRPr lang="it-IT" alt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C67FE6-42A4-24F7-9641-F3D4325C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FB7C05-8D34-AC29-5823-6EB0317C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7BB201BC-1D2D-4A82-80D1-CEC86DB05336}" type="slidenum">
              <a:rPr lang="it-IT" altLang="es-ES"/>
              <a:pPr/>
              <a:t>‹Nº›</a:t>
            </a:fld>
            <a:endParaRPr lang="it-IT" altLang="es-ES"/>
          </a:p>
        </p:txBody>
      </p:sp>
    </p:spTree>
    <p:extLst>
      <p:ext uri="{BB962C8B-B14F-4D97-AF65-F5344CB8AC3E}">
        <p14:creationId xmlns:p14="http://schemas.microsoft.com/office/powerpoint/2010/main" val="10857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9402124D-9616-D4D8-517B-DE443593EF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8000" y="22860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s-ES"/>
              <a:t>Fare clic per modificare stile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BFFB4346-A82A-EF48-6B36-86F7DC5D2F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8000" y="1333500"/>
            <a:ext cx="9144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s-ES"/>
              <a:t>Fare clic per modificare gli stili del testo dello schema</a:t>
            </a:r>
          </a:p>
          <a:p>
            <a:pPr lvl="1"/>
            <a:r>
              <a:rPr lang="it-IT" altLang="es-ES"/>
              <a:t>Secondo livello</a:t>
            </a:r>
          </a:p>
          <a:p>
            <a:pPr lvl="2"/>
            <a:r>
              <a:rPr lang="it-IT" altLang="es-ES"/>
              <a:t>Terzo livello</a:t>
            </a:r>
          </a:p>
          <a:p>
            <a:pPr lvl="3"/>
            <a:r>
              <a:rPr lang="it-IT" altLang="es-ES"/>
              <a:t>Quarto livello</a:t>
            </a:r>
          </a:p>
          <a:p>
            <a:pPr lvl="4"/>
            <a:r>
              <a:rPr lang="it-IT" altLang="es-ES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05812E-7139-FD82-E57B-852FF39DC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8000" y="5297488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data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C3E83A-6BC2-3ED5-7815-2F93A8EEE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1334" y="5297488"/>
            <a:ext cx="3217333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73D81E-0725-396E-F913-5F23B6854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3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507995" rtl="0" eaLnBrk="0" fontAlgn="base" hangingPunct="0">
        <a:spcBef>
          <a:spcPct val="0"/>
        </a:spcBef>
        <a:spcAft>
          <a:spcPct val="0"/>
        </a:spcAft>
        <a:defRPr sz="4889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507995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507995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507995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507995" rtl="0" eaLnBrk="0" fontAlgn="base" hangingPunct="0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Arial" charset="0"/>
          <a:ea typeface="ＭＳ Ｐゴシック" charset="0"/>
        </a:defRPr>
      </a:lvl5pPr>
      <a:lvl6pPr marL="507995" algn="ctr" defTabSz="507995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Arial" charset="0"/>
          <a:ea typeface="ＭＳ Ｐゴシック" charset="0"/>
        </a:defRPr>
      </a:lvl6pPr>
      <a:lvl7pPr marL="1015990" algn="ctr" defTabSz="507995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Arial" charset="0"/>
          <a:ea typeface="ＭＳ Ｐゴシック" charset="0"/>
        </a:defRPr>
      </a:lvl7pPr>
      <a:lvl8pPr marL="1523985" algn="ctr" defTabSz="507995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Arial" charset="0"/>
          <a:ea typeface="ＭＳ Ｐゴシック" charset="0"/>
        </a:defRPr>
      </a:lvl8pPr>
      <a:lvl9pPr marL="2031980" algn="ctr" defTabSz="507995" rtl="0" fontAlgn="base">
        <a:spcBef>
          <a:spcPct val="0"/>
        </a:spcBef>
        <a:spcAft>
          <a:spcPct val="0"/>
        </a:spcAft>
        <a:defRPr sz="4889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80996" indent="-380996" algn="l" defTabSz="50799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556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825492" indent="-317497" algn="l" defTabSz="507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11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269987" indent="-253997" algn="l" defTabSz="507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777982" indent="-253997" algn="l" defTabSz="507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22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285977" indent="-253997" algn="l" defTabSz="5079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22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79397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ct val="20000"/>
        </a:spcBef>
        <a:buFont typeface="Arial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rta.herrero@cdti.es" TargetMode="External"/><Relationship Id="rId2" Type="http://schemas.openxmlformats.org/officeDocument/2006/relationships/hyperlink" Target="mailto:juanfrancisco.reyes@cdti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uan.henriques@ani.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66CC8DC5-E43E-6030-AB02-A67EDC326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9" b="14704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>
            <a:extLst>
              <a:ext uri="{FF2B5EF4-FFF2-40B4-BE49-F238E27FC236}">
                <a16:creationId xmlns:a16="http://schemas.microsoft.com/office/drawing/2014/main" id="{A74FA439-9A7D-B4D3-3327-AF2069487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444" y="1838403"/>
            <a:ext cx="9355667" cy="1386502"/>
          </a:xfrm>
        </p:spPr>
        <p:txBody>
          <a:bodyPr/>
          <a:lstStyle/>
          <a:p>
            <a:pPr eaLnBrk="1" hangingPunct="1"/>
            <a:r>
              <a:rPr lang="it-IT" sz="3111" dirty="0"/>
              <a:t>How to create your pitch presentation</a:t>
            </a:r>
            <a:br>
              <a:rPr lang="it-IT" sz="3111" dirty="0"/>
            </a:br>
            <a:r>
              <a:rPr lang="it-IT" sz="3111" dirty="0"/>
              <a:t>Guidelines for participants </a:t>
            </a:r>
            <a:endParaRPr lang="es-ES" altLang="es-ES" sz="3111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8238D3-E3D8-E6DE-296F-7E300EB11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444" y="3335514"/>
            <a:ext cx="7112000" cy="4515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n-ea"/>
              </a:rPr>
              <a:t>GREENET Brokerage Event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a typeface="+mn-ea"/>
              </a:rPr>
              <a:t>14th January 2026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b="1" dirty="0"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contenuto 1">
            <a:extLst>
              <a:ext uri="{FF2B5EF4-FFF2-40B4-BE49-F238E27FC236}">
                <a16:creationId xmlns:a16="http://schemas.microsoft.com/office/drawing/2014/main" id="{48FB4B4A-60D2-9058-46C8-DAA3F0110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Slides may show: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dirty="0"/>
              <a:t>Project proposal title (if decided).</a:t>
            </a:r>
          </a:p>
          <a:p>
            <a:r>
              <a:rPr lang="en-US" sz="2000" dirty="0"/>
              <a:t>Topic to be addressed.</a:t>
            </a:r>
          </a:p>
          <a:p>
            <a:r>
              <a:rPr lang="en-US" sz="2000" dirty="0"/>
              <a:t>Project description (brief).</a:t>
            </a:r>
          </a:p>
          <a:p>
            <a:r>
              <a:rPr lang="en-US" sz="2000" dirty="0"/>
              <a:t>Current consortium (if any).</a:t>
            </a:r>
          </a:p>
          <a:p>
            <a:r>
              <a:rPr lang="en-US" sz="2000" dirty="0"/>
              <a:t>Profile of the partners sought (type, skills, role, etc.).</a:t>
            </a:r>
          </a:p>
          <a:p>
            <a:pPr eaLnBrk="1" hangingPunct="1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0" name="Titolo 2">
            <a:extLst>
              <a:ext uri="{FF2B5EF4-FFF2-40B4-BE49-F238E27FC236}">
                <a16:creationId xmlns:a16="http://schemas.microsoft.com/office/drawing/2014/main" id="{92168476-0314-C446-7B1F-085D71D9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11" y="100189"/>
            <a:ext cx="7732889" cy="887237"/>
          </a:xfrm>
        </p:spPr>
        <p:txBody>
          <a:bodyPr/>
          <a:lstStyle/>
          <a:p>
            <a:pPr eaLnBrk="1" hangingPunct="1"/>
            <a:r>
              <a:rPr lang="en-US" altLang="es-E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case of presenting a project idea</a:t>
            </a:r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contenuto 1">
            <a:extLst>
              <a:ext uri="{FF2B5EF4-FFF2-40B4-BE49-F238E27FC236}">
                <a16:creationId xmlns:a16="http://schemas.microsoft.com/office/drawing/2014/main" id="{48FB4B4A-60D2-9058-46C8-DAA3F0110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Slides may show: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dirty="0"/>
              <a:t>Topic to be addressed.</a:t>
            </a:r>
          </a:p>
          <a:p>
            <a:r>
              <a:rPr lang="en-US" sz="2000" dirty="0"/>
              <a:t>Specific contribution to the topic.</a:t>
            </a:r>
          </a:p>
          <a:p>
            <a:r>
              <a:rPr lang="en-US" sz="2000" dirty="0"/>
              <a:t>Technology profile.</a:t>
            </a:r>
          </a:p>
          <a:p>
            <a:r>
              <a:rPr lang="en-US" sz="2000" dirty="0"/>
              <a:t>Experience.</a:t>
            </a:r>
          </a:p>
          <a:p>
            <a:endParaRPr lang="en-US" sz="2000" dirty="0"/>
          </a:p>
          <a:p>
            <a:pPr eaLnBrk="1" hangingPunct="1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EF12DC6-FFF2-B98B-53F8-88B63A74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case of presenting an entity profile linked to a specific topic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29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contenuto 1">
            <a:extLst>
              <a:ext uri="{FF2B5EF4-FFF2-40B4-BE49-F238E27FC236}">
                <a16:creationId xmlns:a16="http://schemas.microsoft.com/office/drawing/2014/main" id="{0FD7F362-806A-C60F-8B63-10194A972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presentation has to last up to 4 minutes (maximum).</a:t>
            </a:r>
          </a:p>
          <a:p>
            <a:pPr eaLnBrk="1" hangingPunct="1"/>
            <a:endParaRPr lang="en-US" altLang="es-E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Do not overload your slides.</a:t>
            </a:r>
          </a:p>
          <a:p>
            <a:pPr eaLnBrk="1" hangingPunct="1"/>
            <a:endParaRPr lang="en-US" altLang="es-E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Provide weblinks to additional material.</a:t>
            </a:r>
          </a:p>
          <a:p>
            <a:pPr eaLnBrk="1" hangingPunct="1"/>
            <a:endParaRPr lang="en-US" altLang="es-E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Slides should be in English.</a:t>
            </a:r>
          </a:p>
          <a:p>
            <a:pPr eaLnBrk="1" hangingPunct="1"/>
            <a:endParaRPr lang="en-US" altLang="es-E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Do not use videos etc. – they might be not supported by the IT system.</a:t>
            </a:r>
          </a:p>
          <a:p>
            <a:pPr eaLnBrk="1" hangingPunct="1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C6B60F-ED27-F5E1-0AC2-EB6E09A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36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Recommendations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contenuto 1">
            <a:extLst>
              <a:ext uri="{FF2B5EF4-FFF2-40B4-BE49-F238E27FC236}">
                <a16:creationId xmlns:a16="http://schemas.microsoft.com/office/drawing/2014/main" id="{66D83D11-538E-5132-42DA-D396A0904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Your name.</a:t>
            </a:r>
          </a:p>
          <a:p>
            <a:pPr eaLnBrk="1" hangingPunct="1"/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Name of your organization and its nature e.g. SME, academic institution, public, private etc.</a:t>
            </a:r>
          </a:p>
          <a:p>
            <a:pPr eaLnBrk="1" hangingPunct="1"/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Country in which it operates.</a:t>
            </a:r>
          </a:p>
          <a:p>
            <a:pPr eaLnBrk="1" hangingPunct="1"/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Department within the organization.</a:t>
            </a:r>
          </a:p>
          <a:p>
            <a:pPr eaLnBrk="1" hangingPunct="1"/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Expertise of the department.</a:t>
            </a:r>
          </a:p>
          <a:p>
            <a:pPr eaLnBrk="1" hangingPunct="1"/>
            <a:endParaRPr lang="en-US" altLang="es-E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s-ES" sz="2000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Please </a:t>
            </a:r>
            <a:r>
              <a:rPr lang="en-US" altLang="es-ES" sz="2000" b="1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do not forget </a:t>
            </a:r>
            <a:r>
              <a:rPr lang="en-US" altLang="es-ES" sz="2000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 include: </a:t>
            </a:r>
          </a:p>
          <a:p>
            <a:pPr lvl="1" eaLnBrk="1" hangingPunct="1"/>
            <a:r>
              <a:rPr lang="en-US" altLang="es-ES" sz="1556" dirty="0">
                <a:latin typeface="Arial" panose="020B0604020202020204" pitchFamily="34" charset="0"/>
                <a:ea typeface="ＭＳ Ｐゴシック" panose="020B0600070205080204" pitchFamily="34" charset="-128"/>
              </a:rPr>
              <a:t>Your contact details.</a:t>
            </a:r>
          </a:p>
          <a:p>
            <a:pPr lvl="1" eaLnBrk="1" hangingPunct="1"/>
            <a:r>
              <a:rPr lang="en-US" altLang="es-ES" sz="1556" dirty="0">
                <a:latin typeface="Arial" panose="020B0604020202020204" pitchFamily="34" charset="0"/>
                <a:ea typeface="ＭＳ Ｐゴシック" panose="020B0600070205080204" pitchFamily="34" charset="-128"/>
              </a:rPr>
              <a:t>Your web </a:t>
            </a:r>
            <a:r>
              <a:rPr lang="en-US" altLang="es-ES" sz="1556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url</a:t>
            </a:r>
            <a:r>
              <a:rPr lang="en-US" altLang="es-ES" sz="1556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2" name="Titolo 2">
            <a:extLst>
              <a:ext uri="{FF2B5EF4-FFF2-40B4-BE49-F238E27FC236}">
                <a16:creationId xmlns:a16="http://schemas.microsoft.com/office/drawing/2014/main" id="{D61EEAC8-7522-635D-406A-22D24063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111" dirty="0" err="1"/>
              <a:t>Always</a:t>
            </a:r>
            <a:r>
              <a:rPr lang="es-ES" sz="3111" dirty="0"/>
              <a:t> </a:t>
            </a:r>
            <a:r>
              <a:rPr lang="es-ES" sz="3111" dirty="0" err="1"/>
              <a:t>include</a:t>
            </a:r>
            <a:r>
              <a:rPr lang="es-ES" sz="3111" dirty="0"/>
              <a:t> </a:t>
            </a:r>
            <a:r>
              <a:rPr lang="es-ES" sz="3111" dirty="0" err="1"/>
              <a:t>yor</a:t>
            </a:r>
            <a:r>
              <a:rPr lang="es-ES" sz="3111" dirty="0"/>
              <a:t> </a:t>
            </a:r>
            <a:r>
              <a:rPr lang="es-ES" sz="3111" dirty="0" err="1"/>
              <a:t>contact</a:t>
            </a:r>
            <a:r>
              <a:rPr lang="es-ES" sz="3111" dirty="0"/>
              <a:t> </a:t>
            </a:r>
            <a:r>
              <a:rPr lang="es-ES" sz="3111" dirty="0" err="1"/>
              <a:t>details</a:t>
            </a:r>
            <a:r>
              <a:rPr lang="es-ES" sz="3111" dirty="0"/>
              <a:t>!</a:t>
            </a:r>
            <a:endParaRPr lang="es-ES" altLang="es-ES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contenuto 1">
            <a:extLst>
              <a:ext uri="{FF2B5EF4-FFF2-40B4-BE49-F238E27FC236}">
                <a16:creationId xmlns:a16="http://schemas.microsoft.com/office/drawing/2014/main" id="{B4AE1D35-AF13-9A4D-EC55-7E3FE947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r>
              <a:rPr lang="en-US" altLang="es-E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Send your presentation </a:t>
            </a:r>
            <a:r>
              <a:rPr lang="en-US" altLang="es-ES" sz="2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(in PDF format</a:t>
            </a:r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) </a:t>
            </a:r>
            <a:r>
              <a:rPr lang="en-US" altLang="es-E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by the 1</a:t>
            </a:r>
            <a:r>
              <a:rPr lang="en-US" altLang="es-ES" sz="2000" b="1" baseline="30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st</a:t>
            </a:r>
            <a:r>
              <a:rPr lang="en-US" altLang="es-E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of December to:</a:t>
            </a:r>
          </a:p>
          <a:p>
            <a:pPr marL="0" indent="0" algn="ctr" eaLnBrk="1" hangingPunct="1">
              <a:buNone/>
            </a:pPr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juanfrancisco.reyes@cdti.es</a:t>
            </a:r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marta.herrero@cdti.es</a:t>
            </a:r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and </a:t>
            </a:r>
            <a:r>
              <a:rPr lang="es-ES" sz="2000" dirty="0">
                <a:hlinkClick r:id="rId4"/>
              </a:rPr>
              <a:t>juan.henriques@ani.pt</a:t>
            </a:r>
            <a:endParaRPr lang="en-US" altLang="es-E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es-ES" sz="2000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Please, use the subject: </a:t>
            </a:r>
            <a:r>
              <a:rPr lang="en-US" altLang="es-ES" sz="2000" b="1" u="sng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Oral presentation GREENET Brokerage Event for HE Cluster 5 - 2026 calls ﻿ – Name of the </a:t>
            </a:r>
            <a:r>
              <a:rPr lang="en-US" altLang="es-ES" sz="2000" b="1" u="sng" dirty="0" err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organisation</a:t>
            </a:r>
            <a:r>
              <a:rPr lang="en-US" altLang="es-ES" sz="2000" b="1" u="sng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– Name of the institution </a:t>
            </a:r>
          </a:p>
          <a:p>
            <a:pPr marL="0" indent="0" algn="ctr" eaLnBrk="1" hangingPunct="1">
              <a:buNone/>
            </a:pPr>
            <a:endParaRPr lang="en-US" altLang="es-ES" sz="1111" b="1" u="sng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es-E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We only accept ONE presentation per entity.</a:t>
            </a:r>
          </a:p>
          <a:p>
            <a:pPr marL="0" indent="0" eaLnBrk="1" hangingPunct="1">
              <a:buNone/>
            </a:pPr>
            <a:endParaRPr lang="en-US" altLang="es-ES" sz="1111" dirty="0">
              <a:solidFill>
                <a:srgbClr val="98006A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s-ES" sz="1778" dirty="0">
                <a:solidFill>
                  <a:srgbClr val="98006A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Specify the call and area/areas covered by your presentation:</a:t>
            </a:r>
            <a:endParaRPr lang="en-US" altLang="es-ES" sz="1778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s-ES" sz="1333" dirty="0">
                <a:latin typeface="Arial" panose="020B0604020202020204" pitchFamily="34" charset="0"/>
                <a:ea typeface="ＭＳ Ｐゴシック" panose="020B0600070205080204" pitchFamily="34" charset="-128"/>
              </a:rPr>
              <a:t>Climate sciences and responses</a:t>
            </a:r>
          </a:p>
          <a:p>
            <a:pPr marL="0" indent="0" eaLnBrk="1" hangingPunct="1">
              <a:buNone/>
            </a:pPr>
            <a:r>
              <a:rPr lang="en-US" altLang="es-ES" sz="1333" dirty="0">
                <a:latin typeface="Arial" panose="020B0604020202020204" pitchFamily="34" charset="0"/>
                <a:ea typeface="ＭＳ Ｐゴシック" panose="020B0600070205080204" pitchFamily="34" charset="-128"/>
              </a:rPr>
              <a:t>Cross-sectoral solutions for the climate transition</a:t>
            </a:r>
          </a:p>
          <a:p>
            <a:pPr marL="0" indent="0" eaLnBrk="1" hangingPunct="1">
              <a:buNone/>
            </a:pPr>
            <a:r>
              <a:rPr lang="en-US" altLang="es-ES" sz="1333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Sustainable, secure and competitive energy supply</a:t>
            </a:r>
          </a:p>
          <a:p>
            <a:pPr marL="0" indent="0" eaLnBrk="1" hangingPunct="1">
              <a:buNone/>
            </a:pPr>
            <a:r>
              <a:rPr lang="en-US" altLang="es-ES" sz="1333" dirty="0">
                <a:latin typeface="Arial" panose="020B0604020202020204" pitchFamily="34" charset="0"/>
                <a:ea typeface="ＭＳ Ｐゴシック" panose="020B0600070205080204" pitchFamily="34" charset="-128"/>
              </a:rPr>
              <a:t>Efficient, sustainable and inclusive energy use</a:t>
            </a:r>
          </a:p>
          <a:p>
            <a:pPr marL="0" indent="0" eaLnBrk="1" hangingPunct="1">
              <a:buNone/>
            </a:pPr>
            <a:r>
              <a:rPr lang="en-US" altLang="es-ES" sz="1333" dirty="0">
                <a:latin typeface="Arial" panose="020B0604020202020204" pitchFamily="34" charset="0"/>
                <a:ea typeface="ＭＳ Ｐゴシック" panose="020B0600070205080204" pitchFamily="34" charset="-128"/>
              </a:rPr>
              <a:t>Clean and competitive solutions for all transport modes</a:t>
            </a:r>
          </a:p>
          <a:p>
            <a:pPr marL="0" indent="0" eaLnBrk="1" hangingPunct="1">
              <a:buNone/>
            </a:pPr>
            <a:r>
              <a:rPr lang="en-US" altLang="es-ES" sz="1333" dirty="0">
                <a:latin typeface="Arial" panose="020B0604020202020204" pitchFamily="34" charset="0"/>
                <a:ea typeface="ＭＳ Ｐゴシック" panose="020B0600070205080204" pitchFamily="34" charset="-128"/>
              </a:rPr>
              <a:t>Safe, Resilient Transport and Smart Mobility services for passengers and goods</a:t>
            </a:r>
          </a:p>
          <a:p>
            <a:pPr marL="0" indent="0" eaLnBrk="1" hangingPunct="1">
              <a:buNone/>
            </a:pPr>
            <a:r>
              <a:rPr lang="en-US" altLang="es-ES" sz="1333" dirty="0">
                <a:latin typeface="Arial" panose="020B0604020202020204" pitchFamily="34" charset="0"/>
                <a:ea typeface="ＭＳ Ｐゴシック" panose="020B0600070205080204" pitchFamily="34" charset="-128"/>
              </a:rPr>
              <a:t>Social Sciences and Humanities</a:t>
            </a:r>
          </a:p>
          <a:p>
            <a:pPr eaLnBrk="1" hangingPunct="1"/>
            <a:endParaRPr lang="es-ES" altLang="es-E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5F412A-872B-58B2-9DF1-BC281380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36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How</a:t>
            </a:r>
            <a:r>
              <a:rPr lang="es-ES" altLang="es-E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36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to</a:t>
            </a:r>
            <a:r>
              <a:rPr lang="es-ES" altLang="es-E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36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send</a:t>
            </a:r>
            <a:r>
              <a:rPr lang="es-ES" altLang="es-E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36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us</a:t>
            </a:r>
            <a:r>
              <a:rPr lang="es-ES" altLang="es-E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36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your</a:t>
            </a:r>
            <a:r>
              <a:rPr lang="es-ES" altLang="es-E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" altLang="es-ES" sz="36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presentation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9D4862E2E29C54E898412DCC748C331" ma:contentTypeVersion="13" ma:contentTypeDescription="Creare un nuovo documento." ma:contentTypeScope="" ma:versionID="e314292cd4b76b6040993d8c4ca4c739">
  <xsd:schema xmlns:xsd="http://www.w3.org/2001/XMLSchema" xmlns:xs="http://www.w3.org/2001/XMLSchema" xmlns:p="http://schemas.microsoft.com/office/2006/metadata/properties" xmlns:ns2="e766034e-7a3b-4c04-94f4-2c6be5e1656b" xmlns:ns3="ed19f36c-a1d3-4378-9ecb-51eb6f037466" targetNamespace="http://schemas.microsoft.com/office/2006/metadata/properties" ma:root="true" ma:fieldsID="07d1b0655555bd12014e616e9cdf2d61" ns2:_="" ns3:_="">
    <xsd:import namespace="e766034e-7a3b-4c04-94f4-2c6be5e1656b"/>
    <xsd:import namespace="ed19f36c-a1d3-4378-9ecb-51eb6f0374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6034e-7a3b-4c04-94f4-2c6be5e165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9f36c-a1d3-4378-9ecb-51eb6f03746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09b9acd-b064-4a98-9e82-58fb4e757695}" ma:internalName="TaxCatchAll" ma:showField="CatchAllData" ma:web="ed19f36c-a1d3-4378-9ecb-51eb6f0374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5F0EA1-E5ED-466B-9B61-13B6936D55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5A72FD-78FB-4B26-BB53-82AE6B292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66034e-7a3b-4c04-94f4-2c6be5e1656b"/>
    <ds:schemaRef ds:uri="ed19f36c-a1d3-4378-9ecb-51eb6f0374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346</Words>
  <Application>Microsoft Office PowerPoint</Application>
  <PresentationFormat>Personalizado</PresentationFormat>
  <Paragraphs>53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Wingdings</vt:lpstr>
      <vt:lpstr>Tema di Office</vt:lpstr>
      <vt:lpstr>Presentación de PowerPoint</vt:lpstr>
      <vt:lpstr>How to create your pitch presentation Guidelines for participants </vt:lpstr>
      <vt:lpstr>In case of presenting a project idea</vt:lpstr>
      <vt:lpstr>In case of presenting an entity profile linked to a specific topic</vt:lpstr>
      <vt:lpstr>Recommendations</vt:lpstr>
      <vt:lpstr>Always include yor contact details!</vt:lpstr>
      <vt:lpstr>How to send us your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emanuela dane</dc:creator>
  <cp:lastModifiedBy>Marta Herrero Posadas</cp:lastModifiedBy>
  <cp:revision>36</cp:revision>
  <dcterms:created xsi:type="dcterms:W3CDTF">2022-09-23T09:25:29Z</dcterms:created>
  <dcterms:modified xsi:type="dcterms:W3CDTF">2025-10-24T10:03:43Z</dcterms:modified>
</cp:coreProperties>
</file>