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5.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263" r:id="rId5"/>
    <p:sldId id="259" r:id="rId6"/>
    <p:sldId id="264" r:id="rId7"/>
    <p:sldId id="265" r:id="rId8"/>
    <p:sldId id="266" r:id="rId9"/>
    <p:sldId id="267" r:id="rId10"/>
    <p:sldId id="268" r:id="rId11"/>
    <p:sldId id="269" r:id="rId12"/>
    <p:sldId id="262" r:id="rId13"/>
    <p:sldId id="270" r:id="rId14"/>
    <p:sldId id="271" r:id="rId15"/>
    <p:sldId id="272" r:id="rId16"/>
    <p:sldId id="273" r:id="rId17"/>
    <p:sldId id="261" r:id="rId18"/>
    <p:sldId id="274" r:id="rId19"/>
    <p:sldId id="258" r:id="rId20"/>
  </p:sldIdLst>
  <p:sldSz cx="12192000" cy="6858000"/>
  <p:notesSz cx="6858000" cy="9144000"/>
  <p:defaultText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64" d="100"/>
          <a:sy n="64" d="100"/>
        </p:scale>
        <p:origin x="71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ustomXml" Target="../customXml/item2.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 Id="rId27" Type="http://schemas.openxmlformats.org/officeDocument/2006/relationships/customXml" Target="../customXml/item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63D6AE30-4C0E-CD4B-D0C9-610DCE0470FB}"/>
              </a:ext>
            </a:extLst>
          </p:cNvPr>
          <p:cNvSpPr>
            <a:spLocks noGrp="1"/>
          </p:cNvSpPr>
          <p:nvPr>
            <p:ph type="ctrTitle"/>
          </p:nvPr>
        </p:nvSpPr>
        <p:spPr>
          <a:xfrm>
            <a:off x="1524000" y="1122363"/>
            <a:ext cx="9144000" cy="2387600"/>
          </a:xfrm>
        </p:spPr>
        <p:txBody>
          <a:bodyPr anchor="b"/>
          <a:lstStyle>
            <a:lvl1pPr algn="ctr">
              <a:defRPr sz="6000"/>
            </a:lvl1pPr>
          </a:lstStyle>
          <a:p>
            <a:r>
              <a:rPr lang="sl-SI"/>
              <a:t>Kliknite, če želite urediti slog naslova matrice</a:t>
            </a:r>
          </a:p>
        </p:txBody>
      </p:sp>
      <p:sp>
        <p:nvSpPr>
          <p:cNvPr id="3" name="Podnaslov 2">
            <a:extLst>
              <a:ext uri="{FF2B5EF4-FFF2-40B4-BE49-F238E27FC236}">
                <a16:creationId xmlns:a16="http://schemas.microsoft.com/office/drawing/2014/main" id="{FD1FA295-341F-71C7-9081-1AFB8B42B66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l-SI"/>
              <a:t>Kliknite, če želite urediti slog podnaslova matrice</a:t>
            </a:r>
          </a:p>
        </p:txBody>
      </p:sp>
      <p:sp>
        <p:nvSpPr>
          <p:cNvPr id="4" name="Označba mesta datuma 3">
            <a:extLst>
              <a:ext uri="{FF2B5EF4-FFF2-40B4-BE49-F238E27FC236}">
                <a16:creationId xmlns:a16="http://schemas.microsoft.com/office/drawing/2014/main" id="{69EAAC03-3E48-979E-4B26-39381C674772}"/>
              </a:ext>
            </a:extLst>
          </p:cNvPr>
          <p:cNvSpPr>
            <a:spLocks noGrp="1"/>
          </p:cNvSpPr>
          <p:nvPr>
            <p:ph type="dt" sz="half" idx="10"/>
          </p:nvPr>
        </p:nvSpPr>
        <p:spPr/>
        <p:txBody>
          <a:bodyPr/>
          <a:lstStyle/>
          <a:p>
            <a:fld id="{DB28320C-2E8D-4DBE-9243-286784287152}" type="datetimeFigureOut">
              <a:rPr lang="sl-SI" smtClean="0"/>
              <a:t>13. 11. 2025</a:t>
            </a:fld>
            <a:endParaRPr lang="sl-SI"/>
          </a:p>
        </p:txBody>
      </p:sp>
      <p:sp>
        <p:nvSpPr>
          <p:cNvPr id="5" name="Označba mesta noge 4">
            <a:extLst>
              <a:ext uri="{FF2B5EF4-FFF2-40B4-BE49-F238E27FC236}">
                <a16:creationId xmlns:a16="http://schemas.microsoft.com/office/drawing/2014/main" id="{D96C6F2D-24BC-42A6-D9F3-82E38E562891}"/>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88C5D887-F0E3-AFA8-AD79-44EBAB107420}"/>
              </a:ext>
            </a:extLst>
          </p:cNvPr>
          <p:cNvSpPr>
            <a:spLocks noGrp="1"/>
          </p:cNvSpPr>
          <p:nvPr>
            <p:ph type="sldNum" sz="quarter" idx="12"/>
          </p:nvPr>
        </p:nvSpPr>
        <p:spPr/>
        <p:txBody>
          <a:bodyPr/>
          <a:lstStyle/>
          <a:p>
            <a:fld id="{70ECEEF0-6970-4663-8F61-EA270A92DD51}" type="slidenum">
              <a:rPr lang="sl-SI" smtClean="0"/>
              <a:t>‹#›</a:t>
            </a:fld>
            <a:endParaRPr lang="sl-SI"/>
          </a:p>
        </p:txBody>
      </p:sp>
    </p:spTree>
    <p:extLst>
      <p:ext uri="{BB962C8B-B14F-4D97-AF65-F5344CB8AC3E}">
        <p14:creationId xmlns:p14="http://schemas.microsoft.com/office/powerpoint/2010/main" val="15763740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F1348D45-AC2C-0618-27E1-34D3CC060C67}"/>
              </a:ext>
            </a:extLst>
          </p:cNvPr>
          <p:cNvSpPr>
            <a:spLocks noGrp="1"/>
          </p:cNvSpPr>
          <p:nvPr>
            <p:ph type="title"/>
          </p:nvPr>
        </p:nvSpPr>
        <p:spPr/>
        <p:txBody>
          <a:bodyPr/>
          <a:lstStyle/>
          <a:p>
            <a:r>
              <a:rPr lang="sl-SI"/>
              <a:t>Kliknite, če želite urediti slog naslova matrice</a:t>
            </a:r>
          </a:p>
        </p:txBody>
      </p:sp>
      <p:sp>
        <p:nvSpPr>
          <p:cNvPr id="3" name="Označba mesta navpičnega besedila 2">
            <a:extLst>
              <a:ext uri="{FF2B5EF4-FFF2-40B4-BE49-F238E27FC236}">
                <a16:creationId xmlns:a16="http://schemas.microsoft.com/office/drawing/2014/main" id="{8CF1DAE1-8CFC-B23D-EC13-0BC671CBA4DE}"/>
              </a:ext>
            </a:extLst>
          </p:cNvPr>
          <p:cNvSpPr>
            <a:spLocks noGrp="1"/>
          </p:cNvSpPr>
          <p:nvPr>
            <p:ph type="body" orient="vert" idx="1"/>
          </p:nvPr>
        </p:nvSpPr>
        <p:spPr/>
        <p:txBody>
          <a:bodyPr vert="eaVert"/>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0A5A7F0E-3D48-AFE5-EA0C-3A181575F76F}"/>
              </a:ext>
            </a:extLst>
          </p:cNvPr>
          <p:cNvSpPr>
            <a:spLocks noGrp="1"/>
          </p:cNvSpPr>
          <p:nvPr>
            <p:ph type="dt" sz="half" idx="10"/>
          </p:nvPr>
        </p:nvSpPr>
        <p:spPr/>
        <p:txBody>
          <a:bodyPr/>
          <a:lstStyle/>
          <a:p>
            <a:fld id="{DB28320C-2E8D-4DBE-9243-286784287152}" type="datetimeFigureOut">
              <a:rPr lang="sl-SI" smtClean="0"/>
              <a:t>13. 11. 2025</a:t>
            </a:fld>
            <a:endParaRPr lang="sl-SI"/>
          </a:p>
        </p:txBody>
      </p:sp>
      <p:sp>
        <p:nvSpPr>
          <p:cNvPr id="5" name="Označba mesta noge 4">
            <a:extLst>
              <a:ext uri="{FF2B5EF4-FFF2-40B4-BE49-F238E27FC236}">
                <a16:creationId xmlns:a16="http://schemas.microsoft.com/office/drawing/2014/main" id="{1F8D57D1-AC48-9A2C-E737-E8701C00F9CD}"/>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9B8B6F83-E8E2-A942-2697-D7CC8A7D90D4}"/>
              </a:ext>
            </a:extLst>
          </p:cNvPr>
          <p:cNvSpPr>
            <a:spLocks noGrp="1"/>
          </p:cNvSpPr>
          <p:nvPr>
            <p:ph type="sldNum" sz="quarter" idx="12"/>
          </p:nvPr>
        </p:nvSpPr>
        <p:spPr/>
        <p:txBody>
          <a:bodyPr/>
          <a:lstStyle/>
          <a:p>
            <a:fld id="{70ECEEF0-6970-4663-8F61-EA270A92DD51}" type="slidenum">
              <a:rPr lang="sl-SI" smtClean="0"/>
              <a:t>‹#›</a:t>
            </a:fld>
            <a:endParaRPr lang="sl-SI"/>
          </a:p>
        </p:txBody>
      </p:sp>
    </p:spTree>
    <p:extLst>
      <p:ext uri="{BB962C8B-B14F-4D97-AF65-F5344CB8AC3E}">
        <p14:creationId xmlns:p14="http://schemas.microsoft.com/office/powerpoint/2010/main" val="30959530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a:extLst>
              <a:ext uri="{FF2B5EF4-FFF2-40B4-BE49-F238E27FC236}">
                <a16:creationId xmlns:a16="http://schemas.microsoft.com/office/drawing/2014/main" id="{EB7C23CF-A69A-DFA1-54AB-96F77EDC7A7C}"/>
              </a:ext>
            </a:extLst>
          </p:cNvPr>
          <p:cNvSpPr>
            <a:spLocks noGrp="1"/>
          </p:cNvSpPr>
          <p:nvPr>
            <p:ph type="title" orient="vert"/>
          </p:nvPr>
        </p:nvSpPr>
        <p:spPr>
          <a:xfrm>
            <a:off x="8724900" y="365125"/>
            <a:ext cx="2628900" cy="5811838"/>
          </a:xfrm>
        </p:spPr>
        <p:txBody>
          <a:bodyPr vert="eaVert"/>
          <a:lstStyle/>
          <a:p>
            <a:r>
              <a:rPr lang="sl-SI"/>
              <a:t>Kliknite, če želite urediti slog naslova matrice</a:t>
            </a:r>
          </a:p>
        </p:txBody>
      </p:sp>
      <p:sp>
        <p:nvSpPr>
          <p:cNvPr id="3" name="Označba mesta navpičnega besedila 2">
            <a:extLst>
              <a:ext uri="{FF2B5EF4-FFF2-40B4-BE49-F238E27FC236}">
                <a16:creationId xmlns:a16="http://schemas.microsoft.com/office/drawing/2014/main" id="{39756243-8967-62D0-60AC-9CAFEA0409EF}"/>
              </a:ext>
            </a:extLst>
          </p:cNvPr>
          <p:cNvSpPr>
            <a:spLocks noGrp="1"/>
          </p:cNvSpPr>
          <p:nvPr>
            <p:ph type="body" orient="vert" idx="1"/>
          </p:nvPr>
        </p:nvSpPr>
        <p:spPr>
          <a:xfrm>
            <a:off x="838200" y="365125"/>
            <a:ext cx="7734300" cy="5811838"/>
          </a:xfrm>
        </p:spPr>
        <p:txBody>
          <a:bodyPr vert="eaVert"/>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DBB2360D-E430-FC70-1608-6A65C4ED391E}"/>
              </a:ext>
            </a:extLst>
          </p:cNvPr>
          <p:cNvSpPr>
            <a:spLocks noGrp="1"/>
          </p:cNvSpPr>
          <p:nvPr>
            <p:ph type="dt" sz="half" idx="10"/>
          </p:nvPr>
        </p:nvSpPr>
        <p:spPr/>
        <p:txBody>
          <a:bodyPr/>
          <a:lstStyle/>
          <a:p>
            <a:fld id="{DB28320C-2E8D-4DBE-9243-286784287152}" type="datetimeFigureOut">
              <a:rPr lang="sl-SI" smtClean="0"/>
              <a:t>13. 11. 2025</a:t>
            </a:fld>
            <a:endParaRPr lang="sl-SI"/>
          </a:p>
        </p:txBody>
      </p:sp>
      <p:sp>
        <p:nvSpPr>
          <p:cNvPr id="5" name="Označba mesta noge 4">
            <a:extLst>
              <a:ext uri="{FF2B5EF4-FFF2-40B4-BE49-F238E27FC236}">
                <a16:creationId xmlns:a16="http://schemas.microsoft.com/office/drawing/2014/main" id="{F8DE11CB-6015-4D47-AE93-3CCF8EFD8B32}"/>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894C7828-DCA5-0C28-196D-D4BA604D271A}"/>
              </a:ext>
            </a:extLst>
          </p:cNvPr>
          <p:cNvSpPr>
            <a:spLocks noGrp="1"/>
          </p:cNvSpPr>
          <p:nvPr>
            <p:ph type="sldNum" sz="quarter" idx="12"/>
          </p:nvPr>
        </p:nvSpPr>
        <p:spPr/>
        <p:txBody>
          <a:bodyPr/>
          <a:lstStyle/>
          <a:p>
            <a:fld id="{70ECEEF0-6970-4663-8F61-EA270A92DD51}" type="slidenum">
              <a:rPr lang="sl-SI" smtClean="0"/>
              <a:t>‹#›</a:t>
            </a:fld>
            <a:endParaRPr lang="sl-SI"/>
          </a:p>
        </p:txBody>
      </p:sp>
    </p:spTree>
    <p:extLst>
      <p:ext uri="{BB962C8B-B14F-4D97-AF65-F5344CB8AC3E}">
        <p14:creationId xmlns:p14="http://schemas.microsoft.com/office/powerpoint/2010/main" val="26738649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F34E207C-9770-0252-B768-D351352228E6}"/>
              </a:ext>
            </a:extLst>
          </p:cNvPr>
          <p:cNvSpPr>
            <a:spLocks noGrp="1"/>
          </p:cNvSpPr>
          <p:nvPr>
            <p:ph type="title"/>
          </p:nvPr>
        </p:nvSpPr>
        <p:spPr/>
        <p:txBody>
          <a:bodyPr/>
          <a:lstStyle/>
          <a:p>
            <a:r>
              <a:rPr lang="sl-SI"/>
              <a:t>Kliknite, če želite urediti slog naslova matrice</a:t>
            </a:r>
          </a:p>
        </p:txBody>
      </p:sp>
      <p:sp>
        <p:nvSpPr>
          <p:cNvPr id="3" name="Označba mesta vsebine 2">
            <a:extLst>
              <a:ext uri="{FF2B5EF4-FFF2-40B4-BE49-F238E27FC236}">
                <a16:creationId xmlns:a16="http://schemas.microsoft.com/office/drawing/2014/main" id="{DD5429D2-043E-AEA7-BB18-E4BC2EF53BCB}"/>
              </a:ext>
            </a:extLst>
          </p:cNvPr>
          <p:cNvSpPr>
            <a:spLocks noGrp="1"/>
          </p:cNvSpPr>
          <p:nvPr>
            <p:ph idx="1"/>
          </p:nvPr>
        </p:nvSpPr>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1A8C8A7F-6A1B-FEC3-B2DE-3B2602702C6C}"/>
              </a:ext>
            </a:extLst>
          </p:cNvPr>
          <p:cNvSpPr>
            <a:spLocks noGrp="1"/>
          </p:cNvSpPr>
          <p:nvPr>
            <p:ph type="dt" sz="half" idx="10"/>
          </p:nvPr>
        </p:nvSpPr>
        <p:spPr/>
        <p:txBody>
          <a:bodyPr/>
          <a:lstStyle/>
          <a:p>
            <a:fld id="{DB28320C-2E8D-4DBE-9243-286784287152}" type="datetimeFigureOut">
              <a:rPr lang="sl-SI" smtClean="0"/>
              <a:t>13. 11. 2025</a:t>
            </a:fld>
            <a:endParaRPr lang="sl-SI"/>
          </a:p>
        </p:txBody>
      </p:sp>
      <p:sp>
        <p:nvSpPr>
          <p:cNvPr id="5" name="Označba mesta noge 4">
            <a:extLst>
              <a:ext uri="{FF2B5EF4-FFF2-40B4-BE49-F238E27FC236}">
                <a16:creationId xmlns:a16="http://schemas.microsoft.com/office/drawing/2014/main" id="{F784D08A-C185-121D-E2CB-23C3D68F5623}"/>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8C6F3F78-33FA-24AE-D113-ADB0642C5629}"/>
              </a:ext>
            </a:extLst>
          </p:cNvPr>
          <p:cNvSpPr>
            <a:spLocks noGrp="1"/>
          </p:cNvSpPr>
          <p:nvPr>
            <p:ph type="sldNum" sz="quarter" idx="12"/>
          </p:nvPr>
        </p:nvSpPr>
        <p:spPr/>
        <p:txBody>
          <a:bodyPr/>
          <a:lstStyle/>
          <a:p>
            <a:fld id="{70ECEEF0-6970-4663-8F61-EA270A92DD51}" type="slidenum">
              <a:rPr lang="sl-SI" smtClean="0"/>
              <a:t>‹#›</a:t>
            </a:fld>
            <a:endParaRPr lang="sl-SI"/>
          </a:p>
        </p:txBody>
      </p:sp>
    </p:spTree>
    <p:extLst>
      <p:ext uri="{BB962C8B-B14F-4D97-AF65-F5344CB8AC3E}">
        <p14:creationId xmlns:p14="http://schemas.microsoft.com/office/powerpoint/2010/main" val="9191096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A0405E0C-D721-A10E-455D-76BF36BA230E}"/>
              </a:ext>
            </a:extLst>
          </p:cNvPr>
          <p:cNvSpPr>
            <a:spLocks noGrp="1"/>
          </p:cNvSpPr>
          <p:nvPr>
            <p:ph type="title"/>
          </p:nvPr>
        </p:nvSpPr>
        <p:spPr>
          <a:xfrm>
            <a:off x="831850" y="1709738"/>
            <a:ext cx="10515600" cy="2852737"/>
          </a:xfrm>
        </p:spPr>
        <p:txBody>
          <a:bodyPr anchor="b"/>
          <a:lstStyle>
            <a:lvl1pPr>
              <a:defRPr sz="6000"/>
            </a:lvl1pPr>
          </a:lstStyle>
          <a:p>
            <a:r>
              <a:rPr lang="sl-SI"/>
              <a:t>Kliknite, če želite urediti slog naslova matrice</a:t>
            </a:r>
          </a:p>
        </p:txBody>
      </p:sp>
      <p:sp>
        <p:nvSpPr>
          <p:cNvPr id="3" name="Označba mesta besedila 2">
            <a:extLst>
              <a:ext uri="{FF2B5EF4-FFF2-40B4-BE49-F238E27FC236}">
                <a16:creationId xmlns:a16="http://schemas.microsoft.com/office/drawing/2014/main" id="{858AD923-AC00-045A-60D4-6E9BCF2E40E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l-SI"/>
              <a:t>Kliknite za urejanje slogov besedila matrice</a:t>
            </a:r>
          </a:p>
        </p:txBody>
      </p:sp>
      <p:sp>
        <p:nvSpPr>
          <p:cNvPr id="4" name="Označba mesta datuma 3">
            <a:extLst>
              <a:ext uri="{FF2B5EF4-FFF2-40B4-BE49-F238E27FC236}">
                <a16:creationId xmlns:a16="http://schemas.microsoft.com/office/drawing/2014/main" id="{4DB0B57E-3C34-BFCC-9838-286E57D4B65C}"/>
              </a:ext>
            </a:extLst>
          </p:cNvPr>
          <p:cNvSpPr>
            <a:spLocks noGrp="1"/>
          </p:cNvSpPr>
          <p:nvPr>
            <p:ph type="dt" sz="half" idx="10"/>
          </p:nvPr>
        </p:nvSpPr>
        <p:spPr/>
        <p:txBody>
          <a:bodyPr/>
          <a:lstStyle/>
          <a:p>
            <a:fld id="{DB28320C-2E8D-4DBE-9243-286784287152}" type="datetimeFigureOut">
              <a:rPr lang="sl-SI" smtClean="0"/>
              <a:t>13. 11. 2025</a:t>
            </a:fld>
            <a:endParaRPr lang="sl-SI"/>
          </a:p>
        </p:txBody>
      </p:sp>
      <p:sp>
        <p:nvSpPr>
          <p:cNvPr id="5" name="Označba mesta noge 4">
            <a:extLst>
              <a:ext uri="{FF2B5EF4-FFF2-40B4-BE49-F238E27FC236}">
                <a16:creationId xmlns:a16="http://schemas.microsoft.com/office/drawing/2014/main" id="{BB7610E3-4E07-1AE1-A536-E2818F5BFBAB}"/>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4BBA2D52-6401-EF06-319E-14768AF08B0E}"/>
              </a:ext>
            </a:extLst>
          </p:cNvPr>
          <p:cNvSpPr>
            <a:spLocks noGrp="1"/>
          </p:cNvSpPr>
          <p:nvPr>
            <p:ph type="sldNum" sz="quarter" idx="12"/>
          </p:nvPr>
        </p:nvSpPr>
        <p:spPr/>
        <p:txBody>
          <a:bodyPr/>
          <a:lstStyle/>
          <a:p>
            <a:fld id="{70ECEEF0-6970-4663-8F61-EA270A92DD51}" type="slidenum">
              <a:rPr lang="sl-SI" smtClean="0"/>
              <a:t>‹#›</a:t>
            </a:fld>
            <a:endParaRPr lang="sl-SI"/>
          </a:p>
        </p:txBody>
      </p:sp>
    </p:spTree>
    <p:extLst>
      <p:ext uri="{BB962C8B-B14F-4D97-AF65-F5344CB8AC3E}">
        <p14:creationId xmlns:p14="http://schemas.microsoft.com/office/powerpoint/2010/main" val="24510997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4BA6C9E0-F2FC-2832-2581-F5D4690BABAD}"/>
              </a:ext>
            </a:extLst>
          </p:cNvPr>
          <p:cNvSpPr>
            <a:spLocks noGrp="1"/>
          </p:cNvSpPr>
          <p:nvPr>
            <p:ph type="title"/>
          </p:nvPr>
        </p:nvSpPr>
        <p:spPr/>
        <p:txBody>
          <a:bodyPr/>
          <a:lstStyle/>
          <a:p>
            <a:r>
              <a:rPr lang="sl-SI"/>
              <a:t>Kliknite, če želite urediti slog naslova matrice</a:t>
            </a:r>
          </a:p>
        </p:txBody>
      </p:sp>
      <p:sp>
        <p:nvSpPr>
          <p:cNvPr id="3" name="Označba mesta vsebine 2">
            <a:extLst>
              <a:ext uri="{FF2B5EF4-FFF2-40B4-BE49-F238E27FC236}">
                <a16:creationId xmlns:a16="http://schemas.microsoft.com/office/drawing/2014/main" id="{D6194F01-095C-47C3-F9E8-54BDFC8555BA}"/>
              </a:ext>
            </a:extLst>
          </p:cNvPr>
          <p:cNvSpPr>
            <a:spLocks noGrp="1"/>
          </p:cNvSpPr>
          <p:nvPr>
            <p:ph sz="half" idx="1"/>
          </p:nvPr>
        </p:nvSpPr>
        <p:spPr>
          <a:xfrm>
            <a:off x="838200" y="1825625"/>
            <a:ext cx="5181600" cy="435133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vsebine 3">
            <a:extLst>
              <a:ext uri="{FF2B5EF4-FFF2-40B4-BE49-F238E27FC236}">
                <a16:creationId xmlns:a16="http://schemas.microsoft.com/office/drawing/2014/main" id="{F3E779ED-BD62-F5E5-FC2C-DFACDAE04C2B}"/>
              </a:ext>
            </a:extLst>
          </p:cNvPr>
          <p:cNvSpPr>
            <a:spLocks noGrp="1"/>
          </p:cNvSpPr>
          <p:nvPr>
            <p:ph sz="half" idx="2"/>
          </p:nvPr>
        </p:nvSpPr>
        <p:spPr>
          <a:xfrm>
            <a:off x="6172200" y="1825625"/>
            <a:ext cx="5181600" cy="435133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5" name="Označba mesta datuma 4">
            <a:extLst>
              <a:ext uri="{FF2B5EF4-FFF2-40B4-BE49-F238E27FC236}">
                <a16:creationId xmlns:a16="http://schemas.microsoft.com/office/drawing/2014/main" id="{5420BA35-A81C-1AB0-09AB-F012AC5EDA21}"/>
              </a:ext>
            </a:extLst>
          </p:cNvPr>
          <p:cNvSpPr>
            <a:spLocks noGrp="1"/>
          </p:cNvSpPr>
          <p:nvPr>
            <p:ph type="dt" sz="half" idx="10"/>
          </p:nvPr>
        </p:nvSpPr>
        <p:spPr/>
        <p:txBody>
          <a:bodyPr/>
          <a:lstStyle/>
          <a:p>
            <a:fld id="{DB28320C-2E8D-4DBE-9243-286784287152}" type="datetimeFigureOut">
              <a:rPr lang="sl-SI" smtClean="0"/>
              <a:t>13. 11. 2025</a:t>
            </a:fld>
            <a:endParaRPr lang="sl-SI"/>
          </a:p>
        </p:txBody>
      </p:sp>
      <p:sp>
        <p:nvSpPr>
          <p:cNvPr id="6" name="Označba mesta noge 5">
            <a:extLst>
              <a:ext uri="{FF2B5EF4-FFF2-40B4-BE49-F238E27FC236}">
                <a16:creationId xmlns:a16="http://schemas.microsoft.com/office/drawing/2014/main" id="{8A831D09-4722-2D1B-902E-350C64414F0C}"/>
              </a:ext>
            </a:extLst>
          </p:cNvPr>
          <p:cNvSpPr>
            <a:spLocks noGrp="1"/>
          </p:cNvSpPr>
          <p:nvPr>
            <p:ph type="ftr" sz="quarter" idx="11"/>
          </p:nvPr>
        </p:nvSpPr>
        <p:spPr/>
        <p:txBody>
          <a:bodyPr/>
          <a:lstStyle/>
          <a:p>
            <a:endParaRPr lang="sl-SI"/>
          </a:p>
        </p:txBody>
      </p:sp>
      <p:sp>
        <p:nvSpPr>
          <p:cNvPr id="7" name="Označba mesta številke diapozitiva 6">
            <a:extLst>
              <a:ext uri="{FF2B5EF4-FFF2-40B4-BE49-F238E27FC236}">
                <a16:creationId xmlns:a16="http://schemas.microsoft.com/office/drawing/2014/main" id="{2BD0D9B5-A1DD-FB43-D44D-F59524D7A3D9}"/>
              </a:ext>
            </a:extLst>
          </p:cNvPr>
          <p:cNvSpPr>
            <a:spLocks noGrp="1"/>
          </p:cNvSpPr>
          <p:nvPr>
            <p:ph type="sldNum" sz="quarter" idx="12"/>
          </p:nvPr>
        </p:nvSpPr>
        <p:spPr/>
        <p:txBody>
          <a:bodyPr/>
          <a:lstStyle/>
          <a:p>
            <a:fld id="{70ECEEF0-6970-4663-8F61-EA270A92DD51}" type="slidenum">
              <a:rPr lang="sl-SI" smtClean="0"/>
              <a:t>‹#›</a:t>
            </a:fld>
            <a:endParaRPr lang="sl-SI"/>
          </a:p>
        </p:txBody>
      </p:sp>
    </p:spTree>
    <p:extLst>
      <p:ext uri="{BB962C8B-B14F-4D97-AF65-F5344CB8AC3E}">
        <p14:creationId xmlns:p14="http://schemas.microsoft.com/office/powerpoint/2010/main" val="4678601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A3C3D9E3-245A-5784-1A90-9B9D79D0104C}"/>
              </a:ext>
            </a:extLst>
          </p:cNvPr>
          <p:cNvSpPr>
            <a:spLocks noGrp="1"/>
          </p:cNvSpPr>
          <p:nvPr>
            <p:ph type="title"/>
          </p:nvPr>
        </p:nvSpPr>
        <p:spPr>
          <a:xfrm>
            <a:off x="839788" y="365125"/>
            <a:ext cx="10515600" cy="1325563"/>
          </a:xfrm>
        </p:spPr>
        <p:txBody>
          <a:bodyPr/>
          <a:lstStyle/>
          <a:p>
            <a:r>
              <a:rPr lang="sl-SI"/>
              <a:t>Kliknite, če želite urediti slog naslova matrice</a:t>
            </a:r>
          </a:p>
        </p:txBody>
      </p:sp>
      <p:sp>
        <p:nvSpPr>
          <p:cNvPr id="3" name="Označba mesta besedila 2">
            <a:extLst>
              <a:ext uri="{FF2B5EF4-FFF2-40B4-BE49-F238E27FC236}">
                <a16:creationId xmlns:a16="http://schemas.microsoft.com/office/drawing/2014/main" id="{178F4C9F-AAF7-7325-DE9B-981438404EB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Kliknite za urejanje slogov besedila matrice</a:t>
            </a:r>
          </a:p>
        </p:txBody>
      </p:sp>
      <p:sp>
        <p:nvSpPr>
          <p:cNvPr id="4" name="Označba mesta vsebine 3">
            <a:extLst>
              <a:ext uri="{FF2B5EF4-FFF2-40B4-BE49-F238E27FC236}">
                <a16:creationId xmlns:a16="http://schemas.microsoft.com/office/drawing/2014/main" id="{492E2C15-B934-4D97-D2EC-5226DD5FC949}"/>
              </a:ext>
            </a:extLst>
          </p:cNvPr>
          <p:cNvSpPr>
            <a:spLocks noGrp="1"/>
          </p:cNvSpPr>
          <p:nvPr>
            <p:ph sz="half" idx="2"/>
          </p:nvPr>
        </p:nvSpPr>
        <p:spPr>
          <a:xfrm>
            <a:off x="839788" y="2505075"/>
            <a:ext cx="5157787" cy="368458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5" name="Označba mesta besedila 4">
            <a:extLst>
              <a:ext uri="{FF2B5EF4-FFF2-40B4-BE49-F238E27FC236}">
                <a16:creationId xmlns:a16="http://schemas.microsoft.com/office/drawing/2014/main" id="{09736DB5-91E0-8A6B-1D64-0869D80D763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Kliknite za urejanje slogov besedila matrice</a:t>
            </a:r>
          </a:p>
        </p:txBody>
      </p:sp>
      <p:sp>
        <p:nvSpPr>
          <p:cNvPr id="6" name="Označba mesta vsebine 5">
            <a:extLst>
              <a:ext uri="{FF2B5EF4-FFF2-40B4-BE49-F238E27FC236}">
                <a16:creationId xmlns:a16="http://schemas.microsoft.com/office/drawing/2014/main" id="{B6389952-E93E-A713-0B6C-C7EA2350638C}"/>
              </a:ext>
            </a:extLst>
          </p:cNvPr>
          <p:cNvSpPr>
            <a:spLocks noGrp="1"/>
          </p:cNvSpPr>
          <p:nvPr>
            <p:ph sz="quarter" idx="4"/>
          </p:nvPr>
        </p:nvSpPr>
        <p:spPr>
          <a:xfrm>
            <a:off x="6172200" y="2505075"/>
            <a:ext cx="5183188" cy="368458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7" name="Označba mesta datuma 6">
            <a:extLst>
              <a:ext uri="{FF2B5EF4-FFF2-40B4-BE49-F238E27FC236}">
                <a16:creationId xmlns:a16="http://schemas.microsoft.com/office/drawing/2014/main" id="{E065A994-0664-6DCF-B493-CB3B0F32FFC9}"/>
              </a:ext>
            </a:extLst>
          </p:cNvPr>
          <p:cNvSpPr>
            <a:spLocks noGrp="1"/>
          </p:cNvSpPr>
          <p:nvPr>
            <p:ph type="dt" sz="half" idx="10"/>
          </p:nvPr>
        </p:nvSpPr>
        <p:spPr/>
        <p:txBody>
          <a:bodyPr/>
          <a:lstStyle/>
          <a:p>
            <a:fld id="{DB28320C-2E8D-4DBE-9243-286784287152}" type="datetimeFigureOut">
              <a:rPr lang="sl-SI" smtClean="0"/>
              <a:t>13. 11. 2025</a:t>
            </a:fld>
            <a:endParaRPr lang="sl-SI"/>
          </a:p>
        </p:txBody>
      </p:sp>
      <p:sp>
        <p:nvSpPr>
          <p:cNvPr id="8" name="Označba mesta noge 7">
            <a:extLst>
              <a:ext uri="{FF2B5EF4-FFF2-40B4-BE49-F238E27FC236}">
                <a16:creationId xmlns:a16="http://schemas.microsoft.com/office/drawing/2014/main" id="{CB435E8E-9FE7-8008-776B-6FC677A32C95}"/>
              </a:ext>
            </a:extLst>
          </p:cNvPr>
          <p:cNvSpPr>
            <a:spLocks noGrp="1"/>
          </p:cNvSpPr>
          <p:nvPr>
            <p:ph type="ftr" sz="quarter" idx="11"/>
          </p:nvPr>
        </p:nvSpPr>
        <p:spPr/>
        <p:txBody>
          <a:bodyPr/>
          <a:lstStyle/>
          <a:p>
            <a:endParaRPr lang="sl-SI"/>
          </a:p>
        </p:txBody>
      </p:sp>
      <p:sp>
        <p:nvSpPr>
          <p:cNvPr id="9" name="Označba mesta številke diapozitiva 8">
            <a:extLst>
              <a:ext uri="{FF2B5EF4-FFF2-40B4-BE49-F238E27FC236}">
                <a16:creationId xmlns:a16="http://schemas.microsoft.com/office/drawing/2014/main" id="{97B11FF6-5AC7-95B6-7AB2-8F3395465EBE}"/>
              </a:ext>
            </a:extLst>
          </p:cNvPr>
          <p:cNvSpPr>
            <a:spLocks noGrp="1"/>
          </p:cNvSpPr>
          <p:nvPr>
            <p:ph type="sldNum" sz="quarter" idx="12"/>
          </p:nvPr>
        </p:nvSpPr>
        <p:spPr/>
        <p:txBody>
          <a:bodyPr/>
          <a:lstStyle/>
          <a:p>
            <a:fld id="{70ECEEF0-6970-4663-8F61-EA270A92DD51}" type="slidenum">
              <a:rPr lang="sl-SI" smtClean="0"/>
              <a:t>‹#›</a:t>
            </a:fld>
            <a:endParaRPr lang="sl-SI"/>
          </a:p>
        </p:txBody>
      </p:sp>
    </p:spTree>
    <p:extLst>
      <p:ext uri="{BB962C8B-B14F-4D97-AF65-F5344CB8AC3E}">
        <p14:creationId xmlns:p14="http://schemas.microsoft.com/office/powerpoint/2010/main" val="7379349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2582369B-45F6-574B-2612-4217E40C0DA3}"/>
              </a:ext>
            </a:extLst>
          </p:cNvPr>
          <p:cNvSpPr>
            <a:spLocks noGrp="1"/>
          </p:cNvSpPr>
          <p:nvPr>
            <p:ph type="title"/>
          </p:nvPr>
        </p:nvSpPr>
        <p:spPr/>
        <p:txBody>
          <a:bodyPr/>
          <a:lstStyle/>
          <a:p>
            <a:r>
              <a:rPr lang="sl-SI"/>
              <a:t>Kliknite, če želite urediti slog naslova matrice</a:t>
            </a:r>
          </a:p>
        </p:txBody>
      </p:sp>
      <p:sp>
        <p:nvSpPr>
          <p:cNvPr id="3" name="Označba mesta datuma 2">
            <a:extLst>
              <a:ext uri="{FF2B5EF4-FFF2-40B4-BE49-F238E27FC236}">
                <a16:creationId xmlns:a16="http://schemas.microsoft.com/office/drawing/2014/main" id="{4BD1E0AD-ACBD-E7E2-173B-1AFD2CA88DE0}"/>
              </a:ext>
            </a:extLst>
          </p:cNvPr>
          <p:cNvSpPr>
            <a:spLocks noGrp="1"/>
          </p:cNvSpPr>
          <p:nvPr>
            <p:ph type="dt" sz="half" idx="10"/>
          </p:nvPr>
        </p:nvSpPr>
        <p:spPr/>
        <p:txBody>
          <a:bodyPr/>
          <a:lstStyle/>
          <a:p>
            <a:fld id="{DB28320C-2E8D-4DBE-9243-286784287152}" type="datetimeFigureOut">
              <a:rPr lang="sl-SI" smtClean="0"/>
              <a:t>13. 11. 2025</a:t>
            </a:fld>
            <a:endParaRPr lang="sl-SI"/>
          </a:p>
        </p:txBody>
      </p:sp>
      <p:sp>
        <p:nvSpPr>
          <p:cNvPr id="4" name="Označba mesta noge 3">
            <a:extLst>
              <a:ext uri="{FF2B5EF4-FFF2-40B4-BE49-F238E27FC236}">
                <a16:creationId xmlns:a16="http://schemas.microsoft.com/office/drawing/2014/main" id="{E608EBB7-BA10-F933-88E7-FCD499FDC827}"/>
              </a:ext>
            </a:extLst>
          </p:cNvPr>
          <p:cNvSpPr>
            <a:spLocks noGrp="1"/>
          </p:cNvSpPr>
          <p:nvPr>
            <p:ph type="ftr" sz="quarter" idx="11"/>
          </p:nvPr>
        </p:nvSpPr>
        <p:spPr/>
        <p:txBody>
          <a:bodyPr/>
          <a:lstStyle/>
          <a:p>
            <a:endParaRPr lang="sl-SI"/>
          </a:p>
        </p:txBody>
      </p:sp>
      <p:sp>
        <p:nvSpPr>
          <p:cNvPr id="5" name="Označba mesta številke diapozitiva 4">
            <a:extLst>
              <a:ext uri="{FF2B5EF4-FFF2-40B4-BE49-F238E27FC236}">
                <a16:creationId xmlns:a16="http://schemas.microsoft.com/office/drawing/2014/main" id="{598FA017-6C1E-EAE7-C309-5622B8035843}"/>
              </a:ext>
            </a:extLst>
          </p:cNvPr>
          <p:cNvSpPr>
            <a:spLocks noGrp="1"/>
          </p:cNvSpPr>
          <p:nvPr>
            <p:ph type="sldNum" sz="quarter" idx="12"/>
          </p:nvPr>
        </p:nvSpPr>
        <p:spPr/>
        <p:txBody>
          <a:bodyPr/>
          <a:lstStyle/>
          <a:p>
            <a:fld id="{70ECEEF0-6970-4663-8F61-EA270A92DD51}" type="slidenum">
              <a:rPr lang="sl-SI" smtClean="0"/>
              <a:t>‹#›</a:t>
            </a:fld>
            <a:endParaRPr lang="sl-SI"/>
          </a:p>
        </p:txBody>
      </p:sp>
    </p:spTree>
    <p:extLst>
      <p:ext uri="{BB962C8B-B14F-4D97-AF65-F5344CB8AC3E}">
        <p14:creationId xmlns:p14="http://schemas.microsoft.com/office/powerpoint/2010/main" val="9286317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Označba mesta datuma 1">
            <a:extLst>
              <a:ext uri="{FF2B5EF4-FFF2-40B4-BE49-F238E27FC236}">
                <a16:creationId xmlns:a16="http://schemas.microsoft.com/office/drawing/2014/main" id="{57D9DA19-4A73-E87E-7FAD-20A0C9E3B785}"/>
              </a:ext>
            </a:extLst>
          </p:cNvPr>
          <p:cNvSpPr>
            <a:spLocks noGrp="1"/>
          </p:cNvSpPr>
          <p:nvPr>
            <p:ph type="dt" sz="half" idx="10"/>
          </p:nvPr>
        </p:nvSpPr>
        <p:spPr/>
        <p:txBody>
          <a:bodyPr/>
          <a:lstStyle/>
          <a:p>
            <a:fld id="{DB28320C-2E8D-4DBE-9243-286784287152}" type="datetimeFigureOut">
              <a:rPr lang="sl-SI" smtClean="0"/>
              <a:t>13. 11. 2025</a:t>
            </a:fld>
            <a:endParaRPr lang="sl-SI"/>
          </a:p>
        </p:txBody>
      </p:sp>
      <p:sp>
        <p:nvSpPr>
          <p:cNvPr id="3" name="Označba mesta noge 2">
            <a:extLst>
              <a:ext uri="{FF2B5EF4-FFF2-40B4-BE49-F238E27FC236}">
                <a16:creationId xmlns:a16="http://schemas.microsoft.com/office/drawing/2014/main" id="{6B47D41C-E892-C082-E4D4-613895196353}"/>
              </a:ext>
            </a:extLst>
          </p:cNvPr>
          <p:cNvSpPr>
            <a:spLocks noGrp="1"/>
          </p:cNvSpPr>
          <p:nvPr>
            <p:ph type="ftr" sz="quarter" idx="11"/>
          </p:nvPr>
        </p:nvSpPr>
        <p:spPr/>
        <p:txBody>
          <a:bodyPr/>
          <a:lstStyle/>
          <a:p>
            <a:endParaRPr lang="sl-SI"/>
          </a:p>
        </p:txBody>
      </p:sp>
      <p:sp>
        <p:nvSpPr>
          <p:cNvPr id="4" name="Označba mesta številke diapozitiva 3">
            <a:extLst>
              <a:ext uri="{FF2B5EF4-FFF2-40B4-BE49-F238E27FC236}">
                <a16:creationId xmlns:a16="http://schemas.microsoft.com/office/drawing/2014/main" id="{371D5C45-3A4B-8CD7-BD71-0AEB54F79F0A}"/>
              </a:ext>
            </a:extLst>
          </p:cNvPr>
          <p:cNvSpPr>
            <a:spLocks noGrp="1"/>
          </p:cNvSpPr>
          <p:nvPr>
            <p:ph type="sldNum" sz="quarter" idx="12"/>
          </p:nvPr>
        </p:nvSpPr>
        <p:spPr/>
        <p:txBody>
          <a:bodyPr/>
          <a:lstStyle/>
          <a:p>
            <a:fld id="{70ECEEF0-6970-4663-8F61-EA270A92DD51}" type="slidenum">
              <a:rPr lang="sl-SI" smtClean="0"/>
              <a:t>‹#›</a:t>
            </a:fld>
            <a:endParaRPr lang="sl-SI"/>
          </a:p>
        </p:txBody>
      </p:sp>
    </p:spTree>
    <p:extLst>
      <p:ext uri="{BB962C8B-B14F-4D97-AF65-F5344CB8AC3E}">
        <p14:creationId xmlns:p14="http://schemas.microsoft.com/office/powerpoint/2010/main" val="13740686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Vsebina z naslovom">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4FB4DEC9-C1A9-8122-EE4E-1CADD09BDC86}"/>
              </a:ext>
            </a:extLst>
          </p:cNvPr>
          <p:cNvSpPr>
            <a:spLocks noGrp="1"/>
          </p:cNvSpPr>
          <p:nvPr>
            <p:ph type="title"/>
          </p:nvPr>
        </p:nvSpPr>
        <p:spPr>
          <a:xfrm>
            <a:off x="839788" y="457200"/>
            <a:ext cx="3932237" cy="1600200"/>
          </a:xfrm>
        </p:spPr>
        <p:txBody>
          <a:bodyPr anchor="b"/>
          <a:lstStyle>
            <a:lvl1pPr>
              <a:defRPr sz="3200"/>
            </a:lvl1pPr>
          </a:lstStyle>
          <a:p>
            <a:r>
              <a:rPr lang="sl-SI"/>
              <a:t>Kliknite, če želite urediti slog naslova matrice</a:t>
            </a:r>
          </a:p>
        </p:txBody>
      </p:sp>
      <p:sp>
        <p:nvSpPr>
          <p:cNvPr id="3" name="Označba mesta vsebine 2">
            <a:extLst>
              <a:ext uri="{FF2B5EF4-FFF2-40B4-BE49-F238E27FC236}">
                <a16:creationId xmlns:a16="http://schemas.microsoft.com/office/drawing/2014/main" id="{EC74EC4D-FBC7-8F6D-48EF-860D9715848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besedila 3">
            <a:extLst>
              <a:ext uri="{FF2B5EF4-FFF2-40B4-BE49-F238E27FC236}">
                <a16:creationId xmlns:a16="http://schemas.microsoft.com/office/drawing/2014/main" id="{BBBF454C-4379-759F-D526-3ED9C62F51C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Kliknite za urejanje slogov besedila matrice</a:t>
            </a:r>
          </a:p>
        </p:txBody>
      </p:sp>
      <p:sp>
        <p:nvSpPr>
          <p:cNvPr id="5" name="Označba mesta datuma 4">
            <a:extLst>
              <a:ext uri="{FF2B5EF4-FFF2-40B4-BE49-F238E27FC236}">
                <a16:creationId xmlns:a16="http://schemas.microsoft.com/office/drawing/2014/main" id="{54C139F0-5CC7-7919-9FF0-B3816CD43824}"/>
              </a:ext>
            </a:extLst>
          </p:cNvPr>
          <p:cNvSpPr>
            <a:spLocks noGrp="1"/>
          </p:cNvSpPr>
          <p:nvPr>
            <p:ph type="dt" sz="half" idx="10"/>
          </p:nvPr>
        </p:nvSpPr>
        <p:spPr/>
        <p:txBody>
          <a:bodyPr/>
          <a:lstStyle/>
          <a:p>
            <a:fld id="{DB28320C-2E8D-4DBE-9243-286784287152}" type="datetimeFigureOut">
              <a:rPr lang="sl-SI" smtClean="0"/>
              <a:t>13. 11. 2025</a:t>
            </a:fld>
            <a:endParaRPr lang="sl-SI"/>
          </a:p>
        </p:txBody>
      </p:sp>
      <p:sp>
        <p:nvSpPr>
          <p:cNvPr id="6" name="Označba mesta noge 5">
            <a:extLst>
              <a:ext uri="{FF2B5EF4-FFF2-40B4-BE49-F238E27FC236}">
                <a16:creationId xmlns:a16="http://schemas.microsoft.com/office/drawing/2014/main" id="{A7287F10-088D-B459-3731-7FD79C4357BB}"/>
              </a:ext>
            </a:extLst>
          </p:cNvPr>
          <p:cNvSpPr>
            <a:spLocks noGrp="1"/>
          </p:cNvSpPr>
          <p:nvPr>
            <p:ph type="ftr" sz="quarter" idx="11"/>
          </p:nvPr>
        </p:nvSpPr>
        <p:spPr/>
        <p:txBody>
          <a:bodyPr/>
          <a:lstStyle/>
          <a:p>
            <a:endParaRPr lang="sl-SI"/>
          </a:p>
        </p:txBody>
      </p:sp>
      <p:sp>
        <p:nvSpPr>
          <p:cNvPr id="7" name="Označba mesta številke diapozitiva 6">
            <a:extLst>
              <a:ext uri="{FF2B5EF4-FFF2-40B4-BE49-F238E27FC236}">
                <a16:creationId xmlns:a16="http://schemas.microsoft.com/office/drawing/2014/main" id="{3F8EC815-13FA-729E-D9E3-EA287B7FECDF}"/>
              </a:ext>
            </a:extLst>
          </p:cNvPr>
          <p:cNvSpPr>
            <a:spLocks noGrp="1"/>
          </p:cNvSpPr>
          <p:nvPr>
            <p:ph type="sldNum" sz="quarter" idx="12"/>
          </p:nvPr>
        </p:nvSpPr>
        <p:spPr/>
        <p:txBody>
          <a:bodyPr/>
          <a:lstStyle/>
          <a:p>
            <a:fld id="{70ECEEF0-6970-4663-8F61-EA270A92DD51}" type="slidenum">
              <a:rPr lang="sl-SI" smtClean="0"/>
              <a:t>‹#›</a:t>
            </a:fld>
            <a:endParaRPr lang="sl-SI"/>
          </a:p>
        </p:txBody>
      </p:sp>
    </p:spTree>
    <p:extLst>
      <p:ext uri="{BB962C8B-B14F-4D97-AF65-F5344CB8AC3E}">
        <p14:creationId xmlns:p14="http://schemas.microsoft.com/office/powerpoint/2010/main" val="112407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F21F720A-126F-F7A9-CA57-DAC27EC0FA3E}"/>
              </a:ext>
            </a:extLst>
          </p:cNvPr>
          <p:cNvSpPr>
            <a:spLocks noGrp="1"/>
          </p:cNvSpPr>
          <p:nvPr>
            <p:ph type="title"/>
          </p:nvPr>
        </p:nvSpPr>
        <p:spPr>
          <a:xfrm>
            <a:off x="839788" y="457200"/>
            <a:ext cx="3932237" cy="1600200"/>
          </a:xfrm>
        </p:spPr>
        <p:txBody>
          <a:bodyPr anchor="b"/>
          <a:lstStyle>
            <a:lvl1pPr>
              <a:defRPr sz="3200"/>
            </a:lvl1pPr>
          </a:lstStyle>
          <a:p>
            <a:r>
              <a:rPr lang="sl-SI"/>
              <a:t>Kliknite, če želite urediti slog naslova matrice</a:t>
            </a:r>
          </a:p>
        </p:txBody>
      </p:sp>
      <p:sp>
        <p:nvSpPr>
          <p:cNvPr id="3" name="Označba mesta slike 2">
            <a:extLst>
              <a:ext uri="{FF2B5EF4-FFF2-40B4-BE49-F238E27FC236}">
                <a16:creationId xmlns:a16="http://schemas.microsoft.com/office/drawing/2014/main" id="{EDD700AF-FB9D-EE59-5E0A-4B3DA20A190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l-SI"/>
          </a:p>
        </p:txBody>
      </p:sp>
      <p:sp>
        <p:nvSpPr>
          <p:cNvPr id="4" name="Označba mesta besedila 3">
            <a:extLst>
              <a:ext uri="{FF2B5EF4-FFF2-40B4-BE49-F238E27FC236}">
                <a16:creationId xmlns:a16="http://schemas.microsoft.com/office/drawing/2014/main" id="{DE851F1E-9B12-1E08-ECF7-FC41F597EE9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Kliknite za urejanje slogov besedila matrice</a:t>
            </a:r>
          </a:p>
        </p:txBody>
      </p:sp>
      <p:sp>
        <p:nvSpPr>
          <p:cNvPr id="5" name="Označba mesta datuma 4">
            <a:extLst>
              <a:ext uri="{FF2B5EF4-FFF2-40B4-BE49-F238E27FC236}">
                <a16:creationId xmlns:a16="http://schemas.microsoft.com/office/drawing/2014/main" id="{4865B7DA-980E-FA6E-0259-1B052B4EF0D1}"/>
              </a:ext>
            </a:extLst>
          </p:cNvPr>
          <p:cNvSpPr>
            <a:spLocks noGrp="1"/>
          </p:cNvSpPr>
          <p:nvPr>
            <p:ph type="dt" sz="half" idx="10"/>
          </p:nvPr>
        </p:nvSpPr>
        <p:spPr/>
        <p:txBody>
          <a:bodyPr/>
          <a:lstStyle/>
          <a:p>
            <a:fld id="{DB28320C-2E8D-4DBE-9243-286784287152}" type="datetimeFigureOut">
              <a:rPr lang="sl-SI" smtClean="0"/>
              <a:t>13. 11. 2025</a:t>
            </a:fld>
            <a:endParaRPr lang="sl-SI"/>
          </a:p>
        </p:txBody>
      </p:sp>
      <p:sp>
        <p:nvSpPr>
          <p:cNvPr id="6" name="Označba mesta noge 5">
            <a:extLst>
              <a:ext uri="{FF2B5EF4-FFF2-40B4-BE49-F238E27FC236}">
                <a16:creationId xmlns:a16="http://schemas.microsoft.com/office/drawing/2014/main" id="{4C3DB15B-222F-9C6B-9290-4C3839D29BA3}"/>
              </a:ext>
            </a:extLst>
          </p:cNvPr>
          <p:cNvSpPr>
            <a:spLocks noGrp="1"/>
          </p:cNvSpPr>
          <p:nvPr>
            <p:ph type="ftr" sz="quarter" idx="11"/>
          </p:nvPr>
        </p:nvSpPr>
        <p:spPr/>
        <p:txBody>
          <a:bodyPr/>
          <a:lstStyle/>
          <a:p>
            <a:endParaRPr lang="sl-SI"/>
          </a:p>
        </p:txBody>
      </p:sp>
      <p:sp>
        <p:nvSpPr>
          <p:cNvPr id="7" name="Označba mesta številke diapozitiva 6">
            <a:extLst>
              <a:ext uri="{FF2B5EF4-FFF2-40B4-BE49-F238E27FC236}">
                <a16:creationId xmlns:a16="http://schemas.microsoft.com/office/drawing/2014/main" id="{6F57EA67-A889-3C03-6185-8AAE5D823CC3}"/>
              </a:ext>
            </a:extLst>
          </p:cNvPr>
          <p:cNvSpPr>
            <a:spLocks noGrp="1"/>
          </p:cNvSpPr>
          <p:nvPr>
            <p:ph type="sldNum" sz="quarter" idx="12"/>
          </p:nvPr>
        </p:nvSpPr>
        <p:spPr/>
        <p:txBody>
          <a:bodyPr/>
          <a:lstStyle/>
          <a:p>
            <a:fld id="{70ECEEF0-6970-4663-8F61-EA270A92DD51}" type="slidenum">
              <a:rPr lang="sl-SI" smtClean="0"/>
              <a:t>‹#›</a:t>
            </a:fld>
            <a:endParaRPr lang="sl-SI"/>
          </a:p>
        </p:txBody>
      </p:sp>
    </p:spTree>
    <p:extLst>
      <p:ext uri="{BB962C8B-B14F-4D97-AF65-F5344CB8AC3E}">
        <p14:creationId xmlns:p14="http://schemas.microsoft.com/office/powerpoint/2010/main" val="22669652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Označba mesta naslova 1">
            <a:extLst>
              <a:ext uri="{FF2B5EF4-FFF2-40B4-BE49-F238E27FC236}">
                <a16:creationId xmlns:a16="http://schemas.microsoft.com/office/drawing/2014/main" id="{5A1D9A54-134D-F9C7-2DA9-A7B64E2A319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l-SI"/>
              <a:t>Kliknite, če želite urediti slog naslova matrice</a:t>
            </a:r>
          </a:p>
        </p:txBody>
      </p:sp>
      <p:sp>
        <p:nvSpPr>
          <p:cNvPr id="3" name="Označba mesta besedila 2">
            <a:extLst>
              <a:ext uri="{FF2B5EF4-FFF2-40B4-BE49-F238E27FC236}">
                <a16:creationId xmlns:a16="http://schemas.microsoft.com/office/drawing/2014/main" id="{9B81D8FA-35FE-CDA6-FCE6-6734E78575F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C79A1F61-BCD2-462A-1BCA-D2F09529404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B28320C-2E8D-4DBE-9243-286784287152}" type="datetimeFigureOut">
              <a:rPr lang="sl-SI" smtClean="0"/>
              <a:t>13. 11. 2025</a:t>
            </a:fld>
            <a:endParaRPr lang="sl-SI"/>
          </a:p>
        </p:txBody>
      </p:sp>
      <p:sp>
        <p:nvSpPr>
          <p:cNvPr id="5" name="Označba mesta noge 4">
            <a:extLst>
              <a:ext uri="{FF2B5EF4-FFF2-40B4-BE49-F238E27FC236}">
                <a16:creationId xmlns:a16="http://schemas.microsoft.com/office/drawing/2014/main" id="{495F28FB-D110-C7A2-CBE9-6213300E31E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l-SI"/>
          </a:p>
        </p:txBody>
      </p:sp>
      <p:sp>
        <p:nvSpPr>
          <p:cNvPr id="6" name="Označba mesta številke diapozitiva 5">
            <a:extLst>
              <a:ext uri="{FF2B5EF4-FFF2-40B4-BE49-F238E27FC236}">
                <a16:creationId xmlns:a16="http://schemas.microsoft.com/office/drawing/2014/main" id="{55C40699-8ED6-D647-38E0-D914FFFD2DC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0ECEEF0-6970-4663-8F61-EA270A92DD51}" type="slidenum">
              <a:rPr lang="sl-SI" smtClean="0"/>
              <a:t>‹#›</a:t>
            </a:fld>
            <a:endParaRPr lang="sl-SI"/>
          </a:p>
        </p:txBody>
      </p:sp>
    </p:spTree>
    <p:extLst>
      <p:ext uri="{BB962C8B-B14F-4D97-AF65-F5344CB8AC3E}">
        <p14:creationId xmlns:p14="http://schemas.microsoft.com/office/powerpoint/2010/main" val="7947185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mailto:ipcei.mgts@gov.si" TargetMode="External"/><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lika 4" descr="Slika, ki vsebuje besede besedilo, posnetek zaslona, pisava, oblikovanje&#10;&#10;Opis je samodejno ustvarjen">
            <a:extLst>
              <a:ext uri="{FF2B5EF4-FFF2-40B4-BE49-F238E27FC236}">
                <a16:creationId xmlns:a16="http://schemas.microsoft.com/office/drawing/2014/main" id="{68AF30EF-FFE4-4BD1-B6CC-DAECC1B69F6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9" name="PoljeZBesedilom 8">
            <a:extLst>
              <a:ext uri="{FF2B5EF4-FFF2-40B4-BE49-F238E27FC236}">
                <a16:creationId xmlns:a16="http://schemas.microsoft.com/office/drawing/2014/main" id="{050A57DA-792E-2103-8C37-894465E1649E}"/>
              </a:ext>
            </a:extLst>
          </p:cNvPr>
          <p:cNvSpPr txBox="1"/>
          <p:nvPr/>
        </p:nvSpPr>
        <p:spPr>
          <a:xfrm>
            <a:off x="2233534" y="2705725"/>
            <a:ext cx="9594943" cy="769441"/>
          </a:xfrm>
          <a:prstGeom prst="rect">
            <a:avLst/>
          </a:prstGeom>
          <a:noFill/>
        </p:spPr>
        <p:txBody>
          <a:bodyPr wrap="square">
            <a:spAutoFit/>
          </a:bodyPr>
          <a:lstStyle/>
          <a:p>
            <a:r>
              <a:rPr lang="pl-PL" altLang="sl-SI" sz="4400" b="1" dirty="0">
                <a:solidFill>
                  <a:schemeClr val="bg1"/>
                </a:solidFill>
                <a:latin typeface="Republika" panose="02000506040000020004" pitchFamily="2" charset="-18"/>
              </a:rPr>
              <a:t>IPCEI AI – prvi informativni sestanek</a:t>
            </a:r>
            <a:endParaRPr lang="sl-SI" sz="4400" b="1" dirty="0"/>
          </a:p>
        </p:txBody>
      </p:sp>
      <p:sp>
        <p:nvSpPr>
          <p:cNvPr id="11" name="PoljeZBesedilom 10">
            <a:extLst>
              <a:ext uri="{FF2B5EF4-FFF2-40B4-BE49-F238E27FC236}">
                <a16:creationId xmlns:a16="http://schemas.microsoft.com/office/drawing/2014/main" id="{AF94A0D2-1BA4-EDD7-4EDB-614823E9E07F}"/>
              </a:ext>
            </a:extLst>
          </p:cNvPr>
          <p:cNvSpPr txBox="1"/>
          <p:nvPr/>
        </p:nvSpPr>
        <p:spPr>
          <a:xfrm>
            <a:off x="6837029" y="5105900"/>
            <a:ext cx="4706224" cy="523220"/>
          </a:xfrm>
          <a:prstGeom prst="rect">
            <a:avLst/>
          </a:prstGeom>
          <a:noFill/>
        </p:spPr>
        <p:txBody>
          <a:bodyPr wrap="square">
            <a:spAutoFit/>
          </a:bodyPr>
          <a:lstStyle/>
          <a:p>
            <a:pPr algn="r"/>
            <a:r>
              <a:rPr lang="sl-SI" altLang="sl-SI" sz="2800" b="1" dirty="0">
                <a:solidFill>
                  <a:schemeClr val="bg1"/>
                </a:solidFill>
                <a:latin typeface="Republika" panose="02000506040000020004" pitchFamily="2" charset="-18"/>
                <a:cs typeface="Arial" panose="020B0604020202020204" pitchFamily="34" charset="0"/>
              </a:rPr>
              <a:t>Ljubljana, 13 November 2025</a:t>
            </a:r>
            <a:endParaRPr lang="en-US" altLang="sl-SI" sz="2800" b="1" i="1" dirty="0">
              <a:solidFill>
                <a:schemeClr val="bg1"/>
              </a:solidFill>
              <a:latin typeface="Republica"/>
              <a:cs typeface="Arial" panose="020B0604020202020204" pitchFamily="34" charset="0"/>
            </a:endParaRPr>
          </a:p>
        </p:txBody>
      </p:sp>
      <p:sp>
        <p:nvSpPr>
          <p:cNvPr id="13" name="PoljeZBesedilom 12">
            <a:extLst>
              <a:ext uri="{FF2B5EF4-FFF2-40B4-BE49-F238E27FC236}">
                <a16:creationId xmlns:a16="http://schemas.microsoft.com/office/drawing/2014/main" id="{1EE03695-0AE7-450C-854C-DA712CD3E01A}"/>
              </a:ext>
            </a:extLst>
          </p:cNvPr>
          <p:cNvSpPr txBox="1"/>
          <p:nvPr/>
        </p:nvSpPr>
        <p:spPr>
          <a:xfrm>
            <a:off x="2841771" y="5939406"/>
            <a:ext cx="2585906" cy="523220"/>
          </a:xfrm>
          <a:prstGeom prst="rect">
            <a:avLst/>
          </a:prstGeom>
          <a:noFill/>
        </p:spPr>
        <p:txBody>
          <a:bodyPr wrap="square">
            <a:spAutoFit/>
          </a:bodyPr>
          <a:lstStyle/>
          <a:p>
            <a:r>
              <a:rPr lang="sl-SI" altLang="sl-SI" sz="2800" b="1" dirty="0">
                <a:solidFill>
                  <a:srgbClr val="529DBA"/>
                </a:solidFill>
                <a:latin typeface="Republica"/>
                <a:cs typeface="Arial" panose="020B0604020202020204" pitchFamily="34" charset="0"/>
              </a:rPr>
              <a:t>Nena Dokuzov</a:t>
            </a:r>
            <a:endParaRPr lang="en-US" altLang="sl-SI" sz="2800" b="1" dirty="0">
              <a:solidFill>
                <a:srgbClr val="529DBA"/>
              </a:solidFill>
              <a:latin typeface="Republica"/>
              <a:cs typeface="Arial" panose="020B0604020202020204" pitchFamily="34" charset="0"/>
            </a:endParaRPr>
          </a:p>
        </p:txBody>
      </p:sp>
    </p:spTree>
    <p:extLst>
      <p:ext uri="{BB962C8B-B14F-4D97-AF65-F5344CB8AC3E}">
        <p14:creationId xmlns:p14="http://schemas.microsoft.com/office/powerpoint/2010/main" val="36821990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92C615-B13F-5381-A2B1-DDC2A27D8D48}"/>
            </a:ext>
          </a:extLst>
        </p:cNvPr>
        <p:cNvGrpSpPr/>
        <p:nvPr/>
      </p:nvGrpSpPr>
      <p:grpSpPr>
        <a:xfrm>
          <a:off x="0" y="0"/>
          <a:ext cx="0" cy="0"/>
          <a:chOff x="0" y="0"/>
          <a:chExt cx="0" cy="0"/>
        </a:xfrm>
      </p:grpSpPr>
      <p:sp>
        <p:nvSpPr>
          <p:cNvPr id="2" name="Naslov 1">
            <a:extLst>
              <a:ext uri="{FF2B5EF4-FFF2-40B4-BE49-F238E27FC236}">
                <a16:creationId xmlns:a16="http://schemas.microsoft.com/office/drawing/2014/main" id="{50C14745-8A75-C024-2711-F3829E87CF44}"/>
              </a:ext>
            </a:extLst>
          </p:cNvPr>
          <p:cNvSpPr>
            <a:spLocks noGrp="1"/>
          </p:cNvSpPr>
          <p:nvPr>
            <p:ph type="title"/>
          </p:nvPr>
        </p:nvSpPr>
        <p:spPr>
          <a:xfrm>
            <a:off x="838200" y="1090376"/>
            <a:ext cx="10515600" cy="1017557"/>
          </a:xfrm>
        </p:spPr>
        <p:txBody>
          <a:bodyPr>
            <a:normAutofit/>
          </a:bodyPr>
          <a:lstStyle/>
          <a:p>
            <a:r>
              <a:rPr lang="sl-SI" sz="4000" b="1" dirty="0" err="1">
                <a:solidFill>
                  <a:srgbClr val="529DBA"/>
                </a:solidFill>
                <a:latin typeface="Republika" panose="02000506040000020004" pitchFamily="2" charset="-18"/>
              </a:rPr>
              <a:t>Value</a:t>
            </a:r>
            <a:r>
              <a:rPr lang="sl-SI" sz="4000" b="1" dirty="0">
                <a:solidFill>
                  <a:srgbClr val="529DBA"/>
                </a:solidFill>
                <a:latin typeface="Republika" panose="02000506040000020004" pitchFamily="2" charset="-18"/>
              </a:rPr>
              <a:t> </a:t>
            </a:r>
            <a:r>
              <a:rPr lang="sl-SI" sz="4000" b="1" dirty="0" err="1">
                <a:solidFill>
                  <a:srgbClr val="529DBA"/>
                </a:solidFill>
                <a:latin typeface="Republika" panose="02000506040000020004" pitchFamily="2" charset="-18"/>
              </a:rPr>
              <a:t>chain</a:t>
            </a:r>
            <a:r>
              <a:rPr lang="sl-SI" sz="4000" b="1" dirty="0">
                <a:solidFill>
                  <a:srgbClr val="529DBA"/>
                </a:solidFill>
                <a:latin typeface="Republika" panose="02000506040000020004" pitchFamily="2" charset="-18"/>
              </a:rPr>
              <a:t> </a:t>
            </a:r>
            <a:r>
              <a:rPr lang="sl-SI" sz="4000" b="1" dirty="0" err="1">
                <a:solidFill>
                  <a:srgbClr val="529DBA"/>
                </a:solidFill>
                <a:latin typeface="Republika" panose="02000506040000020004" pitchFamily="2" charset="-18"/>
              </a:rPr>
              <a:t>components</a:t>
            </a:r>
            <a:endParaRPr lang="sl-SI" sz="4000" b="1" dirty="0"/>
          </a:p>
        </p:txBody>
      </p:sp>
      <p:sp>
        <p:nvSpPr>
          <p:cNvPr id="3" name="Označba mesta vsebine 2">
            <a:extLst>
              <a:ext uri="{FF2B5EF4-FFF2-40B4-BE49-F238E27FC236}">
                <a16:creationId xmlns:a16="http://schemas.microsoft.com/office/drawing/2014/main" id="{A80F2681-907E-0F4A-FACD-FB07828273F9}"/>
              </a:ext>
            </a:extLst>
          </p:cNvPr>
          <p:cNvSpPr>
            <a:spLocks noGrp="1"/>
          </p:cNvSpPr>
          <p:nvPr>
            <p:ph idx="1"/>
          </p:nvPr>
        </p:nvSpPr>
        <p:spPr>
          <a:xfrm>
            <a:off x="838200" y="2107934"/>
            <a:ext cx="10515600" cy="4359018"/>
          </a:xfrm>
        </p:spPr>
        <p:txBody>
          <a:bodyPr>
            <a:normAutofit/>
          </a:bodyPr>
          <a:lstStyle/>
          <a:p>
            <a:pPr marL="0" indent="0">
              <a:buNone/>
            </a:pPr>
            <a:r>
              <a:rPr lang="en-US" altLang="sl-SI" sz="2000" b="1" dirty="0">
                <a:solidFill>
                  <a:schemeClr val="tx2"/>
                </a:solidFill>
                <a:latin typeface="Republika" panose="02000506040000020004" pitchFamily="2" charset="-18"/>
              </a:rPr>
              <a:t>6 AI Services and sector specific Use Cases</a:t>
            </a:r>
          </a:p>
          <a:p>
            <a:pPr marL="0" indent="0">
              <a:buNone/>
            </a:pPr>
            <a:r>
              <a:rPr lang="en-US" altLang="sl-SI" sz="2000" dirty="0">
                <a:solidFill>
                  <a:schemeClr val="tx2"/>
                </a:solidFill>
                <a:latin typeface="Republika" panose="02000506040000020004" pitchFamily="2" charset="-18"/>
              </a:rPr>
              <a:t>AI services and applications are systems that are built upon foundation models and use artificial intelligence techniques, such as </a:t>
            </a:r>
            <a:r>
              <a:rPr lang="en-US" altLang="sl-SI" sz="2000" b="1" dirty="0">
                <a:solidFill>
                  <a:schemeClr val="tx2"/>
                </a:solidFill>
                <a:latin typeface="Republika" panose="02000506040000020004" pitchFamily="2" charset="-18"/>
              </a:rPr>
              <a:t>machine learning, natural language processing</a:t>
            </a:r>
            <a:r>
              <a:rPr lang="en-US" altLang="sl-SI" sz="2000" dirty="0">
                <a:solidFill>
                  <a:schemeClr val="tx2"/>
                </a:solidFill>
                <a:latin typeface="Republika" panose="02000506040000020004" pitchFamily="2" charset="-18"/>
              </a:rPr>
              <a:t>, or </a:t>
            </a:r>
            <a:r>
              <a:rPr lang="en-US" altLang="sl-SI" sz="2000" b="1" dirty="0">
                <a:solidFill>
                  <a:schemeClr val="tx2"/>
                </a:solidFill>
                <a:latin typeface="Republika" panose="02000506040000020004" pitchFamily="2" charset="-18"/>
              </a:rPr>
              <a:t>computer vision</a:t>
            </a:r>
            <a:r>
              <a:rPr lang="en-US" altLang="sl-SI" sz="2000" dirty="0">
                <a:solidFill>
                  <a:schemeClr val="tx2"/>
                </a:solidFill>
                <a:latin typeface="Republika" panose="02000506040000020004" pitchFamily="2" charset="-18"/>
              </a:rPr>
              <a:t>, to perform tasks that typically require human intelligence. AI applications </a:t>
            </a:r>
            <a:r>
              <a:rPr lang="en-US" altLang="sl-SI" sz="2000" dirty="0" err="1">
                <a:solidFill>
                  <a:schemeClr val="tx2"/>
                </a:solidFill>
                <a:latin typeface="Republika" panose="02000506040000020004" pitchFamily="2" charset="-18"/>
              </a:rPr>
              <a:t>analyse</a:t>
            </a:r>
            <a:r>
              <a:rPr lang="en-US" altLang="sl-SI" sz="2000" dirty="0">
                <a:solidFill>
                  <a:schemeClr val="tx2"/>
                </a:solidFill>
                <a:latin typeface="Republika" panose="02000506040000020004" pitchFamily="2" charset="-18"/>
              </a:rPr>
              <a:t> data, learn from it, and make decisions or predictions with minimal human intervention. </a:t>
            </a:r>
            <a:endParaRPr lang="sl-SI" altLang="sl-SI" sz="2000" dirty="0">
              <a:solidFill>
                <a:schemeClr val="tx2"/>
              </a:solidFill>
              <a:latin typeface="Republika" panose="02000506040000020004" pitchFamily="2" charset="-18"/>
            </a:endParaRPr>
          </a:p>
          <a:p>
            <a:pPr marL="0" indent="0">
              <a:buNone/>
            </a:pPr>
            <a:r>
              <a:rPr lang="en-US" altLang="sl-SI" sz="2000" dirty="0">
                <a:solidFill>
                  <a:schemeClr val="tx2"/>
                </a:solidFill>
                <a:latin typeface="Republika" panose="02000506040000020004" pitchFamily="2" charset="-18"/>
              </a:rPr>
              <a:t>AI Applications will deliver value to many industrial and service areas, such as </a:t>
            </a:r>
            <a:r>
              <a:rPr lang="en-US" altLang="sl-SI" sz="2000" b="1" dirty="0">
                <a:solidFill>
                  <a:schemeClr val="tx2"/>
                </a:solidFill>
                <a:latin typeface="Republika" panose="02000506040000020004" pitchFamily="2" charset="-18"/>
              </a:rPr>
              <a:t>Agrifood, Energy, Automotive, Public sector, Manufacturing, Health, Telecom (management and optimization of networks), Services, Learning/Training, Consulting, Mobility, Tourism &amp; Travel, Finance, Operations (Monitoring, Anomaly detection &amp; management, etc.). </a:t>
            </a:r>
            <a:r>
              <a:rPr lang="en-US" altLang="sl-SI" sz="2000" dirty="0">
                <a:solidFill>
                  <a:schemeClr val="tx2"/>
                </a:solidFill>
                <a:latin typeface="Republika" panose="02000506040000020004" pitchFamily="2" charset="-18"/>
              </a:rPr>
              <a:t>AI Application Platforms provide further tools and solutions for Application Orchestration, Monitoring, Billing, </a:t>
            </a:r>
            <a:r>
              <a:rPr lang="en-US" altLang="sl-SI" sz="2000" dirty="0" err="1">
                <a:solidFill>
                  <a:schemeClr val="tx2"/>
                </a:solidFill>
                <a:latin typeface="Republika" panose="02000506040000020004" pitchFamily="2" charset="-18"/>
              </a:rPr>
              <a:t>etc</a:t>
            </a:r>
            <a:r>
              <a:rPr lang="en-US" altLang="sl-SI" sz="2000" dirty="0">
                <a:solidFill>
                  <a:schemeClr val="tx2"/>
                </a:solidFill>
                <a:latin typeface="Republika" panose="02000506040000020004" pitchFamily="2" charset="-18"/>
              </a:rPr>
              <a:t>, that are often offered as cloud services.</a:t>
            </a:r>
          </a:p>
        </p:txBody>
      </p:sp>
    </p:spTree>
    <p:extLst>
      <p:ext uri="{BB962C8B-B14F-4D97-AF65-F5344CB8AC3E}">
        <p14:creationId xmlns:p14="http://schemas.microsoft.com/office/powerpoint/2010/main" val="26958300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48CABC-90CD-E768-D5C1-7B459C37E692}"/>
            </a:ext>
          </a:extLst>
        </p:cNvPr>
        <p:cNvGrpSpPr/>
        <p:nvPr/>
      </p:nvGrpSpPr>
      <p:grpSpPr>
        <a:xfrm>
          <a:off x="0" y="0"/>
          <a:ext cx="0" cy="0"/>
          <a:chOff x="0" y="0"/>
          <a:chExt cx="0" cy="0"/>
        </a:xfrm>
      </p:grpSpPr>
      <p:sp>
        <p:nvSpPr>
          <p:cNvPr id="2" name="Naslov 1">
            <a:extLst>
              <a:ext uri="{FF2B5EF4-FFF2-40B4-BE49-F238E27FC236}">
                <a16:creationId xmlns:a16="http://schemas.microsoft.com/office/drawing/2014/main" id="{93937A1A-84AA-7DBD-84EB-80149A478834}"/>
              </a:ext>
            </a:extLst>
          </p:cNvPr>
          <p:cNvSpPr>
            <a:spLocks noGrp="1"/>
          </p:cNvSpPr>
          <p:nvPr>
            <p:ph type="title"/>
          </p:nvPr>
        </p:nvSpPr>
        <p:spPr>
          <a:xfrm>
            <a:off x="838200" y="1090376"/>
            <a:ext cx="10515600" cy="1017557"/>
          </a:xfrm>
        </p:spPr>
        <p:txBody>
          <a:bodyPr>
            <a:normAutofit/>
          </a:bodyPr>
          <a:lstStyle/>
          <a:p>
            <a:r>
              <a:rPr lang="sl-SI" sz="4000" b="1" dirty="0" err="1">
                <a:solidFill>
                  <a:srgbClr val="529DBA"/>
                </a:solidFill>
                <a:latin typeface="Republika" panose="02000506040000020004" pitchFamily="2" charset="-18"/>
              </a:rPr>
              <a:t>Value</a:t>
            </a:r>
            <a:r>
              <a:rPr lang="sl-SI" sz="4000" b="1" dirty="0">
                <a:solidFill>
                  <a:srgbClr val="529DBA"/>
                </a:solidFill>
                <a:latin typeface="Republika" panose="02000506040000020004" pitchFamily="2" charset="-18"/>
              </a:rPr>
              <a:t> </a:t>
            </a:r>
            <a:r>
              <a:rPr lang="sl-SI" sz="4000" b="1" dirty="0" err="1">
                <a:solidFill>
                  <a:srgbClr val="529DBA"/>
                </a:solidFill>
                <a:latin typeface="Republika" panose="02000506040000020004" pitchFamily="2" charset="-18"/>
              </a:rPr>
              <a:t>chain</a:t>
            </a:r>
            <a:r>
              <a:rPr lang="sl-SI" sz="4000" b="1" dirty="0">
                <a:solidFill>
                  <a:srgbClr val="529DBA"/>
                </a:solidFill>
                <a:latin typeface="Republika" panose="02000506040000020004" pitchFamily="2" charset="-18"/>
              </a:rPr>
              <a:t> </a:t>
            </a:r>
            <a:r>
              <a:rPr lang="sl-SI" sz="4000" b="1" dirty="0" err="1">
                <a:solidFill>
                  <a:srgbClr val="529DBA"/>
                </a:solidFill>
                <a:latin typeface="Republika" panose="02000506040000020004" pitchFamily="2" charset="-18"/>
              </a:rPr>
              <a:t>components</a:t>
            </a:r>
            <a:endParaRPr lang="sl-SI" sz="4000" b="1" dirty="0"/>
          </a:p>
        </p:txBody>
      </p:sp>
      <p:sp>
        <p:nvSpPr>
          <p:cNvPr id="3" name="Označba mesta vsebine 2">
            <a:extLst>
              <a:ext uri="{FF2B5EF4-FFF2-40B4-BE49-F238E27FC236}">
                <a16:creationId xmlns:a16="http://schemas.microsoft.com/office/drawing/2014/main" id="{ABCD7283-3FA9-CCF3-D28D-5EB9A0BB63E6}"/>
              </a:ext>
            </a:extLst>
          </p:cNvPr>
          <p:cNvSpPr>
            <a:spLocks noGrp="1"/>
          </p:cNvSpPr>
          <p:nvPr>
            <p:ph idx="1"/>
          </p:nvPr>
        </p:nvSpPr>
        <p:spPr>
          <a:xfrm>
            <a:off x="838200" y="2107934"/>
            <a:ext cx="10515600" cy="4359018"/>
          </a:xfrm>
        </p:spPr>
        <p:txBody>
          <a:bodyPr>
            <a:normAutofit/>
          </a:bodyPr>
          <a:lstStyle/>
          <a:p>
            <a:pPr marL="0" indent="0">
              <a:buNone/>
            </a:pPr>
            <a:r>
              <a:rPr lang="en-US" altLang="sl-SI" sz="2000" b="1" dirty="0">
                <a:solidFill>
                  <a:schemeClr val="tx2"/>
                </a:solidFill>
                <a:latin typeface="Republika" panose="02000506040000020004" pitchFamily="2" charset="-18"/>
              </a:rPr>
              <a:t>7 Transversal descriptions </a:t>
            </a:r>
          </a:p>
          <a:p>
            <a:pPr marL="0" indent="0">
              <a:buNone/>
            </a:pPr>
            <a:r>
              <a:rPr lang="en-US" altLang="sl-SI" sz="2000" dirty="0">
                <a:solidFill>
                  <a:schemeClr val="tx2"/>
                </a:solidFill>
                <a:latin typeface="Republika" panose="02000506040000020004" pitchFamily="2" charset="-18"/>
              </a:rPr>
              <a:t>Transversals are fundamental elements necessary to operate the Value Chain components. Transversals need to foster:</a:t>
            </a:r>
          </a:p>
          <a:p>
            <a:pPr marL="0" indent="0">
              <a:buNone/>
            </a:pPr>
            <a:r>
              <a:rPr lang="sl-SI" altLang="sl-SI" sz="2000" dirty="0">
                <a:solidFill>
                  <a:schemeClr val="tx2"/>
                </a:solidFill>
                <a:latin typeface="Republika" panose="02000506040000020004" pitchFamily="2" charset="-18"/>
              </a:rPr>
              <a:t>- </a:t>
            </a:r>
            <a:r>
              <a:rPr lang="en-US" altLang="sl-SI" sz="2000" dirty="0">
                <a:solidFill>
                  <a:schemeClr val="tx2"/>
                </a:solidFill>
                <a:latin typeface="Republika" panose="02000506040000020004" pitchFamily="2" charset="-18"/>
              </a:rPr>
              <a:t>Compliance</a:t>
            </a:r>
          </a:p>
          <a:p>
            <a:pPr marL="0" indent="0">
              <a:buNone/>
            </a:pPr>
            <a:r>
              <a:rPr lang="sl-SI" altLang="sl-SI" sz="2000" dirty="0">
                <a:solidFill>
                  <a:schemeClr val="tx2"/>
                </a:solidFill>
                <a:latin typeface="Republika" panose="02000506040000020004" pitchFamily="2" charset="-18"/>
              </a:rPr>
              <a:t>- </a:t>
            </a:r>
            <a:r>
              <a:rPr lang="en-US" altLang="sl-SI" sz="2000" dirty="0">
                <a:solidFill>
                  <a:schemeClr val="tx2"/>
                </a:solidFill>
                <a:latin typeface="Republika" panose="02000506040000020004" pitchFamily="2" charset="-18"/>
              </a:rPr>
              <a:t>Trust &amp; Resilience</a:t>
            </a:r>
          </a:p>
          <a:p>
            <a:pPr marL="0" indent="0">
              <a:buNone/>
            </a:pPr>
            <a:r>
              <a:rPr lang="sl-SI" altLang="sl-SI" sz="2000" dirty="0">
                <a:solidFill>
                  <a:schemeClr val="tx2"/>
                </a:solidFill>
                <a:latin typeface="Republika" panose="02000506040000020004" pitchFamily="2" charset="-18"/>
              </a:rPr>
              <a:t>- </a:t>
            </a:r>
            <a:r>
              <a:rPr lang="en-US" altLang="sl-SI" sz="2000" dirty="0">
                <a:solidFill>
                  <a:schemeClr val="tx2"/>
                </a:solidFill>
                <a:latin typeface="Republika" panose="02000506040000020004" pitchFamily="2" charset="-18"/>
              </a:rPr>
              <a:t>Security &amp; Safety</a:t>
            </a:r>
          </a:p>
          <a:p>
            <a:pPr marL="0" indent="0">
              <a:buNone/>
            </a:pPr>
            <a:r>
              <a:rPr lang="sl-SI" altLang="sl-SI" sz="2000" dirty="0">
                <a:solidFill>
                  <a:schemeClr val="tx2"/>
                </a:solidFill>
                <a:latin typeface="Republika" panose="02000506040000020004" pitchFamily="2" charset="-18"/>
              </a:rPr>
              <a:t>- </a:t>
            </a:r>
            <a:r>
              <a:rPr lang="en-US" altLang="sl-SI" sz="2000" dirty="0">
                <a:solidFill>
                  <a:schemeClr val="tx2"/>
                </a:solidFill>
                <a:latin typeface="Republika" panose="02000506040000020004" pitchFamily="2" charset="-18"/>
              </a:rPr>
              <a:t>Energy Efficiency</a:t>
            </a:r>
          </a:p>
          <a:p>
            <a:pPr marL="0" indent="0">
              <a:buNone/>
            </a:pPr>
            <a:r>
              <a:rPr lang="sl-SI" altLang="sl-SI" sz="2000" dirty="0">
                <a:solidFill>
                  <a:schemeClr val="tx2"/>
                </a:solidFill>
                <a:latin typeface="Republika" panose="02000506040000020004" pitchFamily="2" charset="-18"/>
              </a:rPr>
              <a:t>- </a:t>
            </a:r>
            <a:r>
              <a:rPr lang="en-US" altLang="sl-SI" sz="2000" dirty="0">
                <a:solidFill>
                  <a:schemeClr val="tx2"/>
                </a:solidFill>
                <a:latin typeface="Republika" panose="02000506040000020004" pitchFamily="2" charset="-18"/>
              </a:rPr>
              <a:t>Accessibility &amp; open (Open-Source)</a:t>
            </a:r>
          </a:p>
        </p:txBody>
      </p:sp>
    </p:spTree>
    <p:extLst>
      <p:ext uri="{BB962C8B-B14F-4D97-AF65-F5344CB8AC3E}">
        <p14:creationId xmlns:p14="http://schemas.microsoft.com/office/powerpoint/2010/main" val="13893423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2EC6164-16E0-A93B-DDB5-5F8935EA2B33}"/>
              </a:ext>
            </a:extLst>
          </p:cNvPr>
          <p:cNvSpPr>
            <a:spLocks noGrp="1"/>
          </p:cNvSpPr>
          <p:nvPr>
            <p:ph type="title"/>
          </p:nvPr>
        </p:nvSpPr>
        <p:spPr>
          <a:xfrm>
            <a:off x="876300" y="585550"/>
            <a:ext cx="10515600" cy="1017557"/>
          </a:xfrm>
        </p:spPr>
        <p:txBody>
          <a:bodyPr>
            <a:normAutofit/>
          </a:bodyPr>
          <a:lstStyle/>
          <a:p>
            <a:r>
              <a:rPr lang="sl-SI" sz="4000" b="1" dirty="0">
                <a:solidFill>
                  <a:srgbClr val="529DBA"/>
                </a:solidFill>
                <a:latin typeface="Republika" panose="02000506040000020004" pitchFamily="2" charset="-18"/>
              </a:rPr>
              <a:t>R&amp;D </a:t>
            </a:r>
            <a:r>
              <a:rPr lang="sl-SI" sz="4000" b="1" dirty="0" err="1">
                <a:solidFill>
                  <a:srgbClr val="529DBA"/>
                </a:solidFill>
                <a:latin typeface="Republika" panose="02000506040000020004" pitchFamily="2" charset="-18"/>
              </a:rPr>
              <a:t>activities</a:t>
            </a:r>
            <a:endParaRPr lang="sl-SI" sz="4000" b="1" dirty="0"/>
          </a:p>
        </p:txBody>
      </p:sp>
      <p:sp>
        <p:nvSpPr>
          <p:cNvPr id="3" name="Označba mesta vsebine 2">
            <a:extLst>
              <a:ext uri="{FF2B5EF4-FFF2-40B4-BE49-F238E27FC236}">
                <a16:creationId xmlns:a16="http://schemas.microsoft.com/office/drawing/2014/main" id="{97B5666B-E4CD-21DE-85DB-F3CB4CD719B8}"/>
              </a:ext>
            </a:extLst>
          </p:cNvPr>
          <p:cNvSpPr>
            <a:spLocks noGrp="1"/>
          </p:cNvSpPr>
          <p:nvPr>
            <p:ph idx="1"/>
          </p:nvPr>
        </p:nvSpPr>
        <p:spPr>
          <a:xfrm>
            <a:off x="876300" y="1431657"/>
            <a:ext cx="10515600" cy="5083443"/>
          </a:xfrm>
        </p:spPr>
        <p:txBody>
          <a:bodyPr>
            <a:noAutofit/>
          </a:bodyPr>
          <a:lstStyle/>
          <a:p>
            <a:pPr marL="0" indent="0">
              <a:buNone/>
            </a:pPr>
            <a:r>
              <a:rPr lang="en-US" altLang="sl-SI" sz="1800" dirty="0">
                <a:solidFill>
                  <a:schemeClr val="tx2"/>
                </a:solidFill>
                <a:latin typeface="Republika" panose="02000506040000020004" pitchFamily="2" charset="-18"/>
              </a:rPr>
              <a:t>1 </a:t>
            </a:r>
            <a:r>
              <a:rPr lang="en-US" altLang="sl-SI" sz="1800" b="1" dirty="0">
                <a:solidFill>
                  <a:schemeClr val="tx2"/>
                </a:solidFill>
                <a:latin typeface="Republika" panose="02000506040000020004" pitchFamily="2" charset="-18"/>
              </a:rPr>
              <a:t>Data processing, orchestration, provisioning</a:t>
            </a:r>
          </a:p>
          <a:p>
            <a:pPr marL="0" indent="0" algn="just">
              <a:buNone/>
            </a:pPr>
            <a:r>
              <a:rPr lang="en-US" altLang="sl-SI" sz="1800" dirty="0">
                <a:solidFill>
                  <a:schemeClr val="tx2"/>
                </a:solidFill>
                <a:latin typeface="Republika" panose="02000506040000020004" pitchFamily="2" charset="-18"/>
              </a:rPr>
              <a:t>Objective is the </a:t>
            </a:r>
            <a:r>
              <a:rPr lang="en-US" altLang="sl-SI" sz="1800" b="1" dirty="0">
                <a:solidFill>
                  <a:schemeClr val="tx2"/>
                </a:solidFill>
                <a:latin typeface="Republika" panose="02000506040000020004" pitchFamily="2" charset="-18"/>
              </a:rPr>
              <a:t>development of a framework for processing of high-quality, harmonized industry-specific data</a:t>
            </a:r>
            <a:r>
              <a:rPr lang="en-US" altLang="sl-SI" sz="1800" dirty="0">
                <a:solidFill>
                  <a:schemeClr val="tx2"/>
                </a:solidFill>
                <a:latin typeface="Republika" panose="02000506040000020004" pitchFamily="2" charset="-18"/>
              </a:rPr>
              <a:t> incl. </a:t>
            </a:r>
            <a:r>
              <a:rPr lang="en-US" altLang="sl-SI" sz="1800" b="1" dirty="0">
                <a:solidFill>
                  <a:schemeClr val="tx2"/>
                </a:solidFill>
                <a:latin typeface="Republika" panose="02000506040000020004" pitchFamily="2" charset="-18"/>
              </a:rPr>
              <a:t>Encryption, anonymization, access control and generation of synthetic data in a highly secure fashion</a:t>
            </a:r>
            <a:r>
              <a:rPr lang="en-US" altLang="sl-SI" sz="1800" dirty="0">
                <a:solidFill>
                  <a:schemeClr val="tx2"/>
                </a:solidFill>
                <a:latin typeface="Republika" panose="02000506040000020004" pitchFamily="2" charset="-18"/>
              </a:rPr>
              <a:t>. This enables </a:t>
            </a:r>
            <a:r>
              <a:rPr lang="en-US" altLang="sl-SI" sz="1800" b="1" dirty="0">
                <a:solidFill>
                  <a:schemeClr val="tx2"/>
                </a:solidFill>
                <a:latin typeface="Republika" panose="02000506040000020004" pitchFamily="2" charset="-18"/>
              </a:rPr>
              <a:t>confidential sharing of data</a:t>
            </a:r>
            <a:r>
              <a:rPr lang="en-US" altLang="sl-SI" sz="1800" dirty="0">
                <a:solidFill>
                  <a:schemeClr val="tx2"/>
                </a:solidFill>
                <a:latin typeface="Republika" panose="02000506040000020004" pitchFamily="2" charset="-18"/>
              </a:rPr>
              <a:t>, </a:t>
            </a:r>
            <a:r>
              <a:rPr lang="en-US" altLang="sl-SI" sz="1800" b="1" dirty="0">
                <a:solidFill>
                  <a:schemeClr val="tx2"/>
                </a:solidFill>
                <a:latin typeface="Republika" panose="02000506040000020004" pitchFamily="2" charset="-18"/>
              </a:rPr>
              <a:t>distributed AI data processing</a:t>
            </a:r>
            <a:r>
              <a:rPr lang="en-US" altLang="sl-SI" sz="1800" dirty="0">
                <a:solidFill>
                  <a:schemeClr val="tx2"/>
                </a:solidFill>
                <a:latin typeface="Republika" panose="02000506040000020004" pitchFamily="2" charset="-18"/>
              </a:rPr>
              <a:t>, such as </a:t>
            </a:r>
            <a:r>
              <a:rPr lang="en-US" altLang="sl-SI" sz="1800" b="1" dirty="0">
                <a:solidFill>
                  <a:schemeClr val="tx2"/>
                </a:solidFill>
                <a:latin typeface="Republika" panose="02000506040000020004" pitchFamily="2" charset="-18"/>
              </a:rPr>
              <a:t>federated learning </a:t>
            </a:r>
            <a:r>
              <a:rPr lang="en-US" altLang="sl-SI" sz="1800" dirty="0">
                <a:solidFill>
                  <a:schemeClr val="tx2"/>
                </a:solidFill>
                <a:latin typeface="Republika" panose="02000506040000020004" pitchFamily="2" charset="-18"/>
              </a:rPr>
              <a:t>and secure multiparty computation and data collection for general and industry specific benchmarks.</a:t>
            </a:r>
          </a:p>
          <a:p>
            <a:pPr marL="0" indent="0" algn="just">
              <a:buNone/>
            </a:pPr>
            <a:r>
              <a:rPr lang="en-US" altLang="sl-SI" sz="1800" dirty="0">
                <a:solidFill>
                  <a:schemeClr val="tx2"/>
                </a:solidFill>
                <a:latin typeface="Republika" panose="02000506040000020004" pitchFamily="2" charset="-18"/>
              </a:rPr>
              <a:t>Priority should be on highly </a:t>
            </a:r>
            <a:r>
              <a:rPr lang="en-US" altLang="sl-SI" sz="1800" b="1" dirty="0">
                <a:solidFill>
                  <a:schemeClr val="tx2"/>
                </a:solidFill>
                <a:latin typeface="Republika" panose="02000506040000020004" pitchFamily="2" charset="-18"/>
              </a:rPr>
              <a:t>automated methods for data curation based on common syntax and semantic to support high-level interoperability and open modular data architecture and processing pipelines, e.g. automated generation of knowledge graphs</a:t>
            </a:r>
            <a:r>
              <a:rPr lang="en-US" altLang="sl-SI" sz="1800" dirty="0">
                <a:solidFill>
                  <a:schemeClr val="tx2"/>
                </a:solidFill>
                <a:latin typeface="Republika" panose="02000506040000020004" pitchFamily="2" charset="-18"/>
              </a:rPr>
              <a:t>. Therefore, methods for leveraging cross-industry equivalences in data and specific foundation Models should be developed, by enabling processing of multi-modal and cross-sectorial data sources by leveraging data spaces. This will lead to fair accessibility and usability of data in the specific industrial sectors.</a:t>
            </a:r>
          </a:p>
          <a:p>
            <a:pPr marL="514350" indent="-514350">
              <a:buAutoNum type="arabicParenR"/>
            </a:pPr>
            <a:endParaRPr lang="sl-SI" altLang="sl-SI" sz="1800" dirty="0">
              <a:solidFill>
                <a:schemeClr val="tx2"/>
              </a:solidFill>
              <a:latin typeface="Republika" panose="02000506040000020004" pitchFamily="2" charset="-18"/>
            </a:endParaRPr>
          </a:p>
          <a:p>
            <a:pPr marL="0" indent="0">
              <a:buNone/>
            </a:pPr>
            <a:endParaRPr lang="sl-SI" sz="1800" dirty="0">
              <a:latin typeface="Republica"/>
            </a:endParaRPr>
          </a:p>
        </p:txBody>
      </p:sp>
    </p:spTree>
    <p:extLst>
      <p:ext uri="{BB962C8B-B14F-4D97-AF65-F5344CB8AC3E}">
        <p14:creationId xmlns:p14="http://schemas.microsoft.com/office/powerpoint/2010/main" val="28997664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9EF487-E7C3-4B09-D2AC-FAF3C1AAA2AB}"/>
            </a:ext>
          </a:extLst>
        </p:cNvPr>
        <p:cNvGrpSpPr/>
        <p:nvPr/>
      </p:nvGrpSpPr>
      <p:grpSpPr>
        <a:xfrm>
          <a:off x="0" y="0"/>
          <a:ext cx="0" cy="0"/>
          <a:chOff x="0" y="0"/>
          <a:chExt cx="0" cy="0"/>
        </a:xfrm>
      </p:grpSpPr>
      <p:sp>
        <p:nvSpPr>
          <p:cNvPr id="2" name="Naslov 1">
            <a:extLst>
              <a:ext uri="{FF2B5EF4-FFF2-40B4-BE49-F238E27FC236}">
                <a16:creationId xmlns:a16="http://schemas.microsoft.com/office/drawing/2014/main" id="{F46BA3DC-2718-D462-AF81-D12B40C43BA2}"/>
              </a:ext>
            </a:extLst>
          </p:cNvPr>
          <p:cNvSpPr>
            <a:spLocks noGrp="1"/>
          </p:cNvSpPr>
          <p:nvPr>
            <p:ph type="title"/>
          </p:nvPr>
        </p:nvSpPr>
        <p:spPr>
          <a:xfrm>
            <a:off x="876300" y="585550"/>
            <a:ext cx="10515600" cy="1017557"/>
          </a:xfrm>
        </p:spPr>
        <p:txBody>
          <a:bodyPr>
            <a:normAutofit/>
          </a:bodyPr>
          <a:lstStyle/>
          <a:p>
            <a:r>
              <a:rPr lang="sl-SI" sz="4000" b="1" dirty="0">
                <a:solidFill>
                  <a:srgbClr val="529DBA"/>
                </a:solidFill>
                <a:latin typeface="Republika" panose="02000506040000020004" pitchFamily="2" charset="-18"/>
              </a:rPr>
              <a:t>R&amp;D </a:t>
            </a:r>
            <a:r>
              <a:rPr lang="sl-SI" sz="4000" b="1" dirty="0" err="1">
                <a:solidFill>
                  <a:srgbClr val="529DBA"/>
                </a:solidFill>
                <a:latin typeface="Republika" panose="02000506040000020004" pitchFamily="2" charset="-18"/>
              </a:rPr>
              <a:t>activities</a:t>
            </a:r>
            <a:endParaRPr lang="sl-SI" sz="4000" b="1" dirty="0"/>
          </a:p>
        </p:txBody>
      </p:sp>
      <p:sp>
        <p:nvSpPr>
          <p:cNvPr id="3" name="Označba mesta vsebine 2">
            <a:extLst>
              <a:ext uri="{FF2B5EF4-FFF2-40B4-BE49-F238E27FC236}">
                <a16:creationId xmlns:a16="http://schemas.microsoft.com/office/drawing/2014/main" id="{60295059-50ED-205A-CCA8-3C473FBD01E3}"/>
              </a:ext>
            </a:extLst>
          </p:cNvPr>
          <p:cNvSpPr>
            <a:spLocks noGrp="1"/>
          </p:cNvSpPr>
          <p:nvPr>
            <p:ph idx="1"/>
          </p:nvPr>
        </p:nvSpPr>
        <p:spPr>
          <a:xfrm>
            <a:off x="876300" y="1431657"/>
            <a:ext cx="10515600" cy="5083443"/>
          </a:xfrm>
        </p:spPr>
        <p:txBody>
          <a:bodyPr>
            <a:noAutofit/>
          </a:bodyPr>
          <a:lstStyle/>
          <a:p>
            <a:pPr marL="0" indent="0">
              <a:buNone/>
            </a:pPr>
            <a:r>
              <a:rPr lang="en-US" altLang="sl-SI" sz="1800" b="1" dirty="0">
                <a:solidFill>
                  <a:schemeClr val="tx2"/>
                </a:solidFill>
                <a:latin typeface="Republika" panose="02000506040000020004" pitchFamily="2" charset="-18"/>
              </a:rPr>
              <a:t>2 Sovereign foundation model (LLM/LRM)</a:t>
            </a:r>
          </a:p>
          <a:p>
            <a:pPr marL="0" indent="0">
              <a:buNone/>
            </a:pPr>
            <a:r>
              <a:rPr lang="en-US" altLang="sl-SI" sz="1800" dirty="0">
                <a:solidFill>
                  <a:schemeClr val="tx2"/>
                </a:solidFill>
                <a:latin typeface="Republika" panose="02000506040000020004" pitchFamily="2" charset="-18"/>
              </a:rPr>
              <a:t>Objective it the development of </a:t>
            </a:r>
            <a:r>
              <a:rPr lang="en-US" altLang="sl-SI" sz="1800" b="1" dirty="0">
                <a:solidFill>
                  <a:schemeClr val="tx2"/>
                </a:solidFill>
                <a:latin typeface="Republika" panose="02000506040000020004" pitchFamily="2" charset="-18"/>
              </a:rPr>
              <a:t>common sovereign (large) foundation (LLM) and reasoning models (LRM) as base models, including reinforcement and imitation learning, advanced reasoning and automated verifiers, incl. technologies to create ensembles of LLMs/LRMs</a:t>
            </a:r>
            <a:r>
              <a:rPr lang="en-US" altLang="sl-SI" sz="1800" dirty="0">
                <a:solidFill>
                  <a:schemeClr val="tx2"/>
                </a:solidFill>
                <a:latin typeface="Republika" panose="02000506040000020004" pitchFamily="2" charset="-18"/>
              </a:rPr>
              <a:t>. Prerequisite is </a:t>
            </a:r>
            <a:r>
              <a:rPr lang="en-US" altLang="sl-SI" sz="1800" b="1" dirty="0">
                <a:solidFill>
                  <a:schemeClr val="tx2"/>
                </a:solidFill>
                <a:latin typeface="Republika" panose="02000506040000020004" pitchFamily="2" charset="-18"/>
              </a:rPr>
              <a:t>research on concepts for data provenance</a:t>
            </a:r>
            <a:r>
              <a:rPr lang="en-US" altLang="sl-SI" sz="1800" dirty="0">
                <a:solidFill>
                  <a:schemeClr val="tx2"/>
                </a:solidFill>
                <a:latin typeface="Republika" panose="02000506040000020004" pitchFamily="2" charset="-18"/>
              </a:rPr>
              <a:t>, model alignment, safety, introspection and explainability of model </a:t>
            </a:r>
            <a:r>
              <a:rPr lang="en-US" altLang="sl-SI" sz="1800" dirty="0" err="1">
                <a:solidFill>
                  <a:schemeClr val="tx2"/>
                </a:solidFill>
                <a:latin typeface="Republika" panose="02000506040000020004" pitchFamily="2" charset="-18"/>
              </a:rPr>
              <a:t>behaviour</a:t>
            </a:r>
            <a:r>
              <a:rPr lang="en-US" altLang="sl-SI" sz="1800" dirty="0">
                <a:solidFill>
                  <a:schemeClr val="tx2"/>
                </a:solidFill>
                <a:latin typeface="Republika" panose="02000506040000020004" pitchFamily="2" charset="-18"/>
              </a:rPr>
              <a:t>. </a:t>
            </a:r>
          </a:p>
          <a:p>
            <a:pPr marL="0" indent="0">
              <a:buNone/>
            </a:pPr>
            <a:r>
              <a:rPr lang="en-US" altLang="sl-SI" sz="1800" dirty="0">
                <a:solidFill>
                  <a:schemeClr val="tx2"/>
                </a:solidFill>
                <a:latin typeface="Republika" panose="02000506040000020004" pitchFamily="2" charset="-18"/>
              </a:rPr>
              <a:t>Challenge is the </a:t>
            </a:r>
            <a:r>
              <a:rPr lang="en-US" altLang="sl-SI" sz="1800" b="1" dirty="0">
                <a:solidFill>
                  <a:schemeClr val="tx2"/>
                </a:solidFill>
                <a:latin typeface="Republika" panose="02000506040000020004" pitchFamily="2" charset="-18"/>
              </a:rPr>
              <a:t>development of methods for feature engineering, training, administration, inference, performance tracking/optimization</a:t>
            </a:r>
            <a:r>
              <a:rPr lang="en-US" altLang="sl-SI" sz="1800" dirty="0">
                <a:solidFill>
                  <a:schemeClr val="tx2"/>
                </a:solidFill>
                <a:latin typeface="Republika" panose="02000506040000020004" pitchFamily="2" charset="-18"/>
              </a:rPr>
              <a:t>. Focus should be on automation frameworks of training processes and life cycle; e.g. feedback loops including human interaction to improve models and the development of evaluation frameworks for assessing model performance, fairness, robustness, and alignment with European values and regulations.</a:t>
            </a:r>
          </a:p>
          <a:p>
            <a:pPr marL="0" indent="0">
              <a:buNone/>
            </a:pPr>
            <a:endParaRPr lang="sl-SI" sz="1800" dirty="0">
              <a:latin typeface="Republica"/>
            </a:endParaRPr>
          </a:p>
        </p:txBody>
      </p:sp>
    </p:spTree>
    <p:extLst>
      <p:ext uri="{BB962C8B-B14F-4D97-AF65-F5344CB8AC3E}">
        <p14:creationId xmlns:p14="http://schemas.microsoft.com/office/powerpoint/2010/main" val="28307205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4A4CE6-B9D3-3A1A-957B-B716AC606621}"/>
            </a:ext>
          </a:extLst>
        </p:cNvPr>
        <p:cNvGrpSpPr/>
        <p:nvPr/>
      </p:nvGrpSpPr>
      <p:grpSpPr>
        <a:xfrm>
          <a:off x="0" y="0"/>
          <a:ext cx="0" cy="0"/>
          <a:chOff x="0" y="0"/>
          <a:chExt cx="0" cy="0"/>
        </a:xfrm>
      </p:grpSpPr>
      <p:sp>
        <p:nvSpPr>
          <p:cNvPr id="2" name="Naslov 1">
            <a:extLst>
              <a:ext uri="{FF2B5EF4-FFF2-40B4-BE49-F238E27FC236}">
                <a16:creationId xmlns:a16="http://schemas.microsoft.com/office/drawing/2014/main" id="{99BF24B3-7C85-5723-CA90-951894A82ACC}"/>
              </a:ext>
            </a:extLst>
          </p:cNvPr>
          <p:cNvSpPr>
            <a:spLocks noGrp="1"/>
          </p:cNvSpPr>
          <p:nvPr>
            <p:ph type="title"/>
          </p:nvPr>
        </p:nvSpPr>
        <p:spPr>
          <a:xfrm>
            <a:off x="876300" y="585550"/>
            <a:ext cx="10515600" cy="1017557"/>
          </a:xfrm>
        </p:spPr>
        <p:txBody>
          <a:bodyPr>
            <a:normAutofit/>
          </a:bodyPr>
          <a:lstStyle/>
          <a:p>
            <a:r>
              <a:rPr lang="sl-SI" sz="4000" b="1" dirty="0">
                <a:solidFill>
                  <a:srgbClr val="529DBA"/>
                </a:solidFill>
                <a:latin typeface="Republika" panose="02000506040000020004" pitchFamily="2" charset="-18"/>
              </a:rPr>
              <a:t>R&amp;D </a:t>
            </a:r>
            <a:r>
              <a:rPr lang="sl-SI" sz="4000" b="1" dirty="0" err="1">
                <a:solidFill>
                  <a:srgbClr val="529DBA"/>
                </a:solidFill>
                <a:latin typeface="Republika" panose="02000506040000020004" pitchFamily="2" charset="-18"/>
              </a:rPr>
              <a:t>activities</a:t>
            </a:r>
            <a:endParaRPr lang="sl-SI" sz="4000" b="1" dirty="0"/>
          </a:p>
        </p:txBody>
      </p:sp>
      <p:sp>
        <p:nvSpPr>
          <p:cNvPr id="3" name="Označba mesta vsebine 2">
            <a:extLst>
              <a:ext uri="{FF2B5EF4-FFF2-40B4-BE49-F238E27FC236}">
                <a16:creationId xmlns:a16="http://schemas.microsoft.com/office/drawing/2014/main" id="{AA7B69E2-31B6-6FFC-32D3-E95BE32EF489}"/>
              </a:ext>
            </a:extLst>
          </p:cNvPr>
          <p:cNvSpPr>
            <a:spLocks noGrp="1"/>
          </p:cNvSpPr>
          <p:nvPr>
            <p:ph idx="1"/>
          </p:nvPr>
        </p:nvSpPr>
        <p:spPr>
          <a:xfrm>
            <a:off x="876300" y="1431657"/>
            <a:ext cx="10515600" cy="5083443"/>
          </a:xfrm>
        </p:spPr>
        <p:txBody>
          <a:bodyPr>
            <a:noAutofit/>
          </a:bodyPr>
          <a:lstStyle/>
          <a:p>
            <a:pPr marL="0" indent="0">
              <a:buNone/>
            </a:pPr>
            <a:r>
              <a:rPr lang="en-US" altLang="sl-SI" sz="1800" b="1" dirty="0">
                <a:solidFill>
                  <a:schemeClr val="tx2"/>
                </a:solidFill>
                <a:latin typeface="Republika" panose="02000506040000020004" pitchFamily="2" charset="-18"/>
              </a:rPr>
              <a:t>2 Sovereign foundation model (LLM/LRM)</a:t>
            </a:r>
          </a:p>
          <a:p>
            <a:pPr marL="0" indent="0">
              <a:buNone/>
            </a:pPr>
            <a:r>
              <a:rPr lang="en-US" altLang="sl-SI" sz="1800" dirty="0">
                <a:solidFill>
                  <a:schemeClr val="tx2"/>
                </a:solidFill>
                <a:latin typeface="Republika" panose="02000506040000020004" pitchFamily="2" charset="-18"/>
              </a:rPr>
              <a:t>Objective it the development of </a:t>
            </a:r>
            <a:r>
              <a:rPr lang="en-US" altLang="sl-SI" sz="1800" b="1" dirty="0">
                <a:solidFill>
                  <a:schemeClr val="tx2"/>
                </a:solidFill>
                <a:latin typeface="Republika" panose="02000506040000020004" pitchFamily="2" charset="-18"/>
              </a:rPr>
              <a:t>common sovereign (large) foundation (LLM) and reasoning models (LRM) as base models, including reinforcement and imitation learning, advanced reasoning and automated verifiers, incl. technologies to create ensembles of LLMs/LRMs</a:t>
            </a:r>
            <a:r>
              <a:rPr lang="en-US" altLang="sl-SI" sz="1800" dirty="0">
                <a:solidFill>
                  <a:schemeClr val="tx2"/>
                </a:solidFill>
                <a:latin typeface="Republika" panose="02000506040000020004" pitchFamily="2" charset="-18"/>
              </a:rPr>
              <a:t>. Prerequisite is </a:t>
            </a:r>
            <a:r>
              <a:rPr lang="en-US" altLang="sl-SI" sz="1800" b="1" dirty="0">
                <a:solidFill>
                  <a:schemeClr val="tx2"/>
                </a:solidFill>
                <a:latin typeface="Republika" panose="02000506040000020004" pitchFamily="2" charset="-18"/>
              </a:rPr>
              <a:t>research on concepts for data provenance</a:t>
            </a:r>
            <a:r>
              <a:rPr lang="en-US" altLang="sl-SI" sz="1800" dirty="0">
                <a:solidFill>
                  <a:schemeClr val="tx2"/>
                </a:solidFill>
                <a:latin typeface="Republika" panose="02000506040000020004" pitchFamily="2" charset="-18"/>
              </a:rPr>
              <a:t>, model alignment, safety, introspection and explainability of model </a:t>
            </a:r>
            <a:r>
              <a:rPr lang="en-US" altLang="sl-SI" sz="1800" dirty="0" err="1">
                <a:solidFill>
                  <a:schemeClr val="tx2"/>
                </a:solidFill>
                <a:latin typeface="Republika" panose="02000506040000020004" pitchFamily="2" charset="-18"/>
              </a:rPr>
              <a:t>behaviour</a:t>
            </a:r>
            <a:r>
              <a:rPr lang="en-US" altLang="sl-SI" sz="1800" dirty="0">
                <a:solidFill>
                  <a:schemeClr val="tx2"/>
                </a:solidFill>
                <a:latin typeface="Republika" panose="02000506040000020004" pitchFamily="2" charset="-18"/>
              </a:rPr>
              <a:t>. </a:t>
            </a:r>
          </a:p>
          <a:p>
            <a:pPr marL="0" indent="0">
              <a:buNone/>
            </a:pPr>
            <a:r>
              <a:rPr lang="en-US" altLang="sl-SI" sz="1800" dirty="0">
                <a:solidFill>
                  <a:schemeClr val="tx2"/>
                </a:solidFill>
                <a:latin typeface="Republika" panose="02000506040000020004" pitchFamily="2" charset="-18"/>
              </a:rPr>
              <a:t>Challenge is the </a:t>
            </a:r>
            <a:r>
              <a:rPr lang="en-US" altLang="sl-SI" sz="1800" b="1" dirty="0">
                <a:solidFill>
                  <a:schemeClr val="tx2"/>
                </a:solidFill>
                <a:latin typeface="Republika" panose="02000506040000020004" pitchFamily="2" charset="-18"/>
              </a:rPr>
              <a:t>development of methods for feature engineering, training, administration, inference, performance tracking/optimization</a:t>
            </a:r>
            <a:r>
              <a:rPr lang="en-US" altLang="sl-SI" sz="1800" dirty="0">
                <a:solidFill>
                  <a:schemeClr val="tx2"/>
                </a:solidFill>
                <a:latin typeface="Republika" panose="02000506040000020004" pitchFamily="2" charset="-18"/>
              </a:rPr>
              <a:t>. Focus should be on automation frameworks of training processes and life cycle; e.g. feedback loops including human interaction to improve models and the development of evaluation frameworks for assessing model performance, fairness, robustness, and alignment with European values and regulations.</a:t>
            </a:r>
            <a:endParaRPr lang="sl-SI" altLang="sl-SI" sz="1800" dirty="0">
              <a:solidFill>
                <a:schemeClr val="tx2"/>
              </a:solidFill>
              <a:latin typeface="Republika" panose="02000506040000020004" pitchFamily="2" charset="-18"/>
            </a:endParaRPr>
          </a:p>
          <a:p>
            <a:pPr marL="0" indent="0">
              <a:buNone/>
            </a:pPr>
            <a:r>
              <a:rPr lang="en-US" altLang="sl-SI" sz="1800" b="1" dirty="0">
                <a:solidFill>
                  <a:schemeClr val="tx2"/>
                </a:solidFill>
                <a:latin typeface="Republika" panose="02000506040000020004" pitchFamily="2" charset="-18"/>
              </a:rPr>
              <a:t>3 Sovereign industry sector specific foundation model (SFM)</a:t>
            </a:r>
          </a:p>
          <a:p>
            <a:pPr marL="0" indent="0" algn="just">
              <a:buNone/>
            </a:pPr>
            <a:r>
              <a:rPr lang="en-US" altLang="sl-SI" sz="1800" dirty="0">
                <a:solidFill>
                  <a:schemeClr val="tx2"/>
                </a:solidFill>
                <a:latin typeface="Republika" panose="02000506040000020004" pitchFamily="2" charset="-18"/>
              </a:rPr>
              <a:t>Key innovation and challenge are the </a:t>
            </a:r>
            <a:r>
              <a:rPr lang="en-US" altLang="sl-SI" sz="1800" b="1" dirty="0">
                <a:solidFill>
                  <a:schemeClr val="tx2"/>
                </a:solidFill>
                <a:latin typeface="Republika" panose="02000506040000020004" pitchFamily="2" charset="-18"/>
              </a:rPr>
              <a:t>development of common sector specific foundation models, adaptable for multiple domains and industry-grade security and safety</a:t>
            </a:r>
            <a:r>
              <a:rPr lang="en-US" altLang="sl-SI" sz="1800" dirty="0">
                <a:solidFill>
                  <a:schemeClr val="tx2"/>
                </a:solidFill>
                <a:latin typeface="Republika" panose="02000506040000020004" pitchFamily="2" charset="-18"/>
              </a:rPr>
              <a:t>. These models shall be based also on </a:t>
            </a:r>
            <a:r>
              <a:rPr lang="en-US" altLang="sl-SI" sz="1800" b="1" dirty="0">
                <a:solidFill>
                  <a:schemeClr val="tx2"/>
                </a:solidFill>
                <a:latin typeface="Republika" panose="02000506040000020004" pitchFamily="2" charset="-18"/>
              </a:rPr>
              <a:t>non-language data </a:t>
            </a:r>
            <a:r>
              <a:rPr lang="en-US" altLang="sl-SI" sz="1800" dirty="0">
                <a:solidFill>
                  <a:schemeClr val="tx2"/>
                </a:solidFill>
                <a:latin typeface="Republika" panose="02000506040000020004" pitchFamily="2" charset="-18"/>
              </a:rPr>
              <a:t>(tabular, csv, data bases, machine data, time-series and signal data), e.g. </a:t>
            </a:r>
            <a:r>
              <a:rPr lang="en-US" altLang="sl-SI" sz="1800" b="1" dirty="0">
                <a:solidFill>
                  <a:schemeClr val="tx2"/>
                </a:solidFill>
                <a:latin typeface="Republika" panose="02000506040000020004" pitchFamily="2" charset="-18"/>
              </a:rPr>
              <a:t>development of physics-enhanced AI Models</a:t>
            </a:r>
            <a:r>
              <a:rPr lang="en-US" altLang="sl-SI" sz="1800" dirty="0">
                <a:solidFill>
                  <a:schemeClr val="tx2"/>
                </a:solidFill>
                <a:latin typeface="Republika" panose="02000506040000020004" pitchFamily="2" charset="-18"/>
              </a:rPr>
              <a:t>. Therefore, </a:t>
            </a:r>
            <a:r>
              <a:rPr lang="en-US" altLang="sl-SI" sz="1800" b="1" dirty="0">
                <a:solidFill>
                  <a:schemeClr val="tx2"/>
                </a:solidFill>
                <a:latin typeface="Republika" panose="02000506040000020004" pitchFamily="2" charset="-18"/>
              </a:rPr>
              <a:t>a common semantic layer to connect the factory with the business data should be defined</a:t>
            </a:r>
            <a:r>
              <a:rPr lang="en-US" altLang="sl-SI" sz="1800" dirty="0">
                <a:solidFill>
                  <a:schemeClr val="tx2"/>
                </a:solidFill>
                <a:latin typeface="Republika" panose="02000506040000020004" pitchFamily="2" charset="-18"/>
              </a:rPr>
              <a:t>. This can be achieved by adapting standards to improve interoperability, e.g. for open benchmarks and shared datasets. This will lead to lowering the costs of fine-tuning to adapt foundation models to company data.</a:t>
            </a:r>
          </a:p>
          <a:p>
            <a:pPr marL="0" indent="0">
              <a:buNone/>
            </a:pPr>
            <a:endParaRPr lang="en-US" altLang="sl-SI" sz="1800" dirty="0">
              <a:solidFill>
                <a:schemeClr val="tx2"/>
              </a:solidFill>
              <a:latin typeface="Republika" panose="02000506040000020004" pitchFamily="2" charset="-18"/>
            </a:endParaRPr>
          </a:p>
          <a:p>
            <a:pPr marL="0" indent="0">
              <a:buNone/>
            </a:pPr>
            <a:endParaRPr lang="sl-SI" sz="1800" dirty="0">
              <a:latin typeface="Republica"/>
            </a:endParaRPr>
          </a:p>
        </p:txBody>
      </p:sp>
    </p:spTree>
    <p:extLst>
      <p:ext uri="{BB962C8B-B14F-4D97-AF65-F5344CB8AC3E}">
        <p14:creationId xmlns:p14="http://schemas.microsoft.com/office/powerpoint/2010/main" val="10837226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2F9EF8-0F3A-426F-C2A2-A2E7F6A4430C}"/>
            </a:ext>
          </a:extLst>
        </p:cNvPr>
        <p:cNvGrpSpPr/>
        <p:nvPr/>
      </p:nvGrpSpPr>
      <p:grpSpPr>
        <a:xfrm>
          <a:off x="0" y="0"/>
          <a:ext cx="0" cy="0"/>
          <a:chOff x="0" y="0"/>
          <a:chExt cx="0" cy="0"/>
        </a:xfrm>
      </p:grpSpPr>
      <p:sp>
        <p:nvSpPr>
          <p:cNvPr id="2" name="Naslov 1">
            <a:extLst>
              <a:ext uri="{FF2B5EF4-FFF2-40B4-BE49-F238E27FC236}">
                <a16:creationId xmlns:a16="http://schemas.microsoft.com/office/drawing/2014/main" id="{9A376B3B-7673-EE97-7EFE-B44701A262EE}"/>
              </a:ext>
            </a:extLst>
          </p:cNvPr>
          <p:cNvSpPr>
            <a:spLocks noGrp="1"/>
          </p:cNvSpPr>
          <p:nvPr>
            <p:ph type="title"/>
          </p:nvPr>
        </p:nvSpPr>
        <p:spPr>
          <a:xfrm>
            <a:off x="876300" y="585550"/>
            <a:ext cx="10515600" cy="1017557"/>
          </a:xfrm>
        </p:spPr>
        <p:txBody>
          <a:bodyPr>
            <a:normAutofit/>
          </a:bodyPr>
          <a:lstStyle/>
          <a:p>
            <a:r>
              <a:rPr lang="sl-SI" sz="4000" b="1" dirty="0">
                <a:solidFill>
                  <a:srgbClr val="529DBA"/>
                </a:solidFill>
                <a:latin typeface="Republika" panose="02000506040000020004" pitchFamily="2" charset="-18"/>
              </a:rPr>
              <a:t>R&amp;D </a:t>
            </a:r>
            <a:r>
              <a:rPr lang="sl-SI" sz="4000" b="1" dirty="0" err="1">
                <a:solidFill>
                  <a:srgbClr val="529DBA"/>
                </a:solidFill>
                <a:latin typeface="Republika" panose="02000506040000020004" pitchFamily="2" charset="-18"/>
              </a:rPr>
              <a:t>activities</a:t>
            </a:r>
            <a:endParaRPr lang="sl-SI" sz="4000" b="1" dirty="0"/>
          </a:p>
        </p:txBody>
      </p:sp>
      <p:sp>
        <p:nvSpPr>
          <p:cNvPr id="3" name="Označba mesta vsebine 2">
            <a:extLst>
              <a:ext uri="{FF2B5EF4-FFF2-40B4-BE49-F238E27FC236}">
                <a16:creationId xmlns:a16="http://schemas.microsoft.com/office/drawing/2014/main" id="{E346913D-9912-57E5-110C-79FDB19FB3FE}"/>
              </a:ext>
            </a:extLst>
          </p:cNvPr>
          <p:cNvSpPr>
            <a:spLocks noGrp="1"/>
          </p:cNvSpPr>
          <p:nvPr>
            <p:ph idx="1"/>
          </p:nvPr>
        </p:nvSpPr>
        <p:spPr>
          <a:xfrm>
            <a:off x="876300" y="1431657"/>
            <a:ext cx="10515600" cy="5083443"/>
          </a:xfrm>
        </p:spPr>
        <p:txBody>
          <a:bodyPr>
            <a:noAutofit/>
          </a:bodyPr>
          <a:lstStyle/>
          <a:p>
            <a:pPr marL="0" indent="0">
              <a:buNone/>
            </a:pPr>
            <a:r>
              <a:rPr lang="en-US" altLang="sl-SI" sz="1800" b="1" dirty="0">
                <a:solidFill>
                  <a:schemeClr val="tx2"/>
                </a:solidFill>
                <a:latin typeface="Republika" panose="02000506040000020004" pitchFamily="2" charset="-18"/>
              </a:rPr>
              <a:t>4 AI deployment and operations</a:t>
            </a:r>
          </a:p>
          <a:p>
            <a:pPr marL="0" indent="0" algn="just">
              <a:buNone/>
            </a:pPr>
            <a:r>
              <a:rPr lang="en-US" altLang="sl-SI" sz="1800" dirty="0">
                <a:solidFill>
                  <a:schemeClr val="tx2"/>
                </a:solidFill>
                <a:latin typeface="Republika" panose="02000506040000020004" pitchFamily="2" charset="-18"/>
              </a:rPr>
              <a:t>Challenge is the </a:t>
            </a:r>
            <a:r>
              <a:rPr lang="en-US" altLang="sl-SI" sz="1800" b="1" dirty="0">
                <a:solidFill>
                  <a:schemeClr val="tx2"/>
                </a:solidFill>
                <a:latin typeface="Republika" panose="02000506040000020004" pitchFamily="2" charset="-18"/>
              </a:rPr>
              <a:t>development of an open framework which provides developer a base deployment functionality, such as </a:t>
            </a:r>
            <a:r>
              <a:rPr lang="en-US" altLang="sl-SI" sz="1800" b="1" dirty="0" err="1">
                <a:solidFill>
                  <a:schemeClr val="tx2"/>
                </a:solidFill>
                <a:latin typeface="Republika" panose="02000506040000020004" pitchFamily="2" charset="-18"/>
              </a:rPr>
              <a:t>optimisation</a:t>
            </a:r>
            <a:r>
              <a:rPr lang="en-US" altLang="sl-SI" sz="1800" b="1" dirty="0">
                <a:solidFill>
                  <a:schemeClr val="tx2"/>
                </a:solidFill>
                <a:latin typeface="Republika" panose="02000506040000020004" pitchFamily="2" charset="-18"/>
              </a:rPr>
              <a:t> of inference and model ensembles</a:t>
            </a:r>
            <a:r>
              <a:rPr lang="en-US" altLang="sl-SI" sz="1800" dirty="0">
                <a:solidFill>
                  <a:schemeClr val="tx2"/>
                </a:solidFill>
                <a:latin typeface="Republika" panose="02000506040000020004" pitchFamily="2" charset="-18"/>
              </a:rPr>
              <a:t>. This includes </a:t>
            </a:r>
            <a:r>
              <a:rPr lang="en-US" altLang="sl-SI" sz="1800" b="1" dirty="0">
                <a:solidFill>
                  <a:schemeClr val="tx2"/>
                </a:solidFill>
                <a:latin typeface="Republika" panose="02000506040000020004" pitchFamily="2" charset="-18"/>
              </a:rPr>
              <a:t>orchestration tools that abstract infrastructure complexity (using a reference architecture) enabling automatic orchestration, lifecycle management, adaptation and configuration of foundation models across Use-Cases</a:t>
            </a:r>
            <a:r>
              <a:rPr lang="en-US" altLang="sl-SI" sz="1800" dirty="0">
                <a:solidFill>
                  <a:schemeClr val="tx2"/>
                </a:solidFill>
                <a:latin typeface="Republika" panose="02000506040000020004" pitchFamily="2" charset="-18"/>
              </a:rPr>
              <a:t>. Additional tools and solutions for application orchestration, monitoring, billing, etc. </a:t>
            </a:r>
            <a:r>
              <a:rPr lang="en-US" altLang="sl-SI" sz="1800" b="1" dirty="0">
                <a:solidFill>
                  <a:schemeClr val="tx2"/>
                </a:solidFill>
                <a:latin typeface="Republika" panose="02000506040000020004" pitchFamily="2" charset="-18"/>
              </a:rPr>
              <a:t>Product lifecycle management</a:t>
            </a:r>
            <a:r>
              <a:rPr lang="en-US" altLang="sl-SI" sz="1800" dirty="0">
                <a:solidFill>
                  <a:schemeClr val="tx2"/>
                </a:solidFill>
                <a:latin typeface="Republika" panose="02000506040000020004" pitchFamily="2" charset="-18"/>
              </a:rPr>
              <a:t>, such as continuous updates, security maintenance, and compliance with international standards should be provided, e.g. for reliable deployment of AI models into production, especially across hybrid or resource-constrained environments.</a:t>
            </a:r>
          </a:p>
          <a:p>
            <a:pPr marL="0" indent="0" algn="just">
              <a:buNone/>
            </a:pPr>
            <a:r>
              <a:rPr lang="en-US" altLang="sl-SI" sz="1800" dirty="0">
                <a:solidFill>
                  <a:schemeClr val="tx2"/>
                </a:solidFill>
                <a:latin typeface="Republika" panose="02000506040000020004" pitchFamily="2" charset="-18"/>
              </a:rPr>
              <a:t>It’s a prerequisite to develop continuous evaluation and monitoring systems that track model performance, drift, potential biases and compliance in production environments including availability, SLAs, ... In addition, this framework should define major efficiency improvements:</a:t>
            </a:r>
          </a:p>
          <a:p>
            <a:pPr marL="0" indent="0" algn="just">
              <a:buNone/>
            </a:pPr>
            <a:r>
              <a:rPr lang="en-US" altLang="sl-SI" sz="1800" dirty="0">
                <a:solidFill>
                  <a:schemeClr val="tx2"/>
                </a:solidFill>
                <a:latin typeface="Republika" panose="02000506040000020004" pitchFamily="2" charset="-18"/>
              </a:rPr>
              <a:t>•	optimized coding for less resource demand, </a:t>
            </a:r>
          </a:p>
          <a:p>
            <a:pPr marL="0" indent="0" algn="just">
              <a:buNone/>
            </a:pPr>
            <a:r>
              <a:rPr lang="en-US" altLang="sl-SI" sz="1800" dirty="0">
                <a:solidFill>
                  <a:schemeClr val="tx2"/>
                </a:solidFill>
                <a:latin typeface="Republika" panose="02000506040000020004" pitchFamily="2" charset="-18"/>
              </a:rPr>
              <a:t>•	component costs &amp; CO2 footprint monitoring, </a:t>
            </a:r>
          </a:p>
          <a:p>
            <a:pPr marL="0" indent="0" algn="just">
              <a:buNone/>
            </a:pPr>
            <a:r>
              <a:rPr lang="en-US" altLang="sl-SI" sz="1800" dirty="0">
                <a:solidFill>
                  <a:schemeClr val="tx2"/>
                </a:solidFill>
                <a:latin typeface="Republika" panose="02000506040000020004" pitchFamily="2" charset="-18"/>
              </a:rPr>
              <a:t>•	reporting &amp; optimization capabilities for AI models &amp; applications. </a:t>
            </a:r>
          </a:p>
          <a:p>
            <a:pPr marL="0" indent="0">
              <a:buNone/>
            </a:pPr>
            <a:endParaRPr lang="en-US" altLang="sl-SI" sz="1800" dirty="0">
              <a:solidFill>
                <a:schemeClr val="tx2"/>
              </a:solidFill>
              <a:latin typeface="Republika" panose="02000506040000020004" pitchFamily="2" charset="-18"/>
            </a:endParaRPr>
          </a:p>
          <a:p>
            <a:pPr marL="0" indent="0">
              <a:buNone/>
            </a:pPr>
            <a:endParaRPr lang="sl-SI" sz="1800" dirty="0">
              <a:latin typeface="Republica"/>
            </a:endParaRPr>
          </a:p>
        </p:txBody>
      </p:sp>
    </p:spTree>
    <p:extLst>
      <p:ext uri="{BB962C8B-B14F-4D97-AF65-F5344CB8AC3E}">
        <p14:creationId xmlns:p14="http://schemas.microsoft.com/office/powerpoint/2010/main" val="42633135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1DFB84-94E7-2895-1E14-A114E305BE98}"/>
            </a:ext>
          </a:extLst>
        </p:cNvPr>
        <p:cNvGrpSpPr/>
        <p:nvPr/>
      </p:nvGrpSpPr>
      <p:grpSpPr>
        <a:xfrm>
          <a:off x="0" y="0"/>
          <a:ext cx="0" cy="0"/>
          <a:chOff x="0" y="0"/>
          <a:chExt cx="0" cy="0"/>
        </a:xfrm>
      </p:grpSpPr>
      <p:sp>
        <p:nvSpPr>
          <p:cNvPr id="2" name="Naslov 1">
            <a:extLst>
              <a:ext uri="{FF2B5EF4-FFF2-40B4-BE49-F238E27FC236}">
                <a16:creationId xmlns:a16="http://schemas.microsoft.com/office/drawing/2014/main" id="{9408B175-146A-6104-A490-1D0DC2512209}"/>
              </a:ext>
            </a:extLst>
          </p:cNvPr>
          <p:cNvSpPr>
            <a:spLocks noGrp="1"/>
          </p:cNvSpPr>
          <p:nvPr>
            <p:ph type="title"/>
          </p:nvPr>
        </p:nvSpPr>
        <p:spPr>
          <a:xfrm>
            <a:off x="876300" y="267498"/>
            <a:ext cx="10515600" cy="1017557"/>
          </a:xfrm>
        </p:spPr>
        <p:txBody>
          <a:bodyPr>
            <a:normAutofit/>
          </a:bodyPr>
          <a:lstStyle/>
          <a:p>
            <a:r>
              <a:rPr lang="sl-SI" sz="4000" b="1" dirty="0">
                <a:solidFill>
                  <a:srgbClr val="529DBA"/>
                </a:solidFill>
                <a:latin typeface="Republika" panose="02000506040000020004" pitchFamily="2" charset="-18"/>
              </a:rPr>
              <a:t>R&amp;D </a:t>
            </a:r>
            <a:r>
              <a:rPr lang="sl-SI" sz="4000" b="1" dirty="0" err="1">
                <a:solidFill>
                  <a:srgbClr val="529DBA"/>
                </a:solidFill>
                <a:latin typeface="Republika" panose="02000506040000020004" pitchFamily="2" charset="-18"/>
              </a:rPr>
              <a:t>activities</a:t>
            </a:r>
            <a:endParaRPr lang="sl-SI" sz="4000" b="1" dirty="0"/>
          </a:p>
        </p:txBody>
      </p:sp>
      <p:sp>
        <p:nvSpPr>
          <p:cNvPr id="3" name="Označba mesta vsebine 2">
            <a:extLst>
              <a:ext uri="{FF2B5EF4-FFF2-40B4-BE49-F238E27FC236}">
                <a16:creationId xmlns:a16="http://schemas.microsoft.com/office/drawing/2014/main" id="{F667A136-6C16-9D29-9F24-4C0F598FA183}"/>
              </a:ext>
            </a:extLst>
          </p:cNvPr>
          <p:cNvSpPr>
            <a:spLocks noGrp="1"/>
          </p:cNvSpPr>
          <p:nvPr>
            <p:ph idx="1"/>
          </p:nvPr>
        </p:nvSpPr>
        <p:spPr>
          <a:xfrm>
            <a:off x="876300" y="964096"/>
            <a:ext cx="10515600" cy="5551005"/>
          </a:xfrm>
        </p:spPr>
        <p:txBody>
          <a:bodyPr>
            <a:noAutofit/>
          </a:bodyPr>
          <a:lstStyle/>
          <a:p>
            <a:pPr marL="0" indent="0">
              <a:buNone/>
            </a:pPr>
            <a:r>
              <a:rPr lang="en-US" altLang="sl-SI" sz="1800" b="1" dirty="0">
                <a:solidFill>
                  <a:schemeClr val="tx2"/>
                </a:solidFill>
                <a:latin typeface="Republika" panose="02000506040000020004" pitchFamily="2" charset="-18"/>
              </a:rPr>
              <a:t>5 Open platform for AI</a:t>
            </a:r>
          </a:p>
          <a:p>
            <a:pPr marL="0" indent="0" algn="just">
              <a:buNone/>
            </a:pPr>
            <a:r>
              <a:rPr lang="en-US" altLang="sl-SI" sz="1800" dirty="0">
                <a:solidFill>
                  <a:schemeClr val="tx2"/>
                </a:solidFill>
                <a:latin typeface="Republika" panose="02000506040000020004" pitchFamily="2" charset="-18"/>
              </a:rPr>
              <a:t>Objective is the development of an open ecosystem for AI models, applications &amp; components, tools, e.g. developed in Step 4 of the Value-Chain, to enable easy reuse &amp; integration in a “marketplace” fashion. To achieve this an implementation of a </a:t>
            </a:r>
            <a:r>
              <a:rPr lang="en-US" altLang="sl-SI" sz="1800" b="1" dirty="0">
                <a:solidFill>
                  <a:schemeClr val="tx2"/>
                </a:solidFill>
                <a:latin typeface="Republika" panose="02000506040000020004" pitchFamily="2" charset="-18"/>
              </a:rPr>
              <a:t>(Multi-model) Agentic Systems Framework</a:t>
            </a:r>
            <a:r>
              <a:rPr lang="en-US" altLang="sl-SI" sz="1800" dirty="0">
                <a:solidFill>
                  <a:schemeClr val="tx2"/>
                </a:solidFill>
                <a:latin typeface="Republika" panose="02000506040000020004" pitchFamily="2" charset="-18"/>
              </a:rPr>
              <a:t>, including explicit </a:t>
            </a:r>
            <a:r>
              <a:rPr lang="en-US" altLang="sl-SI" sz="1800" b="1" dirty="0">
                <a:solidFill>
                  <a:schemeClr val="tx2"/>
                </a:solidFill>
                <a:latin typeface="Republika" panose="02000506040000020004" pitchFamily="2" charset="-18"/>
              </a:rPr>
              <a:t>knowledge modelling for experts based on a reference architecture/platform for multi-agent collaboration is necessary</a:t>
            </a:r>
            <a:r>
              <a:rPr lang="en-US" altLang="sl-SI" sz="1800" dirty="0">
                <a:solidFill>
                  <a:schemeClr val="tx2"/>
                </a:solidFill>
                <a:latin typeface="Republika" panose="02000506040000020004" pitchFamily="2" charset="-18"/>
              </a:rPr>
              <a:t>. This could be leveraged with existing capabilities for AI, evolution of existing software, e.g. evolvement of protocols, such as MCP, A2A and Haystack. Additionally new concepts for predictable </a:t>
            </a:r>
            <a:r>
              <a:rPr lang="en-US" altLang="sl-SI" sz="1800" dirty="0" err="1">
                <a:solidFill>
                  <a:schemeClr val="tx2"/>
                </a:solidFill>
                <a:latin typeface="Republika" panose="02000506040000020004" pitchFamily="2" charset="-18"/>
              </a:rPr>
              <a:t>behaviour</a:t>
            </a:r>
            <a:r>
              <a:rPr lang="en-US" altLang="sl-SI" sz="1800" dirty="0">
                <a:solidFill>
                  <a:schemeClr val="tx2"/>
                </a:solidFill>
                <a:latin typeface="Republika" panose="02000506040000020004" pitchFamily="2" charset="-18"/>
              </a:rPr>
              <a:t> and failure modes, particularly in mission-critical domains needs to be developed. This open platform should be deployed with an open-source sharing mindset, to support the spread of sovereign AI-services across EU Member States. </a:t>
            </a:r>
          </a:p>
          <a:p>
            <a:pPr marL="0" indent="0">
              <a:buNone/>
            </a:pPr>
            <a:r>
              <a:rPr lang="en-US" altLang="sl-SI" sz="1800" b="1" dirty="0">
                <a:solidFill>
                  <a:schemeClr val="tx2"/>
                </a:solidFill>
                <a:latin typeface="Republika" panose="02000506040000020004" pitchFamily="2" charset="-18"/>
              </a:rPr>
              <a:t>6. AI Services and sector specific Use-Cases</a:t>
            </a:r>
          </a:p>
          <a:p>
            <a:pPr marL="0" indent="0" algn="just">
              <a:buNone/>
            </a:pPr>
            <a:r>
              <a:rPr lang="en-US" altLang="sl-SI" sz="1800" dirty="0">
                <a:solidFill>
                  <a:schemeClr val="tx2"/>
                </a:solidFill>
                <a:latin typeface="Republika" panose="02000506040000020004" pitchFamily="2" charset="-18"/>
              </a:rPr>
              <a:t>To accelerate the development from prototype to product readiness, including demonstrators it is necessary to successfully deploy and scale-up AI Services in production environments. This will serve as reference implementations for end-to-end integration of foundation models into a wide range of scenarios and showcase best practices for globally accepted industry formats. </a:t>
            </a:r>
          </a:p>
          <a:p>
            <a:pPr marL="0" indent="0" algn="just">
              <a:buNone/>
            </a:pPr>
            <a:r>
              <a:rPr lang="en-US" altLang="sl-SI" sz="1800" dirty="0">
                <a:solidFill>
                  <a:schemeClr val="tx2"/>
                </a:solidFill>
                <a:latin typeface="Republika" panose="02000506040000020004" pitchFamily="2" charset="-18"/>
              </a:rPr>
              <a:t>Focus is the development of AI industrial applications and frameworks in different sectors</a:t>
            </a:r>
            <a:r>
              <a:rPr lang="sl-SI" altLang="sl-SI" sz="1800" dirty="0">
                <a:solidFill>
                  <a:schemeClr val="tx2"/>
                </a:solidFill>
                <a:latin typeface="Republika" panose="02000506040000020004" pitchFamily="2" charset="-18"/>
              </a:rPr>
              <a:t> (</a:t>
            </a:r>
            <a:r>
              <a:rPr lang="sl-SI" altLang="sl-SI" sz="1800" dirty="0" err="1">
                <a:solidFill>
                  <a:schemeClr val="tx2"/>
                </a:solidFill>
                <a:latin typeface="Republika" panose="02000506040000020004" pitchFamily="2" charset="-18"/>
              </a:rPr>
              <a:t>mentioned</a:t>
            </a:r>
            <a:r>
              <a:rPr lang="sl-SI" altLang="sl-SI" sz="1800" dirty="0">
                <a:solidFill>
                  <a:schemeClr val="tx2"/>
                </a:solidFill>
                <a:latin typeface="Republika" panose="02000506040000020004" pitchFamily="2" charset="-18"/>
              </a:rPr>
              <a:t> in VC part).</a:t>
            </a:r>
            <a:r>
              <a:rPr lang="en-US" altLang="sl-SI" sz="1800" dirty="0">
                <a:solidFill>
                  <a:schemeClr val="tx2"/>
                </a:solidFill>
                <a:latin typeface="Republika" panose="02000506040000020004" pitchFamily="2" charset="-18"/>
              </a:rPr>
              <a:t> To compare these AI solutions across vendors standardized evaluation protocols will ensuring compliance with industry-specific quality requirements. These solutions should be integrated in a repository of available AI services and be integrated in a fair system to recompensate various contributions, especially for SMEs.</a:t>
            </a:r>
          </a:p>
          <a:p>
            <a:pPr marL="0" indent="0">
              <a:buNone/>
            </a:pPr>
            <a:endParaRPr lang="en-US" altLang="sl-SI" sz="1800" dirty="0">
              <a:solidFill>
                <a:schemeClr val="tx2"/>
              </a:solidFill>
              <a:latin typeface="Republika" panose="02000506040000020004" pitchFamily="2" charset="-18"/>
            </a:endParaRPr>
          </a:p>
          <a:p>
            <a:pPr marL="0" indent="0">
              <a:buNone/>
            </a:pPr>
            <a:endParaRPr lang="sl-SI" sz="1800" dirty="0">
              <a:latin typeface="Republica"/>
            </a:endParaRPr>
          </a:p>
        </p:txBody>
      </p:sp>
    </p:spTree>
    <p:extLst>
      <p:ext uri="{BB962C8B-B14F-4D97-AF65-F5344CB8AC3E}">
        <p14:creationId xmlns:p14="http://schemas.microsoft.com/office/powerpoint/2010/main" val="26977070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2EC6164-16E0-A93B-DDB5-5F8935EA2B33}"/>
              </a:ext>
            </a:extLst>
          </p:cNvPr>
          <p:cNvSpPr>
            <a:spLocks noGrp="1"/>
          </p:cNvSpPr>
          <p:nvPr>
            <p:ph type="title"/>
          </p:nvPr>
        </p:nvSpPr>
        <p:spPr>
          <a:xfrm>
            <a:off x="838200" y="727106"/>
            <a:ext cx="10515600" cy="1017557"/>
          </a:xfrm>
        </p:spPr>
        <p:txBody>
          <a:bodyPr>
            <a:normAutofit/>
          </a:bodyPr>
          <a:lstStyle/>
          <a:p>
            <a:r>
              <a:rPr lang="sl-SI" altLang="sl-SI" sz="4000" b="1" dirty="0">
                <a:solidFill>
                  <a:srgbClr val="529DBA"/>
                </a:solidFill>
                <a:latin typeface="Republika" panose="02000506040000020004" pitchFamily="2" charset="-18"/>
              </a:rPr>
              <a:t>FID – </a:t>
            </a:r>
            <a:r>
              <a:rPr lang="sl-SI" altLang="sl-SI" sz="4000" b="1" dirty="0" err="1">
                <a:solidFill>
                  <a:srgbClr val="529DBA"/>
                </a:solidFill>
                <a:latin typeface="Republika" panose="02000506040000020004" pitchFamily="2" charset="-18"/>
              </a:rPr>
              <a:t>first</a:t>
            </a:r>
            <a:r>
              <a:rPr lang="sl-SI" altLang="sl-SI" sz="4000" b="1" dirty="0">
                <a:solidFill>
                  <a:srgbClr val="529DBA"/>
                </a:solidFill>
                <a:latin typeface="Republika" panose="02000506040000020004" pitchFamily="2" charset="-18"/>
              </a:rPr>
              <a:t> </a:t>
            </a:r>
            <a:r>
              <a:rPr lang="sl-SI" altLang="sl-SI" sz="4000" b="1" dirty="0" err="1">
                <a:solidFill>
                  <a:srgbClr val="529DBA"/>
                </a:solidFill>
                <a:latin typeface="Republika" panose="02000506040000020004" pitchFamily="2" charset="-18"/>
              </a:rPr>
              <a:t>industrial</a:t>
            </a:r>
            <a:r>
              <a:rPr lang="sl-SI" altLang="sl-SI" sz="4000" b="1" dirty="0">
                <a:solidFill>
                  <a:srgbClr val="529DBA"/>
                </a:solidFill>
                <a:latin typeface="Republika" panose="02000506040000020004" pitchFamily="2" charset="-18"/>
              </a:rPr>
              <a:t> </a:t>
            </a:r>
            <a:r>
              <a:rPr lang="sl-SI" altLang="sl-SI" sz="4000" b="1" dirty="0" err="1">
                <a:solidFill>
                  <a:srgbClr val="529DBA"/>
                </a:solidFill>
                <a:latin typeface="Republika" panose="02000506040000020004" pitchFamily="2" charset="-18"/>
              </a:rPr>
              <a:t>deployment</a:t>
            </a:r>
            <a:endParaRPr lang="sl-SI" sz="4000" b="1" dirty="0"/>
          </a:p>
        </p:txBody>
      </p:sp>
      <p:sp>
        <p:nvSpPr>
          <p:cNvPr id="4" name="PoljeZBesedilom 3">
            <a:extLst>
              <a:ext uri="{FF2B5EF4-FFF2-40B4-BE49-F238E27FC236}">
                <a16:creationId xmlns:a16="http://schemas.microsoft.com/office/drawing/2014/main" id="{BC08446C-EEA8-4A3E-2C2D-CFF5A14DD468}"/>
              </a:ext>
            </a:extLst>
          </p:cNvPr>
          <p:cNvSpPr txBox="1"/>
          <p:nvPr/>
        </p:nvSpPr>
        <p:spPr>
          <a:xfrm>
            <a:off x="914400" y="1651701"/>
            <a:ext cx="10439400" cy="4801314"/>
          </a:xfrm>
          <a:prstGeom prst="rect">
            <a:avLst/>
          </a:prstGeom>
          <a:noFill/>
        </p:spPr>
        <p:txBody>
          <a:bodyPr wrap="square">
            <a:spAutoFit/>
          </a:bodyPr>
          <a:lstStyle/>
          <a:p>
            <a:pPr algn="just"/>
            <a:r>
              <a:rPr lang="en-US" b="1" dirty="0"/>
              <a:t>First industrial deployment (FID) activities</a:t>
            </a:r>
          </a:p>
          <a:p>
            <a:pPr algn="just"/>
            <a:r>
              <a:rPr lang="en-US" dirty="0"/>
              <a:t>The IPCEI as State aid instrument (and the projects of direct participants that form part of it) may include also first industrial deployment (FID) activities forming part of the projects in all steps of the Value Chain. The FID activities involve the upscaling of pilot facilities, demonstration plants or first-in-kind equipment and facilities covering the steps subsequent to the pilot line including the testing phase and the bringing of batch production to scale. They need to comply with the conditions of points 23 and 24 of the IPCEI Communication. Important is the following: </a:t>
            </a:r>
          </a:p>
          <a:p>
            <a:pPr algn="just"/>
            <a:r>
              <a:rPr lang="en-US" dirty="0"/>
              <a:t>•	The FID must allow for the development of a new product or service with high research and innovation content or the deployment of a </a:t>
            </a:r>
            <a:r>
              <a:rPr lang="en-US" dirty="0">
                <a:latin typeface="Republika" panose="02000506040000020004" pitchFamily="2" charset="-18"/>
              </a:rPr>
              <a:t>fundamentally</a:t>
            </a:r>
            <a:r>
              <a:rPr lang="en-US" dirty="0"/>
              <a:t> innovative production process. Regular upgrades without an innovative dimension of existing [facilities], products or services, and the development of newer versions of existing products (or services) do not qualify as FID. </a:t>
            </a:r>
          </a:p>
          <a:p>
            <a:pPr algn="just"/>
            <a:r>
              <a:rPr lang="en-US" dirty="0"/>
              <a:t>•	The FID must follow on (i.e. result from) from a previous R&amp;D&amp;I activity (that is also described in the projects) and itself must contain an important R&amp;D&amp;I component which constitutes an integral and necessary element for the successful implementation of the project. </a:t>
            </a:r>
          </a:p>
          <a:p>
            <a:pPr algn="just"/>
            <a:r>
              <a:rPr lang="en-US" dirty="0"/>
              <a:t>•	The FID however must not encompass mass production and commercial activities. The end of FID is determined by reaching the relevant R&amp;D&amp;I-related performance indicators, as set in advance, that point at the ability to start mass production.</a:t>
            </a:r>
          </a:p>
        </p:txBody>
      </p:sp>
    </p:spTree>
    <p:extLst>
      <p:ext uri="{BB962C8B-B14F-4D97-AF65-F5344CB8AC3E}">
        <p14:creationId xmlns:p14="http://schemas.microsoft.com/office/powerpoint/2010/main" val="10833667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2AF6B2-6F4C-B53D-25B7-B71E8CE7BED2}"/>
            </a:ext>
          </a:extLst>
        </p:cNvPr>
        <p:cNvGrpSpPr/>
        <p:nvPr/>
      </p:nvGrpSpPr>
      <p:grpSpPr>
        <a:xfrm>
          <a:off x="0" y="0"/>
          <a:ext cx="0" cy="0"/>
          <a:chOff x="0" y="0"/>
          <a:chExt cx="0" cy="0"/>
        </a:xfrm>
      </p:grpSpPr>
      <p:sp>
        <p:nvSpPr>
          <p:cNvPr id="2" name="Naslov 1">
            <a:extLst>
              <a:ext uri="{FF2B5EF4-FFF2-40B4-BE49-F238E27FC236}">
                <a16:creationId xmlns:a16="http://schemas.microsoft.com/office/drawing/2014/main" id="{A9143F94-45E9-1318-5051-653CD2D57357}"/>
              </a:ext>
            </a:extLst>
          </p:cNvPr>
          <p:cNvSpPr>
            <a:spLocks noGrp="1"/>
          </p:cNvSpPr>
          <p:nvPr>
            <p:ph type="title"/>
          </p:nvPr>
        </p:nvSpPr>
        <p:spPr>
          <a:xfrm>
            <a:off x="838200" y="727106"/>
            <a:ext cx="10515600" cy="1017557"/>
          </a:xfrm>
        </p:spPr>
        <p:txBody>
          <a:bodyPr>
            <a:normAutofit/>
          </a:bodyPr>
          <a:lstStyle/>
          <a:p>
            <a:r>
              <a:rPr lang="sl-SI" altLang="sl-SI" sz="4000" b="1" dirty="0" err="1">
                <a:solidFill>
                  <a:srgbClr val="529DBA"/>
                </a:solidFill>
                <a:latin typeface="Republika" panose="02000506040000020004" pitchFamily="2" charset="-18"/>
              </a:rPr>
              <a:t>Timeline</a:t>
            </a:r>
            <a:endParaRPr lang="sl-SI" sz="4000" b="1" dirty="0"/>
          </a:p>
        </p:txBody>
      </p:sp>
      <p:pic>
        <p:nvPicPr>
          <p:cNvPr id="3" name="Slika 2">
            <a:extLst>
              <a:ext uri="{FF2B5EF4-FFF2-40B4-BE49-F238E27FC236}">
                <a16:creationId xmlns:a16="http://schemas.microsoft.com/office/drawing/2014/main" id="{AFC9E2D3-F591-5E55-A745-17A57A025AFF}"/>
              </a:ext>
            </a:extLst>
          </p:cNvPr>
          <p:cNvPicPr>
            <a:picLocks noChangeAspect="1"/>
          </p:cNvPicPr>
          <p:nvPr/>
        </p:nvPicPr>
        <p:blipFill>
          <a:blip r:embed="rId2"/>
          <a:stretch>
            <a:fillRect/>
          </a:stretch>
        </p:blipFill>
        <p:spPr>
          <a:xfrm>
            <a:off x="838201" y="1651701"/>
            <a:ext cx="10003970" cy="4226585"/>
          </a:xfrm>
          <a:prstGeom prst="rect">
            <a:avLst/>
          </a:prstGeom>
        </p:spPr>
      </p:pic>
    </p:spTree>
    <p:extLst>
      <p:ext uri="{BB962C8B-B14F-4D97-AF65-F5344CB8AC3E}">
        <p14:creationId xmlns:p14="http://schemas.microsoft.com/office/powerpoint/2010/main" val="6787625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A2E76C89-70EA-9F46-A789-70FE9358F27B}"/>
              </a:ext>
            </a:extLst>
          </p:cNvPr>
          <p:cNvSpPr>
            <a:spLocks noGrp="1"/>
          </p:cNvSpPr>
          <p:nvPr>
            <p:ph type="ctrTitle"/>
          </p:nvPr>
        </p:nvSpPr>
        <p:spPr/>
        <p:txBody>
          <a:bodyPr/>
          <a:lstStyle/>
          <a:p>
            <a:endParaRPr lang="sl-SI"/>
          </a:p>
        </p:txBody>
      </p:sp>
      <p:sp>
        <p:nvSpPr>
          <p:cNvPr id="3" name="Podnaslov 2">
            <a:extLst>
              <a:ext uri="{FF2B5EF4-FFF2-40B4-BE49-F238E27FC236}">
                <a16:creationId xmlns:a16="http://schemas.microsoft.com/office/drawing/2014/main" id="{CADF5E40-974B-03DE-D75E-6D67B2C0EF7D}"/>
              </a:ext>
            </a:extLst>
          </p:cNvPr>
          <p:cNvSpPr>
            <a:spLocks noGrp="1"/>
          </p:cNvSpPr>
          <p:nvPr>
            <p:ph type="subTitle" idx="1"/>
          </p:nvPr>
        </p:nvSpPr>
        <p:spPr/>
        <p:txBody>
          <a:bodyPr/>
          <a:lstStyle/>
          <a:p>
            <a:endParaRPr lang="sl-SI" dirty="0"/>
          </a:p>
        </p:txBody>
      </p:sp>
      <p:pic>
        <p:nvPicPr>
          <p:cNvPr id="5" name="Slika 4" descr="Slika, ki vsebuje besede posnetek zaslona, besedilo, pisava, oblikovanje&#10;&#10;Opis je samodejno ustvarjen">
            <a:extLst>
              <a:ext uri="{FF2B5EF4-FFF2-40B4-BE49-F238E27FC236}">
                <a16:creationId xmlns:a16="http://schemas.microsoft.com/office/drawing/2014/main" id="{709C4720-35F6-1E75-0207-4AEDEB60F1E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7" name="PoljeZBesedilom 6">
            <a:extLst>
              <a:ext uri="{FF2B5EF4-FFF2-40B4-BE49-F238E27FC236}">
                <a16:creationId xmlns:a16="http://schemas.microsoft.com/office/drawing/2014/main" id="{2951DAD9-8A08-69DE-B34F-857FB7B013F2}"/>
              </a:ext>
            </a:extLst>
          </p:cNvPr>
          <p:cNvSpPr txBox="1"/>
          <p:nvPr/>
        </p:nvSpPr>
        <p:spPr>
          <a:xfrm>
            <a:off x="1001027" y="2781596"/>
            <a:ext cx="8176310" cy="1323439"/>
          </a:xfrm>
          <a:prstGeom prst="rect">
            <a:avLst/>
          </a:prstGeom>
          <a:noFill/>
        </p:spPr>
        <p:txBody>
          <a:bodyPr wrap="square">
            <a:spAutoFit/>
          </a:bodyPr>
          <a:lstStyle/>
          <a:p>
            <a:r>
              <a:rPr lang="sl-SI" altLang="sl-SI" sz="2000" b="1" dirty="0">
                <a:solidFill>
                  <a:schemeClr val="bg1"/>
                </a:solidFill>
                <a:latin typeface="Arial" panose="020B0604020202020204" pitchFamily="34" charset="0"/>
                <a:cs typeface="Arial" panose="020B0604020202020204" pitchFamily="34" charset="0"/>
              </a:rPr>
              <a:t>Hvala za pozornost</a:t>
            </a:r>
          </a:p>
          <a:p>
            <a:endParaRPr lang="sl-SI" sz="2000" b="1" dirty="0">
              <a:solidFill>
                <a:schemeClr val="bg1"/>
              </a:solidFill>
              <a:latin typeface="Arial" panose="020B0604020202020204" pitchFamily="34" charset="0"/>
              <a:cs typeface="Arial" panose="020B0604020202020204" pitchFamily="34" charset="0"/>
            </a:endParaRPr>
          </a:p>
          <a:p>
            <a:r>
              <a:rPr lang="sl-SI" sz="2000" b="1" dirty="0">
                <a:solidFill>
                  <a:schemeClr val="bg1"/>
                </a:solidFill>
                <a:latin typeface="Arial" panose="020B0604020202020204" pitchFamily="34" charset="0"/>
                <a:cs typeface="Arial" panose="020B0604020202020204" pitchFamily="34" charset="0"/>
              </a:rPr>
              <a:t>E-mail za vprašanja/posredovanja izkaza interesa</a:t>
            </a:r>
          </a:p>
          <a:p>
            <a:r>
              <a:rPr lang="sl-SI" sz="2000" b="1" dirty="0">
                <a:latin typeface="Arial" panose="020B0604020202020204" pitchFamily="34" charset="0"/>
                <a:cs typeface="Arial" panose="020B0604020202020204" pitchFamily="34" charset="0"/>
                <a:hlinkClick r:id="rId3"/>
              </a:rPr>
              <a:t>ipcei.mgts@gov.si</a:t>
            </a:r>
            <a:r>
              <a:rPr lang="sl-SI" sz="2000" b="1"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24781843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2EC6164-16E0-A93B-DDB5-5F8935EA2B33}"/>
              </a:ext>
            </a:extLst>
          </p:cNvPr>
          <p:cNvSpPr>
            <a:spLocks noGrp="1"/>
          </p:cNvSpPr>
          <p:nvPr>
            <p:ph type="title"/>
          </p:nvPr>
        </p:nvSpPr>
        <p:spPr>
          <a:xfrm>
            <a:off x="838200" y="1090376"/>
            <a:ext cx="10515600" cy="1017557"/>
          </a:xfrm>
        </p:spPr>
        <p:txBody>
          <a:bodyPr/>
          <a:lstStyle/>
          <a:p>
            <a:r>
              <a:rPr lang="sl-SI" altLang="sl-SI" b="1" dirty="0" err="1">
                <a:solidFill>
                  <a:srgbClr val="529DBA"/>
                </a:solidFill>
                <a:latin typeface="Republika" panose="02000506040000020004" pitchFamily="2" charset="-18"/>
              </a:rPr>
              <a:t>Challenges</a:t>
            </a:r>
            <a:r>
              <a:rPr lang="sl-SI" altLang="sl-SI" b="1" dirty="0">
                <a:solidFill>
                  <a:srgbClr val="529DBA"/>
                </a:solidFill>
                <a:latin typeface="Republika" panose="02000506040000020004" pitchFamily="2" charset="-18"/>
              </a:rPr>
              <a:t> </a:t>
            </a:r>
            <a:endParaRPr lang="sl-SI" b="1" dirty="0"/>
          </a:p>
        </p:txBody>
      </p:sp>
      <p:sp>
        <p:nvSpPr>
          <p:cNvPr id="3" name="Označba mesta vsebine 2">
            <a:extLst>
              <a:ext uri="{FF2B5EF4-FFF2-40B4-BE49-F238E27FC236}">
                <a16:creationId xmlns:a16="http://schemas.microsoft.com/office/drawing/2014/main" id="{97B5666B-E4CD-21DE-85DB-F3CB4CD719B8}"/>
              </a:ext>
            </a:extLst>
          </p:cNvPr>
          <p:cNvSpPr>
            <a:spLocks noGrp="1"/>
          </p:cNvSpPr>
          <p:nvPr>
            <p:ph idx="1"/>
          </p:nvPr>
        </p:nvSpPr>
        <p:spPr>
          <a:xfrm>
            <a:off x="838200" y="2107934"/>
            <a:ext cx="10515600" cy="4359018"/>
          </a:xfrm>
        </p:spPr>
        <p:txBody>
          <a:bodyPr/>
          <a:lstStyle/>
          <a:p>
            <a:r>
              <a:rPr lang="en-US" altLang="sl-SI" dirty="0">
                <a:solidFill>
                  <a:schemeClr val="tx2"/>
                </a:solidFill>
                <a:latin typeface="Republika" panose="02000506040000020004" pitchFamily="2" charset="-18"/>
              </a:rPr>
              <a:t>Low adoption rate of AI solutions</a:t>
            </a:r>
          </a:p>
          <a:p>
            <a:r>
              <a:rPr lang="en-US" altLang="sl-SI" dirty="0">
                <a:solidFill>
                  <a:schemeClr val="tx2"/>
                </a:solidFill>
                <a:latin typeface="Republika" panose="02000506040000020004" pitchFamily="2" charset="-18"/>
              </a:rPr>
              <a:t>Limited availability of compute capacity and high-quality data sets to train AI</a:t>
            </a:r>
          </a:p>
          <a:p>
            <a:r>
              <a:rPr lang="en-US" altLang="sl-SI" dirty="0">
                <a:solidFill>
                  <a:schemeClr val="tx2"/>
                </a:solidFill>
                <a:latin typeface="Republika" panose="02000506040000020004" pitchFamily="2" charset="-18"/>
              </a:rPr>
              <a:t>High fragmentation and lack of state-of-the-art AI and cloud technologies in Europe</a:t>
            </a:r>
          </a:p>
          <a:p>
            <a:r>
              <a:rPr lang="en-US" altLang="sl-SI" dirty="0">
                <a:solidFill>
                  <a:schemeClr val="tx2"/>
                </a:solidFill>
                <a:latin typeface="Republika" panose="02000506040000020004" pitchFamily="2" charset="-18"/>
              </a:rPr>
              <a:t>Lack of interoperability of AI solutions</a:t>
            </a:r>
          </a:p>
          <a:p>
            <a:r>
              <a:rPr lang="en-US" altLang="sl-SI" dirty="0">
                <a:solidFill>
                  <a:schemeClr val="tx2"/>
                </a:solidFill>
                <a:latin typeface="Republika" panose="02000506040000020004" pitchFamily="2" charset="-18"/>
              </a:rPr>
              <a:t>Insufficient readiness for future AI developments</a:t>
            </a:r>
          </a:p>
          <a:p>
            <a:pPr marL="0" indent="0">
              <a:buNone/>
            </a:pPr>
            <a:endParaRPr lang="sl-SI" altLang="sl-SI" sz="2800" dirty="0">
              <a:solidFill>
                <a:schemeClr val="tx2"/>
              </a:solidFill>
              <a:latin typeface="Republika" panose="02000506040000020004" pitchFamily="2" charset="-18"/>
            </a:endParaRPr>
          </a:p>
          <a:p>
            <a:endParaRPr lang="sl-SI" dirty="0">
              <a:latin typeface="Republica"/>
            </a:endParaRPr>
          </a:p>
        </p:txBody>
      </p:sp>
    </p:spTree>
    <p:extLst>
      <p:ext uri="{BB962C8B-B14F-4D97-AF65-F5344CB8AC3E}">
        <p14:creationId xmlns:p14="http://schemas.microsoft.com/office/powerpoint/2010/main" val="23481341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2EC6164-16E0-A93B-DDB5-5F8935EA2B33}"/>
              </a:ext>
            </a:extLst>
          </p:cNvPr>
          <p:cNvSpPr>
            <a:spLocks noGrp="1"/>
          </p:cNvSpPr>
          <p:nvPr>
            <p:ph type="title"/>
          </p:nvPr>
        </p:nvSpPr>
        <p:spPr>
          <a:xfrm>
            <a:off x="838200" y="1090376"/>
            <a:ext cx="10515600" cy="1017557"/>
          </a:xfrm>
        </p:spPr>
        <p:txBody>
          <a:bodyPr/>
          <a:lstStyle/>
          <a:p>
            <a:r>
              <a:rPr lang="sl-SI" altLang="sl-SI" b="1" dirty="0">
                <a:solidFill>
                  <a:srgbClr val="529DBA"/>
                </a:solidFill>
                <a:latin typeface="Republika" panose="02000506040000020004" pitchFamily="2" charset="-18"/>
              </a:rPr>
              <a:t>General </a:t>
            </a:r>
            <a:r>
              <a:rPr lang="sl-SI" altLang="sl-SI" b="1" dirty="0" err="1">
                <a:solidFill>
                  <a:srgbClr val="529DBA"/>
                </a:solidFill>
                <a:latin typeface="Republika" panose="02000506040000020004" pitchFamily="2" charset="-18"/>
              </a:rPr>
              <a:t>objectives</a:t>
            </a:r>
            <a:endParaRPr lang="sl-SI" b="1" dirty="0"/>
          </a:p>
        </p:txBody>
      </p:sp>
      <p:sp>
        <p:nvSpPr>
          <p:cNvPr id="3" name="Označba mesta vsebine 2">
            <a:extLst>
              <a:ext uri="{FF2B5EF4-FFF2-40B4-BE49-F238E27FC236}">
                <a16:creationId xmlns:a16="http://schemas.microsoft.com/office/drawing/2014/main" id="{97B5666B-E4CD-21DE-85DB-F3CB4CD719B8}"/>
              </a:ext>
            </a:extLst>
          </p:cNvPr>
          <p:cNvSpPr>
            <a:spLocks noGrp="1"/>
          </p:cNvSpPr>
          <p:nvPr>
            <p:ph idx="1"/>
          </p:nvPr>
        </p:nvSpPr>
        <p:spPr>
          <a:xfrm>
            <a:off x="838200" y="2107934"/>
            <a:ext cx="10515600" cy="4359018"/>
          </a:xfrm>
        </p:spPr>
        <p:txBody>
          <a:bodyPr>
            <a:normAutofit/>
          </a:bodyPr>
          <a:lstStyle/>
          <a:p>
            <a:pPr marL="0" indent="0">
              <a:buNone/>
            </a:pPr>
            <a:r>
              <a:rPr lang="en-US" altLang="sl-SI" sz="2000" dirty="0">
                <a:solidFill>
                  <a:schemeClr val="tx2"/>
                </a:solidFill>
                <a:latin typeface="Republika" panose="02000506040000020004" pitchFamily="2" charset="-18"/>
              </a:rPr>
              <a:t>•	</a:t>
            </a:r>
            <a:r>
              <a:rPr lang="en-US" altLang="sl-SI" sz="2000" b="1" dirty="0">
                <a:solidFill>
                  <a:schemeClr val="tx2"/>
                </a:solidFill>
                <a:latin typeface="Republika" panose="02000506040000020004" pitchFamily="2" charset="-18"/>
              </a:rPr>
              <a:t>Development of a first ever next generation AI continuum for the EU that includes</a:t>
            </a:r>
            <a:r>
              <a:rPr lang="en-US" altLang="sl-SI" sz="2000" dirty="0">
                <a:solidFill>
                  <a:schemeClr val="tx2"/>
                </a:solidFill>
                <a:latin typeface="Republika" panose="02000506040000020004" pitchFamily="2" charset="-18"/>
              </a:rPr>
              <a:t>:</a:t>
            </a:r>
          </a:p>
          <a:p>
            <a:pPr marL="0" indent="0">
              <a:buNone/>
            </a:pPr>
            <a:r>
              <a:rPr lang="en-US" altLang="sl-SI" sz="2000" dirty="0">
                <a:solidFill>
                  <a:schemeClr val="tx2"/>
                </a:solidFill>
                <a:latin typeface="Republika" panose="02000506040000020004" pitchFamily="2" charset="-18"/>
              </a:rPr>
              <a:t>o	Research and development of open and competitive AI foundation models: New foundational, frontier models, next-generation AI model training technologies and methods, incl. innovative post-training techniques, such as fine-tuning for specific sector offerings.</a:t>
            </a:r>
          </a:p>
          <a:p>
            <a:pPr marL="0" indent="0">
              <a:buNone/>
            </a:pPr>
            <a:r>
              <a:rPr lang="en-US" altLang="sl-SI" sz="2000" dirty="0">
                <a:solidFill>
                  <a:schemeClr val="tx2"/>
                </a:solidFill>
                <a:latin typeface="Republika" panose="02000506040000020004" pitchFamily="2" charset="-18"/>
              </a:rPr>
              <a:t>o	Enablement of sovereign European cloud services and essential components for AI training and deployment (including resource management, computation distribution). </a:t>
            </a:r>
          </a:p>
          <a:p>
            <a:pPr marL="0" indent="0">
              <a:buNone/>
            </a:pPr>
            <a:r>
              <a:rPr lang="en-US" altLang="sl-SI" sz="2000" dirty="0">
                <a:solidFill>
                  <a:schemeClr val="tx2"/>
                </a:solidFill>
                <a:latin typeface="Republika" panose="02000506040000020004" pitchFamily="2" charset="-18"/>
              </a:rPr>
              <a:t>•</a:t>
            </a:r>
            <a:r>
              <a:rPr lang="sl-SI" altLang="sl-SI" sz="2000" dirty="0">
                <a:solidFill>
                  <a:schemeClr val="tx2"/>
                </a:solidFill>
                <a:latin typeface="Republika" panose="02000506040000020004" pitchFamily="2" charset="-18"/>
              </a:rPr>
              <a:t> </a:t>
            </a:r>
            <a:r>
              <a:rPr lang="en-US" altLang="sl-SI" sz="2000" b="1" dirty="0">
                <a:solidFill>
                  <a:schemeClr val="tx2"/>
                </a:solidFill>
                <a:latin typeface="Republika" panose="02000506040000020004" pitchFamily="2" charset="-18"/>
              </a:rPr>
              <a:t>Development of new energy efficiency technologies to train and run AI models</a:t>
            </a:r>
            <a:r>
              <a:rPr lang="en-US" altLang="sl-SI" sz="2000" dirty="0">
                <a:solidFill>
                  <a:schemeClr val="tx2"/>
                </a:solidFill>
                <a:latin typeface="Republika" panose="02000506040000020004" pitchFamily="2" charset="-18"/>
              </a:rPr>
              <a:t>. </a:t>
            </a:r>
          </a:p>
          <a:p>
            <a:pPr marL="0" indent="0">
              <a:buNone/>
            </a:pPr>
            <a:r>
              <a:rPr lang="sl-SI" altLang="sl-SI" sz="2000" dirty="0">
                <a:solidFill>
                  <a:schemeClr val="tx2"/>
                </a:solidFill>
                <a:latin typeface="Republika" panose="02000506040000020004" pitchFamily="2" charset="-18"/>
              </a:rPr>
              <a:t>o </a:t>
            </a:r>
            <a:r>
              <a:rPr lang="en-US" altLang="sl-SI" sz="2000" dirty="0">
                <a:solidFill>
                  <a:schemeClr val="tx2"/>
                </a:solidFill>
                <a:latin typeface="Republika" panose="02000506040000020004" pitchFamily="2" charset="-18"/>
              </a:rPr>
              <a:t>Secure and safe access to high quality datasets for AI: </a:t>
            </a:r>
          </a:p>
          <a:p>
            <a:pPr marL="0" indent="0">
              <a:buNone/>
            </a:pPr>
            <a:r>
              <a:rPr lang="en-US" altLang="sl-SI" sz="2000" dirty="0">
                <a:solidFill>
                  <a:schemeClr val="tx2"/>
                </a:solidFill>
                <a:latin typeface="Republika" panose="02000506040000020004" pitchFamily="2" charset="-18"/>
              </a:rPr>
              <a:t>o	Development of technologies for the availability and access to high quality and structured datasets for AI under European data privacy and security regulations. </a:t>
            </a:r>
          </a:p>
          <a:p>
            <a:pPr marL="0" indent="0">
              <a:buNone/>
            </a:pPr>
            <a:r>
              <a:rPr lang="en-US" altLang="sl-SI" sz="2000" dirty="0">
                <a:solidFill>
                  <a:schemeClr val="tx2"/>
                </a:solidFill>
                <a:latin typeface="Republika" panose="02000506040000020004" pitchFamily="2" charset="-18"/>
              </a:rPr>
              <a:t>o	Integration of new solutions for data storage and management, database administration, data processing and analytics.</a:t>
            </a:r>
          </a:p>
          <a:p>
            <a:endParaRPr lang="sl-SI" altLang="sl-SI" sz="2400" dirty="0">
              <a:solidFill>
                <a:schemeClr val="tx2"/>
              </a:solidFill>
              <a:latin typeface="Republika" panose="02000506040000020004" pitchFamily="2" charset="-18"/>
            </a:endParaRPr>
          </a:p>
          <a:p>
            <a:pPr marL="0" indent="0">
              <a:buNone/>
            </a:pPr>
            <a:endParaRPr lang="sl-SI" altLang="sl-SI" sz="2400" dirty="0">
              <a:solidFill>
                <a:schemeClr val="tx2"/>
              </a:solidFill>
              <a:latin typeface="Republika" panose="02000506040000020004" pitchFamily="2" charset="-18"/>
            </a:endParaRPr>
          </a:p>
          <a:p>
            <a:endParaRPr lang="sl-SI" sz="2400" dirty="0">
              <a:latin typeface="Republica"/>
            </a:endParaRPr>
          </a:p>
        </p:txBody>
      </p:sp>
    </p:spTree>
    <p:extLst>
      <p:ext uri="{BB962C8B-B14F-4D97-AF65-F5344CB8AC3E}">
        <p14:creationId xmlns:p14="http://schemas.microsoft.com/office/powerpoint/2010/main" val="29212533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FB47A1-48E6-0E08-ECA3-C2217C1876FE}"/>
            </a:ext>
          </a:extLst>
        </p:cNvPr>
        <p:cNvGrpSpPr/>
        <p:nvPr/>
      </p:nvGrpSpPr>
      <p:grpSpPr>
        <a:xfrm>
          <a:off x="0" y="0"/>
          <a:ext cx="0" cy="0"/>
          <a:chOff x="0" y="0"/>
          <a:chExt cx="0" cy="0"/>
        </a:xfrm>
      </p:grpSpPr>
      <p:sp>
        <p:nvSpPr>
          <p:cNvPr id="2" name="Naslov 1">
            <a:extLst>
              <a:ext uri="{FF2B5EF4-FFF2-40B4-BE49-F238E27FC236}">
                <a16:creationId xmlns:a16="http://schemas.microsoft.com/office/drawing/2014/main" id="{93B23206-5488-44D7-6DC7-87AD262565C9}"/>
              </a:ext>
            </a:extLst>
          </p:cNvPr>
          <p:cNvSpPr>
            <a:spLocks noGrp="1"/>
          </p:cNvSpPr>
          <p:nvPr>
            <p:ph type="title"/>
          </p:nvPr>
        </p:nvSpPr>
        <p:spPr>
          <a:xfrm>
            <a:off x="838200" y="1090376"/>
            <a:ext cx="10515600" cy="1017557"/>
          </a:xfrm>
        </p:spPr>
        <p:txBody>
          <a:bodyPr/>
          <a:lstStyle/>
          <a:p>
            <a:r>
              <a:rPr lang="sl-SI" altLang="sl-SI" b="1" dirty="0">
                <a:solidFill>
                  <a:srgbClr val="529DBA"/>
                </a:solidFill>
                <a:latin typeface="Republika" panose="02000506040000020004" pitchFamily="2" charset="-18"/>
              </a:rPr>
              <a:t>General </a:t>
            </a:r>
            <a:r>
              <a:rPr lang="sl-SI" altLang="sl-SI" b="1" dirty="0" err="1">
                <a:solidFill>
                  <a:srgbClr val="529DBA"/>
                </a:solidFill>
                <a:latin typeface="Republika" panose="02000506040000020004" pitchFamily="2" charset="-18"/>
              </a:rPr>
              <a:t>objectives</a:t>
            </a:r>
            <a:endParaRPr lang="sl-SI" b="1" dirty="0"/>
          </a:p>
        </p:txBody>
      </p:sp>
      <p:sp>
        <p:nvSpPr>
          <p:cNvPr id="3" name="Označba mesta vsebine 2">
            <a:extLst>
              <a:ext uri="{FF2B5EF4-FFF2-40B4-BE49-F238E27FC236}">
                <a16:creationId xmlns:a16="http://schemas.microsoft.com/office/drawing/2014/main" id="{E4D775B7-0730-5FE0-5790-AA0E24FB2214}"/>
              </a:ext>
            </a:extLst>
          </p:cNvPr>
          <p:cNvSpPr>
            <a:spLocks noGrp="1"/>
          </p:cNvSpPr>
          <p:nvPr>
            <p:ph idx="1"/>
          </p:nvPr>
        </p:nvSpPr>
        <p:spPr>
          <a:xfrm>
            <a:off x="838200" y="2107934"/>
            <a:ext cx="10515600" cy="4359018"/>
          </a:xfrm>
        </p:spPr>
        <p:txBody>
          <a:bodyPr>
            <a:normAutofit fontScale="92500" lnSpcReduction="10000"/>
          </a:bodyPr>
          <a:lstStyle/>
          <a:p>
            <a:pPr marL="0" indent="0">
              <a:buNone/>
            </a:pPr>
            <a:r>
              <a:rPr lang="en-US" altLang="sl-SI" sz="2000" dirty="0">
                <a:solidFill>
                  <a:schemeClr val="tx2"/>
                </a:solidFill>
                <a:latin typeface="Republika" panose="02000506040000020004" pitchFamily="2" charset="-18"/>
              </a:rPr>
              <a:t>•	</a:t>
            </a:r>
            <a:r>
              <a:rPr lang="en-US" altLang="sl-SI" sz="2000" b="1" dirty="0">
                <a:solidFill>
                  <a:schemeClr val="tx2"/>
                </a:solidFill>
                <a:latin typeface="Republika" panose="02000506040000020004" pitchFamily="2" charset="-18"/>
              </a:rPr>
              <a:t>Development of advanced AI-as-a-service (</a:t>
            </a:r>
            <a:r>
              <a:rPr lang="en-US" altLang="sl-SI" sz="2000" b="1" dirty="0" err="1">
                <a:solidFill>
                  <a:schemeClr val="tx2"/>
                </a:solidFill>
                <a:latin typeface="Republika" panose="02000506040000020004" pitchFamily="2" charset="-18"/>
              </a:rPr>
              <a:t>AIaaS</a:t>
            </a:r>
            <a:r>
              <a:rPr lang="en-US" altLang="sl-SI" sz="2000" b="1" dirty="0">
                <a:solidFill>
                  <a:schemeClr val="tx2"/>
                </a:solidFill>
                <a:latin typeface="Republika" panose="02000506040000020004" pitchFamily="2" charset="-18"/>
              </a:rPr>
              <a:t>) approaches</a:t>
            </a:r>
            <a:r>
              <a:rPr lang="en-US" altLang="sl-SI" sz="2000" dirty="0">
                <a:solidFill>
                  <a:schemeClr val="tx2"/>
                </a:solidFill>
                <a:latin typeface="Republika" panose="02000506040000020004" pitchFamily="2" charset="-18"/>
              </a:rPr>
              <a:t>, tailored to the needs of AI developers and users, especially SMEs. This will enable the broad adoption of AI models to address specific use cases, across various industrial sectors. This includes:  </a:t>
            </a:r>
          </a:p>
          <a:p>
            <a:pPr marL="0" indent="0">
              <a:buNone/>
            </a:pPr>
            <a:r>
              <a:rPr lang="en-US" altLang="sl-SI" sz="2000" dirty="0">
                <a:solidFill>
                  <a:schemeClr val="tx2"/>
                </a:solidFill>
                <a:latin typeface="Republika" panose="02000506040000020004" pitchFamily="2" charset="-18"/>
              </a:rPr>
              <a:t>o	Development of advanced tools and frameworks to facilitate the development process and the deployment of AI models. </a:t>
            </a:r>
          </a:p>
          <a:p>
            <a:pPr marL="0" indent="0">
              <a:buNone/>
            </a:pPr>
            <a:r>
              <a:rPr lang="en-US" altLang="sl-SI" sz="2000" dirty="0">
                <a:solidFill>
                  <a:schemeClr val="tx2"/>
                </a:solidFill>
                <a:latin typeface="Republika" panose="02000506040000020004" pitchFamily="2" charset="-18"/>
              </a:rPr>
              <a:t>o	Creation of a framework enabling access through APIs to AI models and end-to-end capabilities.</a:t>
            </a:r>
          </a:p>
          <a:p>
            <a:pPr marL="0" indent="0">
              <a:buNone/>
            </a:pPr>
            <a:r>
              <a:rPr lang="en-US" altLang="sl-SI" sz="2000" dirty="0">
                <a:solidFill>
                  <a:schemeClr val="tx2"/>
                </a:solidFill>
                <a:latin typeface="Republika" panose="02000506040000020004" pitchFamily="2" charset="-18"/>
              </a:rPr>
              <a:t>o	Development and deployment of next generation inference and AI training services.</a:t>
            </a:r>
          </a:p>
          <a:p>
            <a:pPr marL="0" indent="0">
              <a:buNone/>
            </a:pPr>
            <a:r>
              <a:rPr lang="en-US" altLang="sl-SI" sz="2400" dirty="0">
                <a:solidFill>
                  <a:schemeClr val="tx2"/>
                </a:solidFill>
                <a:latin typeface="Republika" panose="02000506040000020004" pitchFamily="2" charset="-18"/>
              </a:rPr>
              <a:t>•	</a:t>
            </a:r>
            <a:r>
              <a:rPr lang="en-US" altLang="sl-SI" sz="2200" b="1" dirty="0">
                <a:solidFill>
                  <a:schemeClr val="tx2"/>
                </a:solidFill>
                <a:latin typeface="Republika" panose="02000506040000020004" pitchFamily="2" charset="-18"/>
              </a:rPr>
              <a:t>Development of a common open-source framework to ensure security and high interoperability of European solutions</a:t>
            </a:r>
            <a:r>
              <a:rPr lang="en-US" altLang="sl-SI" sz="2200" dirty="0">
                <a:solidFill>
                  <a:schemeClr val="tx2"/>
                </a:solidFill>
                <a:latin typeface="Republika" panose="02000506040000020004" pitchFamily="2" charset="-18"/>
              </a:rPr>
              <a:t>. Substantial building block is an active developer’s community to create and maintain the code for an open-source toolbox to allow to easily create highly </a:t>
            </a:r>
            <a:r>
              <a:rPr lang="en-US" altLang="sl-SI" sz="2200" dirty="0" err="1">
                <a:solidFill>
                  <a:schemeClr val="tx2"/>
                </a:solidFill>
                <a:latin typeface="Republika" panose="02000506040000020004" pitchFamily="2" charset="-18"/>
              </a:rPr>
              <a:t>customisable</a:t>
            </a:r>
            <a:r>
              <a:rPr lang="en-US" altLang="sl-SI" sz="2200" dirty="0">
                <a:solidFill>
                  <a:schemeClr val="tx2"/>
                </a:solidFill>
                <a:latin typeface="Republika" panose="02000506040000020004" pitchFamily="2" charset="-18"/>
              </a:rPr>
              <a:t> AI solutions for industries.</a:t>
            </a:r>
          </a:p>
          <a:p>
            <a:pPr marL="0" indent="0">
              <a:buNone/>
            </a:pPr>
            <a:r>
              <a:rPr lang="en-US" altLang="sl-SI" sz="2200" dirty="0">
                <a:solidFill>
                  <a:schemeClr val="tx2"/>
                </a:solidFill>
                <a:latin typeface="Republika" panose="02000506040000020004" pitchFamily="2" charset="-18"/>
              </a:rPr>
              <a:t>•	</a:t>
            </a:r>
            <a:r>
              <a:rPr lang="en-US" altLang="sl-SI" sz="2200" b="1" dirty="0">
                <a:solidFill>
                  <a:schemeClr val="tx2"/>
                </a:solidFill>
                <a:latin typeface="Republika" panose="02000506040000020004" pitchFamily="2" charset="-18"/>
              </a:rPr>
              <a:t>Systematic integration of next generation AI models into applications and interconnection services</a:t>
            </a:r>
            <a:r>
              <a:rPr lang="en-US" altLang="sl-SI" sz="2200" dirty="0">
                <a:solidFill>
                  <a:schemeClr val="tx2"/>
                </a:solidFill>
                <a:latin typeface="Republika" panose="02000506040000020004" pitchFamily="2" charset="-18"/>
              </a:rPr>
              <a:t> (e.g. telco network services), addressing common use cases within specific industrial sectors and public administrations.</a:t>
            </a:r>
          </a:p>
          <a:p>
            <a:pPr marL="0" indent="0">
              <a:buNone/>
            </a:pPr>
            <a:endParaRPr lang="sl-SI" altLang="sl-SI" sz="2400" dirty="0">
              <a:solidFill>
                <a:schemeClr val="tx2"/>
              </a:solidFill>
              <a:latin typeface="Republika" panose="02000506040000020004" pitchFamily="2" charset="-18"/>
            </a:endParaRPr>
          </a:p>
          <a:p>
            <a:pPr marL="0" indent="0">
              <a:buNone/>
            </a:pPr>
            <a:endParaRPr lang="sl-SI" altLang="sl-SI" sz="2400" dirty="0">
              <a:solidFill>
                <a:schemeClr val="tx2"/>
              </a:solidFill>
              <a:latin typeface="Republika" panose="02000506040000020004" pitchFamily="2" charset="-18"/>
            </a:endParaRPr>
          </a:p>
          <a:p>
            <a:endParaRPr lang="sl-SI" sz="2400" dirty="0">
              <a:latin typeface="Republica"/>
            </a:endParaRPr>
          </a:p>
        </p:txBody>
      </p:sp>
    </p:spTree>
    <p:extLst>
      <p:ext uri="{BB962C8B-B14F-4D97-AF65-F5344CB8AC3E}">
        <p14:creationId xmlns:p14="http://schemas.microsoft.com/office/powerpoint/2010/main" val="14966285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2EC6164-16E0-A93B-DDB5-5F8935EA2B33}"/>
              </a:ext>
            </a:extLst>
          </p:cNvPr>
          <p:cNvSpPr>
            <a:spLocks noGrp="1"/>
          </p:cNvSpPr>
          <p:nvPr>
            <p:ph type="title"/>
          </p:nvPr>
        </p:nvSpPr>
        <p:spPr>
          <a:xfrm>
            <a:off x="838200" y="1090376"/>
            <a:ext cx="10515600" cy="1017557"/>
          </a:xfrm>
        </p:spPr>
        <p:txBody>
          <a:bodyPr>
            <a:normAutofit/>
          </a:bodyPr>
          <a:lstStyle/>
          <a:p>
            <a:r>
              <a:rPr lang="sl-SI" sz="4000" b="1" dirty="0" err="1">
                <a:solidFill>
                  <a:srgbClr val="529DBA"/>
                </a:solidFill>
                <a:latin typeface="Republika" panose="02000506040000020004" pitchFamily="2" charset="-18"/>
              </a:rPr>
              <a:t>Value</a:t>
            </a:r>
            <a:r>
              <a:rPr lang="sl-SI" sz="4000" b="1" dirty="0">
                <a:solidFill>
                  <a:srgbClr val="529DBA"/>
                </a:solidFill>
                <a:latin typeface="Republika" panose="02000506040000020004" pitchFamily="2" charset="-18"/>
              </a:rPr>
              <a:t> </a:t>
            </a:r>
            <a:r>
              <a:rPr lang="sl-SI" sz="4000" b="1" dirty="0" err="1">
                <a:solidFill>
                  <a:srgbClr val="529DBA"/>
                </a:solidFill>
                <a:latin typeface="Republika" panose="02000506040000020004" pitchFamily="2" charset="-18"/>
              </a:rPr>
              <a:t>chain</a:t>
            </a:r>
            <a:r>
              <a:rPr lang="sl-SI" sz="4000" b="1" dirty="0">
                <a:solidFill>
                  <a:srgbClr val="529DBA"/>
                </a:solidFill>
                <a:latin typeface="Republika" panose="02000506040000020004" pitchFamily="2" charset="-18"/>
              </a:rPr>
              <a:t> </a:t>
            </a:r>
            <a:r>
              <a:rPr lang="sl-SI" sz="4000" b="1" dirty="0" err="1">
                <a:solidFill>
                  <a:srgbClr val="529DBA"/>
                </a:solidFill>
                <a:latin typeface="Republika" panose="02000506040000020004" pitchFamily="2" charset="-18"/>
              </a:rPr>
              <a:t>components</a:t>
            </a:r>
            <a:endParaRPr lang="sl-SI" sz="4000" b="1" dirty="0"/>
          </a:p>
        </p:txBody>
      </p:sp>
      <p:sp>
        <p:nvSpPr>
          <p:cNvPr id="3" name="Označba mesta vsebine 2">
            <a:extLst>
              <a:ext uri="{FF2B5EF4-FFF2-40B4-BE49-F238E27FC236}">
                <a16:creationId xmlns:a16="http://schemas.microsoft.com/office/drawing/2014/main" id="{97B5666B-E4CD-21DE-85DB-F3CB4CD719B8}"/>
              </a:ext>
            </a:extLst>
          </p:cNvPr>
          <p:cNvSpPr>
            <a:spLocks noGrp="1"/>
          </p:cNvSpPr>
          <p:nvPr>
            <p:ph idx="1"/>
          </p:nvPr>
        </p:nvSpPr>
        <p:spPr>
          <a:xfrm>
            <a:off x="838200" y="2107934"/>
            <a:ext cx="10515600" cy="4359018"/>
          </a:xfrm>
        </p:spPr>
        <p:txBody>
          <a:bodyPr>
            <a:normAutofit/>
          </a:bodyPr>
          <a:lstStyle/>
          <a:p>
            <a:pPr marL="514350" indent="-514350">
              <a:buAutoNum type="arabicParenR"/>
            </a:pPr>
            <a:r>
              <a:rPr lang="en-US" altLang="sl-SI" sz="2000" b="1" dirty="0">
                <a:solidFill>
                  <a:schemeClr val="tx2"/>
                </a:solidFill>
                <a:latin typeface="Republika" panose="02000506040000020004" pitchFamily="2" charset="-18"/>
              </a:rPr>
              <a:t>Data processing, orchestration, provisioning</a:t>
            </a:r>
          </a:p>
          <a:p>
            <a:pPr marL="0" indent="0">
              <a:buNone/>
            </a:pPr>
            <a:r>
              <a:rPr lang="en-US" altLang="sl-SI" sz="2000" dirty="0">
                <a:solidFill>
                  <a:schemeClr val="tx2"/>
                </a:solidFill>
                <a:latin typeface="Republika" panose="02000506040000020004" pitchFamily="2" charset="-18"/>
              </a:rPr>
              <a:t>Data processing services are a set of </a:t>
            </a:r>
            <a:r>
              <a:rPr lang="en-US" altLang="sl-SI" sz="2000" b="1" dirty="0">
                <a:solidFill>
                  <a:schemeClr val="tx2"/>
                </a:solidFill>
                <a:latin typeface="Republika" panose="02000506040000020004" pitchFamily="2" charset="-18"/>
              </a:rPr>
              <a:t>foundational system components that manage, process, and deliver data for AI models, handling data collection, transfer, storage, labelling, transformation, and access to ensure high-quality, scalable input for training and inference</a:t>
            </a:r>
            <a:r>
              <a:rPr lang="en-US" altLang="sl-SI" sz="2000" dirty="0">
                <a:solidFill>
                  <a:schemeClr val="tx2"/>
                </a:solidFill>
                <a:latin typeface="Republika" panose="02000506040000020004" pitchFamily="2" charset="-18"/>
              </a:rPr>
              <a:t>. These services can be used on-prem or through cloud services. Key capabilities of this component are the comprise of data orchestration and provisioning, vectoring of databases and knowledge graphs. It covers the management of structured &amp; unstructured data, data cleansing, curating, provisioning, data accessibility and connectivity, etc.</a:t>
            </a:r>
          </a:p>
          <a:p>
            <a:pPr marL="0" indent="0">
              <a:buNone/>
            </a:pPr>
            <a:r>
              <a:rPr lang="en-US" altLang="sl-SI" sz="2000" dirty="0">
                <a:solidFill>
                  <a:schemeClr val="tx2"/>
                </a:solidFill>
                <a:latin typeface="Republika" panose="02000506040000020004" pitchFamily="2" charset="-18"/>
              </a:rPr>
              <a:t>Therefore, the development of solutions for data processing, orchestration and provisioning are critical for leveraging the full potential of AI, because data is the foundation of any AI system. Without the right solutions to manage and manipulate data effectively, even the most advanced models will underperform or fail entirely. </a:t>
            </a:r>
            <a:endParaRPr lang="sl-SI" altLang="sl-SI" sz="2000" dirty="0">
              <a:solidFill>
                <a:schemeClr val="tx2"/>
              </a:solidFill>
              <a:latin typeface="Republika" panose="02000506040000020004" pitchFamily="2" charset="-18"/>
            </a:endParaRPr>
          </a:p>
          <a:p>
            <a:endParaRPr lang="sl-SI" sz="2000" dirty="0">
              <a:latin typeface="Republica"/>
            </a:endParaRPr>
          </a:p>
        </p:txBody>
      </p:sp>
    </p:spTree>
    <p:extLst>
      <p:ext uri="{BB962C8B-B14F-4D97-AF65-F5344CB8AC3E}">
        <p14:creationId xmlns:p14="http://schemas.microsoft.com/office/powerpoint/2010/main" val="11963688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BD1F15-3179-EB53-91CB-ACDAFA4B0A6C}"/>
            </a:ext>
          </a:extLst>
        </p:cNvPr>
        <p:cNvGrpSpPr/>
        <p:nvPr/>
      </p:nvGrpSpPr>
      <p:grpSpPr>
        <a:xfrm>
          <a:off x="0" y="0"/>
          <a:ext cx="0" cy="0"/>
          <a:chOff x="0" y="0"/>
          <a:chExt cx="0" cy="0"/>
        </a:xfrm>
      </p:grpSpPr>
      <p:sp>
        <p:nvSpPr>
          <p:cNvPr id="2" name="Naslov 1">
            <a:extLst>
              <a:ext uri="{FF2B5EF4-FFF2-40B4-BE49-F238E27FC236}">
                <a16:creationId xmlns:a16="http://schemas.microsoft.com/office/drawing/2014/main" id="{A39EE8F4-BDF9-71CD-F578-29FBFDD5DC65}"/>
              </a:ext>
            </a:extLst>
          </p:cNvPr>
          <p:cNvSpPr>
            <a:spLocks noGrp="1"/>
          </p:cNvSpPr>
          <p:nvPr>
            <p:ph type="title"/>
          </p:nvPr>
        </p:nvSpPr>
        <p:spPr>
          <a:xfrm>
            <a:off x="838200" y="1090376"/>
            <a:ext cx="10515600" cy="1017557"/>
          </a:xfrm>
        </p:spPr>
        <p:txBody>
          <a:bodyPr>
            <a:normAutofit/>
          </a:bodyPr>
          <a:lstStyle/>
          <a:p>
            <a:r>
              <a:rPr lang="sl-SI" sz="4000" b="1" dirty="0" err="1">
                <a:solidFill>
                  <a:srgbClr val="529DBA"/>
                </a:solidFill>
                <a:latin typeface="Republika" panose="02000506040000020004" pitchFamily="2" charset="-18"/>
              </a:rPr>
              <a:t>Value</a:t>
            </a:r>
            <a:r>
              <a:rPr lang="sl-SI" sz="4000" b="1" dirty="0">
                <a:solidFill>
                  <a:srgbClr val="529DBA"/>
                </a:solidFill>
                <a:latin typeface="Republika" panose="02000506040000020004" pitchFamily="2" charset="-18"/>
              </a:rPr>
              <a:t> </a:t>
            </a:r>
            <a:r>
              <a:rPr lang="sl-SI" sz="4000" b="1" dirty="0" err="1">
                <a:solidFill>
                  <a:srgbClr val="529DBA"/>
                </a:solidFill>
                <a:latin typeface="Republika" panose="02000506040000020004" pitchFamily="2" charset="-18"/>
              </a:rPr>
              <a:t>chain</a:t>
            </a:r>
            <a:r>
              <a:rPr lang="sl-SI" sz="4000" b="1" dirty="0">
                <a:solidFill>
                  <a:srgbClr val="529DBA"/>
                </a:solidFill>
                <a:latin typeface="Republika" panose="02000506040000020004" pitchFamily="2" charset="-18"/>
              </a:rPr>
              <a:t> </a:t>
            </a:r>
            <a:r>
              <a:rPr lang="sl-SI" sz="4000" b="1" dirty="0" err="1">
                <a:solidFill>
                  <a:srgbClr val="529DBA"/>
                </a:solidFill>
                <a:latin typeface="Republika" panose="02000506040000020004" pitchFamily="2" charset="-18"/>
              </a:rPr>
              <a:t>components</a:t>
            </a:r>
            <a:endParaRPr lang="sl-SI" sz="4000" b="1" dirty="0"/>
          </a:p>
        </p:txBody>
      </p:sp>
      <p:sp>
        <p:nvSpPr>
          <p:cNvPr id="3" name="Označba mesta vsebine 2">
            <a:extLst>
              <a:ext uri="{FF2B5EF4-FFF2-40B4-BE49-F238E27FC236}">
                <a16:creationId xmlns:a16="http://schemas.microsoft.com/office/drawing/2014/main" id="{813BA1B3-008C-6278-C504-793C9BA45CB0}"/>
              </a:ext>
            </a:extLst>
          </p:cNvPr>
          <p:cNvSpPr>
            <a:spLocks noGrp="1"/>
          </p:cNvSpPr>
          <p:nvPr>
            <p:ph idx="1"/>
          </p:nvPr>
        </p:nvSpPr>
        <p:spPr>
          <a:xfrm>
            <a:off x="838200" y="2107934"/>
            <a:ext cx="10515600" cy="4359018"/>
          </a:xfrm>
        </p:spPr>
        <p:txBody>
          <a:bodyPr>
            <a:normAutofit fontScale="85000" lnSpcReduction="20000"/>
          </a:bodyPr>
          <a:lstStyle/>
          <a:p>
            <a:pPr marL="0" indent="0">
              <a:buNone/>
            </a:pPr>
            <a:r>
              <a:rPr lang="sl-SI" altLang="sl-SI" sz="2000" b="1" dirty="0">
                <a:solidFill>
                  <a:schemeClr val="tx2"/>
                </a:solidFill>
                <a:latin typeface="Republika" panose="02000506040000020004" pitchFamily="2" charset="-18"/>
              </a:rPr>
              <a:t>2) </a:t>
            </a:r>
            <a:r>
              <a:rPr lang="en-US" altLang="sl-SI" sz="2000" b="1" dirty="0">
                <a:solidFill>
                  <a:schemeClr val="tx2"/>
                </a:solidFill>
                <a:latin typeface="Republika" panose="02000506040000020004" pitchFamily="2" charset="-18"/>
              </a:rPr>
              <a:t>Sovereign foundation model (LLM/LRM)</a:t>
            </a:r>
          </a:p>
          <a:p>
            <a:pPr marL="514350" indent="-514350">
              <a:buAutoNum type="arabicParenR"/>
            </a:pPr>
            <a:r>
              <a:rPr lang="en-US" altLang="sl-SI" sz="2000" dirty="0">
                <a:solidFill>
                  <a:schemeClr val="tx2"/>
                </a:solidFill>
                <a:latin typeface="Republika" panose="02000506040000020004" pitchFamily="2" charset="-18"/>
              </a:rPr>
              <a:t>Large language models are advanced machine learning models with billions of parameters, designed to perform complex tasks like language understanding, image generation, and problem-solving across multiple domains. Examples include GPT, </a:t>
            </a:r>
            <a:r>
              <a:rPr lang="en-US" altLang="sl-SI" sz="2000" dirty="0" err="1">
                <a:solidFill>
                  <a:schemeClr val="tx2"/>
                </a:solidFill>
                <a:latin typeface="Republika" panose="02000506040000020004" pitchFamily="2" charset="-18"/>
              </a:rPr>
              <a:t>PaLM</a:t>
            </a:r>
            <a:r>
              <a:rPr lang="en-US" altLang="sl-SI" sz="2000" dirty="0">
                <a:solidFill>
                  <a:schemeClr val="tx2"/>
                </a:solidFill>
                <a:latin typeface="Republika" panose="02000506040000020004" pitchFamily="2" charset="-18"/>
              </a:rPr>
              <a:t>, and </a:t>
            </a:r>
            <a:r>
              <a:rPr lang="en-US" altLang="sl-SI" sz="2000" dirty="0" err="1">
                <a:solidFill>
                  <a:schemeClr val="tx2"/>
                </a:solidFill>
                <a:latin typeface="Republika" panose="02000506040000020004" pitchFamily="2" charset="-18"/>
              </a:rPr>
              <a:t>LLaMA</a:t>
            </a:r>
            <a:r>
              <a:rPr lang="en-US" altLang="sl-SI" sz="2000" dirty="0">
                <a:solidFill>
                  <a:schemeClr val="tx2"/>
                </a:solidFill>
                <a:latin typeface="Republika" panose="02000506040000020004" pitchFamily="2" charset="-18"/>
              </a:rPr>
              <a:t>.</a:t>
            </a:r>
          </a:p>
          <a:p>
            <a:pPr marL="0" indent="0">
              <a:buNone/>
            </a:pPr>
            <a:r>
              <a:rPr lang="en-US" altLang="sl-SI" sz="2000" dirty="0">
                <a:solidFill>
                  <a:schemeClr val="tx2"/>
                </a:solidFill>
                <a:latin typeface="Republika" panose="02000506040000020004" pitchFamily="2" charset="-18"/>
              </a:rPr>
              <a:t>•	</a:t>
            </a:r>
            <a:r>
              <a:rPr lang="en-US" altLang="sl-SI" sz="2000" b="1" dirty="0">
                <a:solidFill>
                  <a:schemeClr val="tx2"/>
                </a:solidFill>
                <a:latin typeface="Republika" panose="02000506040000020004" pitchFamily="2" charset="-18"/>
              </a:rPr>
              <a:t>A Large Language Model </a:t>
            </a:r>
            <a:r>
              <a:rPr lang="en-US" altLang="sl-SI" sz="2000" dirty="0">
                <a:solidFill>
                  <a:schemeClr val="tx2"/>
                </a:solidFill>
                <a:latin typeface="Republika" panose="02000506040000020004" pitchFamily="2" charset="-18"/>
              </a:rPr>
              <a:t>(LLM) is an AI model that is trained on vast amounts of text data to understand, generate, and manipulate human language. Examples include GPT-4, BERT, and Claude.</a:t>
            </a:r>
          </a:p>
          <a:p>
            <a:pPr marL="0" indent="0">
              <a:buNone/>
            </a:pPr>
            <a:r>
              <a:rPr lang="en-US" altLang="sl-SI" sz="2000" dirty="0">
                <a:solidFill>
                  <a:schemeClr val="tx2"/>
                </a:solidFill>
                <a:latin typeface="Republika" panose="02000506040000020004" pitchFamily="2" charset="-18"/>
              </a:rPr>
              <a:t>•	</a:t>
            </a:r>
            <a:r>
              <a:rPr lang="en-US" altLang="sl-SI" sz="2000" b="1" dirty="0">
                <a:solidFill>
                  <a:schemeClr val="tx2"/>
                </a:solidFill>
                <a:latin typeface="Republika" panose="02000506040000020004" pitchFamily="2" charset="-18"/>
              </a:rPr>
              <a:t>A Large Reasoning Model </a:t>
            </a:r>
            <a:r>
              <a:rPr lang="en-US" altLang="sl-SI" sz="2000" dirty="0">
                <a:solidFill>
                  <a:schemeClr val="tx2"/>
                </a:solidFill>
                <a:latin typeface="Republika" panose="02000506040000020004" pitchFamily="2" charset="-18"/>
              </a:rPr>
              <a:t>(LRM) is a type of artificial intelligence model designed to perform complex reasoning tasks—going beyond basic language understanding or pattern matching to draw logical inferences, solve multi-step problems, or reason through abstract concepts.</a:t>
            </a:r>
          </a:p>
          <a:p>
            <a:pPr marL="0" indent="0">
              <a:buNone/>
            </a:pPr>
            <a:r>
              <a:rPr lang="en-US" altLang="sl-SI" sz="2000" dirty="0">
                <a:solidFill>
                  <a:schemeClr val="tx2"/>
                </a:solidFill>
                <a:latin typeface="Republika" panose="02000506040000020004" pitchFamily="2" charset="-18"/>
              </a:rPr>
              <a:t>Therefore, the development of sovereign foundation models (LLMs/LRMs) as defined above, is a strategic necessity for beyond-state-of-the-art offerings. Main benefits are: </a:t>
            </a:r>
          </a:p>
          <a:p>
            <a:pPr marL="0" indent="0">
              <a:buNone/>
            </a:pPr>
            <a:r>
              <a:rPr lang="en-US" altLang="sl-SI" sz="2000" dirty="0">
                <a:solidFill>
                  <a:schemeClr val="tx2"/>
                </a:solidFill>
                <a:latin typeface="Republika" panose="02000506040000020004" pitchFamily="2" charset="-18"/>
              </a:rPr>
              <a:t>•	Ability to develop, manufacture, and utilize technology independently, including having control over the underlying infrastructure and software </a:t>
            </a:r>
          </a:p>
          <a:p>
            <a:pPr marL="0" indent="0">
              <a:buNone/>
            </a:pPr>
            <a:r>
              <a:rPr lang="en-US" altLang="sl-SI" sz="2000" dirty="0">
                <a:solidFill>
                  <a:schemeClr val="tx2"/>
                </a:solidFill>
                <a:latin typeface="Republika" panose="02000506040000020004" pitchFamily="2" charset="-18"/>
              </a:rPr>
              <a:t>•	Independence from third country technology providers </a:t>
            </a:r>
            <a:endParaRPr lang="sl-SI" altLang="sl-SI" sz="2000" dirty="0">
              <a:solidFill>
                <a:schemeClr val="tx2"/>
              </a:solidFill>
              <a:latin typeface="Republika" panose="02000506040000020004" pitchFamily="2" charset="-18"/>
            </a:endParaRPr>
          </a:p>
          <a:p>
            <a:pPr marL="0" indent="0">
              <a:buNone/>
            </a:pPr>
            <a:r>
              <a:rPr lang="en-US" altLang="sl-SI" sz="2000" dirty="0">
                <a:solidFill>
                  <a:schemeClr val="tx2"/>
                </a:solidFill>
                <a:latin typeface="Republika" panose="02000506040000020004" pitchFamily="2" charset="-18"/>
              </a:rPr>
              <a:t>•	Building on tech providers adhering to IPCEI objectives</a:t>
            </a:r>
          </a:p>
          <a:p>
            <a:pPr marL="0" indent="0">
              <a:buNone/>
            </a:pPr>
            <a:r>
              <a:rPr lang="en-US" altLang="sl-SI" sz="2000" dirty="0">
                <a:solidFill>
                  <a:schemeClr val="tx2"/>
                </a:solidFill>
                <a:latin typeface="Republika" panose="02000506040000020004" pitchFamily="2" charset="-18"/>
              </a:rPr>
              <a:t>•	Ability to customize models to local laws, values, and priorities </a:t>
            </a:r>
          </a:p>
          <a:p>
            <a:pPr marL="0" indent="0">
              <a:buNone/>
            </a:pPr>
            <a:r>
              <a:rPr lang="en-US" altLang="sl-SI" sz="2000" dirty="0">
                <a:solidFill>
                  <a:schemeClr val="tx2"/>
                </a:solidFill>
                <a:latin typeface="Republika" panose="02000506040000020004" pitchFamily="2" charset="-18"/>
              </a:rPr>
              <a:t>•	Reduced risk of geopolitical disruption or sanctions affecting AI capabilities</a:t>
            </a:r>
          </a:p>
          <a:p>
            <a:endParaRPr lang="sl-SI" sz="2000" dirty="0">
              <a:latin typeface="Republica"/>
            </a:endParaRPr>
          </a:p>
        </p:txBody>
      </p:sp>
    </p:spTree>
    <p:extLst>
      <p:ext uri="{BB962C8B-B14F-4D97-AF65-F5344CB8AC3E}">
        <p14:creationId xmlns:p14="http://schemas.microsoft.com/office/powerpoint/2010/main" val="25898362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6CD2FC-3042-A5DE-B332-22FCCCFBA749}"/>
            </a:ext>
          </a:extLst>
        </p:cNvPr>
        <p:cNvGrpSpPr/>
        <p:nvPr/>
      </p:nvGrpSpPr>
      <p:grpSpPr>
        <a:xfrm>
          <a:off x="0" y="0"/>
          <a:ext cx="0" cy="0"/>
          <a:chOff x="0" y="0"/>
          <a:chExt cx="0" cy="0"/>
        </a:xfrm>
      </p:grpSpPr>
      <p:sp>
        <p:nvSpPr>
          <p:cNvPr id="2" name="Naslov 1">
            <a:extLst>
              <a:ext uri="{FF2B5EF4-FFF2-40B4-BE49-F238E27FC236}">
                <a16:creationId xmlns:a16="http://schemas.microsoft.com/office/drawing/2014/main" id="{136CF506-AAD9-2FD2-237B-753B16A7AB9A}"/>
              </a:ext>
            </a:extLst>
          </p:cNvPr>
          <p:cNvSpPr>
            <a:spLocks noGrp="1"/>
          </p:cNvSpPr>
          <p:nvPr>
            <p:ph type="title"/>
          </p:nvPr>
        </p:nvSpPr>
        <p:spPr>
          <a:xfrm>
            <a:off x="838200" y="1090376"/>
            <a:ext cx="10515600" cy="1017557"/>
          </a:xfrm>
        </p:spPr>
        <p:txBody>
          <a:bodyPr>
            <a:normAutofit/>
          </a:bodyPr>
          <a:lstStyle/>
          <a:p>
            <a:r>
              <a:rPr lang="sl-SI" sz="4000" b="1" dirty="0" err="1">
                <a:solidFill>
                  <a:srgbClr val="529DBA"/>
                </a:solidFill>
                <a:latin typeface="Republika" panose="02000506040000020004" pitchFamily="2" charset="-18"/>
              </a:rPr>
              <a:t>Value</a:t>
            </a:r>
            <a:r>
              <a:rPr lang="sl-SI" sz="4000" b="1" dirty="0">
                <a:solidFill>
                  <a:srgbClr val="529DBA"/>
                </a:solidFill>
                <a:latin typeface="Republika" panose="02000506040000020004" pitchFamily="2" charset="-18"/>
              </a:rPr>
              <a:t> </a:t>
            </a:r>
            <a:r>
              <a:rPr lang="sl-SI" sz="4000" b="1" dirty="0" err="1">
                <a:solidFill>
                  <a:srgbClr val="529DBA"/>
                </a:solidFill>
                <a:latin typeface="Republika" panose="02000506040000020004" pitchFamily="2" charset="-18"/>
              </a:rPr>
              <a:t>chain</a:t>
            </a:r>
            <a:r>
              <a:rPr lang="sl-SI" sz="4000" b="1" dirty="0">
                <a:solidFill>
                  <a:srgbClr val="529DBA"/>
                </a:solidFill>
                <a:latin typeface="Republika" panose="02000506040000020004" pitchFamily="2" charset="-18"/>
              </a:rPr>
              <a:t> </a:t>
            </a:r>
            <a:r>
              <a:rPr lang="sl-SI" sz="4000" b="1" dirty="0" err="1">
                <a:solidFill>
                  <a:srgbClr val="529DBA"/>
                </a:solidFill>
                <a:latin typeface="Republika" panose="02000506040000020004" pitchFamily="2" charset="-18"/>
              </a:rPr>
              <a:t>components</a:t>
            </a:r>
            <a:endParaRPr lang="sl-SI" sz="4000" b="1" dirty="0"/>
          </a:p>
        </p:txBody>
      </p:sp>
      <p:sp>
        <p:nvSpPr>
          <p:cNvPr id="3" name="Označba mesta vsebine 2">
            <a:extLst>
              <a:ext uri="{FF2B5EF4-FFF2-40B4-BE49-F238E27FC236}">
                <a16:creationId xmlns:a16="http://schemas.microsoft.com/office/drawing/2014/main" id="{1325A17E-E893-41B2-0CEF-6B4C25C0F9E5}"/>
              </a:ext>
            </a:extLst>
          </p:cNvPr>
          <p:cNvSpPr>
            <a:spLocks noGrp="1"/>
          </p:cNvSpPr>
          <p:nvPr>
            <p:ph idx="1"/>
          </p:nvPr>
        </p:nvSpPr>
        <p:spPr>
          <a:xfrm>
            <a:off x="838200" y="2107934"/>
            <a:ext cx="10515600" cy="4359018"/>
          </a:xfrm>
        </p:spPr>
        <p:txBody>
          <a:bodyPr>
            <a:normAutofit fontScale="77500" lnSpcReduction="20000"/>
          </a:bodyPr>
          <a:lstStyle/>
          <a:p>
            <a:pPr marL="0" indent="0">
              <a:buNone/>
            </a:pPr>
            <a:r>
              <a:rPr lang="en-US" altLang="sl-SI" sz="2000" b="1" dirty="0">
                <a:solidFill>
                  <a:schemeClr val="tx2"/>
                </a:solidFill>
                <a:latin typeface="Republika" panose="02000506040000020004" pitchFamily="2" charset="-18"/>
              </a:rPr>
              <a:t>Sovereign industry sector specific foundation model (SFM)</a:t>
            </a:r>
          </a:p>
          <a:p>
            <a:pPr marL="0" indent="0" algn="just">
              <a:buNone/>
            </a:pPr>
            <a:r>
              <a:rPr lang="en-US" altLang="sl-SI" sz="2000" dirty="0">
                <a:solidFill>
                  <a:schemeClr val="tx2"/>
                </a:solidFill>
                <a:latin typeface="Republika" panose="02000506040000020004" pitchFamily="2" charset="-18"/>
              </a:rPr>
              <a:t>Industry specific foundation models can </a:t>
            </a:r>
            <a:r>
              <a:rPr lang="en-US" altLang="sl-SI" sz="2000" b="1" dirty="0">
                <a:solidFill>
                  <a:schemeClr val="tx2"/>
                </a:solidFill>
                <a:latin typeface="Republika" panose="02000506040000020004" pitchFamily="2" charset="-18"/>
              </a:rPr>
              <a:t>contribute to the decisive key differentiation of benefits for the industry</a:t>
            </a:r>
            <a:r>
              <a:rPr lang="en-US" altLang="sl-SI" sz="2000" dirty="0">
                <a:solidFill>
                  <a:schemeClr val="tx2"/>
                </a:solidFill>
                <a:latin typeface="Republika" panose="02000506040000020004" pitchFamily="2" charset="-18"/>
              </a:rPr>
              <a:t>. While large language models are developing as a commodity, the added value in this area is considered very high. In connection with technologies such as </a:t>
            </a:r>
            <a:r>
              <a:rPr lang="en-US" altLang="sl-SI" sz="2000" b="1" dirty="0">
                <a:solidFill>
                  <a:schemeClr val="tx2"/>
                </a:solidFill>
                <a:latin typeface="Republika" panose="02000506040000020004" pitchFamily="2" charset="-18"/>
              </a:rPr>
              <a:t>knowledge graphs, models can be developed that produce very high accuracy results</a:t>
            </a:r>
            <a:r>
              <a:rPr lang="en-US" altLang="sl-SI" sz="2000" dirty="0">
                <a:solidFill>
                  <a:schemeClr val="tx2"/>
                </a:solidFill>
                <a:latin typeface="Republika" panose="02000506040000020004" pitchFamily="2" charset="-18"/>
              </a:rPr>
              <a:t>. Cross-industry developments are difficult due to barriers to cooperation and require structured communication and coordination, which can be provided by an IPCEI.  Since this is partly highly sensitive data for companies, a high level of security must be guaranteed.</a:t>
            </a:r>
          </a:p>
          <a:p>
            <a:pPr marL="0" indent="0" algn="just">
              <a:buNone/>
            </a:pPr>
            <a:r>
              <a:rPr lang="en-US" altLang="sl-SI" sz="2000" b="1" dirty="0">
                <a:solidFill>
                  <a:schemeClr val="tx2"/>
                </a:solidFill>
                <a:latin typeface="Republika" panose="02000506040000020004" pitchFamily="2" charset="-18"/>
              </a:rPr>
              <a:t>Industry &amp; sector specific AI Models are pre-trained non-language foundation models, which are based on structured business and machine data tailored for specific industry sectors, like healthcare, finance, or manufacturing, optimized to handle sector-specific data, tasks and regulations</a:t>
            </a:r>
            <a:r>
              <a:rPr lang="en-US" altLang="sl-SI" sz="2000" dirty="0">
                <a:solidFill>
                  <a:schemeClr val="tx2"/>
                </a:solidFill>
                <a:latin typeface="Republika" panose="02000506040000020004" pitchFamily="2" charset="-18"/>
              </a:rPr>
              <a:t>. These models need a wide range of common open-source services and tools to be developed (from compute to model conception and training), that allow IPCEI partners and European companies to access at full potential the foundation models (used on-prem or through cloud services). </a:t>
            </a:r>
          </a:p>
          <a:p>
            <a:pPr marL="0" indent="0">
              <a:buNone/>
            </a:pPr>
            <a:r>
              <a:rPr lang="en-US" altLang="sl-SI" sz="2000" dirty="0">
                <a:solidFill>
                  <a:schemeClr val="tx2"/>
                </a:solidFill>
                <a:latin typeface="Republika" panose="02000506040000020004" pitchFamily="2" charset="-18"/>
              </a:rPr>
              <a:t>Europe need to leverage AI to maintain its industrial leadership. Europe has strong industrial sectors like automotive, aerospace, pharmaceuticals, machinery and many more. </a:t>
            </a:r>
            <a:r>
              <a:rPr lang="en-US" altLang="sl-SI" sz="2000" b="1" dirty="0">
                <a:solidFill>
                  <a:schemeClr val="tx2"/>
                </a:solidFill>
                <a:latin typeface="Republika" panose="02000506040000020004" pitchFamily="2" charset="-18"/>
              </a:rPr>
              <a:t>AI tailored to these domains can</a:t>
            </a:r>
            <a:r>
              <a:rPr lang="en-US" altLang="sl-SI" sz="2000" dirty="0">
                <a:solidFill>
                  <a:schemeClr val="tx2"/>
                </a:solidFill>
                <a:latin typeface="Republika" panose="02000506040000020004" pitchFamily="2" charset="-18"/>
              </a:rPr>
              <a:t>: </a:t>
            </a:r>
          </a:p>
          <a:p>
            <a:pPr marL="0" indent="0">
              <a:buNone/>
            </a:pPr>
            <a:r>
              <a:rPr lang="en-US" altLang="sl-SI" sz="2000" dirty="0">
                <a:solidFill>
                  <a:schemeClr val="tx2"/>
                </a:solidFill>
                <a:latin typeface="Republika" panose="02000506040000020004" pitchFamily="2" charset="-18"/>
              </a:rPr>
              <a:t>•	Boost productivity and engineering capability  </a:t>
            </a:r>
          </a:p>
          <a:p>
            <a:pPr marL="0" indent="0">
              <a:buNone/>
            </a:pPr>
            <a:r>
              <a:rPr lang="en-US" altLang="sl-SI" sz="2000" dirty="0">
                <a:solidFill>
                  <a:schemeClr val="tx2"/>
                </a:solidFill>
                <a:latin typeface="Republika" panose="02000506040000020004" pitchFamily="2" charset="-18"/>
              </a:rPr>
              <a:t>•	Improve quality </a:t>
            </a:r>
          </a:p>
          <a:p>
            <a:pPr marL="0" indent="0">
              <a:buNone/>
            </a:pPr>
            <a:r>
              <a:rPr lang="en-US" altLang="sl-SI" sz="2000" dirty="0">
                <a:solidFill>
                  <a:schemeClr val="tx2"/>
                </a:solidFill>
                <a:latin typeface="Republika" panose="02000506040000020004" pitchFamily="2" charset="-18"/>
              </a:rPr>
              <a:t>•	Enable new business models </a:t>
            </a:r>
          </a:p>
          <a:p>
            <a:pPr marL="0" indent="0">
              <a:buNone/>
            </a:pPr>
            <a:r>
              <a:rPr lang="en-US" altLang="sl-SI" sz="2000" dirty="0">
                <a:solidFill>
                  <a:schemeClr val="tx2"/>
                </a:solidFill>
                <a:latin typeface="Republika" panose="02000506040000020004" pitchFamily="2" charset="-18"/>
              </a:rPr>
              <a:t>•	Open Foundation Models Family made in EU should build a core of the AI Ecosystem based on Domain-specific models. </a:t>
            </a:r>
            <a:endParaRPr lang="sl-SI" sz="2000" dirty="0">
              <a:latin typeface="Republica"/>
            </a:endParaRPr>
          </a:p>
        </p:txBody>
      </p:sp>
    </p:spTree>
    <p:extLst>
      <p:ext uri="{BB962C8B-B14F-4D97-AF65-F5344CB8AC3E}">
        <p14:creationId xmlns:p14="http://schemas.microsoft.com/office/powerpoint/2010/main" val="26268541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3DFE72-4446-CCD3-9B07-043302FB8DB2}"/>
            </a:ext>
          </a:extLst>
        </p:cNvPr>
        <p:cNvGrpSpPr/>
        <p:nvPr/>
      </p:nvGrpSpPr>
      <p:grpSpPr>
        <a:xfrm>
          <a:off x="0" y="0"/>
          <a:ext cx="0" cy="0"/>
          <a:chOff x="0" y="0"/>
          <a:chExt cx="0" cy="0"/>
        </a:xfrm>
      </p:grpSpPr>
      <p:sp>
        <p:nvSpPr>
          <p:cNvPr id="2" name="Naslov 1">
            <a:extLst>
              <a:ext uri="{FF2B5EF4-FFF2-40B4-BE49-F238E27FC236}">
                <a16:creationId xmlns:a16="http://schemas.microsoft.com/office/drawing/2014/main" id="{1BAC9935-DC6C-08BB-8B95-CDA75BE1602C}"/>
              </a:ext>
            </a:extLst>
          </p:cNvPr>
          <p:cNvSpPr>
            <a:spLocks noGrp="1"/>
          </p:cNvSpPr>
          <p:nvPr>
            <p:ph type="title"/>
          </p:nvPr>
        </p:nvSpPr>
        <p:spPr>
          <a:xfrm>
            <a:off x="838200" y="1090376"/>
            <a:ext cx="10515600" cy="1017557"/>
          </a:xfrm>
        </p:spPr>
        <p:txBody>
          <a:bodyPr>
            <a:normAutofit/>
          </a:bodyPr>
          <a:lstStyle/>
          <a:p>
            <a:r>
              <a:rPr lang="sl-SI" sz="4000" b="1" dirty="0" err="1">
                <a:solidFill>
                  <a:srgbClr val="529DBA"/>
                </a:solidFill>
                <a:latin typeface="Republika" panose="02000506040000020004" pitchFamily="2" charset="-18"/>
              </a:rPr>
              <a:t>Value</a:t>
            </a:r>
            <a:r>
              <a:rPr lang="sl-SI" sz="4000" b="1" dirty="0">
                <a:solidFill>
                  <a:srgbClr val="529DBA"/>
                </a:solidFill>
                <a:latin typeface="Republika" panose="02000506040000020004" pitchFamily="2" charset="-18"/>
              </a:rPr>
              <a:t> </a:t>
            </a:r>
            <a:r>
              <a:rPr lang="sl-SI" sz="4000" b="1" dirty="0" err="1">
                <a:solidFill>
                  <a:srgbClr val="529DBA"/>
                </a:solidFill>
                <a:latin typeface="Republika" panose="02000506040000020004" pitchFamily="2" charset="-18"/>
              </a:rPr>
              <a:t>chain</a:t>
            </a:r>
            <a:r>
              <a:rPr lang="sl-SI" sz="4000" b="1" dirty="0">
                <a:solidFill>
                  <a:srgbClr val="529DBA"/>
                </a:solidFill>
                <a:latin typeface="Republika" panose="02000506040000020004" pitchFamily="2" charset="-18"/>
              </a:rPr>
              <a:t> </a:t>
            </a:r>
            <a:r>
              <a:rPr lang="sl-SI" sz="4000" b="1" dirty="0" err="1">
                <a:solidFill>
                  <a:srgbClr val="529DBA"/>
                </a:solidFill>
                <a:latin typeface="Republika" panose="02000506040000020004" pitchFamily="2" charset="-18"/>
              </a:rPr>
              <a:t>components</a:t>
            </a:r>
            <a:endParaRPr lang="sl-SI" sz="4000" b="1" dirty="0"/>
          </a:p>
        </p:txBody>
      </p:sp>
      <p:sp>
        <p:nvSpPr>
          <p:cNvPr id="3" name="Označba mesta vsebine 2">
            <a:extLst>
              <a:ext uri="{FF2B5EF4-FFF2-40B4-BE49-F238E27FC236}">
                <a16:creationId xmlns:a16="http://schemas.microsoft.com/office/drawing/2014/main" id="{9E3DDD3E-F88B-4224-B1A6-29DD6F24C847}"/>
              </a:ext>
            </a:extLst>
          </p:cNvPr>
          <p:cNvSpPr>
            <a:spLocks noGrp="1"/>
          </p:cNvSpPr>
          <p:nvPr>
            <p:ph idx="1"/>
          </p:nvPr>
        </p:nvSpPr>
        <p:spPr>
          <a:xfrm>
            <a:off x="838200" y="2107934"/>
            <a:ext cx="10515600" cy="4359018"/>
          </a:xfrm>
        </p:spPr>
        <p:txBody>
          <a:bodyPr>
            <a:normAutofit/>
          </a:bodyPr>
          <a:lstStyle/>
          <a:p>
            <a:pPr marL="0" indent="0">
              <a:buNone/>
            </a:pPr>
            <a:r>
              <a:rPr lang="en-US" altLang="sl-SI" sz="2000" b="1" dirty="0">
                <a:solidFill>
                  <a:schemeClr val="tx2"/>
                </a:solidFill>
                <a:latin typeface="Republika" panose="02000506040000020004" pitchFamily="2" charset="-18"/>
              </a:rPr>
              <a:t>4 AI deployment and operations</a:t>
            </a:r>
          </a:p>
          <a:p>
            <a:pPr marL="0" indent="0" algn="just">
              <a:buNone/>
            </a:pPr>
            <a:r>
              <a:rPr lang="en-US" altLang="sl-SI" sz="2000" b="1" dirty="0">
                <a:solidFill>
                  <a:schemeClr val="tx2"/>
                </a:solidFill>
                <a:latin typeface="Republika" panose="02000506040000020004" pitchFamily="2" charset="-18"/>
              </a:rPr>
              <a:t>Deployment and operations (often referred to as AI Ops) involve the end-to-end process of bringing AI models into production and managing them effectively throughout their lifecycle</a:t>
            </a:r>
            <a:r>
              <a:rPr lang="en-US" altLang="sl-SI" sz="2000" dirty="0">
                <a:solidFill>
                  <a:schemeClr val="tx2"/>
                </a:solidFill>
                <a:latin typeface="Republika" panose="02000506040000020004" pitchFamily="2" charset="-18"/>
              </a:rPr>
              <a:t> (including maintaining, monitoring, and updating), and can be fulfilled by different means (e.g. cloud services). On the other hand, Inference is the execution of that model to generate predictions or outputs from new input data. </a:t>
            </a:r>
          </a:p>
          <a:p>
            <a:pPr marL="0" indent="0" algn="just">
              <a:buNone/>
            </a:pPr>
            <a:r>
              <a:rPr lang="en-US" altLang="sl-SI" sz="2000" dirty="0">
                <a:solidFill>
                  <a:schemeClr val="tx2"/>
                </a:solidFill>
                <a:latin typeface="Republika" panose="02000506040000020004" pitchFamily="2" charset="-18"/>
              </a:rPr>
              <a:t>Solutions for AI deployment and operations are essential for </a:t>
            </a:r>
            <a:r>
              <a:rPr lang="en-US" altLang="sl-SI" sz="2000" b="1" dirty="0">
                <a:solidFill>
                  <a:schemeClr val="tx2"/>
                </a:solidFill>
                <a:latin typeface="Republika" panose="02000506040000020004" pitchFamily="2" charset="-18"/>
              </a:rPr>
              <a:t>transforming AI from experimental prototypes into reliable, scalable, and impactful business solutions </a:t>
            </a:r>
            <a:r>
              <a:rPr lang="en-US" altLang="sl-SI" sz="2000" dirty="0">
                <a:solidFill>
                  <a:schemeClr val="tx2"/>
                </a:solidFill>
                <a:latin typeface="Republika" panose="02000506040000020004" pitchFamily="2" charset="-18"/>
              </a:rPr>
              <a:t>and indispensable for various reasons, e.g.:</a:t>
            </a:r>
          </a:p>
          <a:p>
            <a:pPr marL="0" indent="0">
              <a:buNone/>
            </a:pPr>
            <a:r>
              <a:rPr lang="en-US" altLang="sl-SI" sz="2000" dirty="0">
                <a:solidFill>
                  <a:schemeClr val="tx2"/>
                </a:solidFill>
                <a:latin typeface="Republika" panose="02000506040000020004" pitchFamily="2" charset="-18"/>
              </a:rPr>
              <a:t>•	Ensuring that models are actually used in live products and systems </a:t>
            </a:r>
          </a:p>
          <a:p>
            <a:pPr marL="0" indent="0">
              <a:buNone/>
            </a:pPr>
            <a:r>
              <a:rPr lang="en-US" altLang="sl-SI" sz="2000" dirty="0">
                <a:solidFill>
                  <a:schemeClr val="tx2"/>
                </a:solidFill>
                <a:latin typeface="Republika" panose="02000506040000020004" pitchFamily="2" charset="-18"/>
              </a:rPr>
              <a:t>•	Enabling continuous learning and updates to adapt to new data and conditions </a:t>
            </a:r>
          </a:p>
          <a:p>
            <a:pPr marL="0" indent="0">
              <a:buNone/>
            </a:pPr>
            <a:r>
              <a:rPr lang="en-US" altLang="sl-SI" sz="2000" dirty="0">
                <a:solidFill>
                  <a:schemeClr val="tx2"/>
                </a:solidFill>
                <a:latin typeface="Republika" panose="02000506040000020004" pitchFamily="2" charset="-18"/>
              </a:rPr>
              <a:t>•	Supporting automated retraining, evaluation, and redeployment</a:t>
            </a:r>
          </a:p>
        </p:txBody>
      </p:sp>
    </p:spTree>
    <p:extLst>
      <p:ext uri="{BB962C8B-B14F-4D97-AF65-F5344CB8AC3E}">
        <p14:creationId xmlns:p14="http://schemas.microsoft.com/office/powerpoint/2010/main" val="28389437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C8F74F-4E5E-17B8-7F05-822E82EA2EB6}"/>
            </a:ext>
          </a:extLst>
        </p:cNvPr>
        <p:cNvGrpSpPr/>
        <p:nvPr/>
      </p:nvGrpSpPr>
      <p:grpSpPr>
        <a:xfrm>
          <a:off x="0" y="0"/>
          <a:ext cx="0" cy="0"/>
          <a:chOff x="0" y="0"/>
          <a:chExt cx="0" cy="0"/>
        </a:xfrm>
      </p:grpSpPr>
      <p:sp>
        <p:nvSpPr>
          <p:cNvPr id="2" name="Naslov 1">
            <a:extLst>
              <a:ext uri="{FF2B5EF4-FFF2-40B4-BE49-F238E27FC236}">
                <a16:creationId xmlns:a16="http://schemas.microsoft.com/office/drawing/2014/main" id="{33033CE6-EF0C-2063-A700-511195D89E64}"/>
              </a:ext>
            </a:extLst>
          </p:cNvPr>
          <p:cNvSpPr>
            <a:spLocks noGrp="1"/>
          </p:cNvSpPr>
          <p:nvPr>
            <p:ph type="title"/>
          </p:nvPr>
        </p:nvSpPr>
        <p:spPr>
          <a:xfrm>
            <a:off x="838200" y="1090376"/>
            <a:ext cx="10515600" cy="1017557"/>
          </a:xfrm>
        </p:spPr>
        <p:txBody>
          <a:bodyPr>
            <a:normAutofit/>
          </a:bodyPr>
          <a:lstStyle/>
          <a:p>
            <a:r>
              <a:rPr lang="sl-SI" sz="4000" b="1" dirty="0" err="1">
                <a:solidFill>
                  <a:srgbClr val="529DBA"/>
                </a:solidFill>
                <a:latin typeface="Republika" panose="02000506040000020004" pitchFamily="2" charset="-18"/>
              </a:rPr>
              <a:t>Value</a:t>
            </a:r>
            <a:r>
              <a:rPr lang="sl-SI" sz="4000" b="1" dirty="0">
                <a:solidFill>
                  <a:srgbClr val="529DBA"/>
                </a:solidFill>
                <a:latin typeface="Republika" panose="02000506040000020004" pitchFamily="2" charset="-18"/>
              </a:rPr>
              <a:t> </a:t>
            </a:r>
            <a:r>
              <a:rPr lang="sl-SI" sz="4000" b="1" dirty="0" err="1">
                <a:solidFill>
                  <a:srgbClr val="529DBA"/>
                </a:solidFill>
                <a:latin typeface="Republika" panose="02000506040000020004" pitchFamily="2" charset="-18"/>
              </a:rPr>
              <a:t>chain</a:t>
            </a:r>
            <a:r>
              <a:rPr lang="sl-SI" sz="4000" b="1" dirty="0">
                <a:solidFill>
                  <a:srgbClr val="529DBA"/>
                </a:solidFill>
                <a:latin typeface="Republika" panose="02000506040000020004" pitchFamily="2" charset="-18"/>
              </a:rPr>
              <a:t> </a:t>
            </a:r>
            <a:r>
              <a:rPr lang="sl-SI" sz="4000" b="1" dirty="0" err="1">
                <a:solidFill>
                  <a:srgbClr val="529DBA"/>
                </a:solidFill>
                <a:latin typeface="Republika" panose="02000506040000020004" pitchFamily="2" charset="-18"/>
              </a:rPr>
              <a:t>components</a:t>
            </a:r>
            <a:endParaRPr lang="sl-SI" sz="4000" b="1" dirty="0"/>
          </a:p>
        </p:txBody>
      </p:sp>
      <p:sp>
        <p:nvSpPr>
          <p:cNvPr id="3" name="Označba mesta vsebine 2">
            <a:extLst>
              <a:ext uri="{FF2B5EF4-FFF2-40B4-BE49-F238E27FC236}">
                <a16:creationId xmlns:a16="http://schemas.microsoft.com/office/drawing/2014/main" id="{4C910ADB-7865-24A1-9574-CF1604F5FC6B}"/>
              </a:ext>
            </a:extLst>
          </p:cNvPr>
          <p:cNvSpPr>
            <a:spLocks noGrp="1"/>
          </p:cNvSpPr>
          <p:nvPr>
            <p:ph idx="1"/>
          </p:nvPr>
        </p:nvSpPr>
        <p:spPr>
          <a:xfrm>
            <a:off x="838200" y="2107934"/>
            <a:ext cx="10515600" cy="4359018"/>
          </a:xfrm>
        </p:spPr>
        <p:txBody>
          <a:bodyPr>
            <a:normAutofit lnSpcReduction="10000"/>
          </a:bodyPr>
          <a:lstStyle/>
          <a:p>
            <a:pPr marL="0" indent="0">
              <a:buNone/>
            </a:pPr>
            <a:r>
              <a:rPr lang="en-US" altLang="sl-SI" sz="2000" b="1" dirty="0">
                <a:solidFill>
                  <a:schemeClr val="tx2"/>
                </a:solidFill>
                <a:latin typeface="Republika" panose="02000506040000020004" pitchFamily="2" charset="-18"/>
              </a:rPr>
              <a:t>5 Open platform for AI </a:t>
            </a:r>
          </a:p>
          <a:p>
            <a:pPr marL="0" indent="0" algn="just">
              <a:buNone/>
            </a:pPr>
            <a:r>
              <a:rPr lang="en-US" altLang="sl-SI" sz="2000" dirty="0">
                <a:solidFill>
                  <a:schemeClr val="tx2"/>
                </a:solidFill>
                <a:latin typeface="Republika" panose="02000506040000020004" pitchFamily="2" charset="-18"/>
              </a:rPr>
              <a:t>An open platform for AI refers to a </a:t>
            </a:r>
            <a:r>
              <a:rPr lang="en-US" altLang="sl-SI" sz="2000" b="1" dirty="0">
                <a:solidFill>
                  <a:schemeClr val="tx2"/>
                </a:solidFill>
                <a:latin typeface="Republika" panose="02000506040000020004" pitchFamily="2" charset="-18"/>
              </a:rPr>
              <a:t>software or infrastructure ecosystem </a:t>
            </a:r>
            <a:r>
              <a:rPr lang="en-US" altLang="sl-SI" sz="2000" dirty="0">
                <a:solidFill>
                  <a:schemeClr val="tx2"/>
                </a:solidFill>
                <a:latin typeface="Republika" panose="02000506040000020004" pitchFamily="2" charset="-18"/>
              </a:rPr>
              <a:t>that is designed to be accessible, extensible, and usually based on open-source software code, allowing developers, researchers, and organizations to </a:t>
            </a:r>
            <a:r>
              <a:rPr lang="en-US" altLang="sl-SI" sz="2000" b="1" dirty="0">
                <a:solidFill>
                  <a:schemeClr val="tx2"/>
                </a:solidFill>
                <a:latin typeface="Republika" panose="02000506040000020004" pitchFamily="2" charset="-18"/>
              </a:rPr>
              <a:t>build, deploy, experiment with, and share AI models and tools either using on-prem infrastructures, or through cloud services</a:t>
            </a:r>
            <a:r>
              <a:rPr lang="en-US" altLang="sl-SI" sz="2000" dirty="0">
                <a:solidFill>
                  <a:schemeClr val="tx2"/>
                </a:solidFill>
                <a:latin typeface="Republika" panose="02000506040000020004" pitchFamily="2" charset="-18"/>
              </a:rPr>
              <a:t>. As part of an open platform AI Orchestration will be relevant for integrating, managing, and automating workflows, tools, models, and infrastructures required to build, train, deploy, and monitor AI solutions at scale. It also comprises AI containers. </a:t>
            </a:r>
            <a:r>
              <a:rPr lang="en-US" altLang="sl-SI" sz="2000" b="1" dirty="0">
                <a:solidFill>
                  <a:schemeClr val="tx2"/>
                </a:solidFill>
                <a:latin typeface="Republika" panose="02000506040000020004" pitchFamily="2" charset="-18"/>
              </a:rPr>
              <a:t>As an area of major innovation potential AI Agent Systems will play an important role as autonomous software entities </a:t>
            </a:r>
            <a:r>
              <a:rPr lang="en-US" altLang="sl-SI" sz="2000" dirty="0">
                <a:solidFill>
                  <a:schemeClr val="tx2"/>
                </a:solidFill>
                <a:latin typeface="Republika" panose="02000506040000020004" pitchFamily="2" charset="-18"/>
              </a:rPr>
              <a:t>that perceive the environment, make decisions, and perform actions to achieve specific goals, often using machine learning, reasoning, or optimization techniques. </a:t>
            </a:r>
          </a:p>
          <a:p>
            <a:pPr marL="0" indent="0" algn="just">
              <a:buNone/>
            </a:pPr>
            <a:r>
              <a:rPr lang="en-US" altLang="sl-SI" sz="2000" b="1" dirty="0">
                <a:solidFill>
                  <a:schemeClr val="tx2"/>
                </a:solidFill>
                <a:latin typeface="Republika" panose="02000506040000020004" pitchFamily="2" charset="-18"/>
              </a:rPr>
              <a:t>Open platforms for AI - especially those enabling multi-agentic systems </a:t>
            </a:r>
            <a:r>
              <a:rPr lang="en-US" altLang="sl-SI" sz="2000" dirty="0">
                <a:solidFill>
                  <a:schemeClr val="tx2"/>
                </a:solidFill>
                <a:latin typeface="Republika" panose="02000506040000020004" pitchFamily="2" charset="-18"/>
              </a:rPr>
              <a:t>- are increasingly important because they provide the flexibility, collaboration, and composability needed to scale, innovate, and govern AI ecosystems, e.g. to enable agents to interact, share tasks, and build on each other. They allow to combine best-in-class tools, models, or agents without vendor lock-in and encourage rapid innovation by allowing plug-and-play of AI components.</a:t>
            </a:r>
          </a:p>
        </p:txBody>
      </p:sp>
    </p:spTree>
    <p:extLst>
      <p:ext uri="{BB962C8B-B14F-4D97-AF65-F5344CB8AC3E}">
        <p14:creationId xmlns:p14="http://schemas.microsoft.com/office/powerpoint/2010/main" val="923870388"/>
      </p:ext>
    </p:extLst>
  </p:cSld>
  <p:clrMapOvr>
    <a:masterClrMapping/>
  </p:clrMapOvr>
</p:sld>
</file>

<file path=ppt/theme/theme1.xml><?xml version="1.0" encoding="utf-8"?>
<a:theme xmlns:a="http://schemas.openxmlformats.org/drawingml/2006/main" name="Officeova tema">
  <a:themeElements>
    <a:clrScheme name="Pisarn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isarn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8A05DCDCB6925E4DB8CD5A17DE164FD8" ma:contentTypeVersion="18" ma:contentTypeDescription="Ustvari nov dokument." ma:contentTypeScope="" ma:versionID="5dae09bef5582a91eb792b55006e0202">
  <xsd:schema xmlns:xsd="http://www.w3.org/2001/XMLSchema" xmlns:xs="http://www.w3.org/2001/XMLSchema" xmlns:p="http://schemas.microsoft.com/office/2006/metadata/properties" xmlns:ns2="c832ca7a-be49-4453-bff9-9959ffc0f6c2" xmlns:ns3="703cdf61-9bdb-4ab1-bf99-aabb6c694d24" targetNamespace="http://schemas.microsoft.com/office/2006/metadata/properties" ma:root="true" ma:fieldsID="e468574728763065d295ff48c2d774f5" ns2:_="" ns3:_="">
    <xsd:import namespace="c832ca7a-be49-4453-bff9-9959ffc0f6c2"/>
    <xsd:import namespace="703cdf61-9bdb-4ab1-bf99-aabb6c694d24"/>
    <xsd:element name="properties">
      <xsd:complexType>
        <xsd:sequence>
          <xsd:element name="documentManagement">
            <xsd:complexType>
              <xsd:all>
                <xsd:element ref="ns2:lcf76f155ced4ddcb4097134ff3c332f" minOccurs="0"/>
                <xsd:element ref="ns3:TaxCatchAll" minOccurs="0"/>
                <xsd:element ref="ns2:MediaServiceMetadata" minOccurs="0"/>
                <xsd:element ref="ns2:MediaServiceFastMetadata"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AutoKeyPoints" minOccurs="0"/>
                <xsd:element ref="ns2:MediaServiceKeyPoints" minOccurs="0"/>
                <xsd:element ref="ns3:SharedWithUsers" minOccurs="0"/>
                <xsd:element ref="ns3:SharedWithDetails" minOccurs="0"/>
                <xsd:element ref="ns2:MediaServiceLocation"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832ca7a-be49-4453-bff9-9959ffc0f6c2" elementFormDefault="qualified">
    <xsd:import namespace="http://schemas.microsoft.com/office/2006/documentManagement/types"/>
    <xsd:import namespace="http://schemas.microsoft.com/office/infopath/2007/PartnerControls"/>
    <xsd:element name="lcf76f155ced4ddcb4097134ff3c332f" ma:index="9" nillable="true" ma:taxonomy="true" ma:internalName="lcf76f155ced4ddcb4097134ff3c332f" ma:taxonomyFieldName="MediaServiceImageTags" ma:displayName="Oznake slike" ma:readOnly="false" ma:fieldId="{5cf76f15-5ced-4ddc-b409-7134ff3c332f}" ma:taxonomyMulti="true" ma:sspId="74e670e0-036f-40c5-a94b-014558db02e6" ma:termSetId="09814cd3-568e-fe90-9814-8d621ff8fb84" ma:anchorId="fba54fb3-c3e1-fe81-a776-ca4b69148c4d" ma:open="true" ma:isKeyword="false">
      <xsd:complexType>
        <xsd:sequence>
          <xsd:element ref="pc:Terms" minOccurs="0" maxOccurs="1"/>
        </xsd:sequence>
      </xsd:complexType>
    </xsd:element>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ServiceLocation" ma:index="22" nillable="true" ma:displayName="Location" ma:description="" ma:indexed="true" ma:internalName="MediaServiceLocation" ma:readOnly="true">
      <xsd:simpleType>
        <xsd:restriction base="dms:Text"/>
      </xsd:simple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ServiceBillingMetadata" ma:index="25"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03cdf61-9bdb-4ab1-bf99-aabb6c694d24" elementFormDefault="qualified">
    <xsd:import namespace="http://schemas.microsoft.com/office/2006/documentManagement/types"/>
    <xsd:import namespace="http://schemas.microsoft.com/office/infopath/2007/PartnerControls"/>
    <xsd:element name="TaxCatchAll" ma:index="10" nillable="true" ma:displayName="Taxonomy Catch All Column" ma:hidden="true" ma:list="{c045dbe8-36ce-414e-b890-92d4d91653f2}" ma:internalName="TaxCatchAll" ma:showField="CatchAllData" ma:web="703cdf61-9bdb-4ab1-bf99-aabb6c694d24">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V skupni rabi z"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V skupni rabi s podrobnostmi"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Vrsta vsebine"/>
        <xsd:element ref="dc:title" minOccurs="0" maxOccurs="1" ma:index="4" ma:displayName="Naslov"/>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703cdf61-9bdb-4ab1-bf99-aabb6c694d24" xsi:nil="true"/>
    <lcf76f155ced4ddcb4097134ff3c332f xmlns="c832ca7a-be49-4453-bff9-9959ffc0f6c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F54883B5-3A5E-413A-8B06-A560D89436C1}"/>
</file>

<file path=customXml/itemProps2.xml><?xml version="1.0" encoding="utf-8"?>
<ds:datastoreItem xmlns:ds="http://schemas.openxmlformats.org/officeDocument/2006/customXml" ds:itemID="{9E5FBC95-4AEB-47B4-B2A3-270A58ECCB39}"/>
</file>

<file path=customXml/itemProps3.xml><?xml version="1.0" encoding="utf-8"?>
<ds:datastoreItem xmlns:ds="http://schemas.openxmlformats.org/officeDocument/2006/customXml" ds:itemID="{6BCD7091-8625-4CE4-8743-0669485E7965}"/>
</file>

<file path=docProps/app.xml><?xml version="1.0" encoding="utf-8"?>
<Properties xmlns="http://schemas.openxmlformats.org/officeDocument/2006/extended-properties" xmlns:vt="http://schemas.openxmlformats.org/officeDocument/2006/docPropsVTypes">
  <TotalTime>18990</TotalTime>
  <Words>3036</Words>
  <Application>Microsoft Office PowerPoint</Application>
  <PresentationFormat>Širokozaslonsko</PresentationFormat>
  <Paragraphs>111</Paragraphs>
  <Slides>19</Slides>
  <Notes>0</Notes>
  <HiddenSlides>0</HiddenSlides>
  <MMClips>0</MMClips>
  <ScaleCrop>false</ScaleCrop>
  <HeadingPairs>
    <vt:vector size="6" baseType="variant">
      <vt:variant>
        <vt:lpstr>Uporabljene pisave</vt:lpstr>
      </vt:variant>
      <vt:variant>
        <vt:i4>5</vt:i4>
      </vt:variant>
      <vt:variant>
        <vt:lpstr>Tema</vt:lpstr>
      </vt:variant>
      <vt:variant>
        <vt:i4>1</vt:i4>
      </vt:variant>
      <vt:variant>
        <vt:lpstr>Naslovi diapozitivov</vt:lpstr>
      </vt:variant>
      <vt:variant>
        <vt:i4>19</vt:i4>
      </vt:variant>
    </vt:vector>
  </HeadingPairs>
  <TitlesOfParts>
    <vt:vector size="25" baseType="lpstr">
      <vt:lpstr>Arial</vt:lpstr>
      <vt:lpstr>Calibri</vt:lpstr>
      <vt:lpstr>Calibri Light</vt:lpstr>
      <vt:lpstr>Republica</vt:lpstr>
      <vt:lpstr>Republika</vt:lpstr>
      <vt:lpstr>Officeova tema</vt:lpstr>
      <vt:lpstr>PowerPointova predstavitev</vt:lpstr>
      <vt:lpstr>Challenges </vt:lpstr>
      <vt:lpstr>General objectives</vt:lpstr>
      <vt:lpstr>General objectives</vt:lpstr>
      <vt:lpstr>Value chain components</vt:lpstr>
      <vt:lpstr>Value chain components</vt:lpstr>
      <vt:lpstr>Value chain components</vt:lpstr>
      <vt:lpstr>Value chain components</vt:lpstr>
      <vt:lpstr>Value chain components</vt:lpstr>
      <vt:lpstr>Value chain components</vt:lpstr>
      <vt:lpstr>Value chain components</vt:lpstr>
      <vt:lpstr>R&amp;D activities</vt:lpstr>
      <vt:lpstr>R&amp;D activities</vt:lpstr>
      <vt:lpstr>R&amp;D activities</vt:lpstr>
      <vt:lpstr>R&amp;D activities</vt:lpstr>
      <vt:lpstr>R&amp;D activities</vt:lpstr>
      <vt:lpstr>FID – first industrial deployment</vt:lpstr>
      <vt:lpstr>Timeline</vt:lpstr>
      <vt:lpstr>PowerPointova predstavitev</vt:lpstr>
    </vt:vector>
  </TitlesOfParts>
  <Company>MJU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PowerPointova predstavitev</dc:title>
  <dc:creator>Mirjam Zdovc</dc:creator>
  <cp:lastModifiedBy>Nena Dokuzov</cp:lastModifiedBy>
  <cp:revision>6</cp:revision>
  <dcterms:created xsi:type="dcterms:W3CDTF">2023-09-22T09:17:10Z</dcterms:created>
  <dcterms:modified xsi:type="dcterms:W3CDTF">2025-11-13T12:05:56Z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0x0101008A05DCDCB6925E4DB8CD5A17DE164FD8</vt:lpwstr>
  </property>
</Properties>
</file>