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34" r:id="rId2"/>
    <p:sldId id="307" r:id="rId3"/>
    <p:sldId id="303" r:id="rId4"/>
    <p:sldId id="317" r:id="rId5"/>
    <p:sldId id="352" r:id="rId6"/>
    <p:sldId id="350" r:id="rId7"/>
    <p:sldId id="335" r:id="rId8"/>
    <p:sldId id="311" r:id="rId9"/>
    <p:sldId id="296" r:id="rId10"/>
    <p:sldId id="301" r:id="rId11"/>
    <p:sldId id="342" r:id="rId12"/>
    <p:sldId id="291" r:id="rId13"/>
    <p:sldId id="297" r:id="rId14"/>
    <p:sldId id="351" r:id="rId15"/>
    <p:sldId id="336" r:id="rId16"/>
    <p:sldId id="318" r:id="rId17"/>
    <p:sldId id="319" r:id="rId18"/>
    <p:sldId id="320" r:id="rId19"/>
    <p:sldId id="321" r:id="rId20"/>
    <p:sldId id="346" r:id="rId21"/>
    <p:sldId id="349" r:id="rId22"/>
    <p:sldId id="348" r:id="rId23"/>
    <p:sldId id="347" r:id="rId24"/>
    <p:sldId id="343" r:id="rId25"/>
    <p:sldId id="339" r:id="rId26"/>
    <p:sldId id="340" r:id="rId27"/>
    <p:sldId id="337" r:id="rId28"/>
    <p:sldId id="338" r:id="rId29"/>
    <p:sldId id="316" r:id="rId3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CC9900"/>
    <a:srgbClr val="839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5682" autoAdjust="0"/>
  </p:normalViewPr>
  <p:slideViewPr>
    <p:cSldViewPr snapToObjects="1" showGuides="1">
      <p:cViewPr varScale="1">
        <p:scale>
          <a:sx n="127" d="100"/>
          <a:sy n="127" d="100"/>
        </p:scale>
        <p:origin x="576" y="1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Objects="1" showGuides="1">
      <p:cViewPr varScale="1">
        <p:scale>
          <a:sx n="119" d="100"/>
          <a:sy n="119" d="100"/>
        </p:scale>
        <p:origin x="412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CDDB8B-F3D0-450B-9295-3D8A762E1AA2}" type="doc">
      <dgm:prSet loTypeId="urn:microsoft.com/office/officeart/2005/8/layout/radial6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8463416B-6A3A-4B54-89B4-18EE062A3E6A}">
      <dgm:prSet phldrT="[Text]" custT="1"/>
      <dgm:spPr/>
      <dgm:t>
        <a:bodyPr/>
        <a:lstStyle/>
        <a:p>
          <a:r>
            <a:rPr lang="de-DE" sz="1200" dirty="0"/>
            <a:t>Wassersensible</a:t>
          </a:r>
        </a:p>
        <a:p>
          <a:r>
            <a:rPr lang="de-DE" sz="1200" dirty="0"/>
            <a:t>Stadtentwicklung</a:t>
          </a:r>
        </a:p>
      </dgm:t>
    </dgm:pt>
    <dgm:pt modelId="{14FEA9E5-44AF-49C1-A9AE-4BF6BDDCF59A}" type="parTrans" cxnId="{AB4A2957-B8A8-4C65-8B95-DD1DC0593A7A}">
      <dgm:prSet/>
      <dgm:spPr/>
      <dgm:t>
        <a:bodyPr/>
        <a:lstStyle/>
        <a:p>
          <a:endParaRPr lang="de-DE"/>
        </a:p>
      </dgm:t>
    </dgm:pt>
    <dgm:pt modelId="{4E21B0C3-0861-4111-875E-B0644B4C1A63}" type="sibTrans" cxnId="{AB4A2957-B8A8-4C65-8B95-DD1DC0593A7A}">
      <dgm:prSet/>
      <dgm:spPr/>
      <dgm:t>
        <a:bodyPr/>
        <a:lstStyle/>
        <a:p>
          <a:endParaRPr lang="de-DE"/>
        </a:p>
      </dgm:t>
    </dgm:pt>
    <dgm:pt modelId="{7696FE3A-FA4E-4DFA-9CB5-43587E2E2322}">
      <dgm:prSet phldrT="[Text]" custT="1"/>
      <dgm:spPr/>
      <dgm:t>
        <a:bodyPr/>
        <a:lstStyle/>
        <a:p>
          <a:r>
            <a:rPr lang="de-DE" sz="1100" dirty="0"/>
            <a:t>Stadtplanung</a:t>
          </a:r>
        </a:p>
      </dgm:t>
    </dgm:pt>
    <dgm:pt modelId="{1294D774-37E1-434E-99AB-6D81DB25186D}" type="parTrans" cxnId="{B6FC010D-C4E4-40AB-87C8-253FFEEF4CC2}">
      <dgm:prSet/>
      <dgm:spPr/>
      <dgm:t>
        <a:bodyPr/>
        <a:lstStyle/>
        <a:p>
          <a:endParaRPr lang="de-DE"/>
        </a:p>
      </dgm:t>
    </dgm:pt>
    <dgm:pt modelId="{A02899A5-D9EB-4629-A79F-9AC7248B769D}" type="sibTrans" cxnId="{B6FC010D-C4E4-40AB-87C8-253FFEEF4CC2}">
      <dgm:prSet/>
      <dgm:spPr/>
      <dgm:t>
        <a:bodyPr/>
        <a:lstStyle/>
        <a:p>
          <a:endParaRPr lang="de-DE"/>
        </a:p>
      </dgm:t>
    </dgm:pt>
    <dgm:pt modelId="{7D1F1EF4-2843-4168-805B-659D7EC6204D}">
      <dgm:prSet phldrT="[Text]" custT="1"/>
      <dgm:spPr/>
      <dgm:t>
        <a:bodyPr/>
        <a:lstStyle/>
        <a:p>
          <a:r>
            <a:rPr lang="de-DE" sz="1100" dirty="0"/>
            <a:t>Straßen-planung</a:t>
          </a:r>
        </a:p>
      </dgm:t>
    </dgm:pt>
    <dgm:pt modelId="{68FDCE1A-7A9B-4346-ACC0-37D72AF26136}" type="parTrans" cxnId="{4E877A5A-D969-480F-ACA2-49142544104C}">
      <dgm:prSet/>
      <dgm:spPr/>
      <dgm:t>
        <a:bodyPr/>
        <a:lstStyle/>
        <a:p>
          <a:endParaRPr lang="de-DE"/>
        </a:p>
      </dgm:t>
    </dgm:pt>
    <dgm:pt modelId="{48409D05-AD0E-4E58-A192-519F7C000549}" type="sibTrans" cxnId="{4E877A5A-D969-480F-ACA2-49142544104C}">
      <dgm:prSet/>
      <dgm:spPr/>
      <dgm:t>
        <a:bodyPr/>
        <a:lstStyle/>
        <a:p>
          <a:endParaRPr lang="de-DE"/>
        </a:p>
      </dgm:t>
    </dgm:pt>
    <dgm:pt modelId="{9DA4CB0F-1E7E-4A06-861F-2829F7F13BDE}">
      <dgm:prSet phldrT="[Text]" custT="1"/>
      <dgm:spPr/>
      <dgm:t>
        <a:bodyPr/>
        <a:lstStyle/>
        <a:p>
          <a:r>
            <a:rPr lang="de-DE" sz="1050" dirty="0"/>
            <a:t>Genehmigungs-behörden</a:t>
          </a:r>
        </a:p>
      </dgm:t>
    </dgm:pt>
    <dgm:pt modelId="{4D7B6064-FAB1-4B68-BB51-5AC97C448AF1}" type="parTrans" cxnId="{1AC03F8E-8BAF-4420-A8D1-44DD2F267012}">
      <dgm:prSet/>
      <dgm:spPr/>
      <dgm:t>
        <a:bodyPr/>
        <a:lstStyle/>
        <a:p>
          <a:endParaRPr lang="de-DE"/>
        </a:p>
      </dgm:t>
    </dgm:pt>
    <dgm:pt modelId="{AAA4D196-FDD3-47EB-878B-657A24F84BF9}" type="sibTrans" cxnId="{1AC03F8E-8BAF-4420-A8D1-44DD2F267012}">
      <dgm:prSet/>
      <dgm:spPr/>
      <dgm:t>
        <a:bodyPr/>
        <a:lstStyle/>
        <a:p>
          <a:endParaRPr lang="de-DE"/>
        </a:p>
      </dgm:t>
    </dgm:pt>
    <dgm:pt modelId="{B81E3F8F-D880-44E9-8366-B7DF4677C0CA}">
      <dgm:prSet phldrT="[Text]" custT="1"/>
      <dgm:spPr/>
      <dgm:t>
        <a:bodyPr/>
        <a:lstStyle/>
        <a:p>
          <a:r>
            <a:rPr lang="de-DE" sz="1100" dirty="0"/>
            <a:t>Öffentlichkeit</a:t>
          </a:r>
        </a:p>
      </dgm:t>
    </dgm:pt>
    <dgm:pt modelId="{EE8F03BD-8FF2-4D9C-850F-DFA69F9AFE0F}" type="parTrans" cxnId="{6394C1FD-D706-4D69-A90D-4D43427AC685}">
      <dgm:prSet/>
      <dgm:spPr/>
      <dgm:t>
        <a:bodyPr/>
        <a:lstStyle/>
        <a:p>
          <a:endParaRPr lang="de-DE"/>
        </a:p>
      </dgm:t>
    </dgm:pt>
    <dgm:pt modelId="{A712DAF1-10B7-490B-BA15-4F01984B0AC1}" type="sibTrans" cxnId="{6394C1FD-D706-4D69-A90D-4D43427AC685}">
      <dgm:prSet/>
      <dgm:spPr/>
      <dgm:t>
        <a:bodyPr/>
        <a:lstStyle/>
        <a:p>
          <a:endParaRPr lang="de-DE"/>
        </a:p>
      </dgm:t>
    </dgm:pt>
    <dgm:pt modelId="{8021B909-E614-4843-9813-13902B330274}">
      <dgm:prSet phldrT="[Text]" custT="1"/>
      <dgm:spPr/>
      <dgm:t>
        <a:bodyPr/>
        <a:lstStyle/>
        <a:p>
          <a:r>
            <a:rPr lang="de-DE" sz="1100" dirty="0"/>
            <a:t>Politik</a:t>
          </a:r>
        </a:p>
      </dgm:t>
    </dgm:pt>
    <dgm:pt modelId="{ED874DA2-83FF-4E67-AF55-B5FED2B21EC3}" type="parTrans" cxnId="{47754A8F-3C8A-40DC-8B1B-8662C864E55F}">
      <dgm:prSet/>
      <dgm:spPr/>
      <dgm:t>
        <a:bodyPr/>
        <a:lstStyle/>
        <a:p>
          <a:endParaRPr lang="de-DE"/>
        </a:p>
      </dgm:t>
    </dgm:pt>
    <dgm:pt modelId="{54FB5C2E-427E-4BD5-A7A9-0F795298AD49}" type="sibTrans" cxnId="{47754A8F-3C8A-40DC-8B1B-8662C864E55F}">
      <dgm:prSet/>
      <dgm:spPr/>
      <dgm:t>
        <a:bodyPr/>
        <a:lstStyle/>
        <a:p>
          <a:endParaRPr lang="de-DE"/>
        </a:p>
      </dgm:t>
    </dgm:pt>
    <dgm:pt modelId="{D73D5880-5E29-485C-AC3C-FBC65B341E5F}">
      <dgm:prSet phldrT="[Text]" custT="1"/>
      <dgm:spPr/>
      <dgm:t>
        <a:bodyPr/>
        <a:lstStyle/>
        <a:p>
          <a:r>
            <a:rPr lang="de-DE" sz="1100" dirty="0"/>
            <a:t>Bauwirtschaft</a:t>
          </a:r>
        </a:p>
      </dgm:t>
    </dgm:pt>
    <dgm:pt modelId="{42E0B4DE-C84B-4CA3-B47F-5F215FFB710A}" type="parTrans" cxnId="{D94FF52E-A671-4AEA-A8B0-CDB18D9F7452}">
      <dgm:prSet/>
      <dgm:spPr/>
      <dgm:t>
        <a:bodyPr/>
        <a:lstStyle/>
        <a:p>
          <a:endParaRPr lang="de-DE"/>
        </a:p>
      </dgm:t>
    </dgm:pt>
    <dgm:pt modelId="{23B5FF5D-B4E8-4041-A61B-F2BAA82AD6F4}" type="sibTrans" cxnId="{D94FF52E-A671-4AEA-A8B0-CDB18D9F7452}">
      <dgm:prSet/>
      <dgm:spPr/>
      <dgm:t>
        <a:bodyPr/>
        <a:lstStyle/>
        <a:p>
          <a:endParaRPr lang="de-DE"/>
        </a:p>
      </dgm:t>
    </dgm:pt>
    <dgm:pt modelId="{29C9F589-832C-442A-B541-22E5B2C4EE07}">
      <dgm:prSet phldrT="[Text]" custT="1"/>
      <dgm:spPr/>
      <dgm:t>
        <a:bodyPr/>
        <a:lstStyle/>
        <a:p>
          <a:r>
            <a:rPr lang="de-DE" sz="1100" dirty="0"/>
            <a:t>Stadt-entwässerung</a:t>
          </a:r>
        </a:p>
      </dgm:t>
    </dgm:pt>
    <dgm:pt modelId="{19E8C1F5-0007-4C27-8353-79D34159238E}" type="parTrans" cxnId="{E972A92F-67F9-40FF-BD29-D376987C83B3}">
      <dgm:prSet/>
      <dgm:spPr/>
      <dgm:t>
        <a:bodyPr/>
        <a:lstStyle/>
        <a:p>
          <a:endParaRPr lang="de-DE"/>
        </a:p>
      </dgm:t>
    </dgm:pt>
    <dgm:pt modelId="{7CDBD88B-290D-47BD-894B-ED0A5C61C720}" type="sibTrans" cxnId="{E972A92F-67F9-40FF-BD29-D376987C83B3}">
      <dgm:prSet/>
      <dgm:spPr/>
      <dgm:t>
        <a:bodyPr/>
        <a:lstStyle/>
        <a:p>
          <a:endParaRPr lang="de-DE"/>
        </a:p>
      </dgm:t>
    </dgm:pt>
    <dgm:pt modelId="{2A1F7126-11B1-47E1-BD06-BCEE91146230}">
      <dgm:prSet phldrT="[Text]"/>
      <dgm:spPr/>
      <dgm:t>
        <a:bodyPr/>
        <a:lstStyle/>
        <a:p>
          <a:r>
            <a:rPr lang="de-DE" dirty="0"/>
            <a:t>Grünflächen-Planung</a:t>
          </a:r>
        </a:p>
      </dgm:t>
    </dgm:pt>
    <dgm:pt modelId="{B2C00E06-1FC2-4935-A6B2-0514E2073319}" type="parTrans" cxnId="{B326D484-F107-4C71-861D-3D8F16E42B40}">
      <dgm:prSet/>
      <dgm:spPr/>
      <dgm:t>
        <a:bodyPr/>
        <a:lstStyle/>
        <a:p>
          <a:endParaRPr lang="de-DE"/>
        </a:p>
      </dgm:t>
    </dgm:pt>
    <dgm:pt modelId="{30E5DEC2-89E1-4D4A-A81F-D922CDD515AA}" type="sibTrans" cxnId="{B326D484-F107-4C71-861D-3D8F16E42B40}">
      <dgm:prSet/>
      <dgm:spPr/>
      <dgm:t>
        <a:bodyPr/>
        <a:lstStyle/>
        <a:p>
          <a:endParaRPr lang="de-DE"/>
        </a:p>
      </dgm:t>
    </dgm:pt>
    <dgm:pt modelId="{3BE4FF58-773B-45DD-B8EB-F8C4DE1BB196}" type="pres">
      <dgm:prSet presAssocID="{B1CDDB8B-F3D0-450B-9295-3D8A762E1AA2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15FEB8A-E851-439A-8BF4-31047EFB210D}" type="pres">
      <dgm:prSet presAssocID="{8463416B-6A3A-4B54-89B4-18EE062A3E6A}" presName="centerShape" presStyleLbl="node0" presStyleIdx="0" presStyleCnt="1"/>
      <dgm:spPr/>
    </dgm:pt>
    <dgm:pt modelId="{8A990C5E-7BDC-4703-8BD6-D73254E0CE43}" type="pres">
      <dgm:prSet presAssocID="{7696FE3A-FA4E-4DFA-9CB5-43587E2E2322}" presName="node" presStyleLbl="node1" presStyleIdx="0" presStyleCnt="8">
        <dgm:presLayoutVars>
          <dgm:bulletEnabled val="1"/>
        </dgm:presLayoutVars>
      </dgm:prSet>
      <dgm:spPr/>
    </dgm:pt>
    <dgm:pt modelId="{BD7E9CDB-F29A-48E7-AC5F-F8DC73EE8E8A}" type="pres">
      <dgm:prSet presAssocID="{7696FE3A-FA4E-4DFA-9CB5-43587E2E2322}" presName="dummy" presStyleCnt="0"/>
      <dgm:spPr/>
    </dgm:pt>
    <dgm:pt modelId="{2A836FBD-89A2-4083-82B8-1E5F8FA842D3}" type="pres">
      <dgm:prSet presAssocID="{A02899A5-D9EB-4629-A79F-9AC7248B769D}" presName="sibTrans" presStyleLbl="sibTrans2D1" presStyleIdx="0" presStyleCnt="8"/>
      <dgm:spPr/>
    </dgm:pt>
    <dgm:pt modelId="{0C04C297-C5E5-4F1A-AB28-94B01CF2A889}" type="pres">
      <dgm:prSet presAssocID="{7D1F1EF4-2843-4168-805B-659D7EC6204D}" presName="node" presStyleLbl="node1" presStyleIdx="1" presStyleCnt="8">
        <dgm:presLayoutVars>
          <dgm:bulletEnabled val="1"/>
        </dgm:presLayoutVars>
      </dgm:prSet>
      <dgm:spPr/>
    </dgm:pt>
    <dgm:pt modelId="{AE53CE35-D62F-401E-B304-C367367AED24}" type="pres">
      <dgm:prSet presAssocID="{7D1F1EF4-2843-4168-805B-659D7EC6204D}" presName="dummy" presStyleCnt="0"/>
      <dgm:spPr/>
    </dgm:pt>
    <dgm:pt modelId="{DF3A390E-4828-4810-B5E9-3E329733F317}" type="pres">
      <dgm:prSet presAssocID="{48409D05-AD0E-4E58-A192-519F7C000549}" presName="sibTrans" presStyleLbl="sibTrans2D1" presStyleIdx="1" presStyleCnt="8"/>
      <dgm:spPr/>
    </dgm:pt>
    <dgm:pt modelId="{C8CC4D6A-0C5D-4F57-AEAF-D11907AF67D2}" type="pres">
      <dgm:prSet presAssocID="{9DA4CB0F-1E7E-4A06-861F-2829F7F13BDE}" presName="node" presStyleLbl="node1" presStyleIdx="2" presStyleCnt="8">
        <dgm:presLayoutVars>
          <dgm:bulletEnabled val="1"/>
        </dgm:presLayoutVars>
      </dgm:prSet>
      <dgm:spPr/>
    </dgm:pt>
    <dgm:pt modelId="{5BC009D9-3170-4B54-BEFB-8239FC03C8B1}" type="pres">
      <dgm:prSet presAssocID="{9DA4CB0F-1E7E-4A06-861F-2829F7F13BDE}" presName="dummy" presStyleCnt="0"/>
      <dgm:spPr/>
    </dgm:pt>
    <dgm:pt modelId="{DD763E5C-F2D7-4322-AA14-30141134B182}" type="pres">
      <dgm:prSet presAssocID="{AAA4D196-FDD3-47EB-878B-657A24F84BF9}" presName="sibTrans" presStyleLbl="sibTrans2D1" presStyleIdx="2" presStyleCnt="8"/>
      <dgm:spPr/>
    </dgm:pt>
    <dgm:pt modelId="{6BEA2CC6-1FEF-4044-A43D-81C23CB1DC1A}" type="pres">
      <dgm:prSet presAssocID="{B81E3F8F-D880-44E9-8366-B7DF4677C0CA}" presName="node" presStyleLbl="node1" presStyleIdx="3" presStyleCnt="8">
        <dgm:presLayoutVars>
          <dgm:bulletEnabled val="1"/>
        </dgm:presLayoutVars>
      </dgm:prSet>
      <dgm:spPr/>
    </dgm:pt>
    <dgm:pt modelId="{940C6627-42B9-4F7D-804C-E58C2057FB07}" type="pres">
      <dgm:prSet presAssocID="{B81E3F8F-D880-44E9-8366-B7DF4677C0CA}" presName="dummy" presStyleCnt="0"/>
      <dgm:spPr/>
    </dgm:pt>
    <dgm:pt modelId="{51A2633A-6AEC-497A-88FE-A668111393FF}" type="pres">
      <dgm:prSet presAssocID="{A712DAF1-10B7-490B-BA15-4F01984B0AC1}" presName="sibTrans" presStyleLbl="sibTrans2D1" presStyleIdx="3" presStyleCnt="8"/>
      <dgm:spPr/>
    </dgm:pt>
    <dgm:pt modelId="{0564AAA3-E9F1-4011-91A4-EAB0E1D9A3E5}" type="pres">
      <dgm:prSet presAssocID="{8021B909-E614-4843-9813-13902B330274}" presName="node" presStyleLbl="node1" presStyleIdx="4" presStyleCnt="8">
        <dgm:presLayoutVars>
          <dgm:bulletEnabled val="1"/>
        </dgm:presLayoutVars>
      </dgm:prSet>
      <dgm:spPr/>
    </dgm:pt>
    <dgm:pt modelId="{AB16B010-53AA-48F5-9C8A-DDD7D5AF3969}" type="pres">
      <dgm:prSet presAssocID="{8021B909-E614-4843-9813-13902B330274}" presName="dummy" presStyleCnt="0"/>
      <dgm:spPr/>
    </dgm:pt>
    <dgm:pt modelId="{520CAF35-385E-4E26-8FDE-DBE51F4998C2}" type="pres">
      <dgm:prSet presAssocID="{54FB5C2E-427E-4BD5-A7A9-0F795298AD49}" presName="sibTrans" presStyleLbl="sibTrans2D1" presStyleIdx="4" presStyleCnt="8"/>
      <dgm:spPr/>
    </dgm:pt>
    <dgm:pt modelId="{569AB35D-8BF6-4A6D-9156-2ED24530461D}" type="pres">
      <dgm:prSet presAssocID="{D73D5880-5E29-485C-AC3C-FBC65B341E5F}" presName="node" presStyleLbl="node1" presStyleIdx="5" presStyleCnt="8">
        <dgm:presLayoutVars>
          <dgm:bulletEnabled val="1"/>
        </dgm:presLayoutVars>
      </dgm:prSet>
      <dgm:spPr/>
    </dgm:pt>
    <dgm:pt modelId="{39480747-D54B-4FA4-B776-1BDA184DFA8F}" type="pres">
      <dgm:prSet presAssocID="{D73D5880-5E29-485C-AC3C-FBC65B341E5F}" presName="dummy" presStyleCnt="0"/>
      <dgm:spPr/>
    </dgm:pt>
    <dgm:pt modelId="{12F380D9-7BBA-42F7-A61E-1B35362C796B}" type="pres">
      <dgm:prSet presAssocID="{23B5FF5D-B4E8-4041-A61B-F2BAA82AD6F4}" presName="sibTrans" presStyleLbl="sibTrans2D1" presStyleIdx="5" presStyleCnt="8"/>
      <dgm:spPr/>
    </dgm:pt>
    <dgm:pt modelId="{80005B7D-1AE2-4B50-906A-270CB0C61C0A}" type="pres">
      <dgm:prSet presAssocID="{2A1F7126-11B1-47E1-BD06-BCEE91146230}" presName="node" presStyleLbl="node1" presStyleIdx="6" presStyleCnt="8">
        <dgm:presLayoutVars>
          <dgm:bulletEnabled val="1"/>
        </dgm:presLayoutVars>
      </dgm:prSet>
      <dgm:spPr/>
    </dgm:pt>
    <dgm:pt modelId="{EAB65B4E-26FC-49E7-B4FD-B204245BD81A}" type="pres">
      <dgm:prSet presAssocID="{2A1F7126-11B1-47E1-BD06-BCEE91146230}" presName="dummy" presStyleCnt="0"/>
      <dgm:spPr/>
    </dgm:pt>
    <dgm:pt modelId="{D1662BC9-EB01-4C7B-88B6-49AEFF3D57B1}" type="pres">
      <dgm:prSet presAssocID="{30E5DEC2-89E1-4D4A-A81F-D922CDD515AA}" presName="sibTrans" presStyleLbl="sibTrans2D1" presStyleIdx="6" presStyleCnt="8"/>
      <dgm:spPr/>
    </dgm:pt>
    <dgm:pt modelId="{83A0A88D-3FC9-44CB-96C3-FC4C6411FA93}" type="pres">
      <dgm:prSet presAssocID="{29C9F589-832C-442A-B541-22E5B2C4EE07}" presName="node" presStyleLbl="node1" presStyleIdx="7" presStyleCnt="8">
        <dgm:presLayoutVars>
          <dgm:bulletEnabled val="1"/>
        </dgm:presLayoutVars>
      </dgm:prSet>
      <dgm:spPr/>
    </dgm:pt>
    <dgm:pt modelId="{F732B14C-D1B8-47E9-B63F-6811C1302628}" type="pres">
      <dgm:prSet presAssocID="{29C9F589-832C-442A-B541-22E5B2C4EE07}" presName="dummy" presStyleCnt="0"/>
      <dgm:spPr/>
    </dgm:pt>
    <dgm:pt modelId="{FC683EEB-BFCB-40A8-87CA-29EF52F4DBED}" type="pres">
      <dgm:prSet presAssocID="{7CDBD88B-290D-47BD-894B-ED0A5C61C720}" presName="sibTrans" presStyleLbl="sibTrans2D1" presStyleIdx="7" presStyleCnt="8"/>
      <dgm:spPr/>
    </dgm:pt>
  </dgm:ptLst>
  <dgm:cxnLst>
    <dgm:cxn modelId="{A95DE204-41A3-46CA-AC95-C6006AEA82B2}" type="presOf" srcId="{AAA4D196-FDD3-47EB-878B-657A24F84BF9}" destId="{DD763E5C-F2D7-4322-AA14-30141134B182}" srcOrd="0" destOrd="0" presId="urn:microsoft.com/office/officeart/2005/8/layout/radial6"/>
    <dgm:cxn modelId="{CCF3E80A-3B8A-4C1E-8952-FF05F641248E}" type="presOf" srcId="{7CDBD88B-290D-47BD-894B-ED0A5C61C720}" destId="{FC683EEB-BFCB-40A8-87CA-29EF52F4DBED}" srcOrd="0" destOrd="0" presId="urn:microsoft.com/office/officeart/2005/8/layout/radial6"/>
    <dgm:cxn modelId="{B6FC010D-C4E4-40AB-87C8-253FFEEF4CC2}" srcId="{8463416B-6A3A-4B54-89B4-18EE062A3E6A}" destId="{7696FE3A-FA4E-4DFA-9CB5-43587E2E2322}" srcOrd="0" destOrd="0" parTransId="{1294D774-37E1-434E-99AB-6D81DB25186D}" sibTransId="{A02899A5-D9EB-4629-A79F-9AC7248B769D}"/>
    <dgm:cxn modelId="{1E615F16-740D-4746-8B19-2DCB4C19AE9D}" type="presOf" srcId="{2A1F7126-11B1-47E1-BD06-BCEE91146230}" destId="{80005B7D-1AE2-4B50-906A-270CB0C61C0A}" srcOrd="0" destOrd="0" presId="urn:microsoft.com/office/officeart/2005/8/layout/radial6"/>
    <dgm:cxn modelId="{0769482A-AF85-46A6-83C4-443A832179C8}" type="presOf" srcId="{B1CDDB8B-F3D0-450B-9295-3D8A762E1AA2}" destId="{3BE4FF58-773B-45DD-B8EB-F8C4DE1BB196}" srcOrd="0" destOrd="0" presId="urn:microsoft.com/office/officeart/2005/8/layout/radial6"/>
    <dgm:cxn modelId="{D94FF52E-A671-4AEA-A8B0-CDB18D9F7452}" srcId="{8463416B-6A3A-4B54-89B4-18EE062A3E6A}" destId="{D73D5880-5E29-485C-AC3C-FBC65B341E5F}" srcOrd="5" destOrd="0" parTransId="{42E0B4DE-C84B-4CA3-B47F-5F215FFB710A}" sibTransId="{23B5FF5D-B4E8-4041-A61B-F2BAA82AD6F4}"/>
    <dgm:cxn modelId="{E972A92F-67F9-40FF-BD29-D376987C83B3}" srcId="{8463416B-6A3A-4B54-89B4-18EE062A3E6A}" destId="{29C9F589-832C-442A-B541-22E5B2C4EE07}" srcOrd="7" destOrd="0" parTransId="{19E8C1F5-0007-4C27-8353-79D34159238E}" sibTransId="{7CDBD88B-290D-47BD-894B-ED0A5C61C720}"/>
    <dgm:cxn modelId="{F5051D38-9337-4D88-894F-0F23C3A7F413}" type="presOf" srcId="{D73D5880-5E29-485C-AC3C-FBC65B341E5F}" destId="{569AB35D-8BF6-4A6D-9156-2ED24530461D}" srcOrd="0" destOrd="0" presId="urn:microsoft.com/office/officeart/2005/8/layout/radial6"/>
    <dgm:cxn modelId="{988CEC4A-88D2-462C-B32D-A18C86CD091E}" type="presOf" srcId="{30E5DEC2-89E1-4D4A-A81F-D922CDD515AA}" destId="{D1662BC9-EB01-4C7B-88B6-49AEFF3D57B1}" srcOrd="0" destOrd="0" presId="urn:microsoft.com/office/officeart/2005/8/layout/radial6"/>
    <dgm:cxn modelId="{57915B53-316F-4F70-A15C-4803419B985F}" type="presOf" srcId="{8463416B-6A3A-4B54-89B4-18EE062A3E6A}" destId="{415FEB8A-E851-439A-8BF4-31047EFB210D}" srcOrd="0" destOrd="0" presId="urn:microsoft.com/office/officeart/2005/8/layout/radial6"/>
    <dgm:cxn modelId="{0F236D54-DB32-44DF-B672-F37E777CAE53}" type="presOf" srcId="{23B5FF5D-B4E8-4041-A61B-F2BAA82AD6F4}" destId="{12F380D9-7BBA-42F7-A61E-1B35362C796B}" srcOrd="0" destOrd="0" presId="urn:microsoft.com/office/officeart/2005/8/layout/radial6"/>
    <dgm:cxn modelId="{AB4A2957-B8A8-4C65-8B95-DD1DC0593A7A}" srcId="{B1CDDB8B-F3D0-450B-9295-3D8A762E1AA2}" destId="{8463416B-6A3A-4B54-89B4-18EE062A3E6A}" srcOrd="0" destOrd="0" parTransId="{14FEA9E5-44AF-49C1-A9AE-4BF6BDDCF59A}" sibTransId="{4E21B0C3-0861-4111-875E-B0644B4C1A63}"/>
    <dgm:cxn modelId="{4E877A5A-D969-480F-ACA2-49142544104C}" srcId="{8463416B-6A3A-4B54-89B4-18EE062A3E6A}" destId="{7D1F1EF4-2843-4168-805B-659D7EC6204D}" srcOrd="1" destOrd="0" parTransId="{68FDCE1A-7A9B-4346-ACC0-37D72AF26136}" sibTransId="{48409D05-AD0E-4E58-A192-519F7C000549}"/>
    <dgm:cxn modelId="{C3AE0472-3204-453F-AA11-EA5A194ADA99}" type="presOf" srcId="{29C9F589-832C-442A-B541-22E5B2C4EE07}" destId="{83A0A88D-3FC9-44CB-96C3-FC4C6411FA93}" srcOrd="0" destOrd="0" presId="urn:microsoft.com/office/officeart/2005/8/layout/radial6"/>
    <dgm:cxn modelId="{45988076-E332-4283-9DB9-0D75542E493C}" type="presOf" srcId="{7D1F1EF4-2843-4168-805B-659D7EC6204D}" destId="{0C04C297-C5E5-4F1A-AB28-94B01CF2A889}" srcOrd="0" destOrd="0" presId="urn:microsoft.com/office/officeart/2005/8/layout/radial6"/>
    <dgm:cxn modelId="{6A42AA82-6741-4ED5-8B8A-CF239984C1F4}" type="presOf" srcId="{A02899A5-D9EB-4629-A79F-9AC7248B769D}" destId="{2A836FBD-89A2-4083-82B8-1E5F8FA842D3}" srcOrd="0" destOrd="0" presId="urn:microsoft.com/office/officeart/2005/8/layout/radial6"/>
    <dgm:cxn modelId="{B326D484-F107-4C71-861D-3D8F16E42B40}" srcId="{8463416B-6A3A-4B54-89B4-18EE062A3E6A}" destId="{2A1F7126-11B1-47E1-BD06-BCEE91146230}" srcOrd="6" destOrd="0" parTransId="{B2C00E06-1FC2-4935-A6B2-0514E2073319}" sibTransId="{30E5DEC2-89E1-4D4A-A81F-D922CDD515AA}"/>
    <dgm:cxn modelId="{BC355885-657C-43B3-92B4-5AD0709B1FD1}" type="presOf" srcId="{B81E3F8F-D880-44E9-8366-B7DF4677C0CA}" destId="{6BEA2CC6-1FEF-4044-A43D-81C23CB1DC1A}" srcOrd="0" destOrd="0" presId="urn:microsoft.com/office/officeart/2005/8/layout/radial6"/>
    <dgm:cxn modelId="{1AC03F8E-8BAF-4420-A8D1-44DD2F267012}" srcId="{8463416B-6A3A-4B54-89B4-18EE062A3E6A}" destId="{9DA4CB0F-1E7E-4A06-861F-2829F7F13BDE}" srcOrd="2" destOrd="0" parTransId="{4D7B6064-FAB1-4B68-BB51-5AC97C448AF1}" sibTransId="{AAA4D196-FDD3-47EB-878B-657A24F84BF9}"/>
    <dgm:cxn modelId="{47754A8F-3C8A-40DC-8B1B-8662C864E55F}" srcId="{8463416B-6A3A-4B54-89B4-18EE062A3E6A}" destId="{8021B909-E614-4843-9813-13902B330274}" srcOrd="4" destOrd="0" parTransId="{ED874DA2-83FF-4E67-AF55-B5FED2B21EC3}" sibTransId="{54FB5C2E-427E-4BD5-A7A9-0F795298AD49}"/>
    <dgm:cxn modelId="{30820AA3-3E7C-4649-B805-39D58CF6B022}" type="presOf" srcId="{9DA4CB0F-1E7E-4A06-861F-2829F7F13BDE}" destId="{C8CC4D6A-0C5D-4F57-AEAF-D11907AF67D2}" srcOrd="0" destOrd="0" presId="urn:microsoft.com/office/officeart/2005/8/layout/radial6"/>
    <dgm:cxn modelId="{6630E4A8-42D0-4BE4-93AD-A9247DAB9926}" type="presOf" srcId="{48409D05-AD0E-4E58-A192-519F7C000549}" destId="{DF3A390E-4828-4810-B5E9-3E329733F317}" srcOrd="0" destOrd="0" presId="urn:microsoft.com/office/officeart/2005/8/layout/radial6"/>
    <dgm:cxn modelId="{7C04FCC8-F6CC-493C-B343-FC2A44CEACB0}" type="presOf" srcId="{54FB5C2E-427E-4BD5-A7A9-0F795298AD49}" destId="{520CAF35-385E-4E26-8FDE-DBE51F4998C2}" srcOrd="0" destOrd="0" presId="urn:microsoft.com/office/officeart/2005/8/layout/radial6"/>
    <dgm:cxn modelId="{B373EFD1-53BE-4E00-A996-C6A918DD0A68}" type="presOf" srcId="{7696FE3A-FA4E-4DFA-9CB5-43587E2E2322}" destId="{8A990C5E-7BDC-4703-8BD6-D73254E0CE43}" srcOrd="0" destOrd="0" presId="urn:microsoft.com/office/officeart/2005/8/layout/radial6"/>
    <dgm:cxn modelId="{8DC633F2-145A-4961-9DC9-088A958902FE}" type="presOf" srcId="{A712DAF1-10B7-490B-BA15-4F01984B0AC1}" destId="{51A2633A-6AEC-497A-88FE-A668111393FF}" srcOrd="0" destOrd="0" presId="urn:microsoft.com/office/officeart/2005/8/layout/radial6"/>
    <dgm:cxn modelId="{31EFE3F6-1ACF-42BC-9721-A0FE6B5D0055}" type="presOf" srcId="{8021B909-E614-4843-9813-13902B330274}" destId="{0564AAA3-E9F1-4011-91A4-EAB0E1D9A3E5}" srcOrd="0" destOrd="0" presId="urn:microsoft.com/office/officeart/2005/8/layout/radial6"/>
    <dgm:cxn modelId="{6394C1FD-D706-4D69-A90D-4D43427AC685}" srcId="{8463416B-6A3A-4B54-89B4-18EE062A3E6A}" destId="{B81E3F8F-D880-44E9-8366-B7DF4677C0CA}" srcOrd="3" destOrd="0" parTransId="{EE8F03BD-8FF2-4D9C-850F-DFA69F9AFE0F}" sibTransId="{A712DAF1-10B7-490B-BA15-4F01984B0AC1}"/>
    <dgm:cxn modelId="{3E5A98CF-5E5A-4AC7-9E4D-10B00952976C}" type="presParOf" srcId="{3BE4FF58-773B-45DD-B8EB-F8C4DE1BB196}" destId="{415FEB8A-E851-439A-8BF4-31047EFB210D}" srcOrd="0" destOrd="0" presId="urn:microsoft.com/office/officeart/2005/8/layout/radial6"/>
    <dgm:cxn modelId="{12298994-2987-4AF0-BAC0-55080C623C65}" type="presParOf" srcId="{3BE4FF58-773B-45DD-B8EB-F8C4DE1BB196}" destId="{8A990C5E-7BDC-4703-8BD6-D73254E0CE43}" srcOrd="1" destOrd="0" presId="urn:microsoft.com/office/officeart/2005/8/layout/radial6"/>
    <dgm:cxn modelId="{5BA6C381-9E1A-4581-A6BF-FB98212E0BC2}" type="presParOf" srcId="{3BE4FF58-773B-45DD-B8EB-F8C4DE1BB196}" destId="{BD7E9CDB-F29A-48E7-AC5F-F8DC73EE8E8A}" srcOrd="2" destOrd="0" presId="urn:microsoft.com/office/officeart/2005/8/layout/radial6"/>
    <dgm:cxn modelId="{21638EBF-7A98-41DD-B253-367C07567941}" type="presParOf" srcId="{3BE4FF58-773B-45DD-B8EB-F8C4DE1BB196}" destId="{2A836FBD-89A2-4083-82B8-1E5F8FA842D3}" srcOrd="3" destOrd="0" presId="urn:microsoft.com/office/officeart/2005/8/layout/radial6"/>
    <dgm:cxn modelId="{0371B771-901E-4EAC-B23B-E6D4781D6D97}" type="presParOf" srcId="{3BE4FF58-773B-45DD-B8EB-F8C4DE1BB196}" destId="{0C04C297-C5E5-4F1A-AB28-94B01CF2A889}" srcOrd="4" destOrd="0" presId="urn:microsoft.com/office/officeart/2005/8/layout/radial6"/>
    <dgm:cxn modelId="{8501566E-12A7-47DD-ADEC-95FCFC5DA8DB}" type="presParOf" srcId="{3BE4FF58-773B-45DD-B8EB-F8C4DE1BB196}" destId="{AE53CE35-D62F-401E-B304-C367367AED24}" srcOrd="5" destOrd="0" presId="urn:microsoft.com/office/officeart/2005/8/layout/radial6"/>
    <dgm:cxn modelId="{412BB34D-F3E5-499B-8873-0B38152E6354}" type="presParOf" srcId="{3BE4FF58-773B-45DD-B8EB-F8C4DE1BB196}" destId="{DF3A390E-4828-4810-B5E9-3E329733F317}" srcOrd="6" destOrd="0" presId="urn:microsoft.com/office/officeart/2005/8/layout/radial6"/>
    <dgm:cxn modelId="{BD8D6EFD-EC96-409C-AC4C-AF73D2A3D460}" type="presParOf" srcId="{3BE4FF58-773B-45DD-B8EB-F8C4DE1BB196}" destId="{C8CC4D6A-0C5D-4F57-AEAF-D11907AF67D2}" srcOrd="7" destOrd="0" presId="urn:microsoft.com/office/officeart/2005/8/layout/radial6"/>
    <dgm:cxn modelId="{35D19FBD-910E-4243-94A4-D9C52EA8D07D}" type="presParOf" srcId="{3BE4FF58-773B-45DD-B8EB-F8C4DE1BB196}" destId="{5BC009D9-3170-4B54-BEFB-8239FC03C8B1}" srcOrd="8" destOrd="0" presId="urn:microsoft.com/office/officeart/2005/8/layout/radial6"/>
    <dgm:cxn modelId="{A66E4F57-660D-4A1A-9EA2-52AC281C03A3}" type="presParOf" srcId="{3BE4FF58-773B-45DD-B8EB-F8C4DE1BB196}" destId="{DD763E5C-F2D7-4322-AA14-30141134B182}" srcOrd="9" destOrd="0" presId="urn:microsoft.com/office/officeart/2005/8/layout/radial6"/>
    <dgm:cxn modelId="{9CF3191A-A278-46AC-862C-4C0479F6126D}" type="presParOf" srcId="{3BE4FF58-773B-45DD-B8EB-F8C4DE1BB196}" destId="{6BEA2CC6-1FEF-4044-A43D-81C23CB1DC1A}" srcOrd="10" destOrd="0" presId="urn:microsoft.com/office/officeart/2005/8/layout/radial6"/>
    <dgm:cxn modelId="{B9C4139D-34BC-4A20-8E4E-6F1D6150DDFE}" type="presParOf" srcId="{3BE4FF58-773B-45DD-B8EB-F8C4DE1BB196}" destId="{940C6627-42B9-4F7D-804C-E58C2057FB07}" srcOrd="11" destOrd="0" presId="urn:microsoft.com/office/officeart/2005/8/layout/radial6"/>
    <dgm:cxn modelId="{20D79798-F478-4CEA-ABFA-C5B71D6DFFB7}" type="presParOf" srcId="{3BE4FF58-773B-45DD-B8EB-F8C4DE1BB196}" destId="{51A2633A-6AEC-497A-88FE-A668111393FF}" srcOrd="12" destOrd="0" presId="urn:microsoft.com/office/officeart/2005/8/layout/radial6"/>
    <dgm:cxn modelId="{EFC64F04-3810-423E-91C7-B45C9B033E13}" type="presParOf" srcId="{3BE4FF58-773B-45DD-B8EB-F8C4DE1BB196}" destId="{0564AAA3-E9F1-4011-91A4-EAB0E1D9A3E5}" srcOrd="13" destOrd="0" presId="urn:microsoft.com/office/officeart/2005/8/layout/radial6"/>
    <dgm:cxn modelId="{1A79596E-37B0-4FEE-9BD0-A9584C3E9BBE}" type="presParOf" srcId="{3BE4FF58-773B-45DD-B8EB-F8C4DE1BB196}" destId="{AB16B010-53AA-48F5-9C8A-DDD7D5AF3969}" srcOrd="14" destOrd="0" presId="urn:microsoft.com/office/officeart/2005/8/layout/radial6"/>
    <dgm:cxn modelId="{2E0BBA43-B3FA-4E80-9A2B-D367465D8973}" type="presParOf" srcId="{3BE4FF58-773B-45DD-B8EB-F8C4DE1BB196}" destId="{520CAF35-385E-4E26-8FDE-DBE51F4998C2}" srcOrd="15" destOrd="0" presId="urn:microsoft.com/office/officeart/2005/8/layout/radial6"/>
    <dgm:cxn modelId="{7984A2B6-3F9B-4BB9-934D-A2244EA026C5}" type="presParOf" srcId="{3BE4FF58-773B-45DD-B8EB-F8C4DE1BB196}" destId="{569AB35D-8BF6-4A6D-9156-2ED24530461D}" srcOrd="16" destOrd="0" presId="urn:microsoft.com/office/officeart/2005/8/layout/radial6"/>
    <dgm:cxn modelId="{87BB4028-7AC3-4E3A-98C7-E7B744E970B6}" type="presParOf" srcId="{3BE4FF58-773B-45DD-B8EB-F8C4DE1BB196}" destId="{39480747-D54B-4FA4-B776-1BDA184DFA8F}" srcOrd="17" destOrd="0" presId="urn:microsoft.com/office/officeart/2005/8/layout/radial6"/>
    <dgm:cxn modelId="{9427B54D-4EDA-4EFA-ABD6-B76FC7B007D7}" type="presParOf" srcId="{3BE4FF58-773B-45DD-B8EB-F8C4DE1BB196}" destId="{12F380D9-7BBA-42F7-A61E-1B35362C796B}" srcOrd="18" destOrd="0" presId="urn:microsoft.com/office/officeart/2005/8/layout/radial6"/>
    <dgm:cxn modelId="{2FB503B7-039B-4FEE-A0A1-641967BD3AA7}" type="presParOf" srcId="{3BE4FF58-773B-45DD-B8EB-F8C4DE1BB196}" destId="{80005B7D-1AE2-4B50-906A-270CB0C61C0A}" srcOrd="19" destOrd="0" presId="urn:microsoft.com/office/officeart/2005/8/layout/radial6"/>
    <dgm:cxn modelId="{9517C44F-3134-42A9-89BF-32BEC2F7BF0E}" type="presParOf" srcId="{3BE4FF58-773B-45DD-B8EB-F8C4DE1BB196}" destId="{EAB65B4E-26FC-49E7-B4FD-B204245BD81A}" srcOrd="20" destOrd="0" presId="urn:microsoft.com/office/officeart/2005/8/layout/radial6"/>
    <dgm:cxn modelId="{D762C0CD-7148-47BD-A05C-1E0870277F04}" type="presParOf" srcId="{3BE4FF58-773B-45DD-B8EB-F8C4DE1BB196}" destId="{D1662BC9-EB01-4C7B-88B6-49AEFF3D57B1}" srcOrd="21" destOrd="0" presId="urn:microsoft.com/office/officeart/2005/8/layout/radial6"/>
    <dgm:cxn modelId="{D8B95C2C-3AB7-44C9-818A-EB71C014E0A6}" type="presParOf" srcId="{3BE4FF58-773B-45DD-B8EB-F8C4DE1BB196}" destId="{83A0A88D-3FC9-44CB-96C3-FC4C6411FA93}" srcOrd="22" destOrd="0" presId="urn:microsoft.com/office/officeart/2005/8/layout/radial6"/>
    <dgm:cxn modelId="{496E1C9A-492C-4C38-A7C8-4C068F4A956A}" type="presParOf" srcId="{3BE4FF58-773B-45DD-B8EB-F8C4DE1BB196}" destId="{F732B14C-D1B8-47E9-B63F-6811C1302628}" srcOrd="23" destOrd="0" presId="urn:microsoft.com/office/officeart/2005/8/layout/radial6"/>
    <dgm:cxn modelId="{A96F06F0-F703-4841-9EE6-8551A4471F5D}" type="presParOf" srcId="{3BE4FF58-773B-45DD-B8EB-F8C4DE1BB196}" destId="{FC683EEB-BFCB-40A8-87CA-29EF52F4DBED}" srcOrd="24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683EEB-BFCB-40A8-87CA-29EF52F4DBED}">
      <dsp:nvSpPr>
        <dsp:cNvPr id="0" name=""/>
        <dsp:cNvSpPr/>
      </dsp:nvSpPr>
      <dsp:spPr>
        <a:xfrm>
          <a:off x="2037116" y="596955"/>
          <a:ext cx="5358814" cy="5358814"/>
        </a:xfrm>
        <a:prstGeom prst="blockArc">
          <a:avLst>
            <a:gd name="adj1" fmla="val 13500000"/>
            <a:gd name="adj2" fmla="val 16200000"/>
            <a:gd name="adj3" fmla="val 3435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662BC9-EB01-4C7B-88B6-49AEFF3D57B1}">
      <dsp:nvSpPr>
        <dsp:cNvPr id="0" name=""/>
        <dsp:cNvSpPr/>
      </dsp:nvSpPr>
      <dsp:spPr>
        <a:xfrm>
          <a:off x="2037116" y="596955"/>
          <a:ext cx="5358814" cy="5358814"/>
        </a:xfrm>
        <a:prstGeom prst="blockArc">
          <a:avLst>
            <a:gd name="adj1" fmla="val 10800000"/>
            <a:gd name="adj2" fmla="val 13500000"/>
            <a:gd name="adj3" fmla="val 3435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F380D9-7BBA-42F7-A61E-1B35362C796B}">
      <dsp:nvSpPr>
        <dsp:cNvPr id="0" name=""/>
        <dsp:cNvSpPr/>
      </dsp:nvSpPr>
      <dsp:spPr>
        <a:xfrm>
          <a:off x="2037116" y="596955"/>
          <a:ext cx="5358814" cy="5358814"/>
        </a:xfrm>
        <a:prstGeom prst="blockArc">
          <a:avLst>
            <a:gd name="adj1" fmla="val 8100000"/>
            <a:gd name="adj2" fmla="val 10800000"/>
            <a:gd name="adj3" fmla="val 3435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20CAF35-385E-4E26-8FDE-DBE51F4998C2}">
      <dsp:nvSpPr>
        <dsp:cNvPr id="0" name=""/>
        <dsp:cNvSpPr/>
      </dsp:nvSpPr>
      <dsp:spPr>
        <a:xfrm>
          <a:off x="2037116" y="596955"/>
          <a:ext cx="5358814" cy="5358814"/>
        </a:xfrm>
        <a:prstGeom prst="blockArc">
          <a:avLst>
            <a:gd name="adj1" fmla="val 5400000"/>
            <a:gd name="adj2" fmla="val 8100000"/>
            <a:gd name="adj3" fmla="val 3435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1A2633A-6AEC-497A-88FE-A668111393FF}">
      <dsp:nvSpPr>
        <dsp:cNvPr id="0" name=""/>
        <dsp:cNvSpPr/>
      </dsp:nvSpPr>
      <dsp:spPr>
        <a:xfrm>
          <a:off x="2037116" y="596955"/>
          <a:ext cx="5358814" cy="5358814"/>
        </a:xfrm>
        <a:prstGeom prst="blockArc">
          <a:avLst>
            <a:gd name="adj1" fmla="val 2700000"/>
            <a:gd name="adj2" fmla="val 5400000"/>
            <a:gd name="adj3" fmla="val 3435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D763E5C-F2D7-4322-AA14-30141134B182}">
      <dsp:nvSpPr>
        <dsp:cNvPr id="0" name=""/>
        <dsp:cNvSpPr/>
      </dsp:nvSpPr>
      <dsp:spPr>
        <a:xfrm>
          <a:off x="2037116" y="596955"/>
          <a:ext cx="5358814" cy="5358814"/>
        </a:xfrm>
        <a:prstGeom prst="blockArc">
          <a:avLst>
            <a:gd name="adj1" fmla="val 0"/>
            <a:gd name="adj2" fmla="val 2700000"/>
            <a:gd name="adj3" fmla="val 3435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F3A390E-4828-4810-B5E9-3E329733F317}">
      <dsp:nvSpPr>
        <dsp:cNvPr id="0" name=""/>
        <dsp:cNvSpPr/>
      </dsp:nvSpPr>
      <dsp:spPr>
        <a:xfrm>
          <a:off x="2037116" y="596955"/>
          <a:ext cx="5358814" cy="5358814"/>
        </a:xfrm>
        <a:prstGeom prst="blockArc">
          <a:avLst>
            <a:gd name="adj1" fmla="val 18900000"/>
            <a:gd name="adj2" fmla="val 0"/>
            <a:gd name="adj3" fmla="val 3435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A836FBD-89A2-4083-82B8-1E5F8FA842D3}">
      <dsp:nvSpPr>
        <dsp:cNvPr id="0" name=""/>
        <dsp:cNvSpPr/>
      </dsp:nvSpPr>
      <dsp:spPr>
        <a:xfrm>
          <a:off x="2037116" y="596955"/>
          <a:ext cx="5358814" cy="5358814"/>
        </a:xfrm>
        <a:prstGeom prst="blockArc">
          <a:avLst>
            <a:gd name="adj1" fmla="val 16200000"/>
            <a:gd name="adj2" fmla="val 18900000"/>
            <a:gd name="adj3" fmla="val 3435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5FEB8A-E851-439A-8BF4-31047EFB210D}">
      <dsp:nvSpPr>
        <dsp:cNvPr id="0" name=""/>
        <dsp:cNvSpPr/>
      </dsp:nvSpPr>
      <dsp:spPr>
        <a:xfrm>
          <a:off x="3803388" y="2363227"/>
          <a:ext cx="1826271" cy="182627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Wassersensible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Stadtentwicklung</a:t>
          </a:r>
        </a:p>
      </dsp:txBody>
      <dsp:txXfrm>
        <a:off x="4070839" y="2630678"/>
        <a:ext cx="1291369" cy="1291369"/>
      </dsp:txXfrm>
    </dsp:sp>
    <dsp:sp modelId="{8A990C5E-7BDC-4703-8BD6-D73254E0CE43}">
      <dsp:nvSpPr>
        <dsp:cNvPr id="0" name=""/>
        <dsp:cNvSpPr/>
      </dsp:nvSpPr>
      <dsp:spPr>
        <a:xfrm>
          <a:off x="4077329" y="3782"/>
          <a:ext cx="1278389" cy="127838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Stadtplanung</a:t>
          </a:r>
        </a:p>
      </dsp:txBody>
      <dsp:txXfrm>
        <a:off x="4264545" y="190998"/>
        <a:ext cx="903957" cy="903957"/>
      </dsp:txXfrm>
    </dsp:sp>
    <dsp:sp modelId="{0C04C297-C5E5-4F1A-AB28-94B01CF2A889}">
      <dsp:nvSpPr>
        <dsp:cNvPr id="0" name=""/>
        <dsp:cNvSpPr/>
      </dsp:nvSpPr>
      <dsp:spPr>
        <a:xfrm>
          <a:off x="5939413" y="775083"/>
          <a:ext cx="1278389" cy="127838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Straßen-planung</a:t>
          </a:r>
        </a:p>
      </dsp:txBody>
      <dsp:txXfrm>
        <a:off x="6126629" y="962299"/>
        <a:ext cx="903957" cy="903957"/>
      </dsp:txXfrm>
    </dsp:sp>
    <dsp:sp modelId="{C8CC4D6A-0C5D-4F57-AEAF-D11907AF67D2}">
      <dsp:nvSpPr>
        <dsp:cNvPr id="0" name=""/>
        <dsp:cNvSpPr/>
      </dsp:nvSpPr>
      <dsp:spPr>
        <a:xfrm>
          <a:off x="6710714" y="2637168"/>
          <a:ext cx="1278389" cy="127838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50" kern="1200" dirty="0"/>
            <a:t>Genehmigungs-behörden</a:t>
          </a:r>
        </a:p>
      </dsp:txBody>
      <dsp:txXfrm>
        <a:off x="6897930" y="2824384"/>
        <a:ext cx="903957" cy="903957"/>
      </dsp:txXfrm>
    </dsp:sp>
    <dsp:sp modelId="{6BEA2CC6-1FEF-4044-A43D-81C23CB1DC1A}">
      <dsp:nvSpPr>
        <dsp:cNvPr id="0" name=""/>
        <dsp:cNvSpPr/>
      </dsp:nvSpPr>
      <dsp:spPr>
        <a:xfrm>
          <a:off x="5939413" y="4499252"/>
          <a:ext cx="1278389" cy="127838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Öffentlichkeit</a:t>
          </a:r>
        </a:p>
      </dsp:txBody>
      <dsp:txXfrm>
        <a:off x="6126629" y="4686468"/>
        <a:ext cx="903957" cy="903957"/>
      </dsp:txXfrm>
    </dsp:sp>
    <dsp:sp modelId="{0564AAA3-E9F1-4011-91A4-EAB0E1D9A3E5}">
      <dsp:nvSpPr>
        <dsp:cNvPr id="0" name=""/>
        <dsp:cNvSpPr/>
      </dsp:nvSpPr>
      <dsp:spPr>
        <a:xfrm>
          <a:off x="4077329" y="5270553"/>
          <a:ext cx="1278389" cy="127838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Politik</a:t>
          </a:r>
        </a:p>
      </dsp:txBody>
      <dsp:txXfrm>
        <a:off x="4264545" y="5457769"/>
        <a:ext cx="903957" cy="903957"/>
      </dsp:txXfrm>
    </dsp:sp>
    <dsp:sp modelId="{569AB35D-8BF6-4A6D-9156-2ED24530461D}">
      <dsp:nvSpPr>
        <dsp:cNvPr id="0" name=""/>
        <dsp:cNvSpPr/>
      </dsp:nvSpPr>
      <dsp:spPr>
        <a:xfrm>
          <a:off x="2215244" y="4499252"/>
          <a:ext cx="1278389" cy="127838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Bauwirtschaft</a:t>
          </a:r>
        </a:p>
      </dsp:txBody>
      <dsp:txXfrm>
        <a:off x="2402460" y="4686468"/>
        <a:ext cx="903957" cy="903957"/>
      </dsp:txXfrm>
    </dsp:sp>
    <dsp:sp modelId="{80005B7D-1AE2-4B50-906A-270CB0C61C0A}">
      <dsp:nvSpPr>
        <dsp:cNvPr id="0" name=""/>
        <dsp:cNvSpPr/>
      </dsp:nvSpPr>
      <dsp:spPr>
        <a:xfrm>
          <a:off x="1443943" y="2637168"/>
          <a:ext cx="1278389" cy="127838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Grünflächen-Planung</a:t>
          </a:r>
        </a:p>
      </dsp:txBody>
      <dsp:txXfrm>
        <a:off x="1631159" y="2824384"/>
        <a:ext cx="903957" cy="903957"/>
      </dsp:txXfrm>
    </dsp:sp>
    <dsp:sp modelId="{83A0A88D-3FC9-44CB-96C3-FC4C6411FA93}">
      <dsp:nvSpPr>
        <dsp:cNvPr id="0" name=""/>
        <dsp:cNvSpPr/>
      </dsp:nvSpPr>
      <dsp:spPr>
        <a:xfrm>
          <a:off x="2215244" y="775083"/>
          <a:ext cx="1278389" cy="127838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Stadt-entwässerung</a:t>
          </a:r>
        </a:p>
      </dsp:txBody>
      <dsp:txXfrm>
        <a:off x="2402460" y="962299"/>
        <a:ext cx="903957" cy="9039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87609028-4C77-AA7B-959E-0E7116D719A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161E1CD-0072-4E24-09B9-90CEF9A93FF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93B1AE-6234-4B83-9B19-5D4BCC32363C}" type="datetimeFigureOut">
              <a:rPr lang="en-GB" smtClean="0"/>
              <a:t>28/08/2024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82CD2D-737D-C16A-7380-7A060AFF574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9A6A61F-CD90-2751-BFB7-B7FB04A664E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23C74B-0595-490B-8522-C7FD5D06A4F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8366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603535-D2D1-487F-982A-44BFFDC419B4}" type="datetimeFigureOut">
              <a:rPr lang="en-GB" smtClean="0"/>
              <a:t>28/08/2024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6350">
            <a:solidFill>
              <a:schemeClr val="bg2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BA9252-ECF9-498F-B1D8-0C3DA7E735D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2527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6213" indent="-176213" algn="l" defTabSz="914400" rtl="0" eaLnBrk="1" latinLnBrk="0" hangingPunct="1">
      <a:buClr>
        <a:schemeClr val="accent1"/>
      </a:buClr>
      <a:buFont typeface="Wingdings" panose="05000000000000000000" pitchFamily="2" charset="2"/>
      <a:buChar char="§"/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60363" indent="-184150" algn="l" defTabSz="914400" rtl="0" eaLnBrk="1" latinLnBrk="0" hangingPunct="1">
      <a:buClr>
        <a:schemeClr val="accent1"/>
      </a:buClr>
      <a:buFont typeface="Wingdings" panose="05000000000000000000" pitchFamily="2" charset="2"/>
      <a:buChar char="§"/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538163" indent="-177800" algn="l" defTabSz="914400" rtl="0" eaLnBrk="1" latinLnBrk="0" hangingPunct="1">
      <a:buClr>
        <a:schemeClr val="accent1"/>
      </a:buClr>
      <a:buFont typeface="Wingdings" panose="05000000000000000000" pitchFamily="2" charset="2"/>
      <a:buChar char="§"/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714375" indent="-176213" algn="l" defTabSz="914400" rtl="0" eaLnBrk="1" latinLnBrk="0" hangingPunct="1">
      <a:buClr>
        <a:schemeClr val="accent1"/>
      </a:buClr>
      <a:buFont typeface="Wingdings" panose="05000000000000000000" pitchFamily="2" charset="2"/>
      <a:buChar char="§"/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898525" indent="-184150" algn="l" defTabSz="914400" rtl="0" eaLnBrk="1" latinLnBrk="0" hangingPunct="1">
      <a:buClr>
        <a:schemeClr val="accent1"/>
      </a:buClr>
      <a:buFont typeface="Wingdings" panose="05000000000000000000" pitchFamily="2" charset="2"/>
      <a:buChar char="§"/>
      <a:tabLst/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Entwicklung der weltweiten jährlichen Durchschnittstemperatur von 1850 bis 2018</a:t>
            </a:r>
          </a:p>
          <a:p>
            <a:r>
              <a:rPr lang="de-DE" dirty="0"/>
              <a:t>Abweichung vom langjährigen</a:t>
            </a:r>
            <a:r>
              <a:rPr lang="de-DE" baseline="0" dirty="0"/>
              <a:t> Mittelwert 1961-1990</a:t>
            </a:r>
            <a:endParaRPr lang="de-DE" dirty="0"/>
          </a:p>
          <a:p>
            <a:r>
              <a:rPr lang="de-DE" dirty="0"/>
              <a:t>Zusammenhang zwischen</a:t>
            </a:r>
            <a:r>
              <a:rPr lang="de-DE" baseline="0" dirty="0"/>
              <a:t> Temperatur und Versiegelungsgrad/städtische Verdichtung -&gt; Hitzeinseln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9252-ECF9-498F-B1D8-0C3DA7E735D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9005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9252-ECF9-498F-B1D8-0C3DA7E735D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1941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9252-ECF9-498F-B1D8-0C3DA7E735D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17913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Das Wasser aus</a:t>
            </a:r>
            <a:r>
              <a:rPr lang="de-DE" baseline="0" dirty="0"/>
              <a:t> dem System halten, oberflächlich sammeln, ableiten, rückhalten und vor allem NUTZEN!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9252-ECF9-498F-B1D8-0C3DA7E735D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8589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9252-ECF9-498F-B1D8-0C3DA7E735D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0769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9252-ECF9-498F-B1D8-0C3DA7E735D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51331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9252-ECF9-498F-B1D8-0C3DA7E735D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71825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9252-ECF9-498F-B1D8-0C3DA7E735DD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558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9252-ECF9-498F-B1D8-0C3DA7E735DD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20179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9252-ECF9-498F-B1D8-0C3DA7E735DD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227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9252-ECF9-498F-B1D8-0C3DA7E735DD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065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Beides Bilder aus Duisburg 2017 und 2022</a:t>
            </a:r>
          </a:p>
          <a:p>
            <a:r>
              <a:rPr lang="de-DE" dirty="0"/>
              <a:t>2 Starkregenereignisse</a:t>
            </a:r>
            <a:r>
              <a:rPr lang="de-DE" baseline="0" dirty="0"/>
              <a:t> in 2024 – neue HGWs -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9252-ECF9-498F-B1D8-0C3DA7E735D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2322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Überflutungsschutz</a:t>
            </a:r>
            <a:r>
              <a:rPr lang="de-DE" baseline="0" dirty="0"/>
              <a:t> im Starkregenfall</a:t>
            </a:r>
          </a:p>
          <a:p>
            <a:r>
              <a:rPr lang="de-DE" baseline="0" dirty="0"/>
              <a:t>Eigener kleiner Stadtteil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9252-ECF9-498F-B1D8-0C3DA7E735DD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8971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9252-ECF9-498F-B1D8-0C3DA7E735DD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00706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9252-ECF9-498F-B1D8-0C3DA7E735DD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2548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9252-ECF9-498F-B1D8-0C3DA7E735D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5162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Umsetzung von Maßnahmen in</a:t>
            </a:r>
            <a:r>
              <a:rPr lang="de-DE" baseline="0" dirty="0"/>
              <a:t> Richtung natürlicher Wasserkreislauf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9252-ECF9-498F-B1D8-0C3DA7E735D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3197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9252-ECF9-498F-B1D8-0C3DA7E735D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101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50% bei Einholung, restliche</a:t>
            </a:r>
            <a:r>
              <a:rPr lang="de-DE" baseline="0" dirty="0"/>
              <a:t> 50%, wenn die Maßnahme innerhalb von 3 Jahren nachdem Jahr der Gutachten-Erstellung erfolgt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9252-ECF9-498F-B1D8-0C3DA7E735D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909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9252-ECF9-498F-B1D8-0C3DA7E735D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4422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9252-ECF9-498F-B1D8-0C3DA7E735D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32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9252-ECF9-498F-B1D8-0C3DA7E735D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479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C08EC1D5-DC61-722E-62FE-6D66469413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5360" y="332656"/>
            <a:ext cx="11856640" cy="6192688"/>
          </a:xfrm>
          <a:custGeom>
            <a:avLst/>
            <a:gdLst>
              <a:gd name="connsiteX0" fmla="*/ 0 w 11856640"/>
              <a:gd name="connsiteY0" fmla="*/ 0 h 6192688"/>
              <a:gd name="connsiteX1" fmla="*/ 11856640 w 11856640"/>
              <a:gd name="connsiteY1" fmla="*/ 0 h 6192688"/>
              <a:gd name="connsiteX2" fmla="*/ 11856640 w 11856640"/>
              <a:gd name="connsiteY2" fmla="*/ 4968552 h 6192688"/>
              <a:gd name="connsiteX3" fmla="*/ 8784976 w 11856640"/>
              <a:gd name="connsiteY3" fmla="*/ 4968552 h 6192688"/>
              <a:gd name="connsiteX4" fmla="*/ 8784976 w 11856640"/>
              <a:gd name="connsiteY4" fmla="*/ 6192688 h 6192688"/>
              <a:gd name="connsiteX5" fmla="*/ 0 w 11856640"/>
              <a:gd name="connsiteY5" fmla="*/ 6192688 h 619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56640" h="6192688">
                <a:moveTo>
                  <a:pt x="0" y="0"/>
                </a:moveTo>
                <a:lnTo>
                  <a:pt x="11856640" y="0"/>
                </a:lnTo>
                <a:lnTo>
                  <a:pt x="11856640" y="4968552"/>
                </a:lnTo>
                <a:lnTo>
                  <a:pt x="8784976" y="4968552"/>
                </a:lnTo>
                <a:lnTo>
                  <a:pt x="8784976" y="6192688"/>
                </a:lnTo>
                <a:lnTo>
                  <a:pt x="0" y="619268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lIns="90000" tIns="72000" rIns="90000" bIns="7200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6959E88-B43F-5444-44C4-8DC26D3E27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360" y="980727"/>
            <a:ext cx="3852428" cy="4212469"/>
          </a:xfrm>
          <a:solidFill>
            <a:schemeClr val="accent2">
              <a:alpha val="80000"/>
            </a:schemeClr>
          </a:solidFill>
        </p:spPr>
        <p:txBody>
          <a:bodyPr lIns="313200" tIns="0" bIns="2376000" anchor="b" anchorCtr="0"/>
          <a:lstStyle>
            <a:lvl1pPr algn="l">
              <a:lnSpc>
                <a:spcPct val="9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05260AA-448E-E530-A498-C9ABFE177F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3248980"/>
            <a:ext cx="3276947" cy="1656184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GB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A5DBD9A-09BA-5806-BBF7-47A48A1063EB}"/>
              </a:ext>
            </a:extLst>
          </p:cNvPr>
          <p:cNvSpPr/>
          <p:nvPr userDrawn="1"/>
        </p:nvSpPr>
        <p:spPr>
          <a:xfrm>
            <a:off x="4043772" y="0"/>
            <a:ext cx="8148228" cy="3326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C1DF43C-7820-781B-9DB1-1D200801E90A}"/>
              </a:ext>
            </a:extLst>
          </p:cNvPr>
          <p:cNvSpPr/>
          <p:nvPr userDrawn="1"/>
        </p:nvSpPr>
        <p:spPr>
          <a:xfrm>
            <a:off x="0" y="980728"/>
            <a:ext cx="335360" cy="42124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8858B94-0C70-4F16-F527-CFFD6FD3E6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39275" y="5637944"/>
            <a:ext cx="2432049" cy="89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562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D60024-97D4-78F5-D700-63890F18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0EB983-1A9A-C8B6-6DDE-A43E7AA4F9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9396" y="2528888"/>
            <a:ext cx="5220704" cy="3779836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240C71D-9221-78EE-FFF4-87DD6D9AA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2024" y="2528888"/>
            <a:ext cx="5221164" cy="3779836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2B8E858-72DF-EB76-DE16-B59876C24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0FC4F-3FE9-4D5A-8719-52894BAAE8B5}" type="datetime1">
              <a:rPr lang="de-DE" smtClean="0"/>
              <a:t>28.08.24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148570C-E6F9-BD42-CE34-B6E87F369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der 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96E138A-7315-537D-F786-FB290614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91E2-FABF-40A7-AD0E-BC29A04AA31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620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zwei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D60024-97D4-78F5-D700-63890F188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96" y="1376772"/>
            <a:ext cx="7020780" cy="79208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0EB983-1A9A-C8B6-6DDE-A43E7AA4F9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9396" y="2528888"/>
            <a:ext cx="7020780" cy="3779836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2B8E858-72DF-EB76-DE16-B59876C24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0FC4F-3FE9-4D5A-8719-52894BAAE8B5}" type="datetime1">
              <a:rPr lang="de-DE" smtClean="0"/>
              <a:t>28.08.24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148570C-E6F9-BD42-CE34-B6E87F369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der 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96E138A-7315-537D-F786-FB290614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91E2-FABF-40A7-AD0E-BC29A04AA31F}" type="slidenum">
              <a:rPr lang="en-GB" smtClean="0"/>
              <a:t>‹Nr.›</a:t>
            </a:fld>
            <a:endParaRPr lang="en-GB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084D3383-942A-B9C1-F274-BBD9B4005F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56588" y="1449388"/>
            <a:ext cx="3276600" cy="2266950"/>
          </a:xfrm>
          <a:solidFill>
            <a:schemeClr val="accent6">
              <a:lumMod val="40000"/>
              <a:lumOff val="60000"/>
            </a:schemeClr>
          </a:solidFill>
        </p:spPr>
        <p:txBody>
          <a:bodyPr lIns="90000" tIns="72000" rIns="90000" bIns="72000" anchor="ctr" anchorCtr="0"/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E3128D40-4709-D110-ACCC-2DDCF1BCD26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56588" y="3898354"/>
            <a:ext cx="3276600" cy="2266950"/>
          </a:xfrm>
          <a:solidFill>
            <a:schemeClr val="accent6">
              <a:lumMod val="40000"/>
              <a:lumOff val="60000"/>
            </a:schemeClr>
          </a:solidFill>
        </p:spPr>
        <p:txBody>
          <a:bodyPr lIns="90000" tIns="72000" rIns="90000" bIns="72000" anchor="ctr" anchorCtr="0"/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791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flächiges Bild mit Text (bl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9">
            <a:extLst>
              <a:ext uri="{FF2B5EF4-FFF2-40B4-BE49-F238E27FC236}">
                <a16:creationId xmlns:a16="http://schemas.microsoft.com/office/drawing/2014/main" id="{F05C44D6-4D17-C43C-BD14-997F29437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5360" y="1304764"/>
            <a:ext cx="11521280" cy="5220580"/>
          </a:xfrm>
          <a:solidFill>
            <a:schemeClr val="accent6">
              <a:lumMod val="40000"/>
              <a:lumOff val="60000"/>
            </a:schemeClr>
          </a:solidFill>
        </p:spPr>
        <p:txBody>
          <a:bodyPr lIns="90000" tIns="72000" rIns="90000" bIns="72000" anchor="ctr" anchorCtr="0"/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0B017B8-C326-34AF-9761-113A96ED5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734EC-4A5F-4602-913A-879CAB67162A}" type="datetime1">
              <a:rPr lang="de-DE" smtClean="0"/>
              <a:t>28.08.24</a:t>
            </a:fld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0F32A7C-D000-5348-14B8-2E1E03E57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der Präsentation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C5A89B3-6C93-91D1-83C4-BC6112BFA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91E2-FABF-40A7-AD0E-BC29A04AA31F}" type="slidenum">
              <a:rPr lang="en-GB" smtClean="0"/>
              <a:t>‹Nr.›</a:t>
            </a:fld>
            <a:endParaRPr lang="en-GB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762C4BA-9A43-FC30-E86A-A1C3A0A408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813" y="1628775"/>
            <a:ext cx="2916237" cy="2916238"/>
          </a:xfrm>
          <a:solidFill>
            <a:schemeClr val="accent2">
              <a:alpha val="80000"/>
            </a:schemeClr>
          </a:solidFill>
        </p:spPr>
        <p:txBody>
          <a:bodyPr lIns="306000" tIns="252000" rIns="30600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182562" indent="0">
              <a:buNone/>
              <a:defRPr>
                <a:solidFill>
                  <a:schemeClr val="bg1"/>
                </a:solidFill>
              </a:defRPr>
            </a:lvl2pPr>
            <a:lvl3pPr marL="358775" indent="0">
              <a:buNone/>
              <a:defRPr>
                <a:solidFill>
                  <a:schemeClr val="bg1"/>
                </a:solidFill>
              </a:defRPr>
            </a:lvl3pPr>
            <a:lvl4pPr marL="541338" indent="0">
              <a:buNone/>
              <a:defRPr>
                <a:solidFill>
                  <a:schemeClr val="bg1"/>
                </a:solidFill>
              </a:defRPr>
            </a:lvl4pPr>
            <a:lvl5pPr marL="71596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565549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flächiges Bild mit Text (grü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9">
            <a:extLst>
              <a:ext uri="{FF2B5EF4-FFF2-40B4-BE49-F238E27FC236}">
                <a16:creationId xmlns:a16="http://schemas.microsoft.com/office/drawing/2014/main" id="{F05C44D6-4D17-C43C-BD14-997F29437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5360" y="1304764"/>
            <a:ext cx="11521280" cy="5220580"/>
          </a:xfrm>
          <a:solidFill>
            <a:schemeClr val="accent6">
              <a:lumMod val="40000"/>
              <a:lumOff val="60000"/>
            </a:schemeClr>
          </a:solidFill>
        </p:spPr>
        <p:txBody>
          <a:bodyPr lIns="90000" tIns="72000" rIns="90000" bIns="72000" anchor="ctr" anchorCtr="0"/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0B017B8-C326-34AF-9761-113A96ED5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734EC-4A5F-4602-913A-879CAB67162A}" type="datetime1">
              <a:rPr lang="de-DE" smtClean="0"/>
              <a:t>28.08.24</a:t>
            </a:fld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0F32A7C-D000-5348-14B8-2E1E03E57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der Präsentation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C5A89B3-6C93-91D1-83C4-BC6112BFA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91E2-FABF-40A7-AD0E-BC29A04AA31F}" type="slidenum">
              <a:rPr lang="en-GB" smtClean="0"/>
              <a:t>‹Nr.›</a:t>
            </a:fld>
            <a:endParaRPr lang="en-GB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762C4BA-9A43-FC30-E86A-A1C3A0A408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813" y="1628775"/>
            <a:ext cx="2916237" cy="2916238"/>
          </a:xfrm>
          <a:solidFill>
            <a:schemeClr val="accent1">
              <a:alpha val="90000"/>
            </a:schemeClr>
          </a:solidFill>
        </p:spPr>
        <p:txBody>
          <a:bodyPr lIns="306000" tIns="252000" rIns="30600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182562" indent="0">
              <a:buNone/>
              <a:defRPr>
                <a:solidFill>
                  <a:schemeClr val="bg1"/>
                </a:solidFill>
              </a:defRPr>
            </a:lvl2pPr>
            <a:lvl3pPr marL="358775" indent="0">
              <a:buNone/>
              <a:defRPr>
                <a:solidFill>
                  <a:schemeClr val="bg1"/>
                </a:solidFill>
              </a:defRPr>
            </a:lvl3pPr>
            <a:lvl4pPr marL="541338" indent="0">
              <a:buNone/>
              <a:defRPr>
                <a:solidFill>
                  <a:schemeClr val="bg1"/>
                </a:solidFill>
              </a:defRPr>
            </a:lvl4pPr>
            <a:lvl5pPr marL="71596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209093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flächiges Bild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9">
            <a:extLst>
              <a:ext uri="{FF2B5EF4-FFF2-40B4-BE49-F238E27FC236}">
                <a16:creationId xmlns:a16="http://schemas.microsoft.com/office/drawing/2014/main" id="{F05C44D6-4D17-C43C-BD14-997F29437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5360" y="1304764"/>
            <a:ext cx="11521280" cy="5220580"/>
          </a:xfrm>
          <a:solidFill>
            <a:schemeClr val="accent6">
              <a:lumMod val="40000"/>
              <a:lumOff val="60000"/>
            </a:schemeClr>
          </a:solidFill>
        </p:spPr>
        <p:txBody>
          <a:bodyPr lIns="90000" tIns="72000" rIns="90000" bIns="72000" anchor="ctr" anchorCtr="0"/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0B017B8-C326-34AF-9761-113A96ED5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734EC-4A5F-4602-913A-879CAB67162A}" type="datetime1">
              <a:rPr lang="de-DE" smtClean="0"/>
              <a:t>28.08.24</a:t>
            </a:fld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0F32A7C-D000-5348-14B8-2E1E03E57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der Präsentation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C5A89B3-6C93-91D1-83C4-BC6112BFA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91E2-FABF-40A7-AD0E-BC29A04AA31F}" type="slidenum">
              <a:rPr lang="en-GB" smtClean="0"/>
              <a:t>‹Nr.›</a:t>
            </a:fld>
            <a:endParaRPr lang="en-GB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762C4BA-9A43-FC30-E86A-A1C3A0A408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814" y="3176588"/>
            <a:ext cx="10874372" cy="2232632"/>
          </a:xfrm>
          <a:noFill/>
        </p:spPr>
        <p:txBody>
          <a:bodyPr lIns="144000" tIns="0" rIns="144000" bIns="0" anchor="t" anchorCtr="0"/>
          <a:lstStyle>
            <a:lvl1pPr marL="0" indent="0" algn="ctr">
              <a:lnSpc>
                <a:spcPct val="93000"/>
              </a:lnSpc>
              <a:buNone/>
              <a:defRPr sz="3000" spc="10" baseline="0">
                <a:solidFill>
                  <a:schemeClr val="bg1"/>
                </a:solidFill>
                <a:latin typeface="+mj-lt"/>
              </a:defRPr>
            </a:lvl1pPr>
            <a:lvl2pPr marL="182562" indent="0">
              <a:buNone/>
              <a:defRPr>
                <a:solidFill>
                  <a:schemeClr val="bg1"/>
                </a:solidFill>
              </a:defRPr>
            </a:lvl2pPr>
            <a:lvl3pPr marL="358775" indent="0">
              <a:buNone/>
              <a:defRPr>
                <a:solidFill>
                  <a:schemeClr val="bg1"/>
                </a:solidFill>
              </a:defRPr>
            </a:lvl3pPr>
            <a:lvl4pPr marL="541338" indent="0">
              <a:buNone/>
              <a:defRPr>
                <a:solidFill>
                  <a:schemeClr val="bg1"/>
                </a:solidFill>
              </a:defRPr>
            </a:lvl4pPr>
            <a:lvl5pPr marL="71596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131204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01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63EE3B91-0836-9468-D410-8CDE32FECE29}"/>
              </a:ext>
            </a:extLst>
          </p:cNvPr>
          <p:cNvSpPr/>
          <p:nvPr userDrawn="1"/>
        </p:nvSpPr>
        <p:spPr>
          <a:xfrm>
            <a:off x="335360" y="1304764"/>
            <a:ext cx="11521280" cy="52205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7237B55-F9F2-DC29-1430-C7135A6F7D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40339" y="2290096"/>
            <a:ext cx="3511322" cy="3244155"/>
          </a:xfrm>
          <a:prstGeom prst="rect">
            <a:avLst/>
          </a:prstGeom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0B017B8-C326-34AF-9761-113A96ED5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734EC-4A5F-4602-913A-879CAB67162A}" type="datetime1">
              <a:rPr lang="de-DE" smtClean="0"/>
              <a:t>28.08.24</a:t>
            </a:fld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0F32A7C-D000-5348-14B8-2E1E03E57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der Präsentation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C5A89B3-6C93-91D1-83C4-BC6112BFA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91E2-FABF-40A7-AD0E-BC29A04AA31F}" type="slidenum">
              <a:rPr lang="en-GB" smtClean="0"/>
              <a:t>‹Nr.›</a:t>
            </a:fld>
            <a:endParaRPr lang="en-GB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762C4BA-9A43-FC30-E86A-A1C3A0A408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814" y="3176588"/>
            <a:ext cx="10874372" cy="2232632"/>
          </a:xfrm>
          <a:noFill/>
        </p:spPr>
        <p:txBody>
          <a:bodyPr lIns="144000" tIns="0" rIns="144000" bIns="0" anchor="t" anchorCtr="0"/>
          <a:lstStyle>
            <a:lvl1pPr marL="0" indent="0" algn="ctr">
              <a:lnSpc>
                <a:spcPct val="93000"/>
              </a:lnSpc>
              <a:buNone/>
              <a:defRPr sz="3000" spc="10" baseline="0">
                <a:solidFill>
                  <a:schemeClr val="bg1"/>
                </a:solidFill>
                <a:latin typeface="+mj-lt"/>
              </a:defRPr>
            </a:lvl1pPr>
            <a:lvl2pPr marL="182562" indent="0">
              <a:buNone/>
              <a:defRPr>
                <a:solidFill>
                  <a:schemeClr val="bg1"/>
                </a:solidFill>
              </a:defRPr>
            </a:lvl2pPr>
            <a:lvl3pPr marL="358775" indent="0">
              <a:buNone/>
              <a:defRPr>
                <a:solidFill>
                  <a:schemeClr val="bg1"/>
                </a:solidFill>
              </a:defRPr>
            </a:lvl3pPr>
            <a:lvl4pPr marL="541338" indent="0">
              <a:buNone/>
              <a:defRPr>
                <a:solidFill>
                  <a:schemeClr val="bg1"/>
                </a:solidFill>
              </a:defRPr>
            </a:lvl4pPr>
            <a:lvl5pPr marL="71596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1121957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63EE3B91-0836-9468-D410-8CDE32FECE29}"/>
              </a:ext>
            </a:extLst>
          </p:cNvPr>
          <p:cNvSpPr/>
          <p:nvPr userDrawn="1"/>
        </p:nvSpPr>
        <p:spPr>
          <a:xfrm>
            <a:off x="335360" y="1304764"/>
            <a:ext cx="11521280" cy="5220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7237B55-F9F2-DC29-1430-C7135A6F7D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40339" y="2290096"/>
            <a:ext cx="3511322" cy="3244155"/>
          </a:xfrm>
          <a:prstGeom prst="rect">
            <a:avLst/>
          </a:prstGeom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0B017B8-C326-34AF-9761-113A96ED5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734EC-4A5F-4602-913A-879CAB67162A}" type="datetime1">
              <a:rPr lang="de-DE" smtClean="0"/>
              <a:t>28.08.24</a:t>
            </a:fld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0F32A7C-D000-5348-14B8-2E1E03E57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der Präsentation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C5A89B3-6C93-91D1-83C4-BC6112BFA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91E2-FABF-40A7-AD0E-BC29A04AA31F}" type="slidenum">
              <a:rPr lang="en-GB" smtClean="0"/>
              <a:t>‹Nr.›</a:t>
            </a:fld>
            <a:endParaRPr lang="en-GB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762C4BA-9A43-FC30-E86A-A1C3A0A408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814" y="3176588"/>
            <a:ext cx="10874372" cy="2232632"/>
          </a:xfrm>
          <a:noFill/>
        </p:spPr>
        <p:txBody>
          <a:bodyPr lIns="144000" tIns="0" rIns="144000" bIns="0" anchor="t" anchorCtr="0"/>
          <a:lstStyle>
            <a:lvl1pPr marL="0" indent="0" algn="ctr">
              <a:lnSpc>
                <a:spcPct val="93000"/>
              </a:lnSpc>
              <a:buNone/>
              <a:defRPr sz="3000" spc="10" baseline="0">
                <a:solidFill>
                  <a:schemeClr val="bg1"/>
                </a:solidFill>
                <a:latin typeface="+mj-lt"/>
              </a:defRPr>
            </a:lvl1pPr>
            <a:lvl2pPr marL="182562" indent="0">
              <a:buNone/>
              <a:defRPr>
                <a:solidFill>
                  <a:schemeClr val="bg1"/>
                </a:solidFill>
              </a:defRPr>
            </a:lvl2pPr>
            <a:lvl3pPr marL="358775" indent="0">
              <a:buNone/>
              <a:defRPr>
                <a:solidFill>
                  <a:schemeClr val="bg1"/>
                </a:solidFill>
              </a:defRPr>
            </a:lvl3pPr>
            <a:lvl4pPr marL="541338" indent="0">
              <a:buNone/>
              <a:defRPr>
                <a:solidFill>
                  <a:schemeClr val="bg1"/>
                </a:solidFill>
              </a:defRPr>
            </a:lvl4pPr>
            <a:lvl5pPr marL="71596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825539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01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7F9AAD-247A-B303-03BA-20D774818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8A78ED4-BBFE-1205-7932-298BAD89F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A9A12-30D3-4618-B1BE-7034753AB3E0}" type="datetime1">
              <a:rPr lang="de-DE" smtClean="0"/>
              <a:t>28.08.24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9BE0734-FF56-8502-5913-646367627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der 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FD75604-1E75-0538-3892-EB84709BF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91E2-FABF-40A7-AD0E-BC29A04AA31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0739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0B017B8-C326-34AF-9761-113A96ED5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734EC-4A5F-4602-913A-879CAB67162A}" type="datetime1">
              <a:rPr lang="de-DE" smtClean="0"/>
              <a:t>28.08.24</a:t>
            </a:fld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0F32A7C-D000-5348-14B8-2E1E03E57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der Präsentation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C5A89B3-6C93-91D1-83C4-BC6112BFA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91E2-FABF-40A7-AD0E-BC29A04AA31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218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seit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C08EC1D5-DC61-722E-62FE-6D66469413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5360" y="332656"/>
            <a:ext cx="11856640" cy="6192688"/>
          </a:xfrm>
          <a:custGeom>
            <a:avLst/>
            <a:gdLst>
              <a:gd name="connsiteX0" fmla="*/ 0 w 11856640"/>
              <a:gd name="connsiteY0" fmla="*/ 0 h 6192688"/>
              <a:gd name="connsiteX1" fmla="*/ 11856640 w 11856640"/>
              <a:gd name="connsiteY1" fmla="*/ 0 h 6192688"/>
              <a:gd name="connsiteX2" fmla="*/ 11856640 w 11856640"/>
              <a:gd name="connsiteY2" fmla="*/ 4968552 h 6192688"/>
              <a:gd name="connsiteX3" fmla="*/ 8784976 w 11856640"/>
              <a:gd name="connsiteY3" fmla="*/ 4968552 h 6192688"/>
              <a:gd name="connsiteX4" fmla="*/ 8784976 w 11856640"/>
              <a:gd name="connsiteY4" fmla="*/ 6192688 h 6192688"/>
              <a:gd name="connsiteX5" fmla="*/ 0 w 11856640"/>
              <a:gd name="connsiteY5" fmla="*/ 6192688 h 619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56640" h="6192688">
                <a:moveTo>
                  <a:pt x="0" y="0"/>
                </a:moveTo>
                <a:lnTo>
                  <a:pt x="11856640" y="0"/>
                </a:lnTo>
                <a:lnTo>
                  <a:pt x="11856640" y="4968552"/>
                </a:lnTo>
                <a:lnTo>
                  <a:pt x="8784976" y="4968552"/>
                </a:lnTo>
                <a:lnTo>
                  <a:pt x="8784976" y="6192688"/>
                </a:lnTo>
                <a:lnTo>
                  <a:pt x="0" y="619268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lIns="90000" tIns="72000" rIns="90000" bIns="7200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6959E88-B43F-5444-44C4-8DC26D3E27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360" y="980727"/>
            <a:ext cx="3852428" cy="4212469"/>
          </a:xfrm>
          <a:solidFill>
            <a:schemeClr val="accent2">
              <a:alpha val="80000"/>
            </a:schemeClr>
          </a:solidFill>
        </p:spPr>
        <p:txBody>
          <a:bodyPr lIns="313200" tIns="0" bIns="3222000" anchor="b" anchorCtr="0"/>
          <a:lstStyle>
            <a:lvl1pPr algn="l">
              <a:lnSpc>
                <a:spcPct val="9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05260AA-448E-E530-A498-C9ABFE177F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2204864"/>
            <a:ext cx="3276947" cy="2484276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GB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A5DBD9A-09BA-5806-BBF7-47A48A1063EB}"/>
              </a:ext>
            </a:extLst>
          </p:cNvPr>
          <p:cNvSpPr/>
          <p:nvPr userDrawn="1"/>
        </p:nvSpPr>
        <p:spPr>
          <a:xfrm>
            <a:off x="4043772" y="0"/>
            <a:ext cx="8148228" cy="3326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C1DF43C-7820-781B-9DB1-1D200801E90A}"/>
              </a:ext>
            </a:extLst>
          </p:cNvPr>
          <p:cNvSpPr/>
          <p:nvPr userDrawn="1"/>
        </p:nvSpPr>
        <p:spPr>
          <a:xfrm>
            <a:off x="0" y="980728"/>
            <a:ext cx="335360" cy="42124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8858B94-0C70-4F16-F527-CFFD6FD3E6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39275" y="5637944"/>
            <a:ext cx="2432049" cy="89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025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959E88-B43F-5444-44C4-8DC26D3E27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2" y="728700"/>
            <a:ext cx="6337287" cy="972109"/>
          </a:xfrm>
          <a:noFill/>
        </p:spPr>
        <p:txBody>
          <a:bodyPr lIns="0" tIns="0" bIns="0" anchor="b" anchorCtr="0"/>
          <a:lstStyle>
            <a:lvl1pPr algn="l">
              <a:lnSpc>
                <a:spcPct val="90000"/>
              </a:lnSpc>
              <a:defRPr sz="3400">
                <a:solidFill>
                  <a:schemeClr val="accent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05260AA-448E-E530-A498-C9ABFE177F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2132856"/>
            <a:ext cx="6337287" cy="756084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GB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A5DBD9A-09BA-5806-BBF7-47A48A1063EB}"/>
              </a:ext>
            </a:extLst>
          </p:cNvPr>
          <p:cNvSpPr/>
          <p:nvPr userDrawn="1"/>
        </p:nvSpPr>
        <p:spPr>
          <a:xfrm>
            <a:off x="0" y="3609020"/>
            <a:ext cx="3215680" cy="32489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C1DF43C-7820-781B-9DB1-1D200801E90A}"/>
              </a:ext>
            </a:extLst>
          </p:cNvPr>
          <p:cNvSpPr/>
          <p:nvPr userDrawn="1"/>
        </p:nvSpPr>
        <p:spPr>
          <a:xfrm>
            <a:off x="7824192" y="857"/>
            <a:ext cx="4367808" cy="43642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8858B94-0C70-4F16-F527-CFFD6FD3E6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79656" y="5229200"/>
            <a:ext cx="3023888" cy="111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76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seit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2C1DF43C-7820-781B-9DB1-1D200801E90A}"/>
              </a:ext>
            </a:extLst>
          </p:cNvPr>
          <p:cNvSpPr/>
          <p:nvPr userDrawn="1"/>
        </p:nvSpPr>
        <p:spPr>
          <a:xfrm>
            <a:off x="0" y="857"/>
            <a:ext cx="4223792" cy="42202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44000" rtlCol="0" anchor="ctr"/>
          <a:lstStyle/>
          <a:p>
            <a:pPr algn="ctr"/>
            <a:endParaRPr lang="en-GB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A5DBD9A-09BA-5806-BBF7-47A48A1063EB}"/>
              </a:ext>
            </a:extLst>
          </p:cNvPr>
          <p:cNvSpPr/>
          <p:nvPr userDrawn="1"/>
        </p:nvSpPr>
        <p:spPr>
          <a:xfrm>
            <a:off x="4223792" y="4221088"/>
            <a:ext cx="2628292" cy="26369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8858B94-0C70-4F16-F527-CFFD6FD3E6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79656" y="5229200"/>
            <a:ext cx="3023888" cy="111406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6959E88-B43F-5444-44C4-8DC26D3E27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57"/>
            <a:ext cx="4223792" cy="4220231"/>
          </a:xfrm>
          <a:noFill/>
        </p:spPr>
        <p:txBody>
          <a:bodyPr lIns="144000" tIns="72000" rIns="144000" bIns="72000" anchor="ctr" anchorCtr="0"/>
          <a:lstStyle>
            <a:lvl1pPr algn="ctr">
              <a:lnSpc>
                <a:spcPct val="90000"/>
              </a:lnSpc>
              <a:defRPr sz="37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05260AA-448E-E530-A498-C9ABFE177F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95900" y="1088740"/>
            <a:ext cx="3636404" cy="2304256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2458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rwor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959E88-B43F-5444-44C4-8DC26D3E27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2" y="1160748"/>
            <a:ext cx="4033032" cy="4032448"/>
          </a:xfrm>
          <a:solidFill>
            <a:schemeClr val="accent2"/>
          </a:solidFill>
        </p:spPr>
        <p:txBody>
          <a:bodyPr lIns="475200" tIns="367200" rIns="432000" bIns="2376000" anchor="t" anchorCtr="0"/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05260AA-448E-E530-A498-C9ABFE177F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95900" y="1556792"/>
            <a:ext cx="6337288" cy="2052228"/>
          </a:xfrm>
        </p:spPr>
        <p:txBody>
          <a:bodyPr/>
          <a:lstStyle>
            <a:lvl1pPr marL="0" indent="0" algn="l">
              <a:spcAft>
                <a:spcPts val="1200"/>
              </a:spcAft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932C3B9-8883-EA8C-21CB-8B7C069A2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C663-416D-46EA-AE60-BADCA62C1A19}" type="datetime1">
              <a:rPr lang="de-DE" smtClean="0"/>
              <a:t>28.08.24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2FC12EF-C631-E53E-74AA-3EEA91A36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Titel</a:t>
            </a:r>
            <a:r>
              <a:rPr lang="en-GB" dirty="0"/>
              <a:t> der </a:t>
            </a:r>
            <a:r>
              <a:rPr lang="en-GB" dirty="0" err="1"/>
              <a:t>Präsentation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EB9ADA2-30C3-1B8E-DB64-99C5EA32F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91E2-FABF-40A7-AD0E-BC29A04AA31F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4" name="Bildplatzhalter 9">
            <a:extLst>
              <a:ext uri="{FF2B5EF4-FFF2-40B4-BE49-F238E27FC236}">
                <a16:creationId xmlns:a16="http://schemas.microsoft.com/office/drawing/2014/main" id="{EDAB3B0B-C79B-1A9C-8F5B-DE59839F05D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95900" y="3861048"/>
            <a:ext cx="2412268" cy="2448272"/>
          </a:xfrm>
          <a:solidFill>
            <a:schemeClr val="accent6">
              <a:lumMod val="40000"/>
              <a:lumOff val="60000"/>
            </a:schemeClr>
          </a:solidFill>
        </p:spPr>
        <p:txBody>
          <a:bodyPr lIns="90000" tIns="72000" rIns="90000" bIns="72000" anchor="ctr" anchorCtr="0"/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8885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rwort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BC456199-8901-5026-A502-3E4928BF8695}"/>
              </a:ext>
            </a:extLst>
          </p:cNvPr>
          <p:cNvSpPr/>
          <p:nvPr userDrawn="1"/>
        </p:nvSpPr>
        <p:spPr>
          <a:xfrm>
            <a:off x="658813" y="1160748"/>
            <a:ext cx="4033031" cy="40324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6959E88-B43F-5444-44C4-8DC26D3E27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2" y="1160748"/>
            <a:ext cx="4033032" cy="4032448"/>
          </a:xfrm>
          <a:noFill/>
        </p:spPr>
        <p:txBody>
          <a:bodyPr lIns="475200" tIns="367200" rIns="432000" bIns="2376000" anchor="t" anchorCtr="0"/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932C3B9-8883-EA8C-21CB-8B7C069A2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C663-416D-46EA-AE60-BADCA62C1A19}" type="datetime1">
              <a:rPr lang="de-DE" smtClean="0"/>
              <a:t>28.08.24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2FC12EF-C631-E53E-74AA-3EEA91A36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der Präsentation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EB9ADA2-30C3-1B8E-DB64-99C5EA32F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91E2-FABF-40A7-AD0E-BC29A04AA31F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D51AEAE-795B-D773-0AFF-CD98FB69BFEC}"/>
              </a:ext>
            </a:extLst>
          </p:cNvPr>
          <p:cNvSpPr/>
          <p:nvPr userDrawn="1"/>
        </p:nvSpPr>
        <p:spPr>
          <a:xfrm>
            <a:off x="3719736" y="2276872"/>
            <a:ext cx="8172908" cy="42844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05260AA-448E-E530-A498-C9ABFE177F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9736" y="2276872"/>
            <a:ext cx="7813452" cy="4284476"/>
          </a:xfrm>
          <a:noFill/>
        </p:spPr>
        <p:txBody>
          <a:bodyPr lIns="1458000" tIns="396000"/>
          <a:lstStyle>
            <a:lvl1pPr marL="0" indent="0" algn="l">
              <a:spcAft>
                <a:spcPts val="1200"/>
              </a:spcAft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GB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E8FC87F-C561-6D01-AF23-4223902BB759}"/>
              </a:ext>
            </a:extLst>
          </p:cNvPr>
          <p:cNvSpPr/>
          <p:nvPr userDrawn="1"/>
        </p:nvSpPr>
        <p:spPr>
          <a:xfrm>
            <a:off x="3719736" y="2276872"/>
            <a:ext cx="972108" cy="2916324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2965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9">
            <a:extLst>
              <a:ext uri="{FF2B5EF4-FFF2-40B4-BE49-F238E27FC236}">
                <a16:creationId xmlns:a16="http://schemas.microsoft.com/office/drawing/2014/main" id="{EDAB3B0B-C79B-1A9C-8F5B-DE59839F05D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5360" y="1772816"/>
            <a:ext cx="11521280" cy="4752528"/>
          </a:xfrm>
          <a:solidFill>
            <a:schemeClr val="accent6">
              <a:lumMod val="40000"/>
              <a:lumOff val="60000"/>
            </a:schemeClr>
          </a:solidFill>
        </p:spPr>
        <p:txBody>
          <a:bodyPr lIns="90000" tIns="72000" rIns="90000" bIns="72000" anchor="ctr" anchorCtr="0"/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932C3B9-8883-EA8C-21CB-8B7C069A2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C663-416D-46EA-AE60-BADCA62C1A19}" type="datetime1">
              <a:rPr lang="de-DE" smtClean="0"/>
              <a:t>28.08.24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2FC12EF-C631-E53E-74AA-3EEA91A36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der Präsentation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EB9ADA2-30C3-1B8E-DB64-99C5EA32F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91E2-FABF-40A7-AD0E-BC29A04AA31F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6C0FBE68-63DC-483B-D59A-9088D79BEFD4}"/>
              </a:ext>
            </a:extLst>
          </p:cNvPr>
          <p:cNvSpPr/>
          <p:nvPr userDrawn="1"/>
        </p:nvSpPr>
        <p:spPr>
          <a:xfrm>
            <a:off x="658812" y="1160748"/>
            <a:ext cx="4033032" cy="6120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27AA043D-EAA7-B6EC-242D-8DD648F9B0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813" y="1773238"/>
            <a:ext cx="4032250" cy="3419475"/>
          </a:xfrm>
          <a:solidFill>
            <a:schemeClr val="accent2">
              <a:alpha val="80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6959E88-B43F-5444-44C4-8DC26D3E27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2" y="1160748"/>
            <a:ext cx="4033032" cy="4032448"/>
          </a:xfrm>
          <a:noFill/>
          <a:ln>
            <a:noFill/>
          </a:ln>
        </p:spPr>
        <p:txBody>
          <a:bodyPr lIns="475200" tIns="367200" rIns="432000" bIns="2376000" anchor="t" anchorCtr="0"/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756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mit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9">
            <a:extLst>
              <a:ext uri="{FF2B5EF4-FFF2-40B4-BE49-F238E27FC236}">
                <a16:creationId xmlns:a16="http://schemas.microsoft.com/office/drawing/2014/main" id="{EDAB3B0B-C79B-1A9C-8F5B-DE59839F05D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5360" y="1772816"/>
            <a:ext cx="7272808" cy="4752528"/>
          </a:xfrm>
          <a:solidFill>
            <a:schemeClr val="accent6">
              <a:lumMod val="40000"/>
              <a:lumOff val="60000"/>
            </a:schemeClr>
          </a:solidFill>
        </p:spPr>
        <p:txBody>
          <a:bodyPr lIns="90000" tIns="72000" rIns="90000" bIns="72000" anchor="ctr" anchorCtr="0"/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932C3B9-8883-EA8C-21CB-8B7C069A2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C663-416D-46EA-AE60-BADCA62C1A19}" type="datetime1">
              <a:rPr lang="de-DE" smtClean="0"/>
              <a:t>28.08.24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2FC12EF-C631-E53E-74AA-3EEA91A36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der Präsentation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EB9ADA2-30C3-1B8E-DB64-99C5EA32F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91E2-FABF-40A7-AD0E-BC29A04AA31F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6C0FBE68-63DC-483B-D59A-9088D79BEFD4}"/>
              </a:ext>
            </a:extLst>
          </p:cNvPr>
          <p:cNvSpPr/>
          <p:nvPr userDrawn="1"/>
        </p:nvSpPr>
        <p:spPr>
          <a:xfrm>
            <a:off x="658812" y="1160748"/>
            <a:ext cx="4033032" cy="6120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27AA043D-EAA7-B6EC-242D-8DD648F9B0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813" y="1773238"/>
            <a:ext cx="4032250" cy="3419475"/>
          </a:xfrm>
          <a:solidFill>
            <a:schemeClr val="accent2">
              <a:alpha val="80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6959E88-B43F-5444-44C4-8DC26D3E27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2" y="1160748"/>
            <a:ext cx="4033032" cy="4032448"/>
          </a:xfrm>
          <a:noFill/>
          <a:ln>
            <a:noFill/>
          </a:ln>
        </p:spPr>
        <p:txBody>
          <a:bodyPr lIns="475200" tIns="367200" rIns="432000" bIns="2376000" anchor="t" anchorCtr="0"/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C1BFCF8-985F-8A3E-9986-060657AE42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96201" y="1736812"/>
            <a:ext cx="3636988" cy="478853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2500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 mit Bild und Text (grüner Kas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9">
            <a:extLst>
              <a:ext uri="{FF2B5EF4-FFF2-40B4-BE49-F238E27FC236}">
                <a16:creationId xmlns:a16="http://schemas.microsoft.com/office/drawing/2014/main" id="{EDAB3B0B-C79B-1A9C-8F5B-DE59839F05D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5360" y="1772816"/>
            <a:ext cx="7092788" cy="4752528"/>
          </a:xfrm>
          <a:solidFill>
            <a:schemeClr val="accent6">
              <a:lumMod val="40000"/>
              <a:lumOff val="60000"/>
            </a:schemeClr>
          </a:solidFill>
        </p:spPr>
        <p:txBody>
          <a:bodyPr lIns="90000" tIns="72000" rIns="90000" bIns="72000" anchor="ctr" anchorCtr="0"/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932C3B9-8883-EA8C-21CB-8B7C069A2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C663-416D-46EA-AE60-BADCA62C1A19}" type="datetime1">
              <a:rPr lang="de-DE" smtClean="0"/>
              <a:t>28.08.24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2FC12EF-C631-E53E-74AA-3EEA91A36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der Präsentation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EB9ADA2-30C3-1B8E-DB64-99C5EA32F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91E2-FABF-40A7-AD0E-BC29A04AA31F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6C0FBE68-63DC-483B-D59A-9088D79BEFD4}"/>
              </a:ext>
            </a:extLst>
          </p:cNvPr>
          <p:cNvSpPr/>
          <p:nvPr userDrawn="1"/>
        </p:nvSpPr>
        <p:spPr>
          <a:xfrm>
            <a:off x="658812" y="1160748"/>
            <a:ext cx="4033032" cy="6120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27AA043D-EAA7-B6EC-242D-8DD648F9B0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813" y="1773238"/>
            <a:ext cx="4032250" cy="3419475"/>
          </a:xfrm>
          <a:solidFill>
            <a:schemeClr val="accent2">
              <a:alpha val="80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6959E88-B43F-5444-44C4-8DC26D3E27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2" y="1160748"/>
            <a:ext cx="4033032" cy="4032448"/>
          </a:xfrm>
          <a:noFill/>
          <a:ln>
            <a:noFill/>
          </a:ln>
        </p:spPr>
        <p:txBody>
          <a:bodyPr lIns="475200" tIns="367200" rIns="432000" bIns="2376000" anchor="t" anchorCtr="0"/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C1BFCF8-985F-8A3E-9986-060657AE42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08168" y="1773238"/>
            <a:ext cx="4248472" cy="4752106"/>
          </a:xfrm>
          <a:solidFill>
            <a:schemeClr val="accent1"/>
          </a:solidFill>
        </p:spPr>
        <p:txBody>
          <a:bodyPr lIns="324000" tIns="288000" rIns="324000"/>
          <a:lstStyle>
            <a:lvl1pPr>
              <a:buClr>
                <a:schemeClr val="bg1"/>
              </a:buClr>
              <a:defRPr sz="16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4584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BC456199-8901-5026-A502-3E4928BF8695}"/>
              </a:ext>
            </a:extLst>
          </p:cNvPr>
          <p:cNvSpPr/>
          <p:nvPr userDrawn="1"/>
        </p:nvSpPr>
        <p:spPr>
          <a:xfrm>
            <a:off x="658813" y="1160748"/>
            <a:ext cx="4033031" cy="40324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6959E88-B43F-5444-44C4-8DC26D3E27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2" y="1160748"/>
            <a:ext cx="4033032" cy="4032448"/>
          </a:xfrm>
          <a:noFill/>
        </p:spPr>
        <p:txBody>
          <a:bodyPr lIns="475200" tIns="367200" rIns="432000" bIns="2376000" anchor="t" anchorCtr="0"/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932C3B9-8883-EA8C-21CB-8B7C069A2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C663-416D-46EA-AE60-BADCA62C1A19}" type="datetime1">
              <a:rPr lang="de-DE" smtClean="0"/>
              <a:t>28.08.24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2FC12EF-C631-E53E-74AA-3EEA91A36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der Präsentation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EB9ADA2-30C3-1B8E-DB64-99C5EA32F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91E2-FABF-40A7-AD0E-BC29A04AA31F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D51AEAE-795B-D773-0AFF-CD98FB69BFEC}"/>
              </a:ext>
            </a:extLst>
          </p:cNvPr>
          <p:cNvSpPr/>
          <p:nvPr userDrawn="1"/>
        </p:nvSpPr>
        <p:spPr>
          <a:xfrm>
            <a:off x="3719736" y="2276872"/>
            <a:ext cx="8172908" cy="4284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D096AB7-5653-818E-5BB4-B6F7D0A1565D}"/>
              </a:ext>
            </a:extLst>
          </p:cNvPr>
          <p:cNvSpPr/>
          <p:nvPr userDrawn="1"/>
        </p:nvSpPr>
        <p:spPr>
          <a:xfrm>
            <a:off x="3719736" y="2276872"/>
            <a:ext cx="7813452" cy="42844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05260AA-448E-E530-A498-C9ABFE177F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9736" y="2276872"/>
            <a:ext cx="7813452" cy="4284476"/>
          </a:xfrm>
          <a:noFill/>
        </p:spPr>
        <p:txBody>
          <a:bodyPr lIns="1368000" tIns="414000" rIns="414000"/>
          <a:lstStyle>
            <a:lvl1pPr marL="182563" indent="-182563" algn="l">
              <a:buClr>
                <a:schemeClr val="bg1"/>
              </a:buClr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GB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E8FC87F-C561-6D01-AF23-4223902BB759}"/>
              </a:ext>
            </a:extLst>
          </p:cNvPr>
          <p:cNvSpPr/>
          <p:nvPr userDrawn="1"/>
        </p:nvSpPr>
        <p:spPr>
          <a:xfrm>
            <a:off x="3719736" y="2276872"/>
            <a:ext cx="972108" cy="2916324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1637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11D6F0-E767-6D9A-B2C6-7773C22AE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B774B35-F214-2377-2323-959BD986DB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3EE5BC9-C3E9-28C3-AA11-159E272BB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6DCC-8EC2-4A96-9D4B-385189B33558}" type="datetime1">
              <a:rPr lang="de-DE" smtClean="0"/>
              <a:t>28.08.24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2882D9D-3240-8D75-647A-236E5BECB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D17B3B5-3904-A690-1BC9-C9AD09122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91E2-FABF-40A7-AD0E-BC29A04AA31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6192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44099B5-3116-0348-36EC-0E7715798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96" y="1376772"/>
            <a:ext cx="10873792" cy="7920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CFFE8CF-BFDA-7E23-3112-CDE643BF49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9396" y="2528900"/>
            <a:ext cx="10873792" cy="37798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BAC56C9-AAC0-DD2C-58A9-61323BC6A5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1464" y="476673"/>
            <a:ext cx="828675" cy="32403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8749C663-416D-46EA-AE60-BADCA62C1A19}" type="datetime1">
              <a:rPr lang="de-DE" noProof="0" smtClean="0"/>
              <a:t>28.08.24</a:t>
            </a:fld>
            <a:endParaRPr lang="de-DE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B422CAF-BB4E-01D5-A3FC-34534931BF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63106" y="476674"/>
            <a:ext cx="2539357" cy="32403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 noProof="0" dirty="0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5BAE980-E447-B051-9EE6-FE7D7565CA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9396" y="476673"/>
            <a:ext cx="396044" cy="32403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797091E2-FABF-40A7-AD0E-BC29A04AA31F}" type="slidenum">
              <a:rPr lang="de-DE" noProof="0" smtClean="0"/>
              <a:pPr/>
              <a:t>‹Nr.›</a:t>
            </a:fld>
            <a:endParaRPr lang="de-DE" noProof="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3F45348-DFF0-90AE-6E4C-CBC00734FDD1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732404" y="327894"/>
            <a:ext cx="1800784" cy="663447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3DF59A50-E1D1-5096-DB01-E55B8549FCDC}"/>
              </a:ext>
            </a:extLst>
          </p:cNvPr>
          <p:cNvSpPr/>
          <p:nvPr userDrawn="1"/>
        </p:nvSpPr>
        <p:spPr>
          <a:xfrm>
            <a:off x="983432" y="471911"/>
            <a:ext cx="122587" cy="3240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en-GB" sz="1200" dirty="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8964DEEA-356A-05F9-AC11-432D209FEC60}"/>
              </a:ext>
            </a:extLst>
          </p:cNvPr>
          <p:cNvSpPr/>
          <p:nvPr userDrawn="1"/>
        </p:nvSpPr>
        <p:spPr>
          <a:xfrm>
            <a:off x="2275074" y="471911"/>
            <a:ext cx="122587" cy="3240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en-GB" sz="1200" dirty="0">
                <a:solidFill>
                  <a:schemeClr val="accent1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180731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50" r:id="rId9"/>
    <p:sldLayoutId id="2147483652" r:id="rId10"/>
    <p:sldLayoutId id="2147483656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54" r:id="rId17"/>
    <p:sldLayoutId id="2147483655" r:id="rId18"/>
    <p:sldLayoutId id="2147483669" r:id="rId19"/>
    <p:sldLayoutId id="2147483671" r:id="rId20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6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82563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Font typeface="Wingdings" panose="05000000000000000000" pitchFamily="2" charset="2"/>
        <a:buChar char="§"/>
        <a:defRPr sz="1800" kern="1200" spc="-10" baseline="0">
          <a:solidFill>
            <a:schemeClr val="tx1"/>
          </a:solidFill>
          <a:latin typeface="+mn-lt"/>
          <a:ea typeface="+mn-ea"/>
          <a:cs typeface="+mn-cs"/>
        </a:defRPr>
      </a:lvl1pPr>
      <a:lvl2pPr marL="358775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Font typeface="Wingdings" panose="05000000000000000000" pitchFamily="2" charset="2"/>
        <a:buChar char="§"/>
        <a:defRPr sz="1800" kern="1200" spc="-10" baseline="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Font typeface="Wingdings" panose="05000000000000000000" pitchFamily="2" charset="2"/>
        <a:buChar char="§"/>
        <a:defRPr sz="1800" kern="1200" spc="-10" baseline="0">
          <a:solidFill>
            <a:schemeClr val="tx1"/>
          </a:solidFill>
          <a:latin typeface="+mn-lt"/>
          <a:ea typeface="+mn-ea"/>
          <a:cs typeface="+mn-cs"/>
        </a:defRPr>
      </a:lvl3pPr>
      <a:lvl4pPr marL="715963" indent="-174625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Font typeface="Wingdings" panose="05000000000000000000" pitchFamily="2" charset="2"/>
        <a:buChar char="§"/>
        <a:defRPr sz="1800" kern="1200" spc="-10" baseline="0">
          <a:solidFill>
            <a:schemeClr val="tx1"/>
          </a:solidFill>
          <a:latin typeface="+mn-lt"/>
          <a:ea typeface="+mn-ea"/>
          <a:cs typeface="+mn-cs"/>
        </a:defRPr>
      </a:lvl4pPr>
      <a:lvl5pPr marL="898525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Font typeface="Wingdings" panose="05000000000000000000" pitchFamily="2" charset="2"/>
        <a:buChar char="§"/>
        <a:defRPr sz="1800" kern="1200" spc="-1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93" userDrawn="1">
          <p15:clr>
            <a:srgbClr val="F26B43"/>
          </p15:clr>
        </p15:guide>
        <p15:guide id="2" pos="415" userDrawn="1">
          <p15:clr>
            <a:srgbClr val="F26B43"/>
          </p15:clr>
        </p15:guide>
        <p15:guide id="3" pos="7265" userDrawn="1">
          <p15:clr>
            <a:srgbClr val="F26B43"/>
          </p15:clr>
        </p15:guide>
        <p15:guide id="4" orient="horz" pos="3974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3976" userDrawn="1">
          <p15:clr>
            <a:srgbClr val="F26B43"/>
          </p15:clr>
        </p15:guide>
        <p15:guide id="7" pos="370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if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://www.regenagentur-duisburg.de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Regenagentur / Schwammstadt Duisburg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Michael Boventer</a:t>
            </a:r>
          </a:p>
          <a:p>
            <a:r>
              <a:rPr lang="de-DE" dirty="0"/>
              <a:t>Duisburg, 28.08.2024</a:t>
            </a:r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4097" y="5085184"/>
            <a:ext cx="3816423" cy="145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13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31B795D-8B54-78CD-131A-CE6AE5ECE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0FC4F-3FE9-4D5A-8719-52894BAAE8B5}" type="datetime1">
              <a:rPr lang="de-DE" smtClean="0"/>
              <a:t>28.08.24</a:t>
            </a:fld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3925564-418C-0703-352C-E75263EBB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91E2-FABF-40A7-AD0E-BC29A04AA31F}" type="slidenum">
              <a:rPr lang="de-DE" smtClean="0"/>
              <a:t>10</a:t>
            </a:fld>
            <a:endParaRPr 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0A409313-181C-443F-A827-CE04BC1CA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3106" y="476674"/>
            <a:ext cx="5981166" cy="324035"/>
          </a:xfrm>
        </p:spPr>
        <p:txBody>
          <a:bodyPr/>
          <a:lstStyle/>
          <a:p>
            <a:r>
              <a:rPr lang="de-DE" dirty="0">
                <a:solidFill>
                  <a:schemeClr val="dk1"/>
                </a:solidFill>
              </a:rPr>
              <a:t>Regenagentur /  Schwammstadt Duisburg</a:t>
            </a:r>
            <a:endParaRPr lang="en-GB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2492" y="2289215"/>
            <a:ext cx="4364168" cy="417510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396" y="2282945"/>
            <a:ext cx="6854515" cy="4175107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655840" y="1196752"/>
            <a:ext cx="7380820" cy="954107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>
                <a:latin typeface="Titillium Bd" panose="00000800000000000000" pitchFamily="50" charset="0"/>
              </a:rPr>
              <a:t>Förderprogramm – Flächenentsiegelung:</a:t>
            </a:r>
            <a:br>
              <a:rPr lang="de-DE" dirty="0"/>
            </a:br>
            <a:r>
              <a:rPr lang="de-DE" b="0" dirty="0">
                <a:latin typeface="Titillium Lt" panose="00000400000000000000" pitchFamily="50" charset="0"/>
              </a:rPr>
              <a:t>80 % bis 40 €/m² für wasserdurchlässige Flächen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7672492" y="6479567"/>
            <a:ext cx="20730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latin typeface="Titillium" panose="00000500000000000000" pitchFamily="50" charset="0"/>
              </a:rPr>
              <a:t>Quelle: Regenwasseragentur Berlin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659396" y="6464322"/>
            <a:ext cx="11929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latin typeface="Titillium" panose="00000500000000000000" pitchFamily="50" charset="0"/>
              </a:rPr>
              <a:t>Quelle: Stadt </a:t>
            </a:r>
            <a:r>
              <a:rPr lang="de-DE" sz="1000" dirty="0" err="1">
                <a:latin typeface="Titillium" panose="00000500000000000000" pitchFamily="50" charset="0"/>
              </a:rPr>
              <a:t>Bem</a:t>
            </a:r>
            <a:endParaRPr lang="de-DE" sz="1000" dirty="0">
              <a:latin typeface="Titillium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506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31B795D-8B54-78CD-131A-CE6AE5ECE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0FC4F-3FE9-4D5A-8719-52894BAAE8B5}" type="datetime1">
              <a:rPr lang="de-DE" smtClean="0"/>
              <a:t>28.08.24</a:t>
            </a:fld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3925564-418C-0703-352C-E75263EBB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91E2-FABF-40A7-AD0E-BC29A04AA31F}" type="slidenum">
              <a:rPr lang="de-DE" smtClean="0"/>
              <a:t>11</a:t>
            </a:fld>
            <a:endParaRPr lang="de-DE"/>
          </a:p>
        </p:txBody>
      </p:sp>
      <p:pic>
        <p:nvPicPr>
          <p:cNvPr id="1026" name="Picture 2" descr="ArborFlow – Entwässerung, Baumrigole, Schwammstadt • Greenleaf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1384" y="1052736"/>
            <a:ext cx="6192687" cy="538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0A409313-181C-443F-A827-CE04BC1CA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3106" y="476674"/>
            <a:ext cx="5981166" cy="324035"/>
          </a:xfrm>
        </p:spPr>
        <p:txBody>
          <a:bodyPr/>
          <a:lstStyle/>
          <a:p>
            <a:r>
              <a:rPr lang="de-DE" dirty="0">
                <a:solidFill>
                  <a:schemeClr val="dk1"/>
                </a:solidFill>
              </a:rPr>
              <a:t>Regenagentur /  Schwammstadt Duisburg</a:t>
            </a:r>
            <a:endParaRPr lang="en-GB" dirty="0"/>
          </a:p>
        </p:txBody>
      </p:sp>
      <p:sp>
        <p:nvSpPr>
          <p:cNvPr id="9" name="Textfeld 8"/>
          <p:cNvSpPr txBox="1"/>
          <p:nvPr/>
        </p:nvSpPr>
        <p:spPr>
          <a:xfrm>
            <a:off x="5051884" y="1196752"/>
            <a:ext cx="6984776" cy="954107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>
                <a:latin typeface="Titillium Bd" panose="00000800000000000000" pitchFamily="50" charset="0"/>
              </a:rPr>
              <a:t>Förderprogramm – innovative Systeme:</a:t>
            </a:r>
            <a:br>
              <a:rPr lang="de-DE" dirty="0"/>
            </a:br>
            <a:r>
              <a:rPr lang="de-DE" b="0" dirty="0">
                <a:latin typeface="Titillium Lt" panose="00000400000000000000" pitchFamily="50" charset="0"/>
              </a:rPr>
              <a:t>50 % bis 5.000 Euro - z.B. für Baumrigolen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3302" y="2199030"/>
            <a:ext cx="5147354" cy="4238228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653883" y="6437257"/>
            <a:ext cx="16626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latin typeface="Titillium" panose="00000500000000000000" pitchFamily="50" charset="0"/>
              </a:rPr>
              <a:t>Quelle: https://greenleaf.de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750777" y="6437258"/>
            <a:ext cx="17748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latin typeface="Titillium" panose="00000500000000000000" pitchFamily="50" charset="0"/>
              </a:rPr>
              <a:t>Quelle: </a:t>
            </a:r>
            <a:r>
              <a:rPr lang="de-DE" sz="1000" dirty="0" err="1">
                <a:latin typeface="Titillium" panose="00000500000000000000" pitchFamily="50" charset="0"/>
              </a:rPr>
              <a:t>Humberg</a:t>
            </a:r>
            <a:r>
              <a:rPr lang="de-DE" sz="1000" dirty="0">
                <a:latin typeface="Titillium" panose="00000500000000000000" pitchFamily="50" charset="0"/>
              </a:rPr>
              <a:t>/FH Münster</a:t>
            </a:r>
          </a:p>
        </p:txBody>
      </p:sp>
    </p:spTree>
    <p:extLst>
      <p:ext uri="{BB962C8B-B14F-4D97-AF65-F5344CB8AC3E}">
        <p14:creationId xmlns:p14="http://schemas.microsoft.com/office/powerpoint/2010/main" val="2382909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3472" y="1583052"/>
            <a:ext cx="8568952" cy="5065742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663951" y="1124744"/>
            <a:ext cx="6048673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>
              <a:latin typeface="Titillium Lt" panose="00000400000000000000" pitchFamily="50" charset="0"/>
            </a:endParaRPr>
          </a:p>
          <a:p>
            <a:endParaRPr lang="de-DE" dirty="0">
              <a:latin typeface="Titillium Lt" panose="00000400000000000000" pitchFamily="50" charset="0"/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31B795D-8B54-78CD-131A-CE6AE5ECE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0FC4F-3FE9-4D5A-8719-52894BAAE8B5}" type="datetime1">
              <a:rPr lang="de-DE" smtClean="0"/>
              <a:t>28.08.24</a:t>
            </a:fld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3925564-418C-0703-352C-E75263EBB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91E2-FABF-40A7-AD0E-BC29A04AA31F}" type="slidenum">
              <a:rPr lang="de-DE" smtClean="0"/>
              <a:t>12</a:t>
            </a:fld>
            <a:endParaRPr lang="de-DE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0A409313-181C-443F-A827-CE04BC1CA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3106" y="476674"/>
            <a:ext cx="5981166" cy="324035"/>
          </a:xfrm>
        </p:spPr>
        <p:txBody>
          <a:bodyPr/>
          <a:lstStyle/>
          <a:p>
            <a:r>
              <a:rPr lang="de-DE" dirty="0">
                <a:solidFill>
                  <a:schemeClr val="dk1"/>
                </a:solidFill>
              </a:rPr>
              <a:t>Regenagentur /  Schwammstadt Duisburg</a:t>
            </a:r>
            <a:endParaRPr lang="en-GB" dirty="0"/>
          </a:p>
        </p:txBody>
      </p:sp>
      <p:sp>
        <p:nvSpPr>
          <p:cNvPr id="9" name="Textfeld 8"/>
          <p:cNvSpPr txBox="1"/>
          <p:nvPr/>
        </p:nvSpPr>
        <p:spPr>
          <a:xfrm>
            <a:off x="5663951" y="1124744"/>
            <a:ext cx="6146865" cy="954107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b="1" dirty="0">
                <a:latin typeface="Titillium Bd" panose="00000800000000000000" pitchFamily="50" charset="0"/>
              </a:rPr>
              <a:t>Förderprogramm - Gründächer:</a:t>
            </a:r>
            <a:br>
              <a:rPr lang="de-DE" dirty="0">
                <a:latin typeface="Titillium Bd" panose="00000800000000000000" pitchFamily="50" charset="0"/>
              </a:rPr>
            </a:br>
            <a:r>
              <a:rPr lang="de-DE" dirty="0">
                <a:latin typeface="Titillium Lt" panose="00000400000000000000" pitchFamily="50" charset="0"/>
              </a:rPr>
              <a:t>80 % bis 50 €/m² für Gründächer</a:t>
            </a:r>
          </a:p>
        </p:txBody>
      </p:sp>
    </p:spTree>
    <p:extLst>
      <p:ext uri="{BB962C8B-B14F-4D97-AF65-F5344CB8AC3E}">
        <p14:creationId xmlns:p14="http://schemas.microsoft.com/office/powerpoint/2010/main" val="3990862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588693"/>
            <a:ext cx="6696744" cy="5022558"/>
          </a:xfrm>
          <a:prstGeom prst="rect">
            <a:avLst/>
          </a:prstGeom>
        </p:spPr>
      </p:pic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31B795D-8B54-78CD-131A-CE6AE5ECE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0FC4F-3FE9-4D5A-8719-52894BAAE8B5}" type="datetime1">
              <a:rPr lang="de-DE" smtClean="0"/>
              <a:t>28.08.24</a:t>
            </a:fld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3925564-418C-0703-352C-E75263EBB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91E2-FABF-40A7-AD0E-BC29A04AA31F}" type="slidenum">
              <a:rPr lang="de-DE" smtClean="0"/>
              <a:t>13</a:t>
            </a:fld>
            <a:endParaRPr 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0A409313-181C-443F-A827-CE04BC1CA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3106" y="476674"/>
            <a:ext cx="5981166" cy="324035"/>
          </a:xfrm>
        </p:spPr>
        <p:txBody>
          <a:bodyPr/>
          <a:lstStyle/>
          <a:p>
            <a:r>
              <a:rPr lang="de-DE" dirty="0">
                <a:solidFill>
                  <a:schemeClr val="dk1"/>
                </a:solidFill>
              </a:rPr>
              <a:t>Regenagentur /  Schwammstadt Duisburg</a:t>
            </a:r>
            <a:endParaRPr lang="en-GB" dirty="0"/>
          </a:p>
        </p:txBody>
      </p:sp>
      <p:pic>
        <p:nvPicPr>
          <p:cNvPr id="9" name="Picture 2" descr="https://www.regenagentur-duisburg.de/fileadmin/Bilder/Regenwassernutzung/regenwassernutzung-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0498" y="2408728"/>
            <a:ext cx="4608512" cy="418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2711624" y="1106741"/>
            <a:ext cx="9197386" cy="954107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>
                <a:latin typeface="Titillium Bd" panose="00000800000000000000" pitchFamily="50" charset="0"/>
              </a:rPr>
              <a:t>Förderprogramm - Zisternen:</a:t>
            </a:r>
            <a:br>
              <a:rPr lang="de-DE" dirty="0"/>
            </a:br>
            <a:r>
              <a:rPr lang="de-DE" b="0" dirty="0">
                <a:latin typeface="Titillium Lt" panose="00000400000000000000" pitchFamily="50" charset="0"/>
              </a:rPr>
              <a:t>80 % bis 20.000 Euro für Regenwassernutzungsanlagen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69683" y="6597352"/>
            <a:ext cx="24785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latin typeface="Titillium" panose="00000500000000000000" pitchFamily="50" charset="0"/>
              </a:rPr>
              <a:t>Quelle: https://www.zisterne-ratgeber.de/</a:t>
            </a:r>
          </a:p>
        </p:txBody>
      </p:sp>
    </p:spTree>
    <p:extLst>
      <p:ext uri="{BB962C8B-B14F-4D97-AF65-F5344CB8AC3E}">
        <p14:creationId xmlns:p14="http://schemas.microsoft.com/office/powerpoint/2010/main" val="3367185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31B795D-8B54-78CD-131A-CE6AE5ECE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0FC4F-3FE9-4D5A-8719-52894BAAE8B5}" type="datetime1">
              <a:rPr lang="de-DE" smtClean="0"/>
              <a:t>28.08.24</a:t>
            </a:fld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3925564-418C-0703-352C-E75263EBB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91E2-FABF-40A7-AD0E-BC29A04AA31F}" type="slidenum">
              <a:rPr lang="de-DE" smtClean="0"/>
              <a:t>14</a:t>
            </a:fld>
            <a:endParaRPr 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0A409313-181C-443F-A827-CE04BC1CA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3106" y="476674"/>
            <a:ext cx="5981166" cy="324035"/>
          </a:xfrm>
        </p:spPr>
        <p:txBody>
          <a:bodyPr/>
          <a:lstStyle/>
          <a:p>
            <a:r>
              <a:rPr lang="de-DE" dirty="0">
                <a:solidFill>
                  <a:schemeClr val="dk1"/>
                </a:solidFill>
              </a:rPr>
              <a:t>Regenagentur /  Schwammstadt Duisburg</a:t>
            </a:r>
            <a:endParaRPr lang="en-GB" dirty="0"/>
          </a:p>
        </p:txBody>
      </p:sp>
      <p:sp>
        <p:nvSpPr>
          <p:cNvPr id="11" name="Textfeld 10"/>
          <p:cNvSpPr txBox="1"/>
          <p:nvPr/>
        </p:nvSpPr>
        <p:spPr>
          <a:xfrm>
            <a:off x="9696400" y="1106741"/>
            <a:ext cx="2212610" cy="954107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>
                <a:latin typeface="Titillium Bd" panose="00000800000000000000" pitchFamily="50" charset="0"/>
              </a:rPr>
              <a:t>Beispiel Rheinschafe</a:t>
            </a:r>
            <a:endParaRPr lang="de-DE" b="0" dirty="0">
              <a:latin typeface="Titillium Lt" panose="00000400000000000000" pitchFamily="50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69683" y="6597352"/>
            <a:ext cx="22429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latin typeface="Titillium" panose="00000500000000000000" pitchFamily="50" charset="0"/>
              </a:rPr>
              <a:t>Quelle: https://www.google-maps.de/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287" y="1393284"/>
            <a:ext cx="9157097" cy="539327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532666" y="3140968"/>
            <a:ext cx="115929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accent1"/>
                </a:solidFill>
              </a:rPr>
              <a:t>Gründach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231904" y="2420888"/>
            <a:ext cx="144142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Entsiegelung</a:t>
            </a:r>
          </a:p>
        </p:txBody>
      </p:sp>
      <p:sp>
        <p:nvSpPr>
          <p:cNvPr id="13" name="Freihandform 12"/>
          <p:cNvSpPr/>
          <p:nvPr/>
        </p:nvSpPr>
        <p:spPr>
          <a:xfrm>
            <a:off x="4098925" y="4622800"/>
            <a:ext cx="1419225" cy="765175"/>
          </a:xfrm>
          <a:custGeom>
            <a:avLst/>
            <a:gdLst>
              <a:gd name="connsiteX0" fmla="*/ 0 w 1419225"/>
              <a:gd name="connsiteY0" fmla="*/ 371475 h 765175"/>
              <a:gd name="connsiteX1" fmla="*/ 288925 w 1419225"/>
              <a:gd name="connsiteY1" fmla="*/ 460375 h 765175"/>
              <a:gd name="connsiteX2" fmla="*/ 311150 w 1419225"/>
              <a:gd name="connsiteY2" fmla="*/ 390525 h 765175"/>
              <a:gd name="connsiteX3" fmla="*/ 1085850 w 1419225"/>
              <a:gd name="connsiteY3" fmla="*/ 625475 h 765175"/>
              <a:gd name="connsiteX4" fmla="*/ 1054100 w 1419225"/>
              <a:gd name="connsiteY4" fmla="*/ 695325 h 765175"/>
              <a:gd name="connsiteX5" fmla="*/ 1323975 w 1419225"/>
              <a:gd name="connsiteY5" fmla="*/ 765175 h 765175"/>
              <a:gd name="connsiteX6" fmla="*/ 1419225 w 1419225"/>
              <a:gd name="connsiteY6" fmla="*/ 377825 h 765175"/>
              <a:gd name="connsiteX7" fmla="*/ 107950 w 1419225"/>
              <a:gd name="connsiteY7" fmla="*/ 0 h 765175"/>
              <a:gd name="connsiteX8" fmla="*/ 0 w 1419225"/>
              <a:gd name="connsiteY8" fmla="*/ 371475 h 76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9225" h="765175">
                <a:moveTo>
                  <a:pt x="0" y="371475"/>
                </a:moveTo>
                <a:lnTo>
                  <a:pt x="288925" y="460375"/>
                </a:lnTo>
                <a:lnTo>
                  <a:pt x="311150" y="390525"/>
                </a:lnTo>
                <a:lnTo>
                  <a:pt x="1085850" y="625475"/>
                </a:lnTo>
                <a:lnTo>
                  <a:pt x="1054100" y="695325"/>
                </a:lnTo>
                <a:lnTo>
                  <a:pt x="1323975" y="765175"/>
                </a:lnTo>
                <a:lnTo>
                  <a:pt x="1419225" y="377825"/>
                </a:lnTo>
                <a:lnTo>
                  <a:pt x="107950" y="0"/>
                </a:lnTo>
                <a:lnTo>
                  <a:pt x="0" y="371475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Freihandform 13"/>
          <p:cNvSpPr/>
          <p:nvPr/>
        </p:nvSpPr>
        <p:spPr>
          <a:xfrm>
            <a:off x="4216400" y="2870200"/>
            <a:ext cx="1149350" cy="1917700"/>
          </a:xfrm>
          <a:custGeom>
            <a:avLst/>
            <a:gdLst>
              <a:gd name="connsiteX0" fmla="*/ 698500 w 1149350"/>
              <a:gd name="connsiteY0" fmla="*/ 0 h 1917700"/>
              <a:gd name="connsiteX1" fmla="*/ 374650 w 1149350"/>
              <a:gd name="connsiteY1" fmla="*/ 508000 h 1917700"/>
              <a:gd name="connsiteX2" fmla="*/ 317500 w 1149350"/>
              <a:gd name="connsiteY2" fmla="*/ 654050 h 1917700"/>
              <a:gd name="connsiteX3" fmla="*/ 463550 w 1149350"/>
              <a:gd name="connsiteY3" fmla="*/ 711200 h 1917700"/>
              <a:gd name="connsiteX4" fmla="*/ 374650 w 1149350"/>
              <a:gd name="connsiteY4" fmla="*/ 1066800 h 1917700"/>
              <a:gd name="connsiteX5" fmla="*/ 241300 w 1149350"/>
              <a:gd name="connsiteY5" fmla="*/ 996950 h 1917700"/>
              <a:gd name="connsiteX6" fmla="*/ 0 w 1149350"/>
              <a:gd name="connsiteY6" fmla="*/ 1733550 h 1917700"/>
              <a:gd name="connsiteX7" fmla="*/ 590550 w 1149350"/>
              <a:gd name="connsiteY7" fmla="*/ 1917700 h 1917700"/>
              <a:gd name="connsiteX8" fmla="*/ 1149350 w 1149350"/>
              <a:gd name="connsiteY8" fmla="*/ 215900 h 1917700"/>
              <a:gd name="connsiteX9" fmla="*/ 698500 w 1149350"/>
              <a:gd name="connsiteY9" fmla="*/ 0 h 191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49350" h="1917700">
                <a:moveTo>
                  <a:pt x="698500" y="0"/>
                </a:moveTo>
                <a:lnTo>
                  <a:pt x="374650" y="508000"/>
                </a:lnTo>
                <a:lnTo>
                  <a:pt x="317500" y="654050"/>
                </a:lnTo>
                <a:lnTo>
                  <a:pt x="463550" y="711200"/>
                </a:lnTo>
                <a:lnTo>
                  <a:pt x="374650" y="1066800"/>
                </a:lnTo>
                <a:lnTo>
                  <a:pt x="241300" y="996950"/>
                </a:lnTo>
                <a:lnTo>
                  <a:pt x="0" y="1733550"/>
                </a:lnTo>
                <a:lnTo>
                  <a:pt x="590550" y="1917700"/>
                </a:lnTo>
                <a:lnTo>
                  <a:pt x="1149350" y="215900"/>
                </a:lnTo>
                <a:lnTo>
                  <a:pt x="69850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132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Regenagentur im Kontext der Schwammstadt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59396" y="2528888"/>
            <a:ext cx="11125236" cy="3779836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de-DE" sz="2200" dirty="0">
                <a:latin typeface="Titillium" panose="00000500000000000000" pitchFamily="50" charset="0"/>
              </a:rPr>
              <a:t>Die Regenagentur Duisburg ist ein wichtiger Baustein für das übergeordnete Ziel: Die Entwicklung einer blau-grünen Infrastruktur in Duisburg (Schwammstadt Duisburg).</a:t>
            </a:r>
          </a:p>
          <a:p>
            <a:pPr>
              <a:spcAft>
                <a:spcPts val="1800"/>
              </a:spcAft>
            </a:pPr>
            <a:r>
              <a:rPr lang="de-DE" sz="2200" dirty="0">
                <a:latin typeface="Titillium" panose="00000500000000000000" pitchFamily="50" charset="0"/>
              </a:rPr>
              <a:t>Elemente der Schwammstadt sind u.a. multifunktionale Flächen, Gründächer, Versickerungsanlagen usw. </a:t>
            </a:r>
          </a:p>
          <a:p>
            <a:r>
              <a:rPr lang="de-DE" sz="2200" dirty="0">
                <a:latin typeface="Titillium" panose="00000500000000000000" pitchFamily="50" charset="0"/>
              </a:rPr>
              <a:t>Die Stadtentwässerung koordiniert das Thema mit der Stadt und Dritten (31, 61, 62, UWB</a:t>
            </a:r>
            <a:r>
              <a:rPr lang="de-DE" sz="2200">
                <a:latin typeface="Titillium" panose="00000500000000000000" pitchFamily="50" charset="0"/>
              </a:rPr>
              <a:t>, UBB, </a:t>
            </a:r>
            <a:r>
              <a:rPr lang="de-DE" sz="2200" dirty="0">
                <a:latin typeface="Titillium" panose="00000500000000000000" pitchFamily="50" charset="0"/>
              </a:rPr>
              <a:t>GEBAG, EGLV usw.).</a:t>
            </a:r>
          </a:p>
          <a:p>
            <a:endParaRPr lang="de-DE" sz="2000" dirty="0"/>
          </a:p>
          <a:p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0FC4F-3FE9-4D5A-8719-52894BAAE8B5}" type="datetime1">
              <a:rPr lang="de-DE" smtClean="0"/>
              <a:t>28.08.24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2563106" y="476675"/>
            <a:ext cx="5477110" cy="288030"/>
          </a:xfrm>
        </p:spPr>
        <p:txBody>
          <a:bodyPr/>
          <a:lstStyle/>
          <a:p>
            <a:r>
              <a:rPr lang="de-DE" dirty="0">
                <a:solidFill>
                  <a:schemeClr val="dk1"/>
                </a:solidFill>
              </a:rPr>
              <a:t>Regenagentur /  Schwammstadt Duisburg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91E2-FABF-40A7-AD0E-BC29A04AA31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6726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734EC-4A5F-4602-913A-879CAB67162A}" type="datetime1">
              <a:rPr lang="de-DE" smtClean="0"/>
              <a:t>28.08.24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63106" y="476674"/>
            <a:ext cx="4108958" cy="324035"/>
          </a:xfrm>
        </p:spPr>
        <p:txBody>
          <a:bodyPr/>
          <a:lstStyle/>
          <a:p>
            <a:r>
              <a:rPr lang="de-DE" dirty="0">
                <a:solidFill>
                  <a:schemeClr val="dk1"/>
                </a:solidFill>
              </a:rPr>
              <a:t>Regenagentur /  Schwammstadt Duisburg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91E2-FABF-40A7-AD0E-BC29A04AA31F}" type="slidenum">
              <a:rPr lang="en-GB" smtClean="0"/>
              <a:t>16</a:t>
            </a:fld>
            <a:endParaRPr lang="en-GB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400" y="1229310"/>
            <a:ext cx="9937104" cy="5512058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8832304" y="1127824"/>
            <a:ext cx="3024336" cy="1569660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800" b="1">
                <a:solidFill>
                  <a:schemeClr val="bg1"/>
                </a:solidFill>
                <a:latin typeface="Titillium Bd" panose="00000800000000000000" pitchFamily="50" charset="0"/>
                <a:cs typeface="Arial" panose="020B0604020202020204" pitchFamily="34" charset="0"/>
              </a:defRPr>
            </a:lvl1pPr>
          </a:lstStyle>
          <a:p>
            <a:r>
              <a:rPr lang="de-DE" sz="2400" dirty="0">
                <a:latin typeface="Titillium" panose="00000500000000000000" pitchFamily="50" charset="0"/>
              </a:rPr>
              <a:t>Duisburg:</a:t>
            </a:r>
            <a:br>
              <a:rPr lang="de-DE" sz="2400" dirty="0">
                <a:latin typeface="Titillium" panose="00000500000000000000" pitchFamily="50" charset="0"/>
              </a:rPr>
            </a:br>
            <a:r>
              <a:rPr lang="de-DE" sz="2400" dirty="0">
                <a:latin typeface="Titillium" panose="00000500000000000000" pitchFamily="50" charset="0"/>
              </a:rPr>
              <a:t>öffentliche und private Maßnahmen erforderlich!</a:t>
            </a:r>
          </a:p>
        </p:txBody>
      </p:sp>
    </p:spTree>
    <p:extLst>
      <p:ext uri="{BB962C8B-B14F-4D97-AF65-F5344CB8AC3E}">
        <p14:creationId xmlns:p14="http://schemas.microsoft.com/office/powerpoint/2010/main" val="3494446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953" y="3861048"/>
            <a:ext cx="3566728" cy="2675046"/>
          </a:xfrm>
          <a:prstGeom prst="rect">
            <a:avLst/>
          </a:prstGeom>
        </p:spPr>
      </p:pic>
      <p:pic>
        <p:nvPicPr>
          <p:cNvPr id="14" name="Picture 6" descr="https://www.innenhafen-portal.de/index.php?rex_media_type=eingepasst_2000&amp;rex_media_file=hansegracht-07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1572" y="1052736"/>
            <a:ext cx="3528392" cy="235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734EC-4A5F-4602-913A-879CAB67162A}" type="datetime1">
              <a:rPr lang="de-DE" smtClean="0"/>
              <a:t>28.08.24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63106" y="476674"/>
            <a:ext cx="5406327" cy="324035"/>
          </a:xfrm>
        </p:spPr>
        <p:txBody>
          <a:bodyPr/>
          <a:lstStyle/>
          <a:p>
            <a:r>
              <a:rPr lang="de-DE" dirty="0">
                <a:solidFill>
                  <a:schemeClr val="dk1"/>
                </a:solidFill>
              </a:rPr>
              <a:t>Regenagentur /  Schwammstadt Duisburg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91E2-FABF-40A7-AD0E-BC29A04AA31F}" type="slidenum">
              <a:rPr lang="en-GB" smtClean="0"/>
              <a:t>17</a:t>
            </a:fld>
            <a:endParaRPr lang="en-GB"/>
          </a:p>
        </p:txBody>
      </p:sp>
      <p:sp>
        <p:nvSpPr>
          <p:cNvPr id="15" name="Textfeld 14"/>
          <p:cNvSpPr txBox="1"/>
          <p:nvPr/>
        </p:nvSpPr>
        <p:spPr>
          <a:xfrm>
            <a:off x="4641572" y="3412304"/>
            <a:ext cx="3528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Titillium" panose="00000500000000000000" pitchFamily="50" charset="0"/>
                <a:cs typeface="Arial" panose="020B0604020202020204" pitchFamily="34" charset="0"/>
              </a:rPr>
              <a:t>Offene Rückhaltung und Ableitung</a:t>
            </a:r>
          </a:p>
        </p:txBody>
      </p:sp>
      <p:pic>
        <p:nvPicPr>
          <p:cNvPr id="16" name="Picture 2" descr="Parkplatz unversiegelt öko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392" y="1052736"/>
            <a:ext cx="3765501" cy="235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feld 18"/>
          <p:cNvSpPr txBox="1"/>
          <p:nvPr/>
        </p:nvSpPr>
        <p:spPr>
          <a:xfrm>
            <a:off x="650627" y="3412304"/>
            <a:ext cx="3721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Titillium" panose="00000500000000000000" pitchFamily="50" charset="0"/>
                <a:cs typeface="Arial" panose="020B0604020202020204" pitchFamily="34" charset="0"/>
              </a:rPr>
              <a:t>Pflaster mit Sickeröffnungen</a:t>
            </a: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9251" y="1052736"/>
            <a:ext cx="3163583" cy="2353438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8439018" y="3412304"/>
            <a:ext cx="31838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Titillium" panose="00000500000000000000" pitchFamily="50" charset="0"/>
                <a:cs typeface="Arial" panose="020B0604020202020204" pitchFamily="34" charset="0"/>
              </a:rPr>
              <a:t>Versickerung</a:t>
            </a: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96" y="3861048"/>
            <a:ext cx="3938797" cy="2675046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4441041" y="6536094"/>
            <a:ext cx="3528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Titillium" panose="00000500000000000000" pitchFamily="50" charset="0"/>
                <a:cs typeface="Arial" panose="020B0604020202020204" pitchFamily="34" charset="0"/>
              </a:rPr>
              <a:t>Gründächer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50095" y="6536094"/>
            <a:ext cx="37218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Titillium" panose="00000500000000000000" pitchFamily="50" charset="0"/>
                <a:cs typeface="Arial" panose="020B0604020202020204" pitchFamily="34" charset="0"/>
              </a:rPr>
              <a:t>Baumrigolen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8508768" y="6523172"/>
            <a:ext cx="31838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Titillium" panose="00000500000000000000" pitchFamily="50" charset="0"/>
                <a:cs typeface="Arial" panose="020B0604020202020204" pitchFamily="34" charset="0"/>
              </a:rPr>
              <a:t>Regenwassernutzungsanlagen</a:t>
            </a:r>
          </a:p>
        </p:txBody>
      </p:sp>
      <p:pic>
        <p:nvPicPr>
          <p:cNvPr id="29" name="Picture 2" descr="Regenwassernutzung | Bad und Sanitär | Grauwasser/Recycling | Baunetz_Wissen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6280" y="3861048"/>
            <a:ext cx="3076303" cy="267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7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734EC-4A5F-4602-913A-879CAB67162A}" type="datetime1">
              <a:rPr lang="de-DE" smtClean="0"/>
              <a:t>28.08.24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63106" y="476674"/>
            <a:ext cx="4973054" cy="324035"/>
          </a:xfrm>
        </p:spPr>
        <p:txBody>
          <a:bodyPr/>
          <a:lstStyle/>
          <a:p>
            <a:r>
              <a:rPr lang="de-DE" dirty="0">
                <a:solidFill>
                  <a:schemeClr val="dk1"/>
                </a:solidFill>
              </a:rPr>
              <a:t>Regenagentur /  Schwammstadt Duisburg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91E2-FABF-40A7-AD0E-BC29A04AA31F}" type="slidenum">
              <a:rPr lang="en-GB" smtClean="0"/>
              <a:t>18</a:t>
            </a:fld>
            <a:endParaRPr lang="en-GB"/>
          </a:p>
        </p:txBody>
      </p:sp>
      <p:pic>
        <p:nvPicPr>
          <p:cNvPr id="8" name="Picture 6" descr="Stadtentwässerungsbetriebe Köln on Twitter: &quot;#Starkregenvorsorge 🚧Ab Mitte  Januar bauen die #StEB Köln und die Stadt #Köln in einem gemeinsamen  #Pilotprojekt zwei Plätze in Porz-Eil – den Eiler Schützenplatz und den  Leidenhausener Platz –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020" y="2505700"/>
            <a:ext cx="5631957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MURIEL - Multifunktionale Flächen in der Stadt - Mus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1957" y="2492896"/>
            <a:ext cx="5656891" cy="353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10383921" y="6034092"/>
            <a:ext cx="16466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latin typeface="Titillium" panose="00000500000000000000" pitchFamily="50" charset="0"/>
              </a:rPr>
              <a:t>Quellen: </a:t>
            </a:r>
            <a:r>
              <a:rPr lang="de-DE" sz="1000" dirty="0" err="1">
                <a:latin typeface="Titillium" panose="00000500000000000000" pitchFamily="50" charset="0"/>
              </a:rPr>
              <a:t>steb</a:t>
            </a:r>
            <a:r>
              <a:rPr lang="de-DE" sz="1000" dirty="0">
                <a:latin typeface="Titillium" panose="00000500000000000000" pitchFamily="50" charset="0"/>
              </a:rPr>
              <a:t> </a:t>
            </a:r>
            <a:r>
              <a:rPr lang="de-DE" sz="1000" dirty="0" err="1">
                <a:latin typeface="Titillium" panose="00000500000000000000" pitchFamily="50" charset="0"/>
              </a:rPr>
              <a:t>köln</a:t>
            </a:r>
            <a:r>
              <a:rPr lang="de-DE" sz="1000" dirty="0">
                <a:latin typeface="Titillium" panose="00000500000000000000" pitchFamily="50" charset="0"/>
              </a:rPr>
              <a:t>/ Must.nl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215680" y="1340768"/>
            <a:ext cx="8760296" cy="954107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800" b="1">
                <a:solidFill>
                  <a:schemeClr val="bg1"/>
                </a:solidFill>
                <a:latin typeface="Titillium Bd" panose="00000800000000000000" pitchFamily="50" charset="0"/>
                <a:cs typeface="Arial" panose="020B0604020202020204" pitchFamily="34" charset="0"/>
              </a:defRPr>
            </a:lvl1pPr>
          </a:lstStyle>
          <a:p>
            <a:r>
              <a:rPr lang="de-DE" dirty="0">
                <a:latin typeface="Titillium" panose="00000500000000000000" pitchFamily="50" charset="0"/>
              </a:rPr>
              <a:t>Multifunktionale Flächen:</a:t>
            </a:r>
          </a:p>
          <a:p>
            <a:r>
              <a:rPr lang="de-DE" dirty="0">
                <a:latin typeface="Titillium" panose="00000500000000000000" pitchFamily="50" charset="0"/>
              </a:rPr>
              <a:t>bei Trockenheit nutzbar – bei Starkregen Rückhalteraum</a:t>
            </a:r>
          </a:p>
        </p:txBody>
      </p:sp>
    </p:spTree>
    <p:extLst>
      <p:ext uri="{BB962C8B-B14F-4D97-AF65-F5344CB8AC3E}">
        <p14:creationId xmlns:p14="http://schemas.microsoft.com/office/powerpoint/2010/main" val="2248718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734EC-4A5F-4602-913A-879CAB67162A}" type="datetime1">
              <a:rPr lang="de-DE" smtClean="0"/>
              <a:t>28.08.24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63106" y="476674"/>
            <a:ext cx="4108958" cy="324035"/>
          </a:xfrm>
        </p:spPr>
        <p:txBody>
          <a:bodyPr/>
          <a:lstStyle/>
          <a:p>
            <a:r>
              <a:rPr lang="de-DE" dirty="0">
                <a:solidFill>
                  <a:schemeClr val="dk1"/>
                </a:solidFill>
              </a:rPr>
              <a:t>Regenagentur /  Schwammstadt Duisburg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91E2-FABF-40A7-AD0E-BC29A04AA31F}" type="slidenum">
              <a:rPr lang="en-GB" smtClean="0"/>
              <a:t>19</a:t>
            </a:fld>
            <a:endParaRPr lang="en-GB"/>
          </a:p>
        </p:txBody>
      </p:sp>
      <p:sp>
        <p:nvSpPr>
          <p:cNvPr id="7" name="Inhaltsplatzhalter 1"/>
          <p:cNvSpPr txBox="1">
            <a:spLocks/>
          </p:cNvSpPr>
          <p:nvPr/>
        </p:nvSpPr>
        <p:spPr>
          <a:xfrm>
            <a:off x="659396" y="1340768"/>
            <a:ext cx="5004556" cy="5112568"/>
          </a:xfrm>
          <a:prstGeom prst="rect">
            <a:avLst/>
          </a:prstGeom>
        </p:spPr>
        <p:txBody>
          <a:bodyPr/>
          <a:lstStyle>
            <a:lvl1pPr marL="182563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200" b="1" dirty="0">
                <a:latin typeface="Titillium" panose="00000500000000000000" pitchFamily="50" charset="0"/>
              </a:rPr>
              <a:t>B-Plan - Am Alten Angerbach</a:t>
            </a:r>
          </a:p>
          <a:p>
            <a:r>
              <a:rPr lang="de-DE" sz="2200" dirty="0">
                <a:latin typeface="Titillium" panose="00000500000000000000" pitchFamily="50" charset="0"/>
              </a:rPr>
              <a:t>ca. 260 Wohneinheiten (+ Kita)</a:t>
            </a:r>
          </a:p>
          <a:p>
            <a:r>
              <a:rPr lang="de-DE" sz="2200" dirty="0">
                <a:latin typeface="Titillium" panose="00000500000000000000" pitchFamily="50" charset="0"/>
              </a:rPr>
              <a:t>17 ha Fläche</a:t>
            </a:r>
          </a:p>
          <a:p>
            <a:r>
              <a:rPr lang="de-DE" sz="2200" dirty="0">
                <a:latin typeface="Titillium" panose="00000500000000000000" pitchFamily="50" charset="0"/>
              </a:rPr>
              <a:t>1,5 h Grün/Versickerung</a:t>
            </a:r>
          </a:p>
          <a:p>
            <a:r>
              <a:rPr lang="de-DE" sz="2200" dirty="0">
                <a:latin typeface="Titillium" panose="00000500000000000000" pitchFamily="50" charset="0"/>
              </a:rPr>
              <a:t>Grauer Wasserplatz</a:t>
            </a:r>
          </a:p>
          <a:p>
            <a:r>
              <a:rPr lang="de-DE" sz="2200" dirty="0">
                <a:latin typeface="Titillium" panose="00000500000000000000" pitchFamily="50" charset="0"/>
              </a:rPr>
              <a:t>Grüne Multifunktionsfläche</a:t>
            </a:r>
          </a:p>
          <a:p>
            <a:r>
              <a:rPr lang="de-DE" sz="2200" dirty="0">
                <a:latin typeface="Titillium" panose="00000500000000000000" pitchFamily="50" charset="0"/>
              </a:rPr>
              <a:t>Rinnenführung</a:t>
            </a:r>
          </a:p>
          <a:p>
            <a:r>
              <a:rPr lang="de-DE" sz="2200" dirty="0">
                <a:latin typeface="Titillium" panose="00000500000000000000" pitchFamily="50" charset="0"/>
              </a:rPr>
              <a:t>Baumrigolen</a:t>
            </a:r>
          </a:p>
          <a:p>
            <a:r>
              <a:rPr lang="de-DE" sz="2200" dirty="0">
                <a:latin typeface="Titillium" panose="00000500000000000000" pitchFamily="50" charset="0"/>
              </a:rPr>
              <a:t>Festsetzung von Klimaschutzmaßnahmen (Versickerungsflächen/ Gründächer)</a:t>
            </a:r>
          </a:p>
        </p:txBody>
      </p:sp>
      <p:pic>
        <p:nvPicPr>
          <p:cNvPr id="8" name="Picture 2" descr="V:\Hauptverwaltung\WBD-SI\WBD-SI1\WBD-SI11\Planung Kanal\Planungsgebiet Überregional\7 Süd\BPlan_1234_Huckingen-Am alten Angerbach\Sonstiges\SBV-Entwurf.tif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03911" y="1872888"/>
            <a:ext cx="6600056" cy="454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5303911" y="1249596"/>
            <a:ext cx="6600056" cy="523220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800" b="1">
                <a:solidFill>
                  <a:schemeClr val="bg1"/>
                </a:solidFill>
                <a:latin typeface="Titillium Bd" panose="00000800000000000000" pitchFamily="50" charset="0"/>
                <a:cs typeface="Arial" panose="020B0604020202020204" pitchFamily="34" charset="0"/>
              </a:defRPr>
            </a:lvl1pPr>
          </a:lstStyle>
          <a:p>
            <a:r>
              <a:rPr lang="de-DE" dirty="0">
                <a:latin typeface="Titillium" panose="00000500000000000000" pitchFamily="50" charset="0"/>
              </a:rPr>
              <a:t>Umsetzungsbeispiel: Am Alten Angerbach</a:t>
            </a:r>
          </a:p>
        </p:txBody>
      </p:sp>
    </p:spTree>
    <p:extLst>
      <p:ext uri="{BB962C8B-B14F-4D97-AF65-F5344CB8AC3E}">
        <p14:creationId xmlns:p14="http://schemas.microsoft.com/office/powerpoint/2010/main" val="1012853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solidFill>
            <a:schemeClr val="accent1"/>
          </a:solidFill>
        </p:spPr>
        <p:txBody>
          <a:bodyPr/>
          <a:lstStyle/>
          <a:p>
            <a:pPr algn="ctr"/>
            <a:r>
              <a:rPr lang="de-DE" dirty="0"/>
              <a:t>Der Klimawandel ist jetzt schon spür- und sichtbar</a:t>
            </a:r>
            <a:br>
              <a:rPr lang="de-DE" dirty="0"/>
            </a:br>
            <a:br>
              <a:rPr lang="de-DE" dirty="0"/>
            </a:br>
            <a:r>
              <a:rPr lang="de-DE" dirty="0"/>
              <a:t>-Temperatur-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267"/>
          <a:stretch/>
        </p:blipFill>
        <p:spPr>
          <a:xfrm>
            <a:off x="5015879" y="1160748"/>
            <a:ext cx="5672265" cy="2628292"/>
          </a:xfrm>
          <a:prstGeom prst="rect">
            <a:avLst/>
          </a:prstGeom>
        </p:spPr>
      </p:pic>
      <p:pic>
        <p:nvPicPr>
          <p:cNvPr id="8" name="Inhaltsplatzhalter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2024" y="3429000"/>
            <a:ext cx="5349100" cy="3102478"/>
          </a:xfrm>
          <a:prstGeom prst="rect">
            <a:avLst/>
          </a:prstGeom>
        </p:spPr>
      </p:pic>
      <p:sp>
        <p:nvSpPr>
          <p:cNvPr id="9" name="Datumsplatzhalter 1"/>
          <p:cNvSpPr>
            <a:spLocks noGrp="1"/>
          </p:cNvSpPr>
          <p:nvPr>
            <p:ph type="dt" sz="half" idx="10"/>
          </p:nvPr>
        </p:nvSpPr>
        <p:spPr>
          <a:xfrm>
            <a:off x="1271464" y="476673"/>
            <a:ext cx="828675" cy="324036"/>
          </a:xfrm>
        </p:spPr>
        <p:txBody>
          <a:bodyPr/>
          <a:lstStyle/>
          <a:p>
            <a:fld id="{24F734EC-4A5F-4602-913A-879CAB67162A}" type="datetime1">
              <a:rPr lang="de-DE" smtClean="0"/>
              <a:t>28.08.24</a:t>
            </a:fld>
            <a:endParaRPr lang="en-GB" dirty="0"/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63106" y="476674"/>
            <a:ext cx="4685022" cy="324035"/>
          </a:xfrm>
        </p:spPr>
        <p:txBody>
          <a:bodyPr/>
          <a:lstStyle/>
          <a:p>
            <a:r>
              <a:rPr lang="de-DE" dirty="0">
                <a:solidFill>
                  <a:schemeClr val="dk1"/>
                </a:solidFill>
              </a:rPr>
              <a:t>Regenagentur /  Schwammstadt Duisburg</a:t>
            </a:r>
            <a:endParaRPr lang="en-GB" dirty="0"/>
          </a:p>
        </p:txBody>
      </p:sp>
      <p:sp>
        <p:nvSpPr>
          <p:cNvPr id="11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9396" y="476673"/>
            <a:ext cx="396044" cy="324036"/>
          </a:xfrm>
        </p:spPr>
        <p:txBody>
          <a:bodyPr/>
          <a:lstStyle/>
          <a:p>
            <a:fld id="{797091E2-FABF-40A7-AD0E-BC29A04AA31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7436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734EC-4A5F-4602-913A-879CAB67162A}" type="datetime1">
              <a:rPr lang="de-DE" smtClean="0"/>
              <a:t>28.08.24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63106" y="476674"/>
            <a:ext cx="3892934" cy="324035"/>
          </a:xfrm>
        </p:spPr>
        <p:txBody>
          <a:bodyPr/>
          <a:lstStyle/>
          <a:p>
            <a:r>
              <a:rPr lang="de-DE" dirty="0">
                <a:solidFill>
                  <a:schemeClr val="dk1"/>
                </a:solidFill>
              </a:rPr>
              <a:t>Regenagentur /  Schwammstadt Duisburg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91E2-FABF-40A7-AD0E-BC29A04AA31F}" type="slidenum">
              <a:rPr lang="en-GB" smtClean="0"/>
              <a:t>20</a:t>
            </a:fld>
            <a:endParaRPr lang="en-GB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5960" y="2564904"/>
            <a:ext cx="6049204" cy="403244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1196751"/>
            <a:ext cx="5941183" cy="396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08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734EC-4A5F-4602-913A-879CAB67162A}" type="datetime1">
              <a:rPr lang="de-DE" smtClean="0"/>
              <a:t>28.08.24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63106" y="476674"/>
            <a:ext cx="3892934" cy="324035"/>
          </a:xfrm>
        </p:spPr>
        <p:txBody>
          <a:bodyPr/>
          <a:lstStyle/>
          <a:p>
            <a:r>
              <a:rPr lang="de-DE" dirty="0">
                <a:solidFill>
                  <a:schemeClr val="dk1"/>
                </a:solidFill>
              </a:rPr>
              <a:t>Regenagentur /  Schwammstadt Duisburg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91E2-FABF-40A7-AD0E-BC29A04AA31F}" type="slidenum">
              <a:rPr lang="en-GB" smtClean="0"/>
              <a:t>21</a:t>
            </a:fld>
            <a:endParaRPr lang="en-GB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1068760"/>
            <a:ext cx="6223620" cy="414908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976" y="2348880"/>
            <a:ext cx="5941176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411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734EC-4A5F-4602-913A-879CAB67162A}" type="datetime1">
              <a:rPr lang="de-DE" smtClean="0"/>
              <a:t>28.08.24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63106" y="476674"/>
            <a:ext cx="3892934" cy="324035"/>
          </a:xfrm>
        </p:spPr>
        <p:txBody>
          <a:bodyPr/>
          <a:lstStyle/>
          <a:p>
            <a:r>
              <a:rPr lang="de-DE" dirty="0">
                <a:solidFill>
                  <a:schemeClr val="dk1"/>
                </a:solidFill>
              </a:rPr>
              <a:t>Regenagentur /  Schwammstadt Duisburg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91E2-FABF-40A7-AD0E-BC29A04AA31F}" type="slidenum">
              <a:rPr lang="en-GB" smtClean="0"/>
              <a:t>22</a:t>
            </a:fld>
            <a:endParaRPr lang="en-GB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3952" y="1844824"/>
            <a:ext cx="6144683" cy="460851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1068760"/>
            <a:ext cx="6144683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769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7168" y="908720"/>
            <a:ext cx="7607224" cy="5696760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734EC-4A5F-4602-913A-879CAB67162A}" type="datetime1">
              <a:rPr lang="de-DE" smtClean="0"/>
              <a:t>28.08.24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63106" y="476674"/>
            <a:ext cx="4541006" cy="324035"/>
          </a:xfrm>
        </p:spPr>
        <p:txBody>
          <a:bodyPr/>
          <a:lstStyle/>
          <a:p>
            <a:r>
              <a:rPr lang="de-DE" dirty="0">
                <a:solidFill>
                  <a:schemeClr val="dk1"/>
                </a:solidFill>
              </a:rPr>
              <a:t>Regenagentur /  Schwammstadt Duisburg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91E2-FABF-40A7-AD0E-BC29A04AA31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6320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734EC-4A5F-4602-913A-879CAB67162A}" type="datetime1">
              <a:rPr lang="de-DE" smtClean="0"/>
              <a:t>28.08.24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63106" y="476674"/>
            <a:ext cx="4541006" cy="324035"/>
          </a:xfrm>
        </p:spPr>
        <p:txBody>
          <a:bodyPr/>
          <a:lstStyle/>
          <a:p>
            <a:r>
              <a:rPr lang="de-DE" dirty="0">
                <a:solidFill>
                  <a:schemeClr val="dk1"/>
                </a:solidFill>
              </a:rPr>
              <a:t>Regenagentur /  Schwammstadt Duisburg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91E2-FABF-40A7-AD0E-BC29A04AA31F}" type="slidenum">
              <a:rPr lang="en-GB" smtClean="0"/>
              <a:t>24</a:t>
            </a:fld>
            <a:endParaRPr lang="en-GB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44" y="908720"/>
            <a:ext cx="7603285" cy="569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254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734EC-4A5F-4602-913A-879CAB67162A}" type="datetime1">
              <a:rPr lang="de-DE" smtClean="0"/>
              <a:t>28.08.24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63106" y="476674"/>
            <a:ext cx="4108958" cy="324035"/>
          </a:xfrm>
        </p:spPr>
        <p:txBody>
          <a:bodyPr/>
          <a:lstStyle/>
          <a:p>
            <a:r>
              <a:rPr lang="de-DE" dirty="0">
                <a:solidFill>
                  <a:schemeClr val="dk1"/>
                </a:solidFill>
              </a:rPr>
              <a:t>Regenagentur /  Schwammstadt Duisburg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91E2-FABF-40A7-AD0E-BC29A04AA31F}" type="slidenum">
              <a:rPr lang="en-GB" smtClean="0"/>
              <a:t>25</a:t>
            </a:fld>
            <a:endParaRPr lang="en-GB"/>
          </a:p>
        </p:txBody>
      </p:sp>
      <p:sp>
        <p:nvSpPr>
          <p:cNvPr id="7" name="Inhaltsplatzhalter 1"/>
          <p:cNvSpPr txBox="1">
            <a:spLocks/>
          </p:cNvSpPr>
          <p:nvPr/>
        </p:nvSpPr>
        <p:spPr>
          <a:xfrm>
            <a:off x="659396" y="1254813"/>
            <a:ext cx="4895380" cy="5054508"/>
          </a:xfrm>
          <a:prstGeom prst="rect">
            <a:avLst/>
          </a:prstGeom>
        </p:spPr>
        <p:txBody>
          <a:bodyPr/>
          <a:lstStyle>
            <a:lvl1pPr marL="182563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200" dirty="0">
                <a:latin typeface="Titillium" panose="00000500000000000000" pitchFamily="50" charset="0"/>
              </a:rPr>
              <a:t>Vier Quartiere</a:t>
            </a:r>
          </a:p>
          <a:p>
            <a:r>
              <a:rPr lang="de-DE" sz="2200" dirty="0">
                <a:latin typeface="Titillium" panose="00000500000000000000" pitchFamily="50" charset="0"/>
              </a:rPr>
              <a:t>rund 3.000 Wohneinheiten</a:t>
            </a:r>
          </a:p>
          <a:p>
            <a:r>
              <a:rPr lang="de-DE" sz="2200" dirty="0">
                <a:latin typeface="Titillium" panose="00000500000000000000" pitchFamily="50" charset="0"/>
              </a:rPr>
              <a:t>64 ha Bebauungsfläche</a:t>
            </a:r>
          </a:p>
          <a:p>
            <a:pPr lvl="1"/>
            <a:r>
              <a:rPr lang="de-DE" sz="2200" dirty="0">
                <a:latin typeface="Titillium" panose="00000500000000000000" pitchFamily="50" charset="0"/>
              </a:rPr>
              <a:t>17 ha Grünfläche, davon</a:t>
            </a:r>
          </a:p>
          <a:p>
            <a:pPr lvl="1"/>
            <a:r>
              <a:rPr lang="de-DE" sz="2200" dirty="0">
                <a:latin typeface="Titillium" panose="00000500000000000000" pitchFamily="50" charset="0"/>
              </a:rPr>
              <a:t>2,6 ha für Wasserwirtschaft</a:t>
            </a:r>
          </a:p>
          <a:p>
            <a:r>
              <a:rPr lang="de-DE" sz="2200" dirty="0">
                <a:latin typeface="Titillium" panose="00000500000000000000" pitchFamily="50" charset="0"/>
              </a:rPr>
              <a:t>Graue &amp; grüne Multifunktionsflächen</a:t>
            </a:r>
          </a:p>
          <a:p>
            <a:r>
              <a:rPr lang="de-DE" sz="2200" dirty="0">
                <a:latin typeface="Titillium" panose="00000500000000000000" pitchFamily="50" charset="0"/>
              </a:rPr>
              <a:t>Rinnenführung</a:t>
            </a:r>
          </a:p>
          <a:p>
            <a:r>
              <a:rPr lang="de-DE" sz="2200" dirty="0">
                <a:latin typeface="Titillium" panose="00000500000000000000" pitchFamily="50" charset="0"/>
              </a:rPr>
              <a:t>Baumrigolen</a:t>
            </a:r>
          </a:p>
          <a:p>
            <a:r>
              <a:rPr lang="de-DE" sz="2200" dirty="0">
                <a:latin typeface="Titillium" panose="00000500000000000000" pitchFamily="50" charset="0"/>
              </a:rPr>
              <a:t>99% des Niederschlagswassers wird   im Gebiet versickert oder in die umliegenden Gewässer eingeleitet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349347" y="1249596"/>
            <a:ext cx="6579301" cy="523220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800" b="1">
                <a:solidFill>
                  <a:schemeClr val="bg1"/>
                </a:solidFill>
                <a:latin typeface="Titillium Bd" panose="00000800000000000000" pitchFamily="50" charset="0"/>
                <a:cs typeface="Arial" panose="020B0604020202020204" pitchFamily="34" charset="0"/>
              </a:defRPr>
            </a:lvl1pPr>
          </a:lstStyle>
          <a:p>
            <a:r>
              <a:rPr lang="de-DE" dirty="0">
                <a:latin typeface="Arial" panose="020B0604020202020204" pitchFamily="34" charset="0"/>
              </a:rPr>
              <a:t>In der Ausführung: 6-Seen-Wedau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347" y="1898711"/>
            <a:ext cx="6579301" cy="441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449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5" y="1197514"/>
            <a:ext cx="5375581" cy="403168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3912" y="2132856"/>
            <a:ext cx="6656239" cy="4437112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734EC-4A5F-4602-913A-879CAB67162A}" type="datetime1">
              <a:rPr lang="de-DE" smtClean="0"/>
              <a:t>28.08.24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63106" y="476674"/>
            <a:ext cx="4541006" cy="324035"/>
          </a:xfrm>
        </p:spPr>
        <p:txBody>
          <a:bodyPr/>
          <a:lstStyle/>
          <a:p>
            <a:r>
              <a:rPr lang="de-DE" dirty="0">
                <a:solidFill>
                  <a:schemeClr val="dk1"/>
                </a:solidFill>
              </a:rPr>
              <a:t>Regenagentur /  Schwammstadt Duisburg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91E2-FABF-40A7-AD0E-BC29A04AA31F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4097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Schwammstadt Duisburg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A9A12-30D3-4618-B1BE-7034753AB3E0}" type="datetime1">
              <a:rPr lang="de-DE" smtClean="0"/>
              <a:t>28.08.24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63106" y="476674"/>
            <a:ext cx="3676910" cy="324035"/>
          </a:xfrm>
        </p:spPr>
        <p:txBody>
          <a:bodyPr/>
          <a:lstStyle/>
          <a:p>
            <a:r>
              <a:rPr lang="de-DE" dirty="0">
                <a:solidFill>
                  <a:schemeClr val="dk1"/>
                </a:solidFill>
              </a:rPr>
              <a:t>Regenagentur /  Schwammstadt Duisburg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91E2-FABF-40A7-AD0E-BC29A04AA31F}" type="slidenum">
              <a:rPr lang="en-GB" smtClean="0"/>
              <a:t>27</a:t>
            </a:fld>
            <a:endParaRPr lang="en-GB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659396" y="2528888"/>
            <a:ext cx="9181020" cy="3779836"/>
          </a:xfrm>
          <a:prstGeom prst="rect">
            <a:avLst/>
          </a:prstGeom>
        </p:spPr>
        <p:txBody>
          <a:bodyPr/>
          <a:lstStyle>
            <a:lvl1pPr marL="182563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800"/>
              </a:spcAft>
            </a:pPr>
            <a:r>
              <a:rPr lang="de-DE" sz="2200" dirty="0">
                <a:latin typeface="Titillium" panose="00000500000000000000" pitchFamily="50" charset="0"/>
              </a:rPr>
              <a:t>In Neubaugebieten sind Elemente der Schwammstadt in Duisburg heute bereits Standard. </a:t>
            </a:r>
          </a:p>
          <a:p>
            <a:r>
              <a:rPr lang="de-DE" sz="2200" dirty="0">
                <a:latin typeface="Titillium" panose="00000500000000000000" pitchFamily="50" charset="0"/>
              </a:rPr>
              <a:t>Die Herausforderung in den nächsten Jahren ist die Entwicklung von bestehenden Flächen nach den Kriterien der Schwammstadt. </a:t>
            </a:r>
          </a:p>
          <a:p>
            <a:endParaRPr lang="de-DE" sz="20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06626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734EC-4A5F-4602-913A-879CAB67162A}" type="datetime1">
              <a:rPr lang="de-DE" smtClean="0"/>
              <a:t>28.08.24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63106" y="476674"/>
            <a:ext cx="3964942" cy="324035"/>
          </a:xfrm>
        </p:spPr>
        <p:txBody>
          <a:bodyPr/>
          <a:lstStyle/>
          <a:p>
            <a:r>
              <a:rPr lang="de-DE" dirty="0">
                <a:solidFill>
                  <a:schemeClr val="dk1"/>
                </a:solidFill>
              </a:rPr>
              <a:t>Regenagentur /  Schwammstadt Duisburg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91E2-FABF-40A7-AD0E-BC29A04AA31F}" type="slidenum">
              <a:rPr lang="en-GB" smtClean="0"/>
              <a:t>28</a:t>
            </a:fld>
            <a:endParaRPr lang="en-GB"/>
          </a:p>
        </p:txBody>
      </p:sp>
      <p:sp>
        <p:nvSpPr>
          <p:cNvPr id="9" name="Textfeld 8"/>
          <p:cNvSpPr txBox="1"/>
          <p:nvPr/>
        </p:nvSpPr>
        <p:spPr>
          <a:xfrm>
            <a:off x="525322" y="890717"/>
            <a:ext cx="4655840" cy="954107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800" b="1">
                <a:solidFill>
                  <a:schemeClr val="bg1"/>
                </a:solidFill>
                <a:latin typeface="Titillium Bd" panose="00000800000000000000" pitchFamily="50" charset="0"/>
                <a:cs typeface="Arial" panose="020B0604020202020204" pitchFamily="34" charset="0"/>
              </a:defRPr>
            </a:lvl1pPr>
          </a:lstStyle>
          <a:p>
            <a:r>
              <a:rPr lang="de-DE" dirty="0">
                <a:latin typeface="Titillium" panose="00000500000000000000" pitchFamily="50" charset="0"/>
              </a:rPr>
              <a:t>Projekt Schwammstadt - Kein Single-Player-Game</a:t>
            </a:r>
          </a:p>
        </p:txBody>
      </p:sp>
      <p:graphicFrame>
        <p:nvGraphicFramePr>
          <p:cNvPr id="10" name="Inhaltsplatzhalt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8418341"/>
              </p:ext>
            </p:extLst>
          </p:nvPr>
        </p:nvGraphicFramePr>
        <p:xfrm>
          <a:off x="3647728" y="260648"/>
          <a:ext cx="9433048" cy="6552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Inhaltsplatzhalter 1"/>
          <p:cNvSpPr txBox="1">
            <a:spLocks/>
          </p:cNvSpPr>
          <p:nvPr/>
        </p:nvSpPr>
        <p:spPr>
          <a:xfrm>
            <a:off x="407368" y="1997984"/>
            <a:ext cx="6264696" cy="413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92D050"/>
              </a:buClr>
              <a:buFont typeface="Arial" panose="020B0604020202020204" pitchFamily="34" charset="0"/>
              <a:buChar char="Ι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de-DE" sz="2200" dirty="0">
                <a:latin typeface="Titillium" panose="00000500000000000000" pitchFamily="50" charset="0"/>
              </a:rPr>
              <a:t>Zusammenarbeit verschiedener Akteure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200" dirty="0">
                <a:latin typeface="Titillium" panose="00000500000000000000" pitchFamily="50" charset="0"/>
              </a:rPr>
              <a:t>Festlegung in der Bauleitplanung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200" dirty="0">
                <a:latin typeface="Titillium" panose="00000500000000000000" pitchFamily="50" charset="0"/>
              </a:rPr>
              <a:t>„Planen mit Wasser“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200" dirty="0">
                <a:latin typeface="Titillium" panose="00000500000000000000" pitchFamily="50" charset="0"/>
              </a:rPr>
              <a:t>Umsetzung bei neuen Flächen und Umgestaltungen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200" dirty="0">
                <a:latin typeface="Titillium" panose="00000500000000000000" pitchFamily="50" charset="0"/>
              </a:rPr>
              <a:t>Information und Sensibilisierung der Öffentlichkeit</a:t>
            </a:r>
          </a:p>
          <a:p>
            <a:endParaRPr lang="de-DE" dirty="0"/>
          </a:p>
        </p:txBody>
      </p:sp>
      <p:pic>
        <p:nvPicPr>
          <p:cNvPr id="13" name="Inhaltsplatzhalter 3"/>
          <p:cNvPicPr>
            <a:picLocks noGrp="1"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368" y="4874815"/>
            <a:ext cx="5212005" cy="173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403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Vielen Dank!</a:t>
            </a:r>
            <a:br>
              <a:rPr lang="en-GB" dirty="0"/>
            </a:b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Nadine Krogull, WBD-S15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Tel:	0203 – 283 4647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E-Mail:	m.boventer@wb-duisburg.de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52" y="5157192"/>
            <a:ext cx="3337948" cy="127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75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de-DE" dirty="0"/>
              <a:t>Der Klimawandel ist jetzt schon spür- und sichtbar</a:t>
            </a:r>
            <a:br>
              <a:rPr lang="de-DE" dirty="0"/>
            </a:br>
            <a:br>
              <a:rPr lang="de-DE" dirty="0"/>
            </a:br>
            <a:r>
              <a:rPr lang="de-DE" dirty="0"/>
              <a:t>-Wetterextreme-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5879" y="1169516"/>
            <a:ext cx="5184577" cy="2920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Sandbank in Duisburg: Der niedrige Wasserstand wird für die Wirtschaft zum Problem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6336" y="3525903"/>
            <a:ext cx="5354788" cy="3010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atumsplatzhalter 1"/>
          <p:cNvSpPr>
            <a:spLocks noGrp="1"/>
          </p:cNvSpPr>
          <p:nvPr>
            <p:ph type="dt" sz="half" idx="10"/>
          </p:nvPr>
        </p:nvSpPr>
        <p:spPr>
          <a:xfrm>
            <a:off x="1271464" y="476673"/>
            <a:ext cx="828675" cy="324036"/>
          </a:xfrm>
        </p:spPr>
        <p:txBody>
          <a:bodyPr/>
          <a:lstStyle/>
          <a:p>
            <a:fld id="{24F734EC-4A5F-4602-913A-879CAB67162A}" type="datetime1">
              <a:rPr lang="de-DE" smtClean="0"/>
              <a:t>28.08.24</a:t>
            </a:fld>
            <a:endParaRPr lang="en-GB"/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63106" y="476674"/>
            <a:ext cx="3892934" cy="324035"/>
          </a:xfrm>
        </p:spPr>
        <p:txBody>
          <a:bodyPr/>
          <a:lstStyle/>
          <a:p>
            <a:r>
              <a:rPr lang="de-DE" dirty="0">
                <a:solidFill>
                  <a:schemeClr val="dk1"/>
                </a:solidFill>
              </a:rPr>
              <a:t>Regenagentur /  Schwammstadt Duisburg</a:t>
            </a:r>
            <a:endParaRPr lang="en-GB" dirty="0"/>
          </a:p>
        </p:txBody>
      </p:sp>
      <p:sp>
        <p:nvSpPr>
          <p:cNvPr id="11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9396" y="476673"/>
            <a:ext cx="396044" cy="324036"/>
          </a:xfrm>
        </p:spPr>
        <p:txBody>
          <a:bodyPr/>
          <a:lstStyle/>
          <a:p>
            <a:fld id="{797091E2-FABF-40A7-AD0E-BC29A04AA31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621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734EC-4A5F-4602-913A-879CAB67162A}" type="datetime1">
              <a:rPr lang="de-DE" smtClean="0"/>
              <a:t>28.08.24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63106" y="476674"/>
            <a:ext cx="3244862" cy="324035"/>
          </a:xfrm>
        </p:spPr>
        <p:txBody>
          <a:bodyPr/>
          <a:lstStyle/>
          <a:p>
            <a:r>
              <a:rPr lang="de-DE" dirty="0">
                <a:solidFill>
                  <a:schemeClr val="dk1"/>
                </a:solidFill>
              </a:rPr>
              <a:t>Regenagentur /  Schwammstadt Duisburg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91E2-FABF-40A7-AD0E-BC29A04AA31F}" type="slidenum">
              <a:rPr lang="en-GB" smtClean="0"/>
              <a:t>4</a:t>
            </a:fld>
            <a:endParaRPr lang="en-GB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7528" y="1052736"/>
            <a:ext cx="8638976" cy="5523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5213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734EC-4A5F-4602-913A-879CAB67162A}" type="datetime1">
              <a:rPr lang="de-DE" smtClean="0"/>
              <a:t>28.08.24</a:t>
            </a:fld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91E2-FABF-40A7-AD0E-BC29A04AA31F}" type="slidenum">
              <a:rPr lang="en-GB" smtClean="0"/>
              <a:t>5</a:t>
            </a:fld>
            <a:endParaRPr lang="en-GB"/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63106" y="476674"/>
            <a:ext cx="3244862" cy="324035"/>
          </a:xfrm>
        </p:spPr>
        <p:txBody>
          <a:bodyPr/>
          <a:lstStyle/>
          <a:p>
            <a:r>
              <a:rPr lang="de-DE" dirty="0">
                <a:solidFill>
                  <a:schemeClr val="dk1"/>
                </a:solidFill>
              </a:rPr>
              <a:t>Regenagentur /  Schwammstadt Duisburg</a:t>
            </a:r>
            <a:endParaRPr lang="en-GB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1196752"/>
            <a:ext cx="8595040" cy="540060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351584" y="804438"/>
            <a:ext cx="6425842" cy="461665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800" b="1">
                <a:solidFill>
                  <a:schemeClr val="bg1"/>
                </a:solidFill>
                <a:latin typeface="Titillium Bd" panose="00000800000000000000" pitchFamily="50" charset="0"/>
                <a:cs typeface="Arial" panose="020B0604020202020204" pitchFamily="34" charset="0"/>
              </a:defRPr>
            </a:lvl1pPr>
          </a:lstStyle>
          <a:p>
            <a:r>
              <a:rPr lang="de-DE" sz="2400" dirty="0">
                <a:latin typeface="Titillium" panose="00000500000000000000" pitchFamily="50" charset="0"/>
              </a:rPr>
              <a:t> Anpassungsmöglichkeiten an den Klimawandel </a:t>
            </a:r>
          </a:p>
        </p:txBody>
      </p:sp>
    </p:spTree>
    <p:extLst>
      <p:ext uri="{BB962C8B-B14F-4D97-AF65-F5344CB8AC3E}">
        <p14:creationId xmlns:p14="http://schemas.microsoft.com/office/powerpoint/2010/main" val="2513359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umsplatzhalter 1"/>
          <p:cNvSpPr>
            <a:spLocks noGrp="1"/>
          </p:cNvSpPr>
          <p:nvPr>
            <p:ph type="dt" sz="half" idx="10"/>
          </p:nvPr>
        </p:nvSpPr>
        <p:spPr>
          <a:xfrm>
            <a:off x="1271464" y="476673"/>
            <a:ext cx="828675" cy="324036"/>
          </a:xfrm>
        </p:spPr>
        <p:txBody>
          <a:bodyPr/>
          <a:lstStyle/>
          <a:p>
            <a:fld id="{24F734EC-4A5F-4602-913A-879CAB67162A}" type="datetime1">
              <a:rPr lang="de-DE" smtClean="0"/>
              <a:t>28.08.24</a:t>
            </a:fld>
            <a:endParaRPr lang="en-GB"/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63106" y="476674"/>
            <a:ext cx="3892934" cy="324035"/>
          </a:xfrm>
        </p:spPr>
        <p:txBody>
          <a:bodyPr/>
          <a:lstStyle/>
          <a:p>
            <a:r>
              <a:rPr lang="de-DE" dirty="0">
                <a:solidFill>
                  <a:schemeClr val="dk1"/>
                </a:solidFill>
              </a:rPr>
              <a:t>Regenagentur /  Schwammstadt Duisburg</a:t>
            </a:r>
            <a:endParaRPr lang="en-GB" dirty="0"/>
          </a:p>
        </p:txBody>
      </p:sp>
      <p:sp>
        <p:nvSpPr>
          <p:cNvPr id="11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9396" y="476673"/>
            <a:ext cx="396044" cy="324036"/>
          </a:xfrm>
        </p:spPr>
        <p:txBody>
          <a:bodyPr/>
          <a:lstStyle/>
          <a:p>
            <a:fld id="{797091E2-FABF-40A7-AD0E-BC29A04AA31F}" type="slidenum">
              <a:rPr lang="en-GB" smtClean="0"/>
              <a:t>6</a:t>
            </a:fld>
            <a:endParaRPr lang="en-GB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480" y="488018"/>
            <a:ext cx="8639793" cy="618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47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734EC-4A5F-4602-913A-879CAB67162A}" type="datetime1">
              <a:rPr lang="de-DE" smtClean="0"/>
              <a:t>28.08.24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63106" y="476674"/>
            <a:ext cx="3244862" cy="432046"/>
          </a:xfrm>
        </p:spPr>
        <p:txBody>
          <a:bodyPr/>
          <a:lstStyle/>
          <a:p>
            <a:r>
              <a:rPr lang="de-DE" dirty="0">
                <a:solidFill>
                  <a:schemeClr val="dk1"/>
                </a:solidFill>
              </a:rPr>
              <a:t>Regenagentur /  Schwammstadt Duisburg</a:t>
            </a:r>
            <a:endParaRPr lang="en-GB" dirty="0"/>
          </a:p>
          <a:p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91E2-FABF-40A7-AD0E-BC29A04AA31F}" type="slidenum">
              <a:rPr lang="en-GB" smtClean="0"/>
              <a:t>7</a:t>
            </a:fld>
            <a:endParaRPr lang="en-GB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400" y="1360758"/>
            <a:ext cx="7344816" cy="5084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feld 9"/>
          <p:cNvSpPr txBox="1"/>
          <p:nvPr/>
        </p:nvSpPr>
        <p:spPr>
          <a:xfrm>
            <a:off x="8256240" y="1364575"/>
            <a:ext cx="3143672" cy="1200329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800" b="1">
                <a:solidFill>
                  <a:schemeClr val="bg1"/>
                </a:solidFill>
                <a:latin typeface="Titillium Bd" panose="00000800000000000000" pitchFamily="50" charset="0"/>
                <a:cs typeface="Arial" panose="020B0604020202020204" pitchFamily="34" charset="0"/>
              </a:defRPr>
            </a:lvl1pPr>
          </a:lstStyle>
          <a:p>
            <a:r>
              <a:rPr lang="de-DE" sz="2400" dirty="0">
                <a:latin typeface="Titillium" panose="00000500000000000000" pitchFamily="50" charset="0"/>
              </a:rPr>
              <a:t>6. April 2022:</a:t>
            </a:r>
            <a:br>
              <a:rPr lang="de-DE" sz="2400" dirty="0">
                <a:latin typeface="Titillium" panose="00000500000000000000" pitchFamily="50" charset="0"/>
              </a:rPr>
            </a:br>
            <a:r>
              <a:rPr lang="de-DE" sz="2400" dirty="0">
                <a:latin typeface="Titillium" panose="00000500000000000000" pitchFamily="50" charset="0"/>
              </a:rPr>
              <a:t>Gründung der Regenagentur </a:t>
            </a:r>
          </a:p>
        </p:txBody>
      </p:sp>
    </p:spTree>
    <p:extLst>
      <p:ext uri="{BB962C8B-B14F-4D97-AF65-F5344CB8AC3E}">
        <p14:creationId xmlns:p14="http://schemas.microsoft.com/office/powerpoint/2010/main" val="3216807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31B795D-8B54-78CD-131A-CE6AE5ECE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0FC4F-3FE9-4D5A-8719-52894BAAE8B5}" type="datetime1">
              <a:rPr lang="de-DE" smtClean="0"/>
              <a:t>28.08.24</a:t>
            </a:fld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3925564-418C-0703-352C-E75263EBB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91E2-FABF-40A7-AD0E-BC29A04AA31F}" type="slidenum">
              <a:rPr lang="de-DE" smtClean="0"/>
              <a:t>8</a:t>
            </a:fld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30" y="1563333"/>
            <a:ext cx="7230140" cy="4817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0A409313-181C-443F-A827-CE04BC1CA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3106" y="476674"/>
            <a:ext cx="5981166" cy="324035"/>
          </a:xfrm>
        </p:spPr>
        <p:txBody>
          <a:bodyPr/>
          <a:lstStyle/>
          <a:p>
            <a:r>
              <a:rPr lang="de-DE" dirty="0">
                <a:solidFill>
                  <a:schemeClr val="dk1"/>
                </a:solidFill>
              </a:rPr>
              <a:t>Regenagentur /  Schwammstadt Duisburg</a:t>
            </a:r>
            <a:endParaRPr lang="en-GB" dirty="0"/>
          </a:p>
        </p:txBody>
      </p:sp>
      <p:sp>
        <p:nvSpPr>
          <p:cNvPr id="17" name="Textplatzhalter 7"/>
          <p:cNvSpPr txBox="1">
            <a:spLocks/>
          </p:cNvSpPr>
          <p:nvPr/>
        </p:nvSpPr>
        <p:spPr>
          <a:xfrm>
            <a:off x="7896200" y="1196752"/>
            <a:ext cx="3888432" cy="5328592"/>
          </a:xfrm>
          <a:prstGeom prst="rect">
            <a:avLst/>
          </a:prstGeom>
        </p:spPr>
        <p:txBody>
          <a:bodyPr/>
          <a:lstStyle>
            <a:lvl1pPr marL="182563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accent2"/>
                </a:solidFill>
                <a:latin typeface="Titillium Bd" panose="00000800000000000000" pitchFamily="50" charset="0"/>
              </a:rPr>
              <a:t>Aufgaben der Regenagentur</a:t>
            </a:r>
          </a:p>
          <a:p>
            <a:r>
              <a:rPr lang="de-DE" sz="2000" dirty="0">
                <a:solidFill>
                  <a:schemeClr val="accent2"/>
                </a:solidFill>
                <a:latin typeface="Titillium Bd" panose="00000800000000000000" pitchFamily="50" charset="0"/>
              </a:rPr>
              <a:t>Beratungsangebot</a:t>
            </a:r>
            <a:r>
              <a:rPr lang="de-DE" sz="2000" dirty="0">
                <a:solidFill>
                  <a:schemeClr val="accent2"/>
                </a:solidFill>
                <a:latin typeface="Titillium" panose="00000500000000000000" pitchFamily="50" charset="0"/>
              </a:rPr>
              <a:t> </a:t>
            </a:r>
            <a:r>
              <a:rPr lang="de-DE" sz="2000" dirty="0">
                <a:latin typeface="Titillium Lt" panose="00000400000000000000" pitchFamily="50" charset="0"/>
              </a:rPr>
              <a:t>für WBD- Kundinnen und -Kunden </a:t>
            </a:r>
          </a:p>
          <a:p>
            <a:r>
              <a:rPr lang="de-DE" sz="2000" dirty="0">
                <a:latin typeface="Titillium Lt" panose="00000400000000000000" pitchFamily="50" charset="0"/>
              </a:rPr>
              <a:t>Schaffung von Anreizen zur </a:t>
            </a:r>
            <a:r>
              <a:rPr lang="de-DE" sz="2000" dirty="0">
                <a:solidFill>
                  <a:schemeClr val="accent2"/>
                </a:solidFill>
                <a:latin typeface="Titillium Bd" panose="00000800000000000000" pitchFamily="50" charset="0"/>
              </a:rPr>
              <a:t>Abkopplung privater Flächen</a:t>
            </a:r>
          </a:p>
          <a:p>
            <a:pPr>
              <a:spcAft>
                <a:spcPts val="0"/>
              </a:spcAft>
            </a:pPr>
            <a:r>
              <a:rPr lang="de-DE" sz="2000" dirty="0">
                <a:latin typeface="Titillium Lt" panose="00000400000000000000" pitchFamily="50" charset="0"/>
              </a:rPr>
              <a:t>Kern ist das </a:t>
            </a:r>
            <a:r>
              <a:rPr lang="de-DE" sz="2000" dirty="0">
                <a:solidFill>
                  <a:schemeClr val="accent2"/>
                </a:solidFill>
                <a:latin typeface="Titillium Bd" panose="00000800000000000000" pitchFamily="50" charset="0"/>
              </a:rPr>
              <a:t>WBD-eigene Förderprogramm</a:t>
            </a:r>
            <a:r>
              <a:rPr lang="de-DE" sz="2000" dirty="0">
                <a:latin typeface="Titillium Lt" panose="00000400000000000000" pitchFamily="50" charset="0"/>
              </a:rPr>
              <a:t> (500.000 €/a)</a:t>
            </a:r>
          </a:p>
          <a:p>
            <a:pPr lvl="1"/>
            <a:r>
              <a:rPr lang="de-DE" sz="2000" dirty="0">
                <a:solidFill>
                  <a:schemeClr val="accent2"/>
                </a:solidFill>
                <a:latin typeface="Titillium Bd" panose="00000800000000000000" pitchFamily="50" charset="0"/>
              </a:rPr>
              <a:t>Zielgruppe</a:t>
            </a:r>
            <a:r>
              <a:rPr lang="de-DE" sz="2000" dirty="0">
                <a:latin typeface="Titillium Lt" panose="00000400000000000000" pitchFamily="50" charset="0"/>
              </a:rPr>
              <a:t>: Privatpersonen, Vereine und Unternehmen*</a:t>
            </a:r>
          </a:p>
          <a:p>
            <a:r>
              <a:rPr lang="de-DE" sz="2000" dirty="0">
                <a:solidFill>
                  <a:schemeClr val="accent2"/>
                </a:solidFill>
                <a:latin typeface="Titillium Bd" panose="00000800000000000000" pitchFamily="50" charset="0"/>
              </a:rPr>
              <a:t>Unterstützung </a:t>
            </a:r>
            <a:r>
              <a:rPr lang="de-DE" sz="2000" dirty="0">
                <a:latin typeface="Titillium Lt" panose="00000400000000000000" pitchFamily="50" charset="0"/>
              </a:rPr>
              <a:t>bei weiteren Förderprogrammen </a:t>
            </a:r>
          </a:p>
          <a:p>
            <a:r>
              <a:rPr lang="de-DE" sz="2000" dirty="0">
                <a:solidFill>
                  <a:schemeClr val="accent2"/>
                </a:solidFill>
                <a:latin typeface="Titillium Bd" panose="00000800000000000000" pitchFamily="50" charset="0"/>
              </a:rPr>
              <a:t>Koordinierung aller Akteure</a:t>
            </a:r>
            <a:r>
              <a:rPr lang="de-DE" sz="2000" dirty="0">
                <a:latin typeface="Titillium Lt" panose="00000400000000000000" pitchFamily="50" charset="0"/>
              </a:rPr>
              <a:t>:</a:t>
            </a:r>
            <a:br>
              <a:rPr lang="de-DE" sz="2000" dirty="0">
                <a:latin typeface="Titillium Lt" panose="00000400000000000000" pitchFamily="50" charset="0"/>
              </a:rPr>
            </a:br>
            <a:r>
              <a:rPr lang="de-DE" sz="2000" dirty="0">
                <a:latin typeface="Titillium Lt" panose="00000400000000000000" pitchFamily="50" charset="0"/>
              </a:rPr>
              <a:t>Stadt, EGLV und andere</a:t>
            </a:r>
          </a:p>
          <a:p>
            <a:r>
              <a:rPr lang="de-DE" sz="2000" dirty="0">
                <a:solidFill>
                  <a:schemeClr val="accent2"/>
                </a:solidFill>
                <a:latin typeface="Titillium Lt" panose="00000400000000000000" pitchFamily="50" charset="0"/>
                <a:hlinkClick r:id="rId4"/>
              </a:rPr>
              <a:t>www.regenagentur-duisburg.de</a:t>
            </a:r>
            <a:endParaRPr lang="de-DE" sz="2000" dirty="0">
              <a:latin typeface="Titillium Lt" panose="00000400000000000000" pitchFamily="50" charset="0"/>
            </a:endParaRPr>
          </a:p>
          <a:p>
            <a:endParaRPr lang="de-DE" sz="2000" dirty="0">
              <a:solidFill>
                <a:schemeClr val="accent2"/>
              </a:solidFill>
              <a:latin typeface="Titillium Lt" panose="00000400000000000000" pitchFamily="50" charset="0"/>
            </a:endParaRPr>
          </a:p>
          <a:p>
            <a:endParaRPr lang="de-DE" dirty="0">
              <a:solidFill>
                <a:schemeClr val="accent2"/>
              </a:solidFill>
              <a:latin typeface="Titillium Lt" panose="00000400000000000000" pitchFamily="50" charset="0"/>
            </a:endParaRPr>
          </a:p>
          <a:p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119336" y="6525344"/>
            <a:ext cx="12181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* Je Eigentümer werden max. 2 Projekte pro Jahr gefördert. Max. Fördersumme pro Projekt liegt bei 100.000 Euro (brutto).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999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31B795D-8B54-78CD-131A-CE6AE5ECE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0FC4F-3FE9-4D5A-8719-52894BAAE8B5}" type="datetime1">
              <a:rPr lang="de-DE" smtClean="0"/>
              <a:t>28.08.24</a:t>
            </a:fld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3925564-418C-0703-352C-E75263EBB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91E2-FABF-40A7-AD0E-BC29A04AA31F}" type="slidenum">
              <a:rPr lang="de-DE" smtClean="0"/>
              <a:t>9</a:t>
            </a:fld>
            <a:endParaRPr lang="de-DE"/>
          </a:p>
        </p:txBody>
      </p:sp>
      <p:pic>
        <p:nvPicPr>
          <p:cNvPr id="8" name="Picture 4" descr="https://www.regenagentur-duisburg.de/fileadmin/_processed_/8/c/csm_Rigole-2_7c6c896776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999" y="2583425"/>
            <a:ext cx="6763291" cy="380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www.regenagentur-duisburg.de/fileadmin/_processed_/a/6/csm_Rigole-1_09ebc0fdf7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064" y="2583425"/>
            <a:ext cx="5428339" cy="430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0A409313-181C-443F-A827-CE04BC1CA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3106" y="476674"/>
            <a:ext cx="5981166" cy="324035"/>
          </a:xfrm>
        </p:spPr>
        <p:txBody>
          <a:bodyPr/>
          <a:lstStyle/>
          <a:p>
            <a:r>
              <a:rPr lang="de-DE" dirty="0">
                <a:solidFill>
                  <a:schemeClr val="dk1"/>
                </a:solidFill>
              </a:rPr>
              <a:t>Regenagentur /  Schwammstadt Duisburg</a:t>
            </a:r>
            <a:endParaRPr lang="en-GB" dirty="0"/>
          </a:p>
        </p:txBody>
      </p:sp>
      <p:sp>
        <p:nvSpPr>
          <p:cNvPr id="12" name="Textfeld 11"/>
          <p:cNvSpPr txBox="1"/>
          <p:nvPr/>
        </p:nvSpPr>
        <p:spPr>
          <a:xfrm>
            <a:off x="479376" y="1052736"/>
            <a:ext cx="9145016" cy="1384995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>
                <a:latin typeface="Titillium Bd" panose="00000800000000000000" pitchFamily="50" charset="0"/>
              </a:rPr>
              <a:t>Förderprogramm - Versickerung:</a:t>
            </a:r>
            <a:br>
              <a:rPr lang="de-DE" dirty="0">
                <a:latin typeface="Titillium Lt" panose="00000400000000000000" pitchFamily="50" charset="0"/>
              </a:rPr>
            </a:br>
            <a:r>
              <a:rPr lang="de-DE" b="0" dirty="0">
                <a:latin typeface="Titillium Lt" panose="00000400000000000000" pitchFamily="50" charset="0"/>
              </a:rPr>
              <a:t>Hydrogeologische Gutachten bis zu 100 % der Kosten / </a:t>
            </a:r>
            <a:br>
              <a:rPr lang="de-DE" b="0" dirty="0">
                <a:latin typeface="Titillium Lt" panose="00000400000000000000" pitchFamily="50" charset="0"/>
              </a:rPr>
            </a:br>
            <a:r>
              <a:rPr lang="de-DE" b="0" dirty="0">
                <a:latin typeface="Titillium Lt" panose="00000400000000000000" pitchFamily="50" charset="0"/>
              </a:rPr>
              <a:t>80 % bis 40 €/m² der zuwendungsfähigen Baukosten</a:t>
            </a:r>
          </a:p>
        </p:txBody>
      </p:sp>
    </p:spTree>
    <p:extLst>
      <p:ext uri="{BB962C8B-B14F-4D97-AF65-F5344CB8AC3E}">
        <p14:creationId xmlns:p14="http://schemas.microsoft.com/office/powerpoint/2010/main" val="1137938066"/>
      </p:ext>
    </p:extLst>
  </p:cSld>
  <p:clrMapOvr>
    <a:masterClrMapping/>
  </p:clrMapOvr>
</p:sld>
</file>

<file path=ppt/theme/theme1.xml><?xml version="1.0" encoding="utf-8"?>
<a:theme xmlns:a="http://schemas.openxmlformats.org/drawingml/2006/main" name="Wirtschaftsbetriebe Duisburg">
  <a:themeElements>
    <a:clrScheme name="WBD PowerPoint Master NEU">
      <a:dk1>
        <a:sysClr val="windowText" lastClr="000000"/>
      </a:dk1>
      <a:lt1>
        <a:sysClr val="window" lastClr="FFFFFF"/>
      </a:lt1>
      <a:dk2>
        <a:srgbClr val="ECF3DF"/>
      </a:dk2>
      <a:lt2>
        <a:srgbClr val="5C5C5B"/>
      </a:lt2>
      <a:accent1>
        <a:srgbClr val="81AF2A"/>
      </a:accent1>
      <a:accent2>
        <a:srgbClr val="223C8C"/>
      </a:accent2>
      <a:accent3>
        <a:srgbClr val="596DA9"/>
      </a:accent3>
      <a:accent4>
        <a:srgbClr val="BCC4DC"/>
      </a:accent4>
      <a:accent5>
        <a:srgbClr val="DEE2EE"/>
      </a:accent5>
      <a:accent6>
        <a:srgbClr val="9C9D9D"/>
      </a:accent6>
      <a:hlink>
        <a:srgbClr val="000000"/>
      </a:hlink>
      <a:folHlink>
        <a:srgbClr val="000000"/>
      </a:folHlink>
    </a:clrScheme>
    <a:fontScheme name="WBD PowerPoint Master NEU">
      <a:majorFont>
        <a:latin typeface="Roboto Slab Medium"/>
        <a:ea typeface=""/>
        <a:cs typeface=""/>
      </a:majorFont>
      <a:minorFont>
        <a:latin typeface="Frutiger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BD_PowerPoint_Master_16_9_v2.potx" id="{10D0AD07-FDC9-4590-AE5D-E89E0C01CD17}" vid="{0E75D3F5-F0A3-48E2-9EE5-C2BB5FADBFF4}"/>
    </a:ext>
  </a:extLst>
</a:theme>
</file>

<file path=ppt/theme/theme2.xml><?xml version="1.0" encoding="utf-8"?>
<a:theme xmlns:a="http://schemas.openxmlformats.org/drawingml/2006/main" name="Office">
  <a:themeElements>
    <a:clrScheme name="WBD PowerPoint Master NEU">
      <a:dk1>
        <a:sysClr val="windowText" lastClr="000000"/>
      </a:dk1>
      <a:lt1>
        <a:sysClr val="window" lastClr="FFFFFF"/>
      </a:lt1>
      <a:dk2>
        <a:srgbClr val="ECF3DF"/>
      </a:dk2>
      <a:lt2>
        <a:srgbClr val="5C5C5B"/>
      </a:lt2>
      <a:accent1>
        <a:srgbClr val="81AF2A"/>
      </a:accent1>
      <a:accent2>
        <a:srgbClr val="223C8C"/>
      </a:accent2>
      <a:accent3>
        <a:srgbClr val="596DA9"/>
      </a:accent3>
      <a:accent4>
        <a:srgbClr val="BCC4DC"/>
      </a:accent4>
      <a:accent5>
        <a:srgbClr val="DEE2EE"/>
      </a:accent5>
      <a:accent6>
        <a:srgbClr val="9C9D9D"/>
      </a:accent6>
      <a:hlink>
        <a:srgbClr val="000000"/>
      </a:hlink>
      <a:folHlink>
        <a:srgbClr val="000000"/>
      </a:folHlink>
    </a:clrScheme>
    <a:fontScheme name="WBD PowerPoint Master NEU">
      <a:majorFont>
        <a:latin typeface="Roboto Slab Medium"/>
        <a:ea typeface=""/>
        <a:cs typeface=""/>
      </a:majorFont>
      <a:minorFont>
        <a:latin typeface="Frutiger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WBD PowerPoint Master NEU">
      <a:dk1>
        <a:sysClr val="windowText" lastClr="000000"/>
      </a:dk1>
      <a:lt1>
        <a:sysClr val="window" lastClr="FFFFFF"/>
      </a:lt1>
      <a:dk2>
        <a:srgbClr val="ECF3DF"/>
      </a:dk2>
      <a:lt2>
        <a:srgbClr val="5C5C5B"/>
      </a:lt2>
      <a:accent1>
        <a:srgbClr val="81AF2A"/>
      </a:accent1>
      <a:accent2>
        <a:srgbClr val="223C8C"/>
      </a:accent2>
      <a:accent3>
        <a:srgbClr val="596DA9"/>
      </a:accent3>
      <a:accent4>
        <a:srgbClr val="BCC4DC"/>
      </a:accent4>
      <a:accent5>
        <a:srgbClr val="DEE2EE"/>
      </a:accent5>
      <a:accent6>
        <a:srgbClr val="9C9D9D"/>
      </a:accent6>
      <a:hlink>
        <a:srgbClr val="000000"/>
      </a:hlink>
      <a:folHlink>
        <a:srgbClr val="000000"/>
      </a:folHlink>
    </a:clrScheme>
    <a:fontScheme name="WBD PowerPoint Master NEU">
      <a:majorFont>
        <a:latin typeface="Roboto Slab Medium"/>
        <a:ea typeface=""/>
        <a:cs typeface=""/>
      </a:majorFont>
      <a:minorFont>
        <a:latin typeface="Frutiger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2022_WBD_PowerPoint_Master_16_9_v2</Template>
  <TotalTime>0</TotalTime>
  <Words>813</Words>
  <Application>Microsoft Macintosh PowerPoint</Application>
  <PresentationFormat>Breitbild</PresentationFormat>
  <Paragraphs>202</Paragraphs>
  <Slides>29</Slides>
  <Notes>22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7" baseType="lpstr">
      <vt:lpstr>Arial</vt:lpstr>
      <vt:lpstr>Frutiger 45 Light</vt:lpstr>
      <vt:lpstr>Roboto Slab Medium</vt:lpstr>
      <vt:lpstr>Titillium</vt:lpstr>
      <vt:lpstr>Titillium Bd</vt:lpstr>
      <vt:lpstr>Titillium Lt</vt:lpstr>
      <vt:lpstr>Wingdings</vt:lpstr>
      <vt:lpstr>Wirtschaftsbetriebe Duisburg</vt:lpstr>
      <vt:lpstr>Regenagentur / Schwammstadt Duisburg</vt:lpstr>
      <vt:lpstr>Der Klimawandel ist jetzt schon spür- und sichtbar  -Temperatur-</vt:lpstr>
      <vt:lpstr>Der Klimawandel ist jetzt schon spür- und sichtbar  -Wetterextreme-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Regenagentur im Kontext der Schwammstadt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Schwammstadt Duisburg</vt:lpstr>
      <vt:lpstr>PowerPoint-Präsentation</vt:lpstr>
      <vt:lpstr>Vielen Dank! </vt:lpstr>
    </vt:vector>
  </TitlesOfParts>
  <Company>Wirtschaftsbetriebe Duisburg - AöR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Pimint etur Qui  corerit latam speritas natusin</dc:title>
  <dc:creator>Krogull Nadine</dc:creator>
  <cp:lastModifiedBy>Annika Schröder</cp:lastModifiedBy>
  <cp:revision>115</cp:revision>
  <dcterms:created xsi:type="dcterms:W3CDTF">2022-11-14T07:54:08Z</dcterms:created>
  <dcterms:modified xsi:type="dcterms:W3CDTF">2024-08-28T09:20:44Z</dcterms:modified>
</cp:coreProperties>
</file>