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99" r:id="rId2"/>
    <p:sldId id="343" r:id="rId3"/>
    <p:sldId id="338" r:id="rId4"/>
    <p:sldId id="339" r:id="rId5"/>
    <p:sldId id="345" r:id="rId6"/>
    <p:sldId id="346" r:id="rId7"/>
    <p:sldId id="347" r:id="rId8"/>
    <p:sldId id="348" r:id="rId9"/>
    <p:sldId id="351" r:id="rId10"/>
    <p:sldId id="342" r:id="rId11"/>
    <p:sldId id="360" r:id="rId12"/>
    <p:sldId id="359" r:id="rId13"/>
    <p:sldId id="352" r:id="rId14"/>
    <p:sldId id="349" r:id="rId15"/>
    <p:sldId id="350" r:id="rId16"/>
    <p:sldId id="353" r:id="rId17"/>
    <p:sldId id="354" r:id="rId18"/>
    <p:sldId id="355" r:id="rId19"/>
    <p:sldId id="356" r:id="rId20"/>
    <p:sldId id="32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B9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594" y="108"/>
      </p:cViewPr>
      <p:guideLst/>
    </p:cSldViewPr>
  </p:slideViewPr>
  <p:notesTextViewPr>
    <p:cViewPr>
      <p:scale>
        <a:sx n="1" d="1"/>
        <a:sy n="1" d="1"/>
      </p:scale>
      <p:origin x="0" y="0"/>
    </p:cViewPr>
  </p:notesTextViewPr>
  <p:sorterViewPr>
    <p:cViewPr>
      <p:scale>
        <a:sx n="150" d="100"/>
        <a:sy n="150" d="100"/>
      </p:scale>
      <p:origin x="0" y="-46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68BAF7-59B5-4A06-AC53-812F5D669495}" type="datetimeFigureOut">
              <a:rPr lang="en-US" smtClean="0"/>
              <a:t>3/28/2025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222BB1-A357-436B-8714-8A516F534A26}" type="slidenum">
              <a:rPr lang="en-US" smtClean="0"/>
              <a:t>‹#›</a:t>
            </a:fld>
            <a:endParaRPr lang="en-US"/>
          </a:p>
        </p:txBody>
      </p:sp>
    </p:spTree>
    <p:extLst>
      <p:ext uri="{BB962C8B-B14F-4D97-AF65-F5344CB8AC3E}">
        <p14:creationId xmlns:p14="http://schemas.microsoft.com/office/powerpoint/2010/main" val="86612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11F6A-0B67-49E2-B02B-744B2146B2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B0001AA-E4A4-4616-BDCA-464F060FE7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0175600-DEE7-4AFF-904E-5631EA67E52F}"/>
              </a:ext>
            </a:extLst>
          </p:cNvPr>
          <p:cNvSpPr>
            <a:spLocks noGrp="1"/>
          </p:cNvSpPr>
          <p:nvPr>
            <p:ph type="dt" sz="half" idx="10"/>
          </p:nvPr>
        </p:nvSpPr>
        <p:spPr/>
        <p:txBody>
          <a:bodyPr/>
          <a:lstStyle/>
          <a:p>
            <a:fld id="{3C1CC2B9-4AD0-45B6-838D-77A9CF93E044}" type="datetimeFigureOut">
              <a:rPr lang="en-US" smtClean="0"/>
              <a:t>3/28/2025</a:t>
            </a:fld>
            <a:endParaRPr lang="en-US"/>
          </a:p>
        </p:txBody>
      </p:sp>
      <p:sp>
        <p:nvSpPr>
          <p:cNvPr id="5" name="Footer Placeholder 4">
            <a:extLst>
              <a:ext uri="{FF2B5EF4-FFF2-40B4-BE49-F238E27FC236}">
                <a16:creationId xmlns:a16="http://schemas.microsoft.com/office/drawing/2014/main" id="{37E7258D-2D8B-42E6-8EFD-F2DCB88E3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71FD7D-84A0-457F-BAF1-A4D358ADBD51}"/>
              </a:ext>
            </a:extLst>
          </p:cNvPr>
          <p:cNvSpPr>
            <a:spLocks noGrp="1"/>
          </p:cNvSpPr>
          <p:nvPr>
            <p:ph type="sldNum" sz="quarter" idx="12"/>
          </p:nvPr>
        </p:nvSpPr>
        <p:spPr/>
        <p:txBody>
          <a:bodyPr/>
          <a:lstStyle/>
          <a:p>
            <a:fld id="{A2A59CB6-1745-44FC-B9A7-54EB3D2851B7}" type="slidenum">
              <a:rPr lang="en-US" smtClean="0"/>
              <a:t>‹#›</a:t>
            </a:fld>
            <a:endParaRPr lang="en-US"/>
          </a:p>
        </p:txBody>
      </p:sp>
    </p:spTree>
    <p:extLst>
      <p:ext uri="{BB962C8B-B14F-4D97-AF65-F5344CB8AC3E}">
        <p14:creationId xmlns:p14="http://schemas.microsoft.com/office/powerpoint/2010/main" val="2053676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A33AF-56FD-4D2A-9548-5683FC1948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32E6753-2EBC-4A4B-A63C-08726FBA7D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ED9D06-3FD0-48F5-85BA-E338B12FBB3C}"/>
              </a:ext>
            </a:extLst>
          </p:cNvPr>
          <p:cNvSpPr>
            <a:spLocks noGrp="1"/>
          </p:cNvSpPr>
          <p:nvPr>
            <p:ph type="dt" sz="half" idx="10"/>
          </p:nvPr>
        </p:nvSpPr>
        <p:spPr/>
        <p:txBody>
          <a:bodyPr/>
          <a:lstStyle/>
          <a:p>
            <a:fld id="{3C1CC2B9-4AD0-45B6-838D-77A9CF93E044}" type="datetimeFigureOut">
              <a:rPr lang="en-US" smtClean="0"/>
              <a:t>3/28/2025</a:t>
            </a:fld>
            <a:endParaRPr lang="en-US"/>
          </a:p>
        </p:txBody>
      </p:sp>
      <p:sp>
        <p:nvSpPr>
          <p:cNvPr id="5" name="Footer Placeholder 4">
            <a:extLst>
              <a:ext uri="{FF2B5EF4-FFF2-40B4-BE49-F238E27FC236}">
                <a16:creationId xmlns:a16="http://schemas.microsoft.com/office/drawing/2014/main" id="{BE24AC85-EA97-46F7-85C7-78931CF858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1754C9-ADD4-4272-A55A-764F524A0296}"/>
              </a:ext>
            </a:extLst>
          </p:cNvPr>
          <p:cNvSpPr>
            <a:spLocks noGrp="1"/>
          </p:cNvSpPr>
          <p:nvPr>
            <p:ph type="sldNum" sz="quarter" idx="12"/>
          </p:nvPr>
        </p:nvSpPr>
        <p:spPr/>
        <p:txBody>
          <a:bodyPr/>
          <a:lstStyle/>
          <a:p>
            <a:fld id="{A2A59CB6-1745-44FC-B9A7-54EB3D2851B7}" type="slidenum">
              <a:rPr lang="en-US" smtClean="0"/>
              <a:t>‹#›</a:t>
            </a:fld>
            <a:endParaRPr lang="en-US"/>
          </a:p>
        </p:txBody>
      </p:sp>
    </p:spTree>
    <p:extLst>
      <p:ext uri="{BB962C8B-B14F-4D97-AF65-F5344CB8AC3E}">
        <p14:creationId xmlns:p14="http://schemas.microsoft.com/office/powerpoint/2010/main" val="3580418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0FD991-8C29-4B7E-89E0-F75C38F3332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6C0757-D447-4350-8FAB-59159E68CCF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4CFE04-870B-4580-A6FE-05D7C7B10A0F}"/>
              </a:ext>
            </a:extLst>
          </p:cNvPr>
          <p:cNvSpPr>
            <a:spLocks noGrp="1"/>
          </p:cNvSpPr>
          <p:nvPr>
            <p:ph type="dt" sz="half" idx="10"/>
          </p:nvPr>
        </p:nvSpPr>
        <p:spPr/>
        <p:txBody>
          <a:bodyPr/>
          <a:lstStyle/>
          <a:p>
            <a:fld id="{3C1CC2B9-4AD0-45B6-838D-77A9CF93E044}" type="datetimeFigureOut">
              <a:rPr lang="en-US" smtClean="0"/>
              <a:t>3/28/2025</a:t>
            </a:fld>
            <a:endParaRPr lang="en-US"/>
          </a:p>
        </p:txBody>
      </p:sp>
      <p:sp>
        <p:nvSpPr>
          <p:cNvPr id="5" name="Footer Placeholder 4">
            <a:extLst>
              <a:ext uri="{FF2B5EF4-FFF2-40B4-BE49-F238E27FC236}">
                <a16:creationId xmlns:a16="http://schemas.microsoft.com/office/drawing/2014/main" id="{49A67B7E-37B0-480B-BD81-C03C6EE5DF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2AD477-FC8B-4373-9945-99830BCF9DA6}"/>
              </a:ext>
            </a:extLst>
          </p:cNvPr>
          <p:cNvSpPr>
            <a:spLocks noGrp="1"/>
          </p:cNvSpPr>
          <p:nvPr>
            <p:ph type="sldNum" sz="quarter" idx="12"/>
          </p:nvPr>
        </p:nvSpPr>
        <p:spPr/>
        <p:txBody>
          <a:bodyPr/>
          <a:lstStyle/>
          <a:p>
            <a:fld id="{A2A59CB6-1745-44FC-B9A7-54EB3D2851B7}" type="slidenum">
              <a:rPr lang="en-US" smtClean="0"/>
              <a:t>‹#›</a:t>
            </a:fld>
            <a:endParaRPr lang="en-US"/>
          </a:p>
        </p:txBody>
      </p:sp>
    </p:spTree>
    <p:extLst>
      <p:ext uri="{BB962C8B-B14F-4D97-AF65-F5344CB8AC3E}">
        <p14:creationId xmlns:p14="http://schemas.microsoft.com/office/powerpoint/2010/main" val="1408739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77FB7-6EEE-48B2-885C-8609256F7B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AACABB-3F21-4CD5-AAFE-83E4CCF9FE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12D1CB-A91A-4254-8E9F-7E6EC4E7F051}"/>
              </a:ext>
            </a:extLst>
          </p:cNvPr>
          <p:cNvSpPr>
            <a:spLocks noGrp="1"/>
          </p:cNvSpPr>
          <p:nvPr>
            <p:ph type="dt" sz="half" idx="10"/>
          </p:nvPr>
        </p:nvSpPr>
        <p:spPr/>
        <p:txBody>
          <a:bodyPr/>
          <a:lstStyle/>
          <a:p>
            <a:fld id="{3C1CC2B9-4AD0-45B6-838D-77A9CF93E044}" type="datetimeFigureOut">
              <a:rPr lang="en-US" smtClean="0"/>
              <a:t>3/28/2025</a:t>
            </a:fld>
            <a:endParaRPr lang="en-US"/>
          </a:p>
        </p:txBody>
      </p:sp>
      <p:sp>
        <p:nvSpPr>
          <p:cNvPr id="5" name="Footer Placeholder 4">
            <a:extLst>
              <a:ext uri="{FF2B5EF4-FFF2-40B4-BE49-F238E27FC236}">
                <a16:creationId xmlns:a16="http://schemas.microsoft.com/office/drawing/2014/main" id="{3237C50A-D878-40B6-B700-F97E2673CA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CD0B8F-904B-4606-9FC7-E83E4AF42EA1}"/>
              </a:ext>
            </a:extLst>
          </p:cNvPr>
          <p:cNvSpPr>
            <a:spLocks noGrp="1"/>
          </p:cNvSpPr>
          <p:nvPr>
            <p:ph type="sldNum" sz="quarter" idx="12"/>
          </p:nvPr>
        </p:nvSpPr>
        <p:spPr/>
        <p:txBody>
          <a:bodyPr/>
          <a:lstStyle/>
          <a:p>
            <a:fld id="{A2A59CB6-1745-44FC-B9A7-54EB3D2851B7}" type="slidenum">
              <a:rPr lang="en-US" smtClean="0"/>
              <a:t>‹#›</a:t>
            </a:fld>
            <a:endParaRPr lang="en-US"/>
          </a:p>
        </p:txBody>
      </p:sp>
    </p:spTree>
    <p:extLst>
      <p:ext uri="{BB962C8B-B14F-4D97-AF65-F5344CB8AC3E}">
        <p14:creationId xmlns:p14="http://schemas.microsoft.com/office/powerpoint/2010/main" val="83442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6412C-D561-4F58-A792-9EC07BB0DC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1A8C2E-98F0-464C-9183-54202F87A3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6C5A5A-829D-4673-9F54-674D518EE7C8}"/>
              </a:ext>
            </a:extLst>
          </p:cNvPr>
          <p:cNvSpPr>
            <a:spLocks noGrp="1"/>
          </p:cNvSpPr>
          <p:nvPr>
            <p:ph type="dt" sz="half" idx="10"/>
          </p:nvPr>
        </p:nvSpPr>
        <p:spPr/>
        <p:txBody>
          <a:bodyPr/>
          <a:lstStyle/>
          <a:p>
            <a:fld id="{3C1CC2B9-4AD0-45B6-838D-77A9CF93E044}" type="datetimeFigureOut">
              <a:rPr lang="en-US" smtClean="0"/>
              <a:t>3/28/2025</a:t>
            </a:fld>
            <a:endParaRPr lang="en-US"/>
          </a:p>
        </p:txBody>
      </p:sp>
      <p:sp>
        <p:nvSpPr>
          <p:cNvPr id="5" name="Footer Placeholder 4">
            <a:extLst>
              <a:ext uri="{FF2B5EF4-FFF2-40B4-BE49-F238E27FC236}">
                <a16:creationId xmlns:a16="http://schemas.microsoft.com/office/drawing/2014/main" id="{C2115FD1-A5D3-402B-B987-E1284F0AAF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18C87B-134B-455C-BAAB-6C54EDFE26B5}"/>
              </a:ext>
            </a:extLst>
          </p:cNvPr>
          <p:cNvSpPr>
            <a:spLocks noGrp="1"/>
          </p:cNvSpPr>
          <p:nvPr>
            <p:ph type="sldNum" sz="quarter" idx="12"/>
          </p:nvPr>
        </p:nvSpPr>
        <p:spPr/>
        <p:txBody>
          <a:bodyPr/>
          <a:lstStyle/>
          <a:p>
            <a:fld id="{A2A59CB6-1745-44FC-B9A7-54EB3D2851B7}" type="slidenum">
              <a:rPr lang="en-US" smtClean="0"/>
              <a:t>‹#›</a:t>
            </a:fld>
            <a:endParaRPr lang="en-US"/>
          </a:p>
        </p:txBody>
      </p:sp>
    </p:spTree>
    <p:extLst>
      <p:ext uri="{BB962C8B-B14F-4D97-AF65-F5344CB8AC3E}">
        <p14:creationId xmlns:p14="http://schemas.microsoft.com/office/powerpoint/2010/main" val="1282253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A7100-D0BC-4BA8-B0CE-9868204589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CF81E7-21E0-4B1A-AF25-37056D11BD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7C79DA-4244-48CC-859E-601123EFFA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CC41060-6287-41C8-B60D-738D65C88B0C}"/>
              </a:ext>
            </a:extLst>
          </p:cNvPr>
          <p:cNvSpPr>
            <a:spLocks noGrp="1"/>
          </p:cNvSpPr>
          <p:nvPr>
            <p:ph type="dt" sz="half" idx="10"/>
          </p:nvPr>
        </p:nvSpPr>
        <p:spPr/>
        <p:txBody>
          <a:bodyPr/>
          <a:lstStyle/>
          <a:p>
            <a:fld id="{3C1CC2B9-4AD0-45B6-838D-77A9CF93E044}" type="datetimeFigureOut">
              <a:rPr lang="en-US" smtClean="0"/>
              <a:t>3/28/2025</a:t>
            </a:fld>
            <a:endParaRPr lang="en-US"/>
          </a:p>
        </p:txBody>
      </p:sp>
      <p:sp>
        <p:nvSpPr>
          <p:cNvPr id="6" name="Footer Placeholder 5">
            <a:extLst>
              <a:ext uri="{FF2B5EF4-FFF2-40B4-BE49-F238E27FC236}">
                <a16:creationId xmlns:a16="http://schemas.microsoft.com/office/drawing/2014/main" id="{D55DAD04-6DB2-453C-BC2A-74773FBF2D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6414AC-A552-41E7-A627-953313CF305B}"/>
              </a:ext>
            </a:extLst>
          </p:cNvPr>
          <p:cNvSpPr>
            <a:spLocks noGrp="1"/>
          </p:cNvSpPr>
          <p:nvPr>
            <p:ph type="sldNum" sz="quarter" idx="12"/>
          </p:nvPr>
        </p:nvSpPr>
        <p:spPr/>
        <p:txBody>
          <a:bodyPr/>
          <a:lstStyle/>
          <a:p>
            <a:fld id="{A2A59CB6-1745-44FC-B9A7-54EB3D2851B7}" type="slidenum">
              <a:rPr lang="en-US" smtClean="0"/>
              <a:t>‹#›</a:t>
            </a:fld>
            <a:endParaRPr lang="en-US"/>
          </a:p>
        </p:txBody>
      </p:sp>
    </p:spTree>
    <p:extLst>
      <p:ext uri="{BB962C8B-B14F-4D97-AF65-F5344CB8AC3E}">
        <p14:creationId xmlns:p14="http://schemas.microsoft.com/office/powerpoint/2010/main" val="1665326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BD64D-10ED-48C7-B8DB-143FAF9C6CC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29E71BA-21ED-4403-AAC3-B37BB4C4F9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08985F-CD27-4882-B62E-73A842D74EE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0F3798-0CCE-4C0C-878F-2A9E2460E4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3BCD38-7104-495D-8AE9-1A38923E5C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A62BD6C-99CA-4B73-AB1D-F7CE62777244}"/>
              </a:ext>
            </a:extLst>
          </p:cNvPr>
          <p:cNvSpPr>
            <a:spLocks noGrp="1"/>
          </p:cNvSpPr>
          <p:nvPr>
            <p:ph type="dt" sz="half" idx="10"/>
          </p:nvPr>
        </p:nvSpPr>
        <p:spPr/>
        <p:txBody>
          <a:bodyPr/>
          <a:lstStyle/>
          <a:p>
            <a:fld id="{3C1CC2B9-4AD0-45B6-838D-77A9CF93E044}" type="datetimeFigureOut">
              <a:rPr lang="en-US" smtClean="0"/>
              <a:t>3/28/2025</a:t>
            </a:fld>
            <a:endParaRPr lang="en-US"/>
          </a:p>
        </p:txBody>
      </p:sp>
      <p:sp>
        <p:nvSpPr>
          <p:cNvPr id="8" name="Footer Placeholder 7">
            <a:extLst>
              <a:ext uri="{FF2B5EF4-FFF2-40B4-BE49-F238E27FC236}">
                <a16:creationId xmlns:a16="http://schemas.microsoft.com/office/drawing/2014/main" id="{3F1B66DC-B98D-4489-8F48-DB04F41CA64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0F20077-486C-4AEB-86EA-3974DCC527F9}"/>
              </a:ext>
            </a:extLst>
          </p:cNvPr>
          <p:cNvSpPr>
            <a:spLocks noGrp="1"/>
          </p:cNvSpPr>
          <p:nvPr>
            <p:ph type="sldNum" sz="quarter" idx="12"/>
          </p:nvPr>
        </p:nvSpPr>
        <p:spPr/>
        <p:txBody>
          <a:bodyPr/>
          <a:lstStyle/>
          <a:p>
            <a:fld id="{A2A59CB6-1745-44FC-B9A7-54EB3D2851B7}" type="slidenum">
              <a:rPr lang="en-US" smtClean="0"/>
              <a:t>‹#›</a:t>
            </a:fld>
            <a:endParaRPr lang="en-US"/>
          </a:p>
        </p:txBody>
      </p:sp>
    </p:spTree>
    <p:extLst>
      <p:ext uri="{BB962C8B-B14F-4D97-AF65-F5344CB8AC3E}">
        <p14:creationId xmlns:p14="http://schemas.microsoft.com/office/powerpoint/2010/main" val="3952791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2D0CB-4BD5-4471-BA0B-9C2B61A9444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65B4FFD-1A1F-4469-A55E-C5610B3FC9DA}"/>
              </a:ext>
            </a:extLst>
          </p:cNvPr>
          <p:cNvSpPr>
            <a:spLocks noGrp="1"/>
          </p:cNvSpPr>
          <p:nvPr>
            <p:ph type="dt" sz="half" idx="10"/>
          </p:nvPr>
        </p:nvSpPr>
        <p:spPr/>
        <p:txBody>
          <a:bodyPr/>
          <a:lstStyle/>
          <a:p>
            <a:fld id="{3C1CC2B9-4AD0-45B6-838D-77A9CF93E044}" type="datetimeFigureOut">
              <a:rPr lang="en-US" smtClean="0"/>
              <a:t>3/28/2025</a:t>
            </a:fld>
            <a:endParaRPr lang="en-US"/>
          </a:p>
        </p:txBody>
      </p:sp>
      <p:sp>
        <p:nvSpPr>
          <p:cNvPr id="4" name="Footer Placeholder 3">
            <a:extLst>
              <a:ext uri="{FF2B5EF4-FFF2-40B4-BE49-F238E27FC236}">
                <a16:creationId xmlns:a16="http://schemas.microsoft.com/office/drawing/2014/main" id="{3F219B4A-A4FA-41E4-B03D-ED9E3C69A5E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BF88E2-88E5-4664-A33E-7229E84C52CB}"/>
              </a:ext>
            </a:extLst>
          </p:cNvPr>
          <p:cNvSpPr>
            <a:spLocks noGrp="1"/>
          </p:cNvSpPr>
          <p:nvPr>
            <p:ph type="sldNum" sz="quarter" idx="12"/>
          </p:nvPr>
        </p:nvSpPr>
        <p:spPr/>
        <p:txBody>
          <a:bodyPr/>
          <a:lstStyle/>
          <a:p>
            <a:fld id="{A2A59CB6-1745-44FC-B9A7-54EB3D2851B7}" type="slidenum">
              <a:rPr lang="en-US" smtClean="0"/>
              <a:t>‹#›</a:t>
            </a:fld>
            <a:endParaRPr lang="en-US"/>
          </a:p>
        </p:txBody>
      </p:sp>
    </p:spTree>
    <p:extLst>
      <p:ext uri="{BB962C8B-B14F-4D97-AF65-F5344CB8AC3E}">
        <p14:creationId xmlns:p14="http://schemas.microsoft.com/office/powerpoint/2010/main" val="2234731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A12878-A4B9-451C-A48E-416DDBB15337}"/>
              </a:ext>
            </a:extLst>
          </p:cNvPr>
          <p:cNvSpPr>
            <a:spLocks noGrp="1"/>
          </p:cNvSpPr>
          <p:nvPr>
            <p:ph type="dt" sz="half" idx="10"/>
          </p:nvPr>
        </p:nvSpPr>
        <p:spPr/>
        <p:txBody>
          <a:bodyPr/>
          <a:lstStyle/>
          <a:p>
            <a:fld id="{3C1CC2B9-4AD0-45B6-838D-77A9CF93E044}" type="datetimeFigureOut">
              <a:rPr lang="en-US" smtClean="0"/>
              <a:t>3/28/2025</a:t>
            </a:fld>
            <a:endParaRPr lang="en-US"/>
          </a:p>
        </p:txBody>
      </p:sp>
      <p:sp>
        <p:nvSpPr>
          <p:cNvPr id="3" name="Footer Placeholder 2">
            <a:extLst>
              <a:ext uri="{FF2B5EF4-FFF2-40B4-BE49-F238E27FC236}">
                <a16:creationId xmlns:a16="http://schemas.microsoft.com/office/drawing/2014/main" id="{BAC31B69-BA10-4884-8909-186FB8110E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9E9BF22-1823-4071-8C01-33DA0508E23B}"/>
              </a:ext>
            </a:extLst>
          </p:cNvPr>
          <p:cNvSpPr>
            <a:spLocks noGrp="1"/>
          </p:cNvSpPr>
          <p:nvPr>
            <p:ph type="sldNum" sz="quarter" idx="12"/>
          </p:nvPr>
        </p:nvSpPr>
        <p:spPr/>
        <p:txBody>
          <a:bodyPr/>
          <a:lstStyle/>
          <a:p>
            <a:fld id="{A2A59CB6-1745-44FC-B9A7-54EB3D2851B7}" type="slidenum">
              <a:rPr lang="en-US" smtClean="0"/>
              <a:t>‹#›</a:t>
            </a:fld>
            <a:endParaRPr lang="en-US"/>
          </a:p>
        </p:txBody>
      </p:sp>
    </p:spTree>
    <p:extLst>
      <p:ext uri="{BB962C8B-B14F-4D97-AF65-F5344CB8AC3E}">
        <p14:creationId xmlns:p14="http://schemas.microsoft.com/office/powerpoint/2010/main" val="2049446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19D5C-FAE2-45C0-B7C5-2B0A535A77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0DE47F6-E8C8-42A7-9878-8E0BFF9BF6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5689C3-5C83-4E91-958D-0DA9B58938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604FEF-FD08-4568-825D-472C8CCE6B2F}"/>
              </a:ext>
            </a:extLst>
          </p:cNvPr>
          <p:cNvSpPr>
            <a:spLocks noGrp="1"/>
          </p:cNvSpPr>
          <p:nvPr>
            <p:ph type="dt" sz="half" idx="10"/>
          </p:nvPr>
        </p:nvSpPr>
        <p:spPr/>
        <p:txBody>
          <a:bodyPr/>
          <a:lstStyle/>
          <a:p>
            <a:fld id="{3C1CC2B9-4AD0-45B6-838D-77A9CF93E044}" type="datetimeFigureOut">
              <a:rPr lang="en-US" smtClean="0"/>
              <a:t>3/28/2025</a:t>
            </a:fld>
            <a:endParaRPr lang="en-US"/>
          </a:p>
        </p:txBody>
      </p:sp>
      <p:sp>
        <p:nvSpPr>
          <p:cNvPr id="6" name="Footer Placeholder 5">
            <a:extLst>
              <a:ext uri="{FF2B5EF4-FFF2-40B4-BE49-F238E27FC236}">
                <a16:creationId xmlns:a16="http://schemas.microsoft.com/office/drawing/2014/main" id="{B7FE4094-26FA-4A45-B3A1-B7C4619DC8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1F1654-D7CC-4A23-88EC-07F972DF1395}"/>
              </a:ext>
            </a:extLst>
          </p:cNvPr>
          <p:cNvSpPr>
            <a:spLocks noGrp="1"/>
          </p:cNvSpPr>
          <p:nvPr>
            <p:ph type="sldNum" sz="quarter" idx="12"/>
          </p:nvPr>
        </p:nvSpPr>
        <p:spPr/>
        <p:txBody>
          <a:bodyPr/>
          <a:lstStyle/>
          <a:p>
            <a:fld id="{A2A59CB6-1745-44FC-B9A7-54EB3D2851B7}" type="slidenum">
              <a:rPr lang="en-US" smtClean="0"/>
              <a:t>‹#›</a:t>
            </a:fld>
            <a:endParaRPr lang="en-US"/>
          </a:p>
        </p:txBody>
      </p:sp>
    </p:spTree>
    <p:extLst>
      <p:ext uri="{BB962C8B-B14F-4D97-AF65-F5344CB8AC3E}">
        <p14:creationId xmlns:p14="http://schemas.microsoft.com/office/powerpoint/2010/main" val="3937054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04C8D-B0E5-4820-B5D8-0F8A2661C3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07C16C7-F822-4DC7-86D6-C1CC1AD920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556B00-0B5C-4249-80AE-DE5FBD9DB4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7A912B-BF85-4A7C-87D5-19BF1D8437FB}"/>
              </a:ext>
            </a:extLst>
          </p:cNvPr>
          <p:cNvSpPr>
            <a:spLocks noGrp="1"/>
          </p:cNvSpPr>
          <p:nvPr>
            <p:ph type="dt" sz="half" idx="10"/>
          </p:nvPr>
        </p:nvSpPr>
        <p:spPr/>
        <p:txBody>
          <a:bodyPr/>
          <a:lstStyle/>
          <a:p>
            <a:fld id="{3C1CC2B9-4AD0-45B6-838D-77A9CF93E044}" type="datetimeFigureOut">
              <a:rPr lang="en-US" smtClean="0"/>
              <a:t>3/28/2025</a:t>
            </a:fld>
            <a:endParaRPr lang="en-US"/>
          </a:p>
        </p:txBody>
      </p:sp>
      <p:sp>
        <p:nvSpPr>
          <p:cNvPr id="6" name="Footer Placeholder 5">
            <a:extLst>
              <a:ext uri="{FF2B5EF4-FFF2-40B4-BE49-F238E27FC236}">
                <a16:creationId xmlns:a16="http://schemas.microsoft.com/office/drawing/2014/main" id="{D4AEFDFB-7755-4FCB-992D-AB7F9F28B9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28F8A0-33FF-4B93-8503-4497152D4A5D}"/>
              </a:ext>
            </a:extLst>
          </p:cNvPr>
          <p:cNvSpPr>
            <a:spLocks noGrp="1"/>
          </p:cNvSpPr>
          <p:nvPr>
            <p:ph type="sldNum" sz="quarter" idx="12"/>
          </p:nvPr>
        </p:nvSpPr>
        <p:spPr/>
        <p:txBody>
          <a:bodyPr/>
          <a:lstStyle/>
          <a:p>
            <a:fld id="{A2A59CB6-1745-44FC-B9A7-54EB3D2851B7}" type="slidenum">
              <a:rPr lang="en-US" smtClean="0"/>
              <a:t>‹#›</a:t>
            </a:fld>
            <a:endParaRPr lang="en-US"/>
          </a:p>
        </p:txBody>
      </p:sp>
    </p:spTree>
    <p:extLst>
      <p:ext uri="{BB962C8B-B14F-4D97-AF65-F5344CB8AC3E}">
        <p14:creationId xmlns:p14="http://schemas.microsoft.com/office/powerpoint/2010/main" val="1966539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04D462-2935-4419-B369-12E2C3DF7F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F97CADC-BE7F-402F-AA7E-90909ACF8C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D7459F-A35D-4E87-8033-7E1C30979F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1CC2B9-4AD0-45B6-838D-77A9CF93E044}" type="datetimeFigureOut">
              <a:rPr lang="en-US" smtClean="0"/>
              <a:t>3/28/2025</a:t>
            </a:fld>
            <a:endParaRPr lang="en-US"/>
          </a:p>
        </p:txBody>
      </p:sp>
      <p:sp>
        <p:nvSpPr>
          <p:cNvPr id="5" name="Footer Placeholder 4">
            <a:extLst>
              <a:ext uri="{FF2B5EF4-FFF2-40B4-BE49-F238E27FC236}">
                <a16:creationId xmlns:a16="http://schemas.microsoft.com/office/drawing/2014/main" id="{4CD7DF56-0A15-453D-A2D1-550CEA6824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5B5384-49A9-43A6-8EB3-734C661D13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A59CB6-1745-44FC-B9A7-54EB3D2851B7}" type="slidenum">
              <a:rPr lang="en-US" smtClean="0"/>
              <a:t>‹#›</a:t>
            </a:fld>
            <a:endParaRPr lang="en-US"/>
          </a:p>
        </p:txBody>
      </p:sp>
    </p:spTree>
    <p:extLst>
      <p:ext uri="{BB962C8B-B14F-4D97-AF65-F5344CB8AC3E}">
        <p14:creationId xmlns:p14="http://schemas.microsoft.com/office/powerpoint/2010/main" val="7924221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eg"/><Relationship Id="rId5" Type="http://schemas.openxmlformats.org/officeDocument/2006/relationships/image" Target="../media/image33.jpg"/><Relationship Id="rId4" Type="http://schemas.openxmlformats.org/officeDocument/2006/relationships/image" Target="../media/image32.jpg"/></Relationships>
</file>

<file path=ppt/slides/_rels/slide12.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png"/><Relationship Id="rId7" Type="http://schemas.openxmlformats.org/officeDocument/2006/relationships/image" Target="../media/image40.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3.jpg"/></Relationships>
</file>

<file path=ppt/slides/_rels/slide1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6.jpeg"/><Relationship Id="rId4" Type="http://schemas.openxmlformats.org/officeDocument/2006/relationships/image" Target="../media/image45.jpg"/></Relationships>
</file>

<file path=ppt/slides/_rels/slide15.xml.rels><?xml version="1.0" encoding="UTF-8" standalone="yes"?>
<Relationships xmlns="http://schemas.openxmlformats.org/package/2006/relationships"><Relationship Id="rId8" Type="http://schemas.openxmlformats.org/officeDocument/2006/relationships/image" Target="../media/image52.jpg"/><Relationship Id="rId3" Type="http://schemas.openxmlformats.org/officeDocument/2006/relationships/image" Target="../media/image47.png"/><Relationship Id="rId7"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0.jpg"/><Relationship Id="rId5" Type="http://schemas.openxmlformats.org/officeDocument/2006/relationships/image" Target="../media/image49.jpeg"/><Relationship Id="rId4" Type="http://schemas.openxmlformats.org/officeDocument/2006/relationships/image" Target="../media/image48.jpeg"/></Relationships>
</file>

<file path=ppt/slides/_rels/slide1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4.JPG"/></Relationships>
</file>

<file path=ppt/slides/_rels/slide17.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8.jpg"/><Relationship Id="rId5" Type="http://schemas.openxmlformats.org/officeDocument/2006/relationships/image" Target="../media/image57.jpeg"/><Relationship Id="rId4" Type="http://schemas.openxmlformats.org/officeDocument/2006/relationships/image" Target="../media/image56.jpg"/></Relationships>
</file>

<file path=ppt/slides/_rels/slide1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0.jpeg"/></Relationships>
</file>

<file path=ppt/slides/_rels/slide1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2.jpe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129CE6B-1BAF-4BD7-8CC3-07A7DC78160A}"/>
              </a:ext>
            </a:extLst>
          </p:cNvPr>
          <p:cNvSpPr>
            <a:spLocks noGrp="1"/>
          </p:cNvSpPr>
          <p:nvPr>
            <p:ph type="ctrTitle"/>
          </p:nvPr>
        </p:nvSpPr>
        <p:spPr>
          <a:xfrm>
            <a:off x="482599" y="2962573"/>
            <a:ext cx="10542451" cy="932854"/>
          </a:xfrm>
        </p:spPr>
        <p:txBody>
          <a:bodyPr anchor="t">
            <a:noAutofit/>
          </a:bodyPr>
          <a:lstStyle/>
          <a:p>
            <a:pPr algn="l">
              <a:defRPr/>
            </a:pPr>
            <a:r>
              <a:rPr lang="en-US" sz="4800" dirty="0">
                <a:solidFill>
                  <a:srgbClr val="DEB968"/>
                </a:solidFill>
                <a:latin typeface="Century Gothic" panose="020B0502020202020204" pitchFamily="34" charset="0"/>
              </a:rPr>
              <a:t>ZAN MITREV CLINIC</a:t>
            </a:r>
            <a:br>
              <a:rPr lang="en-US" sz="4800" dirty="0">
                <a:solidFill>
                  <a:srgbClr val="DEB968"/>
                </a:solidFill>
                <a:latin typeface="Century Gothic" panose="020B0502020202020204" pitchFamily="34" charset="0"/>
              </a:rPr>
            </a:br>
            <a:r>
              <a:rPr lang="en-US" sz="4400" dirty="0">
                <a:latin typeface="Century Gothic" panose="020B0502020202020204" pitchFamily="34" charset="0"/>
              </a:rPr>
              <a:t/>
            </a:r>
            <a:br>
              <a:rPr lang="en-US" sz="4400" dirty="0">
                <a:latin typeface="Century Gothic" panose="020B0502020202020204" pitchFamily="34" charset="0"/>
              </a:rPr>
            </a:br>
            <a:r>
              <a:rPr lang="en-US" sz="4400" dirty="0">
                <a:solidFill>
                  <a:srgbClr val="DEB968"/>
                </a:solidFill>
                <a:latin typeface="Century Gothic" panose="020B0502020202020204" pitchFamily="34" charset="0"/>
              </a:rPr>
              <a:t>A Center of Excellence in Healthcare</a:t>
            </a:r>
            <a:endParaRPr lang="en-US" sz="4800" dirty="0">
              <a:solidFill>
                <a:srgbClr val="DEB968"/>
              </a:solidFill>
              <a:latin typeface="Century Gothic" panose="020B0502020202020204" pitchFamily="34" charset="0"/>
            </a:endParaRPr>
          </a:p>
        </p:txBody>
      </p:sp>
    </p:spTree>
    <p:extLst>
      <p:ext uri="{BB962C8B-B14F-4D97-AF65-F5344CB8AC3E}">
        <p14:creationId xmlns:p14="http://schemas.microsoft.com/office/powerpoint/2010/main" val="139084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BBC6A27-F803-4BF7-AF53-81F0449B3385}"/>
              </a:ext>
            </a:extLst>
          </p:cNvPr>
          <p:cNvSpPr txBox="1">
            <a:spLocks/>
          </p:cNvSpPr>
          <p:nvPr/>
        </p:nvSpPr>
        <p:spPr>
          <a:xfrm>
            <a:off x="6674351" y="1413495"/>
            <a:ext cx="5143180" cy="53722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457200" lvl="0" indent="-457200" algn="l">
              <a:buFont typeface="Arial" panose="020B0604020202020204" pitchFamily="34" charset="0"/>
              <a:buChar char="•"/>
              <a:defRPr/>
            </a:pPr>
            <a:endParaRPr kumimoji="0" lang="en-US" sz="32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13" name="Title 1">
            <a:extLst>
              <a:ext uri="{FF2B5EF4-FFF2-40B4-BE49-F238E27FC236}">
                <a16:creationId xmlns:a16="http://schemas.microsoft.com/office/drawing/2014/main" id="{2BBC6A27-F803-4BF7-AF53-81F0449B3385}"/>
              </a:ext>
            </a:extLst>
          </p:cNvPr>
          <p:cNvSpPr txBox="1">
            <a:spLocks/>
          </p:cNvSpPr>
          <p:nvPr/>
        </p:nvSpPr>
        <p:spPr>
          <a:xfrm>
            <a:off x="2782744" y="367337"/>
            <a:ext cx="4976593" cy="79201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dirty="0">
                <a:latin typeface="Century Gothic" panose="020B0502020202020204" pitchFamily="34" charset="0"/>
              </a:rPr>
              <a:t>Diagnostics</a:t>
            </a:r>
            <a:r>
              <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j-ea"/>
                <a:cs typeface="+mj-cs"/>
              </a:rPr>
              <a:t/>
            </a:r>
            <a:br>
              <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j-ea"/>
                <a:cs typeface="+mj-cs"/>
              </a:rPr>
            </a:br>
            <a:endPar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j-ea"/>
              <a:cs typeface="+mj-cs"/>
            </a:endParaRPr>
          </a:p>
        </p:txBody>
      </p:sp>
      <p:sp>
        <p:nvSpPr>
          <p:cNvPr id="22" name="Title 1">
            <a:extLst>
              <a:ext uri="{FF2B5EF4-FFF2-40B4-BE49-F238E27FC236}">
                <a16:creationId xmlns:a16="http://schemas.microsoft.com/office/drawing/2014/main" id="{2BBC6A27-F803-4BF7-AF53-81F0449B3385}"/>
              </a:ext>
            </a:extLst>
          </p:cNvPr>
          <p:cNvSpPr txBox="1">
            <a:spLocks/>
          </p:cNvSpPr>
          <p:nvPr/>
        </p:nvSpPr>
        <p:spPr>
          <a:xfrm>
            <a:off x="1831510" y="2147250"/>
            <a:ext cx="4935050" cy="25631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457200" marR="0" lvl="0" indent="-4572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j-ea"/>
              <a:cs typeface="+mj-cs"/>
            </a:endParaRPr>
          </a:p>
        </p:txBody>
      </p:sp>
      <p:sp>
        <p:nvSpPr>
          <p:cNvPr id="2" name="Rectangle 1"/>
          <p:cNvSpPr/>
          <p:nvPr/>
        </p:nvSpPr>
        <p:spPr>
          <a:xfrm>
            <a:off x="2708366" y="1413496"/>
            <a:ext cx="4737463" cy="4524315"/>
          </a:xfrm>
          <a:prstGeom prst="rect">
            <a:avLst/>
          </a:prstGeom>
        </p:spPr>
        <p:txBody>
          <a:bodyPr wrap="square">
            <a:spAutoFit/>
          </a:bodyPr>
          <a:lstStyle/>
          <a:p>
            <a:pPr marL="285750" lvl="0" indent="-285750">
              <a:buFont typeface="Arial" panose="020B0604020202020204" pitchFamily="34" charset="0"/>
              <a:buChar char="•"/>
            </a:pPr>
            <a:r>
              <a:rPr lang="en-US" dirty="0">
                <a:latin typeface="Century Gothic" panose="020B0502020202020204" pitchFamily="34" charset="0"/>
              </a:rPr>
              <a:t>Cardiology</a:t>
            </a:r>
          </a:p>
          <a:p>
            <a:pPr marL="285750" lvl="0" indent="-285750">
              <a:buFont typeface="Arial" panose="020B0604020202020204" pitchFamily="34" charset="0"/>
              <a:buChar char="•"/>
            </a:pPr>
            <a:r>
              <a:rPr lang="en-US" dirty="0">
                <a:latin typeface="Century Gothic" panose="020B0502020202020204" pitchFamily="34" charset="0"/>
              </a:rPr>
              <a:t>Internal Medicine</a:t>
            </a:r>
          </a:p>
          <a:p>
            <a:pPr marL="285750" lvl="0" indent="-285750">
              <a:buFont typeface="Arial" panose="020B0604020202020204" pitchFamily="34" charset="0"/>
              <a:buChar char="•"/>
            </a:pPr>
            <a:r>
              <a:rPr lang="en-US" dirty="0">
                <a:latin typeface="Century Gothic" panose="020B0502020202020204" pitchFamily="34" charset="0"/>
              </a:rPr>
              <a:t>Angiographic Services and Interventions</a:t>
            </a:r>
          </a:p>
          <a:p>
            <a:pPr marL="285750" lvl="0" indent="-285750">
              <a:buFont typeface="Arial" panose="020B0604020202020204" pitchFamily="34" charset="0"/>
              <a:buChar char="•"/>
            </a:pPr>
            <a:r>
              <a:rPr lang="en-US" dirty="0">
                <a:latin typeface="Century Gothic" panose="020B0502020202020204" pitchFamily="34" charset="0"/>
              </a:rPr>
              <a:t>Radiology (MR, CT, X-ray, </a:t>
            </a:r>
            <a:r>
              <a:rPr lang="en-US" dirty="0" err="1">
                <a:latin typeface="Century Gothic" panose="020B0502020202020204" pitchFamily="34" charset="0"/>
              </a:rPr>
              <a:t>Dexascan</a:t>
            </a:r>
            <a:r>
              <a:rPr lang="en-US" dirty="0">
                <a:latin typeface="Century Gothic" panose="020B0502020202020204" pitchFamily="34" charset="0"/>
              </a:rPr>
              <a:t>, 2D and 3D mammography)</a:t>
            </a:r>
          </a:p>
          <a:p>
            <a:pPr marL="285750" lvl="0" indent="-285750">
              <a:buFont typeface="Arial" panose="020B0604020202020204" pitchFamily="34" charset="0"/>
              <a:buChar char="•"/>
            </a:pPr>
            <a:r>
              <a:rPr lang="en-US" dirty="0">
                <a:latin typeface="Century Gothic" panose="020B0502020202020204" pitchFamily="34" charset="0"/>
              </a:rPr>
              <a:t>Anesthesiology Examinations</a:t>
            </a:r>
          </a:p>
          <a:p>
            <a:pPr marL="285750" lvl="0" indent="-285750">
              <a:buFont typeface="Arial" panose="020B0604020202020204" pitchFamily="34" charset="0"/>
              <a:buChar char="•"/>
            </a:pPr>
            <a:r>
              <a:rPr lang="en-US" dirty="0">
                <a:latin typeface="Century Gothic" panose="020B0502020202020204" pitchFamily="34" charset="0"/>
              </a:rPr>
              <a:t>Surgical Examinations and Outpatient Interventions</a:t>
            </a:r>
          </a:p>
          <a:p>
            <a:pPr marL="285750" lvl="0" indent="-285750">
              <a:buFont typeface="Arial" panose="020B0604020202020204" pitchFamily="34" charset="0"/>
              <a:buChar char="•"/>
            </a:pPr>
            <a:r>
              <a:rPr lang="en-US" dirty="0">
                <a:latin typeface="Century Gothic" panose="020B0502020202020204" pitchFamily="34" charset="0"/>
              </a:rPr>
              <a:t>Orthopedics</a:t>
            </a:r>
          </a:p>
          <a:p>
            <a:pPr marL="285750" lvl="0" indent="-285750">
              <a:buFont typeface="Arial" panose="020B0604020202020204" pitchFamily="34" charset="0"/>
              <a:buChar char="•"/>
            </a:pPr>
            <a:r>
              <a:rPr lang="en-US" dirty="0">
                <a:latin typeface="Century Gothic" panose="020B0502020202020204" pitchFamily="34" charset="0"/>
              </a:rPr>
              <a:t>Urology</a:t>
            </a:r>
          </a:p>
          <a:p>
            <a:pPr marL="285750" lvl="0" indent="-285750">
              <a:buFont typeface="Arial" panose="020B0604020202020204" pitchFamily="34" charset="0"/>
              <a:buChar char="•"/>
            </a:pPr>
            <a:r>
              <a:rPr lang="en-US" dirty="0">
                <a:latin typeface="Century Gothic" panose="020B0502020202020204" pitchFamily="34" charset="0"/>
              </a:rPr>
              <a:t>Gynecology</a:t>
            </a:r>
          </a:p>
          <a:p>
            <a:pPr marL="285750" lvl="0" indent="-285750">
              <a:buFont typeface="Arial" panose="020B0604020202020204" pitchFamily="34" charset="0"/>
              <a:buChar char="•"/>
            </a:pPr>
            <a:r>
              <a:rPr lang="en-US" dirty="0">
                <a:latin typeface="Century Gothic" panose="020B0502020202020204" pitchFamily="34" charset="0"/>
              </a:rPr>
              <a:t>Nephrology</a:t>
            </a:r>
          </a:p>
          <a:p>
            <a:pPr marL="285750" lvl="0" indent="-285750">
              <a:buFont typeface="Arial" panose="020B0604020202020204" pitchFamily="34" charset="0"/>
              <a:buChar char="•"/>
            </a:pPr>
            <a:r>
              <a:rPr lang="en-US" dirty="0">
                <a:latin typeface="Century Gothic" panose="020B0502020202020204" pitchFamily="34" charset="0"/>
              </a:rPr>
              <a:t>Abdominal examinations</a:t>
            </a:r>
          </a:p>
          <a:p>
            <a:pPr marL="285750" lvl="0" indent="-285750">
              <a:buFont typeface="Arial" panose="020B0604020202020204" pitchFamily="34" charset="0"/>
              <a:buChar char="•"/>
            </a:pPr>
            <a:r>
              <a:rPr lang="en-US" dirty="0">
                <a:latin typeface="Century Gothic" panose="020B0502020202020204" pitchFamily="34" charset="0"/>
              </a:rPr>
              <a:t>Neurology</a:t>
            </a:r>
          </a:p>
          <a:p>
            <a:pPr marL="285750" lvl="0" indent="-285750">
              <a:buFont typeface="Arial" panose="020B0604020202020204" pitchFamily="34" charset="0"/>
              <a:buChar char="•"/>
            </a:pPr>
            <a:r>
              <a:rPr lang="en-US" dirty="0">
                <a:latin typeface="Century Gothic" panose="020B0502020202020204" pitchFamily="34" charset="0"/>
              </a:rPr>
              <a:t>ORL</a:t>
            </a:r>
          </a:p>
        </p:txBody>
      </p:sp>
      <p:sp>
        <p:nvSpPr>
          <p:cNvPr id="8" name="Rectangle 7"/>
          <p:cNvSpPr/>
          <p:nvPr/>
        </p:nvSpPr>
        <p:spPr>
          <a:xfrm>
            <a:off x="7643417" y="1413496"/>
            <a:ext cx="4278618" cy="2031325"/>
          </a:xfrm>
          <a:prstGeom prst="rect">
            <a:avLst/>
          </a:prstGeom>
        </p:spPr>
        <p:txBody>
          <a:bodyPr wrap="square">
            <a:spAutoFit/>
          </a:bodyPr>
          <a:lstStyle/>
          <a:p>
            <a:pPr marL="285750" lvl="0" indent="-285750">
              <a:buFont typeface="Arial" panose="020B0604020202020204" pitchFamily="34" charset="0"/>
              <a:buChar char="•"/>
            </a:pPr>
            <a:r>
              <a:rPr lang="en-US" dirty="0">
                <a:latin typeface="Century Gothic" panose="020B0502020202020204" pitchFamily="34" charset="0"/>
              </a:rPr>
              <a:t>Dermatology</a:t>
            </a:r>
          </a:p>
          <a:p>
            <a:pPr marL="285750" lvl="0" indent="-285750">
              <a:buFont typeface="Arial" panose="020B0604020202020204" pitchFamily="34" charset="0"/>
              <a:buChar char="•"/>
            </a:pPr>
            <a:r>
              <a:rPr lang="en-US" dirty="0">
                <a:latin typeface="Century Gothic" panose="020B0502020202020204" pitchFamily="34" charset="0"/>
              </a:rPr>
              <a:t>Neuro-psychiatric examinations</a:t>
            </a:r>
          </a:p>
          <a:p>
            <a:pPr marL="285750" lvl="0" indent="-285750">
              <a:buFont typeface="Arial" panose="020B0604020202020204" pitchFamily="34" charset="0"/>
              <a:buChar char="•"/>
            </a:pPr>
            <a:r>
              <a:rPr lang="en-US" dirty="0">
                <a:latin typeface="Century Gothic" panose="020B0502020202020204" pitchFamily="34" charset="0"/>
              </a:rPr>
              <a:t>Psychological treatments</a:t>
            </a:r>
          </a:p>
          <a:p>
            <a:pPr marL="285750" lvl="0" indent="-285750">
              <a:buFont typeface="Arial" panose="020B0604020202020204" pitchFamily="34" charset="0"/>
              <a:buChar char="•"/>
            </a:pPr>
            <a:r>
              <a:rPr lang="en-US" dirty="0">
                <a:latin typeface="Century Gothic" panose="020B0502020202020204" pitchFamily="34" charset="0"/>
              </a:rPr>
              <a:t>Pediatrics</a:t>
            </a:r>
          </a:p>
          <a:p>
            <a:pPr marL="285750" lvl="0" indent="-285750">
              <a:buFont typeface="Arial" panose="020B0604020202020204" pitchFamily="34" charset="0"/>
              <a:buChar char="•"/>
            </a:pPr>
            <a:r>
              <a:rPr lang="en-US" dirty="0">
                <a:latin typeface="Century Gothic" panose="020B0502020202020204" pitchFamily="34" charset="0"/>
              </a:rPr>
              <a:t>Nutritional examinations</a:t>
            </a:r>
          </a:p>
          <a:p>
            <a:pPr marL="285750" lvl="0" indent="-285750">
              <a:buFont typeface="Arial" panose="020B0604020202020204" pitchFamily="34" charset="0"/>
              <a:buChar char="•"/>
            </a:pPr>
            <a:r>
              <a:rPr lang="en-US" dirty="0">
                <a:latin typeface="Century Gothic" panose="020B0502020202020204" pitchFamily="34" charset="0"/>
              </a:rPr>
              <a:t>Ozone therapy</a:t>
            </a:r>
          </a:p>
          <a:p>
            <a:pPr marL="285750" indent="-285750">
              <a:buFont typeface="Arial" panose="020B0604020202020204" pitchFamily="34" charset="0"/>
              <a:buChar char="•"/>
            </a:pPr>
            <a:r>
              <a:rPr lang="en-US" dirty="0">
                <a:latin typeface="Century Gothic" panose="020B0502020202020204" pitchFamily="34" charset="0"/>
              </a:rPr>
              <a:t>Physiotherapy treatments</a:t>
            </a:r>
          </a:p>
        </p:txBody>
      </p:sp>
      <p:pic>
        <p:nvPicPr>
          <p:cNvPr id="4" name="Picture 3">
            <a:extLst>
              <a:ext uri="{FF2B5EF4-FFF2-40B4-BE49-F238E27FC236}">
                <a16:creationId xmlns:a16="http://schemas.microsoft.com/office/drawing/2014/main" id="{8E919468-6BF2-2634-CFA4-40663A3333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14349" y="3830592"/>
            <a:ext cx="2848111" cy="1527299"/>
          </a:xfrm>
          <a:prstGeom prst="rect">
            <a:avLst/>
          </a:prstGeom>
        </p:spPr>
      </p:pic>
      <p:pic>
        <p:nvPicPr>
          <p:cNvPr id="24" name="Picture 23">
            <a:extLst>
              <a:ext uri="{FF2B5EF4-FFF2-40B4-BE49-F238E27FC236}">
                <a16:creationId xmlns:a16="http://schemas.microsoft.com/office/drawing/2014/main" id="{26605D02-6BD3-F96C-8D57-ABC87953F97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59603" y="3830593"/>
            <a:ext cx="2248671" cy="1523348"/>
          </a:xfrm>
          <a:prstGeom prst="rect">
            <a:avLst/>
          </a:prstGeom>
        </p:spPr>
      </p:pic>
      <p:pic>
        <p:nvPicPr>
          <p:cNvPr id="5" name="Picture 4">
            <a:extLst>
              <a:ext uri="{FF2B5EF4-FFF2-40B4-BE49-F238E27FC236}">
                <a16:creationId xmlns:a16="http://schemas.microsoft.com/office/drawing/2014/main" id="{61B0F927-AECF-2EE8-44B9-298136B0B1F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40688" y="5476607"/>
            <a:ext cx="1862293" cy="1243080"/>
          </a:xfrm>
          <a:prstGeom prst="rect">
            <a:avLst/>
          </a:prstGeom>
        </p:spPr>
      </p:pic>
      <p:pic>
        <p:nvPicPr>
          <p:cNvPr id="9" name="Picture 8">
            <a:extLst>
              <a:ext uri="{FF2B5EF4-FFF2-40B4-BE49-F238E27FC236}">
                <a16:creationId xmlns:a16="http://schemas.microsoft.com/office/drawing/2014/main" id="{35992370-23D4-6B37-3D75-717F837B9ED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74945" y="5476607"/>
            <a:ext cx="1170884" cy="1244064"/>
          </a:xfrm>
          <a:prstGeom prst="rect">
            <a:avLst/>
          </a:prstGeom>
        </p:spPr>
      </p:pic>
      <p:pic>
        <p:nvPicPr>
          <p:cNvPr id="11" name="Picture 10">
            <a:extLst>
              <a:ext uri="{FF2B5EF4-FFF2-40B4-BE49-F238E27FC236}">
                <a16:creationId xmlns:a16="http://schemas.microsoft.com/office/drawing/2014/main" id="{CD7867FB-A246-2BA0-3B43-8809E1A4512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697840" y="5476607"/>
            <a:ext cx="1864620" cy="1243080"/>
          </a:xfrm>
          <a:prstGeom prst="rect">
            <a:avLst/>
          </a:prstGeom>
        </p:spPr>
      </p:pic>
    </p:spTree>
    <p:extLst>
      <p:ext uri="{BB962C8B-B14F-4D97-AF65-F5344CB8AC3E}">
        <p14:creationId xmlns:p14="http://schemas.microsoft.com/office/powerpoint/2010/main" val="1051500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2551ECA-91EC-0922-DAA8-AC295CD03018}"/>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8989B2E2-30EB-8FDF-D168-0FDC762126A2}"/>
              </a:ext>
            </a:extLst>
          </p:cNvPr>
          <p:cNvSpPr txBox="1">
            <a:spLocks/>
          </p:cNvSpPr>
          <p:nvPr/>
        </p:nvSpPr>
        <p:spPr>
          <a:xfrm>
            <a:off x="6674351" y="1413495"/>
            <a:ext cx="5143180" cy="53722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457200" lvl="0" indent="-457200" algn="l">
              <a:buFont typeface="Arial" panose="020B0604020202020204" pitchFamily="34" charset="0"/>
              <a:buChar char="•"/>
              <a:defRPr/>
            </a:pPr>
            <a:endParaRPr kumimoji="0" lang="en-US" sz="32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13" name="Title 1">
            <a:extLst>
              <a:ext uri="{FF2B5EF4-FFF2-40B4-BE49-F238E27FC236}">
                <a16:creationId xmlns:a16="http://schemas.microsoft.com/office/drawing/2014/main" id="{9000008D-0CB4-5E90-1AC9-AA1E41D6AB9E}"/>
              </a:ext>
            </a:extLst>
          </p:cNvPr>
          <p:cNvSpPr txBox="1">
            <a:spLocks/>
          </p:cNvSpPr>
          <p:nvPr/>
        </p:nvSpPr>
        <p:spPr>
          <a:xfrm>
            <a:off x="2782744" y="367337"/>
            <a:ext cx="4976593" cy="79201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dirty="0">
                <a:latin typeface="Century Gothic" panose="020B0502020202020204" pitchFamily="34" charset="0"/>
              </a:rPr>
              <a:t>Laboratories</a:t>
            </a:r>
            <a:r>
              <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j-ea"/>
                <a:cs typeface="+mj-cs"/>
              </a:rPr>
              <a:t/>
            </a:r>
            <a:br>
              <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j-ea"/>
                <a:cs typeface="+mj-cs"/>
              </a:rPr>
            </a:br>
            <a:endPar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j-ea"/>
              <a:cs typeface="+mj-cs"/>
            </a:endParaRPr>
          </a:p>
        </p:txBody>
      </p:sp>
      <p:sp>
        <p:nvSpPr>
          <p:cNvPr id="22" name="Title 1">
            <a:extLst>
              <a:ext uri="{FF2B5EF4-FFF2-40B4-BE49-F238E27FC236}">
                <a16:creationId xmlns:a16="http://schemas.microsoft.com/office/drawing/2014/main" id="{2B508833-59F2-1113-E06A-55663E8C0B66}"/>
              </a:ext>
            </a:extLst>
          </p:cNvPr>
          <p:cNvSpPr txBox="1">
            <a:spLocks/>
          </p:cNvSpPr>
          <p:nvPr/>
        </p:nvSpPr>
        <p:spPr>
          <a:xfrm>
            <a:off x="1831510" y="2147250"/>
            <a:ext cx="4935050" cy="25631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457200" marR="0" lvl="0" indent="-4572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j-ea"/>
              <a:cs typeface="+mj-cs"/>
            </a:endParaRPr>
          </a:p>
        </p:txBody>
      </p:sp>
      <p:sp>
        <p:nvSpPr>
          <p:cNvPr id="2" name="Rectangle 1">
            <a:extLst>
              <a:ext uri="{FF2B5EF4-FFF2-40B4-BE49-F238E27FC236}">
                <a16:creationId xmlns:a16="http://schemas.microsoft.com/office/drawing/2014/main" id="{80D32B3B-0213-5C50-0197-49BD753B7C35}"/>
              </a:ext>
            </a:extLst>
          </p:cNvPr>
          <p:cNvSpPr/>
          <p:nvPr/>
        </p:nvSpPr>
        <p:spPr>
          <a:xfrm>
            <a:off x="2708366" y="1413496"/>
            <a:ext cx="4737463" cy="1200329"/>
          </a:xfrm>
          <a:prstGeom prst="rect">
            <a:avLst/>
          </a:prstGeom>
        </p:spPr>
        <p:txBody>
          <a:bodyPr wrap="square">
            <a:spAutoFit/>
          </a:bodyPr>
          <a:lstStyle/>
          <a:p>
            <a:pPr marL="285750" lvl="0" indent="-285750">
              <a:buFont typeface="Arial" panose="020B0604020202020204" pitchFamily="34" charset="0"/>
              <a:buChar char="•"/>
            </a:pPr>
            <a:r>
              <a:rPr lang="en-US" dirty="0">
                <a:latin typeface="Century Gothic" panose="020B0502020202020204" pitchFamily="34" charset="0"/>
              </a:rPr>
              <a:t>Biochemistry</a:t>
            </a:r>
          </a:p>
          <a:p>
            <a:pPr marL="285750" lvl="0" indent="-285750">
              <a:buFont typeface="Arial" panose="020B0604020202020204" pitchFamily="34" charset="0"/>
              <a:buChar char="•"/>
            </a:pPr>
            <a:r>
              <a:rPr lang="en-US" dirty="0">
                <a:latin typeface="Century Gothic" panose="020B0502020202020204" pitchFamily="34" charset="0"/>
              </a:rPr>
              <a:t>Microbiology</a:t>
            </a:r>
          </a:p>
          <a:p>
            <a:pPr marL="285750" lvl="0" indent="-285750">
              <a:buFont typeface="Arial" panose="020B0604020202020204" pitchFamily="34" charset="0"/>
              <a:buChar char="•"/>
            </a:pPr>
            <a:r>
              <a:rPr lang="en-US" dirty="0">
                <a:latin typeface="Century Gothic" panose="020B0502020202020204" pitchFamily="34" charset="0"/>
              </a:rPr>
              <a:t>Genetics</a:t>
            </a:r>
          </a:p>
          <a:p>
            <a:pPr marL="285750" lvl="0" indent="-285750">
              <a:buFont typeface="Arial" panose="020B0604020202020204" pitchFamily="34" charset="0"/>
              <a:buChar char="•"/>
            </a:pPr>
            <a:r>
              <a:rPr lang="en-US" dirty="0">
                <a:latin typeface="Century Gothic" panose="020B0502020202020204" pitchFamily="34" charset="0"/>
              </a:rPr>
              <a:t>Transfusion</a:t>
            </a:r>
          </a:p>
        </p:txBody>
      </p:sp>
      <p:pic>
        <p:nvPicPr>
          <p:cNvPr id="5" name="Picture 4">
            <a:extLst>
              <a:ext uri="{FF2B5EF4-FFF2-40B4-BE49-F238E27FC236}">
                <a16:creationId xmlns:a16="http://schemas.microsoft.com/office/drawing/2014/main" id="{0B2438F5-EF6E-65C9-71B6-FB4DCF3F06D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250399" y="3013794"/>
            <a:ext cx="3019921" cy="1562149"/>
          </a:xfrm>
          <a:prstGeom prst="rect">
            <a:avLst/>
          </a:prstGeom>
        </p:spPr>
      </p:pic>
      <p:pic>
        <p:nvPicPr>
          <p:cNvPr id="11" name="Picture 10">
            <a:extLst>
              <a:ext uri="{FF2B5EF4-FFF2-40B4-BE49-F238E27FC236}">
                <a16:creationId xmlns:a16="http://schemas.microsoft.com/office/drawing/2014/main" id="{04DEFA08-08D0-6A0D-049A-57040E7DE43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061634" y="4782436"/>
            <a:ext cx="3019921" cy="1508479"/>
          </a:xfrm>
          <a:prstGeom prst="rect">
            <a:avLst/>
          </a:prstGeom>
        </p:spPr>
      </p:pic>
      <p:pic>
        <p:nvPicPr>
          <p:cNvPr id="14" name="Picture 13">
            <a:extLst>
              <a:ext uri="{FF2B5EF4-FFF2-40B4-BE49-F238E27FC236}">
                <a16:creationId xmlns:a16="http://schemas.microsoft.com/office/drawing/2014/main" id="{6FD802D2-FC16-2ABB-A4BB-20C97ADD199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061634" y="3013794"/>
            <a:ext cx="3019921" cy="1562149"/>
          </a:xfrm>
          <a:prstGeom prst="rect">
            <a:avLst/>
          </a:prstGeom>
        </p:spPr>
      </p:pic>
      <p:pic>
        <p:nvPicPr>
          <p:cNvPr id="16" name="Picture 15">
            <a:extLst>
              <a:ext uri="{FF2B5EF4-FFF2-40B4-BE49-F238E27FC236}">
                <a16:creationId xmlns:a16="http://schemas.microsoft.com/office/drawing/2014/main" id="{72ADC0E9-C755-B5FF-99A9-BE43428B502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50396" y="1245152"/>
            <a:ext cx="3019921" cy="1562149"/>
          </a:xfrm>
          <a:prstGeom prst="rect">
            <a:avLst/>
          </a:prstGeom>
        </p:spPr>
      </p:pic>
      <p:pic>
        <p:nvPicPr>
          <p:cNvPr id="3" name="Picture 2"/>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250397" y="4782436"/>
            <a:ext cx="3019921" cy="1508479"/>
          </a:xfrm>
          <a:prstGeom prst="rect">
            <a:avLst/>
          </a:prstGeom>
        </p:spPr>
      </p:pic>
    </p:spTree>
    <p:extLst>
      <p:ext uri="{BB962C8B-B14F-4D97-AF65-F5344CB8AC3E}">
        <p14:creationId xmlns:p14="http://schemas.microsoft.com/office/powerpoint/2010/main" val="856750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8F4BE96-94B7-1146-AFCD-8442AFC62F0F}"/>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0C8AAC54-45AA-1600-D41E-5D58518D810E}"/>
              </a:ext>
            </a:extLst>
          </p:cNvPr>
          <p:cNvSpPr txBox="1">
            <a:spLocks/>
          </p:cNvSpPr>
          <p:nvPr/>
        </p:nvSpPr>
        <p:spPr>
          <a:xfrm>
            <a:off x="2151018" y="722811"/>
            <a:ext cx="9605554" cy="1149532"/>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4000" dirty="0">
                <a:latin typeface="Century Gothic" panose="020B0502020202020204" pitchFamily="34" charset="0"/>
              </a:rPr>
              <a:t>Interventional Procedures</a:t>
            </a:r>
          </a:p>
        </p:txBody>
      </p:sp>
      <p:sp>
        <p:nvSpPr>
          <p:cNvPr id="2" name="Rectangle 1">
            <a:extLst>
              <a:ext uri="{FF2B5EF4-FFF2-40B4-BE49-F238E27FC236}">
                <a16:creationId xmlns:a16="http://schemas.microsoft.com/office/drawing/2014/main" id="{4F7229FE-D5EC-8A5A-3B55-4A37E0E6D203}"/>
              </a:ext>
            </a:extLst>
          </p:cNvPr>
          <p:cNvSpPr/>
          <p:nvPr/>
        </p:nvSpPr>
        <p:spPr>
          <a:xfrm>
            <a:off x="852666" y="1557731"/>
            <a:ext cx="6940732" cy="5078313"/>
          </a:xfrm>
          <a:prstGeom prst="rect">
            <a:avLst/>
          </a:prstGeom>
        </p:spPr>
        <p:txBody>
          <a:bodyPr wrap="square">
            <a:spAutoFit/>
          </a:bodyPr>
          <a:lstStyle/>
          <a:p>
            <a:pPr marL="742950" lvl="1" indent="-285750">
              <a:buFont typeface="Arial" panose="020B0604020202020204" pitchFamily="34" charset="0"/>
              <a:buChar char="•"/>
            </a:pPr>
            <a:r>
              <a:rPr lang="en-US" dirty="0">
                <a:latin typeface="Century Gothic" panose="020B0502020202020204" pitchFamily="34" charset="0"/>
              </a:rPr>
              <a:t>Balloon valvuloplasty</a:t>
            </a:r>
          </a:p>
          <a:p>
            <a:pPr marL="742950" lvl="1" indent="-285750">
              <a:buFont typeface="Arial" panose="020B0604020202020204" pitchFamily="34" charset="0"/>
              <a:buChar char="•"/>
            </a:pPr>
            <a:r>
              <a:rPr lang="en-US" dirty="0">
                <a:latin typeface="Century Gothic" panose="020B0502020202020204" pitchFamily="34" charset="0"/>
              </a:rPr>
              <a:t>Transcatheter aortic valve implantation (TAVI)</a:t>
            </a:r>
          </a:p>
          <a:p>
            <a:pPr marL="742950" lvl="1" indent="-285750">
              <a:buFont typeface="Arial" panose="020B0604020202020204" pitchFamily="34" charset="0"/>
              <a:buChar char="•"/>
            </a:pPr>
            <a:r>
              <a:rPr lang="pt-BR" dirty="0">
                <a:latin typeface="Century Gothic" panose="020B0502020202020204" pitchFamily="34" charset="0"/>
              </a:rPr>
              <a:t>Thoracic endovascular aortic repair (TEVAR)</a:t>
            </a:r>
          </a:p>
          <a:p>
            <a:pPr marL="742950" lvl="1" indent="-285750">
              <a:buFont typeface="Arial" panose="020B0604020202020204" pitchFamily="34" charset="0"/>
              <a:buChar char="•"/>
            </a:pPr>
            <a:r>
              <a:rPr lang="en-US" dirty="0">
                <a:latin typeface="Century Gothic" panose="020B0502020202020204" pitchFamily="34" charset="0"/>
              </a:rPr>
              <a:t>Endovascular treatment of abdominal aortic aneurysms (EVAR)</a:t>
            </a:r>
          </a:p>
          <a:p>
            <a:pPr marL="742950" lvl="1" indent="-285750">
              <a:buFont typeface="Arial" panose="020B0604020202020204" pitchFamily="34" charset="0"/>
              <a:buChar char="•"/>
            </a:pPr>
            <a:r>
              <a:rPr lang="en-US" dirty="0">
                <a:latin typeface="Century Gothic" panose="020B0502020202020204" pitchFamily="34" charset="0"/>
              </a:rPr>
              <a:t>Pacemakers</a:t>
            </a:r>
          </a:p>
          <a:p>
            <a:pPr marL="742950" lvl="1" indent="-285750">
              <a:buFont typeface="Arial" panose="020B0604020202020204" pitchFamily="34" charset="0"/>
              <a:buChar char="•"/>
            </a:pPr>
            <a:r>
              <a:rPr lang="en-US" dirty="0">
                <a:latin typeface="Century Gothic" panose="020B0502020202020204" pitchFamily="34" charset="0"/>
              </a:rPr>
              <a:t>Implantable Cardioverter Defibrillators (ICDs)</a:t>
            </a:r>
          </a:p>
          <a:p>
            <a:pPr marL="742950" lvl="1" indent="-285750">
              <a:buFont typeface="Arial" panose="020B0604020202020204" pitchFamily="34" charset="0"/>
              <a:buChar char="•"/>
            </a:pPr>
            <a:r>
              <a:rPr lang="en-US" dirty="0">
                <a:latin typeface="Century Gothic" panose="020B0502020202020204" pitchFamily="34" charset="0"/>
              </a:rPr>
              <a:t>Correction of atrial/ventricular septal defect</a:t>
            </a:r>
          </a:p>
          <a:p>
            <a:pPr marL="742950" lvl="1" indent="-285750">
              <a:buFont typeface="Arial" panose="020B0604020202020204" pitchFamily="34" charset="0"/>
              <a:buChar char="•"/>
            </a:pPr>
            <a:r>
              <a:rPr lang="en-US" dirty="0">
                <a:latin typeface="Century Gothic" panose="020B0502020202020204" pitchFamily="34" charset="0"/>
              </a:rPr>
              <a:t>Aortic coarctation</a:t>
            </a:r>
          </a:p>
          <a:p>
            <a:pPr marL="742950" lvl="1" indent="-285750">
              <a:buFont typeface="Arial" panose="020B0604020202020204" pitchFamily="34" charset="0"/>
              <a:buChar char="•"/>
            </a:pPr>
            <a:r>
              <a:rPr lang="en-US" dirty="0">
                <a:latin typeface="Century Gothic" panose="020B0502020202020204" pitchFamily="34" charset="0"/>
              </a:rPr>
              <a:t>Correction of pulmonary stenosis</a:t>
            </a:r>
          </a:p>
          <a:p>
            <a:pPr marL="742950" lvl="1" indent="-285750">
              <a:buFont typeface="Arial" panose="020B0604020202020204" pitchFamily="34" charset="0"/>
              <a:buChar char="•"/>
            </a:pPr>
            <a:r>
              <a:rPr lang="en-US" dirty="0">
                <a:latin typeface="Century Gothic" panose="020B0502020202020204" pitchFamily="34" charset="0"/>
              </a:rPr>
              <a:t>Treatment of existing ductus arteriosus</a:t>
            </a:r>
          </a:p>
          <a:p>
            <a:pPr marL="742950" lvl="1" indent="-285750">
              <a:buFont typeface="Arial" panose="020B0604020202020204" pitchFamily="34" charset="0"/>
              <a:buChar char="•"/>
            </a:pPr>
            <a:r>
              <a:rPr lang="en-US" dirty="0">
                <a:latin typeface="Century Gothic" panose="020B0502020202020204" pitchFamily="34" charset="0"/>
              </a:rPr>
              <a:t>Correction of transposition of the large blood vessels</a:t>
            </a:r>
          </a:p>
          <a:p>
            <a:pPr marL="742950" lvl="1" indent="-285750">
              <a:buFont typeface="Arial" panose="020B0604020202020204" pitchFamily="34" charset="0"/>
              <a:buChar char="•"/>
            </a:pPr>
            <a:r>
              <a:rPr lang="en-US" dirty="0">
                <a:latin typeface="Century Gothic" panose="020B0502020202020204" pitchFamily="34" charset="0"/>
              </a:rPr>
              <a:t>Correction of congenital heart defect</a:t>
            </a:r>
          </a:p>
          <a:p>
            <a:pPr marL="742950" lvl="1" indent="-285750">
              <a:buFont typeface="Arial" panose="020B0604020202020204" pitchFamily="34" charset="0"/>
              <a:buChar char="•"/>
            </a:pPr>
            <a:r>
              <a:rPr lang="en-US" dirty="0">
                <a:latin typeface="Century Gothic" panose="020B0502020202020204" pitchFamily="34" charset="0"/>
              </a:rPr>
              <a:t>Double right ventricle (DORV)</a:t>
            </a:r>
          </a:p>
          <a:p>
            <a:pPr marL="742950" lvl="1" indent="-285750">
              <a:buFont typeface="Arial" panose="020B0604020202020204" pitchFamily="34" charset="0"/>
              <a:buChar char="•"/>
            </a:pPr>
            <a:r>
              <a:rPr lang="en-US" dirty="0">
                <a:latin typeface="Century Gothic" panose="020B0502020202020204" pitchFamily="34" charset="0"/>
              </a:rPr>
              <a:t>Therapy of Fallot</a:t>
            </a:r>
          </a:p>
          <a:p>
            <a:pPr marL="742950" lvl="1" indent="-285750">
              <a:buFont typeface="Arial" panose="020B0604020202020204" pitchFamily="34" charset="0"/>
              <a:buChar char="•"/>
            </a:pPr>
            <a:endParaRPr lang="en-US" b="0" i="0" dirty="0">
              <a:solidFill>
                <a:srgbClr val="212529"/>
              </a:solidFill>
              <a:effectLst/>
              <a:latin typeface="Open Sans" panose="020B0606030504020204" pitchFamily="34" charset="0"/>
            </a:endParaRPr>
          </a:p>
          <a:p>
            <a:pPr marL="742950" lvl="1" indent="-285750">
              <a:buFont typeface="Arial" panose="020B0604020202020204" pitchFamily="34" charset="0"/>
              <a:buChar char="•"/>
            </a:pPr>
            <a:endParaRPr lang="en-US" dirty="0">
              <a:latin typeface="Century Gothic" panose="020B0502020202020204" pitchFamily="34" charset="0"/>
            </a:endParaRPr>
          </a:p>
          <a:p>
            <a:pPr marL="742950" lvl="1" indent="-285750">
              <a:buFont typeface="Arial" panose="020B0604020202020204" pitchFamily="34" charset="0"/>
              <a:buChar char="•"/>
            </a:pPr>
            <a:endParaRPr lang="en-US" dirty="0">
              <a:latin typeface="Century Gothic" panose="020B0502020202020204" pitchFamily="34" charset="0"/>
            </a:endParaRPr>
          </a:p>
        </p:txBody>
      </p:sp>
      <p:pic>
        <p:nvPicPr>
          <p:cNvPr id="11" name="Picture 10">
            <a:extLst>
              <a:ext uri="{FF2B5EF4-FFF2-40B4-BE49-F238E27FC236}">
                <a16:creationId xmlns:a16="http://schemas.microsoft.com/office/drawing/2014/main" id="{0A5D47C2-6F8E-7C3B-F631-4F1FD9F8244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830679" y="1397990"/>
            <a:ext cx="1188293" cy="3365599"/>
          </a:xfrm>
          <a:prstGeom prst="rect">
            <a:avLst/>
          </a:prstGeom>
        </p:spPr>
      </p:pic>
      <p:pic>
        <p:nvPicPr>
          <p:cNvPr id="3" name="Picture 2">
            <a:extLst>
              <a:ext uri="{FF2B5EF4-FFF2-40B4-BE49-F238E27FC236}">
                <a16:creationId xmlns:a16="http://schemas.microsoft.com/office/drawing/2014/main" id="{E8CD012C-B04B-BC7D-613B-CC299550215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90173" y="5403078"/>
            <a:ext cx="1969090" cy="1117813"/>
          </a:xfrm>
          <a:prstGeom prst="rect">
            <a:avLst/>
          </a:prstGeom>
        </p:spPr>
      </p:pic>
      <p:pic>
        <p:nvPicPr>
          <p:cNvPr id="7" name="Picture 6">
            <a:extLst>
              <a:ext uri="{FF2B5EF4-FFF2-40B4-BE49-F238E27FC236}">
                <a16:creationId xmlns:a16="http://schemas.microsoft.com/office/drawing/2014/main" id="{D9B9ACC8-A713-F28E-573C-0E30F20B0029}"/>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529644" y="3589233"/>
            <a:ext cx="3135026" cy="1653612"/>
          </a:xfrm>
          <a:prstGeom prst="rect">
            <a:avLst/>
          </a:prstGeom>
        </p:spPr>
      </p:pic>
      <p:pic>
        <p:nvPicPr>
          <p:cNvPr id="10" name="Picture 9">
            <a:extLst>
              <a:ext uri="{FF2B5EF4-FFF2-40B4-BE49-F238E27FC236}">
                <a16:creationId xmlns:a16="http://schemas.microsoft.com/office/drawing/2014/main" id="{0A6B1D6A-A8D9-CEBB-971D-9141EC8DD7B8}"/>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7524237" y="1397990"/>
            <a:ext cx="3135026" cy="2031010"/>
          </a:xfrm>
          <a:prstGeom prst="rect">
            <a:avLst/>
          </a:prstGeom>
        </p:spPr>
      </p:pic>
      <p:pic>
        <p:nvPicPr>
          <p:cNvPr id="13" name="Picture 12">
            <a:extLst>
              <a:ext uri="{FF2B5EF4-FFF2-40B4-BE49-F238E27FC236}">
                <a16:creationId xmlns:a16="http://schemas.microsoft.com/office/drawing/2014/main" id="{2DB46766-C121-B3F3-1F55-666ED000AD5A}"/>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10830679" y="4896084"/>
            <a:ext cx="1188293" cy="1624807"/>
          </a:xfrm>
          <a:prstGeom prst="rect">
            <a:avLst/>
          </a:prstGeom>
        </p:spPr>
      </p:pic>
      <p:pic>
        <p:nvPicPr>
          <p:cNvPr id="15" name="Picture 14">
            <a:extLst>
              <a:ext uri="{FF2B5EF4-FFF2-40B4-BE49-F238E27FC236}">
                <a16:creationId xmlns:a16="http://schemas.microsoft.com/office/drawing/2014/main" id="{931C64A2-D58C-18AD-31CB-9CC18059F943}"/>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7524237" y="5380538"/>
            <a:ext cx="1072201" cy="1117812"/>
          </a:xfrm>
          <a:prstGeom prst="rect">
            <a:avLst/>
          </a:prstGeom>
        </p:spPr>
      </p:pic>
    </p:spTree>
    <p:extLst>
      <p:ext uri="{BB962C8B-B14F-4D97-AF65-F5344CB8AC3E}">
        <p14:creationId xmlns:p14="http://schemas.microsoft.com/office/powerpoint/2010/main" val="3843367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2BBC6A27-F803-4BF7-AF53-81F0449B3385}"/>
              </a:ext>
            </a:extLst>
          </p:cNvPr>
          <p:cNvSpPr txBox="1">
            <a:spLocks/>
          </p:cNvSpPr>
          <p:nvPr/>
        </p:nvSpPr>
        <p:spPr>
          <a:xfrm>
            <a:off x="2151018" y="722811"/>
            <a:ext cx="9605554" cy="1149532"/>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4000" dirty="0">
                <a:latin typeface="Century Gothic" panose="020B0502020202020204" pitchFamily="34" charset="0"/>
              </a:rPr>
              <a:t>World-Class Surgical Procedures</a:t>
            </a:r>
          </a:p>
        </p:txBody>
      </p:sp>
      <p:sp>
        <p:nvSpPr>
          <p:cNvPr id="2" name="Rectangle 1"/>
          <p:cNvSpPr/>
          <p:nvPr/>
        </p:nvSpPr>
        <p:spPr>
          <a:xfrm>
            <a:off x="583473" y="1997839"/>
            <a:ext cx="5259978" cy="1631216"/>
          </a:xfrm>
          <a:prstGeom prst="rect">
            <a:avLst/>
          </a:prstGeom>
        </p:spPr>
        <p:txBody>
          <a:bodyPr wrap="square">
            <a:spAutoFit/>
          </a:bodyPr>
          <a:lstStyle/>
          <a:p>
            <a:pPr marL="742950" lvl="1" indent="-285750">
              <a:buFont typeface="Arial" panose="020B0604020202020204" pitchFamily="34" charset="0"/>
              <a:buChar char="•"/>
            </a:pPr>
            <a:r>
              <a:rPr lang="en-US" sz="2000" dirty="0">
                <a:latin typeface="Century Gothic" panose="020B0502020202020204" pitchFamily="34" charset="0"/>
              </a:rPr>
              <a:t>Five modular operating theatres with advanced technology</a:t>
            </a:r>
          </a:p>
          <a:p>
            <a:pPr marL="742950" lvl="1" indent="-285750">
              <a:buFont typeface="Arial" panose="020B0604020202020204" pitchFamily="34" charset="0"/>
              <a:buChar char="•"/>
            </a:pPr>
            <a:r>
              <a:rPr lang="en-US" sz="2000" dirty="0">
                <a:latin typeface="Century Gothic" panose="020B0502020202020204" pitchFamily="34" charset="0"/>
              </a:rPr>
              <a:t>Over 45,000 surgeries performed</a:t>
            </a:r>
          </a:p>
          <a:p>
            <a:pPr marL="742950" lvl="1" indent="-285750">
              <a:buFont typeface="Arial" panose="020B0604020202020204" pitchFamily="34" charset="0"/>
              <a:buChar char="•"/>
            </a:pPr>
            <a:r>
              <a:rPr lang="en-US" sz="2000" dirty="0">
                <a:latin typeface="Century Gothic" panose="020B0502020202020204" pitchFamily="34" charset="0"/>
              </a:rPr>
              <a:t>Multidisciplinary surgical teams ensuring patient safety</a:t>
            </a:r>
          </a:p>
        </p:txBody>
      </p:sp>
      <p:pic>
        <p:nvPicPr>
          <p:cNvPr id="4" name="Picture 3">
            <a:extLst>
              <a:ext uri="{FF2B5EF4-FFF2-40B4-BE49-F238E27FC236}">
                <a16:creationId xmlns:a16="http://schemas.microsoft.com/office/drawing/2014/main" id="{66D31032-5B9A-E0CF-68FE-87205327A4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43451" y="2142310"/>
            <a:ext cx="5790292" cy="3971598"/>
          </a:xfrm>
          <a:prstGeom prst="rect">
            <a:avLst/>
          </a:prstGeom>
        </p:spPr>
      </p:pic>
      <p:pic>
        <p:nvPicPr>
          <p:cNvPr id="17" name="Picture 16">
            <a:extLst>
              <a:ext uri="{FF2B5EF4-FFF2-40B4-BE49-F238E27FC236}">
                <a16:creationId xmlns:a16="http://schemas.microsoft.com/office/drawing/2014/main" id="{A2664D42-98ED-AEA4-AF06-AA497AA5FA6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352671" y="3954848"/>
            <a:ext cx="3234545" cy="2159059"/>
          </a:xfrm>
          <a:prstGeom prst="rect">
            <a:avLst/>
          </a:prstGeom>
        </p:spPr>
      </p:pic>
    </p:spTree>
    <p:extLst>
      <p:ext uri="{BB962C8B-B14F-4D97-AF65-F5344CB8AC3E}">
        <p14:creationId xmlns:p14="http://schemas.microsoft.com/office/powerpoint/2010/main" val="574938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2BBC6A27-F803-4BF7-AF53-81F0449B3385}"/>
              </a:ext>
            </a:extLst>
          </p:cNvPr>
          <p:cNvSpPr txBox="1">
            <a:spLocks/>
          </p:cNvSpPr>
          <p:nvPr/>
        </p:nvSpPr>
        <p:spPr>
          <a:xfrm>
            <a:off x="2151018" y="722811"/>
            <a:ext cx="9605554" cy="1149532"/>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4000" dirty="0">
                <a:latin typeface="Century Gothic" panose="020B0502020202020204" pitchFamily="34" charset="0"/>
              </a:rPr>
              <a:t>Expert Care Across Multiple Disciplines</a:t>
            </a:r>
          </a:p>
        </p:txBody>
      </p:sp>
      <p:sp>
        <p:nvSpPr>
          <p:cNvPr id="2" name="Rectangle 1"/>
          <p:cNvSpPr/>
          <p:nvPr/>
        </p:nvSpPr>
        <p:spPr>
          <a:xfrm>
            <a:off x="583474" y="1997839"/>
            <a:ext cx="6940732" cy="1754326"/>
          </a:xfrm>
          <a:prstGeom prst="rect">
            <a:avLst/>
          </a:prstGeom>
        </p:spPr>
        <p:txBody>
          <a:bodyPr wrap="square">
            <a:spAutoFit/>
          </a:bodyPr>
          <a:lstStyle/>
          <a:p>
            <a:pPr lvl="0"/>
            <a:r>
              <a:rPr lang="en-US" b="1" dirty="0">
                <a:latin typeface="Century Gothic" panose="020B0502020202020204" pitchFamily="34" charset="0"/>
              </a:rPr>
              <a:t>Specialties:</a:t>
            </a:r>
            <a:endParaRPr lang="en-US" sz="1600" dirty="0">
              <a:latin typeface="Century Gothic" panose="020B0502020202020204" pitchFamily="34" charset="0"/>
            </a:endParaRPr>
          </a:p>
          <a:p>
            <a:pPr marL="742950" lvl="1" indent="-285750">
              <a:buFont typeface="Arial" panose="020B0604020202020204" pitchFamily="34" charset="0"/>
              <a:buChar char="•"/>
            </a:pPr>
            <a:r>
              <a:rPr lang="en-US" dirty="0">
                <a:latin typeface="Century Gothic" panose="020B0502020202020204" pitchFamily="34" charset="0"/>
              </a:rPr>
              <a:t>Cardiovascular &amp; Cardiac Surgery</a:t>
            </a:r>
            <a:endParaRPr lang="en-US" sz="1600" dirty="0">
              <a:latin typeface="Century Gothic" panose="020B0502020202020204" pitchFamily="34" charset="0"/>
            </a:endParaRPr>
          </a:p>
          <a:p>
            <a:pPr marL="742950" lvl="1" indent="-285750">
              <a:buFont typeface="Arial" panose="020B0604020202020204" pitchFamily="34" charset="0"/>
              <a:buChar char="•"/>
            </a:pPr>
            <a:r>
              <a:rPr lang="en-US" dirty="0">
                <a:latin typeface="Century Gothic" panose="020B0502020202020204" pitchFamily="34" charset="0"/>
              </a:rPr>
              <a:t>Vascular, Thoracic, and Abdominal Surgery</a:t>
            </a:r>
            <a:endParaRPr lang="en-US" sz="1600" dirty="0">
              <a:latin typeface="Century Gothic" panose="020B0502020202020204" pitchFamily="34" charset="0"/>
            </a:endParaRPr>
          </a:p>
          <a:p>
            <a:pPr marL="742950" lvl="1" indent="-285750">
              <a:buFont typeface="Arial" panose="020B0604020202020204" pitchFamily="34" charset="0"/>
              <a:buChar char="•"/>
            </a:pPr>
            <a:r>
              <a:rPr lang="en-US" dirty="0">
                <a:latin typeface="Century Gothic" panose="020B0502020202020204" pitchFamily="34" charset="0"/>
              </a:rPr>
              <a:t>Urology, Gynecology, Orthopedics, Neurosurgery</a:t>
            </a:r>
            <a:endParaRPr lang="en-US" sz="1600" dirty="0">
              <a:latin typeface="Century Gothic" panose="020B0502020202020204" pitchFamily="34" charset="0"/>
            </a:endParaRPr>
          </a:p>
          <a:p>
            <a:pPr marL="742950" lvl="1" indent="-285750">
              <a:buFont typeface="Arial" panose="020B0604020202020204" pitchFamily="34" charset="0"/>
              <a:buChar char="•"/>
            </a:pPr>
            <a:r>
              <a:rPr lang="en-US" dirty="0">
                <a:latin typeface="Century Gothic" panose="020B0502020202020204" pitchFamily="34" charset="0"/>
              </a:rPr>
              <a:t>Plastic, Aesthetic &amp; Maxillofacial Surgery</a:t>
            </a:r>
            <a:endParaRPr lang="en-US" sz="1600" dirty="0">
              <a:latin typeface="Century Gothic" panose="020B0502020202020204" pitchFamily="34" charset="0"/>
            </a:endParaRPr>
          </a:p>
          <a:p>
            <a:pPr marL="742950" lvl="1" indent="-285750">
              <a:buFont typeface="Arial" panose="020B0604020202020204" pitchFamily="34" charset="0"/>
              <a:buChar char="•"/>
            </a:pPr>
            <a:r>
              <a:rPr lang="en-US" dirty="0">
                <a:latin typeface="Century Gothic" panose="020B0502020202020204" pitchFamily="34" charset="0"/>
              </a:rPr>
              <a:t>Interventional Procedures</a:t>
            </a:r>
            <a:endParaRPr lang="en-US" sz="1600" dirty="0">
              <a:latin typeface="Century Gothic" panose="020B0502020202020204" pitchFamily="34" charset="0"/>
            </a:endParaRPr>
          </a:p>
        </p:txBody>
      </p:sp>
      <p:pic>
        <p:nvPicPr>
          <p:cNvPr id="4" name="Picture 3">
            <a:extLst>
              <a:ext uri="{FF2B5EF4-FFF2-40B4-BE49-F238E27FC236}">
                <a16:creationId xmlns:a16="http://schemas.microsoft.com/office/drawing/2014/main" id="{F64EBA76-F2B1-2A1A-3693-CE5280A3489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26249" y="4082188"/>
            <a:ext cx="5080000" cy="2527300"/>
          </a:xfrm>
          <a:prstGeom prst="rect">
            <a:avLst/>
          </a:prstGeom>
        </p:spPr>
      </p:pic>
      <p:pic>
        <p:nvPicPr>
          <p:cNvPr id="6" name="Picture 5">
            <a:extLst>
              <a:ext uri="{FF2B5EF4-FFF2-40B4-BE49-F238E27FC236}">
                <a16:creationId xmlns:a16="http://schemas.microsoft.com/office/drawing/2014/main" id="{01DA9B7E-0372-F6F2-B97B-2552B9A5C5A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80960" y="1567324"/>
            <a:ext cx="3725289" cy="2310337"/>
          </a:xfrm>
          <a:prstGeom prst="rect">
            <a:avLst/>
          </a:prstGeom>
        </p:spPr>
      </p:pic>
      <p:pic>
        <p:nvPicPr>
          <p:cNvPr id="8" name="Picture 7">
            <a:extLst>
              <a:ext uri="{FF2B5EF4-FFF2-40B4-BE49-F238E27FC236}">
                <a16:creationId xmlns:a16="http://schemas.microsoft.com/office/drawing/2014/main" id="{2515F8E1-45FE-C262-2EEA-DD18F38D3A2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53840" y="4082188"/>
            <a:ext cx="1959147" cy="2527300"/>
          </a:xfrm>
          <a:prstGeom prst="rect">
            <a:avLst/>
          </a:prstGeom>
        </p:spPr>
      </p:pic>
    </p:spTree>
    <p:extLst>
      <p:ext uri="{BB962C8B-B14F-4D97-AF65-F5344CB8AC3E}">
        <p14:creationId xmlns:p14="http://schemas.microsoft.com/office/powerpoint/2010/main" val="927654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2BBC6A27-F803-4BF7-AF53-81F0449B3385}"/>
              </a:ext>
            </a:extLst>
          </p:cNvPr>
          <p:cNvSpPr txBox="1">
            <a:spLocks/>
          </p:cNvSpPr>
          <p:nvPr/>
        </p:nvSpPr>
        <p:spPr>
          <a:xfrm>
            <a:off x="2151018" y="722811"/>
            <a:ext cx="9605554" cy="1149532"/>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4000" dirty="0">
                <a:latin typeface="Century Gothic" panose="020B0502020202020204" pitchFamily="34" charset="0"/>
              </a:rPr>
              <a:t>A Hospital Built for Excellence</a:t>
            </a:r>
          </a:p>
        </p:txBody>
      </p:sp>
      <p:sp>
        <p:nvSpPr>
          <p:cNvPr id="2" name="Rectangle 1"/>
          <p:cNvSpPr/>
          <p:nvPr/>
        </p:nvSpPr>
        <p:spPr>
          <a:xfrm>
            <a:off x="583474" y="1997839"/>
            <a:ext cx="6940732" cy="1323439"/>
          </a:xfrm>
          <a:prstGeom prst="rect">
            <a:avLst/>
          </a:prstGeom>
        </p:spPr>
        <p:txBody>
          <a:bodyPr wrap="square">
            <a:spAutoFit/>
          </a:bodyPr>
          <a:lstStyle/>
          <a:p>
            <a:pPr marL="800100" lvl="1" indent="-342900">
              <a:buFont typeface="Arial" panose="020B0604020202020204" pitchFamily="34" charset="0"/>
              <a:buChar char="•"/>
            </a:pPr>
            <a:r>
              <a:rPr lang="en-US" sz="2000" dirty="0">
                <a:latin typeface="Century Gothic" panose="020B0502020202020204" pitchFamily="34" charset="0"/>
              </a:rPr>
              <a:t>Modern facility with controlled environments</a:t>
            </a:r>
          </a:p>
          <a:p>
            <a:pPr marL="800100" lvl="1" indent="-342900">
              <a:buFont typeface="Arial" panose="020B0604020202020204" pitchFamily="34" charset="0"/>
              <a:buChar char="•"/>
            </a:pPr>
            <a:r>
              <a:rPr lang="en-US" sz="2000" dirty="0">
                <a:latin typeface="Century Gothic" panose="020B0502020202020204" pitchFamily="34" charset="0"/>
              </a:rPr>
              <a:t>Cutting-edge medical technology</a:t>
            </a:r>
          </a:p>
          <a:p>
            <a:pPr marL="800100" lvl="1" indent="-342900">
              <a:buFont typeface="Arial" panose="020B0604020202020204" pitchFamily="34" charset="0"/>
              <a:buChar char="•"/>
            </a:pPr>
            <a:r>
              <a:rPr lang="en-US" sz="2000" dirty="0">
                <a:latin typeface="Century Gothic" panose="020B0502020202020204" pitchFamily="34" charset="0"/>
              </a:rPr>
              <a:t>Infection control &amp; patient safety protocols</a:t>
            </a:r>
          </a:p>
          <a:p>
            <a:pPr marL="800100" lvl="1" indent="-342900">
              <a:buFont typeface="Arial" panose="020B0604020202020204" pitchFamily="34" charset="0"/>
              <a:buChar char="•"/>
            </a:pPr>
            <a:r>
              <a:rPr lang="en-US" sz="2000" dirty="0">
                <a:latin typeface="Century Gothic" panose="020B0502020202020204" pitchFamily="34" charset="0"/>
              </a:rPr>
              <a:t>128-bed capacity including luxury suites</a:t>
            </a:r>
          </a:p>
        </p:txBody>
      </p:sp>
      <p:pic>
        <p:nvPicPr>
          <p:cNvPr id="4" name="Picture 2" descr="operating room Icon - Download operating room Icon 2087886 | Noun Project"/>
          <p:cNvPicPr>
            <a:picLocks noChangeAspect="1" noChangeArrowheads="1"/>
          </p:cNvPicPr>
          <p:nvPr/>
        </p:nvPicPr>
        <p:blipFill>
          <a:blip r:embed="rId3" cstate="screen">
            <a:duotone>
              <a:prstClr val="black"/>
              <a:schemeClr val="accent1">
                <a:lumMod val="50000"/>
                <a:tint val="45000"/>
                <a:satMod val="400000"/>
              </a:schemeClr>
            </a:duotone>
            <a:extLst>
              <a:ext uri="{28A0092B-C50C-407E-A947-70E740481C1C}">
                <a14:useLocalDpi xmlns:a14="http://schemas.microsoft.com/office/drawing/2010/main"/>
              </a:ext>
            </a:extLst>
          </a:blip>
          <a:srcRect/>
          <a:stretch>
            <a:fillRect/>
          </a:stretch>
        </p:blipFill>
        <p:spPr bwMode="auto">
          <a:xfrm>
            <a:off x="1915712" y="3446594"/>
            <a:ext cx="709053" cy="70905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2BBC6A27-F803-4BF7-AF53-81F0449B3385}"/>
              </a:ext>
            </a:extLst>
          </p:cNvPr>
          <p:cNvSpPr txBox="1">
            <a:spLocks/>
          </p:cNvSpPr>
          <p:nvPr/>
        </p:nvSpPr>
        <p:spPr>
          <a:xfrm>
            <a:off x="2731570" y="3476213"/>
            <a:ext cx="2606783" cy="22493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DEB968"/>
                </a:solidFill>
                <a:effectLst/>
                <a:uLnTx/>
                <a:uFillTx/>
                <a:latin typeface="Century Gothic" panose="020B0502020202020204" pitchFamily="34" charset="0"/>
                <a:ea typeface="+mj-ea"/>
                <a:cs typeface="+mj-cs"/>
              </a:rPr>
              <a:t>5</a:t>
            </a:r>
            <a:r>
              <a:rPr kumimoji="0" lang="mk-MK" sz="2800" b="1" i="0" u="none" strike="noStrike" kern="1200" cap="none" spc="0" normalizeH="0" baseline="0" noProof="0" dirty="0">
                <a:ln>
                  <a:noFill/>
                </a:ln>
                <a:solidFill>
                  <a:prstClr val="black"/>
                </a:solidFill>
                <a:effectLst/>
                <a:uLnTx/>
                <a:uFillTx/>
                <a:latin typeface="Century Gothic" panose="020B0502020202020204" pitchFamily="34" charset="0"/>
                <a:ea typeface="+mj-ea"/>
                <a:cs typeface="+mj-cs"/>
              </a:rPr>
              <a:t/>
            </a:r>
            <a:br>
              <a:rPr kumimoji="0" lang="mk-MK" sz="2800" b="1" i="0" u="none" strike="noStrike" kern="1200" cap="none" spc="0" normalizeH="0" baseline="0" noProof="0" dirty="0">
                <a:ln>
                  <a:noFill/>
                </a:ln>
                <a:solidFill>
                  <a:prstClr val="black"/>
                </a:solidFill>
                <a:effectLst/>
                <a:uLnTx/>
                <a:uFillTx/>
                <a:latin typeface="Century Gothic" panose="020B0502020202020204" pitchFamily="34" charset="0"/>
                <a:ea typeface="+mj-ea"/>
                <a:cs typeface="+mj-cs"/>
              </a:rPr>
            </a:br>
            <a:r>
              <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j-ea"/>
                <a:cs typeface="+mj-cs"/>
              </a:rPr>
              <a:t>modular operating theatres</a:t>
            </a:r>
            <a:br>
              <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j-ea"/>
                <a:cs typeface="+mj-cs"/>
              </a:rPr>
            </a:br>
            <a:endPar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j-ea"/>
              <a:cs typeface="+mj-cs"/>
            </a:endParaRPr>
          </a:p>
        </p:txBody>
      </p:sp>
      <p:pic>
        <p:nvPicPr>
          <p:cNvPr id="6" name="Picture 4" descr="Hospital bed icon outline style Royalty Free Vector Image"/>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775574" y="4511211"/>
            <a:ext cx="916810" cy="689693"/>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2BBC6A27-F803-4BF7-AF53-81F0449B3385}"/>
              </a:ext>
            </a:extLst>
          </p:cNvPr>
          <p:cNvSpPr txBox="1">
            <a:spLocks/>
          </p:cNvSpPr>
          <p:nvPr/>
        </p:nvSpPr>
        <p:spPr>
          <a:xfrm>
            <a:off x="2731570" y="4511211"/>
            <a:ext cx="1988476" cy="11259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DEB968"/>
                </a:solidFill>
                <a:effectLst/>
                <a:uLnTx/>
                <a:uFillTx/>
                <a:latin typeface="Century Gothic" panose="020B0502020202020204" pitchFamily="34" charset="0"/>
                <a:ea typeface="+mj-ea"/>
                <a:cs typeface="+mj-cs"/>
              </a:rPr>
              <a:t>128</a:t>
            </a:r>
            <a:r>
              <a:rPr kumimoji="0" lang="mk-MK" sz="2800" b="1" i="0" u="none" strike="noStrike" kern="1200" cap="none" spc="0" normalizeH="0" baseline="0" noProof="0" dirty="0">
                <a:ln>
                  <a:noFill/>
                </a:ln>
                <a:solidFill>
                  <a:prstClr val="black"/>
                </a:solidFill>
                <a:effectLst/>
                <a:uLnTx/>
                <a:uFillTx/>
                <a:latin typeface="Century Gothic" panose="020B0502020202020204" pitchFamily="34" charset="0"/>
                <a:ea typeface="+mj-ea"/>
                <a:cs typeface="+mj-cs"/>
              </a:rPr>
              <a:t/>
            </a:r>
            <a:br>
              <a:rPr kumimoji="0" lang="mk-MK" sz="2800" b="1" i="0" u="none" strike="noStrike" kern="1200" cap="none" spc="0" normalizeH="0" baseline="0" noProof="0" dirty="0">
                <a:ln>
                  <a:noFill/>
                </a:ln>
                <a:solidFill>
                  <a:prstClr val="black"/>
                </a:solidFill>
                <a:effectLst/>
                <a:uLnTx/>
                <a:uFillTx/>
                <a:latin typeface="Century Gothic" panose="020B0502020202020204" pitchFamily="34" charset="0"/>
                <a:ea typeface="+mj-ea"/>
                <a:cs typeface="+mj-cs"/>
              </a:rPr>
            </a:br>
            <a:r>
              <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j-ea"/>
                <a:cs typeface="+mj-cs"/>
              </a:rPr>
              <a:t>hospital beds</a:t>
            </a:r>
          </a:p>
        </p:txBody>
      </p:sp>
      <p:pic>
        <p:nvPicPr>
          <p:cNvPr id="8" name="Picture 8" descr="507 Icu Patient Stock Vector Illustration and Royalty Free Icu Patient  Clipart"/>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1609738" y="5491325"/>
            <a:ext cx="1121832" cy="876317"/>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2BBC6A27-F803-4BF7-AF53-81F0449B3385}"/>
              </a:ext>
            </a:extLst>
          </p:cNvPr>
          <p:cNvSpPr txBox="1">
            <a:spLocks/>
          </p:cNvSpPr>
          <p:nvPr/>
        </p:nvSpPr>
        <p:spPr>
          <a:xfrm>
            <a:off x="2751879" y="5388154"/>
            <a:ext cx="2377469" cy="106955"/>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DEB968"/>
                </a:solidFill>
                <a:effectLst/>
                <a:uLnTx/>
                <a:uFillTx/>
                <a:latin typeface="Century Gothic" panose="020B0502020202020204" pitchFamily="34" charset="0"/>
                <a:ea typeface="+mj-ea"/>
                <a:cs typeface="+mj-cs"/>
              </a:rPr>
              <a:t>74</a:t>
            </a:r>
            <a:r>
              <a:rPr kumimoji="0" lang="mk-MK" sz="2800" b="1" i="0" u="none" strike="noStrike" kern="1200" cap="none" spc="0" normalizeH="0" baseline="0" noProof="0" dirty="0">
                <a:ln>
                  <a:noFill/>
                </a:ln>
                <a:solidFill>
                  <a:prstClr val="black"/>
                </a:solidFill>
                <a:effectLst/>
                <a:uLnTx/>
                <a:uFillTx/>
                <a:latin typeface="Century Gothic" panose="020B0502020202020204" pitchFamily="34" charset="0"/>
                <a:ea typeface="+mj-ea"/>
                <a:cs typeface="+mj-cs"/>
              </a:rPr>
              <a:t/>
            </a:r>
            <a:br>
              <a:rPr kumimoji="0" lang="mk-MK" sz="2800" b="1" i="0" u="none" strike="noStrike" kern="1200" cap="none" spc="0" normalizeH="0" baseline="0" noProof="0" dirty="0">
                <a:ln>
                  <a:noFill/>
                </a:ln>
                <a:solidFill>
                  <a:prstClr val="black"/>
                </a:solidFill>
                <a:effectLst/>
                <a:uLnTx/>
                <a:uFillTx/>
                <a:latin typeface="Century Gothic" panose="020B0502020202020204" pitchFamily="34" charset="0"/>
                <a:ea typeface="+mj-ea"/>
                <a:cs typeface="+mj-cs"/>
              </a:rPr>
            </a:br>
            <a:r>
              <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j-ea"/>
                <a:cs typeface="+mj-cs"/>
              </a:rPr>
              <a:t>hospital beds on intensive care</a:t>
            </a:r>
          </a:p>
        </p:txBody>
      </p:sp>
      <p:pic>
        <p:nvPicPr>
          <p:cNvPr id="12" name="Picture 11">
            <a:extLst>
              <a:ext uri="{FF2B5EF4-FFF2-40B4-BE49-F238E27FC236}">
                <a16:creationId xmlns:a16="http://schemas.microsoft.com/office/drawing/2014/main" id="{4F66F480-0287-2F87-D8F8-710B1E6B2CF4}"/>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530356" y="1763566"/>
            <a:ext cx="4453671" cy="2037554"/>
          </a:xfrm>
          <a:prstGeom prst="rect">
            <a:avLst/>
          </a:prstGeom>
        </p:spPr>
      </p:pic>
      <p:pic>
        <p:nvPicPr>
          <p:cNvPr id="14" name="Picture 13">
            <a:extLst>
              <a:ext uri="{FF2B5EF4-FFF2-40B4-BE49-F238E27FC236}">
                <a16:creationId xmlns:a16="http://schemas.microsoft.com/office/drawing/2014/main" id="{07279006-2ED8-E7CD-31AC-FEB57540ADE2}"/>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203724" y="4046109"/>
            <a:ext cx="3500141" cy="1680068"/>
          </a:xfrm>
          <a:prstGeom prst="rect">
            <a:avLst/>
          </a:prstGeom>
        </p:spPr>
      </p:pic>
      <p:pic>
        <p:nvPicPr>
          <p:cNvPr id="16" name="Picture 15">
            <a:extLst>
              <a:ext uri="{FF2B5EF4-FFF2-40B4-BE49-F238E27FC236}">
                <a16:creationId xmlns:a16="http://schemas.microsoft.com/office/drawing/2014/main" id="{CFEC4F15-11B6-E207-0C46-2A900A49AFA1}"/>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8901720" y="4046109"/>
            <a:ext cx="3082307" cy="1680068"/>
          </a:xfrm>
          <a:prstGeom prst="rect">
            <a:avLst/>
          </a:prstGeom>
        </p:spPr>
      </p:pic>
    </p:spTree>
    <p:extLst>
      <p:ext uri="{BB962C8B-B14F-4D97-AF65-F5344CB8AC3E}">
        <p14:creationId xmlns:p14="http://schemas.microsoft.com/office/powerpoint/2010/main" val="3161999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2BBC6A27-F803-4BF7-AF53-81F0449B3385}"/>
              </a:ext>
            </a:extLst>
          </p:cNvPr>
          <p:cNvSpPr txBox="1">
            <a:spLocks/>
          </p:cNvSpPr>
          <p:nvPr/>
        </p:nvSpPr>
        <p:spPr>
          <a:xfrm>
            <a:off x="2151018" y="722811"/>
            <a:ext cx="9605554" cy="1149532"/>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4000">
                <a:latin typeface="Century Gothic" panose="020B0502020202020204" pitchFamily="34" charset="0"/>
              </a:rPr>
              <a:t>Our Team of Experts</a:t>
            </a:r>
            <a:endParaRPr lang="en-US" sz="4000" dirty="0">
              <a:latin typeface="Century Gothic" panose="020B0502020202020204" pitchFamily="34" charset="0"/>
            </a:endParaRPr>
          </a:p>
        </p:txBody>
      </p:sp>
      <p:sp>
        <p:nvSpPr>
          <p:cNvPr id="2" name="Rectangle 1"/>
          <p:cNvSpPr/>
          <p:nvPr/>
        </p:nvSpPr>
        <p:spPr>
          <a:xfrm>
            <a:off x="557347" y="2023964"/>
            <a:ext cx="6209213" cy="2246769"/>
          </a:xfrm>
          <a:prstGeom prst="rect">
            <a:avLst/>
          </a:prstGeom>
        </p:spPr>
        <p:txBody>
          <a:bodyPr wrap="square">
            <a:spAutoFit/>
          </a:bodyPr>
          <a:lstStyle/>
          <a:p>
            <a:pPr marL="800100" lvl="1" indent="-342900">
              <a:buFont typeface="Arial" panose="020B0604020202020204" pitchFamily="34" charset="0"/>
              <a:buChar char="•"/>
            </a:pPr>
            <a:r>
              <a:rPr lang="en-US" sz="2000" b="1" dirty="0" smtClean="0">
                <a:latin typeface="Century Gothic" panose="020B0502020202020204" pitchFamily="34" charset="0"/>
              </a:rPr>
              <a:t>360</a:t>
            </a:r>
            <a:r>
              <a:rPr lang="en-US" sz="2000" b="1" dirty="0">
                <a:latin typeface="Century Gothic" panose="020B0502020202020204" pitchFamily="34" charset="0"/>
              </a:rPr>
              <a:t>+ professionals, including </a:t>
            </a:r>
            <a:r>
              <a:rPr lang="en-US" sz="2000" b="1" dirty="0" smtClean="0">
                <a:latin typeface="Century Gothic" panose="020B0502020202020204" pitchFamily="34" charset="0"/>
              </a:rPr>
              <a:t>145 </a:t>
            </a:r>
            <a:r>
              <a:rPr lang="en-US" sz="2000" b="1" dirty="0">
                <a:latin typeface="Century Gothic" panose="020B0502020202020204" pitchFamily="34" charset="0"/>
              </a:rPr>
              <a:t>physicians &amp; 94 nurses</a:t>
            </a:r>
          </a:p>
          <a:p>
            <a:pPr marL="800100" lvl="1" indent="-342900">
              <a:buFont typeface="Arial" panose="020B0604020202020204" pitchFamily="34" charset="0"/>
              <a:buChar char="•"/>
            </a:pPr>
            <a:r>
              <a:rPr lang="en-US" sz="2000" dirty="0">
                <a:latin typeface="Century Gothic" panose="020B0502020202020204" pitchFamily="34" charset="0"/>
              </a:rPr>
              <a:t>Continuous training &amp; development</a:t>
            </a:r>
          </a:p>
          <a:p>
            <a:pPr marL="800100" lvl="1" indent="-342900">
              <a:buFont typeface="Arial" panose="020B0604020202020204" pitchFamily="34" charset="0"/>
              <a:buChar char="•"/>
            </a:pPr>
            <a:r>
              <a:rPr lang="en-US" sz="2000" dirty="0">
                <a:latin typeface="Century Gothic" panose="020B0502020202020204" pitchFamily="34" charset="0"/>
              </a:rPr>
              <a:t>University Hospital - Affiliated with "Goce </a:t>
            </a:r>
            <a:r>
              <a:rPr lang="en-US" sz="2000" dirty="0" err="1">
                <a:latin typeface="Century Gothic" panose="020B0502020202020204" pitchFamily="34" charset="0"/>
              </a:rPr>
              <a:t>Delchev</a:t>
            </a:r>
            <a:r>
              <a:rPr lang="en-US" sz="2000" dirty="0">
                <a:latin typeface="Century Gothic" panose="020B0502020202020204" pitchFamily="34" charset="0"/>
              </a:rPr>
              <a:t>" University Providing clinical education and training to future and current healthcare professionals</a:t>
            </a:r>
          </a:p>
        </p:txBody>
      </p:sp>
      <p:pic>
        <p:nvPicPr>
          <p:cNvPr id="4" name="Picture 3">
            <a:extLst>
              <a:ext uri="{FF2B5EF4-FFF2-40B4-BE49-F238E27FC236}">
                <a16:creationId xmlns:a16="http://schemas.microsoft.com/office/drawing/2014/main" id="{6169747F-C09D-BB5F-C4F2-BEAACE69DD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60327" y="1674857"/>
            <a:ext cx="4188427" cy="4188427"/>
          </a:xfrm>
          <a:prstGeom prst="rect">
            <a:avLst/>
          </a:prstGeom>
        </p:spPr>
      </p:pic>
      <p:pic>
        <p:nvPicPr>
          <p:cNvPr id="6" name="Picture 5">
            <a:extLst>
              <a:ext uri="{FF2B5EF4-FFF2-40B4-BE49-F238E27FC236}">
                <a16:creationId xmlns:a16="http://schemas.microsoft.com/office/drawing/2014/main" id="{4736D7FC-7E51-DC4D-8B7B-80030A4316A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54437" y="4535628"/>
            <a:ext cx="3334009" cy="1285571"/>
          </a:xfrm>
          <a:prstGeom prst="rect">
            <a:avLst/>
          </a:prstGeom>
        </p:spPr>
      </p:pic>
    </p:spTree>
    <p:extLst>
      <p:ext uri="{BB962C8B-B14F-4D97-AF65-F5344CB8AC3E}">
        <p14:creationId xmlns:p14="http://schemas.microsoft.com/office/powerpoint/2010/main" val="1674285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2BBC6A27-F803-4BF7-AF53-81F0449B3385}"/>
              </a:ext>
            </a:extLst>
          </p:cNvPr>
          <p:cNvSpPr txBox="1">
            <a:spLocks/>
          </p:cNvSpPr>
          <p:nvPr/>
        </p:nvSpPr>
        <p:spPr>
          <a:xfrm>
            <a:off x="2151018" y="722811"/>
            <a:ext cx="9605554" cy="1149532"/>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4000" dirty="0">
                <a:latin typeface="Century Gothic" panose="020B0502020202020204" pitchFamily="34" charset="0"/>
              </a:rPr>
              <a:t>Your Health, Our Priority</a:t>
            </a:r>
          </a:p>
        </p:txBody>
      </p:sp>
      <p:sp>
        <p:nvSpPr>
          <p:cNvPr id="2" name="Rectangle 1"/>
          <p:cNvSpPr/>
          <p:nvPr/>
        </p:nvSpPr>
        <p:spPr>
          <a:xfrm>
            <a:off x="583473" y="1997839"/>
            <a:ext cx="7715796" cy="1323439"/>
          </a:xfrm>
          <a:prstGeom prst="rect">
            <a:avLst/>
          </a:prstGeom>
        </p:spPr>
        <p:txBody>
          <a:bodyPr wrap="square">
            <a:spAutoFit/>
          </a:bodyPr>
          <a:lstStyle/>
          <a:p>
            <a:pPr marL="800100" lvl="1" indent="-342900">
              <a:buFont typeface="Arial" panose="020B0604020202020204" pitchFamily="34" charset="0"/>
              <a:buChar char="•"/>
            </a:pPr>
            <a:r>
              <a:rPr lang="en-US" sz="2000" dirty="0">
                <a:latin typeface="Century Gothic" panose="020B0502020202020204" pitchFamily="34" charset="0"/>
              </a:rPr>
              <a:t>Personalized treatment plans</a:t>
            </a:r>
          </a:p>
          <a:p>
            <a:pPr marL="800100" lvl="1" indent="-342900">
              <a:buFont typeface="Arial" panose="020B0604020202020204" pitchFamily="34" charset="0"/>
              <a:buChar char="•"/>
            </a:pPr>
            <a:r>
              <a:rPr lang="en-US" sz="2000" dirty="0">
                <a:latin typeface="Century Gothic" panose="020B0502020202020204" pitchFamily="34" charset="0"/>
              </a:rPr>
              <a:t>Post-treatment follow-ups</a:t>
            </a:r>
          </a:p>
          <a:p>
            <a:pPr marL="800100" lvl="1" indent="-342900">
              <a:buFont typeface="Arial" panose="020B0604020202020204" pitchFamily="34" charset="0"/>
              <a:buChar char="•"/>
            </a:pPr>
            <a:r>
              <a:rPr lang="en-US" sz="2000" dirty="0">
                <a:latin typeface="Century Gothic" panose="020B0502020202020204" pitchFamily="34" charset="0"/>
              </a:rPr>
              <a:t>Holistic care for patients &amp; </a:t>
            </a:r>
            <a:r>
              <a:rPr lang="en-US" sz="2000" dirty="0" smtClean="0">
                <a:latin typeface="Century Gothic" panose="020B0502020202020204" pitchFamily="34" charset="0"/>
              </a:rPr>
              <a:t>families</a:t>
            </a:r>
          </a:p>
          <a:p>
            <a:pPr marL="800100" lvl="1" indent="-342900">
              <a:buFont typeface="Arial" panose="020B0604020202020204" pitchFamily="34" charset="0"/>
              <a:buChar char="•"/>
            </a:pPr>
            <a:r>
              <a:rPr lang="en-US" sz="2000" dirty="0" smtClean="0">
                <a:latin typeface="Century Gothic" panose="020B0502020202020204" pitchFamily="34" charset="0"/>
              </a:rPr>
              <a:t>Medical transport</a:t>
            </a:r>
            <a:endParaRPr lang="en-US" sz="2000" dirty="0">
              <a:latin typeface="Century Gothic" panose="020B0502020202020204" pitchFamily="34" charset="0"/>
            </a:endParaRPr>
          </a:p>
        </p:txBody>
      </p:sp>
      <p:pic>
        <p:nvPicPr>
          <p:cNvPr id="4" name="Picture 3">
            <a:extLst>
              <a:ext uri="{FF2B5EF4-FFF2-40B4-BE49-F238E27FC236}">
                <a16:creationId xmlns:a16="http://schemas.microsoft.com/office/drawing/2014/main" id="{8912A32C-4CCF-B905-6BDD-81A2DB1D5D2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43058" y="1997839"/>
            <a:ext cx="2635182" cy="1937447"/>
          </a:xfrm>
          <a:prstGeom prst="rect">
            <a:avLst/>
          </a:prstGeom>
        </p:spPr>
      </p:pic>
      <p:pic>
        <p:nvPicPr>
          <p:cNvPr id="8" name="Picture 7">
            <a:extLst>
              <a:ext uri="{FF2B5EF4-FFF2-40B4-BE49-F238E27FC236}">
                <a16:creationId xmlns:a16="http://schemas.microsoft.com/office/drawing/2014/main" id="{BA005A59-4C2F-2237-1A9E-82CC8677E3B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947256" y="1997839"/>
            <a:ext cx="2748355" cy="1937447"/>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47255" y="4060782"/>
            <a:ext cx="2748355" cy="1955723"/>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19520" y="4060782"/>
            <a:ext cx="2658720" cy="1955723"/>
          </a:xfrm>
          <a:prstGeom prst="rect">
            <a:avLst/>
          </a:prstGeom>
        </p:spPr>
      </p:pic>
    </p:spTree>
    <p:extLst>
      <p:ext uri="{BB962C8B-B14F-4D97-AF65-F5344CB8AC3E}">
        <p14:creationId xmlns:p14="http://schemas.microsoft.com/office/powerpoint/2010/main" val="2277401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2BBC6A27-F803-4BF7-AF53-81F0449B3385}"/>
              </a:ext>
            </a:extLst>
          </p:cNvPr>
          <p:cNvSpPr txBox="1">
            <a:spLocks/>
          </p:cNvSpPr>
          <p:nvPr/>
        </p:nvSpPr>
        <p:spPr>
          <a:xfrm>
            <a:off x="2151018" y="722811"/>
            <a:ext cx="9605554" cy="1149532"/>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4000" dirty="0">
                <a:latin typeface="Century Gothic" panose="020B0502020202020204" pitchFamily="34" charset="0"/>
              </a:rPr>
              <a:t>Sustainability in Healthcare</a:t>
            </a:r>
          </a:p>
        </p:txBody>
      </p:sp>
      <p:sp>
        <p:nvSpPr>
          <p:cNvPr id="2" name="Rectangle 1"/>
          <p:cNvSpPr/>
          <p:nvPr/>
        </p:nvSpPr>
        <p:spPr>
          <a:xfrm>
            <a:off x="583473" y="1997839"/>
            <a:ext cx="7715796" cy="707886"/>
          </a:xfrm>
          <a:prstGeom prst="rect">
            <a:avLst/>
          </a:prstGeom>
        </p:spPr>
        <p:txBody>
          <a:bodyPr wrap="square">
            <a:spAutoFit/>
          </a:bodyPr>
          <a:lstStyle/>
          <a:p>
            <a:pPr marL="800100" lvl="1" indent="-342900">
              <a:buFont typeface="Arial" panose="020B0604020202020204" pitchFamily="34" charset="0"/>
              <a:buChar char="•"/>
            </a:pPr>
            <a:r>
              <a:rPr lang="en-US" sz="2000" dirty="0">
                <a:latin typeface="Century Gothic" panose="020B0502020202020204" pitchFamily="34" charset="0"/>
              </a:rPr>
              <a:t>17,000 sq. meters of energy-efficient infrastructure</a:t>
            </a:r>
          </a:p>
          <a:p>
            <a:pPr marL="800100" lvl="1" indent="-342900">
              <a:buFont typeface="Arial" panose="020B0604020202020204" pitchFamily="34" charset="0"/>
              <a:buChar char="•"/>
            </a:pPr>
            <a:r>
              <a:rPr lang="en-US" sz="2000" dirty="0">
                <a:latin typeface="Century Gothic" panose="020B0502020202020204" pitchFamily="34" charset="0"/>
              </a:rPr>
              <a:t>Reduced carbon emissions &amp; green spaces for healing</a:t>
            </a:r>
          </a:p>
        </p:txBody>
      </p:sp>
      <p:pic>
        <p:nvPicPr>
          <p:cNvPr id="4" name="Picture 4" descr="Hospital icon outline style Royalty Free Vector Imag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689708" y="2831221"/>
            <a:ext cx="1693151" cy="115055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2BBC6A27-F803-4BF7-AF53-81F0449B3385}"/>
              </a:ext>
            </a:extLst>
          </p:cNvPr>
          <p:cNvSpPr txBox="1">
            <a:spLocks/>
          </p:cNvSpPr>
          <p:nvPr/>
        </p:nvSpPr>
        <p:spPr>
          <a:xfrm>
            <a:off x="1689708" y="5086785"/>
            <a:ext cx="4051780" cy="79201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200" b="1" dirty="0">
                <a:solidFill>
                  <a:srgbClr val="DEB968"/>
                </a:solidFill>
                <a:latin typeface="Century Gothic" panose="020B0502020202020204" pitchFamily="34" charset="0"/>
              </a:rPr>
              <a:t>17 000m2 </a:t>
            </a:r>
            <a:r>
              <a:rPr kumimoji="0" lang="mk-MK" sz="2800" b="1" i="0" u="none" strike="noStrike" kern="1200" cap="none" spc="0" normalizeH="0" baseline="0" noProof="0" dirty="0">
                <a:ln>
                  <a:noFill/>
                </a:ln>
                <a:solidFill>
                  <a:prstClr val="black"/>
                </a:solidFill>
                <a:effectLst/>
                <a:uLnTx/>
                <a:uFillTx/>
                <a:latin typeface="Century Gothic" panose="020B0502020202020204" pitchFamily="34" charset="0"/>
                <a:ea typeface="+mj-ea"/>
                <a:cs typeface="+mj-cs"/>
              </a:rPr>
              <a:t/>
            </a:r>
            <a:br>
              <a:rPr kumimoji="0" lang="mk-MK" sz="2800" b="1" i="0" u="none" strike="noStrike" kern="1200" cap="none" spc="0" normalizeH="0" baseline="0" noProof="0" dirty="0">
                <a:ln>
                  <a:noFill/>
                </a:ln>
                <a:solidFill>
                  <a:prstClr val="black"/>
                </a:solidFill>
                <a:effectLst/>
                <a:uLnTx/>
                <a:uFillTx/>
                <a:latin typeface="Century Gothic" panose="020B0502020202020204" pitchFamily="34" charset="0"/>
                <a:ea typeface="+mj-ea"/>
                <a:cs typeface="+mj-cs"/>
              </a:rPr>
            </a:br>
            <a:r>
              <a:rPr lang="en-US" sz="1800" noProof="0" dirty="0">
                <a:solidFill>
                  <a:prstClr val="black"/>
                </a:solidFill>
                <a:latin typeface="Century Gothic" panose="020B0502020202020204" pitchFamily="34" charset="0"/>
              </a:rPr>
              <a:t>usable space</a:t>
            </a:r>
            <a:r>
              <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j-ea"/>
                <a:cs typeface="+mj-cs"/>
              </a:rPr>
              <a:t> </a:t>
            </a:r>
          </a:p>
        </p:txBody>
      </p:sp>
      <p:sp>
        <p:nvSpPr>
          <p:cNvPr id="6" name="Title 1">
            <a:extLst>
              <a:ext uri="{FF2B5EF4-FFF2-40B4-BE49-F238E27FC236}">
                <a16:creationId xmlns:a16="http://schemas.microsoft.com/office/drawing/2014/main" id="{2BBC6A27-F803-4BF7-AF53-81F0449B3385}"/>
              </a:ext>
            </a:extLst>
          </p:cNvPr>
          <p:cNvSpPr txBox="1">
            <a:spLocks/>
          </p:cNvSpPr>
          <p:nvPr/>
        </p:nvSpPr>
        <p:spPr>
          <a:xfrm>
            <a:off x="1689708" y="4107271"/>
            <a:ext cx="4072758" cy="79201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200" b="1" dirty="0">
                <a:solidFill>
                  <a:srgbClr val="DEB968"/>
                </a:solidFill>
                <a:latin typeface="Century Gothic" panose="020B0502020202020204" pitchFamily="34" charset="0"/>
              </a:rPr>
              <a:t>9 000m2 </a:t>
            </a:r>
            <a:r>
              <a:rPr kumimoji="0" lang="mk-MK" sz="2800" b="1" i="0" u="none" strike="noStrike" kern="1200" cap="none" spc="0" normalizeH="0" baseline="0" noProof="0" dirty="0">
                <a:ln>
                  <a:noFill/>
                </a:ln>
                <a:solidFill>
                  <a:prstClr val="black"/>
                </a:solidFill>
                <a:effectLst/>
                <a:uLnTx/>
                <a:uFillTx/>
                <a:latin typeface="Century Gothic" panose="020B0502020202020204" pitchFamily="34" charset="0"/>
                <a:ea typeface="+mj-ea"/>
                <a:cs typeface="+mj-cs"/>
              </a:rPr>
              <a:t/>
            </a:r>
            <a:br>
              <a:rPr kumimoji="0" lang="mk-MK" sz="2800" b="1" i="0" u="none" strike="noStrike" kern="1200" cap="none" spc="0" normalizeH="0" baseline="0" noProof="0" dirty="0">
                <a:ln>
                  <a:noFill/>
                </a:ln>
                <a:solidFill>
                  <a:prstClr val="black"/>
                </a:solidFill>
                <a:effectLst/>
                <a:uLnTx/>
                <a:uFillTx/>
                <a:latin typeface="Century Gothic" panose="020B0502020202020204" pitchFamily="34" charset="0"/>
                <a:ea typeface="+mj-ea"/>
                <a:cs typeface="+mj-cs"/>
              </a:rPr>
            </a:br>
            <a:r>
              <a:rPr lang="en-US" sz="1800" noProof="0" dirty="0">
                <a:solidFill>
                  <a:prstClr val="black"/>
                </a:solidFill>
                <a:latin typeface="Century Gothic" panose="020B0502020202020204" pitchFamily="34" charset="0"/>
              </a:rPr>
              <a:t>surface</a:t>
            </a:r>
            <a:r>
              <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j-ea"/>
                <a:cs typeface="+mj-cs"/>
              </a:rPr>
              <a:t> </a:t>
            </a:r>
          </a:p>
        </p:txBody>
      </p:sp>
      <p:pic>
        <p:nvPicPr>
          <p:cNvPr id="7" name="Picture 6">
            <a:extLst>
              <a:ext uri="{FF2B5EF4-FFF2-40B4-BE49-F238E27FC236}">
                <a16:creationId xmlns:a16="http://schemas.microsoft.com/office/drawing/2014/main" id="{2988CAE2-7620-14E5-46D4-5E4B0038F0E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41488" y="3078258"/>
            <a:ext cx="5434544" cy="3056931"/>
          </a:xfrm>
          <a:prstGeom prst="rect">
            <a:avLst/>
          </a:prstGeom>
        </p:spPr>
      </p:pic>
    </p:spTree>
    <p:extLst>
      <p:ext uri="{BB962C8B-B14F-4D97-AF65-F5344CB8AC3E}">
        <p14:creationId xmlns:p14="http://schemas.microsoft.com/office/powerpoint/2010/main" val="284750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2BBC6A27-F803-4BF7-AF53-81F0449B3385}"/>
              </a:ext>
            </a:extLst>
          </p:cNvPr>
          <p:cNvSpPr txBox="1">
            <a:spLocks/>
          </p:cNvSpPr>
          <p:nvPr/>
        </p:nvSpPr>
        <p:spPr>
          <a:xfrm>
            <a:off x="2151018" y="722811"/>
            <a:ext cx="9605554" cy="1149532"/>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4000" dirty="0">
                <a:latin typeface="Century Gothic" panose="020B0502020202020204" pitchFamily="34" charset="0"/>
              </a:rPr>
              <a:t>Making a Difference</a:t>
            </a:r>
          </a:p>
        </p:txBody>
      </p:sp>
      <p:sp>
        <p:nvSpPr>
          <p:cNvPr id="2" name="Rectangle 1"/>
          <p:cNvSpPr/>
          <p:nvPr/>
        </p:nvSpPr>
        <p:spPr>
          <a:xfrm>
            <a:off x="609598" y="2346300"/>
            <a:ext cx="4653545" cy="1631216"/>
          </a:xfrm>
          <a:prstGeom prst="rect">
            <a:avLst/>
          </a:prstGeom>
        </p:spPr>
        <p:txBody>
          <a:bodyPr wrap="square">
            <a:spAutoFit/>
          </a:bodyPr>
          <a:lstStyle/>
          <a:p>
            <a:pPr marL="800100" lvl="1" indent="-342900">
              <a:buFont typeface="Arial" panose="020B0604020202020204" pitchFamily="34" charset="0"/>
              <a:buChar char="•"/>
            </a:pPr>
            <a:r>
              <a:rPr lang="en-US" sz="2000" b="1" dirty="0">
                <a:solidFill>
                  <a:srgbClr val="002060"/>
                </a:solidFill>
                <a:latin typeface="Century Gothic" panose="020B0502020202020204" pitchFamily="34" charset="0"/>
              </a:rPr>
              <a:t>400K+ </a:t>
            </a:r>
            <a:r>
              <a:rPr lang="en-US" sz="2000" dirty="0">
                <a:latin typeface="Century Gothic" panose="020B0502020202020204" pitchFamily="34" charset="0"/>
              </a:rPr>
              <a:t>patients treated</a:t>
            </a:r>
          </a:p>
          <a:p>
            <a:pPr marL="800100" lvl="1" indent="-342900">
              <a:buFont typeface="Arial" panose="020B0604020202020204" pitchFamily="34" charset="0"/>
              <a:buChar char="•"/>
            </a:pPr>
            <a:r>
              <a:rPr lang="en-US" sz="2000" b="1" dirty="0">
                <a:solidFill>
                  <a:srgbClr val="002060"/>
                </a:solidFill>
                <a:latin typeface="Century Gothic" panose="020B0502020202020204" pitchFamily="34" charset="0"/>
              </a:rPr>
              <a:t>1 million+ </a:t>
            </a:r>
            <a:r>
              <a:rPr lang="en-US" sz="2000" dirty="0">
                <a:latin typeface="Century Gothic" panose="020B0502020202020204" pitchFamily="34" charset="0"/>
              </a:rPr>
              <a:t>hospital visits</a:t>
            </a:r>
          </a:p>
          <a:p>
            <a:pPr marL="800100" lvl="1" indent="-342900">
              <a:buFont typeface="Arial" panose="020B0604020202020204" pitchFamily="34" charset="0"/>
              <a:buChar char="•"/>
            </a:pPr>
            <a:r>
              <a:rPr lang="en-US" sz="2000" b="1" dirty="0">
                <a:solidFill>
                  <a:srgbClr val="002060"/>
                </a:solidFill>
                <a:latin typeface="Century Gothic" panose="020B0502020202020204" pitchFamily="34" charset="0"/>
              </a:rPr>
              <a:t>45K </a:t>
            </a:r>
            <a:r>
              <a:rPr lang="en-US" sz="2000" dirty="0">
                <a:latin typeface="Century Gothic" panose="020B0502020202020204" pitchFamily="34" charset="0"/>
              </a:rPr>
              <a:t>surgeries</a:t>
            </a:r>
          </a:p>
          <a:p>
            <a:pPr marL="800100" lvl="1" indent="-342900">
              <a:buFont typeface="Arial" panose="020B0604020202020204" pitchFamily="34" charset="0"/>
              <a:buChar char="•"/>
            </a:pPr>
            <a:r>
              <a:rPr lang="en-US" sz="2000" dirty="0">
                <a:latin typeface="Century Gothic" panose="020B0502020202020204" pitchFamily="34" charset="0"/>
              </a:rPr>
              <a:t>Leading private healthcare provider in the region</a:t>
            </a:r>
          </a:p>
        </p:txBody>
      </p:sp>
      <p:pic>
        <p:nvPicPr>
          <p:cNvPr id="4" name="Picture 2" descr="Applause icon in line style with thank you hands Vector Image"/>
          <p:cNvPicPr>
            <a:picLocks noChangeAspect="1" noChangeArrowheads="1"/>
          </p:cNvPicPr>
          <p:nvPr/>
        </p:nvPicPr>
        <p:blipFill rotWithShape="1">
          <a:blip r:embed="rId3" cstate="screen">
            <a:duotone>
              <a:schemeClr val="accent1">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bwMode="auto">
          <a:xfrm>
            <a:off x="1056570" y="1372000"/>
            <a:ext cx="879883" cy="9743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E54E9A2B-4960-F689-AB8E-97528DADEE6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04424" y="1510689"/>
            <a:ext cx="4457700" cy="4572000"/>
          </a:xfrm>
          <a:prstGeom prst="rect">
            <a:avLst/>
          </a:prstGeom>
        </p:spPr>
      </p:pic>
    </p:spTree>
    <p:extLst>
      <p:ext uri="{BB962C8B-B14F-4D97-AF65-F5344CB8AC3E}">
        <p14:creationId xmlns:p14="http://schemas.microsoft.com/office/powerpoint/2010/main" val="3018287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2BBC6A27-F803-4BF7-AF53-81F0449B3385}"/>
              </a:ext>
            </a:extLst>
          </p:cNvPr>
          <p:cNvSpPr txBox="1">
            <a:spLocks/>
          </p:cNvSpPr>
          <p:nvPr/>
        </p:nvSpPr>
        <p:spPr>
          <a:xfrm>
            <a:off x="2151018" y="661851"/>
            <a:ext cx="9605554" cy="1210492"/>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4000" dirty="0">
                <a:latin typeface="Century Gothic" panose="020B0502020202020204" pitchFamily="34" charset="0"/>
              </a:rPr>
              <a:t>Zan Mitrev Clinic: </a:t>
            </a:r>
          </a:p>
          <a:p>
            <a:pPr algn="l">
              <a:defRPr/>
            </a:pPr>
            <a:r>
              <a:rPr lang="en-US" sz="4000" dirty="0">
                <a:latin typeface="Century Gothic" panose="020B0502020202020204" pitchFamily="34" charset="0"/>
              </a:rPr>
              <a:t>A Center of Excellence in Healthcare</a:t>
            </a:r>
            <a:r>
              <a:rPr kumimoji="0" lang="mk-MK" sz="4000" b="1" i="0" u="none" strike="noStrike" kern="1200" cap="none" spc="0" normalizeH="0" baseline="0" noProof="0" dirty="0">
                <a:ln>
                  <a:noFill/>
                </a:ln>
                <a:solidFill>
                  <a:prstClr val="black"/>
                </a:solidFill>
                <a:effectLst/>
                <a:uLnTx/>
                <a:uFillTx/>
                <a:latin typeface="Century Gothic" panose="020B0502020202020204" pitchFamily="34" charset="0"/>
              </a:rPr>
              <a:t/>
            </a:r>
            <a:br>
              <a:rPr kumimoji="0" lang="mk-MK" sz="4000" b="1" i="0" u="none" strike="noStrike" kern="1200" cap="none" spc="0" normalizeH="0" baseline="0" noProof="0" dirty="0">
                <a:ln>
                  <a:noFill/>
                </a:ln>
                <a:solidFill>
                  <a:prstClr val="black"/>
                </a:solidFill>
                <a:effectLst/>
                <a:uLnTx/>
                <a:uFillTx/>
                <a:latin typeface="Century Gothic" panose="020B0502020202020204" pitchFamily="34" charset="0"/>
              </a:rPr>
            </a:br>
            <a:r>
              <a:rPr kumimoji="0" lang="en-US" sz="4000" b="0" i="0" u="none" strike="noStrike" kern="1200" cap="none" spc="0" normalizeH="0" baseline="0" noProof="0" dirty="0">
                <a:ln>
                  <a:noFill/>
                </a:ln>
                <a:solidFill>
                  <a:prstClr val="black"/>
                </a:solidFill>
                <a:effectLst/>
                <a:uLnTx/>
                <a:uFillTx/>
                <a:latin typeface="Century Gothic" panose="020B0502020202020204" pitchFamily="34" charset="0"/>
              </a:rPr>
              <a:t/>
            </a:r>
            <a:br>
              <a:rPr kumimoji="0" lang="en-US" sz="4000" b="0" i="0" u="none" strike="noStrike" kern="1200" cap="none" spc="0" normalizeH="0" baseline="0" noProof="0" dirty="0">
                <a:ln>
                  <a:noFill/>
                </a:ln>
                <a:solidFill>
                  <a:prstClr val="black"/>
                </a:solidFill>
                <a:effectLst/>
                <a:uLnTx/>
                <a:uFillTx/>
                <a:latin typeface="Century Gothic" panose="020B0502020202020204" pitchFamily="34" charset="0"/>
              </a:rPr>
            </a:br>
            <a:endParaRPr kumimoji="0" lang="en-US" sz="40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4" name="Title 1">
            <a:extLst>
              <a:ext uri="{FF2B5EF4-FFF2-40B4-BE49-F238E27FC236}">
                <a16:creationId xmlns:a16="http://schemas.microsoft.com/office/drawing/2014/main" id="{2BBC6A27-F803-4BF7-AF53-81F0449B3385}"/>
              </a:ext>
            </a:extLst>
          </p:cNvPr>
          <p:cNvSpPr txBox="1">
            <a:spLocks/>
          </p:cNvSpPr>
          <p:nvPr/>
        </p:nvSpPr>
        <p:spPr>
          <a:xfrm>
            <a:off x="585830" y="3075702"/>
            <a:ext cx="3829416" cy="79201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defRPr/>
            </a:pPr>
            <a:r>
              <a:rPr lang="en-US" sz="2000" dirty="0">
                <a:latin typeface="Century Gothic" panose="020B0502020202020204" pitchFamily="34" charset="0"/>
              </a:rPr>
              <a:t>Pioneering Advanced Medical Care in the Balkans</a:t>
            </a:r>
            <a:r>
              <a:rPr kumimoji="0" lang="mk-MK" sz="2000" b="1" i="0" u="none" strike="noStrike" kern="1200" cap="none" spc="0" normalizeH="0" baseline="0" noProof="0" dirty="0">
                <a:ln>
                  <a:noFill/>
                </a:ln>
                <a:solidFill>
                  <a:prstClr val="black"/>
                </a:solidFill>
                <a:effectLst/>
                <a:uLnTx/>
                <a:uFillTx/>
                <a:latin typeface="Century Gothic" panose="020B0502020202020204" pitchFamily="34" charset="0"/>
              </a:rPr>
              <a:t/>
            </a:r>
            <a:br>
              <a:rPr kumimoji="0" lang="mk-MK" sz="2000" b="1" i="0" u="none" strike="noStrike" kern="1200" cap="none" spc="0" normalizeH="0" baseline="0" noProof="0" dirty="0">
                <a:ln>
                  <a:noFill/>
                </a:ln>
                <a:solidFill>
                  <a:prstClr val="black"/>
                </a:solidFill>
                <a:effectLst/>
                <a:uLnTx/>
                <a:uFillTx/>
                <a:latin typeface="Century Gothic" panose="020B0502020202020204" pitchFamily="34" charset="0"/>
              </a:rPr>
            </a:br>
            <a:r>
              <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rPr>
              <a:t/>
            </a:r>
            <a:br>
              <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rPr>
            </a:br>
            <a:endPar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pic>
        <p:nvPicPr>
          <p:cNvPr id="5" name="Picture 4">
            <a:extLst>
              <a:ext uri="{FF2B5EF4-FFF2-40B4-BE49-F238E27FC236}">
                <a16:creationId xmlns:a16="http://schemas.microsoft.com/office/drawing/2014/main" id="{7AD92EF2-233A-B078-49D9-B1B5E2FF3D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46122" y="1994975"/>
            <a:ext cx="5947361" cy="4505577"/>
          </a:xfrm>
          <a:prstGeom prst="rect">
            <a:avLst/>
          </a:prstGeom>
        </p:spPr>
      </p:pic>
    </p:spTree>
    <p:extLst>
      <p:ext uri="{BB962C8B-B14F-4D97-AF65-F5344CB8AC3E}">
        <p14:creationId xmlns:p14="http://schemas.microsoft.com/office/powerpoint/2010/main" val="3015518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BBC6A27-F803-4BF7-AF53-81F0449B3385}"/>
              </a:ext>
            </a:extLst>
          </p:cNvPr>
          <p:cNvSpPr txBox="1">
            <a:spLocks/>
          </p:cNvSpPr>
          <p:nvPr/>
        </p:nvSpPr>
        <p:spPr>
          <a:xfrm>
            <a:off x="1593668" y="2560320"/>
            <a:ext cx="9579429" cy="2090057"/>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4000" dirty="0">
                <a:solidFill>
                  <a:schemeClr val="bg1"/>
                </a:solidFill>
                <a:latin typeface="Century Gothic" panose="020B0502020202020204" pitchFamily="34" charset="0"/>
              </a:rPr>
              <a:t>Partner with Us </a:t>
            </a:r>
          </a:p>
          <a:p>
            <a:pPr algn="l">
              <a:defRPr/>
            </a:pPr>
            <a:r>
              <a:rPr lang="en-US" sz="4000" dirty="0">
                <a:solidFill>
                  <a:schemeClr val="bg1"/>
                </a:solidFill>
                <a:latin typeface="Century Gothic" panose="020B0502020202020204" pitchFamily="34" charset="0"/>
              </a:rPr>
              <a:t>for Excellence in Healthcare</a:t>
            </a:r>
          </a:p>
        </p:txBody>
      </p:sp>
      <p:sp>
        <p:nvSpPr>
          <p:cNvPr id="4" name="Rectangle 3"/>
          <p:cNvSpPr/>
          <p:nvPr/>
        </p:nvSpPr>
        <p:spPr>
          <a:xfrm>
            <a:off x="1158240" y="3866606"/>
            <a:ext cx="6557554" cy="1938992"/>
          </a:xfrm>
          <a:prstGeom prst="rect">
            <a:avLst/>
          </a:prstGeom>
        </p:spPr>
        <p:txBody>
          <a:bodyPr wrap="square">
            <a:spAutoFit/>
          </a:bodyPr>
          <a:lstStyle/>
          <a:p>
            <a:pPr lvl="1"/>
            <a:r>
              <a:rPr lang="en-US" sz="2000" dirty="0">
                <a:solidFill>
                  <a:schemeClr val="bg1"/>
                </a:solidFill>
                <a:latin typeface="Century Gothic" panose="020B0502020202020204" pitchFamily="34" charset="0"/>
              </a:rPr>
              <a:t>Thank you for your time!</a:t>
            </a:r>
          </a:p>
          <a:p>
            <a:pPr lvl="1"/>
            <a:endParaRPr lang="en-US" sz="2000" dirty="0">
              <a:solidFill>
                <a:schemeClr val="bg1"/>
              </a:solidFill>
              <a:latin typeface="Century Gothic" panose="020B0502020202020204" pitchFamily="34" charset="0"/>
            </a:endParaRPr>
          </a:p>
          <a:p>
            <a:pPr lvl="1"/>
            <a:r>
              <a:rPr lang="en-US" sz="2000" dirty="0">
                <a:solidFill>
                  <a:schemeClr val="bg1"/>
                </a:solidFill>
                <a:latin typeface="Century Gothic" panose="020B0502020202020204" pitchFamily="34" charset="0"/>
              </a:rPr>
              <a:t>Contact: </a:t>
            </a:r>
          </a:p>
          <a:p>
            <a:pPr lvl="1"/>
            <a:r>
              <a:rPr lang="en-US" sz="2000" dirty="0">
                <a:solidFill>
                  <a:schemeClr val="bg1"/>
                </a:solidFill>
                <a:latin typeface="Century Gothic" panose="020B0502020202020204" pitchFamily="34" charset="0"/>
              </a:rPr>
              <a:t>www.zmc.mk </a:t>
            </a:r>
          </a:p>
          <a:p>
            <a:pPr lvl="1"/>
            <a:r>
              <a:rPr lang="en-US" sz="2000" dirty="0">
                <a:solidFill>
                  <a:schemeClr val="bg1"/>
                </a:solidFill>
                <a:latin typeface="Century Gothic" panose="020B0502020202020204" pitchFamily="34" charset="0"/>
              </a:rPr>
              <a:t>Phone: +389 2 3091 484</a:t>
            </a:r>
          </a:p>
          <a:p>
            <a:pPr lvl="1"/>
            <a:r>
              <a:rPr lang="en-US" sz="2000" dirty="0">
                <a:solidFill>
                  <a:schemeClr val="bg1"/>
                </a:solidFill>
                <a:latin typeface="Century Gothic" panose="020B0502020202020204" pitchFamily="34" charset="0"/>
              </a:rPr>
              <a:t>E – mail: info@zmc.mk</a:t>
            </a:r>
          </a:p>
        </p:txBody>
      </p:sp>
    </p:spTree>
    <p:extLst>
      <p:ext uri="{BB962C8B-B14F-4D97-AF65-F5344CB8AC3E}">
        <p14:creationId xmlns:p14="http://schemas.microsoft.com/office/powerpoint/2010/main" val="2032896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2BBC6A27-F803-4BF7-AF53-81F0449B3385}"/>
              </a:ext>
            </a:extLst>
          </p:cNvPr>
          <p:cNvSpPr txBox="1">
            <a:spLocks/>
          </p:cNvSpPr>
          <p:nvPr/>
        </p:nvSpPr>
        <p:spPr>
          <a:xfrm>
            <a:off x="2116183" y="383177"/>
            <a:ext cx="9640389" cy="85344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4000" dirty="0">
                <a:latin typeface="Century Gothic" panose="020B0502020202020204" pitchFamily="34" charset="0"/>
              </a:rPr>
              <a:t>Location</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mk-MK" sz="4000" b="1" i="0" u="none" strike="noStrike" kern="1200" cap="none" spc="0" normalizeH="0" baseline="0" noProof="0" dirty="0">
                <a:ln>
                  <a:noFill/>
                </a:ln>
                <a:solidFill>
                  <a:prstClr val="black"/>
                </a:solidFill>
                <a:effectLst/>
                <a:uLnTx/>
                <a:uFillTx/>
                <a:latin typeface="Century Gothic" panose="020B0502020202020204" pitchFamily="34" charset="0"/>
              </a:rPr>
              <a:t/>
            </a:r>
            <a:br>
              <a:rPr kumimoji="0" lang="mk-MK" sz="4000" b="1" i="0" u="none" strike="noStrike" kern="1200" cap="none" spc="0" normalizeH="0" baseline="0" noProof="0" dirty="0">
                <a:ln>
                  <a:noFill/>
                </a:ln>
                <a:solidFill>
                  <a:prstClr val="black"/>
                </a:solidFill>
                <a:effectLst/>
                <a:uLnTx/>
                <a:uFillTx/>
                <a:latin typeface="Century Gothic" panose="020B0502020202020204" pitchFamily="34" charset="0"/>
              </a:rPr>
            </a:br>
            <a:r>
              <a:rPr kumimoji="0" lang="en-US" sz="4000" b="0" i="0" u="none" strike="noStrike" kern="1200" cap="none" spc="0" normalizeH="0" baseline="0" noProof="0" dirty="0">
                <a:ln>
                  <a:noFill/>
                </a:ln>
                <a:solidFill>
                  <a:prstClr val="black"/>
                </a:solidFill>
                <a:effectLst/>
                <a:uLnTx/>
                <a:uFillTx/>
                <a:latin typeface="Century Gothic" panose="020B0502020202020204" pitchFamily="34" charset="0"/>
              </a:rPr>
              <a:t/>
            </a:r>
            <a:br>
              <a:rPr kumimoji="0" lang="en-US" sz="4000" b="0" i="0" u="none" strike="noStrike" kern="1200" cap="none" spc="0" normalizeH="0" baseline="0" noProof="0" dirty="0">
                <a:ln>
                  <a:noFill/>
                </a:ln>
                <a:solidFill>
                  <a:prstClr val="black"/>
                </a:solidFill>
                <a:effectLst/>
                <a:uLnTx/>
                <a:uFillTx/>
                <a:latin typeface="Century Gothic" panose="020B0502020202020204" pitchFamily="34" charset="0"/>
              </a:rPr>
            </a:br>
            <a:endParaRPr kumimoji="0" lang="en-US" sz="40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pic>
        <p:nvPicPr>
          <p:cNvPr id="3" name="Picture 2"/>
          <p:cNvPicPr>
            <a:picLocks noChangeAspect="1"/>
          </p:cNvPicPr>
          <p:nvPr/>
        </p:nvPicPr>
        <p:blipFill>
          <a:blip r:embed="rId3"/>
          <a:stretch>
            <a:fillRect/>
          </a:stretch>
        </p:blipFill>
        <p:spPr>
          <a:xfrm>
            <a:off x="2830421" y="1010194"/>
            <a:ext cx="8211911" cy="4789714"/>
          </a:xfrm>
          <a:prstGeom prst="rect">
            <a:avLst/>
          </a:prstGeom>
        </p:spPr>
      </p:pic>
    </p:spTree>
    <p:extLst>
      <p:ext uri="{BB962C8B-B14F-4D97-AF65-F5344CB8AC3E}">
        <p14:creationId xmlns:p14="http://schemas.microsoft.com/office/powerpoint/2010/main" val="3986703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2BBC6A27-F803-4BF7-AF53-81F0449B3385}"/>
              </a:ext>
            </a:extLst>
          </p:cNvPr>
          <p:cNvSpPr txBox="1">
            <a:spLocks/>
          </p:cNvSpPr>
          <p:nvPr/>
        </p:nvSpPr>
        <p:spPr>
          <a:xfrm>
            <a:off x="2151018" y="722811"/>
            <a:ext cx="9605554" cy="1149532"/>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600" dirty="0">
                <a:latin typeface="Century Gothic" panose="020B0502020202020204" pitchFamily="34" charset="0"/>
              </a:rPr>
              <a:t>Committed to Excellence in Healthcare</a:t>
            </a:r>
            <a:endParaRPr kumimoji="0" lang="en-US" sz="3600" b="1" i="0" u="none" strike="noStrike" kern="1200" cap="none" spc="0" normalizeH="0" baseline="0" noProof="0" dirty="0">
              <a:ln>
                <a:noFill/>
              </a:ln>
              <a:solidFill>
                <a:prstClr val="black"/>
              </a:solidFill>
              <a:effectLst/>
              <a:uLnTx/>
              <a:uFillTx/>
              <a:latin typeface="Century Gothic" panose="020B0502020202020204" pitchFamily="34" charset="0"/>
            </a:endParaRPr>
          </a:p>
          <a:p>
            <a:pPr lvl="1"/>
            <a:endParaRPr lang="en-US" dirty="0"/>
          </a:p>
          <a:p>
            <a:pPr lvl="1"/>
            <a:endParaRPr lang="en-US" sz="2000" dirty="0">
              <a:latin typeface="Century Gothic" panose="020B0502020202020204" pitchFamily="34" charset="0"/>
            </a:endParaRPr>
          </a:p>
          <a:p>
            <a:pPr lvl="1"/>
            <a:endParaRPr lang="en-US" sz="2000" dirty="0">
              <a:latin typeface="Century Gothic" panose="020B0502020202020204" pitchFamily="34" charset="0"/>
            </a:endParaRPr>
          </a:p>
          <a:p>
            <a:pPr lvl="1"/>
            <a:endParaRPr lang="en-US" sz="2000" dirty="0">
              <a:latin typeface="Century Gothic" panose="020B0502020202020204" pitchFamily="34" charset="0"/>
            </a:endParaRPr>
          </a:p>
          <a:p>
            <a:pPr lvl="0" algn="l"/>
            <a:endParaRPr lang="ru-RU" sz="1600" dirty="0">
              <a:solidFill>
                <a:prstClr val="black"/>
              </a:solidFill>
              <a:latin typeface="Century Gothic" panose="020B0502020202020204" pitchFamily="34" charset="0"/>
            </a:endParaRPr>
          </a:p>
          <a:p>
            <a:pPr algn="l"/>
            <a:endParaRPr lang="ru-RU" sz="1600" dirty="0">
              <a:solidFill>
                <a:prstClr val="black"/>
              </a:solidFill>
              <a:latin typeface="Century Gothic" panose="020B0502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entury Gothic" panose="020B0502020202020204" pitchFamily="34" charset="0"/>
              </a:rPr>
              <a:t/>
            </a:r>
            <a:br>
              <a:rPr kumimoji="0" lang="en-US" sz="4000" b="0" i="0" u="none" strike="noStrike" kern="1200" cap="none" spc="0" normalizeH="0" baseline="0" noProof="0" dirty="0">
                <a:ln>
                  <a:noFill/>
                </a:ln>
                <a:solidFill>
                  <a:prstClr val="black"/>
                </a:solidFill>
                <a:effectLst/>
                <a:uLnTx/>
                <a:uFillTx/>
                <a:latin typeface="Century Gothic" panose="020B0502020202020204" pitchFamily="34" charset="0"/>
              </a:rPr>
            </a:br>
            <a:endParaRPr kumimoji="0" lang="en-US" sz="40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2" name="Rectangle 1"/>
          <p:cNvSpPr/>
          <p:nvPr/>
        </p:nvSpPr>
        <p:spPr>
          <a:xfrm>
            <a:off x="583474" y="1997839"/>
            <a:ext cx="5399315" cy="3170099"/>
          </a:xfrm>
          <a:prstGeom prst="rect">
            <a:avLst/>
          </a:prstGeom>
        </p:spPr>
        <p:txBody>
          <a:bodyPr wrap="square">
            <a:spAutoFit/>
          </a:bodyPr>
          <a:lstStyle/>
          <a:p>
            <a:pPr marL="800100" lvl="1" indent="-342900">
              <a:buFont typeface="Arial" panose="020B0604020202020204" pitchFamily="34" charset="0"/>
              <a:buChar char="•"/>
            </a:pPr>
            <a:r>
              <a:rPr lang="en-US" sz="2000" dirty="0">
                <a:latin typeface="Century Gothic" panose="020B0502020202020204" pitchFamily="34" charset="0"/>
              </a:rPr>
              <a:t>Established in 2000, Zan Mitrev Clinic has set the benchmark for modern healthcare in the region.</a:t>
            </a:r>
          </a:p>
          <a:p>
            <a:pPr lvl="1"/>
            <a:endParaRPr lang="en-US" sz="2000" dirty="0">
              <a:latin typeface="Century Gothic" panose="020B0502020202020204" pitchFamily="34" charset="0"/>
            </a:endParaRPr>
          </a:p>
          <a:p>
            <a:pPr marL="800100" lvl="1" indent="-342900">
              <a:buFont typeface="Arial" panose="020B0604020202020204" pitchFamily="34" charset="0"/>
              <a:buChar char="•"/>
            </a:pPr>
            <a:r>
              <a:rPr lang="en-US" sz="2000" dirty="0">
                <a:latin typeface="Century Gothic" panose="020B0502020202020204" pitchFamily="34" charset="0"/>
              </a:rPr>
              <a:t>Accredited to JCI American standards, consistently innovating and expanding.</a:t>
            </a:r>
          </a:p>
          <a:p>
            <a:pPr marL="800100" lvl="1" indent="-342900">
              <a:buFont typeface="Arial" panose="020B0604020202020204" pitchFamily="34" charset="0"/>
              <a:buChar char="•"/>
            </a:pPr>
            <a:endParaRPr lang="en-US" sz="2000" dirty="0">
              <a:latin typeface="Century Gothic" panose="020B0502020202020204" pitchFamily="34" charset="0"/>
            </a:endParaRPr>
          </a:p>
          <a:p>
            <a:pPr marL="800100" lvl="1" indent="-342900">
              <a:buFont typeface="Arial" panose="020B0604020202020204" pitchFamily="34" charset="0"/>
              <a:buChar char="•"/>
            </a:pPr>
            <a:r>
              <a:rPr lang="en-US" sz="2000" dirty="0">
                <a:latin typeface="Century Gothic" panose="020B0502020202020204" pitchFamily="34" charset="0"/>
              </a:rPr>
              <a:t>A leading institution in specialized medical care and diagnostics.</a:t>
            </a:r>
          </a:p>
        </p:txBody>
      </p:sp>
      <p:pic>
        <p:nvPicPr>
          <p:cNvPr id="4" name="Picture 3">
            <a:extLst>
              <a:ext uri="{FF2B5EF4-FFF2-40B4-BE49-F238E27FC236}">
                <a16:creationId xmlns:a16="http://schemas.microsoft.com/office/drawing/2014/main" id="{D0ED48C0-671F-D3B8-A6D9-A25368495F0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259220" y="1872343"/>
            <a:ext cx="5129217" cy="3417341"/>
          </a:xfrm>
          <a:prstGeom prst="rect">
            <a:avLst/>
          </a:prstGeom>
        </p:spPr>
      </p:pic>
      <p:pic>
        <p:nvPicPr>
          <p:cNvPr id="6" name="Picture 5">
            <a:extLst>
              <a:ext uri="{FF2B5EF4-FFF2-40B4-BE49-F238E27FC236}">
                <a16:creationId xmlns:a16="http://schemas.microsoft.com/office/drawing/2014/main" id="{1A8FA2FA-8CEC-1AF8-F7EA-E2DDA9C9A6B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26083" y="1279583"/>
            <a:ext cx="1311017" cy="1311017"/>
          </a:xfrm>
          <a:prstGeom prst="rect">
            <a:avLst/>
          </a:prstGeom>
        </p:spPr>
      </p:pic>
      <p:pic>
        <p:nvPicPr>
          <p:cNvPr id="8" name="Picture 7">
            <a:extLst>
              <a:ext uri="{FF2B5EF4-FFF2-40B4-BE49-F238E27FC236}">
                <a16:creationId xmlns:a16="http://schemas.microsoft.com/office/drawing/2014/main" id="{F1F99B68-8D08-312B-8AB5-F7A121F4D39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57492" y="4525152"/>
            <a:ext cx="1342559" cy="2090057"/>
          </a:xfrm>
          <a:prstGeom prst="rect">
            <a:avLst/>
          </a:prstGeom>
        </p:spPr>
      </p:pic>
      <p:pic>
        <p:nvPicPr>
          <p:cNvPr id="10" name="Picture 9">
            <a:extLst>
              <a:ext uri="{FF2B5EF4-FFF2-40B4-BE49-F238E27FC236}">
                <a16:creationId xmlns:a16="http://schemas.microsoft.com/office/drawing/2014/main" id="{E660183F-1218-ECDE-793D-7BBEBDE75A5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56719" y="4525152"/>
            <a:ext cx="1363174" cy="2106530"/>
          </a:xfrm>
          <a:prstGeom prst="rect">
            <a:avLst/>
          </a:prstGeom>
        </p:spPr>
      </p:pic>
      <p:pic>
        <p:nvPicPr>
          <p:cNvPr id="12" name="Picture 11">
            <a:extLst>
              <a:ext uri="{FF2B5EF4-FFF2-40B4-BE49-F238E27FC236}">
                <a16:creationId xmlns:a16="http://schemas.microsoft.com/office/drawing/2014/main" id="{CE141DF5-861C-2F2B-727A-C7F070B17D5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157105" y="4525152"/>
            <a:ext cx="1342560" cy="2074675"/>
          </a:xfrm>
          <a:prstGeom prst="rect">
            <a:avLst/>
          </a:prstGeom>
        </p:spPr>
      </p:pic>
    </p:spTree>
    <p:extLst>
      <p:ext uri="{BB962C8B-B14F-4D97-AF65-F5344CB8AC3E}">
        <p14:creationId xmlns:p14="http://schemas.microsoft.com/office/powerpoint/2010/main" val="3180280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2BBC6A27-F803-4BF7-AF53-81F0449B3385}"/>
              </a:ext>
            </a:extLst>
          </p:cNvPr>
          <p:cNvSpPr txBox="1">
            <a:spLocks/>
          </p:cNvSpPr>
          <p:nvPr/>
        </p:nvSpPr>
        <p:spPr>
          <a:xfrm>
            <a:off x="2151018" y="701447"/>
            <a:ext cx="9605554" cy="1149532"/>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4000" dirty="0">
                <a:latin typeface="Century Gothic" panose="020B0502020202020204" pitchFamily="34" charset="0"/>
              </a:rPr>
              <a:t>Our Mission &amp; Vision</a:t>
            </a:r>
          </a:p>
          <a:p>
            <a:pPr lvl="1"/>
            <a:endParaRPr lang="en-US" sz="2000" dirty="0">
              <a:latin typeface="Century Gothic" panose="020B0502020202020204" pitchFamily="34" charset="0"/>
            </a:endParaRPr>
          </a:p>
          <a:p>
            <a:pPr lvl="1"/>
            <a:endParaRPr lang="en-US" sz="2000" dirty="0">
              <a:latin typeface="Century Gothic" panose="020B0502020202020204" pitchFamily="34" charset="0"/>
            </a:endParaRPr>
          </a:p>
          <a:p>
            <a:pPr lvl="1"/>
            <a:endParaRPr lang="en-US" sz="2000" dirty="0">
              <a:latin typeface="Century Gothic" panose="020B0502020202020204" pitchFamily="34" charset="0"/>
            </a:endParaRPr>
          </a:p>
          <a:p>
            <a:pPr lvl="0" algn="l"/>
            <a:endParaRPr lang="ru-RU" sz="1600" dirty="0">
              <a:solidFill>
                <a:prstClr val="black"/>
              </a:solidFill>
              <a:latin typeface="Century Gothic" panose="020B0502020202020204" pitchFamily="34" charset="0"/>
            </a:endParaRPr>
          </a:p>
          <a:p>
            <a:pPr algn="l"/>
            <a:endParaRPr lang="ru-RU" sz="1600" dirty="0">
              <a:solidFill>
                <a:prstClr val="black"/>
              </a:solidFill>
              <a:latin typeface="Century Gothic" panose="020B0502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entury Gothic" panose="020B0502020202020204" pitchFamily="34" charset="0"/>
              </a:rPr>
              <a:t/>
            </a:r>
            <a:br>
              <a:rPr kumimoji="0" lang="en-US" sz="4000" b="0" i="0" u="none" strike="noStrike" kern="1200" cap="none" spc="0" normalizeH="0" baseline="0" noProof="0" dirty="0">
                <a:ln>
                  <a:noFill/>
                </a:ln>
                <a:solidFill>
                  <a:prstClr val="black"/>
                </a:solidFill>
                <a:effectLst/>
                <a:uLnTx/>
                <a:uFillTx/>
                <a:latin typeface="Century Gothic" panose="020B0502020202020204" pitchFamily="34" charset="0"/>
              </a:rPr>
            </a:br>
            <a:endParaRPr kumimoji="0" lang="en-US" sz="40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2" name="Rectangle 1"/>
          <p:cNvSpPr/>
          <p:nvPr/>
        </p:nvSpPr>
        <p:spPr>
          <a:xfrm>
            <a:off x="3680718" y="2231321"/>
            <a:ext cx="5399315" cy="2554545"/>
          </a:xfrm>
          <a:prstGeom prst="rect">
            <a:avLst/>
          </a:prstGeom>
        </p:spPr>
        <p:txBody>
          <a:bodyPr wrap="square">
            <a:spAutoFit/>
          </a:bodyPr>
          <a:lstStyle/>
          <a:p>
            <a:pPr lvl="0"/>
            <a:r>
              <a:rPr lang="en-US" sz="2000" b="1" dirty="0">
                <a:latin typeface="Century Gothic" panose="020B0502020202020204" pitchFamily="34" charset="0"/>
              </a:rPr>
              <a:t>Mission:</a:t>
            </a:r>
            <a:r>
              <a:rPr lang="en-US" sz="2000" dirty="0">
                <a:latin typeface="Century Gothic" panose="020B0502020202020204" pitchFamily="34" charset="0"/>
              </a:rPr>
              <a:t> Delivering patient-centered, innovative, and top-quality healthcare.</a:t>
            </a:r>
          </a:p>
          <a:p>
            <a:pPr lvl="0"/>
            <a:endParaRPr lang="en-US" sz="2000" dirty="0">
              <a:latin typeface="Century Gothic" panose="020B0502020202020204" pitchFamily="34" charset="0"/>
            </a:endParaRPr>
          </a:p>
          <a:p>
            <a:pPr lvl="0"/>
            <a:endParaRPr lang="en-US" sz="2000" b="1" dirty="0">
              <a:latin typeface="Century Gothic" panose="020B0502020202020204" pitchFamily="34" charset="0"/>
            </a:endParaRPr>
          </a:p>
          <a:p>
            <a:pPr lvl="0"/>
            <a:r>
              <a:rPr lang="en-US" sz="2000" b="1" dirty="0">
                <a:latin typeface="Century Gothic" panose="020B0502020202020204" pitchFamily="34" charset="0"/>
              </a:rPr>
              <a:t>Vision:</a:t>
            </a:r>
            <a:r>
              <a:rPr lang="en-US" sz="2000" dirty="0">
                <a:latin typeface="Century Gothic" panose="020B0502020202020204" pitchFamily="34" charset="0"/>
              </a:rPr>
              <a:t> Being the first choice for patients and a leader in regional healthcare excellence.</a:t>
            </a:r>
          </a:p>
          <a:p>
            <a:pPr lvl="1"/>
            <a:endParaRPr lang="en-US" sz="2000" dirty="0">
              <a:latin typeface="Century Gothic" panose="020B0502020202020204" pitchFamily="34" charset="0"/>
            </a:endParaRPr>
          </a:p>
        </p:txBody>
      </p:sp>
      <p:pic>
        <p:nvPicPr>
          <p:cNvPr id="10" name="Picture 9">
            <a:extLst>
              <a:ext uri="{FF2B5EF4-FFF2-40B4-BE49-F238E27FC236}">
                <a16:creationId xmlns:a16="http://schemas.microsoft.com/office/drawing/2014/main" id="{B8ED8211-407E-B38D-608D-26441DDF11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30636" y="3422358"/>
            <a:ext cx="1056667" cy="1056667"/>
          </a:xfrm>
          <a:prstGeom prst="rect">
            <a:avLst/>
          </a:prstGeom>
        </p:spPr>
      </p:pic>
      <p:pic>
        <p:nvPicPr>
          <p:cNvPr id="12" name="Picture 11">
            <a:extLst>
              <a:ext uri="{FF2B5EF4-FFF2-40B4-BE49-F238E27FC236}">
                <a16:creationId xmlns:a16="http://schemas.microsoft.com/office/drawing/2014/main" id="{F3FDEDFF-6D54-0CC4-5D37-4E98A9C393D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85578" y="2051634"/>
            <a:ext cx="1001725" cy="1001725"/>
          </a:xfrm>
          <a:prstGeom prst="rect">
            <a:avLst/>
          </a:prstGeom>
        </p:spPr>
      </p:pic>
    </p:spTree>
    <p:extLst>
      <p:ext uri="{BB962C8B-B14F-4D97-AF65-F5344CB8AC3E}">
        <p14:creationId xmlns:p14="http://schemas.microsoft.com/office/powerpoint/2010/main" val="2534453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2BBC6A27-F803-4BF7-AF53-81F0449B3385}"/>
              </a:ext>
            </a:extLst>
          </p:cNvPr>
          <p:cNvSpPr txBox="1">
            <a:spLocks/>
          </p:cNvSpPr>
          <p:nvPr/>
        </p:nvSpPr>
        <p:spPr>
          <a:xfrm>
            <a:off x="2151018" y="722811"/>
            <a:ext cx="9605554" cy="1149532"/>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4000" dirty="0">
                <a:latin typeface="Century Gothic" panose="020B0502020202020204" pitchFamily="34" charset="0"/>
              </a:rPr>
              <a:t>Guided by Our Core Values</a:t>
            </a:r>
          </a:p>
          <a:p>
            <a:pPr lvl="1"/>
            <a:endParaRPr lang="en-US" sz="4000" dirty="0">
              <a:latin typeface="Century Gothic" panose="020B0502020202020204" pitchFamily="34" charset="0"/>
            </a:endParaRPr>
          </a:p>
          <a:p>
            <a:pPr lvl="1"/>
            <a:endParaRPr lang="en-US" sz="4000" dirty="0">
              <a:latin typeface="Century Gothic" panose="020B0502020202020204" pitchFamily="34" charset="0"/>
            </a:endParaRPr>
          </a:p>
        </p:txBody>
      </p:sp>
      <p:sp>
        <p:nvSpPr>
          <p:cNvPr id="2" name="Rectangle 1"/>
          <p:cNvSpPr/>
          <p:nvPr/>
        </p:nvSpPr>
        <p:spPr>
          <a:xfrm>
            <a:off x="583474" y="1997839"/>
            <a:ext cx="7184572" cy="3477875"/>
          </a:xfrm>
          <a:prstGeom prst="rect">
            <a:avLst/>
          </a:prstGeom>
        </p:spPr>
        <p:txBody>
          <a:bodyPr wrap="square">
            <a:spAutoFit/>
          </a:bodyPr>
          <a:lstStyle/>
          <a:p>
            <a:pPr lvl="0"/>
            <a:r>
              <a:rPr lang="en-US" sz="2000" b="1" dirty="0">
                <a:latin typeface="Century Gothic" panose="020B0502020202020204" pitchFamily="34" charset="0"/>
              </a:rPr>
              <a:t>Trust | Dedication | Expertise |</a:t>
            </a:r>
          </a:p>
          <a:p>
            <a:pPr lvl="0"/>
            <a:r>
              <a:rPr lang="en-US" sz="2000" b="1" dirty="0">
                <a:latin typeface="Century Gothic" panose="020B0502020202020204" pitchFamily="34" charset="0"/>
              </a:rPr>
              <a:t> Innovation | Integrity</a:t>
            </a:r>
          </a:p>
          <a:p>
            <a:pPr lvl="0"/>
            <a:endParaRPr lang="en-US" sz="2000" b="1" dirty="0">
              <a:latin typeface="Century Gothic" panose="020B0502020202020204" pitchFamily="34" charset="0"/>
            </a:endParaRPr>
          </a:p>
          <a:p>
            <a:r>
              <a:rPr lang="en-US" sz="2000" dirty="0">
                <a:latin typeface="Century Gothic" panose="020B0502020202020204" pitchFamily="34" charset="0"/>
              </a:rPr>
              <a:t>“Our patients are at the heart of everything we do. Through trust, dedication, and expertise, we provide exceptional diagnostics, treatment, and care—extending our support beyond their time at the clinic. With innovation and integrity, we build lasting partnerships, continuously improving to meet every health challenge with excellence”. - Zan Mitrev-Founder</a:t>
            </a:r>
            <a:endParaRPr lang="en-US" sz="2000" dirty="0">
              <a:solidFill>
                <a:prstClr val="black"/>
              </a:solidFill>
              <a:latin typeface="Century Gothic" panose="020B0502020202020204" pitchFamily="34" charset="0"/>
            </a:endParaRPr>
          </a:p>
          <a:p>
            <a:pPr lvl="0"/>
            <a:endParaRPr lang="en-US" sz="2000" b="1" dirty="0">
              <a:latin typeface="Century Gothic" panose="020B0502020202020204" pitchFamily="34" charset="0"/>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03327" y="1950677"/>
            <a:ext cx="3270068" cy="3879975"/>
          </a:xfrm>
          <a:prstGeom prst="rect">
            <a:avLst/>
          </a:prstGeom>
        </p:spPr>
      </p:pic>
    </p:spTree>
    <p:extLst>
      <p:ext uri="{BB962C8B-B14F-4D97-AF65-F5344CB8AC3E}">
        <p14:creationId xmlns:p14="http://schemas.microsoft.com/office/powerpoint/2010/main" val="3015883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2BBC6A27-F803-4BF7-AF53-81F0449B3385}"/>
              </a:ext>
            </a:extLst>
          </p:cNvPr>
          <p:cNvSpPr txBox="1">
            <a:spLocks/>
          </p:cNvSpPr>
          <p:nvPr/>
        </p:nvSpPr>
        <p:spPr>
          <a:xfrm>
            <a:off x="2151018" y="722811"/>
            <a:ext cx="9605554" cy="1149532"/>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4000" dirty="0">
                <a:latin typeface="Century Gothic" panose="020B0502020202020204" pitchFamily="34" charset="0"/>
              </a:rPr>
              <a:t>25 Years of Medical Excellence</a:t>
            </a:r>
          </a:p>
          <a:p>
            <a:pPr lvl="1"/>
            <a:endParaRPr lang="en-US" sz="4000" dirty="0">
              <a:latin typeface="Century Gothic" panose="020B0502020202020204" pitchFamily="34" charset="0"/>
            </a:endParaRPr>
          </a:p>
        </p:txBody>
      </p:sp>
      <p:sp>
        <p:nvSpPr>
          <p:cNvPr id="2" name="Rectangle 1"/>
          <p:cNvSpPr/>
          <p:nvPr/>
        </p:nvSpPr>
        <p:spPr>
          <a:xfrm>
            <a:off x="583474" y="1997839"/>
            <a:ext cx="7158446" cy="3170099"/>
          </a:xfrm>
          <a:prstGeom prst="rect">
            <a:avLst/>
          </a:prstGeom>
        </p:spPr>
        <p:txBody>
          <a:bodyPr wrap="square">
            <a:spAutoFit/>
          </a:bodyPr>
          <a:lstStyle/>
          <a:p>
            <a:pPr lvl="0"/>
            <a:r>
              <a:rPr lang="en-US" sz="2000" b="1" dirty="0">
                <a:latin typeface="Century Gothic" panose="020B0502020202020204" pitchFamily="34" charset="0"/>
              </a:rPr>
              <a:t>Key Milestones:</a:t>
            </a:r>
          </a:p>
          <a:p>
            <a:pPr lvl="0"/>
            <a:endParaRPr lang="en-US" sz="2000" dirty="0">
              <a:latin typeface="Century Gothic" panose="020B0502020202020204" pitchFamily="34" charset="0"/>
            </a:endParaRPr>
          </a:p>
          <a:p>
            <a:pPr marL="800100" lvl="1" indent="-342900">
              <a:buFont typeface="Arial" panose="020B0604020202020204" pitchFamily="34" charset="0"/>
              <a:buChar char="•"/>
            </a:pPr>
            <a:r>
              <a:rPr lang="en-US" sz="2000" dirty="0">
                <a:latin typeface="Century Gothic" panose="020B0502020202020204" pitchFamily="34" charset="0"/>
              </a:rPr>
              <a:t>2000: First bypass surgery in Macedonia</a:t>
            </a:r>
          </a:p>
          <a:p>
            <a:pPr marL="800100" lvl="1" indent="-342900">
              <a:buFont typeface="Arial" panose="020B0604020202020204" pitchFamily="34" charset="0"/>
              <a:buChar char="•"/>
            </a:pPr>
            <a:r>
              <a:rPr lang="en-US" sz="2000" dirty="0">
                <a:latin typeface="Century Gothic" panose="020B0502020202020204" pitchFamily="34" charset="0"/>
              </a:rPr>
              <a:t>2002: First open-heart surgery on an awake patient</a:t>
            </a:r>
          </a:p>
          <a:p>
            <a:pPr marL="800100" lvl="1" indent="-342900">
              <a:buFont typeface="Arial" panose="020B0604020202020204" pitchFamily="34" charset="0"/>
              <a:buChar char="•"/>
            </a:pPr>
            <a:r>
              <a:rPr lang="en-US" sz="2000" dirty="0">
                <a:latin typeface="Century Gothic" panose="020B0502020202020204" pitchFamily="34" charset="0"/>
              </a:rPr>
              <a:t>2008: Opening of a world-class diagnostic center</a:t>
            </a:r>
          </a:p>
          <a:p>
            <a:pPr marL="800100" lvl="1" indent="-342900">
              <a:buFont typeface="Arial" panose="020B0604020202020204" pitchFamily="34" charset="0"/>
              <a:buChar char="•"/>
            </a:pPr>
            <a:r>
              <a:rPr lang="en-US" sz="2000" dirty="0">
                <a:latin typeface="Century Gothic" panose="020B0502020202020204" pitchFamily="34" charset="0"/>
              </a:rPr>
              <a:t>2016: Expansion to a new state-of-the-art facility</a:t>
            </a:r>
          </a:p>
          <a:p>
            <a:pPr marL="800100" lvl="1" indent="-342900">
              <a:buFont typeface="Arial" panose="020B0604020202020204" pitchFamily="34" charset="0"/>
              <a:buChar char="•"/>
            </a:pPr>
            <a:r>
              <a:rPr lang="en-US" sz="2000" dirty="0">
                <a:latin typeface="Century Gothic" panose="020B0502020202020204" pitchFamily="34" charset="0"/>
              </a:rPr>
              <a:t>2017, 2020, 2023: JCI International accreditations</a:t>
            </a:r>
          </a:p>
          <a:p>
            <a:pPr marL="800100" lvl="1" indent="-342900">
              <a:buFont typeface="Arial" panose="020B0604020202020204" pitchFamily="34" charset="0"/>
              <a:buChar char="•"/>
            </a:pPr>
            <a:r>
              <a:rPr lang="en-US" sz="2000" dirty="0">
                <a:latin typeface="Century Gothic" panose="020B0502020202020204" pitchFamily="34" charset="0"/>
              </a:rPr>
              <a:t>2020: Over 25,000 surgeries performed</a:t>
            </a:r>
          </a:p>
          <a:p>
            <a:pPr marL="800100" lvl="1" indent="-342900">
              <a:buFont typeface="Arial" panose="020B0604020202020204" pitchFamily="34" charset="0"/>
              <a:buChar char="•"/>
            </a:pPr>
            <a:r>
              <a:rPr lang="en-US" sz="2000" dirty="0">
                <a:latin typeface="Century Gothic" panose="020B0502020202020204" pitchFamily="34" charset="0"/>
              </a:rPr>
              <a:t>2025: Celebrated 25 Anniversary </a:t>
            </a:r>
          </a:p>
        </p:txBody>
      </p:sp>
      <p:pic>
        <p:nvPicPr>
          <p:cNvPr id="4" name="Picture 3">
            <a:extLst>
              <a:ext uri="{FF2B5EF4-FFF2-40B4-BE49-F238E27FC236}">
                <a16:creationId xmlns:a16="http://schemas.microsoft.com/office/drawing/2014/main" id="{67F8FA5C-CEFE-63BC-0588-50B55E02E3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45868" y="1434707"/>
            <a:ext cx="2342487" cy="2790474"/>
          </a:xfrm>
          <a:prstGeom prst="rect">
            <a:avLst/>
          </a:prstGeom>
        </p:spPr>
      </p:pic>
      <p:pic>
        <p:nvPicPr>
          <p:cNvPr id="8" name="Picture 7">
            <a:extLst>
              <a:ext uri="{FF2B5EF4-FFF2-40B4-BE49-F238E27FC236}">
                <a16:creationId xmlns:a16="http://schemas.microsoft.com/office/drawing/2014/main" id="{6444B655-67C5-6135-E227-19C9E17FEA0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949330" y="4301157"/>
            <a:ext cx="3535564" cy="2351150"/>
          </a:xfrm>
          <a:prstGeom prst="rect">
            <a:avLst/>
          </a:prstGeom>
        </p:spPr>
      </p:pic>
    </p:spTree>
    <p:extLst>
      <p:ext uri="{BB962C8B-B14F-4D97-AF65-F5344CB8AC3E}">
        <p14:creationId xmlns:p14="http://schemas.microsoft.com/office/powerpoint/2010/main" val="1510984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2BBC6A27-F803-4BF7-AF53-81F0449B3385}"/>
              </a:ext>
            </a:extLst>
          </p:cNvPr>
          <p:cNvSpPr txBox="1">
            <a:spLocks/>
          </p:cNvSpPr>
          <p:nvPr/>
        </p:nvSpPr>
        <p:spPr>
          <a:xfrm>
            <a:off x="2151018" y="722811"/>
            <a:ext cx="9605554" cy="1149532"/>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4000" dirty="0">
                <a:latin typeface="Century Gothic" panose="020B0502020202020204" pitchFamily="34" charset="0"/>
              </a:rPr>
              <a:t>Comprehensive &amp; Specialized Healthcare</a:t>
            </a:r>
          </a:p>
        </p:txBody>
      </p:sp>
      <p:sp>
        <p:nvSpPr>
          <p:cNvPr id="2" name="Rectangle 1"/>
          <p:cNvSpPr/>
          <p:nvPr/>
        </p:nvSpPr>
        <p:spPr>
          <a:xfrm>
            <a:off x="583474" y="1997839"/>
            <a:ext cx="6940732" cy="2862322"/>
          </a:xfrm>
          <a:prstGeom prst="rect">
            <a:avLst/>
          </a:prstGeom>
        </p:spPr>
        <p:txBody>
          <a:bodyPr wrap="square">
            <a:spAutoFit/>
          </a:bodyPr>
          <a:lstStyle/>
          <a:p>
            <a:pPr lvl="0"/>
            <a:r>
              <a:rPr lang="en-US" sz="2000" b="1" dirty="0">
                <a:latin typeface="Century Gothic" panose="020B0502020202020204" pitchFamily="34" charset="0"/>
              </a:rPr>
              <a:t>Centers:</a:t>
            </a:r>
            <a:endParaRPr lang="en-US" sz="2000" dirty="0">
              <a:latin typeface="Century Gothic" panose="020B0502020202020204" pitchFamily="34" charset="0"/>
            </a:endParaRPr>
          </a:p>
          <a:p>
            <a:pPr marL="800100" lvl="1" indent="-342900">
              <a:buFont typeface="Arial" panose="020B0604020202020204" pitchFamily="34" charset="0"/>
              <a:buChar char="•"/>
            </a:pPr>
            <a:r>
              <a:rPr lang="en-US" sz="2000" dirty="0">
                <a:latin typeface="Century Gothic" panose="020B0502020202020204" pitchFamily="34" charset="0"/>
              </a:rPr>
              <a:t>Mother &amp; Baby Center</a:t>
            </a:r>
          </a:p>
          <a:p>
            <a:pPr marL="800100" lvl="1" indent="-342900">
              <a:buFont typeface="Arial" panose="020B0604020202020204" pitchFamily="34" charset="0"/>
              <a:buChar char="•"/>
            </a:pPr>
            <a:r>
              <a:rPr lang="en-US" sz="2000" dirty="0">
                <a:latin typeface="Century Gothic" panose="020B0502020202020204" pitchFamily="34" charset="0"/>
              </a:rPr>
              <a:t>Dentistry Center</a:t>
            </a:r>
          </a:p>
          <a:p>
            <a:pPr marL="800100" lvl="1" indent="-342900">
              <a:buFont typeface="Arial" panose="020B0604020202020204" pitchFamily="34" charset="0"/>
              <a:buChar char="•"/>
            </a:pPr>
            <a:r>
              <a:rPr lang="en-US" sz="2000" dirty="0">
                <a:latin typeface="Century Gothic" panose="020B0502020202020204" pitchFamily="34" charset="0"/>
              </a:rPr>
              <a:t>Ophthalmology Center</a:t>
            </a:r>
          </a:p>
          <a:p>
            <a:pPr marL="800100" lvl="1" indent="-342900">
              <a:buFont typeface="Arial" panose="020B0604020202020204" pitchFamily="34" charset="0"/>
              <a:buChar char="•"/>
            </a:pPr>
            <a:r>
              <a:rPr lang="en-US" sz="2000" dirty="0">
                <a:latin typeface="Century Gothic" panose="020B0502020202020204" pitchFamily="34" charset="0"/>
              </a:rPr>
              <a:t>STROKE Center</a:t>
            </a:r>
          </a:p>
          <a:p>
            <a:pPr marL="800100" lvl="1" indent="-342900">
              <a:buFont typeface="Arial" panose="020B0604020202020204" pitchFamily="34" charset="0"/>
              <a:buChar char="•"/>
            </a:pPr>
            <a:r>
              <a:rPr lang="en-US" sz="2000" dirty="0">
                <a:latin typeface="Century Gothic" panose="020B0502020202020204" pitchFamily="34" charset="0"/>
              </a:rPr>
              <a:t>Emergency Center (24/7)</a:t>
            </a:r>
          </a:p>
          <a:p>
            <a:pPr marL="800100" lvl="1" indent="-342900">
              <a:buFont typeface="Arial" panose="020B0604020202020204" pitchFamily="34" charset="0"/>
              <a:buChar char="•"/>
            </a:pPr>
            <a:r>
              <a:rPr lang="en-US" sz="2000" dirty="0">
                <a:latin typeface="Century Gothic" panose="020B0502020202020204" pitchFamily="34" charset="0"/>
              </a:rPr>
              <a:t>Pain Relief Center</a:t>
            </a:r>
          </a:p>
          <a:p>
            <a:pPr marL="800100" lvl="1" indent="-342900">
              <a:buFont typeface="Arial" panose="020B0604020202020204" pitchFamily="34" charset="0"/>
              <a:buChar char="•"/>
            </a:pPr>
            <a:r>
              <a:rPr lang="en-US" sz="2000" dirty="0">
                <a:latin typeface="Century Gothic" panose="020B0502020202020204" pitchFamily="34" charset="0"/>
              </a:rPr>
              <a:t>Aesthetic Dermatology Center</a:t>
            </a:r>
          </a:p>
          <a:p>
            <a:pPr marL="800100" lvl="1" indent="-342900">
              <a:buFont typeface="Arial" panose="020B0604020202020204" pitchFamily="34" charset="0"/>
              <a:buChar char="•"/>
            </a:pPr>
            <a:r>
              <a:rPr lang="en-US" sz="2000" dirty="0">
                <a:latin typeface="Century Gothic" panose="020B0502020202020204" pitchFamily="34" charset="0"/>
              </a:rPr>
              <a:t>Women's Health Center</a:t>
            </a:r>
          </a:p>
        </p:txBody>
      </p:sp>
      <p:pic>
        <p:nvPicPr>
          <p:cNvPr id="4" name="Picture 3">
            <a:extLst>
              <a:ext uri="{FF2B5EF4-FFF2-40B4-BE49-F238E27FC236}">
                <a16:creationId xmlns:a16="http://schemas.microsoft.com/office/drawing/2014/main" id="{A09EF88E-DC5D-EEA2-66AD-7DA969C17A1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58573" y="2429692"/>
            <a:ext cx="3006157" cy="2430470"/>
          </a:xfrm>
          <a:prstGeom prst="rect">
            <a:avLst/>
          </a:prstGeom>
        </p:spPr>
      </p:pic>
      <p:pic>
        <p:nvPicPr>
          <p:cNvPr id="8" name="Picture 7">
            <a:extLst>
              <a:ext uri="{FF2B5EF4-FFF2-40B4-BE49-F238E27FC236}">
                <a16:creationId xmlns:a16="http://schemas.microsoft.com/office/drawing/2014/main" id="{61C5F4B8-8EF7-A64D-583E-3D2A7D26F72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58573" y="4946310"/>
            <a:ext cx="1706496" cy="1680470"/>
          </a:xfrm>
          <a:prstGeom prst="rect">
            <a:avLst/>
          </a:prstGeom>
        </p:spPr>
      </p:pic>
      <p:pic>
        <p:nvPicPr>
          <p:cNvPr id="10" name="Picture 9">
            <a:extLst>
              <a:ext uri="{FF2B5EF4-FFF2-40B4-BE49-F238E27FC236}">
                <a16:creationId xmlns:a16="http://schemas.microsoft.com/office/drawing/2014/main" id="{D95BC357-7E20-AFF0-2B22-364E846B886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598204" y="3179692"/>
            <a:ext cx="2743625" cy="1680469"/>
          </a:xfrm>
          <a:prstGeom prst="rect">
            <a:avLst/>
          </a:prstGeom>
        </p:spPr>
      </p:pic>
      <p:pic>
        <p:nvPicPr>
          <p:cNvPr id="12" name="Picture 11">
            <a:extLst>
              <a:ext uri="{FF2B5EF4-FFF2-40B4-BE49-F238E27FC236}">
                <a16:creationId xmlns:a16="http://schemas.microsoft.com/office/drawing/2014/main" id="{0D72488E-EF5B-70BD-AAE9-05D750949A7F}"/>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598204" y="1413073"/>
            <a:ext cx="2743625" cy="1680470"/>
          </a:xfrm>
          <a:prstGeom prst="rect">
            <a:avLst/>
          </a:prstGeom>
        </p:spPr>
      </p:pic>
      <p:pic>
        <p:nvPicPr>
          <p:cNvPr id="13" name="Picture 12">
            <a:extLst>
              <a:ext uri="{FF2B5EF4-FFF2-40B4-BE49-F238E27FC236}">
                <a16:creationId xmlns:a16="http://schemas.microsoft.com/office/drawing/2014/main" id="{42A2A868-A5F0-0FF1-1CC1-EC01F5C2A6C2}"/>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7297783" y="4946310"/>
            <a:ext cx="4044046" cy="1680470"/>
          </a:xfrm>
          <a:prstGeom prst="rect">
            <a:avLst/>
          </a:prstGeom>
        </p:spPr>
      </p:pic>
    </p:spTree>
    <p:extLst>
      <p:ext uri="{BB962C8B-B14F-4D97-AF65-F5344CB8AC3E}">
        <p14:creationId xmlns:p14="http://schemas.microsoft.com/office/powerpoint/2010/main" val="881698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2BBC6A27-F803-4BF7-AF53-81F0449B3385}"/>
              </a:ext>
            </a:extLst>
          </p:cNvPr>
          <p:cNvSpPr txBox="1">
            <a:spLocks/>
          </p:cNvSpPr>
          <p:nvPr/>
        </p:nvSpPr>
        <p:spPr>
          <a:xfrm>
            <a:off x="2151018" y="722811"/>
            <a:ext cx="9605554" cy="1149532"/>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4000" dirty="0">
                <a:latin typeface="Century Gothic" panose="020B0502020202020204" pitchFamily="34" charset="0"/>
              </a:rPr>
              <a:t>Precision &amp; Innovation in Diagnosis</a:t>
            </a:r>
          </a:p>
        </p:txBody>
      </p:sp>
      <p:sp>
        <p:nvSpPr>
          <p:cNvPr id="2" name="Rectangle 1"/>
          <p:cNvSpPr/>
          <p:nvPr/>
        </p:nvSpPr>
        <p:spPr>
          <a:xfrm>
            <a:off x="583474" y="1997839"/>
            <a:ext cx="5826036" cy="1938992"/>
          </a:xfrm>
          <a:prstGeom prst="rect">
            <a:avLst/>
          </a:prstGeom>
        </p:spPr>
        <p:txBody>
          <a:bodyPr wrap="square">
            <a:spAutoFit/>
          </a:bodyPr>
          <a:lstStyle/>
          <a:p>
            <a:pPr marL="800100" lvl="1" indent="-342900">
              <a:buFont typeface="Arial" panose="020B0604020202020204" pitchFamily="34" charset="0"/>
              <a:buChar char="•"/>
            </a:pPr>
            <a:r>
              <a:rPr lang="en-US" sz="2000" dirty="0">
                <a:latin typeface="Century Gothic" panose="020B0502020202020204" pitchFamily="34" charset="0"/>
              </a:rPr>
              <a:t>Equipped with the latest medical imaging and diagnostic tools</a:t>
            </a:r>
          </a:p>
          <a:p>
            <a:pPr marL="800100" lvl="1" indent="-342900">
              <a:buFont typeface="Arial" panose="020B0604020202020204" pitchFamily="34" charset="0"/>
              <a:buChar char="•"/>
            </a:pPr>
            <a:r>
              <a:rPr lang="en-US" sz="2000" dirty="0">
                <a:latin typeface="Century Gothic" panose="020B0502020202020204" pitchFamily="34" charset="0"/>
              </a:rPr>
              <a:t>Fast &amp; accurate results for optimal treatment plans</a:t>
            </a:r>
          </a:p>
          <a:p>
            <a:pPr marL="800100" lvl="1" indent="-342900">
              <a:buFont typeface="Arial" panose="020B0604020202020204" pitchFamily="34" charset="0"/>
              <a:buChar char="•"/>
            </a:pPr>
            <a:r>
              <a:rPr lang="en-US" sz="2000" dirty="0">
                <a:latin typeface="Century Gothic" panose="020B0502020202020204" pitchFamily="34" charset="0"/>
              </a:rPr>
              <a:t>Three diagnostic centers: Skopje, Strumica, Bitola</a:t>
            </a:r>
          </a:p>
        </p:txBody>
      </p:sp>
      <p:pic>
        <p:nvPicPr>
          <p:cNvPr id="4" name="Picture 16" descr="Mri - Free healthcare and medical icon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58273" y="4062327"/>
            <a:ext cx="1014413" cy="101441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2BBC6A27-F803-4BF7-AF53-81F0449B3385}"/>
              </a:ext>
            </a:extLst>
          </p:cNvPr>
          <p:cNvSpPr txBox="1">
            <a:spLocks/>
          </p:cNvSpPr>
          <p:nvPr/>
        </p:nvSpPr>
        <p:spPr>
          <a:xfrm>
            <a:off x="2078805" y="4173526"/>
            <a:ext cx="2831354" cy="79201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DEB968"/>
                </a:solidFill>
                <a:effectLst/>
                <a:uLnTx/>
                <a:uFillTx/>
                <a:latin typeface="Century Gothic" panose="020B0502020202020204" pitchFamily="34" charset="0"/>
                <a:ea typeface="+mj-ea"/>
                <a:cs typeface="+mj-cs"/>
              </a:rPr>
              <a:t>25 </a:t>
            </a:r>
            <a:r>
              <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j-ea"/>
                <a:cs typeface="+mj-cs"/>
              </a:rPr>
              <a:t>modern diagnostics machines</a:t>
            </a:r>
            <a:br>
              <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j-ea"/>
                <a:cs typeface="+mj-cs"/>
              </a:rPr>
            </a:br>
            <a:endPar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j-ea"/>
              <a:cs typeface="+mj-cs"/>
            </a:endParaRPr>
          </a:p>
        </p:txBody>
      </p:sp>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l="-385"/>
          <a:stretch/>
        </p:blipFill>
        <p:spPr>
          <a:xfrm>
            <a:off x="6836056" y="4318206"/>
            <a:ext cx="2940913" cy="2182635"/>
          </a:xfrm>
          <a:prstGeom prst="rect">
            <a:avLst/>
          </a:prstGeom>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57734" y="1805449"/>
            <a:ext cx="3438087" cy="1935152"/>
          </a:xfrm>
          <a:prstGeom prst="rect">
            <a:avLst/>
          </a:prstGeom>
        </p:spPr>
      </p:pic>
      <p:pic>
        <p:nvPicPr>
          <p:cNvPr id="9" name="Pictur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00209" y="1424074"/>
            <a:ext cx="2824645" cy="2512757"/>
          </a:xfrm>
          <a:prstGeom prst="rect">
            <a:avLst/>
          </a:prstGeom>
        </p:spPr>
      </p:pic>
      <p:pic>
        <p:nvPicPr>
          <p:cNvPr id="10" name="Picture 9"/>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861879" y="4965539"/>
            <a:ext cx="1853265" cy="1603518"/>
          </a:xfrm>
          <a:prstGeom prst="rect">
            <a:avLst/>
          </a:prstGeom>
        </p:spPr>
      </p:pic>
      <p:pic>
        <p:nvPicPr>
          <p:cNvPr id="11" name="Picture 1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776969" y="4173526"/>
            <a:ext cx="2316566" cy="2504370"/>
          </a:xfrm>
          <a:prstGeom prst="rect">
            <a:avLst/>
          </a:prstGeom>
        </p:spPr>
      </p:pic>
    </p:spTree>
    <p:extLst>
      <p:ext uri="{BB962C8B-B14F-4D97-AF65-F5344CB8AC3E}">
        <p14:creationId xmlns:p14="http://schemas.microsoft.com/office/powerpoint/2010/main" val="31385207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2387</TotalTime>
  <Words>670</Words>
  <Application>Microsoft Office PowerPoint</Application>
  <PresentationFormat>Widescreen</PresentationFormat>
  <Paragraphs>148</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Century Gothic</vt:lpstr>
      <vt:lpstr>Open Sans</vt:lpstr>
      <vt:lpstr>Office Theme</vt:lpstr>
      <vt:lpstr>ZAN MITREV CLINIC  A Center of Excellence in Healthcare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for headline</dc:title>
  <dc:creator>Petre Reshov</dc:creator>
  <cp:lastModifiedBy>Jadranka Nakova</cp:lastModifiedBy>
  <cp:revision>163</cp:revision>
  <dcterms:created xsi:type="dcterms:W3CDTF">2021-10-27T08:47:10Z</dcterms:created>
  <dcterms:modified xsi:type="dcterms:W3CDTF">2025-03-28T08:25:24Z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LPManualFileClassification">
    <vt:lpwstr>{1A067545-A4E2-4FA1-8094-0D7902669705}</vt:lpwstr>
  </property>
  <property fmtid="{D5CDD505-2E9C-101B-9397-08002B2CF9AE}" pid="3" name="DLPManualFileClassificationLastModifiedBy">
    <vt:lpwstr>FILIPVTORI\jadranka.nakova</vt:lpwstr>
  </property>
  <property fmtid="{D5CDD505-2E9C-101B-9397-08002B2CF9AE}" pid="4" name="DLPManualFileClassificationLastModificationDate">
    <vt:lpwstr>1647855949</vt:lpwstr>
  </property>
  <property fmtid="{D5CDD505-2E9C-101B-9397-08002B2CF9AE}" pid="5" name="DLPManualFileClassificationVersion">
    <vt:lpwstr>11.5.0.60</vt:lpwstr>
  </property>
</Properties>
</file>