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7" r:id="rId6"/>
    <p:sldMasterId id="214748366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Lst>
  <p:sldSz cy="6858000" cx="12192000"/>
  <p:notesSz cx="6858000" cy="9144000"/>
  <p:embeddedFontLst>
    <p:embeddedFont>
      <p:font typeface="IBM Plex Sans"/>
      <p:regular r:id="rId45"/>
      <p:bold r:id="rId46"/>
      <p:italic r:id="rId47"/>
      <p:boldItalic r:id="rId48"/>
    </p:embeddedFont>
    <p:embeddedFont>
      <p:font typeface="Roboto"/>
      <p:regular r:id="rId49"/>
      <p:bold r:id="rId50"/>
      <p:italic r:id="rId51"/>
      <p:boldItalic r:id="rId52"/>
    </p:embeddedFont>
    <p:embeddedFont>
      <p:font typeface="Lato"/>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57" roundtripDataSignature="AMtx7mhWUkaKeHJAYQFwfI8eaUTnhzKoc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licia Cox"/>
  <p:cmAuthor clrIdx="1" id="1" initials="" lastIdx="8" name="Sajni Har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font" Target="fonts/IBMPlexSans-bold.fntdata"/><Relationship Id="rId45" Type="http://schemas.openxmlformats.org/officeDocument/2006/relationships/font" Target="fonts/IBMPlex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1.xml"/><Relationship Id="rId48" Type="http://schemas.openxmlformats.org/officeDocument/2006/relationships/font" Target="fonts/IBMPlexSans-boldItalic.fntdata"/><Relationship Id="rId47" Type="http://schemas.openxmlformats.org/officeDocument/2006/relationships/font" Target="fonts/IBMPlexSans-italic.fntdata"/><Relationship Id="rId49"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Roboto-italic.fntdata"/><Relationship Id="rId50" Type="http://schemas.openxmlformats.org/officeDocument/2006/relationships/font" Target="fonts/Roboto-bold.fntdata"/><Relationship Id="rId53" Type="http://schemas.openxmlformats.org/officeDocument/2006/relationships/font" Target="fonts/Lato-regular.fntdata"/><Relationship Id="rId52" Type="http://schemas.openxmlformats.org/officeDocument/2006/relationships/font" Target="fonts/Roboto-boldItalic.fntdata"/><Relationship Id="rId11" Type="http://schemas.openxmlformats.org/officeDocument/2006/relationships/slide" Target="slides/slide3.xml"/><Relationship Id="rId55" Type="http://schemas.openxmlformats.org/officeDocument/2006/relationships/font" Target="fonts/Lato-italic.fntdata"/><Relationship Id="rId10" Type="http://schemas.openxmlformats.org/officeDocument/2006/relationships/slide" Target="slides/slide2.xml"/><Relationship Id="rId54" Type="http://schemas.openxmlformats.org/officeDocument/2006/relationships/font" Target="fonts/Lato-bold.fntdata"/><Relationship Id="rId13" Type="http://schemas.openxmlformats.org/officeDocument/2006/relationships/slide" Target="slides/slide5.xml"/><Relationship Id="rId57" Type="http://customschemas.google.com/relationships/presentationmetadata" Target="metadata"/><Relationship Id="rId12" Type="http://schemas.openxmlformats.org/officeDocument/2006/relationships/slide" Target="slides/slide4.xml"/><Relationship Id="rId56" Type="http://schemas.openxmlformats.org/officeDocument/2006/relationships/font" Target="fonts/Lato-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0-08T15:52:09.115">
    <p:pos x="6000" y="0"/>
    <p:text>@louise.white@nihr.ac.uk could you replace this please? 
Also in your opinion did the other one seem too complicated with the wider stakeholders being mentioned
_Assigned to louise.white@nihr.ac.uk_</p:text>
    <p:extLst>
      <p:ext uri="{C676402C-5697-4E1C-873F-D02D1690AC5C}">
        <p15:threadingInfo timeZoneBias="0"/>
      </p:ext>
      <p:ext uri="http://customooxmlschemas.google.com/">
        <go:slidesCustomData xmlns:go="http://customooxmlschemas.google.com/" commentPostId="AAABTwPdplo"/>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4-10-02T16:31:48.429">
    <p:pos x="6000" y="0"/>
    <p:text>@sajni.haria@nihr.ac.uk can you think of any other obvious qs that industry would ask relating to getting them connected with experts please?
_Reassigned to sajni.haria@nihr.ac.uk_</p:text>
    <p:extLst>
      <p:ext uri="{C676402C-5697-4E1C-873F-D02D1690AC5C}">
        <p15:threadingInfo timeZoneBias="0"/>
      </p:ext>
      <p:ext uri="http://customooxmlschemas.google.com/">
        <go:slidesCustomData xmlns:go="http://customooxmlschemas.google.com/" commentPostId="AAABWRE7KyY"/>
      </p:ext>
    </p:extLst>
  </p:cm>
  <p:cm authorId="1" idx="1" dt="2024-10-02T16:31:48.429">
    <p:pos x="6000" y="0"/>
    <p:text>how would my digital technology fit into the care pathway? and will it disrupt the current standard of care?</p:text>
    <p:extLst>
      <p:ext uri="{C676402C-5697-4E1C-873F-D02D1690AC5C}">
        <p15:threadingInfo timeZoneBias="0">
          <p15:parentCm authorId="0" idx="2"/>
        </p15:threadingInfo>
      </p:ext>
      <p:ext uri="http://customooxmlschemas.google.com/">
        <go:slidesCustomData xmlns:go="http://customooxmlschemas.google.com/" commentPostId="AAABWRE7Kyg"/>
      </p:ext>
    </p:extLst>
  </p:cm>
  <p:cm authorId="1" idx="2" dt="2024-10-02T16:24:40.013">
    <p:pos x="6000" y="0"/>
    <p:text>https://docs.google.com/presentation/d/1Hrj5NxEXl5b5li0Skq_49PMYENmiZ-tSBxZ43XhdS1Q/edit#slide=id.g2ee20f58bba_0_214 slide 20 I have other examples of key steps which you can turn into questions</p:text>
    <p:extLst>
      <p:ext uri="{C676402C-5697-4E1C-873F-D02D1690AC5C}">
        <p15:threadingInfo timeZoneBias="0">
          <p15:parentCm authorId="0" idx="2"/>
        </p15:threadingInfo>
      </p:ext>
      <p:ext uri="http://customooxmlschemas.google.com/">
        <go:slidesCustomData xmlns:go="http://customooxmlschemas.google.com/" commentPostId="AAABWRE7Kyk"/>
      </p:ext>
    </p:extLst>
  </p:cm>
  <p:cm authorId="1" idx="3" dt="2024-10-02T16:25:43.261">
    <p:pos x="6000" y="0"/>
    <p:text>how do I improve my study design for a trial in the NHS? when should I engage with patients</p:text>
    <p:extLst>
      <p:ext uri="{C676402C-5697-4E1C-873F-D02D1690AC5C}">
        <p15:threadingInfo timeZoneBias="0">
          <p15:parentCm authorId="0" idx="2"/>
        </p15:threadingInfo>
      </p:ext>
      <p:ext uri="http://customooxmlschemas.google.com/">
        <go:slidesCustomData xmlns:go="http://customooxmlschemas.google.com/" commentPostId="AAABWRE7Kyo"/>
      </p:ext>
    </p:extLst>
  </p:cm>
  <p:cm authorId="1" idx="4" dt="2024-10-02T16:27:28.955">
    <p:pos x="6000" y="0"/>
    <p:text>I have developed a product in an international market, but I'm not sure where the unmet needs are in the NHS to find the right fit</p:text>
    <p:extLst>
      <p:ext uri="{C676402C-5697-4E1C-873F-D02D1690AC5C}">
        <p15:threadingInfo timeZoneBias="0">
          <p15:parentCm authorId="0" idx="2"/>
        </p15:threadingInfo>
      </p:ext>
      <p:ext uri="http://customooxmlschemas.google.com/">
        <go:slidesCustomData xmlns:go="http://customooxmlschemas.google.com/" commentPostId="AAABWRcMmEo"/>
      </p:ext>
    </p:extLst>
  </p:cm>
  <p:cm authorId="1" idx="5" dt="2024-10-02T16:29:32.310">
    <p:pos x="6000" y="0"/>
    <p:text>find a site in the NHS to run a trial</p:text>
    <p:extLst>
      <p:ext uri="{C676402C-5697-4E1C-873F-D02D1690AC5C}">
        <p15:threadingInfo timeZoneBias="0">
          <p15:parentCm authorId="0" idx="2"/>
        </p15:threadingInfo>
      </p:ext>
      <p:ext uri="http://customooxmlschemas.google.com/">
        <go:slidesCustomData xmlns:go="http://customooxmlschemas.google.com/" commentPostId="AAABWRcMmEs"/>
      </p:ext>
    </p:extLst>
  </p:cm>
  <p:cm authorId="1" idx="6" dt="2024-10-02T16:30:07.621">
    <p:pos x="6000" y="0"/>
    <p:text>generate RWE on adopted technologies to continue health tech assessment</p:text>
    <p:extLst>
      <p:ext uri="{C676402C-5697-4E1C-873F-D02D1690AC5C}">
        <p15:threadingInfo timeZoneBias="0">
          <p15:parentCm authorId="0" idx="2"/>
        </p15:threadingInfo>
      </p:ext>
      <p:ext uri="http://customooxmlschemas.google.com/">
        <go:slidesCustomData xmlns:go="http://customooxmlschemas.google.com/" commentPostId="AAABWRcMmEw"/>
      </p:ext>
    </p:extLst>
  </p:cm>
  <p:cm authorId="1" idx="7" dt="2024-10-02T16:30:44.432">
    <p:pos x="6000" y="0"/>
    <p:text>also other care services like pharmacies, physios, care homes etc</p:text>
    <p:extLst>
      <p:ext uri="{C676402C-5697-4E1C-873F-D02D1690AC5C}">
        <p15:threadingInfo timeZoneBias="0">
          <p15:parentCm authorId="0" idx="2"/>
        </p15:threadingInfo>
      </p:ext>
      <p:ext uri="http://customooxmlschemas.google.com/">
        <go:slidesCustomData xmlns:go="http://customooxmlschemas.google.com/" commentPostId="AAABWRcMmE0"/>
      </p:ext>
    </p:extLst>
  </p:cm>
  <p:cm authorId="1" idx="8" dt="2024-10-02T16:31:30.970">
    <p:pos x="6000" y="0"/>
    <p:text>can I access real world data to conduct RWE</p:text>
    <p:extLst>
      <p:ext uri="{C676402C-5697-4E1C-873F-D02D1690AC5C}">
        <p15:threadingInfo timeZoneBias="0">
          <p15:parentCm authorId="0" idx="2"/>
        </p15:threadingInfo>
      </p:ext>
      <p:ext uri="http://customooxmlschemas.google.com/">
        <go:slidesCustomData xmlns:go="http://customooxmlschemas.google.com/" commentPostId="AAABWRcMmE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dp.nihr.ac.uk/QvAJAXZfc/opendoc.htm?document=crncc_users%5Call%20portfolio%202022-23%20annual%20cut.qvw&amp;lang=en-US&amp;host=QVS%40crn-prod-odp" TargetMode="External"/><Relationship Id="rId3" Type="http://schemas.openxmlformats.org/officeDocument/2006/relationships/hyperlink" Target="https://odp.nihr.ac.uk/QvAJAXZfc/opendoc.htm?document=crncc_users%5Call%20portfolio%202022-23%20annual%20cut.qvw&amp;lang=en-US&amp;host=QVS%40crn-prod-odp"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9791294ca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9791294ca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br>
              <a:rPr lang="en-US" sz="1200">
                <a:solidFill>
                  <a:schemeClr val="dk1"/>
                </a:solidFill>
              </a:rPr>
            </a:br>
            <a:br>
              <a:rPr lang="en-US" sz="1200">
                <a:solidFill>
                  <a:schemeClr val="dk1"/>
                </a:solidFill>
              </a:rPr>
            </a:br>
            <a:endParaRPr/>
          </a:p>
        </p:txBody>
      </p:sp>
      <p:sp>
        <p:nvSpPr>
          <p:cNvPr id="187" name="Google Shape;187;g29791294ca6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2c330d11445_0_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2c330d11445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2c330d1144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In the UK, TRLs are used across the system to describe the phase of development of a product.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US">
                <a:solidFill>
                  <a:schemeClr val="dk1"/>
                </a:solidFill>
              </a:rPr>
              <a:t>The NIHR interacts and support innovations from TRL3 upwards, many funding awards will state in the guidance as to what stage of development of a product is eligible. </a:t>
            </a:r>
            <a:endParaRPr>
              <a:solidFill>
                <a:schemeClr val="dk1"/>
              </a:solidFill>
            </a:endParaRPr>
          </a:p>
        </p:txBody>
      </p:sp>
      <p:sp>
        <p:nvSpPr>
          <p:cNvPr id="626" name="Google Shape;626;g2c330d1144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2998cf9b3d0_5_3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4" name="Google Shape;634;g2998cf9b3d0_5_3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g2d4044a1de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2" name="Google Shape;692;g2d4044a1de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09bd59842f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4" name="Google Shape;784;g309bd59842f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308113137d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6" name="Google Shape;836;g308113137d6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0" name="Shape 890"/>
        <p:cNvGrpSpPr/>
        <p:nvPr/>
      </p:nvGrpSpPr>
      <p:grpSpPr>
        <a:xfrm>
          <a:off x="0" y="0"/>
          <a:ext cx="0" cy="0"/>
          <a:chOff x="0" y="0"/>
          <a:chExt cx="0" cy="0"/>
        </a:xfrm>
      </p:grpSpPr>
      <p:sp>
        <p:nvSpPr>
          <p:cNvPr id="891" name="Google Shape;891;g307aab513e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2" name="Google Shape;892;g307aab513e0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307aab513e0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7" name="Google Shape;927;g307aab513e0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307aab513e0_0_1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4" name="Google Shape;964;g307aab513e0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8" name="Shape 988"/>
        <p:cNvGrpSpPr/>
        <p:nvPr/>
      </p:nvGrpSpPr>
      <p:grpSpPr>
        <a:xfrm>
          <a:off x="0" y="0"/>
          <a:ext cx="0" cy="0"/>
          <a:chOff x="0" y="0"/>
          <a:chExt cx="0" cy="0"/>
        </a:xfrm>
      </p:grpSpPr>
      <p:sp>
        <p:nvSpPr>
          <p:cNvPr id="989" name="Google Shape;989;g309bd59842f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0" name="Google Shape;990;g309bd59842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bf3fb93268_0_4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Primary Slide: </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The National Health Service (NHS) is a publicly funded Healthcare System that delivers healthcare to a population of over 67 million people. </a:t>
            </a:r>
            <a:endParaRPr/>
          </a:p>
          <a:p>
            <a:pPr indent="-298450" lvl="0" marL="457200" rtl="0" algn="l">
              <a:lnSpc>
                <a:spcPct val="100000"/>
              </a:lnSpc>
              <a:spcBef>
                <a:spcPts val="0"/>
              </a:spcBef>
              <a:spcAft>
                <a:spcPts val="0"/>
              </a:spcAft>
              <a:buSzPts val="1100"/>
              <a:buChar char="●"/>
            </a:pPr>
            <a:r>
              <a:rPr lang="en-US"/>
              <a:t>Each person in the UK has individual NHS number, similar to a social security number that includes all EHR information from ‘ cradle to grave’. </a:t>
            </a:r>
            <a:endParaRPr/>
          </a:p>
          <a:p>
            <a:pPr indent="-298450" lvl="0" marL="457200" rtl="0" algn="l">
              <a:lnSpc>
                <a:spcPct val="100000"/>
              </a:lnSpc>
              <a:spcBef>
                <a:spcPts val="0"/>
              </a:spcBef>
              <a:spcAft>
                <a:spcPts val="0"/>
              </a:spcAft>
              <a:buSzPts val="1100"/>
              <a:buChar char="●"/>
            </a:pPr>
            <a:r>
              <a:rPr lang="en-US"/>
              <a:t>The NHS comprises of health care services across the system, including primary, secondary, emergency, community and social care through a integrated network of 1148 hospitals, 6495 GP practices, 11500 pharmacies.</a:t>
            </a:r>
            <a:endParaRPr/>
          </a:p>
          <a:p>
            <a:pPr indent="-298450" lvl="0" marL="457200" rtl="0" algn="l">
              <a:lnSpc>
                <a:spcPct val="100000"/>
              </a:lnSpc>
              <a:spcBef>
                <a:spcPts val="0"/>
              </a:spcBef>
              <a:spcAft>
                <a:spcPts val="0"/>
              </a:spcAft>
              <a:buSzPts val="1100"/>
              <a:buChar char="●"/>
            </a:pPr>
            <a:r>
              <a:rPr lang="en-US"/>
              <a:t>The NHS celebrated it’s 75th birthday in June 2023 and is one of the most integrated care systems in the world </a:t>
            </a:r>
            <a:endParaRPr/>
          </a:p>
        </p:txBody>
      </p:sp>
      <p:sp>
        <p:nvSpPr>
          <p:cNvPr id="194" name="Google Shape;194;g2bf3fb93268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309bd59842f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6" name="Google Shape;996;g309bd59842f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a12009c51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0" name="Google Shape;1000;g2a12009c51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2c2c53d2005_0_1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7" name="Google Shape;1007;g2c2c53d2005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2c2c53d2005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GUIDANCE</a:t>
            </a:r>
            <a:endParaRPr b="1">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Slide summarises range of NIHR research infrastructure </a:t>
            </a:r>
            <a:endParaRPr>
              <a:solidFill>
                <a:schemeClr val="dk1"/>
              </a:solidFill>
            </a:endParaRPr>
          </a:p>
          <a:p>
            <a:pPr indent="0" lvl="0" marL="0" marR="114300" rtl="0" algn="l">
              <a:lnSpc>
                <a:spcPct val="115000"/>
              </a:lnSpc>
              <a:spcBef>
                <a:spcPts val="1000"/>
              </a:spcBef>
              <a:spcAft>
                <a:spcPts val="0"/>
              </a:spcAft>
              <a:buClr>
                <a:schemeClr val="dk1"/>
              </a:buClr>
              <a:buSzPts val="1100"/>
              <a:buFont typeface="Arial"/>
              <a:buNone/>
            </a:pPr>
            <a:r>
              <a:t/>
            </a:r>
            <a:endParaRPr>
              <a:solidFill>
                <a:srgbClr val="193E73"/>
              </a:solidFill>
            </a:endParaRPr>
          </a:p>
          <a:p>
            <a:pPr indent="-298450" lvl="0" marL="457200" marR="114300" rtl="0" algn="l">
              <a:lnSpc>
                <a:spcPct val="115000"/>
              </a:lnSpc>
              <a:spcBef>
                <a:spcPts val="300"/>
              </a:spcBef>
              <a:spcAft>
                <a:spcPts val="0"/>
              </a:spcAft>
              <a:buClr>
                <a:srgbClr val="193E73"/>
              </a:buClr>
              <a:buSzPts val="1100"/>
              <a:buChar char="●"/>
            </a:pPr>
            <a:r>
              <a:rPr b="1" lang="en-US">
                <a:solidFill>
                  <a:srgbClr val="193E73"/>
                </a:solidFill>
              </a:rPr>
              <a:t>There is a huge range of options available - represented by this busy slide - which is why we encourage you to come and talk to us so we can tailor your package of support.</a:t>
            </a:r>
            <a:endParaRPr b="1">
              <a:solidFill>
                <a:srgbClr val="193E73"/>
              </a:solidFill>
            </a:endParaRPr>
          </a:p>
          <a:p>
            <a:pPr indent="-298450" lvl="0" marL="457200" marR="114300" rtl="0" algn="l">
              <a:lnSpc>
                <a:spcPct val="115000"/>
              </a:lnSpc>
              <a:spcBef>
                <a:spcPts val="300"/>
              </a:spcBef>
              <a:spcAft>
                <a:spcPts val="0"/>
              </a:spcAft>
              <a:buClr>
                <a:srgbClr val="193E73"/>
              </a:buClr>
              <a:buSzPts val="1100"/>
              <a:buChar char="●"/>
            </a:pPr>
            <a:r>
              <a:rPr lang="en-US">
                <a:solidFill>
                  <a:srgbClr val="193E73"/>
                </a:solidFill>
              </a:rPr>
              <a:t>The dots and coloured circles represent different types of research facilities and collaborations of expertise.</a:t>
            </a:r>
            <a:endParaRPr>
              <a:solidFill>
                <a:srgbClr val="193E73"/>
              </a:solidFill>
            </a:endParaRPr>
          </a:p>
          <a:p>
            <a:pPr indent="-298450" lvl="0" marL="457200" marR="114300" rtl="0" algn="l">
              <a:lnSpc>
                <a:spcPct val="115000"/>
              </a:lnSpc>
              <a:spcBef>
                <a:spcPts val="300"/>
              </a:spcBef>
              <a:spcAft>
                <a:spcPts val="0"/>
              </a:spcAft>
              <a:buClr>
                <a:srgbClr val="193E73"/>
              </a:buClr>
              <a:buSzPts val="1100"/>
              <a:buChar char="●"/>
            </a:pPr>
            <a:r>
              <a:rPr lang="en-US">
                <a:solidFill>
                  <a:srgbClr val="193E73"/>
                </a:solidFill>
              </a:rPr>
              <a:t>Some locations have multiple different facilities - which is signified by the different coloured circles - and many of these are highly specialised facilities, for example, sleep clinics or Experimental Cancer Medicine Centres.</a:t>
            </a:r>
            <a:endParaRPr>
              <a:solidFill>
                <a:srgbClr val="193E73"/>
              </a:solidFill>
            </a:endParaRPr>
          </a:p>
          <a:p>
            <a:pPr indent="-298450" lvl="1" marL="914400" marR="114300" rtl="0" algn="l">
              <a:lnSpc>
                <a:spcPct val="115000"/>
              </a:lnSpc>
              <a:spcBef>
                <a:spcPts val="300"/>
              </a:spcBef>
              <a:spcAft>
                <a:spcPts val="0"/>
              </a:spcAft>
              <a:buClr>
                <a:srgbClr val="193E73"/>
              </a:buClr>
              <a:buSzPts val="1100"/>
              <a:buChar char="○"/>
            </a:pPr>
            <a:r>
              <a:rPr lang="en-US">
                <a:solidFill>
                  <a:srgbClr val="193E73"/>
                </a:solidFill>
              </a:rPr>
              <a:t>For instance PET scans can be provided at some centres, </a:t>
            </a:r>
            <a:endParaRPr>
              <a:solidFill>
                <a:srgbClr val="193E73"/>
              </a:solidFill>
            </a:endParaRPr>
          </a:p>
          <a:p>
            <a:pPr indent="-298450" lvl="1" marL="914400" marR="114300" rtl="0" algn="l">
              <a:lnSpc>
                <a:spcPct val="115000"/>
              </a:lnSpc>
              <a:spcBef>
                <a:spcPts val="300"/>
              </a:spcBef>
              <a:spcAft>
                <a:spcPts val="0"/>
              </a:spcAft>
              <a:buClr>
                <a:srgbClr val="193E73"/>
              </a:buClr>
              <a:buSzPts val="1100"/>
              <a:buChar char="○"/>
            </a:pPr>
            <a:r>
              <a:rPr lang="en-US">
                <a:solidFill>
                  <a:srgbClr val="193E73"/>
                </a:solidFill>
              </a:rPr>
              <a:t>Birmingham able to host a simulation suite with 4K HD cameras for remote trials </a:t>
            </a:r>
            <a:endParaRPr>
              <a:solidFill>
                <a:srgbClr val="193E73"/>
              </a:solidFill>
            </a:endParaRPr>
          </a:p>
          <a:p>
            <a:pPr indent="-298450" lvl="0" marL="457200" marR="114300" rtl="0" algn="l">
              <a:lnSpc>
                <a:spcPct val="115000"/>
              </a:lnSpc>
              <a:spcBef>
                <a:spcPts val="500"/>
              </a:spcBef>
              <a:spcAft>
                <a:spcPts val="0"/>
              </a:spcAft>
              <a:buClr>
                <a:srgbClr val="193E73"/>
              </a:buClr>
              <a:buSzPts val="1100"/>
              <a:buChar char="●"/>
            </a:pPr>
            <a:r>
              <a:rPr lang="en-US">
                <a:solidFill>
                  <a:srgbClr val="193E73"/>
                </a:solidFill>
              </a:rPr>
              <a:t>The dark blue regions that sit behind the dots illustrate how we cover the </a:t>
            </a:r>
            <a:r>
              <a:rPr b="1" lang="en-US">
                <a:solidFill>
                  <a:srgbClr val="193E73"/>
                </a:solidFill>
              </a:rPr>
              <a:t> whole of England </a:t>
            </a:r>
            <a:r>
              <a:rPr lang="en-US">
                <a:solidFill>
                  <a:srgbClr val="193E73"/>
                </a:solidFill>
              </a:rPr>
              <a:t>through our 15 regional networks. </a:t>
            </a:r>
            <a:br>
              <a:rPr lang="en-US">
                <a:solidFill>
                  <a:srgbClr val="193E73"/>
                </a:solidFill>
              </a:rPr>
            </a:br>
            <a:r>
              <a:rPr lang="en-US">
                <a:solidFill>
                  <a:srgbClr val="193E73"/>
                </a:solidFill>
              </a:rPr>
              <a:t>Our research workforce of over 14,000 staff is embedded within the NHS in these 15 regions,</a:t>
            </a:r>
            <a:br>
              <a:rPr lang="en-US">
                <a:solidFill>
                  <a:srgbClr val="193E73"/>
                </a:solidFill>
              </a:rPr>
            </a:br>
            <a:r>
              <a:rPr lang="en-US">
                <a:solidFill>
                  <a:srgbClr val="193E73"/>
                </a:solidFill>
              </a:rPr>
              <a:t>Their role is to help to ‘</a:t>
            </a:r>
            <a:r>
              <a:rPr b="1" lang="en-US">
                <a:solidFill>
                  <a:srgbClr val="193E73"/>
                </a:solidFill>
              </a:rPr>
              <a:t>perform’ </a:t>
            </a:r>
            <a:r>
              <a:rPr lang="en-US">
                <a:solidFill>
                  <a:srgbClr val="193E73"/>
                </a:solidFill>
              </a:rPr>
              <a:t>your research research in the chosen health or care setting.</a:t>
            </a:r>
            <a:endParaRPr>
              <a:solidFill>
                <a:srgbClr val="193E73"/>
              </a:solidFill>
            </a:endParaRPr>
          </a:p>
          <a:p>
            <a:pPr indent="0" lvl="0" marL="0" marR="114300" rtl="0" algn="l">
              <a:lnSpc>
                <a:spcPct val="115000"/>
              </a:lnSpc>
              <a:spcBef>
                <a:spcPts val="500"/>
              </a:spcBef>
              <a:spcAft>
                <a:spcPts val="0"/>
              </a:spcAft>
              <a:buClr>
                <a:schemeClr val="dk1"/>
              </a:buClr>
              <a:buSzPts val="1100"/>
              <a:buFont typeface="Arial"/>
              <a:buNone/>
            </a:pPr>
            <a:r>
              <a:t/>
            </a:r>
            <a:endParaRPr>
              <a:solidFill>
                <a:srgbClr val="193E72"/>
              </a:solidFill>
              <a:latin typeface="Lato"/>
              <a:ea typeface="Lato"/>
              <a:cs typeface="Lato"/>
              <a:sym typeface="Lato"/>
            </a:endParaRPr>
          </a:p>
          <a:p>
            <a:pPr indent="0" lvl="0" marL="0" rtl="0" algn="l">
              <a:spcBef>
                <a:spcPts val="0"/>
              </a:spcBef>
              <a:spcAft>
                <a:spcPts val="0"/>
              </a:spcAft>
              <a:buNone/>
            </a:pPr>
            <a:r>
              <a:t/>
            </a:r>
            <a:endParaRPr/>
          </a:p>
        </p:txBody>
      </p:sp>
      <p:sp>
        <p:nvSpPr>
          <p:cNvPr id="1012" name="Google Shape;1012;g2c2c53d2005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ce74c1413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0" name="Google Shape;1020;g2ce74c1413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N.B. These reflect the current membership, strategies and workstreams, which will further evolve to take on the contributions from any new participants. </a:t>
            </a:r>
            <a:endParaRPr b="1"/>
          </a:p>
        </p:txBody>
      </p:sp>
      <p:sp>
        <p:nvSpPr>
          <p:cNvPr id="1021" name="Google Shape;1021;g2ce74c1413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8" name="Shape 1058"/>
        <p:cNvGrpSpPr/>
        <p:nvPr/>
      </p:nvGrpSpPr>
      <p:grpSpPr>
        <a:xfrm>
          <a:off x="0" y="0"/>
          <a:ext cx="0" cy="0"/>
          <a:chOff x="0" y="0"/>
          <a:chExt cx="0" cy="0"/>
        </a:xfrm>
      </p:grpSpPr>
      <p:sp>
        <p:nvSpPr>
          <p:cNvPr id="1059" name="Google Shape;1059;g2c330d11445_0_9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0" name="Google Shape;1060;g2c330d11445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g2c2c53d2005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GUIDANCE</a:t>
            </a:r>
            <a:endParaRPr b="1">
              <a:solidFill>
                <a:schemeClr val="dk1"/>
              </a:solidFill>
            </a:endParaRPr>
          </a:p>
          <a:p>
            <a:pPr indent="0" lvl="0" marL="0" rtl="0" algn="l">
              <a:lnSpc>
                <a:spcPct val="115000"/>
              </a:lnSpc>
              <a:spcBef>
                <a:spcPts val="300"/>
              </a:spcBef>
              <a:spcAft>
                <a:spcPts val="0"/>
              </a:spcAft>
              <a:buClr>
                <a:schemeClr val="dk1"/>
              </a:buClr>
              <a:buSzPts val="1100"/>
              <a:buFont typeface="Arial"/>
              <a:buNone/>
            </a:pPr>
            <a:r>
              <a:rPr lang="en-US">
                <a:solidFill>
                  <a:schemeClr val="dk1"/>
                </a:solidFill>
              </a:rPr>
              <a:t>The purpose of this slide is to position patients throughout all NIHR services and outline how we can help companies to access patients and research participants.</a:t>
            </a:r>
            <a:br>
              <a:rPr lang="en-US">
                <a:solidFill>
                  <a:schemeClr val="dk1"/>
                </a:solidFill>
              </a:rPr>
            </a:br>
            <a:endParaRPr>
              <a:solidFill>
                <a:schemeClr val="dk1"/>
              </a:solidFill>
            </a:endParaRPr>
          </a:p>
          <a:p>
            <a:pPr indent="0" lvl="0" marL="0" rtl="0" algn="l">
              <a:lnSpc>
                <a:spcPct val="115000"/>
              </a:lnSpc>
              <a:spcBef>
                <a:spcPts val="300"/>
              </a:spcBef>
              <a:spcAft>
                <a:spcPts val="0"/>
              </a:spcAft>
              <a:buClr>
                <a:schemeClr val="dk1"/>
              </a:buClr>
              <a:buSzPts val="1100"/>
              <a:buFont typeface="Arial"/>
              <a:buNone/>
            </a:pPr>
            <a:r>
              <a:rPr b="1" lang="en-US">
                <a:solidFill>
                  <a:schemeClr val="dk1"/>
                </a:solidFill>
              </a:rPr>
              <a:t>SPEAKER NOTES / KEY MESSAGE</a:t>
            </a:r>
            <a:endParaRPr b="1">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Core to the NIHR’s mission is the needs of patients and the public - ‘patients are at the heart of what we do’ this includes ensuring patient and public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In terms of supporting you, we can facilitate access to patients for both recruitment/research participation and also for engagement activities.</a:t>
            </a:r>
            <a:br>
              <a:rPr lang="en-US">
                <a:solidFill>
                  <a:schemeClr val="dk1"/>
                </a:solidFill>
              </a:rPr>
            </a:b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NHS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An obvious and key area of focus is our National Health Service - NHS - which treats 1.4 million patients every 24 hours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Our research infrastructure is embedded within the NHS, consequently we have unparalleled access to well defined patient populations, including patient cohorts of rare diseases. </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Over 1 million participants took part in research across the UK 2022/23</a:t>
            </a:r>
            <a:endParaRPr>
              <a:solidFill>
                <a:schemeClr val="dk1"/>
              </a:solidFill>
            </a:endParaRPr>
          </a:p>
          <a:p>
            <a:pPr indent="-298450" lvl="1" marL="914400" rtl="0" algn="l">
              <a:lnSpc>
                <a:spcPct val="115000"/>
              </a:lnSpc>
              <a:spcBef>
                <a:spcPts val="300"/>
              </a:spcBef>
              <a:spcAft>
                <a:spcPts val="0"/>
              </a:spcAft>
              <a:buClr>
                <a:schemeClr val="dk1"/>
              </a:buClr>
              <a:buSzPts val="1100"/>
              <a:buChar char="○"/>
            </a:pPr>
            <a:r>
              <a:rPr lang="en-US">
                <a:solidFill>
                  <a:schemeClr val="dk1"/>
                </a:solidFill>
              </a:rPr>
              <a:t>Over 33,000 of those took part in commercial research</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Over the last five years we have helped to recruit</a:t>
            </a:r>
            <a:r>
              <a:rPr lang="en-US">
                <a:solidFill>
                  <a:srgbClr val="EA5D4E"/>
                </a:solidFill>
              </a:rPr>
              <a:t> </a:t>
            </a:r>
            <a:r>
              <a:rPr lang="en-US" u="sng">
                <a:solidFill>
                  <a:schemeClr val="hlink"/>
                </a:solidFill>
                <a:hlinkClick r:id="rId2"/>
              </a:rPr>
              <a:t>over 6.3 million</a:t>
            </a:r>
            <a:r>
              <a:rPr lang="en-US">
                <a:solidFill>
                  <a:srgbClr val="EA5D4E"/>
                </a:solidFill>
              </a:rPr>
              <a:t> </a:t>
            </a:r>
            <a:r>
              <a:rPr lang="en-US">
                <a:solidFill>
                  <a:schemeClr val="dk1"/>
                </a:solidFill>
              </a:rPr>
              <a:t>participants into all research and almost</a:t>
            </a:r>
            <a:r>
              <a:rPr lang="en-US">
                <a:solidFill>
                  <a:srgbClr val="EA5D4E"/>
                </a:solidFill>
              </a:rPr>
              <a:t> </a:t>
            </a:r>
            <a:r>
              <a:rPr lang="en-US" u="sng">
                <a:solidFill>
                  <a:schemeClr val="hlink"/>
                </a:solidFill>
                <a:hlinkClick r:id="rId3"/>
              </a:rPr>
              <a:t>190,000</a:t>
            </a:r>
            <a:r>
              <a:rPr lang="en-US">
                <a:solidFill>
                  <a:srgbClr val="EA5D4E"/>
                </a:solidFill>
              </a:rPr>
              <a:t> </a:t>
            </a:r>
            <a:r>
              <a:rPr lang="en-US">
                <a:solidFill>
                  <a:schemeClr val="dk1"/>
                </a:solidFill>
              </a:rPr>
              <a:t>into commercially-sponsored research</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The NIHR brand is trusted by patients and the public in the UK and we are viewed by many as the research arm of the NHS</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Using our our national network structure, combined with the ability to access NHS data, we can help you to rapidly find, recruit and follow up research participants.</a:t>
            </a:r>
            <a:br>
              <a:rPr lang="en-US">
                <a:solidFill>
                  <a:schemeClr val="dk1"/>
                </a:solidFill>
              </a:rPr>
            </a:br>
            <a:endParaRPr>
              <a:solidFill>
                <a:schemeClr val="dk1"/>
              </a:solidFill>
            </a:endParaRPr>
          </a:p>
          <a:p>
            <a:pPr indent="0" lvl="0" marL="0" rtl="0" algn="l">
              <a:lnSpc>
                <a:spcPct val="115000"/>
              </a:lnSpc>
              <a:spcBef>
                <a:spcPts val="300"/>
              </a:spcBef>
              <a:spcAft>
                <a:spcPts val="0"/>
              </a:spcAft>
              <a:buClr>
                <a:schemeClr val="dk1"/>
              </a:buClr>
              <a:buSzPts val="1100"/>
              <a:buFont typeface="Arial"/>
              <a:buNone/>
            </a:pPr>
            <a:r>
              <a:rPr lang="en-US">
                <a:solidFill>
                  <a:schemeClr val="dk1"/>
                </a:solidFill>
              </a:rPr>
              <a:t>Beyond the hospital clinic - Social care and community care</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However can also support research activity beyond the hospital clinic</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In the UK many chronic, long term conditions are managed in primary care or in the community</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Think general practice, social care, community pharmacy, care homes, hospices, ambulance services, prisons, schools, opticians.</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We can help you to plan and place your research in these settings.</a:t>
            </a:r>
            <a:br>
              <a:rPr lang="en-US">
                <a:solidFill>
                  <a:schemeClr val="dk1"/>
                </a:solidFill>
              </a:rPr>
            </a:br>
            <a:endParaRPr>
              <a:solidFill>
                <a:schemeClr val="dk1"/>
              </a:solidFill>
            </a:endParaRPr>
          </a:p>
          <a:p>
            <a:pPr indent="0" lvl="0" marL="0" rtl="0" algn="l">
              <a:lnSpc>
                <a:spcPct val="115000"/>
              </a:lnSpc>
              <a:spcBef>
                <a:spcPts val="300"/>
              </a:spcBef>
              <a:spcAft>
                <a:spcPts val="0"/>
              </a:spcAft>
              <a:buClr>
                <a:schemeClr val="dk1"/>
              </a:buClr>
              <a:buSzPts val="1100"/>
              <a:buFont typeface="Arial"/>
              <a:buNone/>
            </a:pPr>
            <a:r>
              <a:rPr lang="en-US">
                <a:solidFill>
                  <a:schemeClr val="dk1"/>
                </a:solidFill>
              </a:rPr>
              <a:t>Patient and public engagement</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We have had a strong focus on patient engagement and involvement for over a decade</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We have designed a bespoke service specifically to help you, the life sciences industry, engage directly with patients to help shape your research and conduct/achieve patient centric clinical trials and meet your regulatory and Research Ethics Committees (RECs) requirements.</a:t>
            </a:r>
            <a:endParaRPr>
              <a:solidFill>
                <a:schemeClr val="dk1"/>
              </a:solidFill>
            </a:endParaRPr>
          </a:p>
          <a:p>
            <a:pPr indent="0" lvl="0" marL="0" rtl="0" algn="l">
              <a:lnSpc>
                <a:spcPct val="115000"/>
              </a:lnSpc>
              <a:spcBef>
                <a:spcPts val="300"/>
              </a:spcBef>
              <a:spcAft>
                <a:spcPts val="0"/>
              </a:spcAft>
              <a:buNone/>
            </a:pPr>
            <a:r>
              <a:t/>
            </a:r>
            <a:endParaRPr>
              <a:solidFill>
                <a:schemeClr val="dk1"/>
              </a:solidFill>
            </a:endParaRPr>
          </a:p>
          <a:p>
            <a:pPr indent="0" lvl="0" marL="0" rtl="0" algn="l">
              <a:lnSpc>
                <a:spcPct val="115000"/>
              </a:lnSpc>
              <a:spcBef>
                <a:spcPts val="300"/>
              </a:spcBef>
              <a:spcAft>
                <a:spcPts val="0"/>
              </a:spcAft>
              <a:buNone/>
            </a:pPr>
            <a:r>
              <a:rPr lang="en-US">
                <a:solidFill>
                  <a:schemeClr val="dk1"/>
                </a:solidFill>
              </a:rPr>
              <a:t>Worth mentioning PECD service for CRN support for patient engagement across disease areas and Be part of research: easy access for patients and public involvement with research</a:t>
            </a:r>
            <a:endParaRPr>
              <a:solidFill>
                <a:schemeClr val="dk1"/>
              </a:solidFill>
            </a:endParaRPr>
          </a:p>
          <a:p>
            <a:pPr indent="0" lvl="0" marL="0" rtl="0" algn="l">
              <a:lnSpc>
                <a:spcPct val="115000"/>
              </a:lnSpc>
              <a:spcBef>
                <a:spcPts val="300"/>
              </a:spcBef>
              <a:spcAft>
                <a:spcPts val="0"/>
              </a:spcAft>
              <a:buClr>
                <a:schemeClr val="dk1"/>
              </a:buClr>
              <a:buSzPts val="1100"/>
              <a:buFont typeface="Arial"/>
              <a:buNone/>
            </a:pPr>
            <a:r>
              <a:t/>
            </a:r>
            <a:endParaRPr>
              <a:solidFill>
                <a:schemeClr val="dk1"/>
              </a:solidFill>
            </a:endParaRPr>
          </a:p>
          <a:p>
            <a:pPr indent="0" lvl="0" marL="0" rtl="0" algn="l">
              <a:spcBef>
                <a:spcPts val="300"/>
              </a:spcBef>
              <a:spcAft>
                <a:spcPts val="0"/>
              </a:spcAft>
              <a:buNone/>
            </a:pPr>
            <a:r>
              <a:t/>
            </a:r>
            <a:endParaRPr/>
          </a:p>
        </p:txBody>
      </p:sp>
      <p:sp>
        <p:nvSpPr>
          <p:cNvPr id="1087" name="Google Shape;1087;g2c2c53d2005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2a12009c510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08" name="Google Shape;1108;g2a12009c51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2c2c53d2005_0_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SPEAKER NOTES / KEY MESSAGES</a:t>
            </a:r>
            <a:endParaRPr b="1">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We can help you to plan, place and perform your research throughout England.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This could be in an NIHR funded facility, or in the wider NHS - primary, secondary or tertiary care. We can also support research in social care settings and the wider community.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Our Clinical Research Network covers the  whole of England through 15 regional networks. </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Our research workforce of over 14,000 staff is embedded within the NHS within these 15 regions.</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Their role is to help to ‘perform’ your research research in the chosen health or care setting.</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In year 2020/21 the combined number of CI/PIs leading commercial clinical trials across all 15 regions exceeded 3500</a:t>
            </a:r>
            <a:endParaRPr>
              <a:solidFill>
                <a:schemeClr val="dk1"/>
              </a:solidFill>
            </a:endParaRPr>
          </a:p>
          <a:p>
            <a:pPr indent="-298450" lvl="0" marL="457200" rtl="0" algn="l">
              <a:lnSpc>
                <a:spcPct val="115000"/>
              </a:lnSpc>
              <a:spcBef>
                <a:spcPts val="300"/>
              </a:spcBef>
              <a:spcAft>
                <a:spcPts val="0"/>
              </a:spcAft>
              <a:buClr>
                <a:schemeClr val="dk1"/>
              </a:buClr>
              <a:buSzPts val="1100"/>
              <a:buChar char="●"/>
            </a:pPr>
            <a:r>
              <a:rPr lang="en-US">
                <a:solidFill>
                  <a:schemeClr val="dk1"/>
                </a:solidFill>
              </a:rPr>
              <a:t>A national network with local knowledge patient and user populations and a deep understanding of care pathways and patient needs.</a:t>
            </a:r>
            <a:endParaRPr>
              <a:solidFill>
                <a:schemeClr val="dk1"/>
              </a:solidFill>
            </a:endParaRPr>
          </a:p>
          <a:p>
            <a:pPr indent="-298450" lvl="0" marL="457200" marR="114300" rtl="0" algn="l">
              <a:lnSpc>
                <a:spcPct val="115000"/>
              </a:lnSpc>
              <a:spcBef>
                <a:spcPts val="300"/>
              </a:spcBef>
              <a:spcAft>
                <a:spcPts val="0"/>
              </a:spcAft>
              <a:buClr>
                <a:schemeClr val="dk1"/>
              </a:buClr>
              <a:buSzPts val="1100"/>
              <a:buChar char="●"/>
            </a:pPr>
            <a:r>
              <a:rPr lang="en-US">
                <a:solidFill>
                  <a:schemeClr val="dk1"/>
                </a:solidFill>
              </a:rPr>
              <a:t>We offer an end to end research process through including: </a:t>
            </a:r>
            <a:endParaRPr>
              <a:solidFill>
                <a:schemeClr val="dk1"/>
              </a:solidFill>
            </a:endParaRPr>
          </a:p>
          <a:p>
            <a:pPr indent="-298450" lvl="1" marL="914400" marR="114300" rtl="0" algn="l">
              <a:lnSpc>
                <a:spcPct val="115000"/>
              </a:lnSpc>
              <a:spcBef>
                <a:spcPts val="0"/>
              </a:spcBef>
              <a:spcAft>
                <a:spcPts val="0"/>
              </a:spcAft>
              <a:buClr>
                <a:schemeClr val="dk1"/>
              </a:buClr>
              <a:buSzPts val="1100"/>
              <a:buChar char="○"/>
            </a:pPr>
            <a:r>
              <a:rPr lang="en-US">
                <a:solidFill>
                  <a:schemeClr val="dk1"/>
                </a:solidFill>
              </a:rPr>
              <a:t>Access to clinical experts and patients to advise on the design and deliverability of your proposed research</a:t>
            </a:r>
            <a:endParaRPr>
              <a:solidFill>
                <a:schemeClr val="dk1"/>
              </a:solidFill>
            </a:endParaRPr>
          </a:p>
          <a:p>
            <a:pPr indent="-298450" lvl="1" marL="914400" marR="114300" rtl="0" algn="l">
              <a:lnSpc>
                <a:spcPct val="115000"/>
              </a:lnSpc>
              <a:spcBef>
                <a:spcPts val="0"/>
              </a:spcBef>
              <a:spcAft>
                <a:spcPts val="0"/>
              </a:spcAft>
              <a:buClr>
                <a:schemeClr val="dk1"/>
              </a:buClr>
              <a:buSzPts val="1100"/>
              <a:buChar char="○"/>
            </a:pPr>
            <a:r>
              <a:rPr lang="en-US">
                <a:solidFill>
                  <a:schemeClr val="dk1"/>
                </a:solidFill>
              </a:rPr>
              <a:t>Access to a range of data, intelligence and our costing tool to help you to plan and place your study more strategically to optimise its chances of success</a:t>
            </a:r>
            <a:endParaRPr>
              <a:solidFill>
                <a:schemeClr val="dk1"/>
              </a:solidFill>
            </a:endParaRPr>
          </a:p>
          <a:p>
            <a:pPr indent="-298450" lvl="1" marL="914400" marR="114300" rtl="0" algn="l">
              <a:lnSpc>
                <a:spcPct val="115000"/>
              </a:lnSpc>
              <a:spcBef>
                <a:spcPts val="0"/>
              </a:spcBef>
              <a:spcAft>
                <a:spcPts val="0"/>
              </a:spcAft>
              <a:buClr>
                <a:schemeClr val="dk1"/>
              </a:buClr>
              <a:buSzPts val="1100"/>
              <a:buChar char="○"/>
            </a:pPr>
            <a:r>
              <a:rPr lang="en-US">
                <a:solidFill>
                  <a:schemeClr val="dk1"/>
                </a:solidFill>
              </a:rPr>
              <a:t>Once your sites are open our research workforce will support recruitment</a:t>
            </a:r>
            <a:endParaRPr>
              <a:solidFill>
                <a:schemeClr val="dk1"/>
              </a:solidFill>
            </a:endParaRPr>
          </a:p>
          <a:p>
            <a:pPr indent="-298450" lvl="1" marL="914400" marR="114300" rtl="0" algn="l">
              <a:lnSpc>
                <a:spcPct val="115000"/>
              </a:lnSpc>
              <a:spcBef>
                <a:spcPts val="0"/>
              </a:spcBef>
              <a:spcAft>
                <a:spcPts val="0"/>
              </a:spcAft>
              <a:buClr>
                <a:schemeClr val="dk1"/>
              </a:buClr>
              <a:buSzPts val="1100"/>
              <a:buChar char="○"/>
            </a:pPr>
            <a:r>
              <a:rPr lang="en-US">
                <a:solidFill>
                  <a:schemeClr val="dk1"/>
                </a:solidFill>
              </a:rPr>
              <a:t>We will monitor study-wide performance at a national level and can identify if/where additional support may be required.</a:t>
            </a:r>
            <a:endParaRPr>
              <a:solidFill>
                <a:schemeClr val="dk1"/>
              </a:solidFill>
            </a:endParaRPr>
          </a:p>
          <a:p>
            <a:pPr indent="-298450" lvl="0" marL="457200" marR="114300" rtl="0" algn="l">
              <a:lnSpc>
                <a:spcPct val="115000"/>
              </a:lnSpc>
              <a:spcBef>
                <a:spcPts val="0"/>
              </a:spcBef>
              <a:spcAft>
                <a:spcPts val="0"/>
              </a:spcAft>
              <a:buClr>
                <a:schemeClr val="dk1"/>
              </a:buClr>
              <a:buSzPts val="1100"/>
              <a:buChar char="●"/>
            </a:pPr>
            <a:r>
              <a:rPr lang="en-US">
                <a:solidFill>
                  <a:schemeClr val="dk1"/>
                </a:solidFill>
              </a:rPr>
              <a:t>Your support package will vary depending on your where you are in your research journey, your product or innovation, what type of company you are - </a:t>
            </a:r>
            <a:r>
              <a:rPr b="1" lang="en-US">
                <a:solidFill>
                  <a:schemeClr val="dk1"/>
                </a:solidFill>
              </a:rPr>
              <a:t>we encourage you to come and talk to us so we can tailor your package of support.</a:t>
            </a:r>
            <a:endParaRPr b="1">
              <a:solidFill>
                <a:schemeClr val="dk1"/>
              </a:solidFill>
            </a:endParaRPr>
          </a:p>
          <a:p>
            <a:pPr indent="-298450" lvl="0" marL="457200" marR="114300" rtl="0" algn="l">
              <a:lnSpc>
                <a:spcPct val="115000"/>
              </a:lnSpc>
              <a:spcBef>
                <a:spcPts val="0"/>
              </a:spcBef>
              <a:spcAft>
                <a:spcPts val="0"/>
              </a:spcAft>
              <a:buClr>
                <a:schemeClr val="dk1"/>
              </a:buClr>
              <a:buSzPts val="1100"/>
              <a:buChar char="●"/>
            </a:pPr>
            <a:r>
              <a:rPr b="1" lang="en-US">
                <a:solidFill>
                  <a:schemeClr val="dk1"/>
                </a:solidFill>
              </a:rPr>
              <a:t>Decentralised trials: https://www.nihr.ac.uk/partners-and-industry/industry/uk-research-delivery-spotlights/decentralised-clinical-trials.htm#:~:text=Decentralised%20trial%20delivery%20holds%20many,for%20travel%20to%20clinical%20sites.</a:t>
            </a:r>
            <a:endParaRPr b="1">
              <a:solidFill>
                <a:schemeClr val="dk1"/>
              </a:solidFill>
            </a:endParaRPr>
          </a:p>
          <a:p>
            <a:pPr indent="0" lvl="0" marL="457200" marR="1143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
        <p:nvSpPr>
          <p:cNvPr id="1205" name="Google Shape;1205;g2c2c53d2005_0_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2998cf9b3d0_5_13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2" name="Google Shape;1312;g2998cf9b3d0_5_1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c2c53d2005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c2c53d2005_0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9" name="Shape 1329"/>
        <p:cNvGrpSpPr/>
        <p:nvPr/>
      </p:nvGrpSpPr>
      <p:grpSpPr>
        <a:xfrm>
          <a:off x="0" y="0"/>
          <a:ext cx="0" cy="0"/>
          <a:chOff x="0" y="0"/>
          <a:chExt cx="0" cy="0"/>
        </a:xfrm>
      </p:grpSpPr>
      <p:sp>
        <p:nvSpPr>
          <p:cNvPr id="1330" name="Google Shape;1330;g2c330d11445_0_5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31" name="Google Shape;1331;g2c330d11445_0_5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2c330d11445_0_6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8" name="Google Shape;1348;g2c330d11445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2c330d11445_0_7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Secondary Slide </a:t>
            </a:r>
            <a:endParaRPr/>
          </a:p>
        </p:txBody>
      </p:sp>
      <p:sp>
        <p:nvSpPr>
          <p:cNvPr id="1382" name="Google Shape;1382;g2c330d11445_0_7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g2c330d11445_0_8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Secondary Slide </a:t>
            </a:r>
            <a:endParaRPr/>
          </a:p>
        </p:txBody>
      </p:sp>
      <p:sp>
        <p:nvSpPr>
          <p:cNvPr id="1419" name="Google Shape;1419;g2c330d11445_0_8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g2c2c53d2005_0_5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5" name="Google Shape;1435;g2c2c53d2005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2c2c53d2005_0_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g2c2c53d2005_0_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30621fcb0b1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9" name="Google Shape;1479;g30621fcb0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bf3fb93268_0_3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215" name="Google Shape;215;g2bf3fb93268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998cf9b3d0_8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g2998cf9b3d0_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2c53d2005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9" name="Google Shape;329;g2c2c53d200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c2c53d2005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c2c53d2005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bf3fb9326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a:solidFill>
                  <a:schemeClr val="dk1"/>
                </a:solidFill>
              </a:rPr>
              <a:t>Primary slide: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Presents the opportunity for support improving the delivery of services support and care to patients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NHS is persistently scrutinised by long waiting lists and referrals, it is one of the highest priorities for the NHS to reduce the waiting time and providing high standards of care to patients through the adoption of new innovations and improvements. </a:t>
            </a:r>
            <a:endParaRPr>
              <a:solidFill>
                <a:schemeClr val="dk1"/>
              </a:solidFill>
            </a:endParaRPr>
          </a:p>
          <a:p>
            <a:pPr indent="-298450" lvl="0" marL="457200" rtl="0" algn="l">
              <a:lnSpc>
                <a:spcPct val="100000"/>
              </a:lnSpc>
              <a:spcBef>
                <a:spcPts val="0"/>
              </a:spcBef>
              <a:spcAft>
                <a:spcPts val="0"/>
              </a:spcAft>
              <a:buClr>
                <a:schemeClr val="dk1"/>
              </a:buClr>
              <a:buSzPts val="1100"/>
              <a:buChar char="●"/>
            </a:pPr>
            <a:r>
              <a:rPr lang="en-US">
                <a:solidFill>
                  <a:schemeClr val="dk1"/>
                </a:solidFill>
              </a:rPr>
              <a:t>The NHS is publically funded so performance information of the system is within the public domain and NHS priorities and other organisations that review and audit the system have made this information freely available for the Life Science industry to access this information.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Individual Trusts publish and produces annual reports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NHS priorities and Strategy white papers </a:t>
            </a:r>
            <a:endParaRPr>
              <a:solidFill>
                <a:schemeClr val="dk1"/>
              </a:solidFill>
            </a:endParaRPr>
          </a:p>
          <a:p>
            <a:pPr indent="-298450" lvl="1" marL="914400" rtl="0" algn="l">
              <a:lnSpc>
                <a:spcPct val="100000"/>
              </a:lnSpc>
              <a:spcBef>
                <a:spcPts val="0"/>
              </a:spcBef>
              <a:spcAft>
                <a:spcPts val="0"/>
              </a:spcAft>
              <a:buClr>
                <a:schemeClr val="dk1"/>
              </a:buClr>
              <a:buSzPts val="1100"/>
              <a:buChar char="○"/>
            </a:pPr>
            <a:r>
              <a:rPr lang="en-US">
                <a:solidFill>
                  <a:schemeClr val="dk1"/>
                </a:solidFill>
              </a:rPr>
              <a:t>CQC - independent audit publishes information around the operational performances of NHS services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p:txBody>
      </p:sp>
      <p:sp>
        <p:nvSpPr>
          <p:cNvPr id="358" name="Google Shape;358;g2bf3fb932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2998cf9b3d0_8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1" name="Google Shape;451;g2998cf9b3d0_8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5.png"/><Relationship Id="rId4" Type="http://schemas.openxmlformats.org/officeDocument/2006/relationships/image" Target="../media/image21.png"/><Relationship Id="rId5" Type="http://schemas.openxmlformats.org/officeDocument/2006/relationships/image" Target="../media/image2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 Id="rId3" Type="http://schemas.openxmlformats.org/officeDocument/2006/relationships/image" Target="../media/image15.png"/><Relationship Id="rId4" Type="http://schemas.openxmlformats.org/officeDocument/2006/relationships/image" Target="../media/image28.png"/><Relationship Id="rId5" Type="http://schemas.openxmlformats.org/officeDocument/2006/relationships/image" Target="../media/image26.png"/><Relationship Id="rId6"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2.png"/><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1.png"/><Relationship Id="rId6" Type="http://schemas.openxmlformats.org/officeDocument/2006/relationships/image" Target="../media/image2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11.png"/><Relationship Id="rId6"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g29791294ca6_0_98"/>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3" name="Google Shape;13;g29791294ca6_0_98"/>
          <p:cNvPicPr preferRelativeResize="0"/>
          <p:nvPr/>
        </p:nvPicPr>
        <p:blipFill rotWithShape="1">
          <a:blip r:embed="rId3">
            <a:alphaModFix/>
          </a:blip>
          <a:srcRect b="-36686" l="0" r="6603" t="0"/>
          <a:stretch/>
        </p:blipFill>
        <p:spPr>
          <a:xfrm>
            <a:off x="402420" y="858109"/>
            <a:ext cx="11387163" cy="45719"/>
          </a:xfrm>
          <a:prstGeom prst="rect">
            <a:avLst/>
          </a:prstGeom>
          <a:noFill/>
          <a:ln>
            <a:noFill/>
          </a:ln>
        </p:spPr>
      </p:pic>
      <p:pic>
        <p:nvPicPr>
          <p:cNvPr id="14" name="Google Shape;14;g29791294ca6_0_98"/>
          <p:cNvPicPr preferRelativeResize="0"/>
          <p:nvPr/>
        </p:nvPicPr>
        <p:blipFill rotWithShape="1">
          <a:blip r:embed="rId4">
            <a:alphaModFix/>
          </a:blip>
          <a:srcRect b="23512" l="35446" r="0" t="0"/>
          <a:stretch/>
        </p:blipFill>
        <p:spPr>
          <a:xfrm>
            <a:off x="0" y="4799507"/>
            <a:ext cx="1737361" cy="2058493"/>
          </a:xfrm>
          <a:prstGeom prst="rect">
            <a:avLst/>
          </a:prstGeom>
          <a:noFill/>
          <a:ln>
            <a:noFill/>
          </a:ln>
        </p:spPr>
      </p:pic>
      <p:pic>
        <p:nvPicPr>
          <p:cNvPr id="15" name="Google Shape;15;g29791294ca6_0_98"/>
          <p:cNvPicPr preferRelativeResize="0"/>
          <p:nvPr/>
        </p:nvPicPr>
        <p:blipFill rotWithShape="1">
          <a:blip r:embed="rId5">
            <a:alphaModFix/>
          </a:blip>
          <a:srcRect b="0" l="0" r="0" t="0"/>
          <a:stretch/>
        </p:blipFill>
        <p:spPr>
          <a:xfrm rot="-5400000">
            <a:off x="10239223" y="1795994"/>
            <a:ext cx="1579200" cy="1184400"/>
          </a:xfrm>
          <a:prstGeom prst="rect">
            <a:avLst/>
          </a:prstGeom>
          <a:noFill/>
          <a:ln>
            <a:noFill/>
          </a:ln>
        </p:spPr>
      </p:pic>
      <p:sp>
        <p:nvSpPr>
          <p:cNvPr id="16" name="Google Shape;16;g29791294ca6_0_9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lt1"/>
              </a:buClr>
              <a:buSzPts val="6000"/>
              <a:buFont typeface="Lato"/>
              <a:buNone/>
              <a:defRPr b="1" sz="6000">
                <a:solidFill>
                  <a:schemeClr val="lt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g29791294ca6_0_98"/>
          <p:cNvSpPr txBox="1"/>
          <p:nvPr>
            <p:ph idx="1" type="subTitle"/>
          </p:nvPr>
        </p:nvSpPr>
        <p:spPr>
          <a:xfrm>
            <a:off x="1524000" y="3986194"/>
            <a:ext cx="9144000" cy="1271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1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3E3E3E"/>
              </a:buClr>
              <a:buSzPts val="2000"/>
              <a:buNone/>
              <a:defRPr sz="2000"/>
            </a:lvl2pPr>
            <a:lvl3pPr lvl="2" algn="ctr">
              <a:lnSpc>
                <a:spcPct val="90000"/>
              </a:lnSpc>
              <a:spcBef>
                <a:spcPts val="500"/>
              </a:spcBef>
              <a:spcAft>
                <a:spcPts val="0"/>
              </a:spcAft>
              <a:buClr>
                <a:srgbClr val="3E3E3E"/>
              </a:buClr>
              <a:buSzPts val="1900"/>
              <a:buNone/>
              <a:defRPr sz="1900"/>
            </a:lvl3pPr>
            <a:lvl4pPr lvl="3" algn="ctr">
              <a:lnSpc>
                <a:spcPct val="90000"/>
              </a:lnSpc>
              <a:spcBef>
                <a:spcPts val="500"/>
              </a:spcBef>
              <a:spcAft>
                <a:spcPts val="0"/>
              </a:spcAft>
              <a:buClr>
                <a:srgbClr val="3E3E3E"/>
              </a:buClr>
              <a:buSzPts val="1600"/>
              <a:buNone/>
              <a:defRPr sz="1600"/>
            </a:lvl4pPr>
            <a:lvl5pPr lvl="4" algn="ctr">
              <a:lnSpc>
                <a:spcPct val="90000"/>
              </a:lnSpc>
              <a:spcBef>
                <a:spcPts val="500"/>
              </a:spcBef>
              <a:spcAft>
                <a:spcPts val="0"/>
              </a:spcAft>
              <a:buClr>
                <a:srgbClr val="3E3E3E"/>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g29791294ca6_0_9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g29791294ca6_0_98"/>
          <p:cNvSpPr txBox="1"/>
          <p:nvPr/>
        </p:nvSpPr>
        <p:spPr>
          <a:xfrm>
            <a:off x="873760" y="-538480"/>
            <a:ext cx="1848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pic>
        <p:nvPicPr>
          <p:cNvPr id="20" name="Google Shape;20;g29791294ca6_0_98"/>
          <p:cNvPicPr preferRelativeResize="0"/>
          <p:nvPr/>
        </p:nvPicPr>
        <p:blipFill rotWithShape="1">
          <a:blip r:embed="rId6">
            <a:alphaModFix/>
          </a:blip>
          <a:srcRect b="0" l="0" r="0" t="0"/>
          <a:stretch/>
        </p:blipFill>
        <p:spPr>
          <a:xfrm>
            <a:off x="402429" y="222647"/>
            <a:ext cx="5189547" cy="5181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ogo slide 2">
  <p:cSld name="logo slide 2">
    <p:spTree>
      <p:nvGrpSpPr>
        <p:cNvPr id="72" name="Shape 72"/>
        <p:cNvGrpSpPr/>
        <p:nvPr/>
      </p:nvGrpSpPr>
      <p:grpSpPr>
        <a:xfrm>
          <a:off x="0" y="0"/>
          <a:ext cx="0" cy="0"/>
          <a:chOff x="0" y="0"/>
          <a:chExt cx="0" cy="0"/>
        </a:xfrm>
      </p:grpSpPr>
      <p:pic>
        <p:nvPicPr>
          <p:cNvPr id="73" name="Google Shape;73;g2998cf9b3d0_5_1064"/>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74" name="Google Shape;74;g2998cf9b3d0_5_1064"/>
          <p:cNvSpPr txBox="1"/>
          <p:nvPr>
            <p:ph idx="12" type="sldNum"/>
          </p:nvPr>
        </p:nvSpPr>
        <p:spPr>
          <a:xfrm>
            <a:off x="8610600" y="6356352"/>
            <a:ext cx="2743200" cy="3651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g2998cf9b3d0_5_1064"/>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19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ccine2 1">
  <p:cSld name="Vaccine2 1">
    <p:spTree>
      <p:nvGrpSpPr>
        <p:cNvPr id="76" name="Shape 76"/>
        <p:cNvGrpSpPr/>
        <p:nvPr/>
      </p:nvGrpSpPr>
      <p:grpSpPr>
        <a:xfrm>
          <a:off x="0" y="0"/>
          <a:ext cx="0" cy="0"/>
          <a:chOff x="0" y="0"/>
          <a:chExt cx="0" cy="0"/>
        </a:xfrm>
      </p:grpSpPr>
      <p:pic>
        <p:nvPicPr>
          <p:cNvPr id="77" name="Google Shape;77;g2998cf9b3d0_5_1072"/>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78" name="Google Shape;78;g2998cf9b3d0_5_1072"/>
          <p:cNvSpPr txBox="1"/>
          <p:nvPr/>
        </p:nvSpPr>
        <p:spPr>
          <a:xfrm>
            <a:off x="873760" y="-538480"/>
            <a:ext cx="1848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700"/>
              <a:buFont typeface="Arial"/>
              <a:buNone/>
            </a:pPr>
            <a:r>
              <a:t/>
            </a:r>
            <a:endParaRPr b="0" i="0" sz="1900" u="none" cap="none" strike="noStrike">
              <a:solidFill>
                <a:schemeClr val="dk1"/>
              </a:solidFill>
              <a:latin typeface="Arial"/>
              <a:ea typeface="Arial"/>
              <a:cs typeface="Arial"/>
              <a:sym typeface="Arial"/>
            </a:endParaRPr>
          </a:p>
        </p:txBody>
      </p:sp>
      <p:pic>
        <p:nvPicPr>
          <p:cNvPr id="79" name="Google Shape;79;g2998cf9b3d0_5_1072"/>
          <p:cNvPicPr preferRelativeResize="0"/>
          <p:nvPr/>
        </p:nvPicPr>
        <p:blipFill rotWithShape="1">
          <a:blip r:embed="rId3">
            <a:alphaModFix/>
          </a:blip>
          <a:srcRect b="970" l="0" r="0" t="0"/>
          <a:stretch/>
        </p:blipFill>
        <p:spPr>
          <a:xfrm>
            <a:off x="432000" y="288000"/>
            <a:ext cx="3693199" cy="365200"/>
          </a:xfrm>
          <a:prstGeom prst="rect">
            <a:avLst/>
          </a:prstGeom>
          <a:noFill/>
          <a:ln>
            <a:noFill/>
          </a:ln>
        </p:spPr>
      </p:pic>
      <p:cxnSp>
        <p:nvCxnSpPr>
          <p:cNvPr id="80" name="Google Shape;80;g2998cf9b3d0_5_1072"/>
          <p:cNvCxnSpPr/>
          <p:nvPr/>
        </p:nvCxnSpPr>
        <p:spPr>
          <a:xfrm>
            <a:off x="3906900" y="11610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1" name="Shape 81"/>
        <p:cNvGrpSpPr/>
        <p:nvPr/>
      </p:nvGrpSpPr>
      <p:grpSpPr>
        <a:xfrm>
          <a:off x="0" y="0"/>
          <a:ext cx="0" cy="0"/>
          <a:chOff x="0" y="0"/>
          <a:chExt cx="0" cy="0"/>
        </a:xfrm>
      </p:grpSpPr>
      <p:pic>
        <p:nvPicPr>
          <p:cNvPr id="82" name="Google Shape;82;g2998cf9b3d0_5_1077"/>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83" name="Google Shape;83;g2998cf9b3d0_5_1077"/>
          <p:cNvPicPr preferRelativeResize="0"/>
          <p:nvPr/>
        </p:nvPicPr>
        <p:blipFill rotWithShape="1">
          <a:blip r:embed="rId3">
            <a:alphaModFix/>
          </a:blip>
          <a:srcRect b="-36686" l="0" r="0" t="0"/>
          <a:stretch/>
        </p:blipFill>
        <p:spPr>
          <a:xfrm>
            <a:off x="436033" y="858109"/>
            <a:ext cx="11387159" cy="45719"/>
          </a:xfrm>
          <a:prstGeom prst="rect">
            <a:avLst/>
          </a:prstGeom>
          <a:noFill/>
          <a:ln>
            <a:noFill/>
          </a:ln>
        </p:spPr>
      </p:pic>
      <p:pic>
        <p:nvPicPr>
          <p:cNvPr id="84" name="Google Shape;84;g2998cf9b3d0_5_1077"/>
          <p:cNvPicPr preferRelativeResize="0"/>
          <p:nvPr/>
        </p:nvPicPr>
        <p:blipFill rotWithShape="1">
          <a:blip r:embed="rId4">
            <a:alphaModFix/>
          </a:blip>
          <a:srcRect b="0" l="0" r="0" t="0"/>
          <a:stretch/>
        </p:blipFill>
        <p:spPr>
          <a:xfrm rot="-5400000">
            <a:off x="10239224" y="1795993"/>
            <a:ext cx="1579199" cy="1184400"/>
          </a:xfrm>
          <a:prstGeom prst="rect">
            <a:avLst/>
          </a:prstGeom>
          <a:noFill/>
          <a:ln>
            <a:noFill/>
          </a:ln>
        </p:spPr>
      </p:pic>
      <p:sp>
        <p:nvSpPr>
          <p:cNvPr id="85" name="Google Shape;85;g2998cf9b3d0_5_1077"/>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6" name="Google Shape;86;g2998cf9b3d0_5_1077"/>
          <p:cNvSpPr txBox="1"/>
          <p:nvPr>
            <p:ph idx="1" type="subTitle"/>
          </p:nvPr>
        </p:nvSpPr>
        <p:spPr>
          <a:xfrm>
            <a:off x="1524000" y="3986195"/>
            <a:ext cx="9144000" cy="1271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1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87" name="Google Shape;87;g2998cf9b3d0_5_1077"/>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88" name="Google Shape;88;g2998cf9b3d0_5_1077"/>
          <p:cNvSpPr txBox="1"/>
          <p:nvPr/>
        </p:nvSpPr>
        <p:spPr>
          <a:xfrm>
            <a:off x="873760" y="-538480"/>
            <a:ext cx="184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pic>
        <p:nvPicPr>
          <p:cNvPr id="89" name="Google Shape;89;g2998cf9b3d0_5_1077"/>
          <p:cNvPicPr preferRelativeResize="0"/>
          <p:nvPr/>
        </p:nvPicPr>
        <p:blipFill rotWithShape="1">
          <a:blip r:embed="rId5">
            <a:alphaModFix/>
          </a:blip>
          <a:srcRect b="0" l="0" r="0" t="0"/>
          <a:stretch/>
        </p:blipFill>
        <p:spPr>
          <a:xfrm>
            <a:off x="402420" y="300504"/>
            <a:ext cx="3396233" cy="3366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90" name="Shape 90"/>
        <p:cNvGrpSpPr/>
        <p:nvPr/>
      </p:nvGrpSpPr>
      <p:grpSpPr>
        <a:xfrm>
          <a:off x="0" y="0"/>
          <a:ext cx="0" cy="0"/>
          <a:chOff x="0" y="0"/>
          <a:chExt cx="0" cy="0"/>
        </a:xfrm>
      </p:grpSpPr>
      <p:pic>
        <p:nvPicPr>
          <p:cNvPr id="91" name="Google Shape;91;g2998cf9b3d0_5_1086"/>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92" name="Google Shape;92;g2998cf9b3d0_5_1086"/>
          <p:cNvPicPr preferRelativeResize="0"/>
          <p:nvPr/>
        </p:nvPicPr>
        <p:blipFill rotWithShape="1">
          <a:blip r:embed="rId3">
            <a:alphaModFix/>
          </a:blip>
          <a:srcRect b="-36686" l="0" r="0" t="0"/>
          <a:stretch/>
        </p:blipFill>
        <p:spPr>
          <a:xfrm>
            <a:off x="402421" y="868933"/>
            <a:ext cx="11387159" cy="45719"/>
          </a:xfrm>
          <a:prstGeom prst="rect">
            <a:avLst/>
          </a:prstGeom>
          <a:noFill/>
          <a:ln>
            <a:noFill/>
          </a:ln>
        </p:spPr>
      </p:pic>
      <p:sp>
        <p:nvSpPr>
          <p:cNvPr id="93" name="Google Shape;93;g2998cf9b3d0_5_1086"/>
          <p:cNvSpPr txBox="1"/>
          <p:nvPr>
            <p:ph type="title"/>
          </p:nvPr>
        </p:nvSpPr>
        <p:spPr>
          <a:xfrm>
            <a:off x="402433" y="2488700"/>
            <a:ext cx="9838800" cy="113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4" name="Google Shape;94;g2998cf9b3d0_5_1086"/>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95" name="Google Shape;95;g2998cf9b3d0_5_1086"/>
          <p:cNvPicPr preferRelativeResize="0"/>
          <p:nvPr/>
        </p:nvPicPr>
        <p:blipFill rotWithShape="1">
          <a:blip r:embed="rId4">
            <a:alphaModFix/>
          </a:blip>
          <a:srcRect b="0" l="0" r="0" t="0"/>
          <a:stretch/>
        </p:blipFill>
        <p:spPr>
          <a:xfrm rot="-5400000">
            <a:off x="10129459" y="1714917"/>
            <a:ext cx="1579205" cy="1184404"/>
          </a:xfrm>
          <a:prstGeom prst="rect">
            <a:avLst/>
          </a:prstGeom>
          <a:noFill/>
          <a:ln>
            <a:noFill/>
          </a:ln>
        </p:spPr>
      </p:pic>
      <p:pic>
        <p:nvPicPr>
          <p:cNvPr id="96" name="Google Shape;96;g2998cf9b3d0_5_1086"/>
          <p:cNvPicPr preferRelativeResize="0"/>
          <p:nvPr/>
        </p:nvPicPr>
        <p:blipFill rotWithShape="1">
          <a:blip r:embed="rId5">
            <a:alphaModFix/>
          </a:blip>
          <a:srcRect b="0" l="0" r="0" t="0"/>
          <a:stretch/>
        </p:blipFill>
        <p:spPr>
          <a:xfrm>
            <a:off x="402421" y="318527"/>
            <a:ext cx="3196168" cy="36878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1">
  <p:cSld name="2_Section Header_1">
    <p:spTree>
      <p:nvGrpSpPr>
        <p:cNvPr id="97" name="Shape 97"/>
        <p:cNvGrpSpPr/>
        <p:nvPr/>
      </p:nvGrpSpPr>
      <p:grpSpPr>
        <a:xfrm>
          <a:off x="0" y="0"/>
          <a:ext cx="0" cy="0"/>
          <a:chOff x="0" y="0"/>
          <a:chExt cx="0" cy="0"/>
        </a:xfrm>
      </p:grpSpPr>
      <p:pic>
        <p:nvPicPr>
          <p:cNvPr id="98" name="Google Shape;98;g2998cf9b3d0_5_1093"/>
          <p:cNvPicPr preferRelativeResize="0"/>
          <p:nvPr/>
        </p:nvPicPr>
        <p:blipFill rotWithShape="1">
          <a:blip r:embed="rId2">
            <a:alphaModFix/>
          </a:blip>
          <a:srcRect b="-36686" l="0" r="0" t="0"/>
          <a:stretch/>
        </p:blipFill>
        <p:spPr>
          <a:xfrm>
            <a:off x="402421" y="868933"/>
            <a:ext cx="11387159" cy="45719"/>
          </a:xfrm>
          <a:prstGeom prst="rect">
            <a:avLst/>
          </a:prstGeom>
          <a:noFill/>
          <a:ln>
            <a:noFill/>
          </a:ln>
        </p:spPr>
      </p:pic>
      <p:sp>
        <p:nvSpPr>
          <p:cNvPr id="99" name="Google Shape;99;g2998cf9b3d0_5_1093"/>
          <p:cNvSpPr txBox="1"/>
          <p:nvPr>
            <p:ph type="title"/>
          </p:nvPr>
        </p:nvSpPr>
        <p:spPr>
          <a:xfrm>
            <a:off x="402433" y="2488700"/>
            <a:ext cx="9838800" cy="1133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 name="Google Shape;100;g2998cf9b3d0_5_109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01" name="Google Shape;101;g2998cf9b3d0_5_1093"/>
          <p:cNvPicPr preferRelativeResize="0"/>
          <p:nvPr/>
        </p:nvPicPr>
        <p:blipFill rotWithShape="1">
          <a:blip r:embed="rId3">
            <a:alphaModFix/>
          </a:blip>
          <a:srcRect b="0" l="0" r="0" t="0"/>
          <a:stretch/>
        </p:blipFill>
        <p:spPr>
          <a:xfrm>
            <a:off x="402421" y="318527"/>
            <a:ext cx="3196168" cy="36878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spTree>
      <p:nvGrpSpPr>
        <p:cNvPr id="102" name="Shape 102"/>
        <p:cNvGrpSpPr/>
        <p:nvPr/>
      </p:nvGrpSpPr>
      <p:grpSpPr>
        <a:xfrm>
          <a:off x="0" y="0"/>
          <a:ext cx="0" cy="0"/>
          <a:chOff x="0" y="0"/>
          <a:chExt cx="0" cy="0"/>
        </a:xfrm>
      </p:grpSpPr>
      <p:sp>
        <p:nvSpPr>
          <p:cNvPr id="103" name="Google Shape;103;g2998cf9b3d0_5_1098"/>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 name="Google Shape;104;g2998cf9b3d0_5_1098"/>
          <p:cNvSpPr txBox="1"/>
          <p:nvPr>
            <p:ph idx="1" type="subTitle"/>
          </p:nvPr>
        </p:nvSpPr>
        <p:spPr>
          <a:xfrm>
            <a:off x="1524000" y="3602037"/>
            <a:ext cx="9144000" cy="1655700"/>
          </a:xfrm>
          <a:prstGeom prst="rect">
            <a:avLst/>
          </a:prstGeom>
          <a:noFill/>
          <a:ln>
            <a:noFill/>
          </a:ln>
        </p:spPr>
        <p:txBody>
          <a:bodyPr anchorCtr="0" anchor="t" bIns="45700" lIns="91425" spcFirstLastPara="1" rIns="91425" wrap="square" tIns="45700">
            <a:noAutofit/>
          </a:bodyPr>
          <a:lstStyle>
            <a:lvl1pPr lvl="0" algn="ctr">
              <a:lnSpc>
                <a:spcPct val="90000"/>
              </a:lnSpc>
              <a:spcBef>
                <a:spcPts val="11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900"/>
            </a:lvl3pPr>
            <a:lvl4pPr lvl="3" algn="ctr">
              <a:lnSpc>
                <a:spcPct val="90000"/>
              </a:lnSpc>
              <a:spcBef>
                <a:spcPts val="500"/>
              </a:spcBef>
              <a:spcAft>
                <a:spcPts val="0"/>
              </a:spcAft>
              <a:buSzPts val="1900"/>
              <a:buNone/>
              <a:defRPr sz="1600"/>
            </a:lvl4pPr>
            <a:lvl5pPr lvl="4" algn="ctr">
              <a:lnSpc>
                <a:spcPct val="90000"/>
              </a:lnSpc>
              <a:spcBef>
                <a:spcPts val="500"/>
              </a:spcBef>
              <a:spcAft>
                <a:spcPts val="0"/>
              </a:spcAft>
              <a:buSzPts val="1900"/>
              <a:buNone/>
              <a:defRPr sz="1600"/>
            </a:lvl5pPr>
            <a:lvl6pPr lvl="5" algn="ctr">
              <a:lnSpc>
                <a:spcPct val="90000"/>
              </a:lnSpc>
              <a:spcBef>
                <a:spcPts val="500"/>
              </a:spcBef>
              <a:spcAft>
                <a:spcPts val="0"/>
              </a:spcAft>
              <a:buSzPts val="1900"/>
              <a:buNone/>
              <a:defRPr sz="1600"/>
            </a:lvl6pPr>
            <a:lvl7pPr lvl="6" algn="ctr">
              <a:lnSpc>
                <a:spcPct val="90000"/>
              </a:lnSpc>
              <a:spcBef>
                <a:spcPts val="500"/>
              </a:spcBef>
              <a:spcAft>
                <a:spcPts val="0"/>
              </a:spcAft>
              <a:buSzPts val="1900"/>
              <a:buNone/>
              <a:defRPr sz="1600"/>
            </a:lvl7pPr>
            <a:lvl8pPr lvl="7" algn="ctr">
              <a:lnSpc>
                <a:spcPct val="90000"/>
              </a:lnSpc>
              <a:spcBef>
                <a:spcPts val="500"/>
              </a:spcBef>
              <a:spcAft>
                <a:spcPts val="0"/>
              </a:spcAft>
              <a:buSzPts val="1900"/>
              <a:buNone/>
              <a:defRPr sz="1600"/>
            </a:lvl8pPr>
            <a:lvl9pPr lvl="8" algn="ctr">
              <a:lnSpc>
                <a:spcPct val="90000"/>
              </a:lnSpc>
              <a:spcBef>
                <a:spcPts val="500"/>
              </a:spcBef>
              <a:spcAft>
                <a:spcPts val="0"/>
              </a:spcAft>
              <a:buSzPts val="1900"/>
              <a:buNone/>
              <a:defRPr sz="1600"/>
            </a:lvl9pPr>
          </a:lstStyle>
          <a:p/>
        </p:txBody>
      </p:sp>
      <p:sp>
        <p:nvSpPr>
          <p:cNvPr id="105" name="Google Shape;105;g2998cf9b3d0_5_1098"/>
          <p:cNvSpPr txBox="1"/>
          <p:nvPr>
            <p:ph idx="10" type="dt"/>
          </p:nvPr>
        </p:nvSpPr>
        <p:spPr>
          <a:xfrm>
            <a:off x="838200" y="6356352"/>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6" name="Google Shape;106;g2998cf9b3d0_5_1098"/>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7" name="Google Shape;107;g2998cf9b3d0_5_109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08" name="Shape 108"/>
        <p:cNvGrpSpPr/>
        <p:nvPr/>
      </p:nvGrpSpPr>
      <p:grpSpPr>
        <a:xfrm>
          <a:off x="0" y="0"/>
          <a:ext cx="0" cy="0"/>
          <a:chOff x="0" y="0"/>
          <a:chExt cx="0" cy="0"/>
        </a:xfrm>
      </p:grpSpPr>
      <p:pic>
        <p:nvPicPr>
          <p:cNvPr id="109" name="Google Shape;109;g2998cf9b3d0_5_1104"/>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10" name="Google Shape;110;g2998cf9b3d0_5_1104"/>
          <p:cNvPicPr preferRelativeResize="0"/>
          <p:nvPr/>
        </p:nvPicPr>
        <p:blipFill rotWithShape="1">
          <a:blip r:embed="rId3">
            <a:alphaModFix/>
          </a:blip>
          <a:srcRect b="-36686" l="0" r="0" t="0"/>
          <a:stretch/>
        </p:blipFill>
        <p:spPr>
          <a:xfrm>
            <a:off x="402421" y="868933"/>
            <a:ext cx="11387159" cy="45719"/>
          </a:xfrm>
          <a:prstGeom prst="rect">
            <a:avLst/>
          </a:prstGeom>
          <a:noFill/>
          <a:ln>
            <a:noFill/>
          </a:ln>
        </p:spPr>
      </p:pic>
      <p:pic>
        <p:nvPicPr>
          <p:cNvPr id="111" name="Google Shape;111;g2998cf9b3d0_5_1104"/>
          <p:cNvPicPr preferRelativeResize="0"/>
          <p:nvPr/>
        </p:nvPicPr>
        <p:blipFill rotWithShape="1">
          <a:blip r:embed="rId4">
            <a:alphaModFix/>
          </a:blip>
          <a:srcRect b="0" l="0" r="0" t="0"/>
          <a:stretch/>
        </p:blipFill>
        <p:spPr>
          <a:xfrm>
            <a:off x="402421" y="318527"/>
            <a:ext cx="3196168" cy="368789"/>
          </a:xfrm>
          <a:prstGeom prst="rect">
            <a:avLst/>
          </a:prstGeom>
          <a:noFill/>
          <a:ln>
            <a:noFill/>
          </a:ln>
        </p:spPr>
      </p:pic>
      <p:pic>
        <p:nvPicPr>
          <p:cNvPr id="112" name="Google Shape;112;g2998cf9b3d0_5_1104"/>
          <p:cNvPicPr preferRelativeResize="0"/>
          <p:nvPr/>
        </p:nvPicPr>
        <p:blipFill rotWithShape="1">
          <a:blip r:embed="rId5">
            <a:alphaModFix/>
          </a:blip>
          <a:srcRect b="0" l="0" r="0" t="0"/>
          <a:stretch/>
        </p:blipFill>
        <p:spPr>
          <a:xfrm>
            <a:off x="0" y="4015299"/>
            <a:ext cx="2780030" cy="2842703"/>
          </a:xfrm>
          <a:prstGeom prst="rect">
            <a:avLst/>
          </a:prstGeom>
          <a:noFill/>
          <a:ln>
            <a:noFill/>
          </a:ln>
        </p:spPr>
      </p:pic>
      <p:pic>
        <p:nvPicPr>
          <p:cNvPr id="113" name="Google Shape;113;g2998cf9b3d0_5_1104"/>
          <p:cNvPicPr preferRelativeResize="0"/>
          <p:nvPr/>
        </p:nvPicPr>
        <p:blipFill rotWithShape="1">
          <a:blip r:embed="rId6">
            <a:alphaModFix/>
          </a:blip>
          <a:srcRect b="0" l="0" r="0" t="0"/>
          <a:stretch/>
        </p:blipFill>
        <p:spPr>
          <a:xfrm rot="1782856">
            <a:off x="10190480" y="1552292"/>
            <a:ext cx="1351280" cy="675640"/>
          </a:xfrm>
          <a:prstGeom prst="rect">
            <a:avLst/>
          </a:prstGeom>
          <a:noFill/>
          <a:ln>
            <a:noFill/>
          </a:ln>
        </p:spPr>
      </p:pic>
      <p:sp>
        <p:nvSpPr>
          <p:cNvPr id="114" name="Google Shape;114;g2998cf9b3d0_5_1104"/>
          <p:cNvSpPr txBox="1"/>
          <p:nvPr>
            <p:ph type="title"/>
          </p:nvPr>
        </p:nvSpPr>
        <p:spPr>
          <a:xfrm>
            <a:off x="402433" y="2555267"/>
            <a:ext cx="95949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5" name="Google Shape;115;g2998cf9b3d0_5_110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bg>
      <p:bgPr>
        <a:solidFill>
          <a:srgbClr val="D1D9E2"/>
        </a:solidFill>
      </p:bgPr>
    </p:bg>
    <p:spTree>
      <p:nvGrpSpPr>
        <p:cNvPr id="116" name="Shape 116"/>
        <p:cNvGrpSpPr/>
        <p:nvPr/>
      </p:nvGrpSpPr>
      <p:grpSpPr>
        <a:xfrm>
          <a:off x="0" y="0"/>
          <a:ext cx="0" cy="0"/>
          <a:chOff x="0" y="0"/>
          <a:chExt cx="0" cy="0"/>
        </a:xfrm>
      </p:grpSpPr>
      <p:pic>
        <p:nvPicPr>
          <p:cNvPr id="117" name="Google Shape;117;g2998cf9b3d0_5_1112"/>
          <p:cNvPicPr preferRelativeResize="0"/>
          <p:nvPr/>
        </p:nvPicPr>
        <p:blipFill rotWithShape="1">
          <a:blip r:embed="rId2">
            <a:alphaModFix/>
          </a:blip>
          <a:srcRect b="-36686" l="0" r="6603" t="0"/>
          <a:stretch/>
        </p:blipFill>
        <p:spPr>
          <a:xfrm>
            <a:off x="402421" y="868935"/>
            <a:ext cx="11387175" cy="45719"/>
          </a:xfrm>
          <a:prstGeom prst="rect">
            <a:avLst/>
          </a:prstGeom>
          <a:noFill/>
          <a:ln>
            <a:noFill/>
          </a:ln>
        </p:spPr>
      </p:pic>
      <p:sp>
        <p:nvSpPr>
          <p:cNvPr id="118" name="Google Shape;118;g2998cf9b3d0_5_1112"/>
          <p:cNvSpPr txBox="1"/>
          <p:nvPr>
            <p:ph type="title"/>
          </p:nvPr>
        </p:nvSpPr>
        <p:spPr>
          <a:xfrm>
            <a:off x="838200" y="2562303"/>
            <a:ext cx="9159300" cy="1325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93E72"/>
              </a:buClr>
              <a:buSzPts val="3600"/>
              <a:buFont typeface="Lato"/>
              <a:buNone/>
              <a:defRPr sz="48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9" name="Google Shape;119;g2998cf9b3d0_5_1112"/>
          <p:cNvSpPr txBox="1"/>
          <p:nvPr>
            <p:ph idx="12" type="sldNum"/>
          </p:nvPr>
        </p:nvSpPr>
        <p:spPr>
          <a:xfrm>
            <a:off x="8610600" y="6356352"/>
            <a:ext cx="27432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990A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20" name="Google Shape;120;g2998cf9b3d0_5_1112"/>
          <p:cNvPicPr preferRelativeResize="0"/>
          <p:nvPr/>
        </p:nvPicPr>
        <p:blipFill rotWithShape="1">
          <a:blip r:embed="rId3">
            <a:alphaModFix/>
          </a:blip>
          <a:srcRect b="0" l="0" r="0" t="0"/>
          <a:stretch/>
        </p:blipFill>
        <p:spPr>
          <a:xfrm>
            <a:off x="402423" y="364581"/>
            <a:ext cx="2450111" cy="279127"/>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_section header 1">
  <p:cSld name="03_section header_1">
    <p:spTree>
      <p:nvGrpSpPr>
        <p:cNvPr id="121" name="Shape 121"/>
        <p:cNvGrpSpPr/>
        <p:nvPr/>
      </p:nvGrpSpPr>
      <p:grpSpPr>
        <a:xfrm>
          <a:off x="0" y="0"/>
          <a:ext cx="0" cy="0"/>
          <a:chOff x="0" y="0"/>
          <a:chExt cx="0" cy="0"/>
        </a:xfrm>
      </p:grpSpPr>
      <p:pic>
        <p:nvPicPr>
          <p:cNvPr id="122" name="Google Shape;122;g2998cf9b3d0_5_1117"/>
          <p:cNvPicPr preferRelativeResize="0"/>
          <p:nvPr/>
        </p:nvPicPr>
        <p:blipFill rotWithShape="1">
          <a:blip r:embed="rId2">
            <a:alphaModFix/>
          </a:blip>
          <a:srcRect b="0" l="0" r="0" t="0"/>
          <a:stretch/>
        </p:blipFill>
        <p:spPr>
          <a:xfrm>
            <a:off x="0" y="0"/>
            <a:ext cx="12192001" cy="6858000"/>
          </a:xfrm>
          <a:prstGeom prst="rect">
            <a:avLst/>
          </a:prstGeom>
          <a:noFill/>
          <a:ln>
            <a:noFill/>
          </a:ln>
        </p:spPr>
      </p:pic>
      <p:pic>
        <p:nvPicPr>
          <p:cNvPr id="123" name="Google Shape;123;g2998cf9b3d0_5_1117"/>
          <p:cNvPicPr preferRelativeResize="0"/>
          <p:nvPr/>
        </p:nvPicPr>
        <p:blipFill rotWithShape="1">
          <a:blip r:embed="rId3">
            <a:alphaModFix/>
          </a:blip>
          <a:srcRect b="21463" l="24253" r="0" t="0"/>
          <a:stretch/>
        </p:blipFill>
        <p:spPr>
          <a:xfrm>
            <a:off x="0" y="4015299"/>
            <a:ext cx="2780029" cy="2842700"/>
          </a:xfrm>
          <a:prstGeom prst="rect">
            <a:avLst/>
          </a:prstGeom>
          <a:noFill/>
          <a:ln>
            <a:noFill/>
          </a:ln>
        </p:spPr>
      </p:pic>
      <p:pic>
        <p:nvPicPr>
          <p:cNvPr id="124" name="Google Shape;124;g2998cf9b3d0_5_1117"/>
          <p:cNvPicPr preferRelativeResize="0"/>
          <p:nvPr/>
        </p:nvPicPr>
        <p:blipFill rotWithShape="1">
          <a:blip r:embed="rId4">
            <a:alphaModFix/>
          </a:blip>
          <a:srcRect b="0" l="0" r="0" t="0"/>
          <a:stretch/>
        </p:blipFill>
        <p:spPr>
          <a:xfrm rot="-887468">
            <a:off x="10374432" y="5588919"/>
            <a:ext cx="1351282" cy="675641"/>
          </a:xfrm>
          <a:prstGeom prst="rect">
            <a:avLst/>
          </a:prstGeom>
          <a:noFill/>
          <a:ln>
            <a:noFill/>
          </a:ln>
        </p:spPr>
      </p:pic>
      <p:sp>
        <p:nvSpPr>
          <p:cNvPr id="125" name="Google Shape;125;g2998cf9b3d0_5_1117"/>
          <p:cNvSpPr txBox="1"/>
          <p:nvPr>
            <p:ph type="title"/>
          </p:nvPr>
        </p:nvSpPr>
        <p:spPr>
          <a:xfrm>
            <a:off x="838200" y="2555273"/>
            <a:ext cx="9159300" cy="13257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93E72"/>
              </a:buClr>
              <a:buSzPts val="3600"/>
              <a:buFont typeface="Arial"/>
              <a:buNone/>
              <a:defRPr sz="48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pic>
        <p:nvPicPr>
          <p:cNvPr id="126" name="Google Shape;126;g2998cf9b3d0_5_1117"/>
          <p:cNvPicPr preferRelativeResize="0"/>
          <p:nvPr/>
        </p:nvPicPr>
        <p:blipFill rotWithShape="1">
          <a:blip r:embed="rId5">
            <a:alphaModFix/>
          </a:blip>
          <a:srcRect b="-36686" l="0" r="6603" t="0"/>
          <a:stretch/>
        </p:blipFill>
        <p:spPr>
          <a:xfrm>
            <a:off x="402421" y="868935"/>
            <a:ext cx="11387175" cy="45719"/>
          </a:xfrm>
          <a:prstGeom prst="rect">
            <a:avLst/>
          </a:prstGeom>
          <a:noFill/>
          <a:ln>
            <a:noFill/>
          </a:ln>
        </p:spPr>
      </p:pic>
      <p:pic>
        <p:nvPicPr>
          <p:cNvPr id="127" name="Google Shape;127;g2998cf9b3d0_5_1117"/>
          <p:cNvPicPr preferRelativeResize="0"/>
          <p:nvPr/>
        </p:nvPicPr>
        <p:blipFill rotWithShape="1">
          <a:blip r:embed="rId6">
            <a:alphaModFix/>
          </a:blip>
          <a:srcRect b="0" l="0" r="0" t="0"/>
          <a:stretch/>
        </p:blipFill>
        <p:spPr>
          <a:xfrm>
            <a:off x="402423" y="364581"/>
            <a:ext cx="2450111" cy="27912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8" name="Shape 128"/>
        <p:cNvGrpSpPr/>
        <p:nvPr/>
      </p:nvGrpSpPr>
      <p:grpSpPr>
        <a:xfrm>
          <a:off x="0" y="0"/>
          <a:ext cx="0" cy="0"/>
          <a:chOff x="0" y="0"/>
          <a:chExt cx="0" cy="0"/>
        </a:xfrm>
      </p:grpSpPr>
      <p:sp>
        <p:nvSpPr>
          <p:cNvPr id="129" name="Google Shape;129;g2998cf9b3d0_5_1124"/>
          <p:cNvSpPr txBox="1"/>
          <p:nvPr>
            <p:ph type="title"/>
          </p:nvPr>
        </p:nvSpPr>
        <p:spPr>
          <a:xfrm>
            <a:off x="400067" y="365133"/>
            <a:ext cx="10953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0" name="Google Shape;130;g2998cf9b3d0_5_1124"/>
          <p:cNvSpPr txBox="1"/>
          <p:nvPr>
            <p:ph idx="1" type="body"/>
          </p:nvPr>
        </p:nvSpPr>
        <p:spPr>
          <a:xfrm>
            <a:off x="400200" y="1535067"/>
            <a:ext cx="10953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100"/>
              </a:spcBef>
              <a:spcAft>
                <a:spcPts val="0"/>
              </a:spcAft>
              <a:buClr>
                <a:srgbClr val="193E73"/>
              </a:buClr>
              <a:buSzPts val="2400"/>
              <a:buFont typeface="Lato"/>
              <a:buChar char="•"/>
              <a:defRPr sz="2400">
                <a:solidFill>
                  <a:srgbClr val="193E73"/>
                </a:solidFill>
                <a:latin typeface="Lato"/>
                <a:ea typeface="Lato"/>
                <a:cs typeface="Lato"/>
                <a:sym typeface="Lato"/>
              </a:defRPr>
            </a:lvl1pPr>
            <a:lvl2pPr indent="-349250" lvl="1" marL="9144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2pPr>
            <a:lvl3pPr indent="-349250" lvl="2" marL="13716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3pPr>
            <a:lvl4pPr indent="-349250" lvl="3" marL="18288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4pPr>
            <a:lvl5pPr indent="-349250" lvl="4" marL="22860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5pPr>
            <a:lvl6pPr indent="-349250" lvl="5" marL="27432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6pPr>
            <a:lvl7pPr indent="-349250" lvl="6" marL="32004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7pPr>
            <a:lvl8pPr indent="-349250" lvl="7" marL="36576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8pPr>
            <a:lvl9pPr indent="-349250" lvl="8" marL="4114800" algn="l">
              <a:lnSpc>
                <a:spcPct val="90000"/>
              </a:lnSpc>
              <a:spcBef>
                <a:spcPts val="500"/>
              </a:spcBef>
              <a:spcAft>
                <a:spcPts val="0"/>
              </a:spcAft>
              <a:buClr>
                <a:srgbClr val="193E73"/>
              </a:buClr>
              <a:buSzPts val="1900"/>
              <a:buFont typeface="Lato"/>
              <a:buChar char="•"/>
              <a:defRPr>
                <a:solidFill>
                  <a:srgbClr val="193E73"/>
                </a:solidFill>
                <a:latin typeface="Lato"/>
                <a:ea typeface="Lato"/>
                <a:cs typeface="Lato"/>
                <a:sym typeface="Lato"/>
              </a:defRPr>
            </a:lvl9pPr>
          </a:lstStyle>
          <a:p/>
        </p:txBody>
      </p:sp>
      <p:sp>
        <p:nvSpPr>
          <p:cNvPr id="131" name="Google Shape;131;g2998cf9b3d0_5_1124"/>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32" name="Google Shape;132;g2998cf9b3d0_5_1124"/>
          <p:cNvPicPr preferRelativeResize="0"/>
          <p:nvPr/>
        </p:nvPicPr>
        <p:blipFill rotWithShape="1">
          <a:blip r:embed="rId2">
            <a:alphaModFix/>
          </a:blip>
          <a:srcRect b="-18638" l="-68" r="-13385" t="0"/>
          <a:stretch/>
        </p:blipFill>
        <p:spPr>
          <a:xfrm>
            <a:off x="400067" y="6356367"/>
            <a:ext cx="4187198" cy="437533"/>
          </a:xfrm>
          <a:prstGeom prst="rect">
            <a:avLst/>
          </a:prstGeom>
          <a:noFill/>
          <a:ln>
            <a:noFill/>
          </a:ln>
        </p:spPr>
      </p:pic>
      <p:pic>
        <p:nvPicPr>
          <p:cNvPr id="133" name="Google Shape;133;g2998cf9b3d0_5_1124"/>
          <p:cNvPicPr preferRelativeResize="0"/>
          <p:nvPr/>
        </p:nvPicPr>
        <p:blipFill rotWithShape="1">
          <a:blip r:embed="rId3">
            <a:alphaModFix/>
          </a:blip>
          <a:srcRect b="-36686" l="0" r="0" t="0"/>
          <a:stretch/>
        </p:blipFill>
        <p:spPr>
          <a:xfrm>
            <a:off x="402421" y="6152133"/>
            <a:ext cx="11387159" cy="45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White content slide">
  <p:cSld name="OBJECT_1">
    <p:spTree>
      <p:nvGrpSpPr>
        <p:cNvPr id="21" name="Shape 21"/>
        <p:cNvGrpSpPr/>
        <p:nvPr/>
      </p:nvGrpSpPr>
      <p:grpSpPr>
        <a:xfrm>
          <a:off x="0" y="0"/>
          <a:ext cx="0" cy="0"/>
          <a:chOff x="0" y="0"/>
          <a:chExt cx="0" cy="0"/>
        </a:xfrm>
      </p:grpSpPr>
      <p:sp>
        <p:nvSpPr>
          <p:cNvPr id="22" name="Google Shape;22;g2998cf9b3d0_7_651"/>
          <p:cNvSpPr txBox="1"/>
          <p:nvPr>
            <p:ph type="title"/>
          </p:nvPr>
        </p:nvSpPr>
        <p:spPr>
          <a:xfrm>
            <a:off x="321733" y="365127"/>
            <a:ext cx="11540100" cy="8655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rgbClr val="193E72"/>
              </a:buClr>
              <a:buSzPts val="2400"/>
              <a:buFont typeface="Arial"/>
              <a:buNone/>
              <a:defRPr b="1" sz="3200">
                <a:solidFill>
                  <a:srgbClr val="193E7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g2998cf9b3d0_7_651"/>
          <p:cNvSpPr txBox="1"/>
          <p:nvPr>
            <p:ph idx="1" type="body"/>
          </p:nvPr>
        </p:nvSpPr>
        <p:spPr>
          <a:xfrm>
            <a:off x="321733" y="1320801"/>
            <a:ext cx="11540100" cy="4470900"/>
          </a:xfrm>
          <a:prstGeom prst="rect">
            <a:avLst/>
          </a:prstGeom>
          <a:noFill/>
          <a:ln>
            <a:noFill/>
          </a:ln>
        </p:spPr>
        <p:txBody>
          <a:bodyPr anchorCtr="0" anchor="t" bIns="34275" lIns="68575" spcFirstLastPara="1" rIns="68575" wrap="square" tIns="34275">
            <a:normAutofit/>
          </a:bodyPr>
          <a:lstStyle>
            <a:lvl1pPr indent="-342900" lvl="0" marL="457200" algn="l">
              <a:lnSpc>
                <a:spcPct val="90000"/>
              </a:lnSpc>
              <a:spcBef>
                <a:spcPts val="1067"/>
              </a:spcBef>
              <a:spcAft>
                <a:spcPts val="0"/>
              </a:spcAft>
              <a:buClr>
                <a:srgbClr val="193E72"/>
              </a:buClr>
              <a:buSzPts val="1800"/>
              <a:buChar char="•"/>
              <a:defRPr sz="2400">
                <a:solidFill>
                  <a:srgbClr val="193E72"/>
                </a:solidFill>
              </a:defRPr>
            </a:lvl1pPr>
            <a:lvl2pPr indent="-342900" lvl="1" marL="914400" algn="l">
              <a:lnSpc>
                <a:spcPct val="90000"/>
              </a:lnSpc>
              <a:spcBef>
                <a:spcPts val="533"/>
              </a:spcBef>
              <a:spcAft>
                <a:spcPts val="0"/>
              </a:spcAft>
              <a:buClr>
                <a:srgbClr val="193E72"/>
              </a:buClr>
              <a:buSzPts val="1800"/>
              <a:buChar char="•"/>
              <a:defRPr>
                <a:solidFill>
                  <a:srgbClr val="193E72"/>
                </a:solidFill>
              </a:defRPr>
            </a:lvl2pPr>
            <a:lvl3pPr indent="-323850" lvl="2" marL="1371600" algn="l">
              <a:lnSpc>
                <a:spcPct val="90000"/>
              </a:lnSpc>
              <a:spcBef>
                <a:spcPts val="533"/>
              </a:spcBef>
              <a:spcAft>
                <a:spcPts val="0"/>
              </a:spcAft>
              <a:buClr>
                <a:srgbClr val="193E72"/>
              </a:buClr>
              <a:buSzPts val="1500"/>
              <a:buChar char="•"/>
              <a:defRPr>
                <a:solidFill>
                  <a:srgbClr val="193E72"/>
                </a:solidFill>
              </a:defRPr>
            </a:lvl3pPr>
            <a:lvl4pPr indent="-317500" lvl="3" marL="1828800" algn="l">
              <a:lnSpc>
                <a:spcPct val="90000"/>
              </a:lnSpc>
              <a:spcBef>
                <a:spcPts val="533"/>
              </a:spcBef>
              <a:spcAft>
                <a:spcPts val="0"/>
              </a:spcAft>
              <a:buClr>
                <a:srgbClr val="193E72"/>
              </a:buClr>
              <a:buSzPts val="1400"/>
              <a:buChar char="•"/>
              <a:defRPr>
                <a:solidFill>
                  <a:srgbClr val="193E72"/>
                </a:solidFill>
              </a:defRPr>
            </a:lvl4pPr>
            <a:lvl5pPr indent="-317500" lvl="4" marL="2286000" algn="l">
              <a:lnSpc>
                <a:spcPct val="90000"/>
              </a:lnSpc>
              <a:spcBef>
                <a:spcPts val="533"/>
              </a:spcBef>
              <a:spcAft>
                <a:spcPts val="0"/>
              </a:spcAft>
              <a:buClr>
                <a:schemeClr val="dk1"/>
              </a:buClr>
              <a:buSzPts val="1400"/>
              <a:buChar char="•"/>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pic>
        <p:nvPicPr>
          <p:cNvPr id="24" name="Google Shape;24;g2998cf9b3d0_7_651"/>
          <p:cNvPicPr preferRelativeResize="0"/>
          <p:nvPr/>
        </p:nvPicPr>
        <p:blipFill rotWithShape="1">
          <a:blip r:embed="rId2">
            <a:alphaModFix/>
          </a:blip>
          <a:srcRect b="-143012" l="0" r="8043" t="0"/>
          <a:stretch/>
        </p:blipFill>
        <p:spPr>
          <a:xfrm>
            <a:off x="400051" y="6070928"/>
            <a:ext cx="11461763" cy="62320"/>
          </a:xfrm>
          <a:prstGeom prst="rect">
            <a:avLst/>
          </a:prstGeom>
          <a:noFill/>
          <a:ln>
            <a:noFill/>
          </a:ln>
        </p:spPr>
      </p:pic>
      <p:pic>
        <p:nvPicPr>
          <p:cNvPr id="25" name="Google Shape;25;g2998cf9b3d0_7_651"/>
          <p:cNvPicPr preferRelativeResize="0"/>
          <p:nvPr/>
        </p:nvPicPr>
        <p:blipFill rotWithShape="1">
          <a:blip r:embed="rId3">
            <a:alphaModFix/>
          </a:blip>
          <a:srcRect b="27" l="0" r="0" t="39"/>
          <a:stretch/>
        </p:blipFill>
        <p:spPr>
          <a:xfrm>
            <a:off x="400050" y="6350137"/>
            <a:ext cx="2795368" cy="2791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bg>
      <p:bgPr>
        <a:solidFill>
          <a:schemeClr val="lt1"/>
        </a:solidFill>
      </p:bgPr>
    </p:bg>
    <p:spTree>
      <p:nvGrpSpPr>
        <p:cNvPr id="140" name="Shape 140"/>
        <p:cNvGrpSpPr/>
        <p:nvPr/>
      </p:nvGrpSpPr>
      <p:grpSpPr>
        <a:xfrm>
          <a:off x="0" y="0"/>
          <a:ext cx="0" cy="0"/>
          <a:chOff x="0" y="0"/>
          <a:chExt cx="0" cy="0"/>
        </a:xfrm>
      </p:grpSpPr>
      <p:sp>
        <p:nvSpPr>
          <p:cNvPr id="141" name="Google Shape;141;g2998cf9b3d0_5_444"/>
          <p:cNvSpPr/>
          <p:nvPr/>
        </p:nvSpPr>
        <p:spPr>
          <a:xfrm>
            <a:off x="-17133" y="705033"/>
            <a:ext cx="12209100" cy="62760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2" name="Google Shape;142;g2998cf9b3d0_5_444"/>
          <p:cNvSpPr txBox="1"/>
          <p:nvPr>
            <p:ph type="title"/>
          </p:nvPr>
        </p:nvSpPr>
        <p:spPr>
          <a:xfrm>
            <a:off x="505392" y="10337"/>
            <a:ext cx="10176000" cy="70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100"/>
              <a:buFont typeface="Arial"/>
              <a:buNone/>
              <a:defRPr b="1" sz="400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3" name="Google Shape;143;g2998cf9b3d0_5_444"/>
          <p:cNvSpPr txBox="1"/>
          <p:nvPr>
            <p:ph idx="1" type="body"/>
          </p:nvPr>
        </p:nvSpPr>
        <p:spPr>
          <a:xfrm>
            <a:off x="414676" y="1508787"/>
            <a:ext cx="11328300" cy="4525500"/>
          </a:xfrm>
          <a:prstGeom prst="rect">
            <a:avLst/>
          </a:prstGeom>
          <a:noFill/>
          <a:ln>
            <a:noFill/>
          </a:ln>
        </p:spPr>
        <p:txBody>
          <a:bodyPr anchorCtr="0" anchor="t" bIns="45700" lIns="91425" spcFirstLastPara="1" rIns="91425" wrap="square" tIns="45700">
            <a:noAutofit/>
          </a:bodyPr>
          <a:lstStyle>
            <a:lvl1pPr indent="-349250" lvl="0" marL="457200" marR="0" algn="l">
              <a:lnSpc>
                <a:spcPct val="100000"/>
              </a:lnSpc>
              <a:spcBef>
                <a:spcPts val="0"/>
              </a:spcBef>
              <a:spcAft>
                <a:spcPts val="0"/>
              </a:spcAft>
              <a:buClr>
                <a:schemeClr val="dk1"/>
              </a:buClr>
              <a:buSzPts val="1900"/>
              <a:buFont typeface="Arial"/>
              <a:buChar char="•"/>
              <a:defRPr sz="2400">
                <a:solidFill>
                  <a:schemeClr val="dk1"/>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pic>
        <p:nvPicPr>
          <p:cNvPr id="144" name="Google Shape;144;g2998cf9b3d0_5_444"/>
          <p:cNvPicPr preferRelativeResize="0"/>
          <p:nvPr/>
        </p:nvPicPr>
        <p:blipFill rotWithShape="1">
          <a:blip r:embed="rId2">
            <a:alphaModFix/>
          </a:blip>
          <a:srcRect b="0" l="0" r="0" t="0"/>
          <a:stretch/>
        </p:blipFill>
        <p:spPr>
          <a:xfrm>
            <a:off x="10564501" y="184797"/>
            <a:ext cx="870100" cy="35706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1 1">
  <p:cSld name="2_Section Header 1 1">
    <p:spTree>
      <p:nvGrpSpPr>
        <p:cNvPr id="145" name="Shape 145"/>
        <p:cNvGrpSpPr/>
        <p:nvPr/>
      </p:nvGrpSpPr>
      <p:grpSpPr>
        <a:xfrm>
          <a:off x="0" y="0"/>
          <a:ext cx="0" cy="0"/>
          <a:chOff x="0" y="0"/>
          <a:chExt cx="0" cy="0"/>
        </a:xfrm>
      </p:grpSpPr>
      <p:sp>
        <p:nvSpPr>
          <p:cNvPr id="146" name="Google Shape;146;g2998cf9b3d0_5_788"/>
          <p:cNvSpPr txBox="1"/>
          <p:nvPr>
            <p:ph type="title"/>
          </p:nvPr>
        </p:nvSpPr>
        <p:spPr>
          <a:xfrm>
            <a:off x="402433" y="2488700"/>
            <a:ext cx="9838800" cy="1133700"/>
          </a:xfrm>
          <a:prstGeom prst="rect">
            <a:avLst/>
          </a:prstGeom>
          <a:noFill/>
          <a:ln>
            <a:noFill/>
          </a:ln>
        </p:spPr>
        <p:txBody>
          <a:bodyPr anchorCtr="0" anchor="b" bIns="91400" lIns="182875" spcFirstLastPara="1" rIns="182875" wrap="square" tIns="91400">
            <a:noAutofit/>
          </a:bodyPr>
          <a:lstStyle>
            <a:lvl1pPr lvl="0" algn="l">
              <a:lnSpc>
                <a:spcPct val="90000"/>
              </a:lnSpc>
              <a:spcBef>
                <a:spcPts val="0"/>
              </a:spcBef>
              <a:spcAft>
                <a:spcPts val="0"/>
              </a:spcAft>
              <a:buClr>
                <a:srgbClr val="193E72"/>
              </a:buClr>
              <a:buSzPts val="9600"/>
              <a:buFont typeface="Arial"/>
              <a:buNone/>
              <a:defRPr sz="4800">
                <a:solidFill>
                  <a:srgbClr val="193E72"/>
                </a:solidFill>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147" name="Google Shape;147;g2998cf9b3d0_5_788"/>
          <p:cNvSpPr txBox="1"/>
          <p:nvPr>
            <p:ph idx="12" type="sldNum"/>
          </p:nvPr>
        </p:nvSpPr>
        <p:spPr>
          <a:xfrm>
            <a:off x="8610600" y="6356352"/>
            <a:ext cx="2743200" cy="3651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48" name="Google Shape;148;g2998cf9b3d0_5_788"/>
          <p:cNvPicPr preferRelativeResize="0"/>
          <p:nvPr/>
        </p:nvPicPr>
        <p:blipFill rotWithShape="1">
          <a:blip r:embed="rId2">
            <a:alphaModFix/>
          </a:blip>
          <a:srcRect b="-19161" l="0" r="-13404" t="0"/>
          <a:stretch/>
        </p:blipFill>
        <p:spPr>
          <a:xfrm>
            <a:off x="432000" y="288000"/>
            <a:ext cx="4185334" cy="4395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Title Slide">
  <p:cSld name="12_Title Slide">
    <p:bg>
      <p:bgPr>
        <a:gradFill>
          <a:gsLst>
            <a:gs pos="0">
              <a:schemeClr val="dk1"/>
            </a:gs>
            <a:gs pos="100000">
              <a:schemeClr val="dk1"/>
            </a:gs>
          </a:gsLst>
          <a:lin ang="8100019" scaled="0"/>
        </a:gradFill>
      </p:bgPr>
    </p:bg>
    <p:spTree>
      <p:nvGrpSpPr>
        <p:cNvPr id="149" name="Shape 149"/>
        <p:cNvGrpSpPr/>
        <p:nvPr/>
      </p:nvGrpSpPr>
      <p:grpSpPr>
        <a:xfrm>
          <a:off x="0" y="0"/>
          <a:ext cx="0" cy="0"/>
          <a:chOff x="0" y="0"/>
          <a:chExt cx="0" cy="0"/>
        </a:xfrm>
      </p:grpSpPr>
      <p:sp>
        <p:nvSpPr>
          <p:cNvPr id="150" name="Google Shape;150;g2998cf9b3d0_5_449"/>
          <p:cNvSpPr/>
          <p:nvPr/>
        </p:nvSpPr>
        <p:spPr>
          <a:xfrm>
            <a:off x="-48683" y="5811529"/>
            <a:ext cx="12267300" cy="10560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1" name="Google Shape;151;g2998cf9b3d0_5_449"/>
          <p:cNvSpPr txBox="1"/>
          <p:nvPr>
            <p:ph idx="1" type="body"/>
          </p:nvPr>
        </p:nvSpPr>
        <p:spPr>
          <a:xfrm>
            <a:off x="1632075" y="2276872"/>
            <a:ext cx="8880300" cy="644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003087"/>
              </a:buClr>
              <a:buSzPts val="4000"/>
              <a:buNone/>
              <a:defRPr b="1" sz="5300">
                <a:solidFill>
                  <a:srgbClr val="003087"/>
                </a:solidFill>
                <a:latin typeface="Arial"/>
                <a:ea typeface="Arial"/>
                <a:cs typeface="Arial"/>
                <a:sym typeface="Aria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sp>
        <p:nvSpPr>
          <p:cNvPr id="152" name="Google Shape;152;g2998cf9b3d0_5_449"/>
          <p:cNvSpPr txBox="1"/>
          <p:nvPr>
            <p:ph idx="2" type="body"/>
          </p:nvPr>
        </p:nvSpPr>
        <p:spPr>
          <a:xfrm>
            <a:off x="1612967" y="3316316"/>
            <a:ext cx="8880300" cy="5928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500"/>
              </a:spcBef>
              <a:spcAft>
                <a:spcPts val="0"/>
              </a:spcAft>
              <a:buClr>
                <a:srgbClr val="FFFFFF"/>
              </a:buClr>
              <a:buSzPts val="2100"/>
              <a:buNone/>
              <a:defRPr b="1" sz="2800">
                <a:solidFill>
                  <a:srgbClr val="FFFFFF"/>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sp>
        <p:nvSpPr>
          <p:cNvPr id="153" name="Google Shape;153;g2998cf9b3d0_5_449"/>
          <p:cNvSpPr txBox="1"/>
          <p:nvPr>
            <p:ph idx="3" type="body"/>
          </p:nvPr>
        </p:nvSpPr>
        <p:spPr>
          <a:xfrm>
            <a:off x="6192011" y="5952000"/>
            <a:ext cx="5232000" cy="720000"/>
          </a:xfrm>
          <a:prstGeom prst="rect">
            <a:avLst/>
          </a:prstGeom>
          <a:noFill/>
          <a:ln>
            <a:noFill/>
          </a:ln>
        </p:spPr>
        <p:txBody>
          <a:bodyPr anchorCtr="0" anchor="t" bIns="0" lIns="0" spcFirstLastPara="1" rIns="0" wrap="square" tIns="0">
            <a:noAutofit/>
          </a:bodyPr>
          <a:lstStyle>
            <a:lvl1pPr indent="-228600" lvl="0" marL="457200" algn="r">
              <a:lnSpc>
                <a:spcPct val="100000"/>
              </a:lnSpc>
              <a:spcBef>
                <a:spcPts val="400"/>
              </a:spcBef>
              <a:spcAft>
                <a:spcPts val="0"/>
              </a:spcAft>
              <a:buClr>
                <a:srgbClr val="003087"/>
              </a:buClr>
              <a:buSzPts val="1500"/>
              <a:buNone/>
              <a:defRPr b="1" sz="2000">
                <a:solidFill>
                  <a:srgbClr val="003087"/>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pic>
        <p:nvPicPr>
          <p:cNvPr id="154" name="Google Shape;154;g2998cf9b3d0_5_449"/>
          <p:cNvPicPr preferRelativeResize="0"/>
          <p:nvPr/>
        </p:nvPicPr>
        <p:blipFill rotWithShape="1">
          <a:blip r:embed="rId2">
            <a:alphaModFix/>
          </a:blip>
          <a:srcRect b="0" l="0" r="0" t="0"/>
          <a:stretch/>
        </p:blipFill>
        <p:spPr>
          <a:xfrm>
            <a:off x="9936427" y="260649"/>
            <a:ext cx="1994588" cy="91751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solidFill>
          <a:srgbClr val="FFFFFF"/>
        </a:solidFill>
      </p:bgPr>
    </p:bg>
    <p:spTree>
      <p:nvGrpSpPr>
        <p:cNvPr id="155" name="Shape 155"/>
        <p:cNvGrpSpPr/>
        <p:nvPr/>
      </p:nvGrpSpPr>
      <p:grpSpPr>
        <a:xfrm>
          <a:off x="0" y="0"/>
          <a:ext cx="0" cy="0"/>
          <a:chOff x="0" y="0"/>
          <a:chExt cx="0" cy="0"/>
        </a:xfrm>
      </p:grpSpPr>
      <p:sp>
        <p:nvSpPr>
          <p:cNvPr id="156" name="Google Shape;156;g2998cf9b3d0_5_455"/>
          <p:cNvSpPr/>
          <p:nvPr/>
        </p:nvSpPr>
        <p:spPr>
          <a:xfrm>
            <a:off x="6192011" y="0"/>
            <a:ext cx="6012000" cy="6858000"/>
          </a:xfrm>
          <a:prstGeom prst="rect">
            <a:avLst/>
          </a:prstGeom>
          <a:solidFill>
            <a:schemeClr val="dk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7" name="Google Shape;157;g2998cf9b3d0_5_455"/>
          <p:cNvSpPr txBox="1"/>
          <p:nvPr>
            <p:ph type="title"/>
          </p:nvPr>
        </p:nvSpPr>
        <p:spPr>
          <a:xfrm>
            <a:off x="623392" y="356659"/>
            <a:ext cx="10176000" cy="70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100"/>
              <a:buFont typeface="Arial"/>
              <a:buNone/>
              <a:defRPr b="1" sz="400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8" name="Google Shape;158;g2998cf9b3d0_5_455"/>
          <p:cNvSpPr txBox="1"/>
          <p:nvPr>
            <p:ph idx="1" type="body"/>
          </p:nvPr>
        </p:nvSpPr>
        <p:spPr>
          <a:xfrm>
            <a:off x="623392" y="1508787"/>
            <a:ext cx="5376300" cy="4512900"/>
          </a:xfrm>
          <a:prstGeom prst="rect">
            <a:avLst/>
          </a:prstGeom>
          <a:noFill/>
          <a:ln>
            <a:noFill/>
          </a:ln>
        </p:spPr>
        <p:txBody>
          <a:bodyPr anchorCtr="0" anchor="t" bIns="45700" lIns="91425" spcFirstLastPara="1" rIns="91425" wrap="square" tIns="45700">
            <a:noAutofit/>
          </a:bodyPr>
          <a:lstStyle>
            <a:lvl1pPr indent="-349250" lvl="0" marL="457200" marR="0" algn="l">
              <a:lnSpc>
                <a:spcPct val="100000"/>
              </a:lnSpc>
              <a:spcBef>
                <a:spcPts val="0"/>
              </a:spcBef>
              <a:spcAft>
                <a:spcPts val="0"/>
              </a:spcAft>
              <a:buClr>
                <a:schemeClr val="accent1"/>
              </a:buClr>
              <a:buSzPts val="1900"/>
              <a:buFont typeface="Arial"/>
              <a:buChar char="•"/>
              <a:defRPr sz="2400">
                <a:solidFill>
                  <a:schemeClr val="accent1"/>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pic>
        <p:nvPicPr>
          <p:cNvPr id="159" name="Google Shape;159;g2998cf9b3d0_5_455"/>
          <p:cNvPicPr preferRelativeResize="0"/>
          <p:nvPr/>
        </p:nvPicPr>
        <p:blipFill rotWithShape="1">
          <a:blip r:embed="rId2">
            <a:alphaModFix/>
          </a:blip>
          <a:srcRect b="0" l="0" r="0" t="0"/>
          <a:stretch/>
        </p:blipFill>
        <p:spPr>
          <a:xfrm>
            <a:off x="9936427" y="260649"/>
            <a:ext cx="1994588" cy="91751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chemeClr val="lt2"/>
        </a:solidFill>
      </p:bgPr>
    </p:bg>
    <p:spTree>
      <p:nvGrpSpPr>
        <p:cNvPr id="160" name="Shape 160"/>
        <p:cNvGrpSpPr/>
        <p:nvPr/>
      </p:nvGrpSpPr>
      <p:grpSpPr>
        <a:xfrm>
          <a:off x="0" y="0"/>
          <a:ext cx="0" cy="0"/>
          <a:chOff x="0" y="0"/>
          <a:chExt cx="0" cy="0"/>
        </a:xfrm>
      </p:grpSpPr>
      <p:sp>
        <p:nvSpPr>
          <p:cNvPr id="161" name="Google Shape;161;g2998cf9b3d0_5_460"/>
          <p:cNvSpPr/>
          <p:nvPr/>
        </p:nvSpPr>
        <p:spPr>
          <a:xfrm>
            <a:off x="6339840" y="0"/>
            <a:ext cx="5852100" cy="68853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2" name="Google Shape;162;g2998cf9b3d0_5_460"/>
          <p:cNvSpPr txBox="1"/>
          <p:nvPr>
            <p:ph idx="12" type="sldNum"/>
          </p:nvPr>
        </p:nvSpPr>
        <p:spPr>
          <a:xfrm>
            <a:off x="8400256" y="6309320"/>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3" name="Google Shape;163;g2998cf9b3d0_5_460"/>
          <p:cNvSpPr txBox="1"/>
          <p:nvPr>
            <p:ph type="title"/>
          </p:nvPr>
        </p:nvSpPr>
        <p:spPr>
          <a:xfrm>
            <a:off x="623392" y="356659"/>
            <a:ext cx="10176000" cy="70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100"/>
              <a:buFont typeface="Arial"/>
              <a:buNone/>
              <a:defRPr b="1" sz="400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4" name="Google Shape;164;g2998cf9b3d0_5_460"/>
          <p:cNvSpPr txBox="1"/>
          <p:nvPr>
            <p:ph idx="1" type="body"/>
          </p:nvPr>
        </p:nvSpPr>
        <p:spPr>
          <a:xfrm>
            <a:off x="623392" y="1508787"/>
            <a:ext cx="5376300" cy="4512900"/>
          </a:xfrm>
          <a:prstGeom prst="rect">
            <a:avLst/>
          </a:prstGeom>
          <a:noFill/>
          <a:ln>
            <a:noFill/>
          </a:ln>
        </p:spPr>
        <p:txBody>
          <a:bodyPr anchorCtr="0" anchor="t" bIns="45700" lIns="91425" spcFirstLastPara="1" rIns="91425" wrap="square" tIns="45700">
            <a:noAutofit/>
          </a:bodyPr>
          <a:lstStyle>
            <a:lvl1pPr indent="-349250" lvl="0" marL="457200" marR="0" algn="l">
              <a:lnSpc>
                <a:spcPct val="100000"/>
              </a:lnSpc>
              <a:spcBef>
                <a:spcPts val="0"/>
              </a:spcBef>
              <a:spcAft>
                <a:spcPts val="0"/>
              </a:spcAft>
              <a:buClr>
                <a:srgbClr val="FFFFFF"/>
              </a:buClr>
              <a:buSzPts val="1900"/>
              <a:buFont typeface="Arial"/>
              <a:buChar char="•"/>
              <a:defRPr sz="2400">
                <a:solidFill>
                  <a:srgbClr val="FFFFFF"/>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pic>
        <p:nvPicPr>
          <p:cNvPr id="165" name="Google Shape;165;g2998cf9b3d0_5_460"/>
          <p:cNvPicPr preferRelativeResize="0"/>
          <p:nvPr/>
        </p:nvPicPr>
        <p:blipFill rotWithShape="1">
          <a:blip r:embed="rId2">
            <a:alphaModFix/>
          </a:blip>
          <a:srcRect b="0" l="0" r="0" t="0"/>
          <a:stretch/>
        </p:blipFill>
        <p:spPr>
          <a:xfrm>
            <a:off x="9936427" y="260649"/>
            <a:ext cx="1994588" cy="91751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solidFill>
          <a:srgbClr val="FFFFFF"/>
        </a:solidFill>
      </p:bgPr>
    </p:bg>
    <p:spTree>
      <p:nvGrpSpPr>
        <p:cNvPr id="166" name="Shape 166"/>
        <p:cNvGrpSpPr/>
        <p:nvPr/>
      </p:nvGrpSpPr>
      <p:grpSpPr>
        <a:xfrm>
          <a:off x="0" y="0"/>
          <a:ext cx="0" cy="0"/>
          <a:chOff x="0" y="0"/>
          <a:chExt cx="0" cy="0"/>
        </a:xfrm>
      </p:grpSpPr>
      <p:sp>
        <p:nvSpPr>
          <p:cNvPr id="167" name="Google Shape;167;g2998cf9b3d0_5_466"/>
          <p:cNvSpPr/>
          <p:nvPr/>
        </p:nvSpPr>
        <p:spPr>
          <a:xfrm>
            <a:off x="-17133" y="852333"/>
            <a:ext cx="12209100" cy="6006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8" name="Google Shape;168;g2998cf9b3d0_5_466"/>
          <p:cNvSpPr txBox="1"/>
          <p:nvPr>
            <p:ph type="title"/>
          </p:nvPr>
        </p:nvSpPr>
        <p:spPr>
          <a:xfrm>
            <a:off x="623392" y="356659"/>
            <a:ext cx="10176000" cy="70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100"/>
              <a:buFont typeface="Arial"/>
              <a:buNone/>
              <a:defRPr b="1" sz="400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9" name="Google Shape;169;g2998cf9b3d0_5_466"/>
          <p:cNvSpPr txBox="1"/>
          <p:nvPr>
            <p:ph idx="1" type="body"/>
          </p:nvPr>
        </p:nvSpPr>
        <p:spPr>
          <a:xfrm>
            <a:off x="414676" y="1508787"/>
            <a:ext cx="11328300" cy="4525500"/>
          </a:xfrm>
          <a:prstGeom prst="rect">
            <a:avLst/>
          </a:prstGeom>
          <a:noFill/>
          <a:ln>
            <a:noFill/>
          </a:ln>
        </p:spPr>
        <p:txBody>
          <a:bodyPr anchorCtr="0" anchor="t" bIns="45700" lIns="91425" spcFirstLastPara="1" rIns="91425" wrap="square" tIns="45700">
            <a:noAutofit/>
          </a:bodyPr>
          <a:lstStyle>
            <a:lvl1pPr indent="-349250" lvl="0" marL="457200" marR="0" algn="l">
              <a:lnSpc>
                <a:spcPct val="100000"/>
              </a:lnSpc>
              <a:spcBef>
                <a:spcPts val="0"/>
              </a:spcBef>
              <a:spcAft>
                <a:spcPts val="0"/>
              </a:spcAft>
              <a:buClr>
                <a:srgbClr val="FFFFFF"/>
              </a:buClr>
              <a:buSzPts val="1900"/>
              <a:buFont typeface="Arial"/>
              <a:buChar char="•"/>
              <a:defRPr sz="2400">
                <a:solidFill>
                  <a:srgbClr val="FFFFFF"/>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pic>
        <p:nvPicPr>
          <p:cNvPr id="170" name="Google Shape;170;g2998cf9b3d0_5_466"/>
          <p:cNvPicPr preferRelativeResize="0"/>
          <p:nvPr/>
        </p:nvPicPr>
        <p:blipFill rotWithShape="1">
          <a:blip r:embed="rId2">
            <a:alphaModFix/>
          </a:blip>
          <a:srcRect b="0" l="0" r="0" t="0"/>
          <a:stretch/>
        </p:blipFill>
        <p:spPr>
          <a:xfrm>
            <a:off x="9802099" y="-9780"/>
            <a:ext cx="1994588" cy="91751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solidFill>
          <a:srgbClr val="FFFFFF"/>
        </a:solidFill>
      </p:bgPr>
    </p:bg>
    <p:spTree>
      <p:nvGrpSpPr>
        <p:cNvPr id="171" name="Shape 171"/>
        <p:cNvGrpSpPr/>
        <p:nvPr/>
      </p:nvGrpSpPr>
      <p:grpSpPr>
        <a:xfrm>
          <a:off x="0" y="0"/>
          <a:ext cx="0" cy="0"/>
          <a:chOff x="0" y="0"/>
          <a:chExt cx="0" cy="0"/>
        </a:xfrm>
      </p:grpSpPr>
      <p:sp>
        <p:nvSpPr>
          <p:cNvPr id="172" name="Google Shape;172;g2998cf9b3d0_5_471"/>
          <p:cNvSpPr/>
          <p:nvPr/>
        </p:nvSpPr>
        <p:spPr>
          <a:xfrm>
            <a:off x="6384032" y="0"/>
            <a:ext cx="5808000" cy="6858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73" name="Google Shape;173;g2998cf9b3d0_5_471"/>
          <p:cNvSpPr txBox="1"/>
          <p:nvPr>
            <p:ph idx="12" type="sldNum"/>
          </p:nvPr>
        </p:nvSpPr>
        <p:spPr>
          <a:xfrm>
            <a:off x="8400256" y="6309320"/>
            <a:ext cx="28449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chemeClr val="dk1"/>
              </a:buClr>
              <a:buSzPts val="13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4" name="Google Shape;174;g2998cf9b3d0_5_471"/>
          <p:cNvSpPr txBox="1"/>
          <p:nvPr>
            <p:ph type="title"/>
          </p:nvPr>
        </p:nvSpPr>
        <p:spPr>
          <a:xfrm>
            <a:off x="623392" y="356659"/>
            <a:ext cx="10176000" cy="705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rgbClr val="FFFFFF"/>
              </a:buClr>
              <a:buSzPts val="3100"/>
              <a:buFont typeface="Arial"/>
              <a:buNone/>
              <a:defRPr b="1" sz="4000">
                <a:solidFill>
                  <a:srgbClr val="FFFFFF"/>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5" name="Google Shape;175;g2998cf9b3d0_5_471"/>
          <p:cNvSpPr txBox="1"/>
          <p:nvPr>
            <p:ph idx="1" type="body"/>
          </p:nvPr>
        </p:nvSpPr>
        <p:spPr>
          <a:xfrm>
            <a:off x="624417" y="1509184"/>
            <a:ext cx="5376300" cy="4512900"/>
          </a:xfrm>
          <a:prstGeom prst="rect">
            <a:avLst/>
          </a:prstGeom>
          <a:noFill/>
          <a:ln>
            <a:noFill/>
          </a:ln>
        </p:spPr>
        <p:txBody>
          <a:bodyPr anchorCtr="0" anchor="t" bIns="45700" lIns="91425" spcFirstLastPara="1" rIns="91425" wrap="square" tIns="45700">
            <a:noAutofit/>
          </a:bodyPr>
          <a:lstStyle>
            <a:lvl1pPr indent="-349250" lvl="0" marL="457200" marR="0" algn="l">
              <a:lnSpc>
                <a:spcPct val="100000"/>
              </a:lnSpc>
              <a:spcBef>
                <a:spcPts val="0"/>
              </a:spcBef>
              <a:spcAft>
                <a:spcPts val="0"/>
              </a:spcAft>
              <a:buClr>
                <a:schemeClr val="dk1"/>
              </a:buClr>
              <a:buSzPts val="1900"/>
              <a:buFont typeface="Arial"/>
              <a:buChar char="•"/>
              <a:defRPr sz="2400">
                <a:solidFill>
                  <a:schemeClr val="dk1"/>
                </a:solidFill>
              </a:defRPr>
            </a:lvl1pPr>
            <a:lvl2pPr indent="-349250" lvl="1" marL="914400" algn="l">
              <a:lnSpc>
                <a:spcPct val="100000"/>
              </a:lnSpc>
              <a:spcBef>
                <a:spcPts val="500"/>
              </a:spcBef>
              <a:spcAft>
                <a:spcPts val="0"/>
              </a:spcAft>
              <a:buClr>
                <a:schemeClr val="accent1"/>
              </a:buClr>
              <a:buSzPts val="1900"/>
              <a:buChar char="–"/>
              <a:defRPr/>
            </a:lvl2pPr>
            <a:lvl3pPr indent="-349250" lvl="2" marL="1371600" algn="l">
              <a:lnSpc>
                <a:spcPct val="100000"/>
              </a:lnSpc>
              <a:spcBef>
                <a:spcPts val="500"/>
              </a:spcBef>
              <a:spcAft>
                <a:spcPts val="0"/>
              </a:spcAft>
              <a:buClr>
                <a:schemeClr val="accent1"/>
              </a:buClr>
              <a:buSzPts val="1900"/>
              <a:buChar char="•"/>
              <a:defRPr/>
            </a:lvl3pPr>
            <a:lvl4pPr indent="-349250" lvl="3" marL="1828800" algn="l">
              <a:lnSpc>
                <a:spcPct val="100000"/>
              </a:lnSpc>
              <a:spcBef>
                <a:spcPts val="500"/>
              </a:spcBef>
              <a:spcAft>
                <a:spcPts val="0"/>
              </a:spcAft>
              <a:buClr>
                <a:schemeClr val="accent1"/>
              </a:buClr>
              <a:buSzPts val="1900"/>
              <a:buChar char="–"/>
              <a:defRPr/>
            </a:lvl4pPr>
            <a:lvl5pPr indent="-349250" lvl="4" marL="2286000" algn="l">
              <a:lnSpc>
                <a:spcPct val="100000"/>
              </a:lnSpc>
              <a:spcBef>
                <a:spcPts val="500"/>
              </a:spcBef>
              <a:spcAft>
                <a:spcPts val="0"/>
              </a:spcAft>
              <a:buClr>
                <a:schemeClr val="accent1"/>
              </a:buClr>
              <a:buSzPts val="1900"/>
              <a:buChar char="»"/>
              <a:defRPr/>
            </a:lvl5pPr>
            <a:lvl6pPr indent="-349250" lvl="5" marL="2743200" algn="l">
              <a:lnSpc>
                <a:spcPct val="100000"/>
              </a:lnSpc>
              <a:spcBef>
                <a:spcPts val="500"/>
              </a:spcBef>
              <a:spcAft>
                <a:spcPts val="0"/>
              </a:spcAft>
              <a:buClr>
                <a:schemeClr val="lt1"/>
              </a:buClr>
              <a:buSzPts val="1900"/>
              <a:buChar char="•"/>
              <a:defRPr/>
            </a:lvl6pPr>
            <a:lvl7pPr indent="-349250" lvl="6" marL="3200400" algn="l">
              <a:lnSpc>
                <a:spcPct val="100000"/>
              </a:lnSpc>
              <a:spcBef>
                <a:spcPts val="500"/>
              </a:spcBef>
              <a:spcAft>
                <a:spcPts val="0"/>
              </a:spcAft>
              <a:buClr>
                <a:schemeClr val="lt1"/>
              </a:buClr>
              <a:buSzPts val="1900"/>
              <a:buChar char="•"/>
              <a:defRPr/>
            </a:lvl7pPr>
            <a:lvl8pPr indent="-349250" lvl="7" marL="3657600" algn="l">
              <a:lnSpc>
                <a:spcPct val="100000"/>
              </a:lnSpc>
              <a:spcBef>
                <a:spcPts val="500"/>
              </a:spcBef>
              <a:spcAft>
                <a:spcPts val="0"/>
              </a:spcAft>
              <a:buClr>
                <a:schemeClr val="lt1"/>
              </a:buClr>
              <a:buSzPts val="1900"/>
              <a:buChar char="•"/>
              <a:defRPr/>
            </a:lvl8pPr>
            <a:lvl9pPr indent="-349250" lvl="8" marL="4114800" algn="l">
              <a:lnSpc>
                <a:spcPct val="100000"/>
              </a:lnSpc>
              <a:spcBef>
                <a:spcPts val="500"/>
              </a:spcBef>
              <a:spcAft>
                <a:spcPts val="0"/>
              </a:spcAft>
              <a:buClr>
                <a:schemeClr val="lt1"/>
              </a:buClr>
              <a:buSzPts val="19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6" name="Shape 176"/>
        <p:cNvGrpSpPr/>
        <p:nvPr/>
      </p:nvGrpSpPr>
      <p:grpSpPr>
        <a:xfrm>
          <a:off x="0" y="0"/>
          <a:ext cx="0" cy="0"/>
          <a:chOff x="0" y="0"/>
          <a:chExt cx="0" cy="0"/>
        </a:xfrm>
      </p:grpSpPr>
      <p:sp>
        <p:nvSpPr>
          <p:cNvPr id="177" name="Google Shape;177;g2998cf9b3d0_5_476"/>
          <p:cNvSpPr txBox="1"/>
          <p:nvPr>
            <p:ph idx="10" type="dt"/>
          </p:nvPr>
        </p:nvSpPr>
        <p:spPr>
          <a:xfrm>
            <a:off x="838200" y="6356351"/>
            <a:ext cx="2743200" cy="3651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Clr>
                <a:srgbClr val="888CAF"/>
              </a:buClr>
              <a:buSzPts val="1500"/>
              <a:buFont typeface="Arial"/>
              <a:buNone/>
              <a:defRPr/>
            </a:lvl1pPr>
            <a:lvl2pPr lvl="1" algn="l">
              <a:lnSpc>
                <a:spcPct val="100000"/>
              </a:lnSpc>
              <a:spcBef>
                <a:spcPts val="0"/>
              </a:spcBef>
              <a:spcAft>
                <a:spcPts val="0"/>
              </a:spcAft>
              <a:buClr>
                <a:schemeClr val="lt1"/>
              </a:buClr>
              <a:buSzPts val="1500"/>
              <a:buFont typeface="Arial"/>
              <a:buNone/>
              <a:defRPr/>
            </a:lvl2pPr>
            <a:lvl3pPr lvl="2" algn="l">
              <a:lnSpc>
                <a:spcPct val="100000"/>
              </a:lnSpc>
              <a:spcBef>
                <a:spcPts val="0"/>
              </a:spcBef>
              <a:spcAft>
                <a:spcPts val="0"/>
              </a:spcAft>
              <a:buClr>
                <a:schemeClr val="lt1"/>
              </a:buClr>
              <a:buSzPts val="1500"/>
              <a:buFont typeface="Arial"/>
              <a:buNone/>
              <a:defRPr/>
            </a:lvl3pPr>
            <a:lvl4pPr lvl="3" algn="l">
              <a:lnSpc>
                <a:spcPct val="100000"/>
              </a:lnSpc>
              <a:spcBef>
                <a:spcPts val="0"/>
              </a:spcBef>
              <a:spcAft>
                <a:spcPts val="0"/>
              </a:spcAft>
              <a:buClr>
                <a:schemeClr val="lt1"/>
              </a:buClr>
              <a:buSzPts val="1500"/>
              <a:buFont typeface="Arial"/>
              <a:buNone/>
              <a:defRPr/>
            </a:lvl4pPr>
            <a:lvl5pPr lvl="4" algn="l">
              <a:lnSpc>
                <a:spcPct val="100000"/>
              </a:lnSpc>
              <a:spcBef>
                <a:spcPts val="0"/>
              </a:spcBef>
              <a:spcAft>
                <a:spcPts val="0"/>
              </a:spcAft>
              <a:buClr>
                <a:schemeClr val="lt1"/>
              </a:buClr>
              <a:buSzPts val="1500"/>
              <a:buFont typeface="Arial"/>
              <a:buNone/>
              <a:defRPr/>
            </a:lvl5pPr>
            <a:lvl6pPr lvl="5" algn="l">
              <a:lnSpc>
                <a:spcPct val="100000"/>
              </a:lnSpc>
              <a:spcBef>
                <a:spcPts val="0"/>
              </a:spcBef>
              <a:spcAft>
                <a:spcPts val="0"/>
              </a:spcAft>
              <a:buClr>
                <a:schemeClr val="lt1"/>
              </a:buClr>
              <a:buSzPts val="1500"/>
              <a:buFont typeface="Arial"/>
              <a:buNone/>
              <a:defRPr/>
            </a:lvl6pPr>
            <a:lvl7pPr lvl="6" algn="l">
              <a:lnSpc>
                <a:spcPct val="100000"/>
              </a:lnSpc>
              <a:spcBef>
                <a:spcPts val="0"/>
              </a:spcBef>
              <a:spcAft>
                <a:spcPts val="0"/>
              </a:spcAft>
              <a:buClr>
                <a:schemeClr val="lt1"/>
              </a:buClr>
              <a:buSzPts val="1500"/>
              <a:buFont typeface="Arial"/>
              <a:buNone/>
              <a:defRPr/>
            </a:lvl7pPr>
            <a:lvl8pPr lvl="7" algn="l">
              <a:lnSpc>
                <a:spcPct val="100000"/>
              </a:lnSpc>
              <a:spcBef>
                <a:spcPts val="0"/>
              </a:spcBef>
              <a:spcAft>
                <a:spcPts val="0"/>
              </a:spcAft>
              <a:buClr>
                <a:schemeClr val="lt1"/>
              </a:buClr>
              <a:buSzPts val="1500"/>
              <a:buFont typeface="Arial"/>
              <a:buNone/>
              <a:defRPr/>
            </a:lvl8pPr>
            <a:lvl9pPr lvl="8" algn="l">
              <a:lnSpc>
                <a:spcPct val="100000"/>
              </a:lnSpc>
              <a:spcBef>
                <a:spcPts val="0"/>
              </a:spcBef>
              <a:spcAft>
                <a:spcPts val="0"/>
              </a:spcAft>
              <a:buClr>
                <a:schemeClr val="lt1"/>
              </a:buClr>
              <a:buSzPts val="1500"/>
              <a:buFont typeface="Arial"/>
              <a:buNone/>
              <a:defRPr/>
            </a:lvl9pPr>
          </a:lstStyle>
          <a:p/>
        </p:txBody>
      </p:sp>
      <p:sp>
        <p:nvSpPr>
          <p:cNvPr id="178" name="Google Shape;178;g2998cf9b3d0_5_476"/>
          <p:cNvSpPr txBox="1"/>
          <p:nvPr>
            <p:ph idx="11" type="ftr"/>
          </p:nvPr>
        </p:nvSpPr>
        <p:spPr>
          <a:xfrm>
            <a:off x="4038600" y="6356351"/>
            <a:ext cx="4114800" cy="3651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Clr>
                <a:srgbClr val="888CAF"/>
              </a:buClr>
              <a:buSzPts val="1500"/>
              <a:buFont typeface="Arial"/>
              <a:buNone/>
              <a:defRPr/>
            </a:lvl1pPr>
            <a:lvl2pPr lvl="1" algn="l">
              <a:lnSpc>
                <a:spcPct val="100000"/>
              </a:lnSpc>
              <a:spcBef>
                <a:spcPts val="0"/>
              </a:spcBef>
              <a:spcAft>
                <a:spcPts val="0"/>
              </a:spcAft>
              <a:buClr>
                <a:schemeClr val="lt1"/>
              </a:buClr>
              <a:buSzPts val="1500"/>
              <a:buFont typeface="Arial"/>
              <a:buNone/>
              <a:defRPr/>
            </a:lvl2pPr>
            <a:lvl3pPr lvl="2" algn="l">
              <a:lnSpc>
                <a:spcPct val="100000"/>
              </a:lnSpc>
              <a:spcBef>
                <a:spcPts val="0"/>
              </a:spcBef>
              <a:spcAft>
                <a:spcPts val="0"/>
              </a:spcAft>
              <a:buClr>
                <a:schemeClr val="lt1"/>
              </a:buClr>
              <a:buSzPts val="1500"/>
              <a:buFont typeface="Arial"/>
              <a:buNone/>
              <a:defRPr/>
            </a:lvl3pPr>
            <a:lvl4pPr lvl="3" algn="l">
              <a:lnSpc>
                <a:spcPct val="100000"/>
              </a:lnSpc>
              <a:spcBef>
                <a:spcPts val="0"/>
              </a:spcBef>
              <a:spcAft>
                <a:spcPts val="0"/>
              </a:spcAft>
              <a:buClr>
                <a:schemeClr val="lt1"/>
              </a:buClr>
              <a:buSzPts val="1500"/>
              <a:buFont typeface="Arial"/>
              <a:buNone/>
              <a:defRPr/>
            </a:lvl4pPr>
            <a:lvl5pPr lvl="4" algn="l">
              <a:lnSpc>
                <a:spcPct val="100000"/>
              </a:lnSpc>
              <a:spcBef>
                <a:spcPts val="0"/>
              </a:spcBef>
              <a:spcAft>
                <a:spcPts val="0"/>
              </a:spcAft>
              <a:buClr>
                <a:schemeClr val="lt1"/>
              </a:buClr>
              <a:buSzPts val="1500"/>
              <a:buFont typeface="Arial"/>
              <a:buNone/>
              <a:defRPr/>
            </a:lvl5pPr>
            <a:lvl6pPr lvl="5" algn="l">
              <a:lnSpc>
                <a:spcPct val="100000"/>
              </a:lnSpc>
              <a:spcBef>
                <a:spcPts val="0"/>
              </a:spcBef>
              <a:spcAft>
                <a:spcPts val="0"/>
              </a:spcAft>
              <a:buClr>
                <a:schemeClr val="lt1"/>
              </a:buClr>
              <a:buSzPts val="1500"/>
              <a:buFont typeface="Arial"/>
              <a:buNone/>
              <a:defRPr/>
            </a:lvl6pPr>
            <a:lvl7pPr lvl="6" algn="l">
              <a:lnSpc>
                <a:spcPct val="100000"/>
              </a:lnSpc>
              <a:spcBef>
                <a:spcPts val="0"/>
              </a:spcBef>
              <a:spcAft>
                <a:spcPts val="0"/>
              </a:spcAft>
              <a:buClr>
                <a:schemeClr val="lt1"/>
              </a:buClr>
              <a:buSzPts val="1500"/>
              <a:buFont typeface="Arial"/>
              <a:buNone/>
              <a:defRPr/>
            </a:lvl7pPr>
            <a:lvl8pPr lvl="7" algn="l">
              <a:lnSpc>
                <a:spcPct val="100000"/>
              </a:lnSpc>
              <a:spcBef>
                <a:spcPts val="0"/>
              </a:spcBef>
              <a:spcAft>
                <a:spcPts val="0"/>
              </a:spcAft>
              <a:buClr>
                <a:schemeClr val="lt1"/>
              </a:buClr>
              <a:buSzPts val="1500"/>
              <a:buFont typeface="Arial"/>
              <a:buNone/>
              <a:defRPr/>
            </a:lvl8pPr>
            <a:lvl9pPr lvl="8" algn="l">
              <a:lnSpc>
                <a:spcPct val="100000"/>
              </a:lnSpc>
              <a:spcBef>
                <a:spcPts val="0"/>
              </a:spcBef>
              <a:spcAft>
                <a:spcPts val="0"/>
              </a:spcAft>
              <a:buClr>
                <a:schemeClr val="lt1"/>
              </a:buClr>
              <a:buSzPts val="1500"/>
              <a:buFont typeface="Arial"/>
              <a:buNone/>
              <a:defRPr/>
            </a:lvl9pPr>
          </a:lstStyle>
          <a:p/>
        </p:txBody>
      </p:sp>
      <p:sp>
        <p:nvSpPr>
          <p:cNvPr id="179" name="Google Shape;179;g2998cf9b3d0_5_476"/>
          <p:cNvSpPr txBox="1"/>
          <p:nvPr>
            <p:ph idx="12" type="sldNum"/>
          </p:nvPr>
        </p:nvSpPr>
        <p:spPr>
          <a:xfrm>
            <a:off x="8610600" y="6356351"/>
            <a:ext cx="27432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1pPr>
            <a:lvl2pPr indent="0" lvl="1"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2pPr>
            <a:lvl3pPr indent="0" lvl="2"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3pPr>
            <a:lvl4pPr indent="0" lvl="3"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4pPr>
            <a:lvl5pPr indent="0" lvl="4"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5pPr>
            <a:lvl6pPr indent="0" lvl="5"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6pPr>
            <a:lvl7pPr indent="0" lvl="6"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7pPr>
            <a:lvl8pPr indent="0" lvl="7"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8pPr>
            <a:lvl9pPr indent="0" lvl="8"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3">
  <p:cSld name="TITLE_3">
    <p:bg>
      <p:bgPr>
        <a:solidFill>
          <a:srgbClr val="171717"/>
        </a:solidFill>
      </p:bgPr>
    </p:bg>
    <p:spTree>
      <p:nvGrpSpPr>
        <p:cNvPr id="180" name="Shape 180"/>
        <p:cNvGrpSpPr/>
        <p:nvPr/>
      </p:nvGrpSpPr>
      <p:grpSpPr>
        <a:xfrm>
          <a:off x="0" y="0"/>
          <a:ext cx="0" cy="0"/>
          <a:chOff x="0" y="0"/>
          <a:chExt cx="0" cy="0"/>
        </a:xfrm>
      </p:grpSpPr>
      <p:sp>
        <p:nvSpPr>
          <p:cNvPr id="181" name="Google Shape;181;g2998cf9b3d0_5_480"/>
          <p:cNvSpPr txBox="1"/>
          <p:nvPr>
            <p:ph type="ctrTitle"/>
          </p:nvPr>
        </p:nvSpPr>
        <p:spPr>
          <a:xfrm>
            <a:off x="1191667" y="2539767"/>
            <a:ext cx="5995500" cy="1762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rgbClr val="FFFFFF"/>
              </a:buClr>
              <a:buSzPts val="3300"/>
              <a:buFont typeface="IBM Plex Sans"/>
              <a:buNone/>
              <a:defRPr sz="4400">
                <a:solidFill>
                  <a:srgbClr val="FFFFFF"/>
                </a:solidFill>
                <a:latin typeface="IBM Plex Sans"/>
                <a:ea typeface="IBM Plex Sans"/>
                <a:cs typeface="IBM Plex Sans"/>
                <a:sym typeface="IBM Plex Sans"/>
              </a:defRPr>
            </a:lvl1pPr>
            <a:lvl2pPr lvl="1" algn="ctr">
              <a:lnSpc>
                <a:spcPct val="100000"/>
              </a:lnSpc>
              <a:spcBef>
                <a:spcPts val="0"/>
              </a:spcBef>
              <a:spcAft>
                <a:spcPts val="0"/>
              </a:spcAft>
              <a:buClr>
                <a:srgbClr val="FFFFFF"/>
              </a:buClr>
              <a:buSzPts val="3300"/>
              <a:buNone/>
              <a:defRPr sz="4400">
                <a:solidFill>
                  <a:srgbClr val="FFFFFF"/>
                </a:solidFill>
              </a:defRPr>
            </a:lvl2pPr>
            <a:lvl3pPr lvl="2" algn="ctr">
              <a:lnSpc>
                <a:spcPct val="100000"/>
              </a:lnSpc>
              <a:spcBef>
                <a:spcPts val="0"/>
              </a:spcBef>
              <a:spcAft>
                <a:spcPts val="0"/>
              </a:spcAft>
              <a:buClr>
                <a:srgbClr val="FFFFFF"/>
              </a:buClr>
              <a:buSzPts val="3300"/>
              <a:buNone/>
              <a:defRPr sz="4400">
                <a:solidFill>
                  <a:srgbClr val="FFFFFF"/>
                </a:solidFill>
              </a:defRPr>
            </a:lvl3pPr>
            <a:lvl4pPr lvl="3" algn="ctr">
              <a:lnSpc>
                <a:spcPct val="100000"/>
              </a:lnSpc>
              <a:spcBef>
                <a:spcPts val="0"/>
              </a:spcBef>
              <a:spcAft>
                <a:spcPts val="0"/>
              </a:spcAft>
              <a:buClr>
                <a:srgbClr val="FFFFFF"/>
              </a:buClr>
              <a:buSzPts val="3300"/>
              <a:buNone/>
              <a:defRPr sz="4400">
                <a:solidFill>
                  <a:srgbClr val="FFFFFF"/>
                </a:solidFill>
              </a:defRPr>
            </a:lvl4pPr>
            <a:lvl5pPr lvl="4" algn="ctr">
              <a:lnSpc>
                <a:spcPct val="100000"/>
              </a:lnSpc>
              <a:spcBef>
                <a:spcPts val="0"/>
              </a:spcBef>
              <a:spcAft>
                <a:spcPts val="0"/>
              </a:spcAft>
              <a:buClr>
                <a:srgbClr val="FFFFFF"/>
              </a:buClr>
              <a:buSzPts val="3300"/>
              <a:buNone/>
              <a:defRPr sz="4400">
                <a:solidFill>
                  <a:srgbClr val="FFFFFF"/>
                </a:solidFill>
              </a:defRPr>
            </a:lvl5pPr>
            <a:lvl6pPr lvl="5" algn="ctr">
              <a:lnSpc>
                <a:spcPct val="100000"/>
              </a:lnSpc>
              <a:spcBef>
                <a:spcPts val="0"/>
              </a:spcBef>
              <a:spcAft>
                <a:spcPts val="0"/>
              </a:spcAft>
              <a:buClr>
                <a:srgbClr val="FFFFFF"/>
              </a:buClr>
              <a:buSzPts val="3300"/>
              <a:buNone/>
              <a:defRPr sz="4400">
                <a:solidFill>
                  <a:srgbClr val="FFFFFF"/>
                </a:solidFill>
              </a:defRPr>
            </a:lvl6pPr>
            <a:lvl7pPr lvl="6" algn="ctr">
              <a:lnSpc>
                <a:spcPct val="100000"/>
              </a:lnSpc>
              <a:spcBef>
                <a:spcPts val="0"/>
              </a:spcBef>
              <a:spcAft>
                <a:spcPts val="0"/>
              </a:spcAft>
              <a:buClr>
                <a:srgbClr val="FFFFFF"/>
              </a:buClr>
              <a:buSzPts val="3300"/>
              <a:buNone/>
              <a:defRPr sz="4400">
                <a:solidFill>
                  <a:srgbClr val="FFFFFF"/>
                </a:solidFill>
              </a:defRPr>
            </a:lvl7pPr>
            <a:lvl8pPr lvl="7" algn="ctr">
              <a:lnSpc>
                <a:spcPct val="100000"/>
              </a:lnSpc>
              <a:spcBef>
                <a:spcPts val="0"/>
              </a:spcBef>
              <a:spcAft>
                <a:spcPts val="0"/>
              </a:spcAft>
              <a:buClr>
                <a:srgbClr val="FFFFFF"/>
              </a:buClr>
              <a:buSzPts val="3300"/>
              <a:buNone/>
              <a:defRPr sz="4400">
                <a:solidFill>
                  <a:srgbClr val="FFFFFF"/>
                </a:solidFill>
              </a:defRPr>
            </a:lvl8pPr>
            <a:lvl9pPr lvl="8" algn="ctr">
              <a:lnSpc>
                <a:spcPct val="100000"/>
              </a:lnSpc>
              <a:spcBef>
                <a:spcPts val="0"/>
              </a:spcBef>
              <a:spcAft>
                <a:spcPts val="0"/>
              </a:spcAft>
              <a:buClr>
                <a:srgbClr val="FFFFFF"/>
              </a:buClr>
              <a:buSzPts val="3300"/>
              <a:buNone/>
              <a:defRPr sz="4400">
                <a:solidFill>
                  <a:srgbClr val="FFFFFF"/>
                </a:solidFill>
              </a:defRPr>
            </a:lvl9pPr>
          </a:lstStyle>
          <a:p/>
        </p:txBody>
      </p:sp>
      <p:sp>
        <p:nvSpPr>
          <p:cNvPr id="182" name="Google Shape;182;g2998cf9b3d0_5_480"/>
          <p:cNvSpPr txBox="1"/>
          <p:nvPr>
            <p:ph idx="1" type="subTitle"/>
          </p:nvPr>
        </p:nvSpPr>
        <p:spPr>
          <a:xfrm>
            <a:off x="1191667" y="2038467"/>
            <a:ext cx="9983100" cy="524700"/>
          </a:xfrm>
          <a:prstGeom prst="rect">
            <a:avLst/>
          </a:prstGeom>
          <a:noFill/>
          <a:ln>
            <a:noFill/>
          </a:ln>
        </p:spPr>
        <p:txBody>
          <a:bodyPr anchorCtr="0" anchor="t" bIns="45700" lIns="91425" spcFirstLastPara="1" rIns="91425" wrap="square" tIns="45700">
            <a:noAutofit/>
          </a:bodyPr>
          <a:lstStyle>
            <a:lvl1pPr lvl="0" algn="l">
              <a:lnSpc>
                <a:spcPct val="100000"/>
              </a:lnSpc>
              <a:spcBef>
                <a:spcPts val="800"/>
              </a:spcBef>
              <a:spcAft>
                <a:spcPts val="0"/>
              </a:spcAft>
              <a:buClr>
                <a:srgbClr val="FA7268"/>
              </a:buClr>
              <a:buSzPts val="1300"/>
              <a:buFont typeface="Roboto"/>
              <a:buNone/>
              <a:defRPr sz="1700">
                <a:solidFill>
                  <a:srgbClr val="FA7268"/>
                </a:solidFill>
                <a:latin typeface="Roboto"/>
                <a:ea typeface="Roboto"/>
                <a:cs typeface="Roboto"/>
                <a:sym typeface="Roboto"/>
              </a:defRPr>
            </a:lvl1pPr>
            <a:lvl2pPr lvl="1" algn="ctr">
              <a:lnSpc>
                <a:spcPct val="100000"/>
              </a:lnSpc>
              <a:spcBef>
                <a:spcPts val="700"/>
              </a:spcBef>
              <a:spcAft>
                <a:spcPts val="0"/>
              </a:spcAft>
              <a:buSzPts val="2800"/>
              <a:buNone/>
              <a:defRPr sz="3700"/>
            </a:lvl2pPr>
            <a:lvl3pPr lvl="2" algn="ctr">
              <a:lnSpc>
                <a:spcPct val="100000"/>
              </a:lnSpc>
              <a:spcBef>
                <a:spcPts val="500"/>
              </a:spcBef>
              <a:spcAft>
                <a:spcPts val="0"/>
              </a:spcAft>
              <a:buSzPts val="2800"/>
              <a:buNone/>
              <a:defRPr sz="3700"/>
            </a:lvl3pPr>
            <a:lvl4pPr lvl="3" algn="ctr">
              <a:lnSpc>
                <a:spcPct val="100000"/>
              </a:lnSpc>
              <a:spcBef>
                <a:spcPts val="500"/>
              </a:spcBef>
              <a:spcAft>
                <a:spcPts val="0"/>
              </a:spcAft>
              <a:buSzPts val="2800"/>
              <a:buNone/>
              <a:defRPr sz="3700"/>
            </a:lvl4pPr>
            <a:lvl5pPr lvl="4" algn="ctr">
              <a:lnSpc>
                <a:spcPct val="100000"/>
              </a:lnSpc>
              <a:spcBef>
                <a:spcPts val="500"/>
              </a:spcBef>
              <a:spcAft>
                <a:spcPts val="0"/>
              </a:spcAft>
              <a:buSzPts val="2800"/>
              <a:buNone/>
              <a:defRPr sz="3700"/>
            </a:lvl5pPr>
            <a:lvl6pPr lvl="5" algn="ctr">
              <a:lnSpc>
                <a:spcPct val="100000"/>
              </a:lnSpc>
              <a:spcBef>
                <a:spcPts val="500"/>
              </a:spcBef>
              <a:spcAft>
                <a:spcPts val="0"/>
              </a:spcAft>
              <a:buSzPts val="2800"/>
              <a:buNone/>
              <a:defRPr sz="3700"/>
            </a:lvl6pPr>
            <a:lvl7pPr lvl="6" algn="ctr">
              <a:lnSpc>
                <a:spcPct val="100000"/>
              </a:lnSpc>
              <a:spcBef>
                <a:spcPts val="500"/>
              </a:spcBef>
              <a:spcAft>
                <a:spcPts val="0"/>
              </a:spcAft>
              <a:buSzPts val="2800"/>
              <a:buNone/>
              <a:defRPr sz="3700"/>
            </a:lvl7pPr>
            <a:lvl8pPr lvl="7" algn="ctr">
              <a:lnSpc>
                <a:spcPct val="100000"/>
              </a:lnSpc>
              <a:spcBef>
                <a:spcPts val="500"/>
              </a:spcBef>
              <a:spcAft>
                <a:spcPts val="0"/>
              </a:spcAft>
              <a:buSzPts val="2800"/>
              <a:buNone/>
              <a:defRPr sz="3700"/>
            </a:lvl8pPr>
            <a:lvl9pPr lvl="8" algn="ctr">
              <a:lnSpc>
                <a:spcPct val="100000"/>
              </a:lnSpc>
              <a:spcBef>
                <a:spcPts val="500"/>
              </a:spcBef>
              <a:spcAft>
                <a:spcPts val="0"/>
              </a:spcAft>
              <a:buSzPts val="2800"/>
              <a:buNone/>
              <a:defRPr sz="3700"/>
            </a:lvl9pPr>
          </a:lstStyle>
          <a:p/>
        </p:txBody>
      </p:sp>
      <p:sp>
        <p:nvSpPr>
          <p:cNvPr id="183" name="Google Shape;183;g2998cf9b3d0_5_480"/>
          <p:cNvSpPr txBox="1"/>
          <p:nvPr>
            <p:ph idx="12" type="sldNum"/>
          </p:nvPr>
        </p:nvSpPr>
        <p:spPr>
          <a:xfrm>
            <a:off x="11296611" y="6217623"/>
            <a:ext cx="731700" cy="524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1pPr>
            <a:lvl2pPr indent="0" lvl="1"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2pPr>
            <a:lvl3pPr indent="0" lvl="2"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3pPr>
            <a:lvl4pPr indent="0" lvl="3"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4pPr>
            <a:lvl5pPr indent="0" lvl="4"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5pPr>
            <a:lvl6pPr indent="0" lvl="5"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6pPr>
            <a:lvl7pPr indent="0" lvl="6"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7pPr>
            <a:lvl8pPr indent="0" lvl="7"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8pPr>
            <a:lvl9pPr indent="0" lvl="8" marL="0" marR="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1 1">
  <p:cSld name="2_Section Header 1 1">
    <p:spTree>
      <p:nvGrpSpPr>
        <p:cNvPr id="26" name="Shape 26"/>
        <p:cNvGrpSpPr/>
        <p:nvPr/>
      </p:nvGrpSpPr>
      <p:grpSpPr>
        <a:xfrm>
          <a:off x="0" y="0"/>
          <a:ext cx="0" cy="0"/>
          <a:chOff x="0" y="0"/>
          <a:chExt cx="0" cy="0"/>
        </a:xfrm>
      </p:grpSpPr>
      <p:sp>
        <p:nvSpPr>
          <p:cNvPr id="27" name="Google Shape;27;g2998cf9b3d0_5_196"/>
          <p:cNvSpPr txBox="1"/>
          <p:nvPr>
            <p:ph type="title"/>
          </p:nvPr>
        </p:nvSpPr>
        <p:spPr>
          <a:xfrm>
            <a:off x="402433" y="2488700"/>
            <a:ext cx="9838800" cy="1133700"/>
          </a:xfrm>
          <a:prstGeom prst="rect">
            <a:avLst/>
          </a:prstGeom>
          <a:noFill/>
          <a:ln>
            <a:noFill/>
          </a:ln>
        </p:spPr>
        <p:txBody>
          <a:bodyPr anchorCtr="0" anchor="b" bIns="91400" lIns="182875" spcFirstLastPara="1" rIns="182875" wrap="square" tIns="91400">
            <a:noAutofit/>
          </a:bodyPr>
          <a:lstStyle>
            <a:lvl1pPr lvl="0" algn="l">
              <a:lnSpc>
                <a:spcPct val="90000"/>
              </a:lnSpc>
              <a:spcBef>
                <a:spcPts val="0"/>
              </a:spcBef>
              <a:spcAft>
                <a:spcPts val="0"/>
              </a:spcAft>
              <a:buClr>
                <a:srgbClr val="193E72"/>
              </a:buClr>
              <a:buSzPts val="9600"/>
              <a:buFont typeface="Arial"/>
              <a:buNone/>
              <a:defRPr sz="4800">
                <a:solidFill>
                  <a:srgbClr val="193E72"/>
                </a:solidFill>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28" name="Google Shape;28;g2998cf9b3d0_5_196"/>
          <p:cNvSpPr txBox="1"/>
          <p:nvPr>
            <p:ph idx="12" type="sldNum"/>
          </p:nvPr>
        </p:nvSpPr>
        <p:spPr>
          <a:xfrm>
            <a:off x="8610600" y="6356352"/>
            <a:ext cx="2743200" cy="3651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9" name="Google Shape;29;g2998cf9b3d0_5_196"/>
          <p:cNvPicPr preferRelativeResize="0"/>
          <p:nvPr/>
        </p:nvPicPr>
        <p:blipFill rotWithShape="1">
          <a:blip r:embed="rId2">
            <a:alphaModFix/>
          </a:blip>
          <a:srcRect b="-19161" l="0" r="-13404" t="0"/>
          <a:stretch/>
        </p:blipFill>
        <p:spPr>
          <a:xfrm>
            <a:off x="432000" y="288000"/>
            <a:ext cx="4185334" cy="439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g29786e0284d_0_113"/>
          <p:cNvSpPr txBox="1"/>
          <p:nvPr>
            <p:ph type="title"/>
          </p:nvPr>
        </p:nvSpPr>
        <p:spPr>
          <a:xfrm>
            <a:off x="838200" y="365127"/>
            <a:ext cx="10515600" cy="8655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g29786e0284d_0_113"/>
          <p:cNvSpPr txBox="1"/>
          <p:nvPr>
            <p:ph idx="1" type="body"/>
          </p:nvPr>
        </p:nvSpPr>
        <p:spPr>
          <a:xfrm>
            <a:off x="838200" y="1535065"/>
            <a:ext cx="10515600" cy="4256400"/>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1000"/>
              </a:spcBef>
              <a:spcAft>
                <a:spcPts val="0"/>
              </a:spcAft>
              <a:buClr>
                <a:srgbClr val="193E72"/>
              </a:buClr>
              <a:buSzPts val="2400"/>
              <a:buChar char="•"/>
              <a:defRPr sz="2400">
                <a:solidFill>
                  <a:srgbClr val="193E72"/>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g29786e0284d_0_113"/>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34" name="Google Shape;34;g29786e0284d_0_113"/>
          <p:cNvPicPr preferRelativeResize="0"/>
          <p:nvPr/>
        </p:nvPicPr>
        <p:blipFill rotWithShape="1">
          <a:blip r:embed="rId2">
            <a:alphaModFix/>
          </a:blip>
          <a:srcRect b="-143012" l="0" r="8043" t="0"/>
          <a:stretch/>
        </p:blipFill>
        <p:spPr>
          <a:xfrm>
            <a:off x="400051" y="6070928"/>
            <a:ext cx="11056825"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_Title Slide 1 1">
  <p:cSld name="00_Title Slide_1_1">
    <p:spTree>
      <p:nvGrpSpPr>
        <p:cNvPr id="35" name="Shape 35"/>
        <p:cNvGrpSpPr/>
        <p:nvPr/>
      </p:nvGrpSpPr>
      <p:grpSpPr>
        <a:xfrm>
          <a:off x="0" y="0"/>
          <a:ext cx="0" cy="0"/>
          <a:chOff x="0" y="0"/>
          <a:chExt cx="0" cy="0"/>
        </a:xfrm>
      </p:grpSpPr>
      <p:pic>
        <p:nvPicPr>
          <p:cNvPr id="36" name="Google Shape;36;p32"/>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37" name="Google Shape;37;p32"/>
          <p:cNvPicPr preferRelativeResize="0"/>
          <p:nvPr/>
        </p:nvPicPr>
        <p:blipFill rotWithShape="1">
          <a:blip r:embed="rId3">
            <a:alphaModFix/>
          </a:blip>
          <a:srcRect b="23512" l="35446" r="0" t="0"/>
          <a:stretch/>
        </p:blipFill>
        <p:spPr>
          <a:xfrm>
            <a:off x="1" y="4799507"/>
            <a:ext cx="1737361" cy="2058493"/>
          </a:xfrm>
          <a:prstGeom prst="rect">
            <a:avLst/>
          </a:prstGeom>
          <a:noFill/>
          <a:ln>
            <a:noFill/>
          </a:ln>
        </p:spPr>
      </p:pic>
      <p:pic>
        <p:nvPicPr>
          <p:cNvPr id="38" name="Google Shape;38;p32"/>
          <p:cNvPicPr preferRelativeResize="0"/>
          <p:nvPr/>
        </p:nvPicPr>
        <p:blipFill rotWithShape="1">
          <a:blip r:embed="rId4">
            <a:alphaModFix/>
          </a:blip>
          <a:srcRect b="0" l="0" r="0" t="0"/>
          <a:stretch/>
        </p:blipFill>
        <p:spPr>
          <a:xfrm rot="-5400000">
            <a:off x="10239223" y="4698620"/>
            <a:ext cx="1579199" cy="1184400"/>
          </a:xfrm>
          <a:prstGeom prst="rect">
            <a:avLst/>
          </a:prstGeom>
          <a:noFill/>
          <a:ln>
            <a:noFill/>
          </a:ln>
        </p:spPr>
      </p:pic>
      <p:sp>
        <p:nvSpPr>
          <p:cNvPr id="39" name="Google Shape;39;p32"/>
          <p:cNvSpPr txBox="1"/>
          <p:nvPr>
            <p:ph type="ctrTitle"/>
          </p:nvPr>
        </p:nvSpPr>
        <p:spPr>
          <a:xfrm>
            <a:off x="1524000" y="1122363"/>
            <a:ext cx="9144000" cy="2387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4500"/>
              <a:buFont typeface="Arial"/>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32"/>
          <p:cNvSpPr txBox="1"/>
          <p:nvPr>
            <p:ph idx="1" type="subTitle"/>
          </p:nvPr>
        </p:nvSpPr>
        <p:spPr>
          <a:xfrm>
            <a:off x="1524000" y="3986195"/>
            <a:ext cx="9144000" cy="12716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1067"/>
              </a:spcBef>
              <a:spcAft>
                <a:spcPts val="0"/>
              </a:spcAft>
              <a:buClr>
                <a:schemeClr val="lt1"/>
              </a:buClr>
              <a:buSzPts val="1800"/>
              <a:buNone/>
              <a:defRPr sz="2400">
                <a:solidFill>
                  <a:schemeClr val="lt1"/>
                </a:solidFill>
              </a:defRPr>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p:txBody>
      </p:sp>
      <p:sp>
        <p:nvSpPr>
          <p:cNvPr id="41" name="Google Shape;41;p32"/>
          <p:cNvSpPr txBox="1"/>
          <p:nvPr/>
        </p:nvSpPr>
        <p:spPr>
          <a:xfrm>
            <a:off x="873760" y="-538480"/>
            <a:ext cx="184800" cy="3796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Arial"/>
              <a:ea typeface="Arial"/>
              <a:cs typeface="Arial"/>
              <a:sym typeface="Arial"/>
            </a:endParaRPr>
          </a:p>
        </p:txBody>
      </p:sp>
      <p:pic>
        <p:nvPicPr>
          <p:cNvPr id="42" name="Google Shape;42;p32"/>
          <p:cNvPicPr preferRelativeResize="0"/>
          <p:nvPr/>
        </p:nvPicPr>
        <p:blipFill rotWithShape="1">
          <a:blip r:embed="rId5">
            <a:alphaModFix/>
          </a:blip>
          <a:srcRect b="-36686" l="0" r="6603" t="0"/>
          <a:stretch/>
        </p:blipFill>
        <p:spPr>
          <a:xfrm>
            <a:off x="402420" y="858110"/>
            <a:ext cx="11387176" cy="45719"/>
          </a:xfrm>
          <a:prstGeom prst="rect">
            <a:avLst/>
          </a:prstGeom>
          <a:noFill/>
          <a:ln>
            <a:noFill/>
          </a:ln>
        </p:spPr>
      </p:pic>
      <p:pic>
        <p:nvPicPr>
          <p:cNvPr id="43" name="Google Shape;43;p32"/>
          <p:cNvPicPr preferRelativeResize="0"/>
          <p:nvPr/>
        </p:nvPicPr>
        <p:blipFill rotWithShape="1">
          <a:blip r:embed="rId6">
            <a:alphaModFix/>
          </a:blip>
          <a:srcRect b="0" l="0" r="0" t="0"/>
          <a:stretch/>
        </p:blipFill>
        <p:spPr>
          <a:xfrm>
            <a:off x="402425" y="342187"/>
            <a:ext cx="2795369" cy="2791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plain">
  <p:cSld name="00_Title Slide_1">
    <p:spTree>
      <p:nvGrpSpPr>
        <p:cNvPr id="44" name="Shape 44"/>
        <p:cNvGrpSpPr/>
        <p:nvPr/>
      </p:nvGrpSpPr>
      <p:grpSpPr>
        <a:xfrm>
          <a:off x="0" y="0"/>
          <a:ext cx="0" cy="0"/>
          <a:chOff x="0" y="0"/>
          <a:chExt cx="0" cy="0"/>
        </a:xfrm>
      </p:grpSpPr>
      <p:pic>
        <p:nvPicPr>
          <p:cNvPr id="45" name="Google Shape;45;p3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6" name="Google Shape;46;p33"/>
          <p:cNvSpPr txBox="1"/>
          <p:nvPr>
            <p:ph type="ctrTitle"/>
          </p:nvPr>
        </p:nvSpPr>
        <p:spPr>
          <a:xfrm>
            <a:off x="1524000" y="1122363"/>
            <a:ext cx="9144000" cy="23876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lt1"/>
              </a:buClr>
              <a:buSzPts val="4500"/>
              <a:buFont typeface="Arial"/>
              <a:buNone/>
              <a:defRPr sz="60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 name="Google Shape;47;p33"/>
          <p:cNvSpPr txBox="1"/>
          <p:nvPr>
            <p:ph idx="1" type="subTitle"/>
          </p:nvPr>
        </p:nvSpPr>
        <p:spPr>
          <a:xfrm>
            <a:off x="1524000" y="3986195"/>
            <a:ext cx="9144000" cy="12716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1067"/>
              </a:spcBef>
              <a:spcAft>
                <a:spcPts val="0"/>
              </a:spcAft>
              <a:buClr>
                <a:schemeClr val="lt1"/>
              </a:buClr>
              <a:buSzPts val="1800"/>
              <a:buNone/>
              <a:defRPr sz="2400">
                <a:solidFill>
                  <a:schemeClr val="lt1"/>
                </a:solidFill>
              </a:defRPr>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p:txBody>
      </p:sp>
      <p:sp>
        <p:nvSpPr>
          <p:cNvPr id="48" name="Google Shape;48;p33"/>
          <p:cNvSpPr txBox="1"/>
          <p:nvPr/>
        </p:nvSpPr>
        <p:spPr>
          <a:xfrm>
            <a:off x="873760" y="-538480"/>
            <a:ext cx="184800" cy="3796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Arial"/>
              <a:ea typeface="Arial"/>
              <a:cs typeface="Arial"/>
              <a:sym typeface="Arial"/>
            </a:endParaRPr>
          </a:p>
        </p:txBody>
      </p:sp>
      <p:pic>
        <p:nvPicPr>
          <p:cNvPr id="49" name="Google Shape;49;p33"/>
          <p:cNvPicPr preferRelativeResize="0"/>
          <p:nvPr/>
        </p:nvPicPr>
        <p:blipFill rotWithShape="1">
          <a:blip r:embed="rId3">
            <a:alphaModFix/>
          </a:blip>
          <a:srcRect b="-36686" l="0" r="6603" t="0"/>
          <a:stretch/>
        </p:blipFill>
        <p:spPr>
          <a:xfrm>
            <a:off x="402420" y="858110"/>
            <a:ext cx="11387176" cy="45719"/>
          </a:xfrm>
          <a:prstGeom prst="rect">
            <a:avLst/>
          </a:prstGeom>
          <a:noFill/>
          <a:ln>
            <a:noFill/>
          </a:ln>
        </p:spPr>
      </p:pic>
      <p:pic>
        <p:nvPicPr>
          <p:cNvPr id="50" name="Google Shape;50;p33"/>
          <p:cNvPicPr preferRelativeResize="0"/>
          <p:nvPr/>
        </p:nvPicPr>
        <p:blipFill rotWithShape="1">
          <a:blip r:embed="rId4">
            <a:alphaModFix/>
          </a:blip>
          <a:srcRect b="0" l="0" r="0" t="0"/>
          <a:stretch/>
        </p:blipFill>
        <p:spPr>
          <a:xfrm>
            <a:off x="402425" y="342187"/>
            <a:ext cx="2795369" cy="2791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_Title Slide">
  <p:cSld name="00_Title Slide">
    <p:spTree>
      <p:nvGrpSpPr>
        <p:cNvPr id="51" name="Shape 51"/>
        <p:cNvGrpSpPr/>
        <p:nvPr/>
      </p:nvGrpSpPr>
      <p:grpSpPr>
        <a:xfrm>
          <a:off x="0" y="0"/>
          <a:ext cx="0" cy="0"/>
          <a:chOff x="0" y="0"/>
          <a:chExt cx="0" cy="0"/>
        </a:xfrm>
      </p:grpSpPr>
      <p:pic>
        <p:nvPicPr>
          <p:cNvPr id="52" name="Google Shape;52;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24"/>
          <p:cNvSpPr txBox="1"/>
          <p:nvPr>
            <p:ph type="ctrTitle"/>
          </p:nvPr>
        </p:nvSpPr>
        <p:spPr>
          <a:xfrm>
            <a:off x="436033" y="1122367"/>
            <a:ext cx="10232000" cy="10928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lt1"/>
              </a:buClr>
              <a:buSzPts val="4500"/>
              <a:buFont typeface="Lato"/>
              <a:buNone/>
              <a:defRPr b="1" sz="6000">
                <a:solidFill>
                  <a:schemeClr val="lt1"/>
                </a:solidFill>
                <a:latin typeface="Lato"/>
                <a:ea typeface="Lato"/>
                <a:cs typeface="Lato"/>
                <a:sym typeface="Lato"/>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24"/>
          <p:cNvSpPr txBox="1"/>
          <p:nvPr/>
        </p:nvSpPr>
        <p:spPr>
          <a:xfrm>
            <a:off x="873760" y="-538480"/>
            <a:ext cx="184800" cy="37961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Arial"/>
              <a:ea typeface="Arial"/>
              <a:cs typeface="Arial"/>
              <a:sym typeface="Arial"/>
            </a:endParaRPr>
          </a:p>
        </p:txBody>
      </p:sp>
      <p:pic>
        <p:nvPicPr>
          <p:cNvPr id="55" name="Google Shape;55;p24"/>
          <p:cNvPicPr preferRelativeResize="0"/>
          <p:nvPr/>
        </p:nvPicPr>
        <p:blipFill rotWithShape="1">
          <a:blip r:embed="rId3">
            <a:alphaModFix/>
          </a:blip>
          <a:srcRect b="-36686" l="0" r="6603" t="0"/>
          <a:stretch/>
        </p:blipFill>
        <p:spPr>
          <a:xfrm>
            <a:off x="402420" y="858110"/>
            <a:ext cx="11387176" cy="45719"/>
          </a:xfrm>
          <a:prstGeom prst="rect">
            <a:avLst/>
          </a:prstGeom>
          <a:noFill/>
          <a:ln>
            <a:noFill/>
          </a:ln>
        </p:spPr>
      </p:pic>
      <p:pic>
        <p:nvPicPr>
          <p:cNvPr id="56" name="Google Shape;56;p24"/>
          <p:cNvPicPr preferRelativeResize="0"/>
          <p:nvPr/>
        </p:nvPicPr>
        <p:blipFill rotWithShape="1">
          <a:blip r:embed="rId4">
            <a:alphaModFix/>
          </a:blip>
          <a:srcRect b="0" l="0" r="0" t="0"/>
          <a:stretch/>
        </p:blipFill>
        <p:spPr>
          <a:xfrm>
            <a:off x="402425" y="342187"/>
            <a:ext cx="2795369" cy="2791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_Title Slide 1 2">
  <p:cSld name="00_Title Slide_2_1">
    <p:spTree>
      <p:nvGrpSpPr>
        <p:cNvPr id="57" name="Shape 57"/>
        <p:cNvGrpSpPr/>
        <p:nvPr/>
      </p:nvGrpSpPr>
      <p:grpSpPr>
        <a:xfrm>
          <a:off x="0" y="0"/>
          <a:ext cx="0" cy="0"/>
          <a:chOff x="0" y="0"/>
          <a:chExt cx="0" cy="0"/>
        </a:xfrm>
      </p:grpSpPr>
      <p:pic>
        <p:nvPicPr>
          <p:cNvPr id="58" name="Google Shape;58;g122792d8b9c_0_192"/>
          <p:cNvPicPr preferRelativeResize="0"/>
          <p:nvPr/>
        </p:nvPicPr>
        <p:blipFill rotWithShape="1">
          <a:blip r:embed="rId2">
            <a:alphaModFix/>
          </a:blip>
          <a:srcRect b="0" l="0" r="0" t="0"/>
          <a:stretch/>
        </p:blipFill>
        <p:spPr>
          <a:xfrm>
            <a:off x="0" y="0"/>
            <a:ext cx="12192001" cy="6858000"/>
          </a:xfrm>
          <a:prstGeom prst="rect">
            <a:avLst/>
          </a:prstGeom>
          <a:noFill/>
          <a:ln>
            <a:noFill/>
          </a:ln>
        </p:spPr>
      </p:pic>
      <p:sp>
        <p:nvSpPr>
          <p:cNvPr id="59" name="Google Shape;59;g122792d8b9c_0_192"/>
          <p:cNvSpPr txBox="1"/>
          <p:nvPr/>
        </p:nvSpPr>
        <p:spPr>
          <a:xfrm>
            <a:off x="873760" y="-538480"/>
            <a:ext cx="184800" cy="379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chemeClr val="dk1"/>
              </a:solidFill>
              <a:latin typeface="Arial"/>
              <a:ea typeface="Arial"/>
              <a:cs typeface="Arial"/>
              <a:sym typeface="Arial"/>
            </a:endParaRPr>
          </a:p>
        </p:txBody>
      </p:sp>
      <p:pic>
        <p:nvPicPr>
          <p:cNvPr id="60" name="Google Shape;60;g122792d8b9c_0_192"/>
          <p:cNvPicPr preferRelativeResize="0"/>
          <p:nvPr/>
        </p:nvPicPr>
        <p:blipFill rotWithShape="1">
          <a:blip r:embed="rId3">
            <a:alphaModFix/>
          </a:blip>
          <a:srcRect b="-36686" l="0" r="6603" t="0"/>
          <a:stretch/>
        </p:blipFill>
        <p:spPr>
          <a:xfrm>
            <a:off x="402420" y="858110"/>
            <a:ext cx="11387175" cy="45719"/>
          </a:xfrm>
          <a:prstGeom prst="rect">
            <a:avLst/>
          </a:prstGeom>
          <a:noFill/>
          <a:ln>
            <a:noFill/>
          </a:ln>
        </p:spPr>
      </p:pic>
      <p:pic>
        <p:nvPicPr>
          <p:cNvPr id="61" name="Google Shape;61;g122792d8b9c_0_192"/>
          <p:cNvPicPr preferRelativeResize="0"/>
          <p:nvPr/>
        </p:nvPicPr>
        <p:blipFill rotWithShape="1">
          <a:blip r:embed="rId4">
            <a:alphaModFix/>
          </a:blip>
          <a:srcRect b="0" l="0" r="0" t="0"/>
          <a:stretch/>
        </p:blipFill>
        <p:spPr>
          <a:xfrm>
            <a:off x="402425" y="342187"/>
            <a:ext cx="2795369" cy="2791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1 1">
  <p:cSld name="2_Section Header 1 1">
    <p:spTree>
      <p:nvGrpSpPr>
        <p:cNvPr id="68" name="Shape 68"/>
        <p:cNvGrpSpPr/>
        <p:nvPr/>
      </p:nvGrpSpPr>
      <p:grpSpPr>
        <a:xfrm>
          <a:off x="0" y="0"/>
          <a:ext cx="0" cy="0"/>
          <a:chOff x="0" y="0"/>
          <a:chExt cx="0" cy="0"/>
        </a:xfrm>
      </p:grpSpPr>
      <p:sp>
        <p:nvSpPr>
          <p:cNvPr id="69" name="Google Shape;69;g2998cf9b3d0_5_1068"/>
          <p:cNvSpPr txBox="1"/>
          <p:nvPr>
            <p:ph type="title"/>
          </p:nvPr>
        </p:nvSpPr>
        <p:spPr>
          <a:xfrm>
            <a:off x="402433" y="2488700"/>
            <a:ext cx="9838800" cy="1133700"/>
          </a:xfrm>
          <a:prstGeom prst="rect">
            <a:avLst/>
          </a:prstGeom>
          <a:noFill/>
          <a:ln>
            <a:noFill/>
          </a:ln>
        </p:spPr>
        <p:txBody>
          <a:bodyPr anchorCtr="0" anchor="b" bIns="91400" lIns="182875" spcFirstLastPara="1" rIns="182875" wrap="square" tIns="91400">
            <a:noAutofit/>
          </a:bodyPr>
          <a:lstStyle>
            <a:lvl1pPr lvl="0" algn="l">
              <a:lnSpc>
                <a:spcPct val="90000"/>
              </a:lnSpc>
              <a:spcBef>
                <a:spcPts val="0"/>
              </a:spcBef>
              <a:spcAft>
                <a:spcPts val="0"/>
              </a:spcAft>
              <a:buClr>
                <a:srgbClr val="193E72"/>
              </a:buClr>
              <a:buSzPts val="9600"/>
              <a:buFont typeface="Arial"/>
              <a:buNone/>
              <a:defRPr sz="4800">
                <a:solidFill>
                  <a:srgbClr val="193E72"/>
                </a:solidFill>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p:txBody>
      </p:sp>
      <p:sp>
        <p:nvSpPr>
          <p:cNvPr id="70" name="Google Shape;70;g2998cf9b3d0_5_1068"/>
          <p:cNvSpPr txBox="1"/>
          <p:nvPr>
            <p:ph idx="12" type="sldNum"/>
          </p:nvPr>
        </p:nvSpPr>
        <p:spPr>
          <a:xfrm>
            <a:off x="8610600" y="6356352"/>
            <a:ext cx="2743200" cy="365100"/>
          </a:xfrm>
          <a:prstGeom prst="rect">
            <a:avLst/>
          </a:prstGeom>
          <a:noFill/>
          <a:ln>
            <a:noFill/>
          </a:ln>
        </p:spPr>
        <p:txBody>
          <a:bodyPr anchorCtr="0" anchor="ctr" bIns="91400" lIns="182875" spcFirstLastPara="1" rIns="182875" wrap="square" tIns="91400">
            <a:noAutofit/>
          </a:bodyPr>
          <a:lstStyle>
            <a:lvl1pPr indent="0" lvl="0"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400"/>
              <a:buFont typeface="Arial"/>
              <a:buNone/>
              <a:defRPr b="0" i="0" sz="1200" u="none" cap="none" strike="noStrike">
                <a:solidFill>
                  <a:srgbClr val="193E7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71" name="Google Shape;71;g2998cf9b3d0_5_1068"/>
          <p:cNvPicPr preferRelativeResize="0"/>
          <p:nvPr/>
        </p:nvPicPr>
        <p:blipFill rotWithShape="1">
          <a:blip r:embed="rId2">
            <a:alphaModFix/>
          </a:blip>
          <a:srcRect b="-19161" l="0" r="-13404" t="0"/>
          <a:stretch/>
        </p:blipFill>
        <p:spPr>
          <a:xfrm>
            <a:off x="432000" y="288000"/>
            <a:ext cx="4185334" cy="439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4.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10" Type="http://schemas.openxmlformats.org/officeDocument/2006/relationships/theme" Target="../theme/theme2.xml"/><Relationship Id="rId9" Type="http://schemas.openxmlformats.org/officeDocument/2006/relationships/slideLayout" Target="../slideLayouts/slideLayout28.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838200" y="365127"/>
            <a:ext cx="10515600" cy="13256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 name="Google Shape;7;p23"/>
          <p:cNvSpPr txBox="1"/>
          <p:nvPr>
            <p:ph idx="1" type="body"/>
          </p:nvPr>
        </p:nvSpPr>
        <p:spPr>
          <a:xfrm>
            <a:off x="838200" y="1825625"/>
            <a:ext cx="10515600" cy="43512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23"/>
          <p:cNvSpPr txBox="1"/>
          <p:nvPr>
            <p:ph idx="10" type="dt"/>
          </p:nvPr>
        </p:nvSpPr>
        <p:spPr>
          <a:xfrm>
            <a:off x="838200" y="6356352"/>
            <a:ext cx="2743200" cy="3652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200" u="none" cap="none" strike="noStrike">
                <a:solidFill>
                  <a:srgbClr val="8990A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9pPr>
          </a:lstStyle>
          <a:p/>
        </p:txBody>
      </p:sp>
      <p:sp>
        <p:nvSpPr>
          <p:cNvPr id="9" name="Google Shape;9;p23"/>
          <p:cNvSpPr txBox="1"/>
          <p:nvPr>
            <p:ph idx="11" type="ftr"/>
          </p:nvPr>
        </p:nvSpPr>
        <p:spPr>
          <a:xfrm>
            <a:off x="4038600" y="6356352"/>
            <a:ext cx="4114800" cy="3652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1200" u="none" cap="none" strike="noStrike">
                <a:solidFill>
                  <a:srgbClr val="8990A4"/>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867" u="none" cap="none" strike="noStrike">
                <a:solidFill>
                  <a:schemeClr val="dk1"/>
                </a:solidFill>
                <a:latin typeface="Arial"/>
                <a:ea typeface="Arial"/>
                <a:cs typeface="Arial"/>
                <a:sym typeface="Arial"/>
              </a:defRPr>
            </a:lvl9pPr>
          </a:lstStyle>
          <a:p/>
        </p:txBody>
      </p:sp>
      <p:sp>
        <p:nvSpPr>
          <p:cNvPr id="10" name="Google Shape;10;p23"/>
          <p:cNvSpPr txBox="1"/>
          <p:nvPr>
            <p:ph idx="12" type="sldNum"/>
          </p:nvPr>
        </p:nvSpPr>
        <p:spPr>
          <a:xfrm>
            <a:off x="8610600" y="6356352"/>
            <a:ext cx="2743200" cy="3652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990A4"/>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mc:Choice Requires="p14">
      <p:transition spd="slow" p14:dur="13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g2998cf9b3d0_5_1058"/>
          <p:cNvSpPr txBox="1"/>
          <p:nvPr>
            <p:ph type="title"/>
          </p:nvPr>
        </p:nvSpPr>
        <p:spPr>
          <a:xfrm>
            <a:off x="838200" y="365127"/>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64" name="Google Shape;64;g2998cf9b3d0_5_105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5" name="Google Shape;65;g2998cf9b3d0_5_1058"/>
          <p:cNvSpPr txBox="1"/>
          <p:nvPr>
            <p:ph idx="10" type="dt"/>
          </p:nvPr>
        </p:nvSpPr>
        <p:spPr>
          <a:xfrm>
            <a:off x="838200" y="6356352"/>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9pPr>
          </a:lstStyle>
          <a:p/>
        </p:txBody>
      </p:sp>
      <p:sp>
        <p:nvSpPr>
          <p:cNvPr id="66" name="Google Shape;66;g2998cf9b3d0_5_1058"/>
          <p:cNvSpPr txBox="1"/>
          <p:nvPr>
            <p:ph idx="11" type="ftr"/>
          </p:nvPr>
        </p:nvSpPr>
        <p:spPr>
          <a:xfrm>
            <a:off x="4038600" y="6356352"/>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Arial"/>
                <a:ea typeface="Arial"/>
                <a:cs typeface="Arial"/>
                <a:sym typeface="Arial"/>
              </a:defRPr>
            </a:lvl9pPr>
          </a:lstStyle>
          <a:p/>
        </p:txBody>
      </p:sp>
      <p:sp>
        <p:nvSpPr>
          <p:cNvPr id="67" name="Google Shape;67;g2998cf9b3d0_5_1058"/>
          <p:cNvSpPr txBox="1"/>
          <p:nvPr>
            <p:ph idx="12" type="sldNum"/>
          </p:nvPr>
        </p:nvSpPr>
        <p:spPr>
          <a:xfrm>
            <a:off x="8610600" y="6356352"/>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4" name="Shape 134"/>
        <p:cNvGrpSpPr/>
        <p:nvPr/>
      </p:nvGrpSpPr>
      <p:grpSpPr>
        <a:xfrm>
          <a:off x="0" y="0"/>
          <a:ext cx="0" cy="0"/>
          <a:chOff x="0" y="0"/>
          <a:chExt cx="0" cy="0"/>
        </a:xfrm>
      </p:grpSpPr>
      <p:sp>
        <p:nvSpPr>
          <p:cNvPr id="135" name="Google Shape;135;g2998cf9b3d0_5_438"/>
          <p:cNvSpPr txBox="1"/>
          <p:nvPr>
            <p:ph type="title"/>
          </p:nvPr>
        </p:nvSpPr>
        <p:spPr>
          <a:xfrm>
            <a:off x="609600" y="274639"/>
            <a:ext cx="10972800" cy="11433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1"/>
              </a:buClr>
              <a:buSzPts val="3300"/>
              <a:buFont typeface="Arial"/>
              <a:buNone/>
              <a:defRPr b="0" i="0" sz="3300" u="none" cap="none" strike="noStrike">
                <a:solidFill>
                  <a:schemeClr val="accent1"/>
                </a:solidFill>
                <a:latin typeface="Arial"/>
                <a:ea typeface="Arial"/>
                <a:cs typeface="Arial"/>
                <a:sym typeface="Arial"/>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36" name="Google Shape;136;g2998cf9b3d0_5_438"/>
          <p:cNvSpPr txBox="1"/>
          <p:nvPr>
            <p:ph idx="1" type="body"/>
          </p:nvPr>
        </p:nvSpPr>
        <p:spPr>
          <a:xfrm>
            <a:off x="624417" y="1604797"/>
            <a:ext cx="10972800" cy="4526100"/>
          </a:xfrm>
          <a:prstGeom prst="rect">
            <a:avLst/>
          </a:prstGeom>
          <a:noFill/>
          <a:ln>
            <a:noFill/>
          </a:ln>
        </p:spPr>
        <p:txBody>
          <a:bodyPr anchorCtr="0" anchor="t" bIns="45700" lIns="91425" spcFirstLastPara="1" rIns="91425" wrap="square" tIns="45700">
            <a:noAutofit/>
          </a:bodyPr>
          <a:lstStyle>
            <a:lvl1pPr indent="-425450" lvl="0" marL="457200" marR="0" rtl="0" algn="l">
              <a:lnSpc>
                <a:spcPct val="100000"/>
              </a:lnSpc>
              <a:spcBef>
                <a:spcPts val="700"/>
              </a:spcBef>
              <a:spcAft>
                <a:spcPts val="0"/>
              </a:spcAft>
              <a:buClr>
                <a:schemeClr val="accent1"/>
              </a:buClr>
              <a:buSzPts val="3100"/>
              <a:buFont typeface="Arial"/>
              <a:buChar char="•"/>
              <a:defRPr b="0" i="0" sz="3100" u="none" cap="none" strike="noStrike">
                <a:solidFill>
                  <a:schemeClr val="accent1"/>
                </a:solidFill>
                <a:latin typeface="Arial"/>
                <a:ea typeface="Arial"/>
                <a:cs typeface="Arial"/>
                <a:sym typeface="Arial"/>
              </a:defRPr>
            </a:lvl1pPr>
            <a:lvl2pPr indent="-400050" lvl="1" marL="914400" marR="0" rtl="0" algn="l">
              <a:lnSpc>
                <a:spcPct val="100000"/>
              </a:lnSpc>
              <a:spcBef>
                <a:spcPts val="500"/>
              </a:spcBef>
              <a:spcAft>
                <a:spcPts val="0"/>
              </a:spcAft>
              <a:buClr>
                <a:schemeClr val="accent1"/>
              </a:buClr>
              <a:buSzPts val="2700"/>
              <a:buFont typeface="Arial"/>
              <a:buChar char="–"/>
              <a:defRPr b="0" i="0" sz="2700" u="none" cap="none" strike="noStrike">
                <a:solidFill>
                  <a:schemeClr val="accent1"/>
                </a:solidFill>
                <a:latin typeface="Arial"/>
                <a:ea typeface="Arial"/>
                <a:cs typeface="Arial"/>
                <a:sym typeface="Arial"/>
              </a:defRPr>
            </a:lvl2pPr>
            <a:lvl3pPr indent="-374650" lvl="2" marL="1371600" marR="0" rtl="0" algn="l">
              <a:lnSpc>
                <a:spcPct val="100000"/>
              </a:lnSpc>
              <a:spcBef>
                <a:spcPts val="400"/>
              </a:spcBef>
              <a:spcAft>
                <a:spcPts val="0"/>
              </a:spcAft>
              <a:buClr>
                <a:schemeClr val="accent1"/>
              </a:buClr>
              <a:buSzPts val="2300"/>
              <a:buFont typeface="Arial"/>
              <a:buChar char="•"/>
              <a:defRPr b="0" i="0" sz="2300" u="none" cap="none" strike="noStrike">
                <a:solidFill>
                  <a:schemeClr val="accent1"/>
                </a:solidFill>
                <a:latin typeface="Arial"/>
                <a:ea typeface="Arial"/>
                <a:cs typeface="Arial"/>
                <a:sym typeface="Arial"/>
              </a:defRPr>
            </a:lvl3pPr>
            <a:lvl4pPr indent="-355600" lvl="3" marL="18288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4pPr>
            <a:lvl5pPr indent="-355600" lvl="4" marL="2286000" marR="0" rtl="0" algn="l">
              <a:lnSpc>
                <a:spcPct val="100000"/>
              </a:lnSpc>
              <a:spcBef>
                <a:spcPts val="400"/>
              </a:spcBef>
              <a:spcAft>
                <a:spcPts val="0"/>
              </a:spcAft>
              <a:buClr>
                <a:schemeClr val="accent1"/>
              </a:buClr>
              <a:buSzPts val="2000"/>
              <a:buFont typeface="Arial"/>
              <a:buChar char="»"/>
              <a:defRPr b="0" i="0" sz="2000" u="none" cap="none" strike="noStrike">
                <a:solidFill>
                  <a:schemeClr val="accent1"/>
                </a:solidFill>
                <a:latin typeface="Arial"/>
                <a:ea typeface="Arial"/>
                <a:cs typeface="Arial"/>
                <a:sym typeface="Arial"/>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37" name="Google Shape;137;g2998cf9b3d0_5_438"/>
          <p:cNvSpPr txBox="1"/>
          <p:nvPr>
            <p:ph idx="10" type="dt"/>
          </p:nvPr>
        </p:nvSpPr>
        <p:spPr>
          <a:xfrm>
            <a:off x="609600" y="6356351"/>
            <a:ext cx="28449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88CAF"/>
              </a:buClr>
              <a:buSzPts val="1500"/>
              <a:buFont typeface="Arial"/>
              <a:buNone/>
              <a:defRPr b="0" i="0" sz="16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9pPr>
          </a:lstStyle>
          <a:p/>
        </p:txBody>
      </p:sp>
      <p:sp>
        <p:nvSpPr>
          <p:cNvPr id="138" name="Google Shape;138;g2998cf9b3d0_5_438"/>
          <p:cNvSpPr txBox="1"/>
          <p:nvPr>
            <p:ph idx="11" type="ftr"/>
          </p:nvPr>
        </p:nvSpPr>
        <p:spPr>
          <a:xfrm>
            <a:off x="4165600" y="6356351"/>
            <a:ext cx="38607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888CAF"/>
              </a:buClr>
              <a:buSzPts val="1500"/>
              <a:buFont typeface="Arial"/>
              <a:buNone/>
              <a:defRPr b="0" i="0" sz="1600" u="none" cap="none" strike="noStrike">
                <a:solidFill>
                  <a:srgbClr val="888CAF"/>
                </a:solidFill>
                <a:latin typeface="Arial"/>
                <a:ea typeface="Arial"/>
                <a:cs typeface="Arial"/>
                <a:sym typeface="Arial"/>
              </a:defRPr>
            </a:lvl1pPr>
            <a:lvl2pPr lvl="1"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1500"/>
              <a:buFont typeface="Arial"/>
              <a:buNone/>
              <a:defRPr b="0" i="0" sz="2400" u="none" cap="none" strike="noStrike">
                <a:solidFill>
                  <a:schemeClr val="lt1"/>
                </a:solidFill>
                <a:latin typeface="Arial"/>
                <a:ea typeface="Arial"/>
                <a:cs typeface="Arial"/>
                <a:sym typeface="Arial"/>
              </a:defRPr>
            </a:lvl9pPr>
          </a:lstStyle>
          <a:p/>
        </p:txBody>
      </p:sp>
      <p:sp>
        <p:nvSpPr>
          <p:cNvPr id="139" name="Google Shape;139;g2998cf9b3d0_5_438"/>
          <p:cNvSpPr txBox="1"/>
          <p:nvPr>
            <p:ph idx="12" type="sldNum"/>
          </p:nvPr>
        </p:nvSpPr>
        <p:spPr>
          <a:xfrm>
            <a:off x="8737600" y="6356351"/>
            <a:ext cx="28449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1pPr>
            <a:lvl2pPr indent="0" lvl="1"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2pPr>
            <a:lvl3pPr indent="0" lvl="2"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3pPr>
            <a:lvl4pPr indent="0" lvl="3"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4pPr>
            <a:lvl5pPr indent="0" lvl="4"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5pPr>
            <a:lvl6pPr indent="0" lvl="5"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6pPr>
            <a:lvl7pPr indent="0" lvl="6"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7pPr>
            <a:lvl8pPr indent="0" lvl="7"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8pPr>
            <a:lvl9pPr indent="0" lvl="8" marL="0" marR="0" rtl="0" algn="r">
              <a:lnSpc>
                <a:spcPct val="100000"/>
              </a:lnSpc>
              <a:spcBef>
                <a:spcPts val="0"/>
              </a:spcBef>
              <a:spcAft>
                <a:spcPts val="0"/>
              </a:spcAft>
              <a:buClr>
                <a:srgbClr val="888CAF"/>
              </a:buClr>
              <a:buSzPts val="1600"/>
              <a:buFont typeface="Arial"/>
              <a:buNone/>
              <a:defRPr b="0" i="0" sz="1600" u="none" cap="none" strike="noStrike">
                <a:solidFill>
                  <a:srgbClr val="888CA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981">
          <p15:clr>
            <a:srgbClr val="F26B43"/>
          </p15:clr>
        </p15:guide>
        <p15:guide id="2" pos="5556">
          <p15:clr>
            <a:srgbClr val="F26B43"/>
          </p15:clr>
        </p15:guide>
        <p15:guide id="3" pos="204">
          <p15:clr>
            <a:srgbClr val="F26B43"/>
          </p15:clr>
        </p15:guide>
        <p15:guide id="4" orient="horz" pos="2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6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comments" Target="../comments/commen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6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69.png"/><Relationship Id="rId4" Type="http://schemas.openxmlformats.org/officeDocument/2006/relationships/image" Target="../media/image6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3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6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www.youtube.com/watch?v=TAb6PhyC-sU" TargetMode="External"/><Relationship Id="rId4" Type="http://schemas.openxmlformats.org/officeDocument/2006/relationships/image" Target="../media/image6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70.pn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66.png"/><Relationship Id="rId4" Type="http://schemas.openxmlformats.org/officeDocument/2006/relationships/image" Target="../media/image68.png"/><Relationship Id="rId9" Type="http://schemas.openxmlformats.org/officeDocument/2006/relationships/image" Target="../media/image73.png"/><Relationship Id="rId5" Type="http://schemas.openxmlformats.org/officeDocument/2006/relationships/image" Target="../media/image67.png"/><Relationship Id="rId6" Type="http://schemas.openxmlformats.org/officeDocument/2006/relationships/image" Target="../media/image72.png"/><Relationship Id="rId7" Type="http://schemas.openxmlformats.org/officeDocument/2006/relationships/image" Target="../media/image71.png"/><Relationship Id="rId8"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76.png"/><Relationship Id="rId4" Type="http://schemas.openxmlformats.org/officeDocument/2006/relationships/image" Target="../media/image75.png"/><Relationship Id="rId11" Type="http://schemas.openxmlformats.org/officeDocument/2006/relationships/image" Target="../media/image84.png"/><Relationship Id="rId10" Type="http://schemas.openxmlformats.org/officeDocument/2006/relationships/image" Target="../media/image82.png"/><Relationship Id="rId9" Type="http://schemas.openxmlformats.org/officeDocument/2006/relationships/image" Target="../media/image80.png"/><Relationship Id="rId5" Type="http://schemas.openxmlformats.org/officeDocument/2006/relationships/image" Target="../media/image77.png"/><Relationship Id="rId6" Type="http://schemas.openxmlformats.org/officeDocument/2006/relationships/image" Target="../media/image79.png"/><Relationship Id="rId7" Type="http://schemas.openxmlformats.org/officeDocument/2006/relationships/image" Target="../media/image78.png"/><Relationship Id="rId8" Type="http://schemas.openxmlformats.org/officeDocument/2006/relationships/image" Target="../media/image8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81.png"/><Relationship Id="rId4" Type="http://schemas.openxmlformats.org/officeDocument/2006/relationships/image" Target="../media/image93.png"/><Relationship Id="rId10" Type="http://schemas.openxmlformats.org/officeDocument/2006/relationships/image" Target="../media/image83.png"/><Relationship Id="rId9" Type="http://schemas.openxmlformats.org/officeDocument/2006/relationships/image" Target="../media/image110.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image" Target="../media/image109.png"/><Relationship Id="rId8" Type="http://schemas.openxmlformats.org/officeDocument/2006/relationships/image" Target="../media/image1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8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8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88.png"/><Relationship Id="rId4" Type="http://schemas.openxmlformats.org/officeDocument/2006/relationships/image" Target="../media/image89.jpg"/><Relationship Id="rId5" Type="http://schemas.openxmlformats.org/officeDocument/2006/relationships/image" Target="../media/image91.png"/><Relationship Id="rId6" Type="http://schemas.openxmlformats.org/officeDocument/2006/relationships/image" Target="../media/image90.png"/><Relationship Id="rId7" Type="http://schemas.openxmlformats.org/officeDocument/2006/relationships/image" Target="../media/image9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9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96.png"/><Relationship Id="rId4" Type="http://schemas.openxmlformats.org/officeDocument/2006/relationships/image" Target="../media/image94.png"/><Relationship Id="rId11" Type="http://schemas.openxmlformats.org/officeDocument/2006/relationships/image" Target="../media/image107.png"/><Relationship Id="rId10" Type="http://schemas.openxmlformats.org/officeDocument/2006/relationships/image" Target="../media/image100.png"/><Relationship Id="rId9" Type="http://schemas.openxmlformats.org/officeDocument/2006/relationships/image" Target="../media/image102.png"/><Relationship Id="rId5" Type="http://schemas.openxmlformats.org/officeDocument/2006/relationships/image" Target="../media/image97.png"/><Relationship Id="rId6" Type="http://schemas.openxmlformats.org/officeDocument/2006/relationships/image" Target="../media/image98.png"/><Relationship Id="rId7" Type="http://schemas.openxmlformats.org/officeDocument/2006/relationships/image" Target="../media/image101.png"/><Relationship Id="rId8" Type="http://schemas.openxmlformats.org/officeDocument/2006/relationships/image" Target="../media/image9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96.png"/><Relationship Id="rId4" Type="http://schemas.openxmlformats.org/officeDocument/2006/relationships/image" Target="../media/image108.png"/><Relationship Id="rId5" Type="http://schemas.openxmlformats.org/officeDocument/2006/relationships/image" Target="../media/image111.png"/><Relationship Id="rId6" Type="http://schemas.openxmlformats.org/officeDocument/2006/relationships/image" Target="../media/image114.png"/><Relationship Id="rId7" Type="http://schemas.openxmlformats.org/officeDocument/2006/relationships/image" Target="../media/image119.png"/><Relationship Id="rId8" Type="http://schemas.openxmlformats.org/officeDocument/2006/relationships/image" Target="../media/image1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76.png"/><Relationship Id="rId4" Type="http://schemas.openxmlformats.org/officeDocument/2006/relationships/image" Target="../media/image75.png"/><Relationship Id="rId11" Type="http://schemas.openxmlformats.org/officeDocument/2006/relationships/image" Target="../media/image84.png"/><Relationship Id="rId10" Type="http://schemas.openxmlformats.org/officeDocument/2006/relationships/image" Target="../media/image82.png"/><Relationship Id="rId9" Type="http://schemas.openxmlformats.org/officeDocument/2006/relationships/image" Target="../media/image80.png"/><Relationship Id="rId5" Type="http://schemas.openxmlformats.org/officeDocument/2006/relationships/image" Target="../media/image77.png"/><Relationship Id="rId6" Type="http://schemas.openxmlformats.org/officeDocument/2006/relationships/image" Target="../media/image79.png"/><Relationship Id="rId7" Type="http://schemas.openxmlformats.org/officeDocument/2006/relationships/image" Target="../media/image78.png"/><Relationship Id="rId8" Type="http://schemas.openxmlformats.org/officeDocument/2006/relationships/image" Target="../media/image8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56.png"/><Relationship Id="rId4" Type="http://schemas.openxmlformats.org/officeDocument/2006/relationships/image" Target="../media/image45.png"/><Relationship Id="rId5" Type="http://schemas.openxmlformats.org/officeDocument/2006/relationships/image" Target="../media/image40.png"/><Relationship Id="rId6" Type="http://schemas.openxmlformats.org/officeDocument/2006/relationships/image" Target="../media/image6.png"/><Relationship Id="rId7"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4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43.png"/><Relationship Id="rId4" Type="http://schemas.openxmlformats.org/officeDocument/2006/relationships/image" Target="../media/image5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46.png"/><Relationship Id="rId4" Type="http://schemas.openxmlformats.org/officeDocument/2006/relationships/image" Target="../media/image47.png"/><Relationship Id="rId10" Type="http://schemas.openxmlformats.org/officeDocument/2006/relationships/image" Target="../media/image39.png"/><Relationship Id="rId9" Type="http://schemas.openxmlformats.org/officeDocument/2006/relationships/image" Target="../media/image40.png"/><Relationship Id="rId5" Type="http://schemas.openxmlformats.org/officeDocument/2006/relationships/image" Target="../media/image53.png"/><Relationship Id="rId6" Type="http://schemas.openxmlformats.org/officeDocument/2006/relationships/image" Target="../media/image51.png"/><Relationship Id="rId7" Type="http://schemas.openxmlformats.org/officeDocument/2006/relationships/image" Target="../media/image54.png"/><Relationship Id="rId8"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49.png"/><Relationship Id="rId4" Type="http://schemas.openxmlformats.org/officeDocument/2006/relationships/image" Target="../media/image55.pn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6.png"/><Relationship Id="rId8"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29791294ca6_0_0"/>
          <p:cNvSpPr txBox="1"/>
          <p:nvPr>
            <p:ph type="ctrTitle"/>
          </p:nvPr>
        </p:nvSpPr>
        <p:spPr>
          <a:xfrm>
            <a:off x="1524000" y="2397143"/>
            <a:ext cx="9144000" cy="11973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500"/>
              <a:buFont typeface="Lato"/>
              <a:buNone/>
            </a:pPr>
            <a:r>
              <a:rPr lang="en-US" sz="4500"/>
              <a:t>National Institute of Health and Care Research (NIHR)</a:t>
            </a:r>
            <a:endParaRPr/>
          </a:p>
        </p:txBody>
      </p:sp>
      <p:sp>
        <p:nvSpPr>
          <p:cNvPr id="190" name="Google Shape;190;g29791294ca6_0_0"/>
          <p:cNvSpPr txBox="1"/>
          <p:nvPr>
            <p:ph idx="1" type="subTitle"/>
          </p:nvPr>
        </p:nvSpPr>
        <p:spPr>
          <a:xfrm>
            <a:off x="1748524" y="4445875"/>
            <a:ext cx="9192600" cy="11169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100"/>
              </a:spcBef>
              <a:spcAft>
                <a:spcPts val="0"/>
              </a:spcAft>
              <a:buClr>
                <a:schemeClr val="lt1"/>
              </a:buClr>
              <a:buSzPts val="2400"/>
              <a:buNone/>
            </a:pPr>
            <a:r>
              <a:t/>
            </a:r>
            <a:endParaRPr/>
          </a:p>
          <a:p>
            <a:pPr indent="0" lvl="0" marL="0" rtl="0" algn="ctr">
              <a:lnSpc>
                <a:spcPct val="90000"/>
              </a:lnSpc>
              <a:spcBef>
                <a:spcPts val="1100"/>
              </a:spcBef>
              <a:spcAft>
                <a:spcPts val="0"/>
              </a:spcAft>
              <a:buClr>
                <a:schemeClr val="lt1"/>
              </a:buClr>
              <a:buSzPts val="2400"/>
              <a:buNone/>
            </a:pPr>
            <a:r>
              <a:rPr lang="en-US"/>
              <a:t>NIHR Support to the Life Science Industry  </a:t>
            </a:r>
            <a:endParaRPr/>
          </a:p>
        </p:txBody>
      </p:sp>
      <p:sp>
        <p:nvSpPr>
          <p:cNvPr id="191" name="Google Shape;191;g29791294ca6_0_0"/>
          <p:cNvSpPr txBox="1"/>
          <p:nvPr>
            <p:ph idx="1" type="subTitle"/>
          </p:nvPr>
        </p:nvSpPr>
        <p:spPr>
          <a:xfrm>
            <a:off x="9902374" y="5811675"/>
            <a:ext cx="2068800" cy="894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1100"/>
              </a:spcBef>
              <a:spcAft>
                <a:spcPts val="0"/>
              </a:spcAft>
              <a:buClr>
                <a:schemeClr val="lt1"/>
              </a:buClr>
              <a:buSzPts val="2400"/>
              <a:buNone/>
            </a:pPr>
            <a:r>
              <a:t/>
            </a:r>
            <a:endParaRPr/>
          </a:p>
          <a:p>
            <a:pPr indent="0" lvl="0" marL="0" rtl="0" algn="ctr">
              <a:lnSpc>
                <a:spcPct val="90000"/>
              </a:lnSpc>
              <a:spcBef>
                <a:spcPts val="1100"/>
              </a:spcBef>
              <a:spcAft>
                <a:spcPts val="0"/>
              </a:spcAft>
              <a:buClr>
                <a:schemeClr val="lt1"/>
              </a:buClr>
              <a:buSzPts val="2400"/>
              <a:buNone/>
            </a:pPr>
            <a:r>
              <a:rPr lang="en-US" sz="1700"/>
              <a:t>NOV </a:t>
            </a:r>
            <a:r>
              <a:rPr lang="en-US" sz="1700"/>
              <a:t>2024</a:t>
            </a:r>
            <a:endParaRPr sz="1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2c330d11445_0_310"/>
          <p:cNvSpPr/>
          <p:nvPr/>
        </p:nvSpPr>
        <p:spPr>
          <a:xfrm>
            <a:off x="0" y="716400"/>
            <a:ext cx="12357300" cy="61416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72" name="Google Shape;472;g2c330d11445_0_310"/>
          <p:cNvSpPr/>
          <p:nvPr/>
        </p:nvSpPr>
        <p:spPr>
          <a:xfrm>
            <a:off x="8200" y="22067"/>
            <a:ext cx="12192000" cy="681600"/>
          </a:xfrm>
          <a:prstGeom prst="rect">
            <a:avLst/>
          </a:prstGeom>
          <a:solidFill>
            <a:srgbClr val="00308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3" name="Google Shape;473;g2c330d11445_0_310"/>
          <p:cNvSpPr/>
          <p:nvPr/>
        </p:nvSpPr>
        <p:spPr>
          <a:xfrm>
            <a:off x="5683500" y="143433"/>
            <a:ext cx="6609300" cy="6249900"/>
          </a:xfrm>
          <a:prstGeom prst="roundRect">
            <a:avLst>
              <a:gd fmla="val 16667" name="adj"/>
            </a:avLst>
          </a:prstGeom>
          <a:solidFill>
            <a:srgbClr val="8990A3"/>
          </a:solidFill>
          <a:ln cap="flat" cmpd="sng" w="9525">
            <a:solidFill>
              <a:srgbClr val="999999"/>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4" name="Google Shape;474;g2c330d11445_0_310"/>
          <p:cNvSpPr/>
          <p:nvPr/>
        </p:nvSpPr>
        <p:spPr>
          <a:xfrm>
            <a:off x="5768267" y="993600"/>
            <a:ext cx="6423600" cy="5275500"/>
          </a:xfrm>
          <a:prstGeom prst="roundRect">
            <a:avLst>
              <a:gd fmla="val 16667" name="adj"/>
            </a:avLst>
          </a:prstGeom>
          <a:solidFill>
            <a:srgbClr val="5793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75" name="Google Shape;475;g2c330d11445_0_310"/>
          <p:cNvSpPr/>
          <p:nvPr/>
        </p:nvSpPr>
        <p:spPr>
          <a:xfrm>
            <a:off x="8311700" y="1094167"/>
            <a:ext cx="3830400" cy="5077500"/>
          </a:xfrm>
          <a:prstGeom prst="roundRect">
            <a:avLst>
              <a:gd fmla="val 16667" name="adj"/>
            </a:avLst>
          </a:prstGeom>
          <a:solidFill>
            <a:srgbClr val="8ACBD1"/>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476" name="Google Shape;476;g2c330d11445_0_310"/>
          <p:cNvCxnSpPr>
            <a:stCxn id="477" idx="6"/>
            <a:endCxn id="478" idx="6"/>
          </p:cNvCxnSpPr>
          <p:nvPr/>
        </p:nvCxnSpPr>
        <p:spPr>
          <a:xfrm>
            <a:off x="9519884" y="3554083"/>
            <a:ext cx="1524000" cy="0"/>
          </a:xfrm>
          <a:prstGeom prst="straightConnector1">
            <a:avLst/>
          </a:prstGeom>
          <a:noFill/>
          <a:ln cap="flat" cmpd="sng" w="19050">
            <a:solidFill>
              <a:schemeClr val="dk2"/>
            </a:solidFill>
            <a:prstDash val="solid"/>
            <a:round/>
            <a:headEnd len="sm" w="sm" type="none"/>
            <a:tailEnd len="sm" w="sm" type="none"/>
          </a:ln>
        </p:spPr>
      </p:cxnSp>
      <p:sp>
        <p:nvSpPr>
          <p:cNvPr id="479" name="Google Shape;479;g2c330d11445_0_310"/>
          <p:cNvSpPr txBox="1"/>
          <p:nvPr/>
        </p:nvSpPr>
        <p:spPr>
          <a:xfrm>
            <a:off x="8407467" y="1094151"/>
            <a:ext cx="2034900" cy="939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Lato"/>
                <a:ea typeface="Lato"/>
                <a:cs typeface="Lato"/>
                <a:sym typeface="Lato"/>
              </a:rPr>
              <a:t>Artificial Intelligence (AI) and Digital Regulations Service</a:t>
            </a:r>
            <a:r>
              <a:rPr b="0" i="0" lang="en-US" sz="1500" u="none" cap="none" strike="noStrike">
                <a:solidFill>
                  <a:schemeClr val="lt1"/>
                </a:solidFill>
                <a:latin typeface="Lato"/>
                <a:ea typeface="Lato"/>
                <a:cs typeface="Lato"/>
                <a:sym typeface="Lato"/>
              </a:rPr>
              <a:t> </a:t>
            </a:r>
            <a:endParaRPr b="0" i="0" sz="1500" u="none" cap="none" strike="noStrike">
              <a:solidFill>
                <a:schemeClr val="lt1"/>
              </a:solidFill>
              <a:latin typeface="Arial"/>
              <a:ea typeface="Arial"/>
              <a:cs typeface="Arial"/>
              <a:sym typeface="Arial"/>
            </a:endParaRPr>
          </a:p>
        </p:txBody>
      </p:sp>
      <p:cxnSp>
        <p:nvCxnSpPr>
          <p:cNvPr id="480" name="Google Shape;480;g2c330d11445_0_310"/>
          <p:cNvCxnSpPr>
            <a:stCxn id="481" idx="6"/>
            <a:endCxn id="482" idx="2"/>
          </p:cNvCxnSpPr>
          <p:nvPr/>
        </p:nvCxnSpPr>
        <p:spPr>
          <a:xfrm flipH="1" rot="10800000">
            <a:off x="3173351" y="2833017"/>
            <a:ext cx="3231000" cy="2100"/>
          </a:xfrm>
          <a:prstGeom prst="straightConnector1">
            <a:avLst/>
          </a:prstGeom>
          <a:noFill/>
          <a:ln cap="flat" cmpd="sng" w="19050">
            <a:solidFill>
              <a:schemeClr val="dk2"/>
            </a:solidFill>
            <a:prstDash val="solid"/>
            <a:round/>
            <a:headEnd len="sm" w="sm" type="none"/>
            <a:tailEnd len="sm" w="sm" type="none"/>
          </a:ln>
        </p:spPr>
      </p:cxnSp>
      <p:cxnSp>
        <p:nvCxnSpPr>
          <p:cNvPr id="483" name="Google Shape;483;g2c330d11445_0_310"/>
          <p:cNvCxnSpPr>
            <a:stCxn id="484" idx="2"/>
            <a:endCxn id="485" idx="2"/>
          </p:cNvCxnSpPr>
          <p:nvPr/>
        </p:nvCxnSpPr>
        <p:spPr>
          <a:xfrm flipH="1">
            <a:off x="302462" y="3076028"/>
            <a:ext cx="9900" cy="2109600"/>
          </a:xfrm>
          <a:prstGeom prst="straightConnector1">
            <a:avLst/>
          </a:prstGeom>
          <a:noFill/>
          <a:ln cap="flat" cmpd="sng" w="9525">
            <a:solidFill>
              <a:schemeClr val="dk2"/>
            </a:solidFill>
            <a:prstDash val="dash"/>
            <a:round/>
            <a:headEnd len="sm" w="sm" type="none"/>
            <a:tailEnd len="sm" w="sm" type="none"/>
          </a:ln>
        </p:spPr>
      </p:cxnSp>
      <p:sp>
        <p:nvSpPr>
          <p:cNvPr id="486" name="Google Shape;486;g2c330d11445_0_310"/>
          <p:cNvSpPr txBox="1"/>
          <p:nvPr/>
        </p:nvSpPr>
        <p:spPr>
          <a:xfrm>
            <a:off x="89196" y="1420317"/>
            <a:ext cx="1688100" cy="708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193E73"/>
                </a:solidFill>
                <a:latin typeface="Lato"/>
                <a:ea typeface="Lato"/>
                <a:cs typeface="Lato"/>
                <a:sym typeface="Lato"/>
              </a:rPr>
              <a:t> </a:t>
            </a:r>
            <a:r>
              <a:rPr b="1" i="0" lang="en-US" sz="1500" u="none" cap="none" strike="noStrike">
                <a:solidFill>
                  <a:srgbClr val="193E73"/>
                </a:solidFill>
                <a:latin typeface="Lato"/>
                <a:ea typeface="Lato"/>
                <a:cs typeface="Lato"/>
                <a:sym typeface="Lato"/>
              </a:rPr>
              <a:t>UK Government Strategy Papers </a:t>
            </a:r>
            <a:endParaRPr b="1" i="0" sz="1500" u="none" cap="none" strike="noStrike">
              <a:solidFill>
                <a:srgbClr val="000000"/>
              </a:solidFill>
              <a:latin typeface="Arial"/>
              <a:ea typeface="Arial"/>
              <a:cs typeface="Arial"/>
              <a:sym typeface="Arial"/>
            </a:endParaRPr>
          </a:p>
        </p:txBody>
      </p:sp>
      <p:sp>
        <p:nvSpPr>
          <p:cNvPr id="487" name="Google Shape;487;g2c330d11445_0_310"/>
          <p:cNvSpPr txBox="1"/>
          <p:nvPr/>
        </p:nvSpPr>
        <p:spPr>
          <a:xfrm>
            <a:off x="5768500" y="143433"/>
            <a:ext cx="6476700" cy="446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Lato"/>
                <a:ea typeface="Lato"/>
                <a:cs typeface="Lato"/>
                <a:sym typeface="Lato"/>
              </a:rPr>
              <a:t>Health Technology Pathway Navigation Tool for Innovations in England</a:t>
            </a:r>
            <a:r>
              <a:rPr b="1" i="0" lang="en-US" sz="1300" u="none" cap="none" strike="noStrike">
                <a:solidFill>
                  <a:srgbClr val="193E73"/>
                </a:solidFill>
                <a:latin typeface="Lato"/>
                <a:ea typeface="Lato"/>
                <a:cs typeface="Lato"/>
                <a:sym typeface="Lato"/>
              </a:rPr>
              <a:t> </a:t>
            </a:r>
            <a:endParaRPr b="1" i="0" sz="1300" u="none" cap="none" strike="noStrike">
              <a:solidFill>
                <a:srgbClr val="000000"/>
              </a:solidFill>
              <a:latin typeface="Arial"/>
              <a:ea typeface="Arial"/>
              <a:cs typeface="Arial"/>
              <a:sym typeface="Arial"/>
            </a:endParaRPr>
          </a:p>
        </p:txBody>
      </p:sp>
      <p:sp>
        <p:nvSpPr>
          <p:cNvPr id="488" name="Google Shape;488;g2c330d11445_0_310"/>
          <p:cNvSpPr txBox="1"/>
          <p:nvPr/>
        </p:nvSpPr>
        <p:spPr>
          <a:xfrm>
            <a:off x="1712067" y="1379267"/>
            <a:ext cx="2802000" cy="708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93E73"/>
                </a:solidFill>
                <a:latin typeface="Lato"/>
                <a:ea typeface="Lato"/>
                <a:cs typeface="Lato"/>
                <a:sym typeface="Lato"/>
              </a:rPr>
              <a:t>Digital Technology Assessment Criteria (DTAC)</a:t>
            </a:r>
            <a:endParaRPr b="1" i="0" sz="1500" u="none" cap="none" strike="noStrike">
              <a:solidFill>
                <a:srgbClr val="000000"/>
              </a:solidFill>
              <a:latin typeface="Arial"/>
              <a:ea typeface="Arial"/>
              <a:cs typeface="Arial"/>
              <a:sym typeface="Arial"/>
            </a:endParaRPr>
          </a:p>
        </p:txBody>
      </p:sp>
      <p:sp>
        <p:nvSpPr>
          <p:cNvPr id="489" name="Google Shape;489;g2c330d11445_0_310"/>
          <p:cNvSpPr txBox="1"/>
          <p:nvPr/>
        </p:nvSpPr>
        <p:spPr>
          <a:xfrm>
            <a:off x="8363300" y="4356967"/>
            <a:ext cx="1524000" cy="1631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Lato"/>
                <a:ea typeface="Lato"/>
                <a:cs typeface="Lato"/>
                <a:sym typeface="Lato"/>
              </a:rPr>
              <a:t>Evidence standards framework (ESF) for digital health technologies</a:t>
            </a:r>
            <a:endParaRPr b="1" i="0" sz="1500" u="none" cap="none" strike="noStrike">
              <a:solidFill>
                <a:schemeClr val="lt1"/>
              </a:solidFill>
              <a:latin typeface="Lato"/>
              <a:ea typeface="Lato"/>
              <a:cs typeface="Lato"/>
              <a:sym typeface="Lato"/>
            </a:endParaRPr>
          </a:p>
        </p:txBody>
      </p:sp>
      <p:sp>
        <p:nvSpPr>
          <p:cNvPr id="490" name="Google Shape;490;g2c330d11445_0_310"/>
          <p:cNvSpPr txBox="1"/>
          <p:nvPr/>
        </p:nvSpPr>
        <p:spPr>
          <a:xfrm>
            <a:off x="490083" y="2883200"/>
            <a:ext cx="1688100" cy="2462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193E73"/>
                </a:solidFill>
                <a:latin typeface="Lato"/>
                <a:ea typeface="Lato"/>
                <a:cs typeface="Lato"/>
                <a:sym typeface="Lato"/>
              </a:rPr>
              <a:t>DataSavesLives</a:t>
            </a:r>
            <a:endParaRPr b="0" i="0" sz="1200" u="none" cap="none" strike="noStrike">
              <a:solidFill>
                <a:srgbClr val="193E7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93E7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193E73"/>
                </a:solidFill>
                <a:latin typeface="Lato"/>
                <a:ea typeface="Lato"/>
                <a:cs typeface="Lato"/>
                <a:sym typeface="Lato"/>
              </a:rPr>
              <a:t>A plan for digital health and social care</a:t>
            </a:r>
            <a:endParaRPr b="0" i="0" sz="1200" u="none" cap="none" strike="noStrike">
              <a:solidFill>
                <a:srgbClr val="193E73"/>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193E73"/>
              </a:solidFill>
              <a:latin typeface="Lato"/>
              <a:ea typeface="Lato"/>
              <a:cs typeface="Lato"/>
              <a:sym typeface="Lato"/>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rgbClr val="193E73"/>
                </a:solidFill>
                <a:latin typeface="Lato"/>
                <a:ea typeface="Lato"/>
                <a:cs typeface="Lato"/>
                <a:sym typeface="Lato"/>
              </a:rPr>
              <a:t>A guide to good practice for digital and data-driven health technologies</a:t>
            </a:r>
            <a:endParaRPr b="0" i="0" sz="1200" u="none" cap="none" strike="noStrike">
              <a:solidFill>
                <a:srgbClr val="193E73"/>
              </a:solidFill>
              <a:latin typeface="Lato"/>
              <a:ea typeface="Lato"/>
              <a:cs typeface="Lato"/>
              <a:sym typeface="Lato"/>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93E73"/>
              </a:solidFill>
              <a:latin typeface="Lato"/>
              <a:ea typeface="Lato"/>
              <a:cs typeface="Lato"/>
              <a:sym typeface="Lato"/>
            </a:endParaRPr>
          </a:p>
          <a:p>
            <a:pPr indent="0" lvl="0" marL="0" marR="0" rtl="0" algn="ctr">
              <a:lnSpc>
                <a:spcPct val="100000"/>
              </a:lnSpc>
              <a:spcBef>
                <a:spcPts val="0"/>
              </a:spcBef>
              <a:spcAft>
                <a:spcPts val="0"/>
              </a:spcAft>
              <a:buClr>
                <a:schemeClr val="dk1"/>
              </a:buClr>
              <a:buSzPts val="1200"/>
              <a:buFont typeface="Arial"/>
              <a:buNone/>
            </a:pPr>
            <a:r>
              <a:t/>
            </a:r>
            <a:endParaRPr b="0" i="0" sz="1200" u="none" cap="none" strike="noStrike">
              <a:solidFill>
                <a:srgbClr val="193E73"/>
              </a:solidFill>
              <a:latin typeface="Lato"/>
              <a:ea typeface="Lato"/>
              <a:cs typeface="Lato"/>
              <a:sym typeface="Lato"/>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rgbClr val="193E73"/>
                </a:solidFill>
                <a:latin typeface="Lato"/>
                <a:ea typeface="Lato"/>
                <a:cs typeface="Lato"/>
                <a:sym typeface="Lato"/>
              </a:rPr>
              <a:t>NHS </a:t>
            </a:r>
            <a:r>
              <a:rPr b="0" i="0" lang="en-US" sz="1200" u="none" cap="none" strike="noStrike">
                <a:solidFill>
                  <a:srgbClr val="193E73"/>
                </a:solidFill>
                <a:latin typeface="Lato"/>
                <a:ea typeface="Lato"/>
                <a:cs typeface="Lato"/>
                <a:sym typeface="Lato"/>
                <a:extLst>
                  <a:ext uri="http://customooxmlschemas.google.com/">
                    <go:slidesCustomData xmlns:go="http://customooxmlschemas.google.com/" textRoundtripDataId="0"/>
                  </a:ext>
                </a:extLst>
              </a:rPr>
              <a:t>Long</a:t>
            </a:r>
            <a:r>
              <a:rPr b="0" i="0" lang="en-US" sz="1200" u="none" cap="none" strike="noStrike">
                <a:solidFill>
                  <a:srgbClr val="193E73"/>
                </a:solidFill>
                <a:latin typeface="Lato"/>
                <a:ea typeface="Lato"/>
                <a:cs typeface="Lato"/>
                <a:sym typeface="Lato"/>
              </a:rPr>
              <a:t> Term Plan</a:t>
            </a:r>
            <a:endParaRPr b="0" i="0" sz="1200" u="none" cap="none" strike="noStrike">
              <a:solidFill>
                <a:srgbClr val="193E73"/>
              </a:solidFill>
              <a:latin typeface="Lato"/>
              <a:ea typeface="Lato"/>
              <a:cs typeface="Lato"/>
              <a:sym typeface="Lato"/>
            </a:endParaRPr>
          </a:p>
        </p:txBody>
      </p:sp>
      <p:grpSp>
        <p:nvGrpSpPr>
          <p:cNvPr id="491" name="Google Shape;491;g2c330d11445_0_310"/>
          <p:cNvGrpSpPr/>
          <p:nvPr/>
        </p:nvGrpSpPr>
        <p:grpSpPr>
          <a:xfrm>
            <a:off x="848469" y="2131842"/>
            <a:ext cx="169196" cy="785247"/>
            <a:chOff x="3445513" y="1751700"/>
            <a:chExt cx="126900" cy="588950"/>
          </a:xfrm>
        </p:grpSpPr>
        <p:cxnSp>
          <p:nvCxnSpPr>
            <p:cNvPr id="492" name="Google Shape;492;g2c330d11445_0_310"/>
            <p:cNvCxnSpPr/>
            <p:nvPr/>
          </p:nvCxnSpPr>
          <p:spPr>
            <a:xfrm flipH="1" rot="10800000">
              <a:off x="3507000" y="1787413"/>
              <a:ext cx="3900" cy="474900"/>
            </a:xfrm>
            <a:prstGeom prst="straightConnector1">
              <a:avLst/>
            </a:prstGeom>
            <a:noFill/>
            <a:ln cap="flat" cmpd="sng" w="19050">
              <a:solidFill>
                <a:schemeClr val="dk2"/>
              </a:solidFill>
              <a:prstDash val="solid"/>
              <a:round/>
              <a:headEnd len="sm" w="sm" type="none"/>
              <a:tailEnd len="sm" w="sm" type="none"/>
            </a:ln>
          </p:spPr>
        </p:cxnSp>
        <p:sp>
          <p:nvSpPr>
            <p:cNvPr id="493" name="Google Shape;493;g2c330d11445_0_310"/>
            <p:cNvSpPr/>
            <p:nvPr/>
          </p:nvSpPr>
          <p:spPr>
            <a:xfrm>
              <a:off x="3445513" y="1751700"/>
              <a:ext cx="126900" cy="1239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4" name="Google Shape;494;g2c330d11445_0_310"/>
            <p:cNvSpPr/>
            <p:nvPr/>
          </p:nvSpPr>
          <p:spPr>
            <a:xfrm>
              <a:off x="3445513" y="2216750"/>
              <a:ext cx="126900" cy="1239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grpSp>
        <p:nvGrpSpPr>
          <p:cNvPr id="495" name="Google Shape;495;g2c330d11445_0_310"/>
          <p:cNvGrpSpPr/>
          <p:nvPr/>
        </p:nvGrpSpPr>
        <p:grpSpPr>
          <a:xfrm>
            <a:off x="22170" y="2924432"/>
            <a:ext cx="580385" cy="312726"/>
            <a:chOff x="2912300" y="2040975"/>
            <a:chExt cx="435300" cy="234550"/>
          </a:xfrm>
        </p:grpSpPr>
        <p:sp>
          <p:nvSpPr>
            <p:cNvPr id="496" name="Google Shape;496;g2c330d11445_0_310"/>
            <p:cNvSpPr/>
            <p:nvPr/>
          </p:nvSpPr>
          <p:spPr>
            <a:xfrm>
              <a:off x="2987700" y="2114425"/>
              <a:ext cx="255900" cy="1611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4" name="Google Shape;484;g2c330d11445_0_310"/>
            <p:cNvSpPr txBox="1"/>
            <p:nvPr/>
          </p:nvSpPr>
          <p:spPr>
            <a:xfrm>
              <a:off x="2912300" y="2040975"/>
              <a:ext cx="435300" cy="11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2022</a:t>
              </a:r>
              <a:endParaRPr b="1" i="0" sz="1100" u="none" cap="none" strike="noStrike">
                <a:solidFill>
                  <a:schemeClr val="lt1"/>
                </a:solidFill>
                <a:latin typeface="Arial"/>
                <a:ea typeface="Arial"/>
                <a:cs typeface="Arial"/>
                <a:sym typeface="Arial"/>
              </a:endParaRPr>
            </a:p>
          </p:txBody>
        </p:sp>
      </p:grpSp>
      <p:grpSp>
        <p:nvGrpSpPr>
          <p:cNvPr id="497" name="Google Shape;497;g2c330d11445_0_310"/>
          <p:cNvGrpSpPr/>
          <p:nvPr/>
        </p:nvGrpSpPr>
        <p:grpSpPr>
          <a:xfrm>
            <a:off x="22169" y="3336867"/>
            <a:ext cx="580385" cy="299693"/>
            <a:chOff x="2930175" y="1504825"/>
            <a:chExt cx="435300" cy="224775"/>
          </a:xfrm>
        </p:grpSpPr>
        <p:sp>
          <p:nvSpPr>
            <p:cNvPr id="498" name="Google Shape;498;g2c330d11445_0_310"/>
            <p:cNvSpPr/>
            <p:nvPr/>
          </p:nvSpPr>
          <p:spPr>
            <a:xfrm>
              <a:off x="3012550" y="1568500"/>
              <a:ext cx="255900" cy="1611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99" name="Google Shape;499;g2c330d11445_0_310"/>
            <p:cNvSpPr txBox="1"/>
            <p:nvPr/>
          </p:nvSpPr>
          <p:spPr>
            <a:xfrm>
              <a:off x="2930175" y="1504825"/>
              <a:ext cx="435300" cy="11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2022</a:t>
              </a:r>
              <a:endParaRPr b="1" i="0" sz="1100" u="none" cap="none" strike="noStrike">
                <a:solidFill>
                  <a:schemeClr val="lt1"/>
                </a:solidFill>
                <a:latin typeface="Arial"/>
                <a:ea typeface="Arial"/>
                <a:cs typeface="Arial"/>
                <a:sym typeface="Arial"/>
              </a:endParaRPr>
            </a:p>
          </p:txBody>
        </p:sp>
      </p:grpSp>
      <p:grpSp>
        <p:nvGrpSpPr>
          <p:cNvPr id="500" name="Google Shape;500;g2c330d11445_0_310"/>
          <p:cNvGrpSpPr/>
          <p:nvPr/>
        </p:nvGrpSpPr>
        <p:grpSpPr>
          <a:xfrm>
            <a:off x="22169" y="4162096"/>
            <a:ext cx="580385" cy="299693"/>
            <a:chOff x="2930175" y="2114425"/>
            <a:chExt cx="435300" cy="224775"/>
          </a:xfrm>
        </p:grpSpPr>
        <p:sp>
          <p:nvSpPr>
            <p:cNvPr id="501" name="Google Shape;501;g2c330d11445_0_310"/>
            <p:cNvSpPr/>
            <p:nvPr/>
          </p:nvSpPr>
          <p:spPr>
            <a:xfrm>
              <a:off x="3012550" y="2178100"/>
              <a:ext cx="255900" cy="1611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02" name="Google Shape;502;g2c330d11445_0_310"/>
            <p:cNvSpPr txBox="1"/>
            <p:nvPr/>
          </p:nvSpPr>
          <p:spPr>
            <a:xfrm>
              <a:off x="2930175" y="2114425"/>
              <a:ext cx="435300" cy="11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2021</a:t>
              </a:r>
              <a:endParaRPr b="1" i="0" sz="1100" u="none" cap="none" strike="noStrike">
                <a:solidFill>
                  <a:schemeClr val="lt1"/>
                </a:solidFill>
                <a:latin typeface="Arial"/>
                <a:ea typeface="Arial"/>
                <a:cs typeface="Arial"/>
                <a:sym typeface="Arial"/>
              </a:endParaRPr>
            </a:p>
          </p:txBody>
        </p:sp>
      </p:grpSp>
      <p:grpSp>
        <p:nvGrpSpPr>
          <p:cNvPr id="503" name="Google Shape;503;g2c330d11445_0_310"/>
          <p:cNvGrpSpPr/>
          <p:nvPr/>
        </p:nvGrpSpPr>
        <p:grpSpPr>
          <a:xfrm>
            <a:off x="22169" y="4885968"/>
            <a:ext cx="580385" cy="299693"/>
            <a:chOff x="2930175" y="1962025"/>
            <a:chExt cx="435300" cy="224775"/>
          </a:xfrm>
        </p:grpSpPr>
        <p:sp>
          <p:nvSpPr>
            <p:cNvPr id="485" name="Google Shape;485;g2c330d11445_0_310"/>
            <p:cNvSpPr/>
            <p:nvPr/>
          </p:nvSpPr>
          <p:spPr>
            <a:xfrm>
              <a:off x="3012550" y="2025700"/>
              <a:ext cx="255900" cy="1611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04" name="Google Shape;504;g2c330d11445_0_310"/>
            <p:cNvSpPr txBox="1"/>
            <p:nvPr/>
          </p:nvSpPr>
          <p:spPr>
            <a:xfrm>
              <a:off x="2930175" y="1962025"/>
              <a:ext cx="435300" cy="113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2019</a:t>
              </a:r>
              <a:endParaRPr b="1" i="0" sz="1100" u="none" cap="none" strike="noStrike">
                <a:solidFill>
                  <a:schemeClr val="lt1"/>
                </a:solidFill>
                <a:latin typeface="Arial"/>
                <a:ea typeface="Arial"/>
                <a:cs typeface="Arial"/>
                <a:sym typeface="Arial"/>
              </a:endParaRPr>
            </a:p>
          </p:txBody>
        </p:sp>
      </p:grpSp>
      <p:sp>
        <p:nvSpPr>
          <p:cNvPr id="505" name="Google Shape;505;g2c330d11445_0_310"/>
          <p:cNvSpPr/>
          <p:nvPr/>
        </p:nvSpPr>
        <p:spPr>
          <a:xfrm>
            <a:off x="9010884" y="716400"/>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81" name="Google Shape;481;g2c330d11445_0_310"/>
          <p:cNvSpPr/>
          <p:nvPr/>
        </p:nvSpPr>
        <p:spPr>
          <a:xfrm>
            <a:off x="3004151" y="2752467"/>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06" name="Google Shape;506;g2c330d11445_0_310"/>
          <p:cNvCxnSpPr>
            <a:stCxn id="494" idx="6"/>
            <a:endCxn id="481" idx="2"/>
          </p:cNvCxnSpPr>
          <p:nvPr/>
        </p:nvCxnSpPr>
        <p:spPr>
          <a:xfrm>
            <a:off x="1017665" y="2834491"/>
            <a:ext cx="1986600" cy="600"/>
          </a:xfrm>
          <a:prstGeom prst="straightConnector1">
            <a:avLst/>
          </a:prstGeom>
          <a:noFill/>
          <a:ln cap="flat" cmpd="sng" w="19050">
            <a:solidFill>
              <a:schemeClr val="dk2"/>
            </a:solidFill>
            <a:prstDash val="solid"/>
            <a:round/>
            <a:headEnd len="sm" w="sm" type="none"/>
            <a:tailEnd len="sm" w="sm" type="none"/>
          </a:ln>
        </p:spPr>
      </p:cxnSp>
      <p:sp>
        <p:nvSpPr>
          <p:cNvPr id="507" name="Google Shape;507;g2c330d11445_0_310"/>
          <p:cNvSpPr txBox="1"/>
          <p:nvPr/>
        </p:nvSpPr>
        <p:spPr>
          <a:xfrm>
            <a:off x="1402833" y="5360267"/>
            <a:ext cx="1688100" cy="1246800"/>
          </a:xfrm>
          <a:prstGeom prst="rect">
            <a:avLst/>
          </a:prstGeom>
          <a:noFill/>
          <a:ln>
            <a:noFill/>
          </a:ln>
        </p:spPr>
        <p:txBody>
          <a:bodyPr anchorCtr="0" anchor="t" bIns="121900" lIns="121900" spcFirstLastPara="1" rIns="121900" wrap="square" tIns="121900">
            <a:spAutoFit/>
          </a:bodyPr>
          <a:lstStyle/>
          <a:p>
            <a:pPr indent="0" lvl="0" marL="0" marR="0" rtl="0" algn="ctr">
              <a:lnSpc>
                <a:spcPct val="111111"/>
              </a:lnSpc>
              <a:spcBef>
                <a:spcPts val="0"/>
              </a:spcBef>
              <a:spcAft>
                <a:spcPts val="0"/>
              </a:spcAft>
              <a:buClr>
                <a:schemeClr val="dk1"/>
              </a:buClr>
              <a:buSzPts val="1500"/>
              <a:buFont typeface="Arial"/>
              <a:buNone/>
            </a:pPr>
            <a:r>
              <a:rPr b="1" i="0" lang="en-US" sz="1500" u="none" cap="none" strike="noStrike">
                <a:solidFill>
                  <a:srgbClr val="0B5394"/>
                </a:solidFill>
                <a:latin typeface="Lato"/>
                <a:ea typeface="Lato"/>
                <a:cs typeface="Lato"/>
                <a:sym typeface="Lato"/>
              </a:rPr>
              <a:t>The Innovative Devices Access Pathway (IDAP</a:t>
            </a:r>
            <a:r>
              <a:rPr b="0" i="0" lang="en-US" sz="1500" u="none" cap="none" strike="noStrike">
                <a:solidFill>
                  <a:srgbClr val="0B5394"/>
                </a:solidFill>
                <a:latin typeface="Lato"/>
                <a:ea typeface="Lato"/>
                <a:cs typeface="Lato"/>
                <a:sym typeface="Lato"/>
              </a:rPr>
              <a:t>)</a:t>
            </a:r>
            <a:endParaRPr b="0" i="0" sz="1500" u="none" cap="none" strike="noStrike">
              <a:solidFill>
                <a:srgbClr val="0B5394"/>
              </a:solidFill>
              <a:latin typeface="Lato"/>
              <a:ea typeface="Lato"/>
              <a:cs typeface="Lato"/>
              <a:sym typeface="Lato"/>
            </a:endParaRPr>
          </a:p>
          <a:p>
            <a:pPr indent="0" lvl="0" marL="0" marR="0" rtl="0" algn="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nvGrpSpPr>
          <p:cNvPr id="508" name="Google Shape;508;g2c330d11445_0_310"/>
          <p:cNvGrpSpPr/>
          <p:nvPr/>
        </p:nvGrpSpPr>
        <p:grpSpPr>
          <a:xfrm>
            <a:off x="1671714" y="6187748"/>
            <a:ext cx="1219570" cy="299626"/>
            <a:chOff x="6588675" y="3547950"/>
            <a:chExt cx="914700" cy="224725"/>
          </a:xfrm>
        </p:grpSpPr>
        <p:sp>
          <p:nvSpPr>
            <p:cNvPr id="509" name="Google Shape;509;g2c330d11445_0_310"/>
            <p:cNvSpPr/>
            <p:nvPr/>
          </p:nvSpPr>
          <p:spPr>
            <a:xfrm>
              <a:off x="6607550" y="3613975"/>
              <a:ext cx="848700" cy="158700"/>
            </a:xfrm>
            <a:prstGeom prst="roundRect">
              <a:avLst>
                <a:gd fmla="val 16667" name="adj"/>
              </a:avLst>
            </a:prstGeom>
            <a:solidFill>
              <a:srgbClr val="1155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0" name="Google Shape;510;g2c330d11445_0_310"/>
            <p:cNvSpPr txBox="1"/>
            <p:nvPr/>
          </p:nvSpPr>
          <p:spPr>
            <a:xfrm>
              <a:off x="6588675" y="3547950"/>
              <a:ext cx="914700" cy="22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NHS England </a:t>
              </a:r>
              <a:endParaRPr b="1" i="0" sz="1200" u="none" cap="none" strike="noStrike">
                <a:solidFill>
                  <a:schemeClr val="lt1"/>
                </a:solidFill>
                <a:latin typeface="Arial"/>
                <a:ea typeface="Arial"/>
                <a:cs typeface="Arial"/>
                <a:sym typeface="Arial"/>
              </a:endParaRPr>
            </a:p>
          </p:txBody>
        </p:sp>
      </p:grpSp>
      <p:sp>
        <p:nvSpPr>
          <p:cNvPr id="511" name="Google Shape;511;g2c330d11445_0_310"/>
          <p:cNvSpPr/>
          <p:nvPr/>
        </p:nvSpPr>
        <p:spPr>
          <a:xfrm>
            <a:off x="2160184" y="5304100"/>
            <a:ext cx="169200" cy="165300"/>
          </a:xfrm>
          <a:prstGeom prst="ellipse">
            <a:avLst/>
          </a:prstGeom>
          <a:solidFill>
            <a:schemeClr val="lt1"/>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12" name="Google Shape;512;g2c330d11445_0_310"/>
          <p:cNvGrpSpPr/>
          <p:nvPr/>
        </p:nvGrpSpPr>
        <p:grpSpPr>
          <a:xfrm>
            <a:off x="2244538" y="2815330"/>
            <a:ext cx="1687958" cy="1770053"/>
            <a:chOff x="6850850" y="3102288"/>
            <a:chExt cx="1266000" cy="1327573"/>
          </a:xfrm>
        </p:grpSpPr>
        <p:grpSp>
          <p:nvGrpSpPr>
            <p:cNvPr id="513" name="Google Shape;513;g2c330d11445_0_310"/>
            <p:cNvGrpSpPr/>
            <p:nvPr/>
          </p:nvGrpSpPr>
          <p:grpSpPr>
            <a:xfrm>
              <a:off x="7008210" y="3840912"/>
              <a:ext cx="1047880" cy="588949"/>
              <a:chOff x="6588675" y="3563107"/>
              <a:chExt cx="914700" cy="385968"/>
            </a:xfrm>
          </p:grpSpPr>
          <p:sp>
            <p:nvSpPr>
              <p:cNvPr id="514" name="Google Shape;514;g2c330d11445_0_310"/>
              <p:cNvSpPr/>
              <p:nvPr/>
            </p:nvSpPr>
            <p:spPr>
              <a:xfrm>
                <a:off x="6607550" y="3613975"/>
                <a:ext cx="848700" cy="335100"/>
              </a:xfrm>
              <a:prstGeom prst="roundRect">
                <a:avLst>
                  <a:gd fmla="val 16667" name="adj"/>
                </a:avLst>
              </a:prstGeom>
              <a:solidFill>
                <a:srgbClr val="1155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5" name="Google Shape;515;g2c330d11445_0_310"/>
              <p:cNvSpPr txBox="1"/>
              <p:nvPr/>
            </p:nvSpPr>
            <p:spPr>
              <a:xfrm>
                <a:off x="6588675" y="3563107"/>
                <a:ext cx="914700" cy="3351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NHS Transformation Directorate</a:t>
                </a:r>
                <a:endParaRPr b="1" i="0" sz="1200" u="none" cap="none" strike="noStrike">
                  <a:solidFill>
                    <a:schemeClr val="lt1"/>
                  </a:solidFill>
                  <a:latin typeface="Arial"/>
                  <a:ea typeface="Arial"/>
                  <a:cs typeface="Arial"/>
                  <a:sym typeface="Arial"/>
                </a:endParaRPr>
              </a:p>
            </p:txBody>
          </p:sp>
        </p:grpSp>
        <p:sp>
          <p:nvSpPr>
            <p:cNvPr id="516" name="Google Shape;516;g2c330d11445_0_310"/>
            <p:cNvSpPr txBox="1"/>
            <p:nvPr/>
          </p:nvSpPr>
          <p:spPr>
            <a:xfrm>
              <a:off x="6850850" y="3102288"/>
              <a:ext cx="1266000" cy="1242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B5394"/>
                  </a:solidFill>
                  <a:latin typeface="Lato"/>
                  <a:ea typeface="Lato"/>
                  <a:cs typeface="Lato"/>
                  <a:sym typeface="Lato"/>
                </a:rPr>
                <a:t>NHS Transformation Directorate API Developer Hub</a:t>
              </a:r>
              <a:endParaRPr b="1" i="0" sz="1500" u="none" cap="none" strike="noStrike">
                <a:solidFill>
                  <a:srgbClr val="0B5394"/>
                </a:solidFill>
                <a:latin typeface="Arial"/>
                <a:ea typeface="Arial"/>
                <a:cs typeface="Arial"/>
                <a:sym typeface="Arial"/>
              </a:endParaRPr>
            </a:p>
            <a:p>
              <a:pPr indent="0" lvl="0" marL="0" marR="0" rtl="0" algn="ctr">
                <a:lnSpc>
                  <a:spcPct val="111111"/>
                </a:lnSpc>
                <a:spcBef>
                  <a:spcPts val="0"/>
                </a:spcBef>
                <a:spcAft>
                  <a:spcPts val="0"/>
                </a:spcAft>
                <a:buClr>
                  <a:srgbClr val="000000"/>
                </a:buClr>
                <a:buSzPts val="1500"/>
                <a:buFont typeface="Arial"/>
                <a:buNone/>
              </a:pPr>
              <a:r>
                <a:t/>
              </a:r>
              <a:endParaRPr b="0" i="0" sz="1500" u="none" cap="none" strike="noStrike">
                <a:solidFill>
                  <a:srgbClr val="0B5394"/>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cxnSp>
        <p:nvCxnSpPr>
          <p:cNvPr id="517" name="Google Shape;517;g2c330d11445_0_310"/>
          <p:cNvCxnSpPr/>
          <p:nvPr/>
        </p:nvCxnSpPr>
        <p:spPr>
          <a:xfrm flipH="1">
            <a:off x="2244667" y="2827900"/>
            <a:ext cx="2100" cy="2476500"/>
          </a:xfrm>
          <a:prstGeom prst="straightConnector1">
            <a:avLst/>
          </a:prstGeom>
          <a:noFill/>
          <a:ln cap="flat" cmpd="sng" w="9525">
            <a:solidFill>
              <a:schemeClr val="dk2"/>
            </a:solidFill>
            <a:prstDash val="dash"/>
            <a:round/>
            <a:headEnd len="sm" w="sm" type="none"/>
            <a:tailEnd len="sm" w="sm" type="none"/>
          </a:ln>
        </p:spPr>
      </p:cxnSp>
      <p:sp>
        <p:nvSpPr>
          <p:cNvPr id="518" name="Google Shape;518;g2c330d11445_0_310"/>
          <p:cNvSpPr/>
          <p:nvPr/>
        </p:nvSpPr>
        <p:spPr>
          <a:xfrm>
            <a:off x="2468508" y="1994031"/>
            <a:ext cx="1296300" cy="681600"/>
          </a:xfrm>
          <a:prstGeom prst="roundRect">
            <a:avLst>
              <a:gd fmla="val 16667" name="adj"/>
            </a:avLst>
          </a:prstGeom>
          <a:solidFill>
            <a:srgbClr val="1155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19" name="Google Shape;519;g2c330d11445_0_310"/>
          <p:cNvSpPr txBox="1"/>
          <p:nvPr/>
        </p:nvSpPr>
        <p:spPr>
          <a:xfrm>
            <a:off x="2380211" y="1917204"/>
            <a:ext cx="1397100" cy="6816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NHS Transformation Directorate</a:t>
            </a:r>
            <a:endParaRPr b="1" i="0" sz="1200" u="none" cap="none" strike="noStrike">
              <a:solidFill>
                <a:schemeClr val="lt1"/>
              </a:solidFill>
              <a:latin typeface="Arial"/>
              <a:ea typeface="Arial"/>
              <a:cs typeface="Arial"/>
              <a:sym typeface="Arial"/>
            </a:endParaRPr>
          </a:p>
        </p:txBody>
      </p:sp>
      <p:sp>
        <p:nvSpPr>
          <p:cNvPr id="482" name="Google Shape;482;g2c330d11445_0_310"/>
          <p:cNvSpPr/>
          <p:nvPr/>
        </p:nvSpPr>
        <p:spPr>
          <a:xfrm>
            <a:off x="6404284" y="2750433"/>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20" name="Google Shape;520;g2c330d11445_0_310"/>
          <p:cNvGrpSpPr/>
          <p:nvPr/>
        </p:nvGrpSpPr>
        <p:grpSpPr>
          <a:xfrm>
            <a:off x="8695657" y="1816492"/>
            <a:ext cx="1457964" cy="725701"/>
            <a:chOff x="6278150" y="2665536"/>
            <a:chExt cx="1093500" cy="544289"/>
          </a:xfrm>
        </p:grpSpPr>
        <p:sp>
          <p:nvSpPr>
            <p:cNvPr id="521" name="Google Shape;521;g2c330d11445_0_310"/>
            <p:cNvSpPr/>
            <p:nvPr/>
          </p:nvSpPr>
          <p:spPr>
            <a:xfrm>
              <a:off x="6853750" y="2758825"/>
              <a:ext cx="471300" cy="167400"/>
            </a:xfrm>
            <a:prstGeom prst="roundRect">
              <a:avLst>
                <a:gd fmla="val 16667" name="adj"/>
              </a:avLst>
            </a:prstGeom>
            <a:solidFill>
              <a:srgbClr val="A2C4C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22" name="Google Shape;522;g2c330d11445_0_310"/>
            <p:cNvGrpSpPr/>
            <p:nvPr/>
          </p:nvGrpSpPr>
          <p:grpSpPr>
            <a:xfrm>
              <a:off x="6836750" y="2845211"/>
              <a:ext cx="534900" cy="357900"/>
              <a:chOff x="6369375" y="2636161"/>
              <a:chExt cx="534900" cy="357900"/>
            </a:xfrm>
          </p:grpSpPr>
          <p:sp>
            <p:nvSpPr>
              <p:cNvPr id="523" name="Google Shape;523;g2c330d11445_0_310"/>
              <p:cNvSpPr/>
              <p:nvPr/>
            </p:nvSpPr>
            <p:spPr>
              <a:xfrm>
                <a:off x="6393250" y="2729450"/>
                <a:ext cx="466800" cy="167400"/>
              </a:xfrm>
              <a:prstGeom prst="roundRect">
                <a:avLst>
                  <a:gd fmla="val 16667" name="adj"/>
                </a:avLst>
              </a:prstGeom>
              <a:solidFill>
                <a:srgbClr val="D9D2E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B5394"/>
                  </a:solidFill>
                  <a:latin typeface="Arial"/>
                  <a:ea typeface="Arial"/>
                  <a:cs typeface="Arial"/>
                  <a:sym typeface="Arial"/>
                </a:endParaRPr>
              </a:p>
            </p:txBody>
          </p:sp>
          <p:sp>
            <p:nvSpPr>
              <p:cNvPr id="524" name="Google Shape;524;g2c330d11445_0_310"/>
              <p:cNvSpPr txBox="1"/>
              <p:nvPr/>
            </p:nvSpPr>
            <p:spPr>
              <a:xfrm>
                <a:off x="6369375" y="2636161"/>
                <a:ext cx="534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B5394"/>
                    </a:solidFill>
                    <a:latin typeface="Arial"/>
                    <a:ea typeface="Arial"/>
                    <a:cs typeface="Arial"/>
                    <a:sym typeface="Arial"/>
                  </a:rPr>
                  <a:t>CQC</a:t>
                </a:r>
                <a:endParaRPr b="0" i="0" sz="1500" u="none" cap="none" strike="noStrike">
                  <a:solidFill>
                    <a:srgbClr val="0B5394"/>
                  </a:solidFill>
                  <a:latin typeface="Arial"/>
                  <a:ea typeface="Arial"/>
                  <a:cs typeface="Arial"/>
                  <a:sym typeface="Arial"/>
                </a:endParaRPr>
              </a:p>
            </p:txBody>
          </p:sp>
        </p:grpSp>
        <p:sp>
          <p:nvSpPr>
            <p:cNvPr id="525" name="Google Shape;525;g2c330d11445_0_310"/>
            <p:cNvSpPr/>
            <p:nvPr/>
          </p:nvSpPr>
          <p:spPr>
            <a:xfrm>
              <a:off x="6323450" y="2758825"/>
              <a:ext cx="513300" cy="167400"/>
            </a:xfrm>
            <a:prstGeom prst="roundRect">
              <a:avLst>
                <a:gd fmla="val 16667" name="adj"/>
              </a:avLst>
            </a:prstGeom>
            <a:solidFill>
              <a:srgbClr val="2D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26" name="Google Shape;526;g2c330d11445_0_310"/>
            <p:cNvSpPr txBox="1"/>
            <p:nvPr/>
          </p:nvSpPr>
          <p:spPr>
            <a:xfrm>
              <a:off x="6836750" y="2665536"/>
              <a:ext cx="534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HRA</a:t>
              </a:r>
              <a:endParaRPr b="0" i="0" sz="1500" u="none" cap="none" strike="noStrike">
                <a:solidFill>
                  <a:schemeClr val="lt1"/>
                </a:solidFill>
                <a:latin typeface="Arial"/>
                <a:ea typeface="Arial"/>
                <a:cs typeface="Arial"/>
                <a:sym typeface="Arial"/>
              </a:endParaRPr>
            </a:p>
          </p:txBody>
        </p:sp>
        <p:sp>
          <p:nvSpPr>
            <p:cNvPr id="527" name="Google Shape;527;g2c330d11445_0_310"/>
            <p:cNvSpPr txBox="1"/>
            <p:nvPr/>
          </p:nvSpPr>
          <p:spPr>
            <a:xfrm>
              <a:off x="6278150" y="2673575"/>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MHRA</a:t>
              </a:r>
              <a:endParaRPr b="0" i="0" sz="1500" u="none" cap="none" strike="noStrike">
                <a:solidFill>
                  <a:schemeClr val="lt1"/>
                </a:solidFill>
                <a:latin typeface="Arial"/>
                <a:ea typeface="Arial"/>
                <a:cs typeface="Arial"/>
                <a:sym typeface="Arial"/>
              </a:endParaRPr>
            </a:p>
          </p:txBody>
        </p:sp>
        <p:grpSp>
          <p:nvGrpSpPr>
            <p:cNvPr id="528" name="Google Shape;528;g2c330d11445_0_310"/>
            <p:cNvGrpSpPr/>
            <p:nvPr/>
          </p:nvGrpSpPr>
          <p:grpSpPr>
            <a:xfrm>
              <a:off x="6313175" y="2851925"/>
              <a:ext cx="603900" cy="357900"/>
              <a:chOff x="6309125" y="2845200"/>
              <a:chExt cx="603900" cy="357900"/>
            </a:xfrm>
          </p:grpSpPr>
          <p:sp>
            <p:nvSpPr>
              <p:cNvPr id="529" name="Google Shape;529;g2c330d11445_0_310"/>
              <p:cNvSpPr/>
              <p:nvPr/>
            </p:nvSpPr>
            <p:spPr>
              <a:xfrm>
                <a:off x="6323450" y="2932625"/>
                <a:ext cx="513300" cy="167400"/>
              </a:xfrm>
              <a:prstGeom prst="roundRect">
                <a:avLst>
                  <a:gd fmla="val 16667" name="adj"/>
                </a:avLst>
              </a:prstGeom>
              <a:solidFill>
                <a:srgbClr val="6FA8D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0" name="Google Shape;530;g2c330d11445_0_310"/>
              <p:cNvSpPr txBox="1"/>
              <p:nvPr/>
            </p:nvSpPr>
            <p:spPr>
              <a:xfrm>
                <a:off x="6309125" y="2845200"/>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NICE</a:t>
                </a:r>
                <a:endParaRPr b="0" i="0" sz="1500" u="none" cap="none" strike="noStrike">
                  <a:solidFill>
                    <a:schemeClr val="lt1"/>
                  </a:solidFill>
                  <a:latin typeface="Arial"/>
                  <a:ea typeface="Arial"/>
                  <a:cs typeface="Arial"/>
                  <a:sym typeface="Arial"/>
                </a:endParaRPr>
              </a:p>
            </p:txBody>
          </p:sp>
        </p:grpSp>
      </p:grpSp>
      <p:sp>
        <p:nvSpPr>
          <p:cNvPr id="531" name="Google Shape;531;g2c330d11445_0_310"/>
          <p:cNvSpPr/>
          <p:nvPr/>
        </p:nvSpPr>
        <p:spPr>
          <a:xfrm>
            <a:off x="6404284" y="2252233"/>
            <a:ext cx="169200" cy="165300"/>
          </a:xfrm>
          <a:prstGeom prst="ellipse">
            <a:avLst/>
          </a:prstGeom>
          <a:solidFill>
            <a:schemeClr val="lt1"/>
          </a:solidFill>
          <a:ln cap="flat" cmpd="sng" w="2857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32" name="Google Shape;532;g2c330d11445_0_310"/>
          <p:cNvCxnSpPr>
            <a:stCxn id="531" idx="4"/>
            <a:endCxn id="482" idx="0"/>
          </p:cNvCxnSpPr>
          <p:nvPr/>
        </p:nvCxnSpPr>
        <p:spPr>
          <a:xfrm>
            <a:off x="6488884" y="2417533"/>
            <a:ext cx="0" cy="333000"/>
          </a:xfrm>
          <a:prstGeom prst="straightConnector1">
            <a:avLst/>
          </a:prstGeom>
          <a:noFill/>
          <a:ln cap="flat" cmpd="sng" w="9525">
            <a:solidFill>
              <a:schemeClr val="dk2"/>
            </a:solidFill>
            <a:prstDash val="dash"/>
            <a:round/>
            <a:headEnd len="sm" w="sm" type="none"/>
            <a:tailEnd len="sm" w="sm" type="none"/>
          </a:ln>
        </p:spPr>
      </p:cxnSp>
      <p:sp>
        <p:nvSpPr>
          <p:cNvPr id="533" name="Google Shape;533;g2c330d11445_0_310"/>
          <p:cNvSpPr txBox="1"/>
          <p:nvPr/>
        </p:nvSpPr>
        <p:spPr>
          <a:xfrm>
            <a:off x="5674951" y="1320167"/>
            <a:ext cx="1860000" cy="708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NHS Innovation Service</a:t>
            </a:r>
            <a:endParaRPr b="1" i="0" sz="1500" u="none" cap="none" strike="noStrike">
              <a:solidFill>
                <a:schemeClr val="lt1"/>
              </a:solidFill>
              <a:latin typeface="Arial"/>
              <a:ea typeface="Arial"/>
              <a:cs typeface="Arial"/>
              <a:sym typeface="Arial"/>
            </a:endParaRPr>
          </a:p>
        </p:txBody>
      </p:sp>
      <p:grpSp>
        <p:nvGrpSpPr>
          <p:cNvPr id="534" name="Google Shape;534;g2c330d11445_0_310"/>
          <p:cNvGrpSpPr/>
          <p:nvPr/>
        </p:nvGrpSpPr>
        <p:grpSpPr>
          <a:xfrm>
            <a:off x="6008640" y="1848159"/>
            <a:ext cx="541986" cy="286060"/>
            <a:chOff x="6792650" y="1233750"/>
            <a:chExt cx="406500" cy="214550"/>
          </a:xfrm>
        </p:grpSpPr>
        <p:sp>
          <p:nvSpPr>
            <p:cNvPr id="535" name="Google Shape;535;g2c330d11445_0_310"/>
            <p:cNvSpPr/>
            <p:nvPr/>
          </p:nvSpPr>
          <p:spPr>
            <a:xfrm>
              <a:off x="6792650" y="1300400"/>
              <a:ext cx="406500" cy="147900"/>
            </a:xfrm>
            <a:prstGeom prst="roundRect">
              <a:avLst>
                <a:gd fmla="val 16667" name="adj"/>
              </a:avLst>
            </a:prstGeom>
            <a:solidFill>
              <a:srgbClr val="3D85C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6" name="Google Shape;536;g2c330d11445_0_310"/>
            <p:cNvSpPr txBox="1"/>
            <p:nvPr/>
          </p:nvSpPr>
          <p:spPr>
            <a:xfrm>
              <a:off x="6807813" y="1233750"/>
              <a:ext cx="381900" cy="180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NHS</a:t>
              </a:r>
              <a:endParaRPr b="0" i="0" sz="900" u="none" cap="none" strike="noStrike">
                <a:solidFill>
                  <a:schemeClr val="lt1"/>
                </a:solidFill>
                <a:latin typeface="Arial"/>
                <a:ea typeface="Arial"/>
                <a:cs typeface="Arial"/>
                <a:sym typeface="Arial"/>
              </a:endParaRPr>
            </a:p>
          </p:txBody>
        </p:sp>
      </p:grpSp>
      <p:grpSp>
        <p:nvGrpSpPr>
          <p:cNvPr id="537" name="Google Shape;537;g2c330d11445_0_310"/>
          <p:cNvGrpSpPr/>
          <p:nvPr/>
        </p:nvGrpSpPr>
        <p:grpSpPr>
          <a:xfrm>
            <a:off x="6570512" y="1835526"/>
            <a:ext cx="541986" cy="296326"/>
            <a:chOff x="6640250" y="1226050"/>
            <a:chExt cx="406500" cy="222250"/>
          </a:xfrm>
        </p:grpSpPr>
        <p:sp>
          <p:nvSpPr>
            <p:cNvPr id="538" name="Google Shape;538;g2c330d11445_0_310"/>
            <p:cNvSpPr/>
            <p:nvPr/>
          </p:nvSpPr>
          <p:spPr>
            <a:xfrm>
              <a:off x="6640250" y="1300400"/>
              <a:ext cx="406500" cy="147900"/>
            </a:xfrm>
            <a:prstGeom prst="roundRect">
              <a:avLst>
                <a:gd fmla="val 16667" name="adj"/>
              </a:avLst>
            </a:prstGeom>
            <a:solidFill>
              <a:srgbClr val="B4CD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39" name="Google Shape;539;g2c330d11445_0_310"/>
            <p:cNvSpPr txBox="1"/>
            <p:nvPr/>
          </p:nvSpPr>
          <p:spPr>
            <a:xfrm>
              <a:off x="6664838" y="1226050"/>
              <a:ext cx="381900" cy="180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AAC</a:t>
              </a:r>
              <a:endParaRPr b="0" i="0" sz="900" u="none" cap="none" strike="noStrike">
                <a:solidFill>
                  <a:schemeClr val="lt1"/>
                </a:solidFill>
                <a:latin typeface="Arial"/>
                <a:ea typeface="Arial"/>
                <a:cs typeface="Arial"/>
                <a:sym typeface="Arial"/>
              </a:endParaRPr>
            </a:p>
          </p:txBody>
        </p:sp>
      </p:grpSp>
      <p:sp>
        <p:nvSpPr>
          <p:cNvPr id="540" name="Google Shape;540;g2c330d11445_0_310"/>
          <p:cNvSpPr txBox="1"/>
          <p:nvPr/>
        </p:nvSpPr>
        <p:spPr>
          <a:xfrm>
            <a:off x="9712500" y="4682833"/>
            <a:ext cx="1458000" cy="1169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Lato"/>
                <a:ea typeface="Lato"/>
                <a:cs typeface="Lato"/>
                <a:sym typeface="Lato"/>
              </a:rPr>
              <a:t>Health Technology Assessment (HTA)</a:t>
            </a:r>
            <a:endParaRPr b="1" i="0" sz="1500" u="none" cap="none" strike="noStrike">
              <a:solidFill>
                <a:schemeClr val="lt1"/>
              </a:solidFill>
              <a:latin typeface="Lato"/>
              <a:ea typeface="Lato"/>
              <a:cs typeface="Lato"/>
              <a:sym typeface="Lato"/>
            </a:endParaRPr>
          </a:p>
        </p:txBody>
      </p:sp>
      <p:sp>
        <p:nvSpPr>
          <p:cNvPr id="477" name="Google Shape;477;g2c330d11445_0_310"/>
          <p:cNvSpPr/>
          <p:nvPr/>
        </p:nvSpPr>
        <p:spPr>
          <a:xfrm>
            <a:off x="9350684" y="3471433"/>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41" name="Google Shape;541;g2c330d11445_0_310"/>
          <p:cNvCxnSpPr>
            <a:stCxn id="477" idx="4"/>
            <a:endCxn id="489" idx="0"/>
          </p:cNvCxnSpPr>
          <p:nvPr/>
        </p:nvCxnSpPr>
        <p:spPr>
          <a:xfrm rot="5400000">
            <a:off x="8920184" y="3841933"/>
            <a:ext cx="720300" cy="309900"/>
          </a:xfrm>
          <a:prstGeom prst="bentConnector3">
            <a:avLst>
              <a:gd fmla="val 49995" name="adj1"/>
            </a:avLst>
          </a:prstGeom>
          <a:noFill/>
          <a:ln cap="flat" cmpd="sng" w="19050">
            <a:solidFill>
              <a:schemeClr val="dk2"/>
            </a:solidFill>
            <a:prstDash val="solid"/>
            <a:round/>
            <a:headEnd len="sm" w="sm" type="none"/>
            <a:tailEnd len="sm" w="sm" type="none"/>
          </a:ln>
        </p:spPr>
      </p:cxnSp>
      <p:sp>
        <p:nvSpPr>
          <p:cNvPr id="542" name="Google Shape;542;g2c330d11445_0_310"/>
          <p:cNvSpPr/>
          <p:nvPr/>
        </p:nvSpPr>
        <p:spPr>
          <a:xfrm>
            <a:off x="9032484" y="4264200"/>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3" name="Google Shape;543;g2c330d11445_0_310"/>
          <p:cNvSpPr/>
          <p:nvPr/>
        </p:nvSpPr>
        <p:spPr>
          <a:xfrm>
            <a:off x="10458484" y="4600033"/>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44" name="Google Shape;544;g2c330d11445_0_310"/>
          <p:cNvCxnSpPr>
            <a:stCxn id="477" idx="4"/>
            <a:endCxn id="543" idx="0"/>
          </p:cNvCxnSpPr>
          <p:nvPr/>
        </p:nvCxnSpPr>
        <p:spPr>
          <a:xfrm flipH="1" rot="-5400000">
            <a:off x="9507584" y="3564433"/>
            <a:ext cx="963300" cy="1107900"/>
          </a:xfrm>
          <a:prstGeom prst="bentConnector3">
            <a:avLst>
              <a:gd fmla="val 49990" name="adj1"/>
            </a:avLst>
          </a:prstGeom>
          <a:noFill/>
          <a:ln cap="flat" cmpd="sng" w="19050">
            <a:solidFill>
              <a:schemeClr val="dk2"/>
            </a:solidFill>
            <a:prstDash val="solid"/>
            <a:round/>
            <a:headEnd len="sm" w="sm" type="none"/>
            <a:tailEnd len="sm" w="sm" type="none"/>
          </a:ln>
        </p:spPr>
      </p:cxnSp>
      <p:sp>
        <p:nvSpPr>
          <p:cNvPr id="478" name="Google Shape;478;g2c330d11445_0_310"/>
          <p:cNvSpPr/>
          <p:nvPr/>
        </p:nvSpPr>
        <p:spPr>
          <a:xfrm>
            <a:off x="10874684" y="3471433"/>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5" name="Google Shape;545;g2c330d11445_0_310"/>
          <p:cNvSpPr txBox="1"/>
          <p:nvPr/>
        </p:nvSpPr>
        <p:spPr>
          <a:xfrm>
            <a:off x="10260700" y="2772333"/>
            <a:ext cx="1397100" cy="6465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B5394"/>
                </a:solidFill>
                <a:latin typeface="Lato"/>
                <a:ea typeface="Lato"/>
                <a:cs typeface="Lato"/>
                <a:sym typeface="Lato"/>
              </a:rPr>
              <a:t>Regulatory Approval </a:t>
            </a:r>
            <a:endParaRPr b="0" i="0" sz="1300" u="none" cap="none" strike="noStrike">
              <a:solidFill>
                <a:srgbClr val="0B5394"/>
              </a:solidFill>
              <a:latin typeface="Arial"/>
              <a:ea typeface="Arial"/>
              <a:cs typeface="Arial"/>
              <a:sym typeface="Arial"/>
            </a:endParaRPr>
          </a:p>
        </p:txBody>
      </p:sp>
      <p:grpSp>
        <p:nvGrpSpPr>
          <p:cNvPr id="546" name="Google Shape;546;g2c330d11445_0_310"/>
          <p:cNvGrpSpPr/>
          <p:nvPr/>
        </p:nvGrpSpPr>
        <p:grpSpPr>
          <a:xfrm>
            <a:off x="8548645" y="425759"/>
            <a:ext cx="541986" cy="286060"/>
            <a:chOff x="6640250" y="1233750"/>
            <a:chExt cx="406500" cy="214550"/>
          </a:xfrm>
        </p:grpSpPr>
        <p:sp>
          <p:nvSpPr>
            <p:cNvPr id="547" name="Google Shape;547;g2c330d11445_0_310"/>
            <p:cNvSpPr/>
            <p:nvPr/>
          </p:nvSpPr>
          <p:spPr>
            <a:xfrm>
              <a:off x="6640250" y="1300400"/>
              <a:ext cx="406500" cy="147900"/>
            </a:xfrm>
            <a:prstGeom prst="roundRect">
              <a:avLst>
                <a:gd fmla="val 16667" name="adj"/>
              </a:avLst>
            </a:prstGeom>
            <a:solidFill>
              <a:srgbClr val="3D85C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48" name="Google Shape;548;g2c330d11445_0_310"/>
            <p:cNvSpPr txBox="1"/>
            <p:nvPr/>
          </p:nvSpPr>
          <p:spPr>
            <a:xfrm>
              <a:off x="6655413" y="1233750"/>
              <a:ext cx="381900" cy="180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NHS</a:t>
              </a:r>
              <a:endParaRPr b="0" i="0" sz="900" u="none" cap="none" strike="noStrike">
                <a:solidFill>
                  <a:schemeClr val="lt1"/>
                </a:solidFill>
                <a:latin typeface="Arial"/>
                <a:ea typeface="Arial"/>
                <a:cs typeface="Arial"/>
                <a:sym typeface="Arial"/>
              </a:endParaRPr>
            </a:p>
          </p:txBody>
        </p:sp>
      </p:grpSp>
      <p:grpSp>
        <p:nvGrpSpPr>
          <p:cNvPr id="549" name="Google Shape;549;g2c330d11445_0_310"/>
          <p:cNvGrpSpPr/>
          <p:nvPr/>
        </p:nvGrpSpPr>
        <p:grpSpPr>
          <a:xfrm>
            <a:off x="9110494" y="441092"/>
            <a:ext cx="541986" cy="268360"/>
            <a:chOff x="7173650" y="1247025"/>
            <a:chExt cx="406500" cy="201275"/>
          </a:xfrm>
        </p:grpSpPr>
        <p:sp>
          <p:nvSpPr>
            <p:cNvPr id="550" name="Google Shape;550;g2c330d11445_0_310"/>
            <p:cNvSpPr/>
            <p:nvPr/>
          </p:nvSpPr>
          <p:spPr>
            <a:xfrm>
              <a:off x="7173650" y="1300400"/>
              <a:ext cx="406500" cy="147900"/>
            </a:xfrm>
            <a:prstGeom prst="roundRect">
              <a:avLst>
                <a:gd fmla="val 16667" name="adj"/>
              </a:avLst>
            </a:prstGeom>
            <a:solidFill>
              <a:srgbClr val="B4CD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1" name="Google Shape;551;g2c330d11445_0_310"/>
            <p:cNvSpPr txBox="1"/>
            <p:nvPr/>
          </p:nvSpPr>
          <p:spPr>
            <a:xfrm>
              <a:off x="7185938" y="1247025"/>
              <a:ext cx="381900" cy="180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AAC</a:t>
              </a:r>
              <a:endParaRPr b="0" i="0" sz="900" u="none" cap="none" strike="noStrike">
                <a:solidFill>
                  <a:schemeClr val="lt1"/>
                </a:solidFill>
                <a:latin typeface="Arial"/>
                <a:ea typeface="Arial"/>
                <a:cs typeface="Arial"/>
                <a:sym typeface="Arial"/>
              </a:endParaRPr>
            </a:p>
          </p:txBody>
        </p:sp>
      </p:grpSp>
      <p:cxnSp>
        <p:nvCxnSpPr>
          <p:cNvPr id="552" name="Google Shape;552;g2c330d11445_0_310"/>
          <p:cNvCxnSpPr>
            <a:stCxn id="478" idx="4"/>
            <a:endCxn id="553" idx="0"/>
          </p:cNvCxnSpPr>
          <p:nvPr/>
        </p:nvCxnSpPr>
        <p:spPr>
          <a:xfrm flipH="1" rot="-5400000">
            <a:off x="10865084" y="3730933"/>
            <a:ext cx="805800" cy="617400"/>
          </a:xfrm>
          <a:prstGeom prst="bentConnector3">
            <a:avLst>
              <a:gd fmla="val 58722" name="adj1"/>
            </a:avLst>
          </a:prstGeom>
          <a:noFill/>
          <a:ln cap="flat" cmpd="sng" w="19050">
            <a:solidFill>
              <a:schemeClr val="dk2"/>
            </a:solidFill>
            <a:prstDash val="solid"/>
            <a:round/>
            <a:headEnd len="sm" w="sm" type="none"/>
            <a:tailEnd len="sm" w="sm" type="none"/>
          </a:ln>
        </p:spPr>
      </p:cxnSp>
      <p:sp>
        <p:nvSpPr>
          <p:cNvPr id="553" name="Google Shape;553;g2c330d11445_0_310"/>
          <p:cNvSpPr/>
          <p:nvPr/>
        </p:nvSpPr>
        <p:spPr>
          <a:xfrm>
            <a:off x="11492217" y="4442451"/>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4" name="Google Shape;554;g2c330d11445_0_310"/>
          <p:cNvSpPr txBox="1"/>
          <p:nvPr/>
        </p:nvSpPr>
        <p:spPr>
          <a:xfrm>
            <a:off x="10922500" y="3429000"/>
            <a:ext cx="1219500" cy="6465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rgbClr val="0B5394"/>
                </a:solidFill>
                <a:latin typeface="Lato"/>
                <a:ea typeface="Lato"/>
                <a:cs typeface="Lato"/>
                <a:sym typeface="Lato"/>
              </a:rPr>
              <a:t>UKCA Marking</a:t>
            </a:r>
            <a:endParaRPr b="0" i="0" sz="1300" u="none" cap="none" strike="noStrike">
              <a:solidFill>
                <a:srgbClr val="0B5394"/>
              </a:solidFill>
              <a:latin typeface="Arial"/>
              <a:ea typeface="Arial"/>
              <a:cs typeface="Arial"/>
              <a:sym typeface="Arial"/>
            </a:endParaRPr>
          </a:p>
        </p:txBody>
      </p:sp>
      <p:sp>
        <p:nvSpPr>
          <p:cNvPr id="555" name="Google Shape;555;g2c330d11445_0_310"/>
          <p:cNvSpPr txBox="1"/>
          <p:nvPr/>
        </p:nvSpPr>
        <p:spPr>
          <a:xfrm>
            <a:off x="10834733" y="4525233"/>
            <a:ext cx="1458000" cy="14007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Lato"/>
                <a:ea typeface="Lato"/>
                <a:cs typeface="Lato"/>
                <a:sym typeface="Lato"/>
              </a:rPr>
              <a:t>The Regulations on Medical Devices 2017/25</a:t>
            </a:r>
            <a:endParaRPr b="1" i="0" sz="1500" u="none" cap="none" strike="noStrike">
              <a:solidFill>
                <a:schemeClr val="lt1"/>
              </a:solidFill>
              <a:latin typeface="Lato"/>
              <a:ea typeface="Lato"/>
              <a:cs typeface="Lato"/>
              <a:sym typeface="Lato"/>
            </a:endParaRPr>
          </a:p>
        </p:txBody>
      </p:sp>
      <p:sp>
        <p:nvSpPr>
          <p:cNvPr id="556" name="Google Shape;556;g2c330d11445_0_310"/>
          <p:cNvSpPr/>
          <p:nvPr/>
        </p:nvSpPr>
        <p:spPr>
          <a:xfrm>
            <a:off x="11491817" y="4048284"/>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7" name="Google Shape;557;g2c330d11445_0_310"/>
          <p:cNvSpPr/>
          <p:nvPr/>
        </p:nvSpPr>
        <p:spPr>
          <a:xfrm>
            <a:off x="11243633" y="5824167"/>
            <a:ext cx="684300" cy="223200"/>
          </a:xfrm>
          <a:prstGeom prst="roundRect">
            <a:avLst>
              <a:gd fmla="val 16667" name="adj"/>
            </a:avLst>
          </a:prstGeom>
          <a:solidFill>
            <a:srgbClr val="2D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58" name="Google Shape;558;g2c330d11445_0_310"/>
          <p:cNvSpPr txBox="1"/>
          <p:nvPr/>
        </p:nvSpPr>
        <p:spPr>
          <a:xfrm>
            <a:off x="11161133" y="5699767"/>
            <a:ext cx="805200" cy="4770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MHRA</a:t>
            </a:r>
            <a:endParaRPr b="0" i="0" sz="1500" u="none" cap="none" strike="noStrike">
              <a:solidFill>
                <a:schemeClr val="lt1"/>
              </a:solidFill>
              <a:latin typeface="Arial"/>
              <a:ea typeface="Arial"/>
              <a:cs typeface="Arial"/>
              <a:sym typeface="Arial"/>
            </a:endParaRPr>
          </a:p>
        </p:txBody>
      </p:sp>
      <p:grpSp>
        <p:nvGrpSpPr>
          <p:cNvPr id="559" name="Google Shape;559;g2c330d11445_0_310"/>
          <p:cNvGrpSpPr/>
          <p:nvPr/>
        </p:nvGrpSpPr>
        <p:grpSpPr>
          <a:xfrm>
            <a:off x="8782843" y="5699623"/>
            <a:ext cx="805180" cy="477188"/>
            <a:chOff x="7243013" y="4316550"/>
            <a:chExt cx="603900" cy="357900"/>
          </a:xfrm>
        </p:grpSpPr>
        <p:sp>
          <p:nvSpPr>
            <p:cNvPr id="560" name="Google Shape;560;g2c330d11445_0_310"/>
            <p:cNvSpPr/>
            <p:nvPr/>
          </p:nvSpPr>
          <p:spPr>
            <a:xfrm>
              <a:off x="7243025" y="4409850"/>
              <a:ext cx="513300" cy="167400"/>
            </a:xfrm>
            <a:prstGeom prst="roundRect">
              <a:avLst>
                <a:gd fmla="val 16667" name="adj"/>
              </a:avLst>
            </a:prstGeom>
            <a:solidFill>
              <a:srgbClr val="6FA8D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1" name="Google Shape;561;g2c330d11445_0_310"/>
            <p:cNvSpPr txBox="1"/>
            <p:nvPr/>
          </p:nvSpPr>
          <p:spPr>
            <a:xfrm>
              <a:off x="7243013" y="4316550"/>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NICE</a:t>
              </a:r>
              <a:endParaRPr b="0" i="0" sz="1500" u="none" cap="none" strike="noStrike">
                <a:solidFill>
                  <a:schemeClr val="lt1"/>
                </a:solidFill>
                <a:latin typeface="Arial"/>
                <a:ea typeface="Arial"/>
                <a:cs typeface="Arial"/>
                <a:sym typeface="Arial"/>
              </a:endParaRPr>
            </a:p>
          </p:txBody>
        </p:sp>
      </p:grpSp>
      <p:grpSp>
        <p:nvGrpSpPr>
          <p:cNvPr id="562" name="Google Shape;562;g2c330d11445_0_310"/>
          <p:cNvGrpSpPr/>
          <p:nvPr/>
        </p:nvGrpSpPr>
        <p:grpSpPr>
          <a:xfrm>
            <a:off x="10038640" y="5699617"/>
            <a:ext cx="805180" cy="477188"/>
            <a:chOff x="7318575" y="4504800"/>
            <a:chExt cx="603900" cy="357900"/>
          </a:xfrm>
        </p:grpSpPr>
        <p:sp>
          <p:nvSpPr>
            <p:cNvPr id="563" name="Google Shape;563;g2c330d11445_0_310"/>
            <p:cNvSpPr/>
            <p:nvPr/>
          </p:nvSpPr>
          <p:spPr>
            <a:xfrm>
              <a:off x="7334175" y="4601075"/>
              <a:ext cx="513300" cy="167400"/>
            </a:xfrm>
            <a:prstGeom prst="roundRect">
              <a:avLst>
                <a:gd fmla="val 16667" name="adj"/>
              </a:avLst>
            </a:prstGeom>
            <a:solidFill>
              <a:srgbClr val="6FA8D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4" name="Google Shape;564;g2c330d11445_0_310"/>
            <p:cNvSpPr txBox="1"/>
            <p:nvPr/>
          </p:nvSpPr>
          <p:spPr>
            <a:xfrm>
              <a:off x="7318575" y="4504800"/>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NICE</a:t>
              </a:r>
              <a:endParaRPr b="0" i="0" sz="1500" u="none" cap="none" strike="noStrike">
                <a:solidFill>
                  <a:schemeClr val="lt1"/>
                </a:solidFill>
                <a:latin typeface="Arial"/>
                <a:ea typeface="Arial"/>
                <a:cs typeface="Arial"/>
                <a:sym typeface="Arial"/>
              </a:endParaRPr>
            </a:p>
          </p:txBody>
        </p:sp>
      </p:grpSp>
      <p:sp>
        <p:nvSpPr>
          <p:cNvPr id="565" name="Google Shape;565;g2c330d11445_0_310"/>
          <p:cNvSpPr/>
          <p:nvPr/>
        </p:nvSpPr>
        <p:spPr>
          <a:xfrm>
            <a:off x="4500151" y="3249633"/>
            <a:ext cx="169200" cy="165300"/>
          </a:xfrm>
          <a:prstGeom prst="ellipse">
            <a:avLst/>
          </a:prstGeom>
          <a:solidFill>
            <a:srgbClr val="F8F8F8"/>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6" name="Google Shape;566;g2c330d11445_0_310"/>
          <p:cNvSpPr txBox="1"/>
          <p:nvPr/>
        </p:nvSpPr>
        <p:spPr>
          <a:xfrm>
            <a:off x="3751967" y="3386967"/>
            <a:ext cx="1688100" cy="3093900"/>
          </a:xfrm>
          <a:prstGeom prst="rect">
            <a:avLst/>
          </a:prstGeom>
          <a:noFill/>
          <a:ln>
            <a:noFill/>
          </a:ln>
        </p:spPr>
        <p:txBody>
          <a:bodyPr anchorCtr="0" anchor="t" bIns="121900" lIns="121900" spcFirstLastPara="1" rIns="121900" wrap="square" tIns="121900">
            <a:spAutoFit/>
          </a:bodyPr>
          <a:lstStyle/>
          <a:p>
            <a:pPr indent="0" lvl="0" marL="0" marR="0" rtl="0" algn="ctr">
              <a:lnSpc>
                <a:spcPct val="111111"/>
              </a:lnSpc>
              <a:spcBef>
                <a:spcPts val="0"/>
              </a:spcBef>
              <a:spcAft>
                <a:spcPts val="0"/>
              </a:spcAft>
              <a:buClr>
                <a:srgbClr val="000000"/>
              </a:buClr>
              <a:buSzPts val="1500"/>
              <a:buFont typeface="Arial"/>
              <a:buNone/>
            </a:pPr>
            <a:r>
              <a:rPr b="1" i="0" lang="en-US" sz="900" u="none" cap="none" strike="noStrike">
                <a:solidFill>
                  <a:srgbClr val="0B5394"/>
                </a:solidFill>
                <a:latin typeface="Lato"/>
                <a:ea typeface="Lato"/>
                <a:cs typeface="Lato"/>
                <a:sym typeface="Lato"/>
              </a:rPr>
              <a:t>Digital Health.London Online Resources </a:t>
            </a:r>
            <a:endParaRPr b="1"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t/>
            </a:r>
            <a:endParaRPr b="1"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rPr b="0" i="0" lang="en-US" sz="900" u="none" cap="none" strike="noStrike">
                <a:solidFill>
                  <a:srgbClr val="0B5394"/>
                </a:solidFill>
                <a:latin typeface="Lato"/>
                <a:ea typeface="Lato"/>
                <a:cs typeface="Lato"/>
                <a:sym typeface="Lato"/>
              </a:rPr>
              <a:t>Evaluating Digital Health Products </a:t>
            </a:r>
            <a:endParaRPr b="0"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t/>
            </a:r>
            <a:endParaRPr b="0"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rPr b="0" i="0" lang="en-US" sz="900" u="none" cap="none" strike="noStrike">
                <a:solidFill>
                  <a:srgbClr val="0B5394"/>
                </a:solidFill>
                <a:latin typeface="Lato"/>
                <a:ea typeface="Lato"/>
                <a:cs typeface="Lato"/>
                <a:sym typeface="Lato"/>
              </a:rPr>
              <a:t>Innovators Guide to Navigating the barriers to health</a:t>
            </a:r>
            <a:endParaRPr b="0"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t/>
            </a:r>
            <a:endParaRPr b="0"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rPr b="0" i="0" lang="en-US" sz="900" u="none" cap="none" strike="noStrike">
                <a:solidFill>
                  <a:srgbClr val="0B5394"/>
                </a:solidFill>
                <a:latin typeface="Lato"/>
                <a:ea typeface="Lato"/>
                <a:cs typeface="Lato"/>
                <a:sym typeface="Lato"/>
              </a:rPr>
              <a:t>Clinical Risk Management: its Application in the Manufacturing of Health IT Systems</a:t>
            </a:r>
            <a:endParaRPr b="0"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t/>
            </a:r>
            <a:endParaRPr b="0" i="0" sz="900" u="none" cap="none" strike="noStrike">
              <a:solidFill>
                <a:srgbClr val="0B5394"/>
              </a:solidFill>
              <a:latin typeface="Lato"/>
              <a:ea typeface="Lato"/>
              <a:cs typeface="Lato"/>
              <a:sym typeface="Lato"/>
            </a:endParaRPr>
          </a:p>
          <a:p>
            <a:pPr indent="0" lvl="0" marL="0" marR="0" rtl="0" algn="ctr">
              <a:lnSpc>
                <a:spcPct val="111111"/>
              </a:lnSpc>
              <a:spcBef>
                <a:spcPts val="0"/>
              </a:spcBef>
              <a:spcAft>
                <a:spcPts val="0"/>
              </a:spcAft>
              <a:buClr>
                <a:srgbClr val="000000"/>
              </a:buClr>
              <a:buSzPts val="1500"/>
              <a:buFont typeface="Arial"/>
              <a:buNone/>
            </a:pPr>
            <a:r>
              <a:rPr b="0" i="0" lang="en-US" sz="900" u="none" cap="none" strike="noStrike">
                <a:solidFill>
                  <a:srgbClr val="0B5394"/>
                </a:solidFill>
                <a:latin typeface="Lato"/>
                <a:ea typeface="Lato"/>
                <a:cs typeface="Lato"/>
                <a:sym typeface="Lato"/>
              </a:rPr>
              <a:t>How to involve patients in digital tech innovation</a:t>
            </a:r>
            <a:endParaRPr b="0" i="0" sz="900" u="none" cap="none" strike="noStrike">
              <a:solidFill>
                <a:srgbClr val="0B5394"/>
              </a:solidFill>
              <a:latin typeface="Lato"/>
              <a:ea typeface="Lato"/>
              <a:cs typeface="Lato"/>
              <a:sym typeface="Lato"/>
            </a:endParaRPr>
          </a:p>
          <a:p>
            <a:pPr indent="0" lvl="0" marL="0" marR="0" rtl="0" algn="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nvGrpSpPr>
          <p:cNvPr id="567" name="Google Shape;567;g2c330d11445_0_310"/>
          <p:cNvGrpSpPr/>
          <p:nvPr/>
        </p:nvGrpSpPr>
        <p:grpSpPr>
          <a:xfrm>
            <a:off x="3887820" y="6194323"/>
            <a:ext cx="1646759" cy="316259"/>
            <a:chOff x="6396400" y="3306888"/>
            <a:chExt cx="1235100" cy="237200"/>
          </a:xfrm>
        </p:grpSpPr>
        <p:sp>
          <p:nvSpPr>
            <p:cNvPr id="568" name="Google Shape;568;g2c330d11445_0_310"/>
            <p:cNvSpPr/>
            <p:nvPr/>
          </p:nvSpPr>
          <p:spPr>
            <a:xfrm>
              <a:off x="6455150" y="3385388"/>
              <a:ext cx="972300" cy="158700"/>
            </a:xfrm>
            <a:prstGeom prst="roundRect">
              <a:avLst>
                <a:gd fmla="val 16667" name="adj"/>
              </a:avLst>
            </a:prstGeom>
            <a:solidFill>
              <a:srgbClr val="45818E"/>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9" name="Google Shape;569;g2c330d11445_0_310"/>
            <p:cNvSpPr txBox="1"/>
            <p:nvPr/>
          </p:nvSpPr>
          <p:spPr>
            <a:xfrm>
              <a:off x="6396400" y="3306888"/>
              <a:ext cx="1235100" cy="2247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chemeClr val="lt1"/>
                  </a:solidFill>
                  <a:latin typeface="Arial"/>
                  <a:ea typeface="Arial"/>
                  <a:cs typeface="Arial"/>
                  <a:sym typeface="Arial"/>
                </a:rPr>
                <a:t>Digital Health.London</a:t>
              </a:r>
              <a:endParaRPr b="1" i="0" sz="900" u="none" cap="none" strike="noStrike">
                <a:solidFill>
                  <a:schemeClr val="lt1"/>
                </a:solidFill>
                <a:latin typeface="Arial"/>
                <a:ea typeface="Arial"/>
                <a:cs typeface="Arial"/>
                <a:sym typeface="Arial"/>
              </a:endParaRPr>
            </a:p>
          </p:txBody>
        </p:sp>
      </p:grpSp>
      <p:cxnSp>
        <p:nvCxnSpPr>
          <p:cNvPr id="570" name="Google Shape;570;g2c330d11445_0_310"/>
          <p:cNvCxnSpPr>
            <a:stCxn id="565" idx="0"/>
          </p:cNvCxnSpPr>
          <p:nvPr/>
        </p:nvCxnSpPr>
        <p:spPr>
          <a:xfrm rot="10800000">
            <a:off x="4583551" y="2810133"/>
            <a:ext cx="1200" cy="439500"/>
          </a:xfrm>
          <a:prstGeom prst="straightConnector1">
            <a:avLst/>
          </a:prstGeom>
          <a:noFill/>
          <a:ln cap="flat" cmpd="sng" w="9525">
            <a:solidFill>
              <a:schemeClr val="dk2"/>
            </a:solidFill>
            <a:prstDash val="dash"/>
            <a:round/>
            <a:headEnd len="sm" w="sm" type="none"/>
            <a:tailEnd len="sm" w="sm" type="none"/>
          </a:ln>
        </p:spPr>
      </p:cxnSp>
      <p:sp>
        <p:nvSpPr>
          <p:cNvPr id="571" name="Google Shape;571;g2c330d11445_0_310"/>
          <p:cNvSpPr txBox="1"/>
          <p:nvPr/>
        </p:nvSpPr>
        <p:spPr>
          <a:xfrm>
            <a:off x="5636500" y="3687884"/>
            <a:ext cx="1646700" cy="1446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chemeClr val="dk1"/>
              </a:buClr>
              <a:buSzPts val="1300"/>
              <a:buFont typeface="Arial"/>
              <a:buNone/>
            </a:pPr>
            <a:r>
              <a:rPr b="0" i="0" lang="en-US" sz="1300" u="none" cap="none" strike="noStrike">
                <a:solidFill>
                  <a:schemeClr val="lt1"/>
                </a:solidFill>
                <a:latin typeface="Lato"/>
                <a:ea typeface="Lato"/>
                <a:cs typeface="Lato"/>
                <a:sym typeface="Lato"/>
              </a:rPr>
              <a:t>How we support medical technology, device and diagnostic companies </a:t>
            </a:r>
            <a:endParaRPr b="0" i="0" sz="13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300"/>
              <a:buFont typeface="Arial"/>
              <a:buNone/>
            </a:pPr>
            <a:r>
              <a:t/>
            </a:r>
            <a:endParaRPr b="1" i="0" sz="1300" u="none" cap="none" strike="noStrike">
              <a:solidFill>
                <a:srgbClr val="0B5394"/>
              </a:solidFill>
              <a:latin typeface="Arial"/>
              <a:ea typeface="Arial"/>
              <a:cs typeface="Arial"/>
              <a:sym typeface="Arial"/>
            </a:endParaRPr>
          </a:p>
        </p:txBody>
      </p:sp>
      <p:sp>
        <p:nvSpPr>
          <p:cNvPr id="572" name="Google Shape;572;g2c330d11445_0_310"/>
          <p:cNvSpPr/>
          <p:nvPr/>
        </p:nvSpPr>
        <p:spPr>
          <a:xfrm>
            <a:off x="8396984" y="2252233"/>
            <a:ext cx="169200" cy="165300"/>
          </a:xfrm>
          <a:prstGeom prst="ellipse">
            <a:avLst/>
          </a:prstGeom>
          <a:solidFill>
            <a:schemeClr val="lt1"/>
          </a:solidFill>
          <a:ln cap="flat" cmpd="sng" w="2857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73" name="Google Shape;573;g2c330d11445_0_310"/>
          <p:cNvCxnSpPr>
            <a:stCxn id="572" idx="2"/>
            <a:endCxn id="531" idx="6"/>
          </p:cNvCxnSpPr>
          <p:nvPr/>
        </p:nvCxnSpPr>
        <p:spPr>
          <a:xfrm rot="10800000">
            <a:off x="6573584" y="2334883"/>
            <a:ext cx="1823400" cy="0"/>
          </a:xfrm>
          <a:prstGeom prst="straightConnector1">
            <a:avLst/>
          </a:prstGeom>
          <a:noFill/>
          <a:ln cap="flat" cmpd="sng" w="9525">
            <a:solidFill>
              <a:schemeClr val="dk2"/>
            </a:solidFill>
            <a:prstDash val="dash"/>
            <a:round/>
            <a:headEnd len="sm" w="sm" type="none"/>
            <a:tailEnd len="sm" w="sm" type="none"/>
          </a:ln>
        </p:spPr>
      </p:cxnSp>
      <p:cxnSp>
        <p:nvCxnSpPr>
          <p:cNvPr id="574" name="Google Shape;574;g2c330d11445_0_310"/>
          <p:cNvCxnSpPr>
            <a:stCxn id="482" idx="6"/>
            <a:endCxn id="477" idx="3"/>
          </p:cNvCxnSpPr>
          <p:nvPr/>
        </p:nvCxnSpPr>
        <p:spPr>
          <a:xfrm>
            <a:off x="6573484" y="2833083"/>
            <a:ext cx="2802000" cy="779400"/>
          </a:xfrm>
          <a:prstGeom prst="bentConnector4">
            <a:avLst>
              <a:gd fmla="val 75298" name="adj1"/>
              <a:gd fmla="val 96015" name="adj2"/>
            </a:avLst>
          </a:prstGeom>
          <a:noFill/>
          <a:ln cap="flat" cmpd="sng" w="19050">
            <a:solidFill>
              <a:schemeClr val="dk2"/>
            </a:solidFill>
            <a:prstDash val="solid"/>
            <a:round/>
            <a:headEnd len="sm" w="sm" type="none"/>
            <a:tailEnd len="sm" w="sm" type="none"/>
          </a:ln>
        </p:spPr>
      </p:cxnSp>
      <p:sp>
        <p:nvSpPr>
          <p:cNvPr id="575" name="Google Shape;575;g2c330d11445_0_310"/>
          <p:cNvSpPr/>
          <p:nvPr/>
        </p:nvSpPr>
        <p:spPr>
          <a:xfrm>
            <a:off x="9340251" y="2501433"/>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76" name="Google Shape;576;g2c330d11445_0_310"/>
          <p:cNvCxnSpPr>
            <a:stCxn id="575" idx="4"/>
            <a:endCxn id="477" idx="0"/>
          </p:cNvCxnSpPr>
          <p:nvPr/>
        </p:nvCxnSpPr>
        <p:spPr>
          <a:xfrm>
            <a:off x="9424851" y="2666733"/>
            <a:ext cx="10500" cy="804600"/>
          </a:xfrm>
          <a:prstGeom prst="straightConnector1">
            <a:avLst/>
          </a:prstGeom>
          <a:noFill/>
          <a:ln cap="flat" cmpd="sng" w="19050">
            <a:solidFill>
              <a:schemeClr val="dk2"/>
            </a:solidFill>
            <a:prstDash val="solid"/>
            <a:round/>
            <a:headEnd len="sm" w="sm" type="none"/>
            <a:tailEnd len="sm" w="sm" type="none"/>
          </a:ln>
        </p:spPr>
      </p:cxnSp>
      <p:sp>
        <p:nvSpPr>
          <p:cNvPr id="577" name="Google Shape;577;g2c330d11445_0_310"/>
          <p:cNvSpPr txBox="1"/>
          <p:nvPr/>
        </p:nvSpPr>
        <p:spPr>
          <a:xfrm>
            <a:off x="6735700" y="5247233"/>
            <a:ext cx="1860000" cy="9234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AHSN Accelerator Programme</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B5394"/>
              </a:solidFill>
              <a:latin typeface="Arial"/>
              <a:ea typeface="Arial"/>
              <a:cs typeface="Arial"/>
              <a:sym typeface="Arial"/>
            </a:endParaRPr>
          </a:p>
        </p:txBody>
      </p:sp>
      <p:sp>
        <p:nvSpPr>
          <p:cNvPr id="578" name="Google Shape;578;g2c330d11445_0_310"/>
          <p:cNvSpPr/>
          <p:nvPr/>
        </p:nvSpPr>
        <p:spPr>
          <a:xfrm>
            <a:off x="7538333" y="5179863"/>
            <a:ext cx="169200" cy="165300"/>
          </a:xfrm>
          <a:prstGeom prst="ellipse">
            <a:avLst/>
          </a:prstGeom>
          <a:solidFill>
            <a:schemeClr val="lt1"/>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79" name="Google Shape;579;g2c330d11445_0_310"/>
          <p:cNvSpPr txBox="1"/>
          <p:nvPr/>
        </p:nvSpPr>
        <p:spPr>
          <a:xfrm>
            <a:off x="6735251" y="3263267"/>
            <a:ext cx="1860000" cy="6465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solidFill>
                  <a:schemeClr val="lt1"/>
                </a:solidFill>
                <a:latin typeface="Lato"/>
                <a:ea typeface="Lato"/>
                <a:cs typeface="Lato"/>
                <a:sym typeface="Lato"/>
              </a:rPr>
              <a:t>Digital Transformation</a:t>
            </a:r>
            <a:endParaRPr b="0" i="0" sz="1300" u="none" cap="none" strike="noStrike">
              <a:solidFill>
                <a:schemeClr val="lt1"/>
              </a:solidFill>
              <a:latin typeface="Lato"/>
              <a:ea typeface="Lato"/>
              <a:cs typeface="Lato"/>
              <a:sym typeface="Lato"/>
            </a:endParaRPr>
          </a:p>
        </p:txBody>
      </p:sp>
      <p:sp>
        <p:nvSpPr>
          <p:cNvPr id="580" name="Google Shape;580;g2c330d11445_0_310"/>
          <p:cNvSpPr/>
          <p:nvPr/>
        </p:nvSpPr>
        <p:spPr>
          <a:xfrm>
            <a:off x="5805667" y="6503596"/>
            <a:ext cx="169200" cy="165300"/>
          </a:xfrm>
          <a:prstGeom prst="ellipse">
            <a:avLst/>
          </a:prstGeom>
          <a:solidFill>
            <a:schemeClr val="lt1"/>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1" name="Google Shape;581;g2c330d11445_0_310"/>
          <p:cNvSpPr/>
          <p:nvPr/>
        </p:nvSpPr>
        <p:spPr>
          <a:xfrm>
            <a:off x="7533117" y="2750417"/>
            <a:ext cx="169200" cy="165300"/>
          </a:xfrm>
          <a:prstGeom prst="ellipse">
            <a:avLst/>
          </a:prstGeom>
          <a:solidFill>
            <a:srgbClr val="0B5394"/>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2" name="Google Shape;582;g2c330d11445_0_310"/>
          <p:cNvSpPr txBox="1"/>
          <p:nvPr/>
        </p:nvSpPr>
        <p:spPr>
          <a:xfrm>
            <a:off x="5656584" y="6380984"/>
            <a:ext cx="1860000" cy="4155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B5394"/>
                </a:solidFill>
                <a:latin typeface="Arial"/>
                <a:ea typeface="Arial"/>
                <a:cs typeface="Arial"/>
                <a:sym typeface="Arial"/>
              </a:rPr>
              <a:t>InnovateUKEdge</a:t>
            </a:r>
            <a:endParaRPr b="0" i="0" sz="1100" u="none" cap="none" strike="noStrike">
              <a:solidFill>
                <a:srgbClr val="0B5394"/>
              </a:solidFill>
              <a:latin typeface="Arial"/>
              <a:ea typeface="Arial"/>
              <a:cs typeface="Arial"/>
              <a:sym typeface="Arial"/>
            </a:endParaRPr>
          </a:p>
        </p:txBody>
      </p:sp>
      <p:grpSp>
        <p:nvGrpSpPr>
          <p:cNvPr id="583" name="Google Shape;583;g2c330d11445_0_310"/>
          <p:cNvGrpSpPr/>
          <p:nvPr/>
        </p:nvGrpSpPr>
        <p:grpSpPr>
          <a:xfrm>
            <a:off x="7220100" y="3702583"/>
            <a:ext cx="805180" cy="477188"/>
            <a:chOff x="7014850" y="4504625"/>
            <a:chExt cx="603900" cy="357900"/>
          </a:xfrm>
        </p:grpSpPr>
        <p:sp>
          <p:nvSpPr>
            <p:cNvPr id="584" name="Google Shape;584;g2c330d11445_0_310"/>
            <p:cNvSpPr/>
            <p:nvPr/>
          </p:nvSpPr>
          <p:spPr>
            <a:xfrm>
              <a:off x="7068725" y="4597925"/>
              <a:ext cx="513300" cy="167400"/>
            </a:xfrm>
            <a:prstGeom prst="roundRect">
              <a:avLst>
                <a:gd fmla="val 16667" name="adj"/>
              </a:avLst>
            </a:prstGeom>
            <a:solidFill>
              <a:srgbClr val="F9CB9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85" name="Google Shape;585;g2c330d11445_0_310"/>
            <p:cNvSpPr txBox="1"/>
            <p:nvPr/>
          </p:nvSpPr>
          <p:spPr>
            <a:xfrm>
              <a:off x="7014850" y="4504625"/>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HINS</a:t>
              </a:r>
              <a:endParaRPr b="0" i="0" sz="1500" u="none" cap="none" strike="noStrike">
                <a:solidFill>
                  <a:schemeClr val="lt1"/>
                </a:solidFill>
                <a:latin typeface="Arial"/>
                <a:ea typeface="Arial"/>
                <a:cs typeface="Arial"/>
                <a:sym typeface="Arial"/>
              </a:endParaRPr>
            </a:p>
          </p:txBody>
        </p:sp>
      </p:grpSp>
      <p:cxnSp>
        <p:nvCxnSpPr>
          <p:cNvPr id="586" name="Google Shape;586;g2c330d11445_0_310"/>
          <p:cNvCxnSpPr>
            <a:stCxn id="581" idx="4"/>
            <a:endCxn id="587" idx="0"/>
          </p:cNvCxnSpPr>
          <p:nvPr/>
        </p:nvCxnSpPr>
        <p:spPr>
          <a:xfrm>
            <a:off x="7617717" y="2915717"/>
            <a:ext cx="0" cy="310800"/>
          </a:xfrm>
          <a:prstGeom prst="straightConnector1">
            <a:avLst/>
          </a:prstGeom>
          <a:noFill/>
          <a:ln cap="flat" cmpd="sng" w="9525">
            <a:solidFill>
              <a:schemeClr val="dk2"/>
            </a:solidFill>
            <a:prstDash val="solid"/>
            <a:round/>
            <a:headEnd len="sm" w="sm" type="none"/>
            <a:tailEnd len="sm" w="sm" type="none"/>
          </a:ln>
        </p:spPr>
      </p:cxnSp>
      <p:sp>
        <p:nvSpPr>
          <p:cNvPr id="588" name="Google Shape;588;g2c330d11445_0_310"/>
          <p:cNvSpPr/>
          <p:nvPr/>
        </p:nvSpPr>
        <p:spPr>
          <a:xfrm>
            <a:off x="6404300" y="3648312"/>
            <a:ext cx="169200" cy="165300"/>
          </a:xfrm>
          <a:prstGeom prst="ellipse">
            <a:avLst/>
          </a:prstGeom>
          <a:solidFill>
            <a:srgbClr val="0B5394"/>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cxnSp>
        <p:nvCxnSpPr>
          <p:cNvPr id="589" name="Google Shape;589;g2c330d11445_0_310"/>
          <p:cNvCxnSpPr>
            <a:stCxn id="482" idx="4"/>
            <a:endCxn id="588" idx="0"/>
          </p:cNvCxnSpPr>
          <p:nvPr/>
        </p:nvCxnSpPr>
        <p:spPr>
          <a:xfrm>
            <a:off x="6488884" y="2915733"/>
            <a:ext cx="0" cy="732600"/>
          </a:xfrm>
          <a:prstGeom prst="straightConnector1">
            <a:avLst/>
          </a:prstGeom>
          <a:noFill/>
          <a:ln cap="flat" cmpd="sng" w="9525">
            <a:solidFill>
              <a:schemeClr val="dk2"/>
            </a:solidFill>
            <a:prstDash val="solid"/>
            <a:round/>
            <a:headEnd len="sm" w="sm" type="none"/>
            <a:tailEnd len="sm" w="sm" type="none"/>
          </a:ln>
        </p:spPr>
      </p:cxnSp>
      <p:cxnSp>
        <p:nvCxnSpPr>
          <p:cNvPr id="590" name="Google Shape;590;g2c330d11445_0_310"/>
          <p:cNvCxnSpPr>
            <a:endCxn id="578" idx="0"/>
          </p:cNvCxnSpPr>
          <p:nvPr/>
        </p:nvCxnSpPr>
        <p:spPr>
          <a:xfrm flipH="1">
            <a:off x="7622933" y="4048263"/>
            <a:ext cx="7200" cy="1131600"/>
          </a:xfrm>
          <a:prstGeom prst="straightConnector1">
            <a:avLst/>
          </a:prstGeom>
          <a:noFill/>
          <a:ln cap="flat" cmpd="sng" w="9525">
            <a:solidFill>
              <a:schemeClr val="dk2"/>
            </a:solidFill>
            <a:prstDash val="dash"/>
            <a:round/>
            <a:headEnd len="sm" w="sm" type="none"/>
            <a:tailEnd len="sm" w="sm" type="none"/>
          </a:ln>
        </p:spPr>
      </p:cxnSp>
      <p:sp>
        <p:nvSpPr>
          <p:cNvPr id="587" name="Google Shape;587;g2c330d11445_0_310"/>
          <p:cNvSpPr/>
          <p:nvPr/>
        </p:nvSpPr>
        <p:spPr>
          <a:xfrm>
            <a:off x="7533133" y="3226579"/>
            <a:ext cx="169200" cy="165300"/>
          </a:xfrm>
          <a:prstGeom prst="ellipse">
            <a:avLst/>
          </a:prstGeom>
          <a:solidFill>
            <a:srgbClr val="0B5394"/>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591" name="Google Shape;591;g2c330d11445_0_310"/>
          <p:cNvGrpSpPr/>
          <p:nvPr/>
        </p:nvGrpSpPr>
        <p:grpSpPr>
          <a:xfrm>
            <a:off x="7147998" y="6349940"/>
            <a:ext cx="805180" cy="477188"/>
            <a:chOff x="8592550" y="7812125"/>
            <a:chExt cx="603900" cy="357900"/>
          </a:xfrm>
        </p:grpSpPr>
        <p:sp>
          <p:nvSpPr>
            <p:cNvPr id="592" name="Google Shape;592;g2c330d11445_0_310"/>
            <p:cNvSpPr/>
            <p:nvPr/>
          </p:nvSpPr>
          <p:spPr>
            <a:xfrm>
              <a:off x="8612850" y="7905425"/>
              <a:ext cx="513300" cy="167400"/>
            </a:xfrm>
            <a:prstGeom prst="roundRect">
              <a:avLst>
                <a:gd fmla="val 16667" name="adj"/>
              </a:avLst>
            </a:prstGeom>
            <a:solidFill>
              <a:srgbClr val="8E7CC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93" name="Google Shape;593;g2c330d11445_0_310"/>
            <p:cNvSpPr txBox="1"/>
            <p:nvPr/>
          </p:nvSpPr>
          <p:spPr>
            <a:xfrm>
              <a:off x="8592550" y="7812125"/>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UKRI</a:t>
              </a:r>
              <a:endParaRPr b="0" i="0" sz="1500" u="none" cap="none" strike="noStrike">
                <a:solidFill>
                  <a:schemeClr val="lt1"/>
                </a:solidFill>
                <a:latin typeface="Arial"/>
                <a:ea typeface="Arial"/>
                <a:cs typeface="Arial"/>
                <a:sym typeface="Arial"/>
              </a:endParaRPr>
            </a:p>
          </p:txBody>
        </p:sp>
      </p:grpSp>
      <p:cxnSp>
        <p:nvCxnSpPr>
          <p:cNvPr id="594" name="Google Shape;594;g2c330d11445_0_310"/>
          <p:cNvCxnSpPr/>
          <p:nvPr/>
        </p:nvCxnSpPr>
        <p:spPr>
          <a:xfrm flipH="1" rot="-5400000">
            <a:off x="3753584" y="4535184"/>
            <a:ext cx="3749700" cy="364500"/>
          </a:xfrm>
          <a:prstGeom prst="bentConnector3">
            <a:avLst>
              <a:gd fmla="val 99846" name="adj1"/>
            </a:avLst>
          </a:prstGeom>
          <a:noFill/>
          <a:ln cap="flat" cmpd="sng" w="9525">
            <a:solidFill>
              <a:schemeClr val="dk2"/>
            </a:solidFill>
            <a:prstDash val="dash"/>
            <a:round/>
            <a:headEnd len="sm" w="sm" type="none"/>
            <a:tailEnd len="sm" w="sm" type="none"/>
          </a:ln>
        </p:spPr>
      </p:cxnSp>
      <p:pic>
        <p:nvPicPr>
          <p:cNvPr id="595" name="Google Shape;595;g2c330d11445_0_310"/>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sp>
        <p:nvSpPr>
          <p:cNvPr id="596" name="Google Shape;596;g2c330d11445_0_310"/>
          <p:cNvSpPr txBox="1"/>
          <p:nvPr/>
        </p:nvSpPr>
        <p:spPr>
          <a:xfrm>
            <a:off x="243748" y="730803"/>
            <a:ext cx="49380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lang="en-US" sz="2000">
                <a:solidFill>
                  <a:srgbClr val="001843"/>
                </a:solidFill>
              </a:rPr>
              <a:t>Health</a:t>
            </a:r>
            <a:r>
              <a:rPr b="1" i="0" lang="en-US" sz="2000" u="none" cap="none" strike="noStrike">
                <a:solidFill>
                  <a:srgbClr val="001843"/>
                </a:solidFill>
                <a:latin typeface="Arial"/>
                <a:ea typeface="Arial"/>
                <a:cs typeface="Arial"/>
                <a:sym typeface="Arial"/>
              </a:rPr>
              <a:t> Technologies, Data &amp; AI R&amp;D Resources</a:t>
            </a:r>
            <a:endParaRPr b="0" i="0" sz="1500" u="none" cap="none" strike="noStrike">
              <a:solidFill>
                <a:srgbClr val="000000"/>
              </a:solidFill>
              <a:latin typeface="Arial"/>
              <a:ea typeface="Arial"/>
              <a:cs typeface="Arial"/>
              <a:sym typeface="Arial"/>
            </a:endParaRPr>
          </a:p>
        </p:txBody>
      </p:sp>
      <p:cxnSp>
        <p:nvCxnSpPr>
          <p:cNvPr id="597" name="Google Shape;597;g2c330d11445_0_310"/>
          <p:cNvCxnSpPr/>
          <p:nvPr/>
        </p:nvCxnSpPr>
        <p:spPr>
          <a:xfrm flipH="1">
            <a:off x="5214867" y="819967"/>
            <a:ext cx="3806100" cy="1992900"/>
          </a:xfrm>
          <a:prstGeom prst="bentConnector3">
            <a:avLst>
              <a:gd fmla="val 100636" name="adj1"/>
            </a:avLst>
          </a:prstGeom>
          <a:noFill/>
          <a:ln cap="flat" cmpd="sng" w="19050">
            <a:solidFill>
              <a:schemeClr val="dk2"/>
            </a:solidFill>
            <a:prstDash val="solid"/>
            <a:round/>
            <a:headEnd len="sm" w="sm" type="none"/>
            <a:tailEnd len="sm" w="sm" type="none"/>
          </a:ln>
        </p:spPr>
      </p:cxnSp>
      <p:sp>
        <p:nvSpPr>
          <p:cNvPr id="598" name="Google Shape;598;g2c330d11445_0_310"/>
          <p:cNvSpPr txBox="1"/>
          <p:nvPr/>
        </p:nvSpPr>
        <p:spPr>
          <a:xfrm>
            <a:off x="8165967" y="6318067"/>
            <a:ext cx="2034900" cy="477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0B5394"/>
                </a:solidFill>
                <a:latin typeface="Lato"/>
                <a:ea typeface="Lato"/>
                <a:cs typeface="Lato"/>
                <a:sym typeface="Lato"/>
              </a:rPr>
              <a:t>NHS AI Lab</a:t>
            </a:r>
            <a:endParaRPr b="0" i="0" sz="1500" u="none" cap="none" strike="noStrike">
              <a:solidFill>
                <a:srgbClr val="0B5394"/>
              </a:solidFill>
              <a:latin typeface="Arial"/>
              <a:ea typeface="Arial"/>
              <a:cs typeface="Arial"/>
              <a:sym typeface="Arial"/>
            </a:endParaRPr>
          </a:p>
        </p:txBody>
      </p:sp>
      <p:cxnSp>
        <p:nvCxnSpPr>
          <p:cNvPr id="599" name="Google Shape;599;g2c330d11445_0_310"/>
          <p:cNvCxnSpPr/>
          <p:nvPr/>
        </p:nvCxnSpPr>
        <p:spPr>
          <a:xfrm flipH="1" rot="-5400000">
            <a:off x="6337750" y="4311383"/>
            <a:ext cx="4218900" cy="266400"/>
          </a:xfrm>
          <a:prstGeom prst="bentConnector3">
            <a:avLst>
              <a:gd fmla="val 100312" name="adj1"/>
            </a:avLst>
          </a:prstGeom>
          <a:noFill/>
          <a:ln cap="flat" cmpd="sng" w="9525">
            <a:solidFill>
              <a:schemeClr val="dk2"/>
            </a:solidFill>
            <a:prstDash val="dash"/>
            <a:round/>
            <a:headEnd len="sm" w="sm" type="none"/>
            <a:tailEnd len="sm" w="sm" type="none"/>
          </a:ln>
        </p:spPr>
      </p:cxnSp>
      <p:sp>
        <p:nvSpPr>
          <p:cNvPr id="600" name="Google Shape;600;g2c330d11445_0_310"/>
          <p:cNvSpPr/>
          <p:nvPr/>
        </p:nvSpPr>
        <p:spPr>
          <a:xfrm>
            <a:off x="8478833" y="6471463"/>
            <a:ext cx="169200" cy="165300"/>
          </a:xfrm>
          <a:prstGeom prst="ellipse">
            <a:avLst/>
          </a:prstGeom>
          <a:solidFill>
            <a:schemeClr val="lt1"/>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01" name="Google Shape;601;g2c330d11445_0_310"/>
          <p:cNvGrpSpPr/>
          <p:nvPr/>
        </p:nvGrpSpPr>
        <p:grpSpPr>
          <a:xfrm>
            <a:off x="9773674" y="6355892"/>
            <a:ext cx="541986" cy="286060"/>
            <a:chOff x="6792650" y="1233750"/>
            <a:chExt cx="406500" cy="214550"/>
          </a:xfrm>
        </p:grpSpPr>
        <p:sp>
          <p:nvSpPr>
            <p:cNvPr id="602" name="Google Shape;602;g2c330d11445_0_310"/>
            <p:cNvSpPr/>
            <p:nvPr/>
          </p:nvSpPr>
          <p:spPr>
            <a:xfrm>
              <a:off x="6792650" y="1300400"/>
              <a:ext cx="406500" cy="147900"/>
            </a:xfrm>
            <a:prstGeom prst="roundRect">
              <a:avLst>
                <a:gd fmla="val 16667" name="adj"/>
              </a:avLst>
            </a:prstGeom>
            <a:solidFill>
              <a:srgbClr val="3D85C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03" name="Google Shape;603;g2c330d11445_0_310"/>
            <p:cNvSpPr txBox="1"/>
            <p:nvPr/>
          </p:nvSpPr>
          <p:spPr>
            <a:xfrm>
              <a:off x="6807813" y="1233750"/>
              <a:ext cx="381900" cy="1803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Arial"/>
                  <a:ea typeface="Arial"/>
                  <a:cs typeface="Arial"/>
                  <a:sym typeface="Arial"/>
                </a:rPr>
                <a:t>NHS</a:t>
              </a:r>
              <a:endParaRPr b="0" i="0" sz="900" u="none" cap="none" strike="noStrike">
                <a:solidFill>
                  <a:schemeClr val="lt1"/>
                </a:solidFill>
                <a:latin typeface="Arial"/>
                <a:ea typeface="Arial"/>
                <a:cs typeface="Arial"/>
                <a:sym typeface="Arial"/>
              </a:endParaRPr>
            </a:p>
          </p:txBody>
        </p:sp>
      </p:grpSp>
      <p:sp>
        <p:nvSpPr>
          <p:cNvPr id="604" name="Google Shape;604;g2c330d11445_0_310"/>
          <p:cNvSpPr txBox="1"/>
          <p:nvPr/>
        </p:nvSpPr>
        <p:spPr>
          <a:xfrm>
            <a:off x="10082351" y="6339851"/>
            <a:ext cx="1860000" cy="585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B5394"/>
                </a:solidFill>
                <a:latin typeface="Arial"/>
                <a:ea typeface="Arial"/>
                <a:cs typeface="Arial"/>
                <a:sym typeface="Arial"/>
              </a:rPr>
              <a:t>AI Skunkworks Case Studies</a:t>
            </a:r>
            <a:endParaRPr b="0" i="0" sz="1100" u="none" cap="none" strike="noStrike">
              <a:solidFill>
                <a:srgbClr val="0B5394"/>
              </a:solidFill>
              <a:latin typeface="Arial"/>
              <a:ea typeface="Arial"/>
              <a:cs typeface="Arial"/>
              <a:sym typeface="Arial"/>
            </a:endParaRPr>
          </a:p>
        </p:txBody>
      </p:sp>
      <p:sp>
        <p:nvSpPr>
          <p:cNvPr id="605" name="Google Shape;605;g2c330d11445_0_310"/>
          <p:cNvSpPr txBox="1"/>
          <p:nvPr/>
        </p:nvSpPr>
        <p:spPr>
          <a:xfrm>
            <a:off x="3772217" y="2325333"/>
            <a:ext cx="1397100" cy="5232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B5394"/>
                </a:solidFill>
                <a:latin typeface="Lato"/>
                <a:ea typeface="Lato"/>
                <a:cs typeface="Lato"/>
                <a:sym typeface="Lato"/>
              </a:rPr>
              <a:t>Accelerators</a:t>
            </a:r>
            <a:endParaRPr b="0" i="0" sz="900" u="none" cap="none" strike="noStrike">
              <a:solidFill>
                <a:srgbClr val="0B5394"/>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B5394"/>
                </a:solidFill>
                <a:latin typeface="Lato"/>
                <a:ea typeface="Lato"/>
                <a:cs typeface="Lato"/>
                <a:sym typeface="Lato"/>
              </a:rPr>
              <a:t>Incubators Resources</a:t>
            </a:r>
            <a:endParaRPr b="0" i="0" sz="900" u="none" cap="none" strike="noStrike">
              <a:solidFill>
                <a:srgbClr val="0B5394"/>
              </a:solidFill>
              <a:latin typeface="Arial"/>
              <a:ea typeface="Arial"/>
              <a:cs typeface="Arial"/>
              <a:sym typeface="Arial"/>
            </a:endParaRPr>
          </a:p>
        </p:txBody>
      </p:sp>
      <p:sp>
        <p:nvSpPr>
          <p:cNvPr id="606" name="Google Shape;606;g2c330d11445_0_310"/>
          <p:cNvSpPr txBox="1"/>
          <p:nvPr/>
        </p:nvSpPr>
        <p:spPr>
          <a:xfrm>
            <a:off x="5634867" y="5603584"/>
            <a:ext cx="1860000" cy="585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NIHR Observatory: ScanMedicine</a:t>
            </a:r>
            <a:endParaRPr b="0" i="0" sz="1100" u="none" cap="none" strike="noStrike">
              <a:solidFill>
                <a:srgbClr val="0B5394"/>
              </a:solidFill>
              <a:latin typeface="Arial"/>
              <a:ea typeface="Arial"/>
              <a:cs typeface="Arial"/>
              <a:sym typeface="Arial"/>
            </a:endParaRPr>
          </a:p>
        </p:txBody>
      </p:sp>
      <p:cxnSp>
        <p:nvCxnSpPr>
          <p:cNvPr id="607" name="Google Shape;607;g2c330d11445_0_310"/>
          <p:cNvCxnSpPr/>
          <p:nvPr/>
        </p:nvCxnSpPr>
        <p:spPr>
          <a:xfrm flipH="1">
            <a:off x="6476251" y="4962396"/>
            <a:ext cx="16500" cy="641100"/>
          </a:xfrm>
          <a:prstGeom prst="straightConnector1">
            <a:avLst/>
          </a:prstGeom>
          <a:noFill/>
          <a:ln cap="flat" cmpd="sng" w="9525">
            <a:solidFill>
              <a:schemeClr val="dk2"/>
            </a:solidFill>
            <a:prstDash val="solid"/>
            <a:round/>
            <a:headEnd len="sm" w="sm" type="none"/>
            <a:tailEnd len="sm" w="sm" type="none"/>
          </a:ln>
        </p:spPr>
      </p:cxnSp>
      <p:grpSp>
        <p:nvGrpSpPr>
          <p:cNvPr id="608" name="Google Shape;608;g2c330d11445_0_310"/>
          <p:cNvGrpSpPr/>
          <p:nvPr/>
        </p:nvGrpSpPr>
        <p:grpSpPr>
          <a:xfrm>
            <a:off x="6153406" y="4756475"/>
            <a:ext cx="807230" cy="477188"/>
            <a:chOff x="4825125" y="3748575"/>
            <a:chExt cx="605438" cy="357900"/>
          </a:xfrm>
        </p:grpSpPr>
        <p:sp>
          <p:nvSpPr>
            <p:cNvPr id="609" name="Google Shape;609;g2c330d11445_0_310"/>
            <p:cNvSpPr/>
            <p:nvPr/>
          </p:nvSpPr>
          <p:spPr>
            <a:xfrm>
              <a:off x="4825125" y="3849325"/>
              <a:ext cx="513300" cy="167400"/>
            </a:xfrm>
            <a:prstGeom prst="roundRect">
              <a:avLst>
                <a:gd fmla="val 16667" name="adj"/>
              </a:avLst>
            </a:prstGeom>
            <a:solidFill>
              <a:srgbClr val="0B5394"/>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0" name="Google Shape;610;g2c330d11445_0_310"/>
            <p:cNvSpPr txBox="1"/>
            <p:nvPr/>
          </p:nvSpPr>
          <p:spPr>
            <a:xfrm>
              <a:off x="4826663" y="3748575"/>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NIHR</a:t>
              </a:r>
              <a:endParaRPr b="0" i="0" sz="1500" u="none" cap="none" strike="noStrike">
                <a:solidFill>
                  <a:schemeClr val="lt1"/>
                </a:solidFill>
                <a:latin typeface="Arial"/>
                <a:ea typeface="Arial"/>
                <a:cs typeface="Arial"/>
                <a:sym typeface="Arial"/>
              </a:endParaRPr>
            </a:p>
          </p:txBody>
        </p:sp>
      </p:grpSp>
      <p:sp>
        <p:nvSpPr>
          <p:cNvPr id="611" name="Google Shape;611;g2c330d11445_0_310"/>
          <p:cNvSpPr/>
          <p:nvPr/>
        </p:nvSpPr>
        <p:spPr>
          <a:xfrm>
            <a:off x="6399967" y="5469296"/>
            <a:ext cx="169200" cy="165300"/>
          </a:xfrm>
          <a:prstGeom prst="ellipse">
            <a:avLst/>
          </a:prstGeom>
          <a:solidFill>
            <a:srgbClr val="0B5394"/>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612" name="Google Shape;612;g2c330d11445_0_310"/>
          <p:cNvGrpSpPr/>
          <p:nvPr/>
        </p:nvGrpSpPr>
        <p:grpSpPr>
          <a:xfrm>
            <a:off x="2177811" y="6396516"/>
            <a:ext cx="805180" cy="477188"/>
            <a:chOff x="7656025" y="4508850"/>
            <a:chExt cx="603900" cy="357900"/>
          </a:xfrm>
        </p:grpSpPr>
        <p:sp>
          <p:nvSpPr>
            <p:cNvPr id="613" name="Google Shape;613;g2c330d11445_0_310"/>
            <p:cNvSpPr/>
            <p:nvPr/>
          </p:nvSpPr>
          <p:spPr>
            <a:xfrm>
              <a:off x="7677825" y="4598100"/>
              <a:ext cx="513300" cy="167400"/>
            </a:xfrm>
            <a:prstGeom prst="roundRect">
              <a:avLst>
                <a:gd fmla="val 16667" name="adj"/>
              </a:avLst>
            </a:prstGeom>
            <a:solidFill>
              <a:srgbClr val="6FA8D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4" name="Google Shape;614;g2c330d11445_0_310"/>
            <p:cNvSpPr txBox="1"/>
            <p:nvPr/>
          </p:nvSpPr>
          <p:spPr>
            <a:xfrm>
              <a:off x="7656025" y="4508850"/>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NICE</a:t>
              </a:r>
              <a:endParaRPr b="0" i="0" sz="1500" u="none" cap="none" strike="noStrike">
                <a:solidFill>
                  <a:schemeClr val="lt1"/>
                </a:solidFill>
                <a:latin typeface="Arial"/>
                <a:ea typeface="Arial"/>
                <a:cs typeface="Arial"/>
                <a:sym typeface="Arial"/>
              </a:endParaRPr>
            </a:p>
          </p:txBody>
        </p:sp>
      </p:grpSp>
      <p:grpSp>
        <p:nvGrpSpPr>
          <p:cNvPr id="615" name="Google Shape;615;g2c330d11445_0_310"/>
          <p:cNvGrpSpPr/>
          <p:nvPr/>
        </p:nvGrpSpPr>
        <p:grpSpPr>
          <a:xfrm>
            <a:off x="1441313" y="6396521"/>
            <a:ext cx="805180" cy="477188"/>
            <a:chOff x="7662000" y="4356450"/>
            <a:chExt cx="603900" cy="357900"/>
          </a:xfrm>
        </p:grpSpPr>
        <p:sp>
          <p:nvSpPr>
            <p:cNvPr id="616" name="Google Shape;616;g2c330d11445_0_310"/>
            <p:cNvSpPr/>
            <p:nvPr/>
          </p:nvSpPr>
          <p:spPr>
            <a:xfrm>
              <a:off x="7707300" y="4449750"/>
              <a:ext cx="513300" cy="1674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17" name="Google Shape;617;g2c330d11445_0_310"/>
            <p:cNvSpPr txBox="1"/>
            <p:nvPr/>
          </p:nvSpPr>
          <p:spPr>
            <a:xfrm>
              <a:off x="7662000" y="4356450"/>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MHRA</a:t>
              </a:r>
              <a:endParaRPr b="0" i="0" sz="1500" u="none" cap="none" strike="noStrike">
                <a:solidFill>
                  <a:schemeClr val="lt1"/>
                </a:solidFill>
                <a:latin typeface="Arial"/>
                <a:ea typeface="Arial"/>
                <a:cs typeface="Arial"/>
                <a:sym typeface="Arial"/>
              </a:endParaRPr>
            </a:p>
          </p:txBody>
        </p:sp>
      </p:grpSp>
      <p:grpSp>
        <p:nvGrpSpPr>
          <p:cNvPr id="618" name="Google Shape;618;g2c330d11445_0_310"/>
          <p:cNvGrpSpPr/>
          <p:nvPr/>
        </p:nvGrpSpPr>
        <p:grpSpPr>
          <a:xfrm>
            <a:off x="2913648" y="6396504"/>
            <a:ext cx="815697" cy="477188"/>
            <a:chOff x="7075775" y="4400975"/>
            <a:chExt cx="611788" cy="357900"/>
          </a:xfrm>
        </p:grpSpPr>
        <p:sp>
          <p:nvSpPr>
            <p:cNvPr id="619" name="Google Shape;619;g2c330d11445_0_310"/>
            <p:cNvSpPr/>
            <p:nvPr/>
          </p:nvSpPr>
          <p:spPr>
            <a:xfrm>
              <a:off x="7075775" y="4494275"/>
              <a:ext cx="513300" cy="167400"/>
            </a:xfrm>
            <a:prstGeom prst="roundRect">
              <a:avLst>
                <a:gd fmla="val 16667" name="adj"/>
              </a:avLst>
            </a:prstGeom>
            <a:solidFill>
              <a:srgbClr val="DD7E6B"/>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0" name="Google Shape;620;g2c330d11445_0_310"/>
            <p:cNvSpPr txBox="1"/>
            <p:nvPr/>
          </p:nvSpPr>
          <p:spPr>
            <a:xfrm>
              <a:off x="7083663" y="4400975"/>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HTW</a:t>
              </a:r>
              <a:endParaRPr b="0" i="0" sz="1500" u="none" cap="none" strike="noStrike">
                <a:solidFill>
                  <a:schemeClr val="lt1"/>
                </a:solidFill>
                <a:latin typeface="Arial"/>
                <a:ea typeface="Arial"/>
                <a:cs typeface="Arial"/>
                <a:sym typeface="Arial"/>
              </a:endParaRPr>
            </a:p>
          </p:txBody>
        </p:sp>
      </p:grpSp>
      <p:grpSp>
        <p:nvGrpSpPr>
          <p:cNvPr id="621" name="Google Shape;621;g2c330d11445_0_310"/>
          <p:cNvGrpSpPr/>
          <p:nvPr/>
        </p:nvGrpSpPr>
        <p:grpSpPr>
          <a:xfrm>
            <a:off x="759511" y="6418349"/>
            <a:ext cx="805180" cy="477188"/>
            <a:chOff x="7714750" y="4533700"/>
            <a:chExt cx="603900" cy="357900"/>
          </a:xfrm>
        </p:grpSpPr>
        <p:sp>
          <p:nvSpPr>
            <p:cNvPr id="622" name="Google Shape;622;g2c330d11445_0_310"/>
            <p:cNvSpPr/>
            <p:nvPr/>
          </p:nvSpPr>
          <p:spPr>
            <a:xfrm>
              <a:off x="7743800" y="4610625"/>
              <a:ext cx="513300" cy="167400"/>
            </a:xfrm>
            <a:prstGeom prst="roundRect">
              <a:avLst>
                <a:gd fmla="val 16667" name="adj"/>
              </a:avLst>
            </a:prstGeom>
            <a:solidFill>
              <a:srgbClr val="FFD96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23" name="Google Shape;623;g2c330d11445_0_310"/>
            <p:cNvSpPr txBox="1"/>
            <p:nvPr/>
          </p:nvSpPr>
          <p:spPr>
            <a:xfrm>
              <a:off x="7714750" y="4533700"/>
              <a:ext cx="603900" cy="35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SHTG</a:t>
              </a:r>
              <a:endParaRPr b="0" i="0" sz="1500" u="none" cap="none" strike="noStrike">
                <a:solidFill>
                  <a:schemeClr val="lt1"/>
                </a:solidFill>
                <a:latin typeface="Arial"/>
                <a:ea typeface="Arial"/>
                <a:cs typeface="Arial"/>
                <a:sym typeface="Arial"/>
              </a:endParaRPr>
            </a:p>
          </p:txBody>
        </p:sp>
      </p:grpSp>
    </p:spTree>
  </p:cSld>
  <p:clrMapOvr>
    <a:masterClrMapping/>
  </p:clrMapOvr>
  <mc:AlternateContent>
    <mc:Choice Requires="p14">
      <p:transition spd="slow" p14:dur="15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g2c330d11445_0_0"/>
          <p:cNvSpPr/>
          <p:nvPr/>
        </p:nvSpPr>
        <p:spPr>
          <a:xfrm>
            <a:off x="0" y="703667"/>
            <a:ext cx="12192000" cy="61545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29" name="Google Shape;629;g2c330d11445_0_0"/>
          <p:cNvSpPr/>
          <p:nvPr/>
        </p:nvSpPr>
        <p:spPr>
          <a:xfrm>
            <a:off x="8200" y="22067"/>
            <a:ext cx="12192000" cy="681600"/>
          </a:xfrm>
          <a:prstGeom prst="rect">
            <a:avLst/>
          </a:prstGeom>
          <a:solidFill>
            <a:srgbClr val="00308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630" name="Google Shape;630;g2c330d11445_0_0"/>
          <p:cNvPicPr preferRelativeResize="0"/>
          <p:nvPr/>
        </p:nvPicPr>
        <p:blipFill rotWithShape="1">
          <a:blip r:embed="rId3">
            <a:alphaModFix/>
          </a:blip>
          <a:srcRect b="0" l="0" r="0" t="0"/>
          <a:stretch/>
        </p:blipFill>
        <p:spPr>
          <a:xfrm>
            <a:off x="560433" y="786464"/>
            <a:ext cx="11124941" cy="5915919"/>
          </a:xfrm>
          <a:prstGeom prst="rect">
            <a:avLst/>
          </a:prstGeom>
          <a:noFill/>
          <a:ln>
            <a:noFill/>
          </a:ln>
        </p:spPr>
      </p:pic>
      <p:pic>
        <p:nvPicPr>
          <p:cNvPr id="631" name="Google Shape;631;g2c330d11445_0_0"/>
          <p:cNvPicPr preferRelativeResize="0"/>
          <p:nvPr/>
        </p:nvPicPr>
        <p:blipFill rotWithShape="1">
          <a:blip r:embed="rId4">
            <a:alphaModFix/>
          </a:blip>
          <a:srcRect b="0" l="0" r="0" t="0"/>
          <a:stretch/>
        </p:blipFill>
        <p:spPr>
          <a:xfrm>
            <a:off x="132936" y="177917"/>
            <a:ext cx="3995618" cy="398984"/>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g2998cf9b3d0_5_384"/>
          <p:cNvSpPr/>
          <p:nvPr/>
        </p:nvSpPr>
        <p:spPr>
          <a:xfrm>
            <a:off x="0" y="4732367"/>
            <a:ext cx="12192000" cy="11895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7" name="Google Shape;637;g2998cf9b3d0_5_384"/>
          <p:cNvSpPr/>
          <p:nvPr/>
        </p:nvSpPr>
        <p:spPr>
          <a:xfrm>
            <a:off x="0" y="730801"/>
            <a:ext cx="12192000" cy="16311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8" name="Google Shape;638;g2998cf9b3d0_5_384"/>
          <p:cNvSpPr/>
          <p:nvPr/>
        </p:nvSpPr>
        <p:spPr>
          <a:xfrm>
            <a:off x="132932" y="1573525"/>
            <a:ext cx="12192000" cy="2673300"/>
          </a:xfrm>
          <a:prstGeom prst="rect">
            <a:avLst/>
          </a:prstGeom>
          <a:solidFill>
            <a:srgbClr val="F2F2F2">
              <a:alpha val="2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9" name="Google Shape;639;g2998cf9b3d0_5_384"/>
          <p:cNvSpPr txBox="1"/>
          <p:nvPr/>
        </p:nvSpPr>
        <p:spPr>
          <a:xfrm>
            <a:off x="243748" y="730803"/>
            <a:ext cx="4938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001843"/>
                </a:solidFill>
              </a:rPr>
              <a:t>Product </a:t>
            </a:r>
            <a:r>
              <a:rPr b="1" i="0" lang="en-US" sz="2000" u="none" cap="none" strike="noStrike">
                <a:solidFill>
                  <a:srgbClr val="001843"/>
                </a:solidFill>
                <a:latin typeface="Arial"/>
                <a:ea typeface="Arial"/>
                <a:cs typeface="Arial"/>
                <a:sym typeface="Arial"/>
              </a:rPr>
              <a:t>development pipeline</a:t>
            </a:r>
            <a:endParaRPr b="0" i="0" sz="1500" u="none" cap="none" strike="noStrike">
              <a:solidFill>
                <a:srgbClr val="000000"/>
              </a:solidFill>
              <a:latin typeface="Arial"/>
              <a:ea typeface="Arial"/>
              <a:cs typeface="Arial"/>
              <a:sym typeface="Arial"/>
            </a:endParaRPr>
          </a:p>
        </p:txBody>
      </p:sp>
      <p:sp>
        <p:nvSpPr>
          <p:cNvPr id="640" name="Google Shape;640;g2998cf9b3d0_5_384"/>
          <p:cNvSpPr/>
          <p:nvPr/>
        </p:nvSpPr>
        <p:spPr>
          <a:xfrm>
            <a:off x="319948" y="1200151"/>
            <a:ext cx="3270900" cy="452100"/>
          </a:xfrm>
          <a:prstGeom prst="homePlate">
            <a:avLst>
              <a:gd fmla="val 50000" name="adj"/>
            </a:avLst>
          </a:prstGeom>
          <a:solidFill>
            <a:srgbClr val="A3E0FF">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Research</a:t>
            </a:r>
            <a:endParaRPr b="0" i="0" sz="1500" u="none" cap="none" strike="noStrike">
              <a:solidFill>
                <a:srgbClr val="000000"/>
              </a:solidFill>
              <a:latin typeface="Arial"/>
              <a:ea typeface="Arial"/>
              <a:cs typeface="Arial"/>
              <a:sym typeface="Arial"/>
            </a:endParaRPr>
          </a:p>
        </p:txBody>
      </p:sp>
      <p:sp>
        <p:nvSpPr>
          <p:cNvPr id="641" name="Google Shape;641;g2998cf9b3d0_5_384"/>
          <p:cNvSpPr/>
          <p:nvPr/>
        </p:nvSpPr>
        <p:spPr>
          <a:xfrm>
            <a:off x="3590925" y="1200151"/>
            <a:ext cx="4661700" cy="452100"/>
          </a:xfrm>
          <a:prstGeom prst="chevron">
            <a:avLst>
              <a:gd fmla="val 50000" name="adj"/>
            </a:avLst>
          </a:prstGeom>
          <a:solidFill>
            <a:srgbClr val="66CCFF">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Development</a:t>
            </a:r>
            <a:endParaRPr b="0" i="0" sz="1500" u="none" cap="none" strike="noStrike">
              <a:solidFill>
                <a:srgbClr val="000000"/>
              </a:solidFill>
              <a:latin typeface="Arial"/>
              <a:ea typeface="Arial"/>
              <a:cs typeface="Arial"/>
              <a:sym typeface="Arial"/>
            </a:endParaRPr>
          </a:p>
        </p:txBody>
      </p:sp>
      <p:sp>
        <p:nvSpPr>
          <p:cNvPr id="642" name="Google Shape;642;g2998cf9b3d0_5_384"/>
          <p:cNvSpPr/>
          <p:nvPr/>
        </p:nvSpPr>
        <p:spPr>
          <a:xfrm>
            <a:off x="8252381" y="1200149"/>
            <a:ext cx="3758700" cy="452100"/>
          </a:xfrm>
          <a:prstGeom prst="chevron">
            <a:avLst>
              <a:gd fmla="val 50000" name="adj"/>
            </a:avLst>
          </a:prstGeom>
          <a:solidFill>
            <a:srgbClr val="0097E2">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Adoption</a:t>
            </a:r>
            <a:endParaRPr b="0" i="0" sz="1500" u="none" cap="none" strike="noStrike">
              <a:solidFill>
                <a:srgbClr val="000000"/>
              </a:solidFill>
              <a:latin typeface="Arial"/>
              <a:ea typeface="Arial"/>
              <a:cs typeface="Arial"/>
              <a:sym typeface="Arial"/>
            </a:endParaRPr>
          </a:p>
        </p:txBody>
      </p:sp>
      <p:sp>
        <p:nvSpPr>
          <p:cNvPr id="643" name="Google Shape;643;g2998cf9b3d0_5_384"/>
          <p:cNvSpPr/>
          <p:nvPr/>
        </p:nvSpPr>
        <p:spPr>
          <a:xfrm>
            <a:off x="2358645" y="1742427"/>
            <a:ext cx="1737300" cy="564900"/>
          </a:xfrm>
          <a:prstGeom prst="roundRect">
            <a:avLst>
              <a:gd fmla="val 16667" name="adj"/>
            </a:avLst>
          </a:prstGeom>
          <a:solidFill>
            <a:srgbClr val="579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Proof of Concept</a:t>
            </a:r>
            <a:endParaRPr b="0" i="0" sz="1500" u="none" cap="none" strike="noStrike">
              <a:solidFill>
                <a:srgbClr val="000000"/>
              </a:solidFill>
              <a:latin typeface="Arial"/>
              <a:ea typeface="Arial"/>
              <a:cs typeface="Arial"/>
              <a:sym typeface="Arial"/>
            </a:endParaRPr>
          </a:p>
        </p:txBody>
      </p:sp>
      <p:sp>
        <p:nvSpPr>
          <p:cNvPr id="644" name="Google Shape;644;g2998cf9b3d0_5_384"/>
          <p:cNvSpPr/>
          <p:nvPr/>
        </p:nvSpPr>
        <p:spPr>
          <a:xfrm>
            <a:off x="8450588" y="1723709"/>
            <a:ext cx="17712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Real-world Evaluation</a:t>
            </a:r>
            <a:endParaRPr b="0" i="0" sz="1500" u="none" cap="none" strike="noStrike">
              <a:solidFill>
                <a:srgbClr val="000000"/>
              </a:solidFill>
              <a:latin typeface="Arial"/>
              <a:ea typeface="Arial"/>
              <a:cs typeface="Arial"/>
              <a:sym typeface="Arial"/>
            </a:endParaRPr>
          </a:p>
        </p:txBody>
      </p:sp>
      <p:sp>
        <p:nvSpPr>
          <p:cNvPr id="645" name="Google Shape;645;g2998cf9b3d0_5_384"/>
          <p:cNvSpPr/>
          <p:nvPr/>
        </p:nvSpPr>
        <p:spPr>
          <a:xfrm>
            <a:off x="319948" y="1752229"/>
            <a:ext cx="1905300" cy="564900"/>
          </a:xfrm>
          <a:prstGeom prst="roundRect">
            <a:avLst>
              <a:gd fmla="val 16667" name="adj"/>
            </a:avLst>
          </a:prstGeom>
          <a:solidFill>
            <a:srgbClr val="81A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Fundamental Research</a:t>
            </a:r>
            <a:endParaRPr b="0" i="0" sz="1500" u="none" cap="none" strike="noStrike">
              <a:solidFill>
                <a:srgbClr val="000000"/>
              </a:solidFill>
              <a:latin typeface="Arial"/>
              <a:ea typeface="Arial"/>
              <a:cs typeface="Arial"/>
              <a:sym typeface="Arial"/>
            </a:endParaRPr>
          </a:p>
        </p:txBody>
      </p:sp>
      <p:sp>
        <p:nvSpPr>
          <p:cNvPr id="646" name="Google Shape;646;g2998cf9b3d0_5_384"/>
          <p:cNvSpPr/>
          <p:nvPr/>
        </p:nvSpPr>
        <p:spPr>
          <a:xfrm>
            <a:off x="4229449" y="1742427"/>
            <a:ext cx="2073300" cy="564900"/>
          </a:xfrm>
          <a:prstGeom prst="roundRect">
            <a:avLst>
              <a:gd fmla="val 16667" name="adj"/>
            </a:avLst>
          </a:prstGeom>
          <a:solidFill>
            <a:srgbClr val="2F7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Building evidence</a:t>
            </a:r>
            <a:endParaRPr b="0" i="0" sz="1500" u="none" cap="none" strike="noStrike">
              <a:solidFill>
                <a:srgbClr val="000000"/>
              </a:solidFill>
              <a:latin typeface="Arial"/>
              <a:ea typeface="Arial"/>
              <a:cs typeface="Arial"/>
              <a:sym typeface="Arial"/>
            </a:endParaRPr>
          </a:p>
        </p:txBody>
      </p:sp>
      <p:sp>
        <p:nvSpPr>
          <p:cNvPr id="647" name="Google Shape;647;g2998cf9b3d0_5_384"/>
          <p:cNvSpPr/>
          <p:nvPr/>
        </p:nvSpPr>
        <p:spPr>
          <a:xfrm>
            <a:off x="6404237" y="1723708"/>
            <a:ext cx="1905300" cy="564900"/>
          </a:xfrm>
          <a:prstGeom prst="roundRect">
            <a:avLst>
              <a:gd fmla="val 16667" name="adj"/>
            </a:avLst>
          </a:prstGeom>
          <a:solidFill>
            <a:srgbClr val="004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Clinical evaluation</a:t>
            </a:r>
            <a:endParaRPr b="0" i="0" sz="1500" u="none" cap="none" strike="noStrike">
              <a:solidFill>
                <a:srgbClr val="000000"/>
              </a:solidFill>
              <a:latin typeface="Arial"/>
              <a:ea typeface="Arial"/>
              <a:cs typeface="Arial"/>
              <a:sym typeface="Arial"/>
            </a:endParaRPr>
          </a:p>
        </p:txBody>
      </p:sp>
      <p:sp>
        <p:nvSpPr>
          <p:cNvPr id="648" name="Google Shape;648;g2998cf9b3d0_5_384"/>
          <p:cNvSpPr/>
          <p:nvPr/>
        </p:nvSpPr>
        <p:spPr>
          <a:xfrm>
            <a:off x="10273525" y="1742425"/>
            <a:ext cx="17373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Commissioning</a:t>
            </a:r>
            <a:endParaRPr b="0" i="0" sz="1500" u="none" cap="none" strike="noStrike">
              <a:solidFill>
                <a:srgbClr val="000000"/>
              </a:solidFill>
              <a:latin typeface="Arial"/>
              <a:ea typeface="Arial"/>
              <a:cs typeface="Arial"/>
              <a:sym typeface="Arial"/>
            </a:endParaRPr>
          </a:p>
        </p:txBody>
      </p:sp>
      <p:sp>
        <p:nvSpPr>
          <p:cNvPr id="649" name="Google Shape;649;g2998cf9b3d0_5_384"/>
          <p:cNvSpPr/>
          <p:nvPr/>
        </p:nvSpPr>
        <p:spPr>
          <a:xfrm>
            <a:off x="2358625" y="2465975"/>
            <a:ext cx="7940400" cy="2461500"/>
          </a:xfrm>
          <a:prstGeom prst="roundRect">
            <a:avLst>
              <a:gd fmla="val 16667" name="adj"/>
            </a:avLst>
          </a:prstGeom>
          <a:solidFill>
            <a:srgbClr val="193E73"/>
          </a:solidFill>
          <a:ln cap="flat" cmpd="sng" w="38100">
            <a:solidFill>
              <a:srgbClr val="0018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descr="Department for Science, Innovation and Technology - Wikipedia" id="650" name="Google Shape;650;g2998cf9b3d0_5_384"/>
          <p:cNvSpPr/>
          <p:nvPr/>
        </p:nvSpPr>
        <p:spPr>
          <a:xfrm>
            <a:off x="5943600" y="3276600"/>
            <a:ext cx="304800" cy="2493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651" name="Google Shape;651;g2998cf9b3d0_5_384"/>
          <p:cNvSpPr/>
          <p:nvPr/>
        </p:nvSpPr>
        <p:spPr>
          <a:xfrm>
            <a:off x="2729700" y="3429417"/>
            <a:ext cx="1238700" cy="564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Care Pathway Analysis/Impact Assessment</a:t>
            </a:r>
            <a:endParaRPr b="0" i="0" sz="1500" u="none" cap="none" strike="noStrike">
              <a:solidFill>
                <a:srgbClr val="000000"/>
              </a:solidFill>
              <a:latin typeface="Lato"/>
              <a:ea typeface="Lato"/>
              <a:cs typeface="Lato"/>
              <a:sym typeface="Lato"/>
            </a:endParaRPr>
          </a:p>
        </p:txBody>
      </p:sp>
      <p:sp>
        <p:nvSpPr>
          <p:cNvPr id="652" name="Google Shape;652;g2998cf9b3d0_5_384"/>
          <p:cNvSpPr/>
          <p:nvPr/>
        </p:nvSpPr>
        <p:spPr>
          <a:xfrm>
            <a:off x="4792833" y="3528300"/>
            <a:ext cx="2901600" cy="4308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Qualify Analytical and Clinical Validity</a:t>
            </a:r>
            <a:endParaRPr b="0" i="0" sz="1500" u="none" cap="none" strike="noStrike">
              <a:solidFill>
                <a:srgbClr val="000000"/>
              </a:solidFill>
              <a:latin typeface="Lato"/>
              <a:ea typeface="Lato"/>
              <a:cs typeface="Lato"/>
              <a:sym typeface="Lato"/>
            </a:endParaRPr>
          </a:p>
        </p:txBody>
      </p:sp>
      <p:sp>
        <p:nvSpPr>
          <p:cNvPr id="653" name="Google Shape;653;g2998cf9b3d0_5_384"/>
          <p:cNvSpPr/>
          <p:nvPr/>
        </p:nvSpPr>
        <p:spPr>
          <a:xfrm>
            <a:off x="4792833" y="4088700"/>
            <a:ext cx="2901600" cy="430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Evaluate Clinical Utility /</a:t>
            </a:r>
            <a:endParaRPr b="0" i="0" sz="15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 Human Factors</a:t>
            </a:r>
            <a:endParaRPr b="0" i="0" sz="1500" u="none" cap="none" strike="noStrike">
              <a:solidFill>
                <a:srgbClr val="000000"/>
              </a:solidFill>
              <a:latin typeface="Lato"/>
              <a:ea typeface="Lato"/>
              <a:cs typeface="Lato"/>
              <a:sym typeface="Lato"/>
            </a:endParaRPr>
          </a:p>
        </p:txBody>
      </p:sp>
      <p:sp>
        <p:nvSpPr>
          <p:cNvPr id="654" name="Google Shape;654;g2998cf9b3d0_5_384"/>
          <p:cNvSpPr/>
          <p:nvPr/>
        </p:nvSpPr>
        <p:spPr>
          <a:xfrm>
            <a:off x="7397667" y="6630067"/>
            <a:ext cx="694800" cy="694800"/>
          </a:xfrm>
          <a:prstGeom prst="roundRect">
            <a:avLst>
              <a:gd fmla="val 16667" name="adj"/>
            </a:avLst>
          </a:prstGeom>
          <a:solidFill>
            <a:schemeClr val="accent5"/>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655" name="Google Shape;655;g2998cf9b3d0_5_384"/>
          <p:cNvSpPr/>
          <p:nvPr/>
        </p:nvSpPr>
        <p:spPr>
          <a:xfrm>
            <a:off x="8461784" y="2944333"/>
            <a:ext cx="1465500" cy="399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Evaluate Cost Effectiveness</a:t>
            </a:r>
            <a:endParaRPr b="0" i="0" sz="1500" u="none" cap="none" strike="noStrike">
              <a:solidFill>
                <a:srgbClr val="000000"/>
              </a:solidFill>
              <a:latin typeface="Lato"/>
              <a:ea typeface="Lato"/>
              <a:cs typeface="Lato"/>
              <a:sym typeface="Lato"/>
            </a:endParaRPr>
          </a:p>
        </p:txBody>
      </p:sp>
      <p:sp>
        <p:nvSpPr>
          <p:cNvPr id="656" name="Google Shape;656;g2998cf9b3d0_5_384"/>
          <p:cNvSpPr/>
          <p:nvPr/>
        </p:nvSpPr>
        <p:spPr>
          <a:xfrm>
            <a:off x="4204261" y="3563993"/>
            <a:ext cx="352800" cy="3135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657" name="Google Shape;657;g2998cf9b3d0_5_384"/>
          <p:cNvSpPr/>
          <p:nvPr/>
        </p:nvSpPr>
        <p:spPr>
          <a:xfrm>
            <a:off x="8051277" y="3589627"/>
            <a:ext cx="352800" cy="3135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658" name="Google Shape;658;g2998cf9b3d0_5_384"/>
          <p:cNvSpPr/>
          <p:nvPr/>
        </p:nvSpPr>
        <p:spPr>
          <a:xfrm>
            <a:off x="2701733" y="4583933"/>
            <a:ext cx="7054500" cy="3135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of Innovation at Technology Readiness Level 3 to 9</a:t>
            </a:r>
            <a:endParaRPr b="1" i="0" sz="1100" u="none" cap="none" strike="noStrike">
              <a:solidFill>
                <a:schemeClr val="lt1"/>
              </a:solidFill>
              <a:latin typeface="Arial"/>
              <a:ea typeface="Arial"/>
              <a:cs typeface="Arial"/>
              <a:sym typeface="Arial"/>
            </a:endParaRPr>
          </a:p>
        </p:txBody>
      </p:sp>
      <p:sp>
        <p:nvSpPr>
          <p:cNvPr id="659" name="Google Shape;659;g2998cf9b3d0_5_384"/>
          <p:cNvSpPr/>
          <p:nvPr/>
        </p:nvSpPr>
        <p:spPr>
          <a:xfrm>
            <a:off x="4792833" y="2967933"/>
            <a:ext cx="2901600" cy="4308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Efficacy of Mechanism/ Patient Safety </a:t>
            </a:r>
            <a:endParaRPr b="0" i="0" sz="1500" u="none" cap="none" strike="noStrike">
              <a:solidFill>
                <a:srgbClr val="000000"/>
              </a:solidFill>
              <a:latin typeface="Lato"/>
              <a:ea typeface="Lato"/>
              <a:cs typeface="Lato"/>
              <a:sym typeface="Lato"/>
            </a:endParaRPr>
          </a:p>
        </p:txBody>
      </p:sp>
      <p:sp>
        <p:nvSpPr>
          <p:cNvPr id="660" name="Google Shape;660;g2998cf9b3d0_5_384"/>
          <p:cNvSpPr/>
          <p:nvPr/>
        </p:nvSpPr>
        <p:spPr>
          <a:xfrm>
            <a:off x="2729667" y="2911733"/>
            <a:ext cx="1238700" cy="399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Clinical Design/ Application </a:t>
            </a:r>
            <a:endParaRPr b="0" i="0" sz="1500" u="none" cap="none" strike="noStrike">
              <a:solidFill>
                <a:srgbClr val="000000"/>
              </a:solidFill>
              <a:latin typeface="Lato"/>
              <a:ea typeface="Lato"/>
              <a:cs typeface="Lato"/>
              <a:sym typeface="Lato"/>
            </a:endParaRPr>
          </a:p>
        </p:txBody>
      </p:sp>
      <p:sp>
        <p:nvSpPr>
          <p:cNvPr id="661" name="Google Shape;661;g2998cf9b3d0_5_384"/>
          <p:cNvSpPr/>
          <p:nvPr/>
        </p:nvSpPr>
        <p:spPr>
          <a:xfrm>
            <a:off x="8461800" y="3401933"/>
            <a:ext cx="1465500" cy="430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Evidence to support scale and spread</a:t>
            </a:r>
            <a:endParaRPr b="0" i="0" sz="1500" u="none" cap="none" strike="noStrike">
              <a:solidFill>
                <a:srgbClr val="000000"/>
              </a:solidFill>
              <a:latin typeface="Lato"/>
              <a:ea typeface="Lato"/>
              <a:cs typeface="Lato"/>
              <a:sym typeface="Lato"/>
            </a:endParaRPr>
          </a:p>
        </p:txBody>
      </p:sp>
      <p:sp>
        <p:nvSpPr>
          <p:cNvPr id="662" name="Google Shape;662;g2998cf9b3d0_5_384"/>
          <p:cNvSpPr/>
          <p:nvPr/>
        </p:nvSpPr>
        <p:spPr>
          <a:xfrm>
            <a:off x="8450600" y="3910867"/>
            <a:ext cx="1476900" cy="6075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PPIE/NetZero Impact/ Health Inequalities </a:t>
            </a:r>
            <a:endParaRPr b="0" i="0" sz="1500" u="none" cap="none" strike="noStrike">
              <a:solidFill>
                <a:srgbClr val="000000"/>
              </a:solidFill>
              <a:latin typeface="Lato"/>
              <a:ea typeface="Lato"/>
              <a:cs typeface="Lato"/>
              <a:sym typeface="Lato"/>
            </a:endParaRPr>
          </a:p>
        </p:txBody>
      </p:sp>
      <p:sp>
        <p:nvSpPr>
          <p:cNvPr id="663" name="Google Shape;663;g2998cf9b3d0_5_384"/>
          <p:cNvSpPr/>
          <p:nvPr/>
        </p:nvSpPr>
        <p:spPr>
          <a:xfrm>
            <a:off x="243733" y="2683033"/>
            <a:ext cx="1981500" cy="1707600"/>
          </a:xfrm>
          <a:prstGeom prst="roundRect">
            <a:avLst>
              <a:gd fmla="val 16667" name="adj"/>
            </a:avLst>
          </a:prstGeom>
          <a:solidFill>
            <a:srgbClr val="B4CDFF"/>
          </a:solidFill>
          <a:ln cap="flat" cmpd="sng" w="38100">
            <a:solidFill>
              <a:srgbClr val="D7EAE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4" name="Google Shape;664;g2998cf9b3d0_5_384"/>
          <p:cNvSpPr/>
          <p:nvPr/>
        </p:nvSpPr>
        <p:spPr>
          <a:xfrm>
            <a:off x="574933" y="2753333"/>
            <a:ext cx="1238700" cy="313500"/>
          </a:xfrm>
          <a:prstGeom prst="rect">
            <a:avLst/>
          </a:prstGeom>
          <a:solidFill>
            <a:srgbClr val="B4CD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Prototype Development</a:t>
            </a:r>
            <a:endParaRPr b="1"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Lato"/>
              <a:ea typeface="Lato"/>
              <a:cs typeface="Lato"/>
              <a:sym typeface="Lato"/>
            </a:endParaRPr>
          </a:p>
        </p:txBody>
      </p:sp>
      <p:sp>
        <p:nvSpPr>
          <p:cNvPr id="665" name="Google Shape;665;g2998cf9b3d0_5_384"/>
          <p:cNvSpPr/>
          <p:nvPr/>
        </p:nvSpPr>
        <p:spPr>
          <a:xfrm>
            <a:off x="393600" y="3318733"/>
            <a:ext cx="1604400" cy="249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Preclinical Testing</a:t>
            </a:r>
            <a:endParaRPr b="0" i="0" sz="1500" u="none" cap="none" strike="noStrike">
              <a:solidFill>
                <a:srgbClr val="000000"/>
              </a:solidFill>
              <a:latin typeface="Lato"/>
              <a:ea typeface="Lato"/>
              <a:cs typeface="Lato"/>
              <a:sym typeface="Lato"/>
            </a:endParaRPr>
          </a:p>
        </p:txBody>
      </p:sp>
      <p:sp>
        <p:nvSpPr>
          <p:cNvPr id="666" name="Google Shape;666;g2998cf9b3d0_5_384"/>
          <p:cNvSpPr/>
          <p:nvPr/>
        </p:nvSpPr>
        <p:spPr>
          <a:xfrm>
            <a:off x="393600" y="3665600"/>
            <a:ext cx="1604400" cy="249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Manufacturing Process</a:t>
            </a:r>
            <a:endParaRPr b="0" i="0" sz="1500" u="none" cap="none" strike="noStrike">
              <a:solidFill>
                <a:srgbClr val="000000"/>
              </a:solidFill>
              <a:latin typeface="Lato"/>
              <a:ea typeface="Lato"/>
              <a:cs typeface="Lato"/>
              <a:sym typeface="Lato"/>
            </a:endParaRPr>
          </a:p>
        </p:txBody>
      </p:sp>
      <p:sp>
        <p:nvSpPr>
          <p:cNvPr id="667" name="Google Shape;667;g2998cf9b3d0_5_384"/>
          <p:cNvSpPr/>
          <p:nvPr/>
        </p:nvSpPr>
        <p:spPr>
          <a:xfrm>
            <a:off x="392133" y="4012467"/>
            <a:ext cx="1604400" cy="249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Quality </a:t>
            </a:r>
            <a:endParaRPr b="0" i="0" sz="1500" u="none" cap="none" strike="noStrike">
              <a:solidFill>
                <a:srgbClr val="000000"/>
              </a:solidFill>
              <a:latin typeface="Lato"/>
              <a:ea typeface="Lato"/>
              <a:cs typeface="Lato"/>
              <a:sym typeface="Lato"/>
            </a:endParaRPr>
          </a:p>
        </p:txBody>
      </p:sp>
      <p:sp>
        <p:nvSpPr>
          <p:cNvPr id="668" name="Google Shape;668;g2998cf9b3d0_5_384"/>
          <p:cNvSpPr/>
          <p:nvPr/>
        </p:nvSpPr>
        <p:spPr>
          <a:xfrm>
            <a:off x="10432333" y="2465967"/>
            <a:ext cx="1647900" cy="2076900"/>
          </a:xfrm>
          <a:prstGeom prst="roundRect">
            <a:avLst>
              <a:gd fmla="val 16667" name="adj"/>
            </a:avLst>
          </a:prstGeom>
          <a:solidFill>
            <a:srgbClr val="333399"/>
          </a:solidFill>
          <a:ln cap="flat" cmpd="sng" w="38100">
            <a:solidFill>
              <a:srgbClr val="0030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69" name="Google Shape;669;g2998cf9b3d0_5_384"/>
          <p:cNvSpPr/>
          <p:nvPr/>
        </p:nvSpPr>
        <p:spPr>
          <a:xfrm>
            <a:off x="10659667" y="2829317"/>
            <a:ext cx="1238700" cy="564900"/>
          </a:xfrm>
          <a:prstGeom prst="rect">
            <a:avLst/>
          </a:prstGeom>
          <a:solidFill>
            <a:srgbClr val="B4CD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Local and National Commissioning </a:t>
            </a:r>
            <a:endParaRPr b="0" i="0" sz="1500" u="none" cap="none" strike="noStrike">
              <a:solidFill>
                <a:srgbClr val="000000"/>
              </a:solidFill>
              <a:latin typeface="Lato"/>
              <a:ea typeface="Lato"/>
              <a:cs typeface="Lato"/>
              <a:sym typeface="Lato"/>
            </a:endParaRPr>
          </a:p>
        </p:txBody>
      </p:sp>
      <p:sp>
        <p:nvSpPr>
          <p:cNvPr id="670" name="Google Shape;670;g2998cf9b3d0_5_384"/>
          <p:cNvSpPr/>
          <p:nvPr/>
        </p:nvSpPr>
        <p:spPr>
          <a:xfrm>
            <a:off x="10659667" y="3481300"/>
            <a:ext cx="1238700" cy="430800"/>
          </a:xfrm>
          <a:prstGeom prst="rect">
            <a:avLst/>
          </a:prstGeom>
          <a:solidFill>
            <a:srgbClr val="B4CD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Procurement Routes</a:t>
            </a:r>
            <a:endParaRPr b="0" i="0" sz="1500" u="none" cap="none" strike="noStrike">
              <a:solidFill>
                <a:srgbClr val="000000"/>
              </a:solidFill>
              <a:latin typeface="Lato"/>
              <a:ea typeface="Lato"/>
              <a:cs typeface="Lato"/>
              <a:sym typeface="Lato"/>
            </a:endParaRPr>
          </a:p>
        </p:txBody>
      </p:sp>
      <p:sp>
        <p:nvSpPr>
          <p:cNvPr id="671" name="Google Shape;671;g2998cf9b3d0_5_384"/>
          <p:cNvSpPr/>
          <p:nvPr/>
        </p:nvSpPr>
        <p:spPr>
          <a:xfrm>
            <a:off x="10661133" y="3999267"/>
            <a:ext cx="1238700" cy="430800"/>
          </a:xfrm>
          <a:prstGeom prst="rect">
            <a:avLst/>
          </a:prstGeom>
          <a:solidFill>
            <a:srgbClr val="B4CDFF"/>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Post market surveillance</a:t>
            </a:r>
            <a:endParaRPr b="0" i="0" sz="1500" u="none" cap="none" strike="noStrike">
              <a:solidFill>
                <a:srgbClr val="000000"/>
              </a:solidFill>
              <a:latin typeface="Lato"/>
              <a:ea typeface="Lato"/>
              <a:cs typeface="Lato"/>
              <a:sym typeface="Lato"/>
            </a:endParaRPr>
          </a:p>
        </p:txBody>
      </p:sp>
      <p:sp>
        <p:nvSpPr>
          <p:cNvPr id="672" name="Google Shape;672;g2998cf9b3d0_5_384"/>
          <p:cNvSpPr/>
          <p:nvPr/>
        </p:nvSpPr>
        <p:spPr>
          <a:xfrm>
            <a:off x="2729700" y="4111900"/>
            <a:ext cx="1238700" cy="384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Value proposition</a:t>
            </a:r>
            <a:endParaRPr b="0" i="0" sz="1500" u="none" cap="none" strike="noStrike">
              <a:solidFill>
                <a:srgbClr val="000000"/>
              </a:solidFill>
              <a:latin typeface="Lato"/>
              <a:ea typeface="Lato"/>
              <a:cs typeface="Lato"/>
              <a:sym typeface="Lato"/>
            </a:endParaRPr>
          </a:p>
        </p:txBody>
      </p:sp>
      <p:sp>
        <p:nvSpPr>
          <p:cNvPr id="673" name="Google Shape;673;g2998cf9b3d0_5_384"/>
          <p:cNvSpPr/>
          <p:nvPr/>
        </p:nvSpPr>
        <p:spPr>
          <a:xfrm>
            <a:off x="10644133" y="2526524"/>
            <a:ext cx="1238700" cy="249300"/>
          </a:xfrm>
          <a:prstGeom prst="rect">
            <a:avLst/>
          </a:prstGeom>
          <a:solidFill>
            <a:srgbClr val="33339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Market Access</a:t>
            </a:r>
            <a:endParaRPr b="0" i="0" sz="1500" u="none" cap="none" strike="noStrike">
              <a:solidFill>
                <a:srgbClr val="000000"/>
              </a:solidFill>
              <a:latin typeface="Lato"/>
              <a:ea typeface="Lato"/>
              <a:cs typeface="Lato"/>
              <a:sym typeface="Lato"/>
            </a:endParaRPr>
          </a:p>
        </p:txBody>
      </p:sp>
      <p:sp>
        <p:nvSpPr>
          <p:cNvPr id="674" name="Google Shape;674;g2998cf9b3d0_5_384"/>
          <p:cNvSpPr/>
          <p:nvPr/>
        </p:nvSpPr>
        <p:spPr>
          <a:xfrm>
            <a:off x="2358633" y="5952733"/>
            <a:ext cx="8033700" cy="358800"/>
          </a:xfrm>
          <a:prstGeom prst="roundRect">
            <a:avLst>
              <a:gd fmla="val 16667" name="adj"/>
            </a:avLst>
          </a:prstGeom>
          <a:solidFill>
            <a:srgbClr val="0000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accent5"/>
                </a:solidFill>
                <a:latin typeface="Arial"/>
                <a:ea typeface="Arial"/>
                <a:cs typeface="Arial"/>
                <a:sym typeface="Arial"/>
              </a:rPr>
              <a:t>NHS AI Lab &amp; NHSE (AAC &amp; HINs)</a:t>
            </a:r>
            <a:endParaRPr b="0" i="0" sz="1500" u="none" cap="none" strike="noStrike">
              <a:solidFill>
                <a:srgbClr val="000000"/>
              </a:solidFill>
              <a:latin typeface="Arial"/>
              <a:ea typeface="Arial"/>
              <a:cs typeface="Arial"/>
              <a:sym typeface="Arial"/>
            </a:endParaRPr>
          </a:p>
        </p:txBody>
      </p:sp>
      <p:sp>
        <p:nvSpPr>
          <p:cNvPr id="675" name="Google Shape;675;g2998cf9b3d0_5_384"/>
          <p:cNvSpPr/>
          <p:nvPr/>
        </p:nvSpPr>
        <p:spPr>
          <a:xfrm>
            <a:off x="2358633" y="6694600"/>
            <a:ext cx="9694500" cy="313500"/>
          </a:xfrm>
          <a:prstGeom prst="roundRect">
            <a:avLst>
              <a:gd fmla="val 16667" name="adj"/>
            </a:avLst>
          </a:prstGeom>
          <a:solidFill>
            <a:schemeClr val="accent4">
              <a:alpha val="6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accent5"/>
                </a:solidFill>
                <a:latin typeface="Arial"/>
                <a:ea typeface="Arial"/>
                <a:cs typeface="Arial"/>
                <a:sym typeface="Arial"/>
              </a:rPr>
              <a:t>MHRA</a:t>
            </a:r>
            <a:endParaRPr b="0" i="0" sz="1500" u="none" cap="none" strike="noStrike">
              <a:solidFill>
                <a:srgbClr val="000000"/>
              </a:solidFill>
              <a:latin typeface="Arial"/>
              <a:ea typeface="Arial"/>
              <a:cs typeface="Arial"/>
              <a:sym typeface="Arial"/>
            </a:endParaRPr>
          </a:p>
        </p:txBody>
      </p:sp>
      <p:sp>
        <p:nvSpPr>
          <p:cNvPr id="676" name="Google Shape;676;g2998cf9b3d0_5_384"/>
          <p:cNvSpPr/>
          <p:nvPr/>
        </p:nvSpPr>
        <p:spPr>
          <a:xfrm>
            <a:off x="1400" y="7041263"/>
            <a:ext cx="9926100" cy="249300"/>
          </a:xfrm>
          <a:prstGeom prst="roundRect">
            <a:avLst>
              <a:gd fmla="val 16667" name="adj"/>
            </a:avLst>
          </a:prstGeom>
          <a:solidFill>
            <a:srgbClr val="1D6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accent5"/>
                </a:solidFill>
                <a:latin typeface="Arial"/>
                <a:ea typeface="Arial"/>
                <a:cs typeface="Arial"/>
                <a:sym typeface="Arial"/>
              </a:rPr>
              <a:t> HRA</a:t>
            </a:r>
            <a:endParaRPr b="0" i="0" sz="1500" u="none" cap="none" strike="noStrike">
              <a:solidFill>
                <a:srgbClr val="000000"/>
              </a:solidFill>
              <a:latin typeface="Arial"/>
              <a:ea typeface="Arial"/>
              <a:cs typeface="Arial"/>
              <a:sym typeface="Arial"/>
            </a:endParaRPr>
          </a:p>
        </p:txBody>
      </p:sp>
      <p:sp>
        <p:nvSpPr>
          <p:cNvPr id="677" name="Google Shape;677;g2998cf9b3d0_5_384"/>
          <p:cNvSpPr/>
          <p:nvPr/>
        </p:nvSpPr>
        <p:spPr>
          <a:xfrm>
            <a:off x="9989800" y="7041267"/>
            <a:ext cx="2090400" cy="249300"/>
          </a:xfrm>
          <a:prstGeom prst="roundRect">
            <a:avLst>
              <a:gd fmla="val 16667" name="adj"/>
            </a:avLst>
          </a:prstGeom>
          <a:solidFill>
            <a:srgbClr val="DECC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CQC</a:t>
            </a:r>
            <a:endParaRPr b="0" i="0" sz="1500" u="none" cap="none" strike="noStrike">
              <a:solidFill>
                <a:srgbClr val="000000"/>
              </a:solidFill>
              <a:latin typeface="Arial"/>
              <a:ea typeface="Arial"/>
              <a:cs typeface="Arial"/>
              <a:sym typeface="Arial"/>
            </a:endParaRPr>
          </a:p>
        </p:txBody>
      </p:sp>
      <p:sp>
        <p:nvSpPr>
          <p:cNvPr id="678" name="Google Shape;678;g2998cf9b3d0_5_384"/>
          <p:cNvSpPr/>
          <p:nvPr/>
        </p:nvSpPr>
        <p:spPr>
          <a:xfrm>
            <a:off x="1400" y="6065267"/>
            <a:ext cx="2281500" cy="564900"/>
          </a:xfrm>
          <a:prstGeom prst="roundRect">
            <a:avLst>
              <a:gd fmla="val 16667" name="adj"/>
            </a:avLst>
          </a:prstGeom>
          <a:solidFill>
            <a:srgbClr val="3333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UKRI MRC/Innovate UK</a:t>
            </a:r>
            <a:endParaRPr b="0" i="0" sz="1100" u="none" cap="none" strike="noStrike">
              <a:solidFill>
                <a:srgbClr val="000000"/>
              </a:solidFill>
              <a:latin typeface="Arial"/>
              <a:ea typeface="Arial"/>
              <a:cs typeface="Arial"/>
              <a:sym typeface="Arial"/>
            </a:endParaRPr>
          </a:p>
        </p:txBody>
      </p:sp>
      <p:sp>
        <p:nvSpPr>
          <p:cNvPr id="679" name="Google Shape;679;g2998cf9b3d0_5_384"/>
          <p:cNvSpPr/>
          <p:nvPr/>
        </p:nvSpPr>
        <p:spPr>
          <a:xfrm>
            <a:off x="10459735" y="5921813"/>
            <a:ext cx="1593300" cy="358800"/>
          </a:xfrm>
          <a:prstGeom prst="roundRect">
            <a:avLst>
              <a:gd fmla="val 16667" name="adj"/>
            </a:avLst>
          </a:prstGeom>
          <a:solidFill>
            <a:schemeClr val="accent5"/>
          </a:solidFill>
          <a:ln cap="flat" cmpd="sng" w="285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ICBs/PCNs</a:t>
            </a:r>
            <a:endParaRPr b="0" i="0" sz="1500" u="none" cap="none" strike="noStrike">
              <a:solidFill>
                <a:srgbClr val="000000"/>
              </a:solidFill>
              <a:latin typeface="Arial"/>
              <a:ea typeface="Arial"/>
              <a:cs typeface="Arial"/>
              <a:sym typeface="Arial"/>
            </a:endParaRPr>
          </a:p>
        </p:txBody>
      </p:sp>
      <p:sp>
        <p:nvSpPr>
          <p:cNvPr id="680" name="Google Shape;680;g2998cf9b3d0_5_384"/>
          <p:cNvSpPr/>
          <p:nvPr/>
        </p:nvSpPr>
        <p:spPr>
          <a:xfrm>
            <a:off x="1717700" y="5230933"/>
            <a:ext cx="1771200" cy="628500"/>
          </a:xfrm>
          <a:prstGeom prst="homePlate">
            <a:avLst>
              <a:gd fmla="val 50000" name="adj"/>
            </a:avLst>
          </a:prstGeom>
          <a:solidFill>
            <a:srgbClr val="A3E0FF">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Notify MHRA</a:t>
            </a:r>
            <a:endParaRPr b="0" i="0" sz="1200" u="none" cap="none" strike="noStrike">
              <a:solidFill>
                <a:srgbClr val="000000"/>
              </a:solidFill>
              <a:latin typeface="Arial"/>
              <a:ea typeface="Arial"/>
              <a:cs typeface="Arial"/>
              <a:sym typeface="Arial"/>
            </a:endParaRPr>
          </a:p>
        </p:txBody>
      </p:sp>
      <p:sp>
        <p:nvSpPr>
          <p:cNvPr id="681" name="Google Shape;681;g2998cf9b3d0_5_384"/>
          <p:cNvSpPr/>
          <p:nvPr/>
        </p:nvSpPr>
        <p:spPr>
          <a:xfrm>
            <a:off x="3301900" y="5241367"/>
            <a:ext cx="2316000" cy="607500"/>
          </a:xfrm>
          <a:prstGeom prst="chevron">
            <a:avLst>
              <a:gd fmla="val 50000" name="adj"/>
            </a:avLst>
          </a:prstGeom>
          <a:solidFill>
            <a:srgbClr val="66CCFF">
              <a:alpha val="68627"/>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Regulatory Approval for Trials </a:t>
            </a:r>
            <a:endParaRPr b="0" i="0" sz="1200" u="none" cap="none" strike="noStrike">
              <a:solidFill>
                <a:srgbClr val="000000"/>
              </a:solidFill>
              <a:latin typeface="Arial"/>
              <a:ea typeface="Arial"/>
              <a:cs typeface="Arial"/>
              <a:sym typeface="Arial"/>
            </a:endParaRPr>
          </a:p>
        </p:txBody>
      </p:sp>
      <p:sp>
        <p:nvSpPr>
          <p:cNvPr id="682" name="Google Shape;682;g2998cf9b3d0_5_384"/>
          <p:cNvSpPr/>
          <p:nvPr/>
        </p:nvSpPr>
        <p:spPr>
          <a:xfrm>
            <a:off x="5422333" y="5241367"/>
            <a:ext cx="2981700" cy="628500"/>
          </a:xfrm>
          <a:prstGeom prst="chevron">
            <a:avLst>
              <a:gd fmla="val 50000" name="adj"/>
            </a:avLst>
          </a:prstGeom>
          <a:solidFill>
            <a:srgbClr val="66CCFF">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Arial"/>
                <a:ea typeface="Arial"/>
                <a:cs typeface="Arial"/>
                <a:sym typeface="Arial"/>
              </a:rPr>
              <a:t> </a:t>
            </a:r>
            <a:r>
              <a:rPr b="0" i="0" lang="en-US" sz="1200" u="none" cap="none" strike="noStrike">
                <a:solidFill>
                  <a:srgbClr val="000000"/>
                </a:solidFill>
                <a:latin typeface="Arial"/>
                <a:ea typeface="Arial"/>
                <a:cs typeface="Arial"/>
                <a:sym typeface="Arial"/>
              </a:rPr>
              <a:t>Health Technology Assessment/UKCA marking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83" name="Google Shape;683;g2998cf9b3d0_5_384"/>
          <p:cNvSpPr/>
          <p:nvPr/>
        </p:nvSpPr>
        <p:spPr>
          <a:xfrm>
            <a:off x="8252367" y="5241333"/>
            <a:ext cx="2482500" cy="607500"/>
          </a:xfrm>
          <a:prstGeom prst="chevron">
            <a:avLst>
              <a:gd fmla="val 50000" name="adj"/>
            </a:avLst>
          </a:prstGeom>
          <a:solidFill>
            <a:srgbClr val="0097E2">
              <a:alpha val="68627"/>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NICE Evidence Framework for RWE</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684" name="Google Shape;684;g2998cf9b3d0_5_384"/>
          <p:cNvSpPr txBox="1"/>
          <p:nvPr/>
        </p:nvSpPr>
        <p:spPr>
          <a:xfrm>
            <a:off x="65133" y="4837500"/>
            <a:ext cx="5357100" cy="523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900"/>
              <a:buFont typeface="Arial"/>
              <a:buNone/>
            </a:pPr>
            <a:r>
              <a:rPr b="0" i="0" lang="en-US" sz="1800" u="none" cap="none" strike="noStrike">
                <a:solidFill>
                  <a:srgbClr val="21262B"/>
                </a:solidFill>
                <a:latin typeface="Arial"/>
                <a:ea typeface="Arial"/>
                <a:cs typeface="Arial"/>
                <a:sym typeface="Arial"/>
              </a:rPr>
              <a:t>Organisations </a:t>
            </a:r>
            <a:r>
              <a:rPr b="1" i="0" lang="en-US" sz="1800" u="none" cap="none" strike="noStrike">
                <a:solidFill>
                  <a:srgbClr val="21262B"/>
                </a:solidFill>
                <a:latin typeface="Arial"/>
                <a:ea typeface="Arial"/>
                <a:cs typeface="Arial"/>
                <a:sym typeface="Arial"/>
              </a:rPr>
              <a:t>directly</a:t>
            </a:r>
            <a:r>
              <a:rPr b="0" i="0" lang="en-US" sz="1800" u="none" cap="none" strike="noStrike">
                <a:solidFill>
                  <a:srgbClr val="21262B"/>
                </a:solidFill>
                <a:latin typeface="Arial"/>
                <a:ea typeface="Arial"/>
                <a:cs typeface="Arial"/>
                <a:sym typeface="Arial"/>
              </a:rPr>
              <a:t> supporting R&amp;D pipeline*</a:t>
            </a:r>
            <a:endParaRPr b="0" i="0" sz="1800" u="none" cap="none" strike="noStrike">
              <a:solidFill>
                <a:srgbClr val="000000"/>
              </a:solidFill>
              <a:latin typeface="Arial"/>
              <a:ea typeface="Arial"/>
              <a:cs typeface="Arial"/>
              <a:sym typeface="Arial"/>
            </a:endParaRPr>
          </a:p>
        </p:txBody>
      </p:sp>
      <p:pic>
        <p:nvPicPr>
          <p:cNvPr id="685" name="Google Shape;685;g2998cf9b3d0_5_384"/>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sp>
        <p:nvSpPr>
          <p:cNvPr id="686" name="Google Shape;686;g2998cf9b3d0_5_384"/>
          <p:cNvSpPr/>
          <p:nvPr/>
        </p:nvSpPr>
        <p:spPr>
          <a:xfrm>
            <a:off x="6404233" y="6363067"/>
            <a:ext cx="5648700" cy="313500"/>
          </a:xfrm>
          <a:prstGeom prst="roundRect">
            <a:avLst>
              <a:gd fmla="val 16667" name="adj"/>
            </a:avLst>
          </a:prstGeom>
          <a:solidFill>
            <a:srgbClr val="76A5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accent5"/>
                </a:solidFill>
                <a:latin typeface="Arial"/>
                <a:ea typeface="Arial"/>
                <a:cs typeface="Arial"/>
                <a:sym typeface="Arial"/>
              </a:rPr>
              <a:t>NICE</a:t>
            </a:r>
            <a:endParaRPr b="0" i="0" sz="1500" u="none" cap="none" strike="noStrike">
              <a:solidFill>
                <a:srgbClr val="000000"/>
              </a:solidFill>
              <a:latin typeface="Arial"/>
              <a:ea typeface="Arial"/>
              <a:cs typeface="Arial"/>
              <a:sym typeface="Arial"/>
            </a:endParaRPr>
          </a:p>
        </p:txBody>
      </p:sp>
      <p:sp>
        <p:nvSpPr>
          <p:cNvPr id="687" name="Google Shape;687;g2998cf9b3d0_5_384"/>
          <p:cNvSpPr/>
          <p:nvPr/>
        </p:nvSpPr>
        <p:spPr>
          <a:xfrm>
            <a:off x="2801533" y="2508171"/>
            <a:ext cx="7054500" cy="3135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a:t>
            </a:r>
            <a:r>
              <a:rPr b="1" lang="en-US" sz="1100">
                <a:solidFill>
                  <a:schemeClr val="lt1"/>
                </a:solidFill>
              </a:rPr>
              <a:t>for experimental to late stage multi-centred trials from phase I/II/III&amp;IV</a:t>
            </a:r>
            <a:endParaRPr b="1" i="0" sz="1100" u="none" cap="none" strike="noStrike">
              <a:solidFill>
                <a:schemeClr val="lt1"/>
              </a:solidFill>
              <a:latin typeface="Arial"/>
              <a:ea typeface="Arial"/>
              <a:cs typeface="Arial"/>
              <a:sym typeface="Arial"/>
            </a:endParaRPr>
          </a:p>
        </p:txBody>
      </p:sp>
      <p:sp>
        <p:nvSpPr>
          <p:cNvPr id="688" name="Google Shape;688;g2998cf9b3d0_5_384"/>
          <p:cNvSpPr txBox="1"/>
          <p:nvPr/>
        </p:nvSpPr>
        <p:spPr>
          <a:xfrm rot="-5400000">
            <a:off x="1993675" y="4033850"/>
            <a:ext cx="11292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HealthTech</a:t>
            </a:r>
            <a:endParaRPr b="1" sz="1200">
              <a:solidFill>
                <a:srgbClr val="F29330"/>
              </a:solidFill>
            </a:endParaRPr>
          </a:p>
        </p:txBody>
      </p:sp>
      <p:sp>
        <p:nvSpPr>
          <p:cNvPr id="689" name="Google Shape;689;g2998cf9b3d0_5_384"/>
          <p:cNvSpPr txBox="1"/>
          <p:nvPr/>
        </p:nvSpPr>
        <p:spPr>
          <a:xfrm rot="-5400000">
            <a:off x="1929625" y="2981313"/>
            <a:ext cx="1257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Therapeutics</a:t>
            </a:r>
            <a:endParaRPr b="1" sz="1200">
              <a:solidFill>
                <a:srgbClr val="F2933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3" name="Shape 693"/>
        <p:cNvGrpSpPr/>
        <p:nvPr/>
      </p:nvGrpSpPr>
      <p:grpSpPr>
        <a:xfrm>
          <a:off x="0" y="0"/>
          <a:ext cx="0" cy="0"/>
          <a:chOff x="0" y="0"/>
          <a:chExt cx="0" cy="0"/>
        </a:xfrm>
      </p:grpSpPr>
      <p:sp>
        <p:nvSpPr>
          <p:cNvPr id="694" name="Google Shape;694;g2d4044a1de6_0_0"/>
          <p:cNvSpPr/>
          <p:nvPr/>
        </p:nvSpPr>
        <p:spPr>
          <a:xfrm>
            <a:off x="0" y="730801"/>
            <a:ext cx="12192000" cy="16311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95" name="Google Shape;695;g2d4044a1de6_0_0"/>
          <p:cNvSpPr txBox="1"/>
          <p:nvPr/>
        </p:nvSpPr>
        <p:spPr>
          <a:xfrm>
            <a:off x="243748" y="730803"/>
            <a:ext cx="4938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001843"/>
                </a:solidFill>
              </a:rPr>
              <a:t>Product </a:t>
            </a:r>
            <a:r>
              <a:rPr b="1" i="0" lang="en-US" sz="2000" u="none" cap="none" strike="noStrike">
                <a:solidFill>
                  <a:srgbClr val="001843"/>
                </a:solidFill>
                <a:latin typeface="Arial"/>
                <a:ea typeface="Arial"/>
                <a:cs typeface="Arial"/>
                <a:sym typeface="Arial"/>
              </a:rPr>
              <a:t>development pipeline</a:t>
            </a:r>
            <a:endParaRPr b="0" i="0" sz="1500" u="none" cap="none" strike="noStrike">
              <a:solidFill>
                <a:srgbClr val="000000"/>
              </a:solidFill>
              <a:latin typeface="Arial"/>
              <a:ea typeface="Arial"/>
              <a:cs typeface="Arial"/>
              <a:sym typeface="Arial"/>
            </a:endParaRPr>
          </a:p>
        </p:txBody>
      </p:sp>
      <p:sp>
        <p:nvSpPr>
          <p:cNvPr id="696" name="Google Shape;696;g2d4044a1de6_0_0"/>
          <p:cNvSpPr/>
          <p:nvPr/>
        </p:nvSpPr>
        <p:spPr>
          <a:xfrm>
            <a:off x="319948" y="1200151"/>
            <a:ext cx="3270900" cy="452100"/>
          </a:xfrm>
          <a:prstGeom prst="homePlate">
            <a:avLst>
              <a:gd fmla="val 50000" name="adj"/>
            </a:avLst>
          </a:prstGeom>
          <a:solidFill>
            <a:srgbClr val="A3E0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Research</a:t>
            </a:r>
            <a:endParaRPr b="0" i="0" sz="1500" u="none" cap="none" strike="noStrike">
              <a:solidFill>
                <a:srgbClr val="000000"/>
              </a:solidFill>
              <a:latin typeface="Arial"/>
              <a:ea typeface="Arial"/>
              <a:cs typeface="Arial"/>
              <a:sym typeface="Arial"/>
            </a:endParaRPr>
          </a:p>
        </p:txBody>
      </p:sp>
      <p:sp>
        <p:nvSpPr>
          <p:cNvPr id="697" name="Google Shape;697;g2d4044a1de6_0_0"/>
          <p:cNvSpPr/>
          <p:nvPr/>
        </p:nvSpPr>
        <p:spPr>
          <a:xfrm>
            <a:off x="3590925" y="1200151"/>
            <a:ext cx="4661700" cy="452100"/>
          </a:xfrm>
          <a:prstGeom prst="chevron">
            <a:avLst>
              <a:gd fmla="val 50000" name="adj"/>
            </a:avLst>
          </a:prstGeom>
          <a:solidFill>
            <a:srgbClr val="66CC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Development</a:t>
            </a:r>
            <a:endParaRPr b="0" i="0" sz="1500" u="none" cap="none" strike="noStrike">
              <a:solidFill>
                <a:srgbClr val="000000"/>
              </a:solidFill>
              <a:latin typeface="Arial"/>
              <a:ea typeface="Arial"/>
              <a:cs typeface="Arial"/>
              <a:sym typeface="Arial"/>
            </a:endParaRPr>
          </a:p>
        </p:txBody>
      </p:sp>
      <p:sp>
        <p:nvSpPr>
          <p:cNvPr id="698" name="Google Shape;698;g2d4044a1de6_0_0"/>
          <p:cNvSpPr/>
          <p:nvPr/>
        </p:nvSpPr>
        <p:spPr>
          <a:xfrm>
            <a:off x="8252381" y="1200149"/>
            <a:ext cx="3758700" cy="452100"/>
          </a:xfrm>
          <a:prstGeom prst="chevron">
            <a:avLst>
              <a:gd fmla="val 50000" name="adj"/>
            </a:avLst>
          </a:prstGeom>
          <a:solidFill>
            <a:srgbClr val="0097E2">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Adoption</a:t>
            </a:r>
            <a:endParaRPr b="0" i="0" sz="1500" u="none" cap="none" strike="noStrike">
              <a:solidFill>
                <a:srgbClr val="000000"/>
              </a:solidFill>
              <a:latin typeface="Arial"/>
              <a:ea typeface="Arial"/>
              <a:cs typeface="Arial"/>
              <a:sym typeface="Arial"/>
            </a:endParaRPr>
          </a:p>
        </p:txBody>
      </p:sp>
      <p:sp>
        <p:nvSpPr>
          <p:cNvPr id="699" name="Google Shape;699;g2d4044a1de6_0_0"/>
          <p:cNvSpPr/>
          <p:nvPr/>
        </p:nvSpPr>
        <p:spPr>
          <a:xfrm>
            <a:off x="2358645" y="1742427"/>
            <a:ext cx="1737300" cy="564900"/>
          </a:xfrm>
          <a:prstGeom prst="roundRect">
            <a:avLst>
              <a:gd fmla="val 16667" name="adj"/>
            </a:avLst>
          </a:prstGeom>
          <a:solidFill>
            <a:srgbClr val="579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Proof of Concept</a:t>
            </a:r>
            <a:endParaRPr b="0" i="0" sz="1500" u="none" cap="none" strike="noStrike">
              <a:solidFill>
                <a:srgbClr val="000000"/>
              </a:solidFill>
              <a:latin typeface="Arial"/>
              <a:ea typeface="Arial"/>
              <a:cs typeface="Arial"/>
              <a:sym typeface="Arial"/>
            </a:endParaRPr>
          </a:p>
        </p:txBody>
      </p:sp>
      <p:sp>
        <p:nvSpPr>
          <p:cNvPr id="700" name="Google Shape;700;g2d4044a1de6_0_0"/>
          <p:cNvSpPr/>
          <p:nvPr/>
        </p:nvSpPr>
        <p:spPr>
          <a:xfrm>
            <a:off x="8450588" y="1723709"/>
            <a:ext cx="17712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Real-world Evaluation</a:t>
            </a:r>
            <a:endParaRPr b="0" i="0" sz="1500" u="none" cap="none" strike="noStrike">
              <a:solidFill>
                <a:srgbClr val="000000"/>
              </a:solidFill>
              <a:latin typeface="Arial"/>
              <a:ea typeface="Arial"/>
              <a:cs typeface="Arial"/>
              <a:sym typeface="Arial"/>
            </a:endParaRPr>
          </a:p>
        </p:txBody>
      </p:sp>
      <p:sp>
        <p:nvSpPr>
          <p:cNvPr id="701" name="Google Shape;701;g2d4044a1de6_0_0"/>
          <p:cNvSpPr/>
          <p:nvPr/>
        </p:nvSpPr>
        <p:spPr>
          <a:xfrm>
            <a:off x="319948" y="1752229"/>
            <a:ext cx="1905300" cy="564900"/>
          </a:xfrm>
          <a:prstGeom prst="roundRect">
            <a:avLst>
              <a:gd fmla="val 16667" name="adj"/>
            </a:avLst>
          </a:prstGeom>
          <a:solidFill>
            <a:srgbClr val="81A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Fundamental Research</a:t>
            </a:r>
            <a:endParaRPr b="0" i="0" sz="1500" u="none" cap="none" strike="noStrike">
              <a:solidFill>
                <a:srgbClr val="000000"/>
              </a:solidFill>
              <a:latin typeface="Arial"/>
              <a:ea typeface="Arial"/>
              <a:cs typeface="Arial"/>
              <a:sym typeface="Arial"/>
            </a:endParaRPr>
          </a:p>
        </p:txBody>
      </p:sp>
      <p:sp>
        <p:nvSpPr>
          <p:cNvPr id="702" name="Google Shape;702;g2d4044a1de6_0_0"/>
          <p:cNvSpPr/>
          <p:nvPr/>
        </p:nvSpPr>
        <p:spPr>
          <a:xfrm>
            <a:off x="4229449" y="1742427"/>
            <a:ext cx="2073300" cy="564900"/>
          </a:xfrm>
          <a:prstGeom prst="roundRect">
            <a:avLst>
              <a:gd fmla="val 16667" name="adj"/>
            </a:avLst>
          </a:prstGeom>
          <a:solidFill>
            <a:srgbClr val="2F7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Building evidence</a:t>
            </a:r>
            <a:endParaRPr b="0" i="0" sz="1500" u="none" cap="none" strike="noStrike">
              <a:solidFill>
                <a:srgbClr val="000000"/>
              </a:solidFill>
              <a:latin typeface="Arial"/>
              <a:ea typeface="Arial"/>
              <a:cs typeface="Arial"/>
              <a:sym typeface="Arial"/>
            </a:endParaRPr>
          </a:p>
        </p:txBody>
      </p:sp>
      <p:sp>
        <p:nvSpPr>
          <p:cNvPr id="703" name="Google Shape;703;g2d4044a1de6_0_0"/>
          <p:cNvSpPr/>
          <p:nvPr/>
        </p:nvSpPr>
        <p:spPr>
          <a:xfrm>
            <a:off x="6404237" y="1723708"/>
            <a:ext cx="1905300" cy="564900"/>
          </a:xfrm>
          <a:prstGeom prst="roundRect">
            <a:avLst>
              <a:gd fmla="val 16667" name="adj"/>
            </a:avLst>
          </a:prstGeom>
          <a:solidFill>
            <a:srgbClr val="004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Clinical evaluation</a:t>
            </a:r>
            <a:endParaRPr b="0" i="0" sz="1500" u="none" cap="none" strike="noStrike">
              <a:solidFill>
                <a:srgbClr val="000000"/>
              </a:solidFill>
              <a:latin typeface="Arial"/>
              <a:ea typeface="Arial"/>
              <a:cs typeface="Arial"/>
              <a:sym typeface="Arial"/>
            </a:endParaRPr>
          </a:p>
        </p:txBody>
      </p:sp>
      <p:sp>
        <p:nvSpPr>
          <p:cNvPr id="704" name="Google Shape;704;g2d4044a1de6_0_0"/>
          <p:cNvSpPr/>
          <p:nvPr/>
        </p:nvSpPr>
        <p:spPr>
          <a:xfrm>
            <a:off x="10273525" y="1742425"/>
            <a:ext cx="17373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Commissioning</a:t>
            </a:r>
            <a:endParaRPr b="0" i="0" sz="1500" u="none" cap="none" strike="noStrike">
              <a:solidFill>
                <a:srgbClr val="000000"/>
              </a:solidFill>
              <a:latin typeface="Arial"/>
              <a:ea typeface="Arial"/>
              <a:cs typeface="Arial"/>
              <a:sym typeface="Arial"/>
            </a:endParaRPr>
          </a:p>
        </p:txBody>
      </p:sp>
      <p:pic>
        <p:nvPicPr>
          <p:cNvPr id="705" name="Google Shape;705;g2d4044a1de6_0_0"/>
          <p:cNvPicPr preferRelativeResize="0"/>
          <p:nvPr/>
        </p:nvPicPr>
        <p:blipFill rotWithShape="1">
          <a:blip r:embed="rId4">
            <a:alphaModFix/>
          </a:blip>
          <a:srcRect b="0" l="0" r="0" t="0"/>
          <a:stretch/>
        </p:blipFill>
        <p:spPr>
          <a:xfrm>
            <a:off x="132936" y="177917"/>
            <a:ext cx="3995618" cy="398984"/>
          </a:xfrm>
          <a:prstGeom prst="rect">
            <a:avLst/>
          </a:prstGeom>
          <a:noFill/>
          <a:ln>
            <a:noFill/>
          </a:ln>
        </p:spPr>
      </p:pic>
      <p:sp>
        <p:nvSpPr>
          <p:cNvPr id="706" name="Google Shape;706;g2d4044a1de6_0_0"/>
          <p:cNvSpPr txBox="1"/>
          <p:nvPr/>
        </p:nvSpPr>
        <p:spPr>
          <a:xfrm rot="-5400000">
            <a:off x="1929575" y="3625738"/>
            <a:ext cx="1257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Therapeutics</a:t>
            </a:r>
            <a:endParaRPr b="1" sz="1200">
              <a:solidFill>
                <a:srgbClr val="F29330"/>
              </a:solidFill>
            </a:endParaRPr>
          </a:p>
        </p:txBody>
      </p:sp>
      <p:sp>
        <p:nvSpPr>
          <p:cNvPr id="707" name="Google Shape;707;g2d4044a1de6_0_0"/>
          <p:cNvSpPr/>
          <p:nvPr/>
        </p:nvSpPr>
        <p:spPr>
          <a:xfrm>
            <a:off x="2388400" y="2425212"/>
            <a:ext cx="7940400" cy="2461500"/>
          </a:xfrm>
          <a:prstGeom prst="roundRect">
            <a:avLst>
              <a:gd fmla="val 16667" name="adj"/>
            </a:avLst>
          </a:prstGeom>
          <a:solidFill>
            <a:srgbClr val="193E73"/>
          </a:solidFill>
          <a:ln cap="flat" cmpd="sng" w="38100">
            <a:solidFill>
              <a:srgbClr val="0018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descr="Department for Science, Innovation and Technology - Wikipedia" id="708" name="Google Shape;708;g2d4044a1de6_0_0"/>
          <p:cNvSpPr/>
          <p:nvPr/>
        </p:nvSpPr>
        <p:spPr>
          <a:xfrm>
            <a:off x="6096000" y="6934200"/>
            <a:ext cx="304800" cy="2493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709" name="Google Shape;709;g2d4044a1de6_0_0"/>
          <p:cNvSpPr/>
          <p:nvPr/>
        </p:nvSpPr>
        <p:spPr>
          <a:xfrm>
            <a:off x="2882100" y="3353217"/>
            <a:ext cx="1238700" cy="564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Care Pathway Analysis/Impact Assessment</a:t>
            </a:r>
            <a:endParaRPr b="0" i="0" sz="1500" u="none" cap="none" strike="noStrike">
              <a:solidFill>
                <a:srgbClr val="000000"/>
              </a:solidFill>
              <a:latin typeface="Lato"/>
              <a:ea typeface="Lato"/>
              <a:cs typeface="Lato"/>
              <a:sym typeface="Lato"/>
            </a:endParaRPr>
          </a:p>
        </p:txBody>
      </p:sp>
      <p:sp>
        <p:nvSpPr>
          <p:cNvPr id="710" name="Google Shape;710;g2d4044a1de6_0_0"/>
          <p:cNvSpPr/>
          <p:nvPr/>
        </p:nvSpPr>
        <p:spPr>
          <a:xfrm>
            <a:off x="4945233" y="3375900"/>
            <a:ext cx="2901600" cy="4308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Qualify Analytical and Clinical Validity</a:t>
            </a:r>
            <a:endParaRPr b="0" i="0" sz="1500" u="none" cap="none" strike="noStrike">
              <a:solidFill>
                <a:srgbClr val="000000"/>
              </a:solidFill>
              <a:latin typeface="Lato"/>
              <a:ea typeface="Lato"/>
              <a:cs typeface="Lato"/>
              <a:sym typeface="Lato"/>
            </a:endParaRPr>
          </a:p>
        </p:txBody>
      </p:sp>
      <p:sp>
        <p:nvSpPr>
          <p:cNvPr id="711" name="Google Shape;711;g2d4044a1de6_0_0"/>
          <p:cNvSpPr/>
          <p:nvPr/>
        </p:nvSpPr>
        <p:spPr>
          <a:xfrm>
            <a:off x="4945233" y="3936300"/>
            <a:ext cx="2901600" cy="430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Evaluate Clinical Utility /</a:t>
            </a:r>
            <a:endParaRPr b="0" i="0" sz="15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 Human Factors</a:t>
            </a:r>
            <a:endParaRPr b="0" i="0" sz="1500" u="none" cap="none" strike="noStrike">
              <a:solidFill>
                <a:srgbClr val="000000"/>
              </a:solidFill>
              <a:latin typeface="Lato"/>
              <a:ea typeface="Lato"/>
              <a:cs typeface="Lato"/>
              <a:sym typeface="Lato"/>
            </a:endParaRPr>
          </a:p>
        </p:txBody>
      </p:sp>
      <p:sp>
        <p:nvSpPr>
          <p:cNvPr id="712" name="Google Shape;712;g2d4044a1de6_0_0"/>
          <p:cNvSpPr/>
          <p:nvPr/>
        </p:nvSpPr>
        <p:spPr>
          <a:xfrm>
            <a:off x="8614184" y="2715733"/>
            <a:ext cx="1465500" cy="399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Evaluate Cost Effectiveness</a:t>
            </a:r>
            <a:endParaRPr b="0" i="0" sz="1500" u="none" cap="none" strike="noStrike">
              <a:solidFill>
                <a:srgbClr val="000000"/>
              </a:solidFill>
              <a:latin typeface="Lato"/>
              <a:ea typeface="Lato"/>
              <a:cs typeface="Lato"/>
              <a:sym typeface="Lato"/>
            </a:endParaRPr>
          </a:p>
        </p:txBody>
      </p:sp>
      <p:sp>
        <p:nvSpPr>
          <p:cNvPr id="713" name="Google Shape;713;g2d4044a1de6_0_0"/>
          <p:cNvSpPr/>
          <p:nvPr/>
        </p:nvSpPr>
        <p:spPr>
          <a:xfrm>
            <a:off x="4313861" y="3434543"/>
            <a:ext cx="352800" cy="3135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714" name="Google Shape;714;g2d4044a1de6_0_0"/>
          <p:cNvSpPr/>
          <p:nvPr/>
        </p:nvSpPr>
        <p:spPr>
          <a:xfrm>
            <a:off x="8016152" y="3503877"/>
            <a:ext cx="352800" cy="3135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715" name="Google Shape;715;g2d4044a1de6_0_0"/>
          <p:cNvSpPr/>
          <p:nvPr/>
        </p:nvSpPr>
        <p:spPr>
          <a:xfrm>
            <a:off x="2854133" y="6793733"/>
            <a:ext cx="7054500" cy="3135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of Innovation at Technology Readiness Level 3 to 9</a:t>
            </a:r>
            <a:endParaRPr b="1" i="0" sz="1100" u="none" cap="none" strike="noStrike">
              <a:solidFill>
                <a:schemeClr val="lt1"/>
              </a:solidFill>
              <a:latin typeface="Arial"/>
              <a:ea typeface="Arial"/>
              <a:cs typeface="Arial"/>
              <a:sym typeface="Arial"/>
            </a:endParaRPr>
          </a:p>
        </p:txBody>
      </p:sp>
      <p:sp>
        <p:nvSpPr>
          <p:cNvPr id="716" name="Google Shape;716;g2d4044a1de6_0_0"/>
          <p:cNvSpPr/>
          <p:nvPr/>
        </p:nvSpPr>
        <p:spPr>
          <a:xfrm>
            <a:off x="4945233" y="2815533"/>
            <a:ext cx="2901600" cy="4308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Efficacy of Mechanism/ Patient Safety </a:t>
            </a:r>
            <a:endParaRPr b="0" i="0" sz="1500" u="none" cap="none" strike="noStrike">
              <a:solidFill>
                <a:srgbClr val="000000"/>
              </a:solidFill>
              <a:latin typeface="Lato"/>
              <a:ea typeface="Lato"/>
              <a:cs typeface="Lato"/>
              <a:sym typeface="Lato"/>
            </a:endParaRPr>
          </a:p>
        </p:txBody>
      </p:sp>
      <p:sp>
        <p:nvSpPr>
          <p:cNvPr id="717" name="Google Shape;717;g2d4044a1de6_0_0"/>
          <p:cNvSpPr/>
          <p:nvPr/>
        </p:nvSpPr>
        <p:spPr>
          <a:xfrm>
            <a:off x="2882067" y="2759333"/>
            <a:ext cx="1238700" cy="399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Clinical Design/ Application </a:t>
            </a:r>
            <a:endParaRPr b="0" i="0" sz="1500" u="none" cap="none" strike="noStrike">
              <a:solidFill>
                <a:srgbClr val="000000"/>
              </a:solidFill>
              <a:latin typeface="Lato"/>
              <a:ea typeface="Lato"/>
              <a:cs typeface="Lato"/>
              <a:sym typeface="Lato"/>
            </a:endParaRPr>
          </a:p>
        </p:txBody>
      </p:sp>
      <p:sp>
        <p:nvSpPr>
          <p:cNvPr id="718" name="Google Shape;718;g2d4044a1de6_0_0"/>
          <p:cNvSpPr/>
          <p:nvPr/>
        </p:nvSpPr>
        <p:spPr>
          <a:xfrm>
            <a:off x="8614200" y="3325733"/>
            <a:ext cx="1465500" cy="430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Evidence to support scale and spread</a:t>
            </a:r>
            <a:endParaRPr b="0" i="0" sz="1500" u="none" cap="none" strike="noStrike">
              <a:solidFill>
                <a:srgbClr val="000000"/>
              </a:solidFill>
              <a:latin typeface="Lato"/>
              <a:ea typeface="Lato"/>
              <a:cs typeface="Lato"/>
              <a:sym typeface="Lato"/>
            </a:endParaRPr>
          </a:p>
        </p:txBody>
      </p:sp>
      <p:sp>
        <p:nvSpPr>
          <p:cNvPr id="719" name="Google Shape;719;g2d4044a1de6_0_0"/>
          <p:cNvSpPr/>
          <p:nvPr/>
        </p:nvSpPr>
        <p:spPr>
          <a:xfrm>
            <a:off x="8603000" y="3910867"/>
            <a:ext cx="1476900" cy="6075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PPIE/NetZero Impact/ Health Inequalities </a:t>
            </a:r>
            <a:endParaRPr b="0" i="0" sz="1500" u="none" cap="none" strike="noStrike">
              <a:solidFill>
                <a:srgbClr val="000000"/>
              </a:solidFill>
              <a:latin typeface="Lato"/>
              <a:ea typeface="Lato"/>
              <a:cs typeface="Lato"/>
              <a:sym typeface="Lato"/>
            </a:endParaRPr>
          </a:p>
        </p:txBody>
      </p:sp>
      <p:sp>
        <p:nvSpPr>
          <p:cNvPr id="720" name="Google Shape;720;g2d4044a1de6_0_0"/>
          <p:cNvSpPr/>
          <p:nvPr/>
        </p:nvSpPr>
        <p:spPr>
          <a:xfrm>
            <a:off x="2882100" y="4035700"/>
            <a:ext cx="1238700" cy="384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Value proposition</a:t>
            </a:r>
            <a:endParaRPr b="0" i="0" sz="1500" u="none" cap="none" strike="noStrike">
              <a:solidFill>
                <a:srgbClr val="000000"/>
              </a:solidFill>
              <a:latin typeface="Lato"/>
              <a:ea typeface="Lato"/>
              <a:cs typeface="Lato"/>
              <a:sym typeface="Lato"/>
            </a:endParaRPr>
          </a:p>
        </p:txBody>
      </p:sp>
      <p:sp>
        <p:nvSpPr>
          <p:cNvPr id="721" name="Google Shape;721;g2d4044a1de6_0_0"/>
          <p:cNvSpPr txBox="1"/>
          <p:nvPr/>
        </p:nvSpPr>
        <p:spPr>
          <a:xfrm rot="-5400000">
            <a:off x="1823625" y="3497050"/>
            <a:ext cx="16617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HealthTech/Biotech </a:t>
            </a:r>
            <a:endParaRPr b="1" sz="1200">
              <a:solidFill>
                <a:srgbClr val="F29330"/>
              </a:solidFill>
            </a:endParaRPr>
          </a:p>
        </p:txBody>
      </p:sp>
      <p:grpSp>
        <p:nvGrpSpPr>
          <p:cNvPr id="722" name="Google Shape;722;g2d4044a1de6_0_0"/>
          <p:cNvGrpSpPr/>
          <p:nvPr/>
        </p:nvGrpSpPr>
        <p:grpSpPr>
          <a:xfrm>
            <a:off x="124525" y="4799363"/>
            <a:ext cx="634200" cy="624000"/>
            <a:chOff x="1014625" y="1783800"/>
            <a:chExt cx="634200" cy="624000"/>
          </a:xfrm>
        </p:grpSpPr>
        <p:sp>
          <p:nvSpPr>
            <p:cNvPr id="723" name="Google Shape;723;g2d4044a1de6_0_0"/>
            <p:cNvSpPr/>
            <p:nvPr/>
          </p:nvSpPr>
          <p:spPr>
            <a:xfrm>
              <a:off x="1014625" y="1783800"/>
              <a:ext cx="634200" cy="624000"/>
            </a:xfrm>
            <a:prstGeom prst="ellipse">
              <a:avLst/>
            </a:prstGeom>
            <a:solidFill>
              <a:srgbClr val="FF000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24" name="Google Shape;724;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US" sz="1100">
                  <a:solidFill>
                    <a:srgbClr val="FFFFFF"/>
                  </a:solidFill>
                  <a:latin typeface="Lato"/>
                  <a:ea typeface="Lato"/>
                  <a:cs typeface="Lato"/>
                  <a:sym typeface="Lato"/>
                </a:rPr>
                <a:t>TRL-1</a:t>
              </a:r>
              <a:endParaRPr sz="1600"/>
            </a:p>
          </p:txBody>
        </p:sp>
      </p:grpSp>
      <p:grpSp>
        <p:nvGrpSpPr>
          <p:cNvPr id="725" name="Google Shape;725;g2d4044a1de6_0_0"/>
          <p:cNvGrpSpPr/>
          <p:nvPr/>
        </p:nvGrpSpPr>
        <p:grpSpPr>
          <a:xfrm>
            <a:off x="856925" y="4723163"/>
            <a:ext cx="634200" cy="624000"/>
            <a:chOff x="1014625" y="1783800"/>
            <a:chExt cx="634200" cy="624000"/>
          </a:xfrm>
        </p:grpSpPr>
        <p:sp>
          <p:nvSpPr>
            <p:cNvPr id="726" name="Google Shape;726;g2d4044a1de6_0_0"/>
            <p:cNvSpPr/>
            <p:nvPr/>
          </p:nvSpPr>
          <p:spPr>
            <a:xfrm>
              <a:off x="1014625" y="1783800"/>
              <a:ext cx="634200" cy="624000"/>
            </a:xfrm>
            <a:prstGeom prst="ellipse">
              <a:avLst/>
            </a:prstGeom>
            <a:solidFill>
              <a:srgbClr val="FF000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27" name="Google Shape;727;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TRL-2</a:t>
              </a:r>
              <a:endParaRPr sz="1600"/>
            </a:p>
          </p:txBody>
        </p:sp>
      </p:grpSp>
      <p:grpSp>
        <p:nvGrpSpPr>
          <p:cNvPr id="728" name="Google Shape;728;g2d4044a1de6_0_0"/>
          <p:cNvGrpSpPr/>
          <p:nvPr/>
        </p:nvGrpSpPr>
        <p:grpSpPr>
          <a:xfrm>
            <a:off x="48325" y="5575770"/>
            <a:ext cx="1526200" cy="1310623"/>
            <a:chOff x="521425" y="2049600"/>
            <a:chExt cx="1526200" cy="1463075"/>
          </a:xfrm>
        </p:grpSpPr>
        <p:sp>
          <p:nvSpPr>
            <p:cNvPr id="729" name="Google Shape;729;g2d4044a1de6_0_0"/>
            <p:cNvSpPr/>
            <p:nvPr/>
          </p:nvSpPr>
          <p:spPr>
            <a:xfrm>
              <a:off x="521425" y="2213375"/>
              <a:ext cx="1482900" cy="1299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g2d4044a1de6_0_0"/>
            <p:cNvSpPr/>
            <p:nvPr/>
          </p:nvSpPr>
          <p:spPr>
            <a:xfrm>
              <a:off x="521425" y="2049600"/>
              <a:ext cx="1482900" cy="337500"/>
            </a:xfrm>
            <a:prstGeom prst="roundRect">
              <a:avLst>
                <a:gd fmla="val 16667" name="adj"/>
              </a:avLst>
            </a:prstGeom>
            <a:solidFill>
              <a:srgbClr val="FFFFFF"/>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latin typeface="Lato"/>
                  <a:ea typeface="Lato"/>
                  <a:cs typeface="Lato"/>
                  <a:sym typeface="Lato"/>
                </a:rPr>
                <a:t>Basic Research</a:t>
              </a:r>
              <a:endParaRPr sz="1000">
                <a:solidFill>
                  <a:srgbClr val="002060"/>
                </a:solidFill>
                <a:latin typeface="Lato"/>
                <a:ea typeface="Lato"/>
                <a:cs typeface="Lato"/>
                <a:sym typeface="Lato"/>
              </a:endParaRPr>
            </a:p>
          </p:txBody>
        </p:sp>
        <p:sp>
          <p:nvSpPr>
            <p:cNvPr id="731" name="Google Shape;731;g2d4044a1de6_0_0"/>
            <p:cNvSpPr txBox="1"/>
            <p:nvPr/>
          </p:nvSpPr>
          <p:spPr>
            <a:xfrm>
              <a:off x="521425" y="2539500"/>
              <a:ext cx="772200" cy="8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Idea, unproven, concept, no testing</a:t>
              </a:r>
              <a:endParaRPr sz="1000">
                <a:solidFill>
                  <a:srgbClr val="002060"/>
                </a:solidFill>
                <a:latin typeface="Lato"/>
                <a:ea typeface="Lato"/>
                <a:cs typeface="Lato"/>
                <a:sym typeface="Lato"/>
              </a:endParaRPr>
            </a:p>
          </p:txBody>
        </p:sp>
        <p:sp>
          <p:nvSpPr>
            <p:cNvPr id="732" name="Google Shape;732;g2d4044a1de6_0_0"/>
            <p:cNvSpPr txBox="1"/>
            <p:nvPr/>
          </p:nvSpPr>
          <p:spPr>
            <a:xfrm>
              <a:off x="1232225" y="2539500"/>
              <a:ext cx="815400" cy="8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Concept and application formulated</a:t>
              </a:r>
              <a:endParaRPr sz="1000">
                <a:solidFill>
                  <a:srgbClr val="002060"/>
                </a:solidFill>
                <a:latin typeface="Lato"/>
                <a:ea typeface="Lato"/>
                <a:cs typeface="Lato"/>
                <a:sym typeface="Lato"/>
              </a:endParaRPr>
            </a:p>
          </p:txBody>
        </p:sp>
      </p:grpSp>
      <p:grpSp>
        <p:nvGrpSpPr>
          <p:cNvPr id="733" name="Google Shape;733;g2d4044a1de6_0_0"/>
          <p:cNvGrpSpPr/>
          <p:nvPr/>
        </p:nvGrpSpPr>
        <p:grpSpPr>
          <a:xfrm>
            <a:off x="1666575" y="4720225"/>
            <a:ext cx="634200" cy="624000"/>
            <a:chOff x="1014625" y="1783800"/>
            <a:chExt cx="634200" cy="624000"/>
          </a:xfrm>
        </p:grpSpPr>
        <p:sp>
          <p:nvSpPr>
            <p:cNvPr id="734" name="Google Shape;734;g2d4044a1de6_0_0"/>
            <p:cNvSpPr/>
            <p:nvPr/>
          </p:nvSpPr>
          <p:spPr>
            <a:xfrm>
              <a:off x="1014625" y="1783800"/>
              <a:ext cx="634200" cy="624000"/>
            </a:xfrm>
            <a:prstGeom prst="ellipse">
              <a:avLst/>
            </a:prstGeom>
            <a:solidFill>
              <a:srgbClr val="FF990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35" name="Google Shape;735;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TRL-3</a:t>
              </a:r>
              <a:endParaRPr sz="1600"/>
            </a:p>
          </p:txBody>
        </p:sp>
      </p:grpSp>
      <p:grpSp>
        <p:nvGrpSpPr>
          <p:cNvPr id="736" name="Google Shape;736;g2d4044a1de6_0_0"/>
          <p:cNvGrpSpPr/>
          <p:nvPr/>
        </p:nvGrpSpPr>
        <p:grpSpPr>
          <a:xfrm>
            <a:off x="2354675" y="4705350"/>
            <a:ext cx="634200" cy="624000"/>
            <a:chOff x="1014625" y="1783800"/>
            <a:chExt cx="634200" cy="624000"/>
          </a:xfrm>
        </p:grpSpPr>
        <p:sp>
          <p:nvSpPr>
            <p:cNvPr id="737" name="Google Shape;737;g2d4044a1de6_0_0"/>
            <p:cNvSpPr/>
            <p:nvPr/>
          </p:nvSpPr>
          <p:spPr>
            <a:xfrm>
              <a:off x="1014625" y="1783800"/>
              <a:ext cx="634200" cy="6240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38" name="Google Shape;738;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TRL-4</a:t>
              </a:r>
              <a:endParaRPr sz="1600"/>
            </a:p>
          </p:txBody>
        </p:sp>
      </p:grpSp>
      <p:grpSp>
        <p:nvGrpSpPr>
          <p:cNvPr id="739" name="Google Shape;739;g2d4044a1de6_0_0"/>
          <p:cNvGrpSpPr/>
          <p:nvPr/>
        </p:nvGrpSpPr>
        <p:grpSpPr>
          <a:xfrm>
            <a:off x="1574525" y="5435652"/>
            <a:ext cx="1526200" cy="1310623"/>
            <a:chOff x="521425" y="2049600"/>
            <a:chExt cx="1526200" cy="1463075"/>
          </a:xfrm>
        </p:grpSpPr>
        <p:sp>
          <p:nvSpPr>
            <p:cNvPr id="740" name="Google Shape;740;g2d4044a1de6_0_0"/>
            <p:cNvSpPr/>
            <p:nvPr/>
          </p:nvSpPr>
          <p:spPr>
            <a:xfrm>
              <a:off x="521425" y="2213375"/>
              <a:ext cx="1482900" cy="1299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g2d4044a1de6_0_0"/>
            <p:cNvSpPr/>
            <p:nvPr/>
          </p:nvSpPr>
          <p:spPr>
            <a:xfrm>
              <a:off x="521425" y="2049600"/>
              <a:ext cx="1482900" cy="337500"/>
            </a:xfrm>
            <a:prstGeom prst="roundRect">
              <a:avLst>
                <a:gd fmla="val 16667" name="adj"/>
              </a:avLst>
            </a:prstGeom>
            <a:solidFill>
              <a:srgbClr val="FFFFFF"/>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latin typeface="Lato"/>
                  <a:ea typeface="Lato"/>
                  <a:cs typeface="Lato"/>
                  <a:sym typeface="Lato"/>
                </a:rPr>
                <a:t>Pre-Clinical Research</a:t>
              </a:r>
              <a:endParaRPr sz="1000">
                <a:solidFill>
                  <a:srgbClr val="002060"/>
                </a:solidFill>
                <a:latin typeface="Lato"/>
                <a:ea typeface="Lato"/>
                <a:cs typeface="Lato"/>
                <a:sym typeface="Lato"/>
              </a:endParaRPr>
            </a:p>
          </p:txBody>
        </p:sp>
        <p:sp>
          <p:nvSpPr>
            <p:cNvPr id="742" name="Google Shape;742;g2d4044a1de6_0_0"/>
            <p:cNvSpPr txBox="1"/>
            <p:nvPr/>
          </p:nvSpPr>
          <p:spPr>
            <a:xfrm>
              <a:off x="521425" y="2539500"/>
              <a:ext cx="772200" cy="8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First laboratory tests completed</a:t>
              </a:r>
              <a:endParaRPr sz="1000">
                <a:solidFill>
                  <a:srgbClr val="002060"/>
                </a:solidFill>
                <a:latin typeface="Lato"/>
                <a:ea typeface="Lato"/>
                <a:cs typeface="Lato"/>
                <a:sym typeface="Lato"/>
              </a:endParaRPr>
            </a:p>
          </p:txBody>
        </p:sp>
        <p:sp>
          <p:nvSpPr>
            <p:cNvPr id="743" name="Google Shape;743;g2d4044a1de6_0_0"/>
            <p:cNvSpPr txBox="1"/>
            <p:nvPr/>
          </p:nvSpPr>
          <p:spPr>
            <a:xfrm>
              <a:off x="1232225" y="2539500"/>
              <a:ext cx="815400" cy="8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Small scale prototype built in a laboratory</a:t>
              </a:r>
              <a:endParaRPr sz="1000">
                <a:solidFill>
                  <a:srgbClr val="002060"/>
                </a:solidFill>
                <a:latin typeface="Lato"/>
                <a:ea typeface="Lato"/>
                <a:cs typeface="Lato"/>
                <a:sym typeface="Lato"/>
              </a:endParaRPr>
            </a:p>
          </p:txBody>
        </p:sp>
      </p:grpSp>
      <p:grpSp>
        <p:nvGrpSpPr>
          <p:cNvPr id="744" name="Google Shape;744;g2d4044a1de6_0_0"/>
          <p:cNvGrpSpPr/>
          <p:nvPr/>
        </p:nvGrpSpPr>
        <p:grpSpPr>
          <a:xfrm>
            <a:off x="3118975" y="4081345"/>
            <a:ext cx="1105750" cy="2664845"/>
            <a:chOff x="5232125" y="453025"/>
            <a:chExt cx="1105750" cy="2805100"/>
          </a:xfrm>
        </p:grpSpPr>
        <p:grpSp>
          <p:nvGrpSpPr>
            <p:cNvPr id="745" name="Google Shape;745;g2d4044a1de6_0_0"/>
            <p:cNvGrpSpPr/>
            <p:nvPr/>
          </p:nvGrpSpPr>
          <p:grpSpPr>
            <a:xfrm>
              <a:off x="5476575" y="453025"/>
              <a:ext cx="634200" cy="624000"/>
              <a:chOff x="1014625" y="1783800"/>
              <a:chExt cx="634200" cy="624000"/>
            </a:xfrm>
          </p:grpSpPr>
          <p:sp>
            <p:nvSpPr>
              <p:cNvPr id="746" name="Google Shape;746;g2d4044a1de6_0_0"/>
              <p:cNvSpPr/>
              <p:nvPr/>
            </p:nvSpPr>
            <p:spPr>
              <a:xfrm>
                <a:off x="1014625" y="1783800"/>
                <a:ext cx="634200" cy="6240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47" name="Google Shape;747;g2d4044a1de6_0_0"/>
              <p:cNvSpPr txBox="1"/>
              <p:nvPr/>
            </p:nvSpPr>
            <p:spPr>
              <a:xfrm>
                <a:off x="1035025" y="1934250"/>
                <a:ext cx="593400" cy="37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TRL-5</a:t>
                </a:r>
                <a:endParaRPr sz="1600"/>
              </a:p>
            </p:txBody>
          </p:sp>
        </p:grpSp>
        <p:sp>
          <p:nvSpPr>
            <p:cNvPr id="748" name="Google Shape;748;g2d4044a1de6_0_0"/>
            <p:cNvSpPr/>
            <p:nvPr/>
          </p:nvSpPr>
          <p:spPr>
            <a:xfrm>
              <a:off x="5232125" y="1560725"/>
              <a:ext cx="1089900" cy="16974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2d4044a1de6_0_0"/>
            <p:cNvSpPr/>
            <p:nvPr/>
          </p:nvSpPr>
          <p:spPr>
            <a:xfrm>
              <a:off x="5232125" y="1162650"/>
              <a:ext cx="1089900" cy="800400"/>
            </a:xfrm>
            <a:prstGeom prst="roundRect">
              <a:avLst>
                <a:gd fmla="val 16667" name="adj"/>
              </a:avLst>
            </a:prstGeom>
            <a:solidFill>
              <a:srgbClr val="FFFFFF"/>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latin typeface="Lato"/>
                  <a:ea typeface="Lato"/>
                  <a:cs typeface="Lato"/>
                  <a:sym typeface="Lato"/>
                </a:rPr>
                <a:t>Manufacturing Validation / Late Pre-Clinical Research</a:t>
              </a:r>
              <a:endParaRPr sz="1000">
                <a:solidFill>
                  <a:srgbClr val="002060"/>
                </a:solidFill>
                <a:latin typeface="Lato"/>
                <a:ea typeface="Lato"/>
                <a:cs typeface="Lato"/>
                <a:sym typeface="Lato"/>
              </a:endParaRPr>
            </a:p>
          </p:txBody>
        </p:sp>
        <p:sp>
          <p:nvSpPr>
            <p:cNvPr id="750" name="Google Shape;750;g2d4044a1de6_0_0"/>
            <p:cNvSpPr txBox="1"/>
            <p:nvPr/>
          </p:nvSpPr>
          <p:spPr>
            <a:xfrm>
              <a:off x="5247975" y="2017975"/>
              <a:ext cx="1089900" cy="116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Large-scale prototype tested in unintended environment; simulation suite</a:t>
              </a:r>
              <a:endParaRPr sz="1000">
                <a:solidFill>
                  <a:srgbClr val="002060"/>
                </a:solidFill>
                <a:latin typeface="Lato"/>
                <a:ea typeface="Lato"/>
                <a:cs typeface="Lato"/>
                <a:sym typeface="Lato"/>
              </a:endParaRPr>
            </a:p>
          </p:txBody>
        </p:sp>
      </p:grpSp>
      <p:grpSp>
        <p:nvGrpSpPr>
          <p:cNvPr id="751" name="Google Shape;751;g2d4044a1de6_0_0"/>
          <p:cNvGrpSpPr/>
          <p:nvPr/>
        </p:nvGrpSpPr>
        <p:grpSpPr>
          <a:xfrm>
            <a:off x="4485975" y="3882025"/>
            <a:ext cx="634200" cy="624000"/>
            <a:chOff x="1014625" y="1783800"/>
            <a:chExt cx="634200" cy="624000"/>
          </a:xfrm>
        </p:grpSpPr>
        <p:sp>
          <p:nvSpPr>
            <p:cNvPr id="752" name="Google Shape;752;g2d4044a1de6_0_0"/>
            <p:cNvSpPr/>
            <p:nvPr/>
          </p:nvSpPr>
          <p:spPr>
            <a:xfrm>
              <a:off x="1014625" y="1783800"/>
              <a:ext cx="634200" cy="6240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53" name="Google Shape;753;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TRL-6</a:t>
              </a:r>
              <a:endParaRPr sz="1600"/>
            </a:p>
          </p:txBody>
        </p:sp>
      </p:grpSp>
      <p:grpSp>
        <p:nvGrpSpPr>
          <p:cNvPr id="754" name="Google Shape;754;g2d4044a1de6_0_0"/>
          <p:cNvGrpSpPr/>
          <p:nvPr/>
        </p:nvGrpSpPr>
        <p:grpSpPr>
          <a:xfrm>
            <a:off x="5373625" y="3867150"/>
            <a:ext cx="634200" cy="624000"/>
            <a:chOff x="1014625" y="1783800"/>
            <a:chExt cx="634200" cy="624000"/>
          </a:xfrm>
        </p:grpSpPr>
        <p:sp>
          <p:nvSpPr>
            <p:cNvPr id="755" name="Google Shape;755;g2d4044a1de6_0_0"/>
            <p:cNvSpPr/>
            <p:nvPr/>
          </p:nvSpPr>
          <p:spPr>
            <a:xfrm>
              <a:off x="1014625" y="1783800"/>
              <a:ext cx="634200" cy="6240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56" name="Google Shape;756;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TRL-7</a:t>
              </a:r>
              <a:endParaRPr sz="1600"/>
            </a:p>
          </p:txBody>
        </p:sp>
      </p:grpSp>
      <p:grpSp>
        <p:nvGrpSpPr>
          <p:cNvPr id="757" name="Google Shape;757;g2d4044a1de6_0_0"/>
          <p:cNvGrpSpPr/>
          <p:nvPr/>
        </p:nvGrpSpPr>
        <p:grpSpPr>
          <a:xfrm>
            <a:off x="6007827" y="4875519"/>
            <a:ext cx="2363723" cy="2023046"/>
            <a:chOff x="307641" y="2152095"/>
            <a:chExt cx="1740079" cy="1360580"/>
          </a:xfrm>
        </p:grpSpPr>
        <p:sp>
          <p:nvSpPr>
            <p:cNvPr id="758" name="Google Shape;758;g2d4044a1de6_0_0"/>
            <p:cNvSpPr/>
            <p:nvPr/>
          </p:nvSpPr>
          <p:spPr>
            <a:xfrm>
              <a:off x="521425" y="2213375"/>
              <a:ext cx="1482900" cy="1299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2d4044a1de6_0_0"/>
            <p:cNvSpPr/>
            <p:nvPr/>
          </p:nvSpPr>
          <p:spPr>
            <a:xfrm>
              <a:off x="521425" y="2152095"/>
              <a:ext cx="1482900" cy="337500"/>
            </a:xfrm>
            <a:prstGeom prst="roundRect">
              <a:avLst>
                <a:gd fmla="val 16667" name="adj"/>
              </a:avLst>
            </a:prstGeom>
            <a:solidFill>
              <a:srgbClr val="FFFFFF"/>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latin typeface="Lato"/>
                  <a:ea typeface="Lato"/>
                  <a:cs typeface="Lato"/>
                  <a:sym typeface="Lato"/>
                </a:rPr>
                <a:t>Clinical Research</a:t>
              </a:r>
              <a:endParaRPr sz="1000">
                <a:solidFill>
                  <a:srgbClr val="002060"/>
                </a:solidFill>
                <a:latin typeface="Lato"/>
                <a:ea typeface="Lato"/>
                <a:cs typeface="Lato"/>
                <a:sym typeface="Lato"/>
              </a:endParaRPr>
            </a:p>
          </p:txBody>
        </p:sp>
        <p:sp>
          <p:nvSpPr>
            <p:cNvPr id="760" name="Google Shape;760;g2d4044a1de6_0_0"/>
            <p:cNvSpPr txBox="1"/>
            <p:nvPr/>
          </p:nvSpPr>
          <p:spPr>
            <a:xfrm>
              <a:off x="307641" y="2387102"/>
              <a:ext cx="986100" cy="74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Performance-scale prototype  tested in an intended environment close to expected performance</a:t>
              </a:r>
              <a:endParaRPr sz="1000">
                <a:solidFill>
                  <a:srgbClr val="002060"/>
                </a:solidFill>
                <a:latin typeface="Lato"/>
                <a:ea typeface="Lato"/>
                <a:cs typeface="Lato"/>
                <a:sym typeface="Lato"/>
              </a:endParaRPr>
            </a:p>
          </p:txBody>
        </p:sp>
        <p:sp>
          <p:nvSpPr>
            <p:cNvPr id="761" name="Google Shape;761;g2d4044a1de6_0_0"/>
            <p:cNvSpPr txBox="1"/>
            <p:nvPr/>
          </p:nvSpPr>
          <p:spPr>
            <a:xfrm>
              <a:off x="1174120" y="2500966"/>
              <a:ext cx="873600" cy="84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Demonstrate innovation operating in an operational environment at pre-commercial scale</a:t>
              </a:r>
              <a:endParaRPr sz="1000">
                <a:solidFill>
                  <a:srgbClr val="002060"/>
                </a:solidFill>
                <a:latin typeface="Lato"/>
                <a:ea typeface="Lato"/>
                <a:cs typeface="Lato"/>
                <a:sym typeface="Lato"/>
              </a:endParaRPr>
            </a:p>
          </p:txBody>
        </p:sp>
      </p:grpSp>
      <p:grpSp>
        <p:nvGrpSpPr>
          <p:cNvPr id="762" name="Google Shape;762;g2d4044a1de6_0_0"/>
          <p:cNvGrpSpPr/>
          <p:nvPr/>
        </p:nvGrpSpPr>
        <p:grpSpPr>
          <a:xfrm>
            <a:off x="6314775" y="3882025"/>
            <a:ext cx="634200" cy="624000"/>
            <a:chOff x="1014625" y="1783800"/>
            <a:chExt cx="634200" cy="624000"/>
          </a:xfrm>
        </p:grpSpPr>
        <p:sp>
          <p:nvSpPr>
            <p:cNvPr id="763" name="Google Shape;763;g2d4044a1de6_0_0"/>
            <p:cNvSpPr/>
            <p:nvPr/>
          </p:nvSpPr>
          <p:spPr>
            <a:xfrm>
              <a:off x="1014625" y="1783800"/>
              <a:ext cx="634200" cy="6240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64" name="Google Shape;764;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TRL-8</a:t>
              </a:r>
              <a:endParaRPr sz="1600"/>
            </a:p>
          </p:txBody>
        </p:sp>
      </p:grpSp>
      <p:grpSp>
        <p:nvGrpSpPr>
          <p:cNvPr id="765" name="Google Shape;765;g2d4044a1de6_0_0"/>
          <p:cNvGrpSpPr/>
          <p:nvPr/>
        </p:nvGrpSpPr>
        <p:grpSpPr>
          <a:xfrm>
            <a:off x="7278625" y="3867150"/>
            <a:ext cx="634200" cy="624000"/>
            <a:chOff x="1014625" y="1783800"/>
            <a:chExt cx="634200" cy="624000"/>
          </a:xfrm>
        </p:grpSpPr>
        <p:sp>
          <p:nvSpPr>
            <p:cNvPr id="766" name="Google Shape;766;g2d4044a1de6_0_0"/>
            <p:cNvSpPr/>
            <p:nvPr/>
          </p:nvSpPr>
          <p:spPr>
            <a:xfrm>
              <a:off x="1014625" y="1783800"/>
              <a:ext cx="634200" cy="6240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67" name="Google Shape;767;g2d4044a1de6_0_0"/>
            <p:cNvSpPr txBox="1"/>
            <p:nvPr/>
          </p:nvSpPr>
          <p:spPr>
            <a:xfrm>
              <a:off x="1035025" y="1934250"/>
              <a:ext cx="593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100">
                  <a:solidFill>
                    <a:srgbClr val="FFFFFF"/>
                  </a:solidFill>
                  <a:latin typeface="Lato"/>
                  <a:ea typeface="Lato"/>
                  <a:cs typeface="Lato"/>
                  <a:sym typeface="Lato"/>
                </a:rPr>
                <a:t>TRL-9</a:t>
              </a:r>
              <a:endParaRPr sz="1600"/>
            </a:p>
          </p:txBody>
        </p:sp>
      </p:grpSp>
      <p:grpSp>
        <p:nvGrpSpPr>
          <p:cNvPr id="768" name="Google Shape;768;g2d4044a1de6_0_0"/>
          <p:cNvGrpSpPr/>
          <p:nvPr/>
        </p:nvGrpSpPr>
        <p:grpSpPr>
          <a:xfrm>
            <a:off x="8356304" y="4875449"/>
            <a:ext cx="1920236" cy="2023046"/>
            <a:chOff x="521425" y="2152095"/>
            <a:chExt cx="1526298" cy="1360580"/>
          </a:xfrm>
        </p:grpSpPr>
        <p:sp>
          <p:nvSpPr>
            <p:cNvPr id="769" name="Google Shape;769;g2d4044a1de6_0_0"/>
            <p:cNvSpPr/>
            <p:nvPr/>
          </p:nvSpPr>
          <p:spPr>
            <a:xfrm>
              <a:off x="521425" y="2213375"/>
              <a:ext cx="1482900" cy="12993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g2d4044a1de6_0_0"/>
            <p:cNvSpPr/>
            <p:nvPr/>
          </p:nvSpPr>
          <p:spPr>
            <a:xfrm>
              <a:off x="521425" y="2152095"/>
              <a:ext cx="1482900" cy="337500"/>
            </a:xfrm>
            <a:prstGeom prst="roundRect">
              <a:avLst>
                <a:gd fmla="val 16667" name="adj"/>
              </a:avLst>
            </a:prstGeom>
            <a:solidFill>
              <a:srgbClr val="FFFFFF"/>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latin typeface="Lato"/>
                  <a:ea typeface="Lato"/>
                  <a:cs typeface="Lato"/>
                  <a:sym typeface="Lato"/>
                </a:rPr>
                <a:t>Regulatory Clearance and Market Preparation</a:t>
              </a:r>
              <a:endParaRPr sz="1000">
                <a:solidFill>
                  <a:srgbClr val="002060"/>
                </a:solidFill>
                <a:latin typeface="Lato"/>
                <a:ea typeface="Lato"/>
                <a:cs typeface="Lato"/>
                <a:sym typeface="Lato"/>
              </a:endParaRPr>
            </a:p>
          </p:txBody>
        </p:sp>
        <p:sp>
          <p:nvSpPr>
            <p:cNvPr id="771" name="Google Shape;771;g2d4044a1de6_0_0"/>
            <p:cNvSpPr txBox="1"/>
            <p:nvPr/>
          </p:nvSpPr>
          <p:spPr>
            <a:xfrm>
              <a:off x="521429" y="2486855"/>
              <a:ext cx="839400" cy="84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First-of-Kind commercial innovation. Manufacturing and integration process outlined</a:t>
              </a:r>
              <a:endParaRPr sz="1000">
                <a:solidFill>
                  <a:srgbClr val="002060"/>
                </a:solidFill>
                <a:latin typeface="Lato"/>
                <a:ea typeface="Lato"/>
                <a:cs typeface="Lato"/>
                <a:sym typeface="Lato"/>
              </a:endParaRPr>
            </a:p>
          </p:txBody>
        </p:sp>
        <p:sp>
          <p:nvSpPr>
            <p:cNvPr id="772" name="Google Shape;772;g2d4044a1de6_0_0"/>
            <p:cNvSpPr txBox="1"/>
            <p:nvPr/>
          </p:nvSpPr>
          <p:spPr>
            <a:xfrm>
              <a:off x="1275523" y="2502978"/>
              <a:ext cx="772200" cy="74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Full commercial application: innovation available for consumers</a:t>
              </a:r>
              <a:endParaRPr sz="1000">
                <a:solidFill>
                  <a:srgbClr val="002060"/>
                </a:solidFill>
                <a:latin typeface="Lato"/>
                <a:ea typeface="Lato"/>
                <a:cs typeface="Lato"/>
                <a:sym typeface="Lato"/>
              </a:endParaRPr>
            </a:p>
          </p:txBody>
        </p:sp>
      </p:grpSp>
      <p:sp>
        <p:nvSpPr>
          <p:cNvPr id="773" name="Google Shape;773;g2d4044a1de6_0_0"/>
          <p:cNvSpPr/>
          <p:nvPr/>
        </p:nvSpPr>
        <p:spPr>
          <a:xfrm>
            <a:off x="10281775" y="4895900"/>
            <a:ext cx="1089900" cy="2024100"/>
          </a:xfrm>
          <a:prstGeom prst="roundRect">
            <a:avLst>
              <a:gd fmla="val 16667" name="adj"/>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g2d4044a1de6_0_0"/>
          <p:cNvSpPr/>
          <p:nvPr/>
        </p:nvSpPr>
        <p:spPr>
          <a:xfrm>
            <a:off x="10281775" y="4851200"/>
            <a:ext cx="1089900" cy="501900"/>
          </a:xfrm>
          <a:prstGeom prst="roundRect">
            <a:avLst>
              <a:gd fmla="val 16667" name="adj"/>
            </a:avLst>
          </a:prstGeom>
          <a:solidFill>
            <a:srgbClr val="FFFFFF"/>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latin typeface="Lato"/>
                <a:ea typeface="Lato"/>
                <a:cs typeface="Lato"/>
                <a:sym typeface="Lato"/>
              </a:rPr>
              <a:t>Post-Launch</a:t>
            </a:r>
            <a:endParaRPr sz="1000">
              <a:solidFill>
                <a:srgbClr val="002060"/>
              </a:solidFill>
              <a:latin typeface="Lato"/>
              <a:ea typeface="Lato"/>
              <a:cs typeface="Lato"/>
              <a:sym typeface="Lato"/>
            </a:endParaRPr>
          </a:p>
        </p:txBody>
      </p:sp>
      <p:grpSp>
        <p:nvGrpSpPr>
          <p:cNvPr id="775" name="Google Shape;775;g2d4044a1de6_0_0"/>
          <p:cNvGrpSpPr/>
          <p:nvPr/>
        </p:nvGrpSpPr>
        <p:grpSpPr>
          <a:xfrm>
            <a:off x="10638225" y="4459425"/>
            <a:ext cx="694500" cy="384300"/>
            <a:chOff x="984475" y="1851600"/>
            <a:chExt cx="694500" cy="384300"/>
          </a:xfrm>
        </p:grpSpPr>
        <p:sp>
          <p:nvSpPr>
            <p:cNvPr id="776" name="Google Shape;776;g2d4044a1de6_0_0"/>
            <p:cNvSpPr/>
            <p:nvPr/>
          </p:nvSpPr>
          <p:spPr>
            <a:xfrm>
              <a:off x="1109750" y="1851600"/>
              <a:ext cx="429900" cy="384300"/>
            </a:xfrm>
            <a:prstGeom prst="ellipse">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900">
                <a:solidFill>
                  <a:srgbClr val="FFFFFF"/>
                </a:solidFill>
                <a:latin typeface="Lato"/>
                <a:ea typeface="Lato"/>
                <a:cs typeface="Lato"/>
                <a:sym typeface="Lato"/>
              </a:endParaRPr>
            </a:p>
          </p:txBody>
        </p:sp>
        <p:sp>
          <p:nvSpPr>
            <p:cNvPr id="777" name="Google Shape;777;g2d4044a1de6_0_0"/>
            <p:cNvSpPr txBox="1"/>
            <p:nvPr/>
          </p:nvSpPr>
          <p:spPr>
            <a:xfrm>
              <a:off x="984475" y="1926000"/>
              <a:ext cx="694500" cy="27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600">
                  <a:solidFill>
                    <a:srgbClr val="FFFFFF"/>
                  </a:solidFill>
                  <a:latin typeface="Lato"/>
                  <a:ea typeface="Lato"/>
                  <a:cs typeface="Lato"/>
                  <a:sym typeface="Lato"/>
                </a:rPr>
                <a:t>TRL-10</a:t>
              </a:r>
              <a:endParaRPr sz="1100"/>
            </a:p>
          </p:txBody>
        </p:sp>
      </p:grpSp>
      <p:sp>
        <p:nvSpPr>
          <p:cNvPr id="778" name="Google Shape;778;g2d4044a1de6_0_0"/>
          <p:cNvSpPr txBox="1"/>
          <p:nvPr/>
        </p:nvSpPr>
        <p:spPr>
          <a:xfrm>
            <a:off x="10357975" y="5403594"/>
            <a:ext cx="1089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002060"/>
                </a:solidFill>
                <a:latin typeface="Lato"/>
                <a:ea typeface="Lato"/>
                <a:cs typeface="Lato"/>
                <a:sym typeface="Lato"/>
              </a:rPr>
              <a:t>Innovation marketed; generation of real world evidence / impact evaluation</a:t>
            </a:r>
            <a:endParaRPr sz="1000">
              <a:solidFill>
                <a:srgbClr val="002060"/>
              </a:solidFill>
              <a:latin typeface="Lato"/>
              <a:ea typeface="Lato"/>
              <a:cs typeface="Lato"/>
              <a:sym typeface="Lato"/>
            </a:endParaRPr>
          </a:p>
        </p:txBody>
      </p:sp>
      <p:sp>
        <p:nvSpPr>
          <p:cNvPr id="779" name="Google Shape;779;g2d4044a1de6_0_0"/>
          <p:cNvSpPr/>
          <p:nvPr/>
        </p:nvSpPr>
        <p:spPr>
          <a:xfrm>
            <a:off x="5120175" y="6615600"/>
            <a:ext cx="1908300" cy="242400"/>
          </a:xfrm>
          <a:prstGeom prst="roundRect">
            <a:avLst>
              <a:gd fmla="val 16667" name="adj"/>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FFFFFF"/>
                </a:solidFill>
                <a:latin typeface="Lato"/>
                <a:ea typeface="Lato"/>
                <a:cs typeface="Lato"/>
                <a:sym typeface="Lato"/>
              </a:rPr>
              <a:t>Regulatory Approval</a:t>
            </a:r>
            <a:endParaRPr b="1" sz="1100">
              <a:solidFill>
                <a:srgbClr val="FFFFFF"/>
              </a:solidFill>
              <a:latin typeface="Lato"/>
              <a:ea typeface="Lato"/>
              <a:cs typeface="Lato"/>
              <a:sym typeface="Lato"/>
            </a:endParaRPr>
          </a:p>
        </p:txBody>
      </p:sp>
      <p:sp>
        <p:nvSpPr>
          <p:cNvPr id="780" name="Google Shape;780;g2d4044a1de6_0_0"/>
          <p:cNvSpPr/>
          <p:nvPr/>
        </p:nvSpPr>
        <p:spPr>
          <a:xfrm>
            <a:off x="-180275" y="4049625"/>
            <a:ext cx="2810400" cy="594300"/>
          </a:xfrm>
          <a:prstGeom prst="roundRect">
            <a:avLst>
              <a:gd fmla="val 16667" name="adj"/>
            </a:avLst>
          </a:prstGeom>
          <a:no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002060"/>
                </a:solidFill>
                <a:latin typeface="Lato"/>
                <a:ea typeface="Lato"/>
                <a:cs typeface="Lato"/>
                <a:sym typeface="Lato"/>
              </a:rPr>
              <a:t>Innovation Readiness Levels (Technology)</a:t>
            </a:r>
            <a:endParaRPr b="1" sz="1300">
              <a:solidFill>
                <a:srgbClr val="002060"/>
              </a:solidFill>
              <a:latin typeface="Lato"/>
              <a:ea typeface="Lato"/>
              <a:cs typeface="Lato"/>
              <a:sym typeface="Lato"/>
            </a:endParaRPr>
          </a:p>
        </p:txBody>
      </p:sp>
      <p:sp>
        <p:nvSpPr>
          <p:cNvPr id="781" name="Google Shape;781;g2d4044a1de6_0_0"/>
          <p:cNvSpPr/>
          <p:nvPr/>
        </p:nvSpPr>
        <p:spPr>
          <a:xfrm>
            <a:off x="1574525" y="6846500"/>
            <a:ext cx="7499700" cy="162600"/>
          </a:xfrm>
          <a:prstGeom prst="roundRect">
            <a:avLst>
              <a:gd fmla="val 16667" name="adj"/>
            </a:avLst>
          </a:prstGeom>
          <a:solidFill>
            <a:srgbClr val="07376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rPr>
              <a:t>NIHR Remit</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pic>
        <p:nvPicPr>
          <p:cNvPr id="786" name="Google Shape;786;g309bd59842f_0_0"/>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sp>
        <p:nvSpPr>
          <p:cNvPr id="787" name="Google Shape;787;g309bd59842f_0_0"/>
          <p:cNvSpPr/>
          <p:nvPr/>
        </p:nvSpPr>
        <p:spPr>
          <a:xfrm>
            <a:off x="0" y="730801"/>
            <a:ext cx="12192000" cy="16311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88" name="Google Shape;788;g309bd59842f_0_0"/>
          <p:cNvSpPr txBox="1"/>
          <p:nvPr/>
        </p:nvSpPr>
        <p:spPr>
          <a:xfrm>
            <a:off x="243748" y="730803"/>
            <a:ext cx="4938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001843"/>
                </a:solidFill>
              </a:rPr>
              <a:t>Innovation </a:t>
            </a:r>
            <a:r>
              <a:rPr b="1" i="0" lang="en-US" sz="2000" u="none" cap="none" strike="noStrike">
                <a:solidFill>
                  <a:srgbClr val="001843"/>
                </a:solidFill>
                <a:latin typeface="Arial"/>
                <a:ea typeface="Arial"/>
                <a:cs typeface="Arial"/>
                <a:sym typeface="Arial"/>
              </a:rPr>
              <a:t>development pipeline</a:t>
            </a:r>
            <a:endParaRPr b="0" i="0" sz="1500" u="none" cap="none" strike="noStrike">
              <a:solidFill>
                <a:srgbClr val="000000"/>
              </a:solidFill>
              <a:latin typeface="Arial"/>
              <a:ea typeface="Arial"/>
              <a:cs typeface="Arial"/>
              <a:sym typeface="Arial"/>
            </a:endParaRPr>
          </a:p>
        </p:txBody>
      </p:sp>
      <p:sp>
        <p:nvSpPr>
          <p:cNvPr id="789" name="Google Shape;789;g309bd59842f_0_0"/>
          <p:cNvSpPr/>
          <p:nvPr/>
        </p:nvSpPr>
        <p:spPr>
          <a:xfrm>
            <a:off x="319948" y="1200151"/>
            <a:ext cx="3270900" cy="452100"/>
          </a:xfrm>
          <a:prstGeom prst="homePlate">
            <a:avLst>
              <a:gd fmla="val 50000" name="adj"/>
            </a:avLst>
          </a:prstGeom>
          <a:solidFill>
            <a:srgbClr val="A3E0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Research</a:t>
            </a:r>
            <a:endParaRPr b="0" i="0" sz="1500" u="none" cap="none" strike="noStrike">
              <a:solidFill>
                <a:srgbClr val="000000"/>
              </a:solidFill>
              <a:latin typeface="Arial"/>
              <a:ea typeface="Arial"/>
              <a:cs typeface="Arial"/>
              <a:sym typeface="Arial"/>
            </a:endParaRPr>
          </a:p>
        </p:txBody>
      </p:sp>
      <p:sp>
        <p:nvSpPr>
          <p:cNvPr id="790" name="Google Shape;790;g309bd59842f_0_0"/>
          <p:cNvSpPr/>
          <p:nvPr/>
        </p:nvSpPr>
        <p:spPr>
          <a:xfrm>
            <a:off x="3590925" y="1200151"/>
            <a:ext cx="4661700" cy="452100"/>
          </a:xfrm>
          <a:prstGeom prst="chevron">
            <a:avLst>
              <a:gd fmla="val 50000" name="adj"/>
            </a:avLst>
          </a:prstGeom>
          <a:solidFill>
            <a:srgbClr val="66CC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Development</a:t>
            </a:r>
            <a:endParaRPr b="0" i="0" sz="1500" u="none" cap="none" strike="noStrike">
              <a:solidFill>
                <a:srgbClr val="000000"/>
              </a:solidFill>
              <a:latin typeface="Arial"/>
              <a:ea typeface="Arial"/>
              <a:cs typeface="Arial"/>
              <a:sym typeface="Arial"/>
            </a:endParaRPr>
          </a:p>
        </p:txBody>
      </p:sp>
      <p:sp>
        <p:nvSpPr>
          <p:cNvPr id="791" name="Google Shape;791;g309bd59842f_0_0"/>
          <p:cNvSpPr/>
          <p:nvPr/>
        </p:nvSpPr>
        <p:spPr>
          <a:xfrm>
            <a:off x="8252381" y="1200149"/>
            <a:ext cx="3758700" cy="452100"/>
          </a:xfrm>
          <a:prstGeom prst="chevron">
            <a:avLst>
              <a:gd fmla="val 50000" name="adj"/>
            </a:avLst>
          </a:prstGeom>
          <a:solidFill>
            <a:srgbClr val="0097E2">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Adoption</a:t>
            </a:r>
            <a:endParaRPr b="0" i="0" sz="1500" u="none" cap="none" strike="noStrike">
              <a:solidFill>
                <a:srgbClr val="000000"/>
              </a:solidFill>
              <a:latin typeface="Arial"/>
              <a:ea typeface="Arial"/>
              <a:cs typeface="Arial"/>
              <a:sym typeface="Arial"/>
            </a:endParaRPr>
          </a:p>
        </p:txBody>
      </p:sp>
      <p:sp>
        <p:nvSpPr>
          <p:cNvPr id="792" name="Google Shape;792;g309bd59842f_0_0"/>
          <p:cNvSpPr/>
          <p:nvPr/>
        </p:nvSpPr>
        <p:spPr>
          <a:xfrm>
            <a:off x="2358645" y="1742427"/>
            <a:ext cx="1737300" cy="564900"/>
          </a:xfrm>
          <a:prstGeom prst="roundRect">
            <a:avLst>
              <a:gd fmla="val 16667" name="adj"/>
            </a:avLst>
          </a:prstGeom>
          <a:solidFill>
            <a:srgbClr val="579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Proof of Concept</a:t>
            </a:r>
            <a:endParaRPr b="0" i="0" sz="1500" u="none" cap="none" strike="noStrike">
              <a:solidFill>
                <a:srgbClr val="000000"/>
              </a:solidFill>
              <a:latin typeface="Arial"/>
              <a:ea typeface="Arial"/>
              <a:cs typeface="Arial"/>
              <a:sym typeface="Arial"/>
            </a:endParaRPr>
          </a:p>
        </p:txBody>
      </p:sp>
      <p:sp>
        <p:nvSpPr>
          <p:cNvPr id="793" name="Google Shape;793;g309bd59842f_0_0"/>
          <p:cNvSpPr/>
          <p:nvPr/>
        </p:nvSpPr>
        <p:spPr>
          <a:xfrm>
            <a:off x="8450588" y="1723709"/>
            <a:ext cx="17712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Real-world Evaluation</a:t>
            </a:r>
            <a:endParaRPr b="0" i="0" sz="1500" u="none" cap="none" strike="noStrike">
              <a:solidFill>
                <a:srgbClr val="000000"/>
              </a:solidFill>
              <a:latin typeface="Arial"/>
              <a:ea typeface="Arial"/>
              <a:cs typeface="Arial"/>
              <a:sym typeface="Arial"/>
            </a:endParaRPr>
          </a:p>
        </p:txBody>
      </p:sp>
      <p:sp>
        <p:nvSpPr>
          <p:cNvPr id="794" name="Google Shape;794;g309bd59842f_0_0"/>
          <p:cNvSpPr/>
          <p:nvPr/>
        </p:nvSpPr>
        <p:spPr>
          <a:xfrm>
            <a:off x="319948" y="1752229"/>
            <a:ext cx="1905300" cy="564900"/>
          </a:xfrm>
          <a:prstGeom prst="roundRect">
            <a:avLst>
              <a:gd fmla="val 16667" name="adj"/>
            </a:avLst>
          </a:prstGeom>
          <a:solidFill>
            <a:srgbClr val="81A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Fundamental Research</a:t>
            </a:r>
            <a:endParaRPr b="0" i="0" sz="1500" u="none" cap="none" strike="noStrike">
              <a:solidFill>
                <a:srgbClr val="000000"/>
              </a:solidFill>
              <a:latin typeface="Arial"/>
              <a:ea typeface="Arial"/>
              <a:cs typeface="Arial"/>
              <a:sym typeface="Arial"/>
            </a:endParaRPr>
          </a:p>
        </p:txBody>
      </p:sp>
      <p:sp>
        <p:nvSpPr>
          <p:cNvPr id="795" name="Google Shape;795;g309bd59842f_0_0"/>
          <p:cNvSpPr/>
          <p:nvPr/>
        </p:nvSpPr>
        <p:spPr>
          <a:xfrm>
            <a:off x="4229449" y="1742427"/>
            <a:ext cx="2073300" cy="564900"/>
          </a:xfrm>
          <a:prstGeom prst="roundRect">
            <a:avLst>
              <a:gd fmla="val 16667" name="adj"/>
            </a:avLst>
          </a:prstGeom>
          <a:solidFill>
            <a:srgbClr val="2F7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Building evidence</a:t>
            </a:r>
            <a:endParaRPr b="0" i="0" sz="1500" u="none" cap="none" strike="noStrike">
              <a:solidFill>
                <a:srgbClr val="000000"/>
              </a:solidFill>
              <a:latin typeface="Arial"/>
              <a:ea typeface="Arial"/>
              <a:cs typeface="Arial"/>
              <a:sym typeface="Arial"/>
            </a:endParaRPr>
          </a:p>
        </p:txBody>
      </p:sp>
      <p:sp>
        <p:nvSpPr>
          <p:cNvPr id="796" name="Google Shape;796;g309bd59842f_0_0"/>
          <p:cNvSpPr/>
          <p:nvPr/>
        </p:nvSpPr>
        <p:spPr>
          <a:xfrm>
            <a:off x="6404237" y="1723708"/>
            <a:ext cx="1905300" cy="564900"/>
          </a:xfrm>
          <a:prstGeom prst="roundRect">
            <a:avLst>
              <a:gd fmla="val 16667" name="adj"/>
            </a:avLst>
          </a:prstGeom>
          <a:solidFill>
            <a:srgbClr val="004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Clinical evaluation</a:t>
            </a:r>
            <a:endParaRPr b="0" i="0" sz="1500" u="none" cap="none" strike="noStrike">
              <a:solidFill>
                <a:srgbClr val="000000"/>
              </a:solidFill>
              <a:latin typeface="Arial"/>
              <a:ea typeface="Arial"/>
              <a:cs typeface="Arial"/>
              <a:sym typeface="Arial"/>
            </a:endParaRPr>
          </a:p>
        </p:txBody>
      </p:sp>
      <p:sp>
        <p:nvSpPr>
          <p:cNvPr id="797" name="Google Shape;797;g309bd59842f_0_0"/>
          <p:cNvSpPr/>
          <p:nvPr/>
        </p:nvSpPr>
        <p:spPr>
          <a:xfrm>
            <a:off x="10273525" y="1742425"/>
            <a:ext cx="17373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Commissioning</a:t>
            </a:r>
            <a:endParaRPr b="0" i="0" sz="1500" u="none" cap="none" strike="noStrike">
              <a:solidFill>
                <a:srgbClr val="000000"/>
              </a:solidFill>
              <a:latin typeface="Arial"/>
              <a:ea typeface="Arial"/>
              <a:cs typeface="Arial"/>
              <a:sym typeface="Arial"/>
            </a:endParaRPr>
          </a:p>
        </p:txBody>
      </p:sp>
      <p:sp>
        <p:nvSpPr>
          <p:cNvPr id="798" name="Google Shape;798;g309bd59842f_0_0"/>
          <p:cNvSpPr/>
          <p:nvPr/>
        </p:nvSpPr>
        <p:spPr>
          <a:xfrm>
            <a:off x="2333125" y="2434400"/>
            <a:ext cx="8154000" cy="2021400"/>
          </a:xfrm>
          <a:prstGeom prst="roundRect">
            <a:avLst>
              <a:gd fmla="val 16667" name="adj"/>
            </a:avLst>
          </a:prstGeom>
          <a:solidFill>
            <a:srgbClr val="193E73"/>
          </a:solidFill>
          <a:ln cap="flat" cmpd="sng" w="38100">
            <a:solidFill>
              <a:srgbClr val="0018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descr="Department for Science, Innovation and Technology - Wikipedia" id="799" name="Google Shape;799;g309bd59842f_0_0"/>
          <p:cNvSpPr/>
          <p:nvPr/>
        </p:nvSpPr>
        <p:spPr>
          <a:xfrm>
            <a:off x="5943600" y="3276600"/>
            <a:ext cx="304800" cy="2493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pic>
        <p:nvPicPr>
          <p:cNvPr id="800" name="Google Shape;800;g309bd59842f_0_0"/>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sp>
        <p:nvSpPr>
          <p:cNvPr id="801" name="Google Shape;801;g309bd59842f_0_0"/>
          <p:cNvSpPr/>
          <p:nvPr/>
        </p:nvSpPr>
        <p:spPr>
          <a:xfrm>
            <a:off x="2801533" y="2508171"/>
            <a:ext cx="7054500" cy="3135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a:t>
            </a:r>
            <a:r>
              <a:rPr b="1" lang="en-US" sz="1100">
                <a:solidFill>
                  <a:schemeClr val="lt1"/>
                </a:solidFill>
              </a:rPr>
              <a:t>for experimental to late stage multi-centred trials from phase I/II/III&amp;IV</a:t>
            </a:r>
            <a:endParaRPr b="1" i="0" sz="1100" u="none" cap="none" strike="noStrike">
              <a:solidFill>
                <a:schemeClr val="lt1"/>
              </a:solidFill>
              <a:latin typeface="Arial"/>
              <a:ea typeface="Arial"/>
              <a:cs typeface="Arial"/>
              <a:sym typeface="Arial"/>
            </a:endParaRPr>
          </a:p>
        </p:txBody>
      </p:sp>
      <p:sp>
        <p:nvSpPr>
          <p:cNvPr id="802" name="Google Shape;802;g309bd59842f_0_0"/>
          <p:cNvSpPr/>
          <p:nvPr/>
        </p:nvSpPr>
        <p:spPr>
          <a:xfrm>
            <a:off x="2801525" y="2859138"/>
            <a:ext cx="1602600" cy="207600"/>
          </a:xfrm>
          <a:prstGeom prst="rect">
            <a:avLst/>
          </a:prstGeom>
          <a:solidFill>
            <a:schemeClr val="accent5"/>
          </a:solid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900">
                <a:solidFill>
                  <a:srgbClr val="000000"/>
                </a:solidFill>
                <a:latin typeface="Lato"/>
                <a:ea typeface="Lato"/>
                <a:cs typeface="Lato"/>
                <a:sym typeface="Lato"/>
              </a:rPr>
              <a:t>Experimental Medicine</a:t>
            </a:r>
            <a:endParaRPr b="1" sz="900">
              <a:solidFill>
                <a:srgbClr val="000000"/>
              </a:solidFill>
              <a:latin typeface="Lato"/>
              <a:ea typeface="Lato"/>
              <a:cs typeface="Lato"/>
              <a:sym typeface="Lato"/>
            </a:endParaRPr>
          </a:p>
        </p:txBody>
      </p:sp>
      <p:sp>
        <p:nvSpPr>
          <p:cNvPr id="803" name="Google Shape;803;g309bd59842f_0_0"/>
          <p:cNvSpPr/>
          <p:nvPr/>
        </p:nvSpPr>
        <p:spPr>
          <a:xfrm>
            <a:off x="4299154" y="3134391"/>
            <a:ext cx="382200" cy="3816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4" name="Google Shape;804;g309bd59842f_0_0"/>
          <p:cNvSpPr/>
          <p:nvPr/>
        </p:nvSpPr>
        <p:spPr>
          <a:xfrm>
            <a:off x="6167511" y="3129091"/>
            <a:ext cx="382200" cy="3816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 name="Google Shape;805;g309bd59842f_0_0"/>
          <p:cNvSpPr/>
          <p:nvPr/>
        </p:nvSpPr>
        <p:spPr>
          <a:xfrm>
            <a:off x="8055826" y="3117714"/>
            <a:ext cx="382200" cy="3816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6" name="Google Shape;806;g309bd59842f_0_0"/>
          <p:cNvSpPr/>
          <p:nvPr/>
        </p:nvSpPr>
        <p:spPr>
          <a:xfrm>
            <a:off x="2927299" y="3531375"/>
            <a:ext cx="6747600" cy="2517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07" name="Google Shape;807;g309bd59842f_0_0"/>
          <p:cNvSpPr/>
          <p:nvPr/>
        </p:nvSpPr>
        <p:spPr>
          <a:xfrm>
            <a:off x="3993876" y="3840575"/>
            <a:ext cx="5687700" cy="2352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08" name="Google Shape;808;g309bd59842f_0_0"/>
          <p:cNvSpPr/>
          <p:nvPr/>
        </p:nvSpPr>
        <p:spPr>
          <a:xfrm>
            <a:off x="4881851" y="4122225"/>
            <a:ext cx="4803600" cy="2433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09" name="Google Shape;809;g309bd59842f_0_0"/>
          <p:cNvSpPr/>
          <p:nvPr/>
        </p:nvSpPr>
        <p:spPr>
          <a:xfrm>
            <a:off x="4712115" y="3811040"/>
            <a:ext cx="5041500" cy="3000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200">
                <a:solidFill>
                  <a:srgbClr val="000000"/>
                </a:solidFill>
                <a:latin typeface="Lato"/>
                <a:ea typeface="Lato"/>
                <a:cs typeface="Lato"/>
                <a:sym typeface="Lato"/>
              </a:rPr>
              <a:t>Efficacy</a:t>
            </a:r>
            <a:endParaRPr b="1" sz="1200">
              <a:solidFill>
                <a:srgbClr val="000000"/>
              </a:solidFill>
              <a:latin typeface="Lato"/>
              <a:ea typeface="Lato"/>
              <a:cs typeface="Lato"/>
              <a:sym typeface="Lato"/>
            </a:endParaRPr>
          </a:p>
        </p:txBody>
      </p:sp>
      <p:sp>
        <p:nvSpPr>
          <p:cNvPr id="810" name="Google Shape;810;g309bd59842f_0_0"/>
          <p:cNvSpPr/>
          <p:nvPr/>
        </p:nvSpPr>
        <p:spPr>
          <a:xfrm>
            <a:off x="5943593" y="4104677"/>
            <a:ext cx="3807600" cy="318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200">
                <a:solidFill>
                  <a:srgbClr val="000000"/>
                </a:solidFill>
                <a:latin typeface="Lato"/>
                <a:ea typeface="Lato"/>
                <a:cs typeface="Lato"/>
                <a:sym typeface="Lato"/>
              </a:rPr>
              <a:t>Health Economics</a:t>
            </a:r>
            <a:endParaRPr b="1" sz="1200">
              <a:solidFill>
                <a:srgbClr val="000000"/>
              </a:solidFill>
              <a:latin typeface="Lato"/>
              <a:ea typeface="Lato"/>
              <a:cs typeface="Lato"/>
              <a:sym typeface="Lato"/>
            </a:endParaRPr>
          </a:p>
        </p:txBody>
      </p:sp>
      <p:sp>
        <p:nvSpPr>
          <p:cNvPr id="811" name="Google Shape;811;g309bd59842f_0_0"/>
          <p:cNvSpPr/>
          <p:nvPr/>
        </p:nvSpPr>
        <p:spPr>
          <a:xfrm>
            <a:off x="4299150" y="3528300"/>
            <a:ext cx="5453100" cy="3000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rPr b="1" lang="en-US" sz="1200">
                <a:latin typeface="Lato"/>
                <a:ea typeface="Lato"/>
                <a:cs typeface="Lato"/>
                <a:sym typeface="Lato"/>
              </a:rPr>
              <a:t>                                                               </a:t>
            </a:r>
            <a:r>
              <a:rPr b="1" lang="en-US" sz="1200">
                <a:solidFill>
                  <a:srgbClr val="000000"/>
                </a:solidFill>
                <a:latin typeface="Lato"/>
                <a:ea typeface="Lato"/>
                <a:cs typeface="Lato"/>
                <a:sym typeface="Lato"/>
              </a:rPr>
              <a:t>Safety</a:t>
            </a:r>
            <a:endParaRPr b="1" sz="1200">
              <a:solidFill>
                <a:srgbClr val="000000"/>
              </a:solidFill>
              <a:latin typeface="Lato"/>
              <a:ea typeface="Lato"/>
              <a:cs typeface="Lato"/>
              <a:sym typeface="Lato"/>
            </a:endParaRPr>
          </a:p>
        </p:txBody>
      </p:sp>
      <p:sp>
        <p:nvSpPr>
          <p:cNvPr id="812" name="Google Shape;812;g309bd59842f_0_0"/>
          <p:cNvSpPr/>
          <p:nvPr/>
        </p:nvSpPr>
        <p:spPr>
          <a:xfrm>
            <a:off x="2915100" y="3153550"/>
            <a:ext cx="1180800" cy="2955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13" name="Google Shape;813;g309bd59842f_0_0"/>
          <p:cNvSpPr/>
          <p:nvPr/>
        </p:nvSpPr>
        <p:spPr>
          <a:xfrm>
            <a:off x="4881859" y="3158271"/>
            <a:ext cx="1048200" cy="2955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14" name="Google Shape;814;g309bd59842f_0_0"/>
          <p:cNvSpPr/>
          <p:nvPr/>
        </p:nvSpPr>
        <p:spPr>
          <a:xfrm>
            <a:off x="6778585" y="3158843"/>
            <a:ext cx="1048200" cy="2955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15" name="Google Shape;815;g309bd59842f_0_0"/>
          <p:cNvSpPr/>
          <p:nvPr/>
        </p:nvSpPr>
        <p:spPr>
          <a:xfrm>
            <a:off x="8625933" y="3158536"/>
            <a:ext cx="1048200" cy="2955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16" name="Google Shape;816;g309bd59842f_0_0"/>
          <p:cNvSpPr/>
          <p:nvPr/>
        </p:nvSpPr>
        <p:spPr>
          <a:xfrm>
            <a:off x="3027641" y="3191095"/>
            <a:ext cx="952500" cy="318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1</a:t>
            </a:r>
            <a:endParaRPr b="1" sz="800">
              <a:solidFill>
                <a:srgbClr val="000000"/>
              </a:solidFill>
              <a:latin typeface="Lato"/>
              <a:ea typeface="Lato"/>
              <a:cs typeface="Lato"/>
              <a:sym typeface="Lato"/>
            </a:endParaRPr>
          </a:p>
        </p:txBody>
      </p:sp>
      <p:sp>
        <p:nvSpPr>
          <p:cNvPr id="817" name="Google Shape;817;g309bd59842f_0_0"/>
          <p:cNvSpPr/>
          <p:nvPr/>
        </p:nvSpPr>
        <p:spPr>
          <a:xfrm>
            <a:off x="4835576" y="3197713"/>
            <a:ext cx="1070700" cy="318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2</a:t>
            </a:r>
            <a:endParaRPr b="1" sz="800">
              <a:solidFill>
                <a:srgbClr val="000000"/>
              </a:solidFill>
              <a:latin typeface="Lato"/>
              <a:ea typeface="Lato"/>
              <a:cs typeface="Lato"/>
              <a:sym typeface="Lato"/>
            </a:endParaRPr>
          </a:p>
        </p:txBody>
      </p:sp>
      <p:sp>
        <p:nvSpPr>
          <p:cNvPr id="818" name="Google Shape;818;g309bd59842f_0_0"/>
          <p:cNvSpPr/>
          <p:nvPr/>
        </p:nvSpPr>
        <p:spPr>
          <a:xfrm>
            <a:off x="6761692" y="3197724"/>
            <a:ext cx="1030500" cy="318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3</a:t>
            </a:r>
            <a:endParaRPr b="1" sz="800">
              <a:solidFill>
                <a:srgbClr val="000000"/>
              </a:solidFill>
              <a:latin typeface="Lato"/>
              <a:ea typeface="Lato"/>
              <a:cs typeface="Lato"/>
              <a:sym typeface="Lato"/>
            </a:endParaRPr>
          </a:p>
        </p:txBody>
      </p:sp>
      <p:sp>
        <p:nvSpPr>
          <p:cNvPr id="819" name="Google Shape;819;g309bd59842f_0_0"/>
          <p:cNvSpPr/>
          <p:nvPr/>
        </p:nvSpPr>
        <p:spPr>
          <a:xfrm>
            <a:off x="8602805" y="3197720"/>
            <a:ext cx="1030500" cy="3183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4</a:t>
            </a:r>
            <a:endParaRPr b="1" sz="800">
              <a:solidFill>
                <a:srgbClr val="000000"/>
              </a:solidFill>
              <a:latin typeface="Lato"/>
              <a:ea typeface="Lato"/>
              <a:cs typeface="Lato"/>
              <a:sym typeface="Lato"/>
            </a:endParaRPr>
          </a:p>
        </p:txBody>
      </p:sp>
      <p:sp>
        <p:nvSpPr>
          <p:cNvPr id="820" name="Google Shape;820;g309bd59842f_0_0"/>
          <p:cNvSpPr txBox="1"/>
          <p:nvPr/>
        </p:nvSpPr>
        <p:spPr>
          <a:xfrm rot="-5400000">
            <a:off x="1984700" y="3329738"/>
            <a:ext cx="1257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Therapeutics</a:t>
            </a:r>
            <a:endParaRPr b="1" sz="1200">
              <a:solidFill>
                <a:srgbClr val="F29330"/>
              </a:solidFill>
            </a:endParaRPr>
          </a:p>
        </p:txBody>
      </p:sp>
      <p:sp>
        <p:nvSpPr>
          <p:cNvPr id="821" name="Google Shape;821;g309bd59842f_0_0"/>
          <p:cNvSpPr/>
          <p:nvPr/>
        </p:nvSpPr>
        <p:spPr>
          <a:xfrm>
            <a:off x="124525" y="5591050"/>
            <a:ext cx="2234100" cy="1077300"/>
          </a:xfrm>
          <a:prstGeom prst="roundRect">
            <a:avLst>
              <a:gd fmla="val 16667" name="adj"/>
            </a:avLst>
          </a:prstGeom>
          <a:solidFill>
            <a:srgbClr val="B4CD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002060"/>
                </a:solidFill>
              </a:rPr>
              <a:t>Studies in the laboratory, animal models</a:t>
            </a:r>
            <a:endParaRPr sz="1000">
              <a:solidFill>
                <a:srgbClr val="002060"/>
              </a:solidFill>
            </a:endParaRPr>
          </a:p>
        </p:txBody>
      </p:sp>
      <p:sp>
        <p:nvSpPr>
          <p:cNvPr id="822" name="Google Shape;822;g309bd59842f_0_0"/>
          <p:cNvSpPr/>
          <p:nvPr/>
        </p:nvSpPr>
        <p:spPr>
          <a:xfrm>
            <a:off x="6182887" y="5609025"/>
            <a:ext cx="2699100" cy="1044900"/>
          </a:xfrm>
          <a:prstGeom prst="roundRect">
            <a:avLst>
              <a:gd fmla="val 16667" name="adj"/>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002060"/>
                </a:solidFill>
              </a:rPr>
              <a:t>Large scale trials in patient population, clinical integration, long term impacts and evaluation of side effects</a:t>
            </a:r>
            <a:endParaRPr sz="1000">
              <a:solidFill>
                <a:srgbClr val="002060"/>
              </a:solidFill>
            </a:endParaRPr>
          </a:p>
        </p:txBody>
      </p:sp>
      <p:sp>
        <p:nvSpPr>
          <p:cNvPr id="823" name="Google Shape;823;g309bd59842f_0_0"/>
          <p:cNvSpPr/>
          <p:nvPr/>
        </p:nvSpPr>
        <p:spPr>
          <a:xfrm>
            <a:off x="8958200" y="5589075"/>
            <a:ext cx="1647900" cy="1077300"/>
          </a:xfrm>
          <a:prstGeom prst="roundRect">
            <a:avLst>
              <a:gd fmla="val 16667" name="adj"/>
            </a:avLst>
          </a:prstGeom>
          <a:solidFill>
            <a:srgbClr val="C9DAF8"/>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002060"/>
                </a:solidFill>
              </a:rPr>
              <a:t>Post-market authorisation, wider use, long term data, rare side effects</a:t>
            </a:r>
            <a:endParaRPr sz="1000">
              <a:solidFill>
                <a:srgbClr val="002060"/>
              </a:solidFill>
            </a:endParaRPr>
          </a:p>
        </p:txBody>
      </p:sp>
      <p:sp>
        <p:nvSpPr>
          <p:cNvPr id="824" name="Google Shape;824;g309bd59842f_0_0"/>
          <p:cNvSpPr/>
          <p:nvPr/>
        </p:nvSpPr>
        <p:spPr>
          <a:xfrm>
            <a:off x="124525" y="4563375"/>
            <a:ext cx="2208600" cy="624000"/>
          </a:xfrm>
          <a:prstGeom prst="roundRect">
            <a:avLst>
              <a:gd fmla="val 16667" name="adj"/>
            </a:avLst>
          </a:prstGeom>
          <a:no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300">
                <a:solidFill>
                  <a:srgbClr val="002060"/>
                </a:solidFill>
                <a:latin typeface="Lato"/>
                <a:ea typeface="Lato"/>
                <a:cs typeface="Lato"/>
                <a:sym typeface="Lato"/>
              </a:rPr>
              <a:t>Therapeutic Readiness Levels (Clinical Trials)</a:t>
            </a:r>
            <a:endParaRPr b="1" sz="1300">
              <a:solidFill>
                <a:srgbClr val="002060"/>
              </a:solidFill>
              <a:latin typeface="Lato"/>
              <a:ea typeface="Lato"/>
              <a:cs typeface="Lato"/>
              <a:sym typeface="Lato"/>
            </a:endParaRPr>
          </a:p>
        </p:txBody>
      </p:sp>
      <p:sp>
        <p:nvSpPr>
          <p:cNvPr id="825" name="Google Shape;825;g309bd59842f_0_0"/>
          <p:cNvSpPr/>
          <p:nvPr/>
        </p:nvSpPr>
        <p:spPr>
          <a:xfrm>
            <a:off x="124525" y="5239750"/>
            <a:ext cx="2234100" cy="423900"/>
          </a:xfrm>
          <a:prstGeom prst="roundRect">
            <a:avLst>
              <a:gd fmla="val 16667" name="adj"/>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rPr>
              <a:t>Pre-Clinical</a:t>
            </a:r>
            <a:endParaRPr sz="1000">
              <a:solidFill>
                <a:srgbClr val="FFFFFF"/>
              </a:solidFill>
            </a:endParaRPr>
          </a:p>
        </p:txBody>
      </p:sp>
      <p:sp>
        <p:nvSpPr>
          <p:cNvPr id="826" name="Google Shape;826;g309bd59842f_0_0"/>
          <p:cNvSpPr/>
          <p:nvPr/>
        </p:nvSpPr>
        <p:spPr>
          <a:xfrm>
            <a:off x="6182875" y="5237950"/>
            <a:ext cx="2690700" cy="452100"/>
          </a:xfrm>
          <a:prstGeom prst="roundRect">
            <a:avLst>
              <a:gd fmla="val 16667" name="adj"/>
            </a:avLst>
          </a:prstGeom>
          <a:solidFill>
            <a:srgbClr val="FF99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Phase Three</a:t>
            </a:r>
            <a:endParaRPr sz="1000"/>
          </a:p>
        </p:txBody>
      </p:sp>
      <p:sp>
        <p:nvSpPr>
          <p:cNvPr id="827" name="Google Shape;827;g309bd59842f_0_0"/>
          <p:cNvSpPr/>
          <p:nvPr/>
        </p:nvSpPr>
        <p:spPr>
          <a:xfrm>
            <a:off x="8976600" y="5237825"/>
            <a:ext cx="1602600" cy="455400"/>
          </a:xfrm>
          <a:prstGeom prst="roundRect">
            <a:avLst>
              <a:gd fmla="val 16667" name="adj"/>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rPr>
              <a:t>Phase Four</a:t>
            </a:r>
            <a:endParaRPr sz="1000">
              <a:solidFill>
                <a:srgbClr val="FFFFFF"/>
              </a:solidFill>
            </a:endParaRPr>
          </a:p>
        </p:txBody>
      </p:sp>
      <p:sp>
        <p:nvSpPr>
          <p:cNvPr id="828" name="Google Shape;828;g309bd59842f_0_0"/>
          <p:cNvSpPr/>
          <p:nvPr/>
        </p:nvSpPr>
        <p:spPr>
          <a:xfrm>
            <a:off x="7767600" y="6340325"/>
            <a:ext cx="1034400" cy="242400"/>
          </a:xfrm>
          <a:prstGeom prst="roundRect">
            <a:avLst>
              <a:gd fmla="val 16667" name="adj"/>
            </a:avLst>
          </a:prstGeom>
          <a:solidFill>
            <a:srgbClr val="002060"/>
          </a:solidFill>
          <a:ln cap="flat" cmpd="sng" w="9525">
            <a:solidFill>
              <a:srgbClr val="00206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solidFill>
                  <a:srgbClr val="FFFFFF"/>
                </a:solidFill>
                <a:latin typeface="Lato"/>
                <a:ea typeface="Lato"/>
                <a:cs typeface="Lato"/>
                <a:sym typeface="Lato"/>
              </a:rPr>
              <a:t>Licensing</a:t>
            </a:r>
            <a:endParaRPr b="1" sz="1100">
              <a:solidFill>
                <a:srgbClr val="FFFFFF"/>
              </a:solidFill>
              <a:latin typeface="Lato"/>
              <a:ea typeface="Lato"/>
              <a:cs typeface="Lato"/>
              <a:sym typeface="Lato"/>
            </a:endParaRPr>
          </a:p>
        </p:txBody>
      </p:sp>
      <p:sp>
        <p:nvSpPr>
          <p:cNvPr id="829" name="Google Shape;829;g309bd59842f_0_0"/>
          <p:cNvSpPr/>
          <p:nvPr/>
        </p:nvSpPr>
        <p:spPr>
          <a:xfrm>
            <a:off x="2409850" y="5589075"/>
            <a:ext cx="1964700" cy="1077300"/>
          </a:xfrm>
          <a:prstGeom prst="roundRect">
            <a:avLst>
              <a:gd fmla="val 16667" name="adj"/>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US" sz="1000">
                <a:solidFill>
                  <a:srgbClr val="002060"/>
                </a:solidFill>
              </a:rPr>
              <a:t>First-in-human, safety, </a:t>
            </a:r>
            <a:endParaRPr sz="1000">
              <a:solidFill>
                <a:srgbClr val="002060"/>
              </a:solidFill>
            </a:endParaRPr>
          </a:p>
          <a:p>
            <a:pPr indent="0" lvl="0" marL="0" marR="0" rtl="0" algn="l">
              <a:spcBef>
                <a:spcPts val="0"/>
              </a:spcBef>
              <a:spcAft>
                <a:spcPts val="0"/>
              </a:spcAft>
              <a:buNone/>
            </a:pPr>
            <a:r>
              <a:rPr lang="en-US" sz="1000">
                <a:solidFill>
                  <a:srgbClr val="002060"/>
                </a:solidFill>
              </a:rPr>
              <a:t>proof of mechanism and concept</a:t>
            </a:r>
            <a:endParaRPr sz="1000">
              <a:solidFill>
                <a:srgbClr val="002060"/>
              </a:solidFill>
            </a:endParaRPr>
          </a:p>
        </p:txBody>
      </p:sp>
      <p:sp>
        <p:nvSpPr>
          <p:cNvPr id="830" name="Google Shape;830;g309bd59842f_0_0"/>
          <p:cNvSpPr/>
          <p:nvPr/>
        </p:nvSpPr>
        <p:spPr>
          <a:xfrm>
            <a:off x="2409850" y="5237825"/>
            <a:ext cx="1964700" cy="423900"/>
          </a:xfrm>
          <a:prstGeom prst="roundRect">
            <a:avLst>
              <a:gd fmla="val 16667" name="adj"/>
            </a:avLst>
          </a:prstGeom>
          <a:solidFill>
            <a:srgbClr val="00206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rPr>
              <a:t>Phase One</a:t>
            </a:r>
            <a:endParaRPr sz="1000">
              <a:solidFill>
                <a:srgbClr val="FFFFFF"/>
              </a:solidFill>
            </a:endParaRPr>
          </a:p>
        </p:txBody>
      </p:sp>
      <p:sp>
        <p:nvSpPr>
          <p:cNvPr id="831" name="Google Shape;831;g309bd59842f_0_0"/>
          <p:cNvSpPr/>
          <p:nvPr/>
        </p:nvSpPr>
        <p:spPr>
          <a:xfrm>
            <a:off x="4458650" y="5589075"/>
            <a:ext cx="1647900" cy="1077300"/>
          </a:xfrm>
          <a:prstGeom prst="roundRect">
            <a:avLst>
              <a:gd fmla="val 16667" name="adj"/>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0">
                <a:solidFill>
                  <a:srgbClr val="002060"/>
                </a:solidFill>
              </a:rPr>
              <a:t>First trials in patients, proof of efficacy and safety</a:t>
            </a:r>
            <a:endParaRPr sz="1000">
              <a:solidFill>
                <a:srgbClr val="002060"/>
              </a:solidFill>
            </a:endParaRPr>
          </a:p>
        </p:txBody>
      </p:sp>
      <p:sp>
        <p:nvSpPr>
          <p:cNvPr id="832" name="Google Shape;832;g309bd59842f_0_0"/>
          <p:cNvSpPr/>
          <p:nvPr/>
        </p:nvSpPr>
        <p:spPr>
          <a:xfrm>
            <a:off x="4458775" y="5237825"/>
            <a:ext cx="1647900" cy="452100"/>
          </a:xfrm>
          <a:prstGeom prst="roundRect">
            <a:avLst>
              <a:gd fmla="val 16667" name="adj"/>
            </a:avLst>
          </a:prstGeom>
          <a:solidFill>
            <a:srgbClr val="00206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solidFill>
                  <a:srgbClr val="FFFFFF"/>
                </a:solidFill>
              </a:rPr>
              <a:t>Phase Two</a:t>
            </a:r>
            <a:endParaRPr sz="1000">
              <a:solidFill>
                <a:srgbClr val="FFFFFF"/>
              </a:solidFill>
            </a:endParaRPr>
          </a:p>
        </p:txBody>
      </p:sp>
      <p:sp>
        <p:nvSpPr>
          <p:cNvPr id="833" name="Google Shape;833;g309bd59842f_0_0"/>
          <p:cNvSpPr/>
          <p:nvPr/>
        </p:nvSpPr>
        <p:spPr>
          <a:xfrm>
            <a:off x="2413700" y="6695400"/>
            <a:ext cx="8140500" cy="162600"/>
          </a:xfrm>
          <a:prstGeom prst="roundRect">
            <a:avLst>
              <a:gd fmla="val 16667" name="adj"/>
            </a:avLst>
          </a:prstGeom>
          <a:solidFill>
            <a:srgbClr val="07376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solidFill>
                  <a:srgbClr val="FFFFFF"/>
                </a:solidFill>
              </a:rPr>
              <a:t>NIHR Remit</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g308113137d6_0_0"/>
          <p:cNvSpPr/>
          <p:nvPr/>
        </p:nvSpPr>
        <p:spPr>
          <a:xfrm>
            <a:off x="0" y="730801"/>
            <a:ext cx="12192000" cy="16311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9" name="Google Shape;839;g308113137d6_0_0"/>
          <p:cNvSpPr txBox="1"/>
          <p:nvPr/>
        </p:nvSpPr>
        <p:spPr>
          <a:xfrm>
            <a:off x="243748" y="730803"/>
            <a:ext cx="4938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001843"/>
                </a:solidFill>
              </a:rPr>
              <a:t>Product </a:t>
            </a:r>
            <a:r>
              <a:rPr b="1" i="0" lang="en-US" sz="2000" u="none" cap="none" strike="noStrike">
                <a:solidFill>
                  <a:srgbClr val="001843"/>
                </a:solidFill>
                <a:latin typeface="Arial"/>
                <a:ea typeface="Arial"/>
                <a:cs typeface="Arial"/>
                <a:sym typeface="Arial"/>
              </a:rPr>
              <a:t>development pipeline</a:t>
            </a:r>
            <a:endParaRPr b="0" i="0" sz="1500" u="none" cap="none" strike="noStrike">
              <a:solidFill>
                <a:srgbClr val="000000"/>
              </a:solidFill>
              <a:latin typeface="Arial"/>
              <a:ea typeface="Arial"/>
              <a:cs typeface="Arial"/>
              <a:sym typeface="Arial"/>
            </a:endParaRPr>
          </a:p>
        </p:txBody>
      </p:sp>
      <p:sp>
        <p:nvSpPr>
          <p:cNvPr id="840" name="Google Shape;840;g308113137d6_0_0"/>
          <p:cNvSpPr/>
          <p:nvPr/>
        </p:nvSpPr>
        <p:spPr>
          <a:xfrm>
            <a:off x="319948" y="1200151"/>
            <a:ext cx="3270900" cy="452100"/>
          </a:xfrm>
          <a:prstGeom prst="homePlate">
            <a:avLst>
              <a:gd fmla="val 50000" name="adj"/>
            </a:avLst>
          </a:prstGeom>
          <a:solidFill>
            <a:srgbClr val="A3E0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Research</a:t>
            </a:r>
            <a:endParaRPr b="0" i="0" sz="1500" u="none" cap="none" strike="noStrike">
              <a:solidFill>
                <a:srgbClr val="000000"/>
              </a:solidFill>
              <a:latin typeface="Arial"/>
              <a:ea typeface="Arial"/>
              <a:cs typeface="Arial"/>
              <a:sym typeface="Arial"/>
            </a:endParaRPr>
          </a:p>
        </p:txBody>
      </p:sp>
      <p:sp>
        <p:nvSpPr>
          <p:cNvPr id="841" name="Google Shape;841;g308113137d6_0_0"/>
          <p:cNvSpPr/>
          <p:nvPr/>
        </p:nvSpPr>
        <p:spPr>
          <a:xfrm>
            <a:off x="3590925" y="1200151"/>
            <a:ext cx="4661700" cy="452100"/>
          </a:xfrm>
          <a:prstGeom prst="chevron">
            <a:avLst>
              <a:gd fmla="val 50000" name="adj"/>
            </a:avLst>
          </a:prstGeom>
          <a:solidFill>
            <a:srgbClr val="66CC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Development</a:t>
            </a:r>
            <a:endParaRPr b="0" i="0" sz="1500" u="none" cap="none" strike="noStrike">
              <a:solidFill>
                <a:srgbClr val="000000"/>
              </a:solidFill>
              <a:latin typeface="Arial"/>
              <a:ea typeface="Arial"/>
              <a:cs typeface="Arial"/>
              <a:sym typeface="Arial"/>
            </a:endParaRPr>
          </a:p>
        </p:txBody>
      </p:sp>
      <p:sp>
        <p:nvSpPr>
          <p:cNvPr id="842" name="Google Shape;842;g308113137d6_0_0"/>
          <p:cNvSpPr/>
          <p:nvPr/>
        </p:nvSpPr>
        <p:spPr>
          <a:xfrm>
            <a:off x="8252381" y="1200149"/>
            <a:ext cx="3758700" cy="452100"/>
          </a:xfrm>
          <a:prstGeom prst="chevron">
            <a:avLst>
              <a:gd fmla="val 50000" name="adj"/>
            </a:avLst>
          </a:prstGeom>
          <a:solidFill>
            <a:srgbClr val="0097E2">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Adoption</a:t>
            </a:r>
            <a:endParaRPr b="0" i="0" sz="1500" u="none" cap="none" strike="noStrike">
              <a:solidFill>
                <a:srgbClr val="000000"/>
              </a:solidFill>
              <a:latin typeface="Arial"/>
              <a:ea typeface="Arial"/>
              <a:cs typeface="Arial"/>
              <a:sym typeface="Arial"/>
            </a:endParaRPr>
          </a:p>
        </p:txBody>
      </p:sp>
      <p:sp>
        <p:nvSpPr>
          <p:cNvPr id="843" name="Google Shape;843;g308113137d6_0_0"/>
          <p:cNvSpPr/>
          <p:nvPr/>
        </p:nvSpPr>
        <p:spPr>
          <a:xfrm>
            <a:off x="2358645" y="1742427"/>
            <a:ext cx="1737300" cy="564900"/>
          </a:xfrm>
          <a:prstGeom prst="roundRect">
            <a:avLst>
              <a:gd fmla="val 16667" name="adj"/>
            </a:avLst>
          </a:prstGeom>
          <a:solidFill>
            <a:srgbClr val="579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Proof of Concept</a:t>
            </a:r>
            <a:endParaRPr b="0" i="0" sz="1500" u="none" cap="none" strike="noStrike">
              <a:solidFill>
                <a:srgbClr val="000000"/>
              </a:solidFill>
              <a:latin typeface="Arial"/>
              <a:ea typeface="Arial"/>
              <a:cs typeface="Arial"/>
              <a:sym typeface="Arial"/>
            </a:endParaRPr>
          </a:p>
        </p:txBody>
      </p:sp>
      <p:sp>
        <p:nvSpPr>
          <p:cNvPr id="844" name="Google Shape;844;g308113137d6_0_0"/>
          <p:cNvSpPr/>
          <p:nvPr/>
        </p:nvSpPr>
        <p:spPr>
          <a:xfrm>
            <a:off x="8450588" y="1723709"/>
            <a:ext cx="17712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Real-world Evaluation</a:t>
            </a:r>
            <a:endParaRPr b="0" i="0" sz="1500" u="none" cap="none" strike="noStrike">
              <a:solidFill>
                <a:srgbClr val="000000"/>
              </a:solidFill>
              <a:latin typeface="Arial"/>
              <a:ea typeface="Arial"/>
              <a:cs typeface="Arial"/>
              <a:sym typeface="Arial"/>
            </a:endParaRPr>
          </a:p>
        </p:txBody>
      </p:sp>
      <p:sp>
        <p:nvSpPr>
          <p:cNvPr id="845" name="Google Shape;845;g308113137d6_0_0"/>
          <p:cNvSpPr/>
          <p:nvPr/>
        </p:nvSpPr>
        <p:spPr>
          <a:xfrm>
            <a:off x="319948" y="1752229"/>
            <a:ext cx="1905300" cy="564900"/>
          </a:xfrm>
          <a:prstGeom prst="roundRect">
            <a:avLst>
              <a:gd fmla="val 16667" name="adj"/>
            </a:avLst>
          </a:prstGeom>
          <a:solidFill>
            <a:srgbClr val="81A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Fundamental Research</a:t>
            </a:r>
            <a:endParaRPr b="0" i="0" sz="1500" u="none" cap="none" strike="noStrike">
              <a:solidFill>
                <a:srgbClr val="000000"/>
              </a:solidFill>
              <a:latin typeface="Arial"/>
              <a:ea typeface="Arial"/>
              <a:cs typeface="Arial"/>
              <a:sym typeface="Arial"/>
            </a:endParaRPr>
          </a:p>
        </p:txBody>
      </p:sp>
      <p:sp>
        <p:nvSpPr>
          <p:cNvPr id="846" name="Google Shape;846;g308113137d6_0_0"/>
          <p:cNvSpPr/>
          <p:nvPr/>
        </p:nvSpPr>
        <p:spPr>
          <a:xfrm>
            <a:off x="4229449" y="1742427"/>
            <a:ext cx="2073300" cy="564900"/>
          </a:xfrm>
          <a:prstGeom prst="roundRect">
            <a:avLst>
              <a:gd fmla="val 16667" name="adj"/>
            </a:avLst>
          </a:prstGeom>
          <a:solidFill>
            <a:srgbClr val="2F7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Building evidence</a:t>
            </a:r>
            <a:endParaRPr b="0" i="0" sz="1500" u="none" cap="none" strike="noStrike">
              <a:solidFill>
                <a:srgbClr val="000000"/>
              </a:solidFill>
              <a:latin typeface="Arial"/>
              <a:ea typeface="Arial"/>
              <a:cs typeface="Arial"/>
              <a:sym typeface="Arial"/>
            </a:endParaRPr>
          </a:p>
        </p:txBody>
      </p:sp>
      <p:sp>
        <p:nvSpPr>
          <p:cNvPr id="847" name="Google Shape;847;g308113137d6_0_0"/>
          <p:cNvSpPr/>
          <p:nvPr/>
        </p:nvSpPr>
        <p:spPr>
          <a:xfrm>
            <a:off x="6404237" y="1723708"/>
            <a:ext cx="1905300" cy="564900"/>
          </a:xfrm>
          <a:prstGeom prst="roundRect">
            <a:avLst>
              <a:gd fmla="val 16667" name="adj"/>
            </a:avLst>
          </a:prstGeom>
          <a:solidFill>
            <a:srgbClr val="004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Clinical evaluation</a:t>
            </a:r>
            <a:endParaRPr b="0" i="0" sz="1500" u="none" cap="none" strike="noStrike">
              <a:solidFill>
                <a:srgbClr val="000000"/>
              </a:solidFill>
              <a:latin typeface="Arial"/>
              <a:ea typeface="Arial"/>
              <a:cs typeface="Arial"/>
              <a:sym typeface="Arial"/>
            </a:endParaRPr>
          </a:p>
        </p:txBody>
      </p:sp>
      <p:sp>
        <p:nvSpPr>
          <p:cNvPr id="848" name="Google Shape;848;g308113137d6_0_0"/>
          <p:cNvSpPr/>
          <p:nvPr/>
        </p:nvSpPr>
        <p:spPr>
          <a:xfrm>
            <a:off x="10273525" y="1742425"/>
            <a:ext cx="17373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Commissioning</a:t>
            </a:r>
            <a:endParaRPr b="0" i="0" sz="1500" u="none" cap="none" strike="noStrike">
              <a:solidFill>
                <a:srgbClr val="000000"/>
              </a:solidFill>
              <a:latin typeface="Arial"/>
              <a:ea typeface="Arial"/>
              <a:cs typeface="Arial"/>
              <a:sym typeface="Arial"/>
            </a:endParaRPr>
          </a:p>
        </p:txBody>
      </p:sp>
      <p:sp>
        <p:nvSpPr>
          <p:cNvPr descr="Department for Science, Innovation and Technology - Wikipedia" id="849" name="Google Shape;849;g308113137d6_0_0"/>
          <p:cNvSpPr/>
          <p:nvPr/>
        </p:nvSpPr>
        <p:spPr>
          <a:xfrm>
            <a:off x="5943600" y="3276600"/>
            <a:ext cx="304800" cy="2493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850" name="Google Shape;850;g308113137d6_0_0"/>
          <p:cNvSpPr/>
          <p:nvPr/>
        </p:nvSpPr>
        <p:spPr>
          <a:xfrm>
            <a:off x="8511533" y="3331733"/>
            <a:ext cx="2901600" cy="4308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Efficacy of Mechanism/ Patient Safety </a:t>
            </a:r>
            <a:endParaRPr b="0" i="0" sz="1500" u="none" cap="none" strike="noStrike">
              <a:solidFill>
                <a:srgbClr val="000000"/>
              </a:solidFill>
              <a:latin typeface="Lato"/>
              <a:ea typeface="Lato"/>
              <a:cs typeface="Lato"/>
              <a:sym typeface="Lato"/>
            </a:endParaRPr>
          </a:p>
        </p:txBody>
      </p:sp>
      <p:sp>
        <p:nvSpPr>
          <p:cNvPr id="851" name="Google Shape;851;g308113137d6_0_0"/>
          <p:cNvSpPr/>
          <p:nvPr/>
        </p:nvSpPr>
        <p:spPr>
          <a:xfrm>
            <a:off x="1449867" y="3347171"/>
            <a:ext cx="1238700" cy="3999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Clinical Design/ Application </a:t>
            </a:r>
            <a:endParaRPr b="0" i="0" sz="1500" u="none" cap="none" strike="noStrike">
              <a:solidFill>
                <a:srgbClr val="000000"/>
              </a:solidFill>
              <a:latin typeface="Lato"/>
              <a:ea typeface="Lato"/>
              <a:cs typeface="Lato"/>
              <a:sym typeface="Lato"/>
            </a:endParaRPr>
          </a:p>
        </p:txBody>
      </p:sp>
      <p:sp>
        <p:nvSpPr>
          <p:cNvPr id="852" name="Google Shape;852;g308113137d6_0_0"/>
          <p:cNvSpPr/>
          <p:nvPr/>
        </p:nvSpPr>
        <p:spPr>
          <a:xfrm>
            <a:off x="8719275" y="4017408"/>
            <a:ext cx="1465500" cy="430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Evidence to support scale and spread</a:t>
            </a:r>
            <a:endParaRPr b="0" i="0" sz="1500" u="none" cap="none" strike="noStrike">
              <a:solidFill>
                <a:srgbClr val="000000"/>
              </a:solidFill>
              <a:latin typeface="Lato"/>
              <a:ea typeface="Lato"/>
              <a:cs typeface="Lato"/>
              <a:sym typeface="Lato"/>
            </a:endParaRPr>
          </a:p>
        </p:txBody>
      </p:sp>
      <p:sp>
        <p:nvSpPr>
          <p:cNvPr id="853" name="Google Shape;853;g308113137d6_0_0"/>
          <p:cNvSpPr/>
          <p:nvPr/>
        </p:nvSpPr>
        <p:spPr>
          <a:xfrm>
            <a:off x="8942025" y="5025842"/>
            <a:ext cx="1476900" cy="6075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PPIE/NetZero Impact/ Health Inequalities </a:t>
            </a:r>
            <a:endParaRPr b="0" i="0" sz="1500" u="none" cap="none" strike="noStrike">
              <a:solidFill>
                <a:srgbClr val="000000"/>
              </a:solidFill>
              <a:latin typeface="Lato"/>
              <a:ea typeface="Lato"/>
              <a:cs typeface="Lato"/>
              <a:sym typeface="Lato"/>
            </a:endParaRPr>
          </a:p>
        </p:txBody>
      </p:sp>
      <p:sp>
        <p:nvSpPr>
          <p:cNvPr id="854" name="Google Shape;854;g308113137d6_0_0"/>
          <p:cNvSpPr/>
          <p:nvPr/>
        </p:nvSpPr>
        <p:spPr>
          <a:xfrm>
            <a:off x="1778075" y="4732350"/>
            <a:ext cx="1238700" cy="384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Value proposition</a:t>
            </a:r>
            <a:endParaRPr b="0" i="0" sz="1500" u="none" cap="none" strike="noStrike">
              <a:solidFill>
                <a:srgbClr val="000000"/>
              </a:solidFill>
              <a:latin typeface="Lato"/>
              <a:ea typeface="Lato"/>
              <a:cs typeface="Lato"/>
              <a:sym typeface="Lato"/>
            </a:endParaRPr>
          </a:p>
        </p:txBody>
      </p:sp>
      <p:pic>
        <p:nvPicPr>
          <p:cNvPr id="855" name="Google Shape;855;g308113137d6_0_0"/>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sp>
        <p:nvSpPr>
          <p:cNvPr id="856" name="Google Shape;856;g308113137d6_0_0"/>
          <p:cNvSpPr/>
          <p:nvPr/>
        </p:nvSpPr>
        <p:spPr>
          <a:xfrm>
            <a:off x="2801533" y="2508171"/>
            <a:ext cx="7054500" cy="3135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a:t>
            </a:r>
            <a:r>
              <a:rPr b="1" lang="en-US" sz="1100">
                <a:solidFill>
                  <a:schemeClr val="lt1"/>
                </a:solidFill>
              </a:rPr>
              <a:t>for experimental to late stage multi-centred trials from phase I/II/III&amp;IV</a:t>
            </a:r>
            <a:endParaRPr b="1" i="0" sz="1100" u="none" cap="none" strike="noStrike">
              <a:solidFill>
                <a:schemeClr val="lt1"/>
              </a:solidFill>
              <a:latin typeface="Arial"/>
              <a:ea typeface="Arial"/>
              <a:cs typeface="Arial"/>
              <a:sym typeface="Arial"/>
            </a:endParaRPr>
          </a:p>
        </p:txBody>
      </p:sp>
      <p:sp>
        <p:nvSpPr>
          <p:cNvPr id="857" name="Google Shape;857;g308113137d6_0_0"/>
          <p:cNvSpPr/>
          <p:nvPr/>
        </p:nvSpPr>
        <p:spPr>
          <a:xfrm>
            <a:off x="1367725" y="4893325"/>
            <a:ext cx="5067600" cy="2125800"/>
          </a:xfrm>
          <a:prstGeom prst="roundRect">
            <a:avLst>
              <a:gd fmla="val 6584" name="adj"/>
            </a:avLst>
          </a:prstGeom>
          <a:solidFill>
            <a:srgbClr val="193E72"/>
          </a:solidFill>
          <a:ln cap="flat" cmpd="sng" w="9525">
            <a:solidFill>
              <a:srgbClr val="EE4B4B"/>
            </a:solidFill>
            <a:prstDash val="solid"/>
            <a:round/>
            <a:headEnd len="sm" w="sm" type="none"/>
            <a:tailEnd len="sm" w="sm" type="none"/>
          </a:ln>
        </p:spPr>
        <p:txBody>
          <a:bodyPr anchorCtr="0" anchor="b" bIns="34275" lIns="68575" spcFirstLastPara="1" rIns="68575" wrap="square" tIns="34275">
            <a:noAutofit/>
          </a:bodyPr>
          <a:lstStyle/>
          <a:p>
            <a:pPr indent="0" lvl="0" marL="0" marR="0" rtl="0" algn="ctr">
              <a:spcBef>
                <a:spcPts val="0"/>
              </a:spcBef>
              <a:spcAft>
                <a:spcPts val="0"/>
              </a:spcAft>
              <a:buClr>
                <a:srgbClr val="000000"/>
              </a:buClr>
              <a:buSzPts val="1200"/>
              <a:buFont typeface="Arial"/>
              <a:buNone/>
            </a:pPr>
            <a:r>
              <a:t/>
            </a:r>
            <a:endParaRPr sz="1200">
              <a:solidFill>
                <a:srgbClr val="FFFFFF"/>
              </a:solidFill>
              <a:latin typeface="Lato"/>
              <a:ea typeface="Lato"/>
              <a:cs typeface="Lato"/>
              <a:sym typeface="Lato"/>
            </a:endParaRPr>
          </a:p>
        </p:txBody>
      </p:sp>
      <p:sp>
        <p:nvSpPr>
          <p:cNvPr id="858" name="Google Shape;858;g308113137d6_0_0"/>
          <p:cNvSpPr/>
          <p:nvPr/>
        </p:nvSpPr>
        <p:spPr>
          <a:xfrm>
            <a:off x="4705619" y="3620431"/>
            <a:ext cx="264600" cy="2352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59" name="Google Shape;859;g308113137d6_0_0"/>
          <p:cNvSpPr/>
          <p:nvPr/>
        </p:nvSpPr>
        <p:spPr>
          <a:xfrm>
            <a:off x="4717346" y="4857833"/>
            <a:ext cx="264600" cy="2352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0" name="Google Shape;860;g308113137d6_0_0"/>
          <p:cNvSpPr/>
          <p:nvPr/>
        </p:nvSpPr>
        <p:spPr>
          <a:xfrm>
            <a:off x="6766743" y="4849421"/>
            <a:ext cx="264600" cy="2352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61" name="Google Shape;861;g308113137d6_0_0"/>
          <p:cNvCxnSpPr/>
          <p:nvPr/>
        </p:nvCxnSpPr>
        <p:spPr>
          <a:xfrm>
            <a:off x="3536675" y="4431762"/>
            <a:ext cx="4448100" cy="8400"/>
          </a:xfrm>
          <a:prstGeom prst="straightConnector1">
            <a:avLst/>
          </a:prstGeom>
          <a:noFill/>
          <a:ln cap="flat" cmpd="sng" w="47625">
            <a:solidFill>
              <a:srgbClr val="FFFFFF"/>
            </a:solidFill>
            <a:prstDash val="dash"/>
            <a:miter lim="800000"/>
            <a:headEnd len="sm" w="sm" type="none"/>
            <a:tailEnd len="sm" w="sm" type="none"/>
          </a:ln>
        </p:spPr>
      </p:cxnSp>
      <p:sp>
        <p:nvSpPr>
          <p:cNvPr id="862" name="Google Shape;862;g308113137d6_0_0"/>
          <p:cNvSpPr/>
          <p:nvPr/>
        </p:nvSpPr>
        <p:spPr>
          <a:xfrm>
            <a:off x="5788079" y="3617165"/>
            <a:ext cx="264600" cy="2352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3" name="Google Shape;863;g308113137d6_0_0"/>
          <p:cNvSpPr/>
          <p:nvPr/>
        </p:nvSpPr>
        <p:spPr>
          <a:xfrm>
            <a:off x="6884355" y="3610153"/>
            <a:ext cx="264600" cy="2352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64" name="Google Shape;864;g308113137d6_0_0"/>
          <p:cNvSpPr txBox="1"/>
          <p:nvPr/>
        </p:nvSpPr>
        <p:spPr>
          <a:xfrm rot="-5400000">
            <a:off x="2532313" y="4191102"/>
            <a:ext cx="2125200" cy="2079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100"/>
              <a:buFont typeface="Arial"/>
              <a:buNone/>
            </a:pPr>
            <a:r>
              <a:rPr b="1" i="0" lang="en-US" sz="900" u="none" cap="none" strike="noStrike">
                <a:solidFill>
                  <a:srgbClr val="F29330"/>
                </a:solidFill>
                <a:latin typeface="Lato"/>
                <a:ea typeface="Lato"/>
                <a:cs typeface="Lato"/>
                <a:sym typeface="Lato"/>
              </a:rPr>
              <a:t>  MedTech / </a:t>
            </a:r>
            <a:r>
              <a:rPr b="1" lang="en-US" sz="900">
                <a:solidFill>
                  <a:srgbClr val="F29330"/>
                </a:solidFill>
                <a:latin typeface="Lato"/>
                <a:ea typeface="Lato"/>
                <a:cs typeface="Lato"/>
                <a:sym typeface="Lato"/>
              </a:rPr>
              <a:t>Digi</a:t>
            </a:r>
            <a:r>
              <a:rPr b="1" i="0" lang="en-US" sz="900" u="none" cap="none" strike="noStrike">
                <a:solidFill>
                  <a:srgbClr val="F29330"/>
                </a:solidFill>
                <a:latin typeface="Lato"/>
                <a:ea typeface="Lato"/>
                <a:cs typeface="Lato"/>
                <a:sym typeface="Lato"/>
              </a:rPr>
              <a:t>          Therapeutics</a:t>
            </a:r>
            <a:endParaRPr b="1" i="0" sz="900" u="none" cap="none" strike="noStrike">
              <a:solidFill>
                <a:srgbClr val="F29330"/>
              </a:solidFill>
              <a:latin typeface="Lato"/>
              <a:ea typeface="Lato"/>
              <a:cs typeface="Lato"/>
              <a:sym typeface="Lato"/>
            </a:endParaRPr>
          </a:p>
        </p:txBody>
      </p:sp>
      <p:sp>
        <p:nvSpPr>
          <p:cNvPr id="865" name="Google Shape;865;g308113137d6_0_0"/>
          <p:cNvSpPr/>
          <p:nvPr/>
        </p:nvSpPr>
        <p:spPr>
          <a:xfrm>
            <a:off x="3819280" y="4478695"/>
            <a:ext cx="4134300" cy="216300"/>
          </a:xfrm>
          <a:prstGeom prst="rightArrow">
            <a:avLst>
              <a:gd fmla="val 50000" name="adj1"/>
              <a:gd fmla="val 50000" name="adj2"/>
            </a:avLst>
          </a:prstGeom>
          <a:solidFill>
            <a:srgbClr val="000000"/>
          </a:solidFill>
          <a:ln cap="flat" cmpd="sng" w="12700">
            <a:solidFill>
              <a:srgbClr val="A1A1A1"/>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800"/>
              <a:buFont typeface="Arial"/>
              <a:buNone/>
            </a:pPr>
            <a:r>
              <a:rPr b="1" i="0" lang="en-US" sz="800" u="none" cap="none" strike="noStrike">
                <a:solidFill>
                  <a:srgbClr val="FFFFFF"/>
                </a:solidFill>
                <a:latin typeface="Arial"/>
                <a:ea typeface="Arial"/>
                <a:cs typeface="Arial"/>
                <a:sym typeface="Arial"/>
              </a:rPr>
              <a:t>Support of Innovation at Technology Readiness Level 3 to 9</a:t>
            </a:r>
            <a:endParaRPr b="1" i="0" sz="800" u="none" cap="none" strike="noStrike">
              <a:solidFill>
                <a:srgbClr val="FFFFFF"/>
              </a:solidFill>
              <a:latin typeface="Arial"/>
              <a:ea typeface="Arial"/>
              <a:cs typeface="Arial"/>
              <a:sym typeface="Arial"/>
            </a:endParaRPr>
          </a:p>
        </p:txBody>
      </p:sp>
      <p:sp>
        <p:nvSpPr>
          <p:cNvPr id="866" name="Google Shape;866;g308113137d6_0_0"/>
          <p:cNvSpPr/>
          <p:nvPr/>
        </p:nvSpPr>
        <p:spPr>
          <a:xfrm>
            <a:off x="3886900" y="4694987"/>
            <a:ext cx="746700" cy="5397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67" name="Google Shape;867;g308113137d6_0_0"/>
          <p:cNvSpPr/>
          <p:nvPr/>
        </p:nvSpPr>
        <p:spPr>
          <a:xfrm>
            <a:off x="3879937" y="4683069"/>
            <a:ext cx="746400" cy="5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Care Pathway Impact Assessment</a:t>
            </a:r>
            <a:endParaRPr sz="1100">
              <a:latin typeface="Lato"/>
              <a:ea typeface="Lato"/>
              <a:cs typeface="Lato"/>
              <a:sym typeface="Lato"/>
            </a:endParaRPr>
          </a:p>
        </p:txBody>
      </p:sp>
      <p:sp>
        <p:nvSpPr>
          <p:cNvPr id="868" name="Google Shape;868;g308113137d6_0_0"/>
          <p:cNvSpPr/>
          <p:nvPr/>
        </p:nvSpPr>
        <p:spPr>
          <a:xfrm>
            <a:off x="7034024" y="4688247"/>
            <a:ext cx="865200" cy="5892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Evaluate Cost Effectiveness</a:t>
            </a:r>
            <a:endParaRPr sz="1100">
              <a:latin typeface="Lato"/>
              <a:ea typeface="Lato"/>
              <a:cs typeface="Lato"/>
              <a:sym typeface="Lato"/>
            </a:endParaRPr>
          </a:p>
        </p:txBody>
      </p:sp>
      <p:sp>
        <p:nvSpPr>
          <p:cNvPr id="869" name="Google Shape;869;g308113137d6_0_0"/>
          <p:cNvSpPr/>
          <p:nvPr/>
        </p:nvSpPr>
        <p:spPr>
          <a:xfrm>
            <a:off x="5022146" y="4682142"/>
            <a:ext cx="1719900" cy="2730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70" name="Google Shape;870;g308113137d6_0_0"/>
          <p:cNvSpPr/>
          <p:nvPr/>
        </p:nvSpPr>
        <p:spPr>
          <a:xfrm>
            <a:off x="5014385" y="4987224"/>
            <a:ext cx="1719900" cy="2730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71" name="Google Shape;871;g308113137d6_0_0"/>
          <p:cNvSpPr/>
          <p:nvPr/>
        </p:nvSpPr>
        <p:spPr>
          <a:xfrm>
            <a:off x="5022146" y="4972147"/>
            <a:ext cx="1696500" cy="323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Evaluate Clinical Utility /</a:t>
            </a:r>
            <a:endParaRPr sz="1100">
              <a:latin typeface="Lato"/>
              <a:ea typeface="Lato"/>
              <a:cs typeface="Lato"/>
              <a:sym typeface="Lato"/>
            </a:endParaRPr>
          </a:p>
          <a:p>
            <a:pPr indent="0" lvl="0" marL="0" marR="0" rtl="0" algn="ctr">
              <a:spcBef>
                <a:spcPts val="0"/>
              </a:spcBef>
              <a:spcAft>
                <a:spcPts val="0"/>
              </a:spcAft>
              <a:buNone/>
            </a:pPr>
            <a:r>
              <a:rPr b="1" lang="en-US" sz="800">
                <a:solidFill>
                  <a:srgbClr val="000000"/>
                </a:solidFill>
                <a:latin typeface="Lato"/>
                <a:ea typeface="Lato"/>
                <a:cs typeface="Lato"/>
                <a:sym typeface="Lato"/>
              </a:rPr>
              <a:t> Human Factors</a:t>
            </a:r>
            <a:endParaRPr sz="1100">
              <a:latin typeface="Lato"/>
              <a:ea typeface="Lato"/>
              <a:cs typeface="Lato"/>
              <a:sym typeface="Lato"/>
            </a:endParaRPr>
          </a:p>
        </p:txBody>
      </p:sp>
      <p:sp>
        <p:nvSpPr>
          <p:cNvPr id="872" name="Google Shape;872;g308113137d6_0_0"/>
          <p:cNvSpPr/>
          <p:nvPr/>
        </p:nvSpPr>
        <p:spPr>
          <a:xfrm>
            <a:off x="5022146" y="4653561"/>
            <a:ext cx="1719900" cy="323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Qualify Analytical and Clinical Validity</a:t>
            </a:r>
            <a:endParaRPr sz="1100">
              <a:latin typeface="Lato"/>
              <a:ea typeface="Lato"/>
              <a:cs typeface="Lato"/>
              <a:sym typeface="Lato"/>
            </a:endParaRPr>
          </a:p>
        </p:txBody>
      </p:sp>
      <p:sp>
        <p:nvSpPr>
          <p:cNvPr id="873" name="Google Shape;873;g308113137d6_0_0"/>
          <p:cNvSpPr/>
          <p:nvPr/>
        </p:nvSpPr>
        <p:spPr>
          <a:xfrm>
            <a:off x="3905700" y="3420438"/>
            <a:ext cx="1602600" cy="1821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74" name="Google Shape;874;g308113137d6_0_0"/>
          <p:cNvSpPr/>
          <p:nvPr/>
        </p:nvSpPr>
        <p:spPr>
          <a:xfrm>
            <a:off x="3905700" y="3403563"/>
            <a:ext cx="1602600" cy="2076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900">
                <a:solidFill>
                  <a:srgbClr val="000000"/>
                </a:solidFill>
                <a:latin typeface="Lato"/>
                <a:ea typeface="Lato"/>
                <a:cs typeface="Lato"/>
                <a:sym typeface="Lato"/>
              </a:rPr>
              <a:t>Experimental Medicine</a:t>
            </a:r>
            <a:endParaRPr b="1" sz="900">
              <a:solidFill>
                <a:srgbClr val="000000"/>
              </a:solidFill>
              <a:latin typeface="Lato"/>
              <a:ea typeface="Lato"/>
              <a:cs typeface="Lato"/>
              <a:sym typeface="Lato"/>
            </a:endParaRPr>
          </a:p>
        </p:txBody>
      </p:sp>
      <p:sp>
        <p:nvSpPr>
          <p:cNvPr id="875" name="Google Shape;875;g308113137d6_0_0"/>
          <p:cNvSpPr/>
          <p:nvPr/>
        </p:nvSpPr>
        <p:spPr>
          <a:xfrm>
            <a:off x="3917255" y="3865085"/>
            <a:ext cx="3982500" cy="1551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76" name="Google Shape;876;g308113137d6_0_0"/>
          <p:cNvSpPr/>
          <p:nvPr/>
        </p:nvSpPr>
        <p:spPr>
          <a:xfrm>
            <a:off x="4397657" y="4055643"/>
            <a:ext cx="3506700" cy="1449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77" name="Google Shape;877;g308113137d6_0_0"/>
          <p:cNvSpPr/>
          <p:nvPr/>
        </p:nvSpPr>
        <p:spPr>
          <a:xfrm>
            <a:off x="5265101" y="4229208"/>
            <a:ext cx="2641800" cy="1500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78" name="Google Shape;878;g308113137d6_0_0"/>
          <p:cNvSpPr/>
          <p:nvPr/>
        </p:nvSpPr>
        <p:spPr>
          <a:xfrm>
            <a:off x="4463977" y="4037436"/>
            <a:ext cx="3490200" cy="1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Efficacy</a:t>
            </a:r>
            <a:endParaRPr b="1" sz="800">
              <a:solidFill>
                <a:srgbClr val="000000"/>
              </a:solidFill>
              <a:latin typeface="Lato"/>
              <a:ea typeface="Lato"/>
              <a:cs typeface="Lato"/>
              <a:sym typeface="Lato"/>
            </a:endParaRPr>
          </a:p>
        </p:txBody>
      </p:sp>
      <p:sp>
        <p:nvSpPr>
          <p:cNvPr id="879" name="Google Shape;879;g308113137d6_0_0"/>
          <p:cNvSpPr/>
          <p:nvPr/>
        </p:nvSpPr>
        <p:spPr>
          <a:xfrm>
            <a:off x="5317281" y="4204848"/>
            <a:ext cx="2636100" cy="19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Health Economics</a:t>
            </a:r>
            <a:endParaRPr b="1" sz="800">
              <a:solidFill>
                <a:srgbClr val="000000"/>
              </a:solidFill>
              <a:latin typeface="Lato"/>
              <a:ea typeface="Lato"/>
              <a:cs typeface="Lato"/>
              <a:sym typeface="Lato"/>
            </a:endParaRPr>
          </a:p>
        </p:txBody>
      </p:sp>
      <p:sp>
        <p:nvSpPr>
          <p:cNvPr id="880" name="Google Shape;880;g308113137d6_0_0"/>
          <p:cNvSpPr/>
          <p:nvPr/>
        </p:nvSpPr>
        <p:spPr>
          <a:xfrm>
            <a:off x="3908269" y="3851037"/>
            <a:ext cx="4045200" cy="1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Safety</a:t>
            </a:r>
            <a:endParaRPr b="1" sz="800">
              <a:solidFill>
                <a:srgbClr val="000000"/>
              </a:solidFill>
              <a:latin typeface="Lato"/>
              <a:ea typeface="Lato"/>
              <a:cs typeface="Lato"/>
              <a:sym typeface="Lato"/>
            </a:endParaRPr>
          </a:p>
        </p:txBody>
      </p:sp>
      <p:sp>
        <p:nvSpPr>
          <p:cNvPr id="881" name="Google Shape;881;g308113137d6_0_0"/>
          <p:cNvSpPr/>
          <p:nvPr/>
        </p:nvSpPr>
        <p:spPr>
          <a:xfrm>
            <a:off x="3905693" y="3632232"/>
            <a:ext cx="725700" cy="1821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82" name="Google Shape;882;g308113137d6_0_0"/>
          <p:cNvSpPr/>
          <p:nvPr/>
        </p:nvSpPr>
        <p:spPr>
          <a:xfrm>
            <a:off x="5003522" y="3635148"/>
            <a:ext cx="725700" cy="1821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83" name="Google Shape;883;g308113137d6_0_0"/>
          <p:cNvSpPr/>
          <p:nvPr/>
        </p:nvSpPr>
        <p:spPr>
          <a:xfrm>
            <a:off x="6105621" y="3635500"/>
            <a:ext cx="725700" cy="1821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84" name="Google Shape;884;g308113137d6_0_0"/>
          <p:cNvSpPr/>
          <p:nvPr/>
        </p:nvSpPr>
        <p:spPr>
          <a:xfrm>
            <a:off x="7173536" y="3635311"/>
            <a:ext cx="725700" cy="182100"/>
          </a:xfrm>
          <a:prstGeom prst="roundRect">
            <a:avLst>
              <a:gd fmla="val 16667" name="adj"/>
            </a:avLst>
          </a:prstGeom>
          <a:solidFill>
            <a:srgbClr val="FFFFFF"/>
          </a:solidFill>
          <a:ln cap="flat" cmpd="sng" w="19050">
            <a:solidFill>
              <a:srgbClr val="193E72"/>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Clr>
                <a:srgbClr val="000000"/>
              </a:buClr>
              <a:buSzPts val="900"/>
              <a:buFont typeface="Arial"/>
              <a:buNone/>
            </a:pPr>
            <a:r>
              <a:t/>
            </a:r>
            <a:endParaRPr sz="900">
              <a:solidFill>
                <a:srgbClr val="000000"/>
              </a:solidFill>
              <a:latin typeface="Arial"/>
              <a:ea typeface="Arial"/>
              <a:cs typeface="Arial"/>
              <a:sym typeface="Arial"/>
            </a:endParaRPr>
          </a:p>
        </p:txBody>
      </p:sp>
      <p:sp>
        <p:nvSpPr>
          <p:cNvPr id="885" name="Google Shape;885;g308113137d6_0_0"/>
          <p:cNvSpPr/>
          <p:nvPr/>
        </p:nvSpPr>
        <p:spPr>
          <a:xfrm>
            <a:off x="3924326" y="3626820"/>
            <a:ext cx="659400" cy="19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1</a:t>
            </a:r>
            <a:endParaRPr b="1" sz="800">
              <a:solidFill>
                <a:srgbClr val="000000"/>
              </a:solidFill>
              <a:latin typeface="Lato"/>
              <a:ea typeface="Lato"/>
              <a:cs typeface="Lato"/>
              <a:sym typeface="Lato"/>
            </a:endParaRPr>
          </a:p>
        </p:txBody>
      </p:sp>
      <p:sp>
        <p:nvSpPr>
          <p:cNvPr id="886" name="Google Shape;886;g308113137d6_0_0"/>
          <p:cNvSpPr/>
          <p:nvPr/>
        </p:nvSpPr>
        <p:spPr>
          <a:xfrm>
            <a:off x="4981873" y="3629334"/>
            <a:ext cx="741300" cy="19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2</a:t>
            </a:r>
            <a:endParaRPr b="1" sz="800">
              <a:solidFill>
                <a:srgbClr val="000000"/>
              </a:solidFill>
              <a:latin typeface="Lato"/>
              <a:ea typeface="Lato"/>
              <a:cs typeface="Lato"/>
              <a:sym typeface="Lato"/>
            </a:endParaRPr>
          </a:p>
        </p:txBody>
      </p:sp>
      <p:sp>
        <p:nvSpPr>
          <p:cNvPr id="887" name="Google Shape;887;g308113137d6_0_0"/>
          <p:cNvSpPr/>
          <p:nvPr/>
        </p:nvSpPr>
        <p:spPr>
          <a:xfrm>
            <a:off x="6117767" y="3632114"/>
            <a:ext cx="713400" cy="19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3</a:t>
            </a:r>
            <a:endParaRPr b="1" sz="800">
              <a:solidFill>
                <a:srgbClr val="000000"/>
              </a:solidFill>
              <a:latin typeface="Lato"/>
              <a:ea typeface="Lato"/>
              <a:cs typeface="Lato"/>
              <a:sym typeface="Lato"/>
            </a:endParaRPr>
          </a:p>
        </p:txBody>
      </p:sp>
      <p:sp>
        <p:nvSpPr>
          <p:cNvPr id="888" name="Google Shape;888;g308113137d6_0_0"/>
          <p:cNvSpPr/>
          <p:nvPr/>
        </p:nvSpPr>
        <p:spPr>
          <a:xfrm>
            <a:off x="7179609" y="3626635"/>
            <a:ext cx="713400" cy="1962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800">
                <a:solidFill>
                  <a:srgbClr val="000000"/>
                </a:solidFill>
                <a:latin typeface="Lato"/>
                <a:ea typeface="Lato"/>
                <a:cs typeface="Lato"/>
                <a:sym typeface="Lato"/>
              </a:rPr>
              <a:t>Phase 4</a:t>
            </a:r>
            <a:endParaRPr b="1" sz="800">
              <a:solidFill>
                <a:srgbClr val="000000"/>
              </a:solidFill>
              <a:latin typeface="Lato"/>
              <a:ea typeface="Lato"/>
              <a:cs typeface="Lato"/>
              <a:sym typeface="Lato"/>
            </a:endParaRPr>
          </a:p>
        </p:txBody>
      </p:sp>
      <p:sp>
        <p:nvSpPr>
          <p:cNvPr id="889" name="Google Shape;889;g308113137d6_0_0"/>
          <p:cNvSpPr/>
          <p:nvPr/>
        </p:nvSpPr>
        <p:spPr>
          <a:xfrm>
            <a:off x="3790826" y="3199800"/>
            <a:ext cx="4381800" cy="2541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rPr b="1" lang="en-US" sz="1300">
                <a:solidFill>
                  <a:srgbClr val="FFFFFF"/>
                </a:solidFill>
                <a:latin typeface="Lato"/>
                <a:ea typeface="Lato"/>
                <a:cs typeface="Lato"/>
                <a:sym typeface="Lato"/>
              </a:rPr>
              <a:t>NIHR</a:t>
            </a:r>
            <a:r>
              <a:rPr lang="en-US" sz="1300">
                <a:solidFill>
                  <a:srgbClr val="FFFFFF"/>
                </a:solidFill>
                <a:latin typeface="Lato"/>
                <a:ea typeface="Lato"/>
                <a:cs typeface="Lato"/>
                <a:sym typeface="Lato"/>
              </a:rPr>
              <a:t> </a:t>
            </a:r>
            <a:r>
              <a:rPr b="1" lang="en-US" sz="1300">
                <a:solidFill>
                  <a:srgbClr val="FFFFFF"/>
                </a:solidFill>
                <a:latin typeface="Lato"/>
                <a:ea typeface="Lato"/>
                <a:cs typeface="Lato"/>
                <a:sym typeface="Lato"/>
              </a:rPr>
              <a:t>Support</a:t>
            </a:r>
            <a:endParaRPr sz="1200">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g307aab513e0_0_0"/>
          <p:cNvSpPr/>
          <p:nvPr/>
        </p:nvSpPr>
        <p:spPr>
          <a:xfrm>
            <a:off x="0" y="730801"/>
            <a:ext cx="12192000" cy="16311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5" name="Google Shape;895;g307aab513e0_0_0"/>
          <p:cNvSpPr txBox="1"/>
          <p:nvPr/>
        </p:nvSpPr>
        <p:spPr>
          <a:xfrm>
            <a:off x="243748" y="730803"/>
            <a:ext cx="4938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001843"/>
                </a:solidFill>
              </a:rPr>
              <a:t>Product </a:t>
            </a:r>
            <a:r>
              <a:rPr b="1" i="0" lang="en-US" sz="2000" u="none" cap="none" strike="noStrike">
                <a:solidFill>
                  <a:srgbClr val="001843"/>
                </a:solidFill>
                <a:latin typeface="Arial"/>
                <a:ea typeface="Arial"/>
                <a:cs typeface="Arial"/>
                <a:sym typeface="Arial"/>
              </a:rPr>
              <a:t>development pipeline</a:t>
            </a:r>
            <a:endParaRPr b="0" i="0" sz="1500" u="none" cap="none" strike="noStrike">
              <a:solidFill>
                <a:srgbClr val="000000"/>
              </a:solidFill>
              <a:latin typeface="Arial"/>
              <a:ea typeface="Arial"/>
              <a:cs typeface="Arial"/>
              <a:sym typeface="Arial"/>
            </a:endParaRPr>
          </a:p>
        </p:txBody>
      </p:sp>
      <p:sp>
        <p:nvSpPr>
          <p:cNvPr id="896" name="Google Shape;896;g307aab513e0_0_0"/>
          <p:cNvSpPr/>
          <p:nvPr/>
        </p:nvSpPr>
        <p:spPr>
          <a:xfrm>
            <a:off x="319948" y="1200151"/>
            <a:ext cx="3270900" cy="452100"/>
          </a:xfrm>
          <a:prstGeom prst="homePlate">
            <a:avLst>
              <a:gd fmla="val 50000" name="adj"/>
            </a:avLst>
          </a:prstGeom>
          <a:solidFill>
            <a:srgbClr val="A3E0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Research</a:t>
            </a:r>
            <a:endParaRPr b="0" i="0" sz="1500" u="none" cap="none" strike="noStrike">
              <a:solidFill>
                <a:srgbClr val="000000"/>
              </a:solidFill>
              <a:latin typeface="Arial"/>
              <a:ea typeface="Arial"/>
              <a:cs typeface="Arial"/>
              <a:sym typeface="Arial"/>
            </a:endParaRPr>
          </a:p>
        </p:txBody>
      </p:sp>
      <p:sp>
        <p:nvSpPr>
          <p:cNvPr id="897" name="Google Shape;897;g307aab513e0_0_0"/>
          <p:cNvSpPr/>
          <p:nvPr/>
        </p:nvSpPr>
        <p:spPr>
          <a:xfrm>
            <a:off x="3590925" y="1200151"/>
            <a:ext cx="4661700" cy="452100"/>
          </a:xfrm>
          <a:prstGeom prst="chevron">
            <a:avLst>
              <a:gd fmla="val 50000" name="adj"/>
            </a:avLst>
          </a:prstGeom>
          <a:solidFill>
            <a:srgbClr val="66CC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Development</a:t>
            </a:r>
            <a:endParaRPr b="0" i="0" sz="1500" u="none" cap="none" strike="noStrike">
              <a:solidFill>
                <a:srgbClr val="000000"/>
              </a:solidFill>
              <a:latin typeface="Arial"/>
              <a:ea typeface="Arial"/>
              <a:cs typeface="Arial"/>
              <a:sym typeface="Arial"/>
            </a:endParaRPr>
          </a:p>
        </p:txBody>
      </p:sp>
      <p:sp>
        <p:nvSpPr>
          <p:cNvPr id="898" name="Google Shape;898;g307aab513e0_0_0"/>
          <p:cNvSpPr/>
          <p:nvPr/>
        </p:nvSpPr>
        <p:spPr>
          <a:xfrm>
            <a:off x="8252381" y="1200149"/>
            <a:ext cx="3758700" cy="452100"/>
          </a:xfrm>
          <a:prstGeom prst="chevron">
            <a:avLst>
              <a:gd fmla="val 50000" name="adj"/>
            </a:avLst>
          </a:prstGeom>
          <a:solidFill>
            <a:srgbClr val="0097E2">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Adoption</a:t>
            </a:r>
            <a:endParaRPr b="0" i="0" sz="1500" u="none" cap="none" strike="noStrike">
              <a:solidFill>
                <a:srgbClr val="000000"/>
              </a:solidFill>
              <a:latin typeface="Arial"/>
              <a:ea typeface="Arial"/>
              <a:cs typeface="Arial"/>
              <a:sym typeface="Arial"/>
            </a:endParaRPr>
          </a:p>
        </p:txBody>
      </p:sp>
      <p:sp>
        <p:nvSpPr>
          <p:cNvPr id="899" name="Google Shape;899;g307aab513e0_0_0"/>
          <p:cNvSpPr/>
          <p:nvPr/>
        </p:nvSpPr>
        <p:spPr>
          <a:xfrm>
            <a:off x="2358645" y="1742427"/>
            <a:ext cx="1737300" cy="564900"/>
          </a:xfrm>
          <a:prstGeom prst="roundRect">
            <a:avLst>
              <a:gd fmla="val 16667" name="adj"/>
            </a:avLst>
          </a:prstGeom>
          <a:solidFill>
            <a:srgbClr val="579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Proof of Concept</a:t>
            </a:r>
            <a:endParaRPr b="0" i="0" sz="1500" u="none" cap="none" strike="noStrike">
              <a:solidFill>
                <a:srgbClr val="000000"/>
              </a:solidFill>
              <a:latin typeface="Arial"/>
              <a:ea typeface="Arial"/>
              <a:cs typeface="Arial"/>
              <a:sym typeface="Arial"/>
            </a:endParaRPr>
          </a:p>
        </p:txBody>
      </p:sp>
      <p:sp>
        <p:nvSpPr>
          <p:cNvPr id="900" name="Google Shape;900;g307aab513e0_0_0"/>
          <p:cNvSpPr/>
          <p:nvPr/>
        </p:nvSpPr>
        <p:spPr>
          <a:xfrm>
            <a:off x="8450588" y="1723709"/>
            <a:ext cx="17712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Real-world Evaluation</a:t>
            </a:r>
            <a:endParaRPr b="0" i="0" sz="1500" u="none" cap="none" strike="noStrike">
              <a:solidFill>
                <a:srgbClr val="000000"/>
              </a:solidFill>
              <a:latin typeface="Arial"/>
              <a:ea typeface="Arial"/>
              <a:cs typeface="Arial"/>
              <a:sym typeface="Arial"/>
            </a:endParaRPr>
          </a:p>
        </p:txBody>
      </p:sp>
      <p:sp>
        <p:nvSpPr>
          <p:cNvPr id="901" name="Google Shape;901;g307aab513e0_0_0"/>
          <p:cNvSpPr/>
          <p:nvPr/>
        </p:nvSpPr>
        <p:spPr>
          <a:xfrm>
            <a:off x="319948" y="1752229"/>
            <a:ext cx="1905300" cy="564900"/>
          </a:xfrm>
          <a:prstGeom prst="roundRect">
            <a:avLst>
              <a:gd fmla="val 16667" name="adj"/>
            </a:avLst>
          </a:prstGeom>
          <a:solidFill>
            <a:srgbClr val="81A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Fundamental Research</a:t>
            </a:r>
            <a:endParaRPr b="0" i="0" sz="1500" u="none" cap="none" strike="noStrike">
              <a:solidFill>
                <a:srgbClr val="000000"/>
              </a:solidFill>
              <a:latin typeface="Arial"/>
              <a:ea typeface="Arial"/>
              <a:cs typeface="Arial"/>
              <a:sym typeface="Arial"/>
            </a:endParaRPr>
          </a:p>
        </p:txBody>
      </p:sp>
      <p:sp>
        <p:nvSpPr>
          <p:cNvPr id="902" name="Google Shape;902;g307aab513e0_0_0"/>
          <p:cNvSpPr/>
          <p:nvPr/>
        </p:nvSpPr>
        <p:spPr>
          <a:xfrm>
            <a:off x="4229449" y="1742427"/>
            <a:ext cx="2073300" cy="564900"/>
          </a:xfrm>
          <a:prstGeom prst="roundRect">
            <a:avLst>
              <a:gd fmla="val 16667" name="adj"/>
            </a:avLst>
          </a:prstGeom>
          <a:solidFill>
            <a:srgbClr val="2F7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Building evidence</a:t>
            </a:r>
            <a:endParaRPr b="0" i="0" sz="1500" u="none" cap="none" strike="noStrike">
              <a:solidFill>
                <a:srgbClr val="000000"/>
              </a:solidFill>
              <a:latin typeface="Arial"/>
              <a:ea typeface="Arial"/>
              <a:cs typeface="Arial"/>
              <a:sym typeface="Arial"/>
            </a:endParaRPr>
          </a:p>
        </p:txBody>
      </p:sp>
      <p:sp>
        <p:nvSpPr>
          <p:cNvPr id="903" name="Google Shape;903;g307aab513e0_0_0"/>
          <p:cNvSpPr/>
          <p:nvPr/>
        </p:nvSpPr>
        <p:spPr>
          <a:xfrm>
            <a:off x="6404237" y="1723708"/>
            <a:ext cx="1905300" cy="564900"/>
          </a:xfrm>
          <a:prstGeom prst="roundRect">
            <a:avLst>
              <a:gd fmla="val 16667" name="adj"/>
            </a:avLst>
          </a:prstGeom>
          <a:solidFill>
            <a:srgbClr val="004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Clinical evaluation</a:t>
            </a:r>
            <a:endParaRPr b="0" i="0" sz="1500" u="none" cap="none" strike="noStrike">
              <a:solidFill>
                <a:srgbClr val="000000"/>
              </a:solidFill>
              <a:latin typeface="Arial"/>
              <a:ea typeface="Arial"/>
              <a:cs typeface="Arial"/>
              <a:sym typeface="Arial"/>
            </a:endParaRPr>
          </a:p>
        </p:txBody>
      </p:sp>
      <p:sp>
        <p:nvSpPr>
          <p:cNvPr id="904" name="Google Shape;904;g307aab513e0_0_0"/>
          <p:cNvSpPr/>
          <p:nvPr/>
        </p:nvSpPr>
        <p:spPr>
          <a:xfrm>
            <a:off x="10273525" y="1742425"/>
            <a:ext cx="17373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Commissioning</a:t>
            </a:r>
            <a:endParaRPr b="0" i="0" sz="1500" u="none" cap="none" strike="noStrike">
              <a:solidFill>
                <a:srgbClr val="000000"/>
              </a:solidFill>
              <a:latin typeface="Arial"/>
              <a:ea typeface="Arial"/>
              <a:cs typeface="Arial"/>
              <a:sym typeface="Arial"/>
            </a:endParaRPr>
          </a:p>
        </p:txBody>
      </p:sp>
      <p:sp>
        <p:nvSpPr>
          <p:cNvPr id="905" name="Google Shape;905;g307aab513e0_0_0"/>
          <p:cNvSpPr/>
          <p:nvPr/>
        </p:nvSpPr>
        <p:spPr>
          <a:xfrm>
            <a:off x="2116850" y="2465975"/>
            <a:ext cx="8182200" cy="2698800"/>
          </a:xfrm>
          <a:prstGeom prst="roundRect">
            <a:avLst>
              <a:gd fmla="val 16667" name="adj"/>
            </a:avLst>
          </a:prstGeom>
          <a:solidFill>
            <a:srgbClr val="193E73"/>
          </a:solidFill>
          <a:ln cap="flat" cmpd="sng" w="38100">
            <a:solidFill>
              <a:srgbClr val="0018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descr="Department for Science, Innovation and Technology - Wikipedia" id="906" name="Google Shape;906;g307aab513e0_0_0"/>
          <p:cNvSpPr/>
          <p:nvPr/>
        </p:nvSpPr>
        <p:spPr>
          <a:xfrm>
            <a:off x="5810983" y="3354715"/>
            <a:ext cx="314100" cy="2733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907" name="Google Shape;907;g307aab513e0_0_0"/>
          <p:cNvSpPr/>
          <p:nvPr/>
        </p:nvSpPr>
        <p:spPr>
          <a:xfrm>
            <a:off x="2499224" y="3522258"/>
            <a:ext cx="1276500" cy="6192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Care Pathway Analysis/Impact Assessment</a:t>
            </a:r>
            <a:endParaRPr b="0" i="0" sz="1500" u="none" cap="none" strike="noStrike">
              <a:solidFill>
                <a:srgbClr val="000000"/>
              </a:solidFill>
              <a:latin typeface="Lato"/>
              <a:ea typeface="Lato"/>
              <a:cs typeface="Lato"/>
              <a:sym typeface="Lato"/>
            </a:endParaRPr>
          </a:p>
        </p:txBody>
      </p:sp>
      <p:sp>
        <p:nvSpPr>
          <p:cNvPr id="908" name="Google Shape;908;g307aab513e0_0_0"/>
          <p:cNvSpPr/>
          <p:nvPr/>
        </p:nvSpPr>
        <p:spPr>
          <a:xfrm>
            <a:off x="4625177" y="3630670"/>
            <a:ext cx="2989800" cy="4722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Qualify Analytical and Clinical Validity</a:t>
            </a:r>
            <a:endParaRPr b="0" i="0" sz="1500" u="none" cap="none" strike="noStrike">
              <a:solidFill>
                <a:srgbClr val="000000"/>
              </a:solidFill>
              <a:latin typeface="Lato"/>
              <a:ea typeface="Lato"/>
              <a:cs typeface="Lato"/>
              <a:sym typeface="Lato"/>
            </a:endParaRPr>
          </a:p>
        </p:txBody>
      </p:sp>
      <p:sp>
        <p:nvSpPr>
          <p:cNvPr id="909" name="Google Shape;909;g307aab513e0_0_0"/>
          <p:cNvSpPr/>
          <p:nvPr/>
        </p:nvSpPr>
        <p:spPr>
          <a:xfrm>
            <a:off x="4625177" y="4245072"/>
            <a:ext cx="2989800" cy="4722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Evaluate Clinical Utility /</a:t>
            </a:r>
            <a:endParaRPr b="0" i="0" sz="15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 Human Factors</a:t>
            </a:r>
            <a:endParaRPr b="0" i="0" sz="1500" u="none" cap="none" strike="noStrike">
              <a:solidFill>
                <a:srgbClr val="000000"/>
              </a:solidFill>
              <a:latin typeface="Lato"/>
              <a:ea typeface="Lato"/>
              <a:cs typeface="Lato"/>
              <a:sym typeface="Lato"/>
            </a:endParaRPr>
          </a:p>
        </p:txBody>
      </p:sp>
      <p:sp>
        <p:nvSpPr>
          <p:cNvPr id="910" name="Google Shape;910;g307aab513e0_0_0"/>
          <p:cNvSpPr/>
          <p:nvPr/>
        </p:nvSpPr>
        <p:spPr>
          <a:xfrm>
            <a:off x="8405842" y="2990430"/>
            <a:ext cx="1510200" cy="438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Evaluate Cost Effectiveness</a:t>
            </a:r>
            <a:endParaRPr b="0" i="0" sz="1500" u="none" cap="none" strike="noStrike">
              <a:solidFill>
                <a:srgbClr val="000000"/>
              </a:solidFill>
              <a:latin typeface="Lato"/>
              <a:ea typeface="Lato"/>
              <a:cs typeface="Lato"/>
              <a:sym typeface="Lato"/>
            </a:endParaRPr>
          </a:p>
        </p:txBody>
      </p:sp>
      <p:sp>
        <p:nvSpPr>
          <p:cNvPr id="911" name="Google Shape;911;g307aab513e0_0_0"/>
          <p:cNvSpPr/>
          <p:nvPr/>
        </p:nvSpPr>
        <p:spPr>
          <a:xfrm>
            <a:off x="4018683" y="3669802"/>
            <a:ext cx="363600" cy="3438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912" name="Google Shape;912;g307aab513e0_0_0"/>
          <p:cNvSpPr/>
          <p:nvPr/>
        </p:nvSpPr>
        <p:spPr>
          <a:xfrm>
            <a:off x="7982836" y="3697907"/>
            <a:ext cx="363600" cy="3438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913" name="Google Shape;913;g307aab513e0_0_0"/>
          <p:cNvSpPr/>
          <p:nvPr/>
        </p:nvSpPr>
        <p:spPr>
          <a:xfrm>
            <a:off x="2470405" y="4788028"/>
            <a:ext cx="7269300" cy="3438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of Innovation at Technology Readiness Level 3 to 9</a:t>
            </a:r>
            <a:endParaRPr b="1" i="0" sz="1100" u="none" cap="none" strike="noStrike">
              <a:solidFill>
                <a:schemeClr val="lt1"/>
              </a:solidFill>
              <a:latin typeface="Arial"/>
              <a:ea typeface="Arial"/>
              <a:cs typeface="Arial"/>
              <a:sym typeface="Arial"/>
            </a:endParaRPr>
          </a:p>
        </p:txBody>
      </p:sp>
      <p:sp>
        <p:nvSpPr>
          <p:cNvPr id="914" name="Google Shape;914;g307aab513e0_0_0"/>
          <p:cNvSpPr/>
          <p:nvPr/>
        </p:nvSpPr>
        <p:spPr>
          <a:xfrm>
            <a:off x="4625177" y="3016304"/>
            <a:ext cx="2989800" cy="472200"/>
          </a:xfrm>
          <a:prstGeom prst="rect">
            <a:avLst/>
          </a:prstGeom>
          <a:solidFill>
            <a:schemeClr val="accent5"/>
          </a:solidFill>
          <a:ln>
            <a:noFill/>
          </a:ln>
        </p:spPr>
        <p:txBody>
          <a:bodyPr anchorCtr="0" anchor="t" bIns="45700" lIns="120000"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Efficacy of Mechanism/ Patient Safety </a:t>
            </a:r>
            <a:endParaRPr b="0" i="0" sz="1500" u="none" cap="none" strike="noStrike">
              <a:solidFill>
                <a:srgbClr val="000000"/>
              </a:solidFill>
              <a:latin typeface="Lato"/>
              <a:ea typeface="Lato"/>
              <a:cs typeface="Lato"/>
              <a:sym typeface="Lato"/>
            </a:endParaRPr>
          </a:p>
        </p:txBody>
      </p:sp>
      <p:sp>
        <p:nvSpPr>
          <p:cNvPr id="915" name="Google Shape;915;g307aab513e0_0_0"/>
          <p:cNvSpPr/>
          <p:nvPr/>
        </p:nvSpPr>
        <p:spPr>
          <a:xfrm>
            <a:off x="2499190" y="2954688"/>
            <a:ext cx="1276500" cy="4383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Clinical Design/ Application </a:t>
            </a:r>
            <a:endParaRPr b="0" i="0" sz="1500" u="none" cap="none" strike="noStrike">
              <a:solidFill>
                <a:srgbClr val="000000"/>
              </a:solidFill>
              <a:latin typeface="Lato"/>
              <a:ea typeface="Lato"/>
              <a:cs typeface="Lato"/>
              <a:sym typeface="Lato"/>
            </a:endParaRPr>
          </a:p>
        </p:txBody>
      </p:sp>
      <p:sp>
        <p:nvSpPr>
          <p:cNvPr id="916" name="Google Shape;916;g307aab513e0_0_0"/>
          <p:cNvSpPr/>
          <p:nvPr/>
        </p:nvSpPr>
        <p:spPr>
          <a:xfrm>
            <a:off x="8405859" y="3492126"/>
            <a:ext cx="1510200" cy="4722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Evidence to support scale and spread</a:t>
            </a:r>
            <a:endParaRPr b="0" i="0" sz="1500" u="none" cap="none" strike="noStrike">
              <a:solidFill>
                <a:srgbClr val="000000"/>
              </a:solidFill>
              <a:latin typeface="Lato"/>
              <a:ea typeface="Lato"/>
              <a:cs typeface="Lato"/>
              <a:sym typeface="Lato"/>
            </a:endParaRPr>
          </a:p>
        </p:txBody>
      </p:sp>
      <p:sp>
        <p:nvSpPr>
          <p:cNvPr id="917" name="Google Shape;917;g307aab513e0_0_0"/>
          <p:cNvSpPr/>
          <p:nvPr/>
        </p:nvSpPr>
        <p:spPr>
          <a:xfrm>
            <a:off x="8394318" y="4050103"/>
            <a:ext cx="1521900" cy="6660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PPIE/NetZero Impact/ Health Inequalities </a:t>
            </a:r>
            <a:endParaRPr b="0" i="0" sz="1500" u="none" cap="none" strike="noStrike">
              <a:solidFill>
                <a:srgbClr val="000000"/>
              </a:solidFill>
              <a:latin typeface="Lato"/>
              <a:ea typeface="Lato"/>
              <a:cs typeface="Lato"/>
              <a:sym typeface="Lato"/>
            </a:endParaRPr>
          </a:p>
        </p:txBody>
      </p:sp>
      <p:sp>
        <p:nvSpPr>
          <p:cNvPr id="918" name="Google Shape;918;g307aab513e0_0_0"/>
          <p:cNvSpPr/>
          <p:nvPr/>
        </p:nvSpPr>
        <p:spPr>
          <a:xfrm>
            <a:off x="2499224" y="4270508"/>
            <a:ext cx="1276500" cy="4212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Lato"/>
                <a:ea typeface="Lato"/>
                <a:cs typeface="Lato"/>
                <a:sym typeface="Lato"/>
              </a:rPr>
              <a:t>Value proposition</a:t>
            </a:r>
            <a:endParaRPr b="0" i="0" sz="1500" u="none" cap="none" strike="noStrike">
              <a:solidFill>
                <a:srgbClr val="000000"/>
              </a:solidFill>
              <a:latin typeface="Lato"/>
              <a:ea typeface="Lato"/>
              <a:cs typeface="Lato"/>
              <a:sym typeface="Lato"/>
            </a:endParaRPr>
          </a:p>
        </p:txBody>
      </p:sp>
      <p:sp>
        <p:nvSpPr>
          <p:cNvPr id="919" name="Google Shape;919;g307aab513e0_0_0"/>
          <p:cNvSpPr/>
          <p:nvPr/>
        </p:nvSpPr>
        <p:spPr>
          <a:xfrm>
            <a:off x="1400" y="7041263"/>
            <a:ext cx="9926100" cy="249300"/>
          </a:xfrm>
          <a:prstGeom prst="roundRect">
            <a:avLst>
              <a:gd fmla="val 16667" name="adj"/>
            </a:avLst>
          </a:prstGeom>
          <a:solidFill>
            <a:srgbClr val="1D6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accent5"/>
                </a:solidFill>
                <a:latin typeface="Arial"/>
                <a:ea typeface="Arial"/>
                <a:cs typeface="Arial"/>
                <a:sym typeface="Arial"/>
              </a:rPr>
              <a:t> HRA</a:t>
            </a:r>
            <a:endParaRPr b="0" i="0" sz="1500" u="none" cap="none" strike="noStrike">
              <a:solidFill>
                <a:srgbClr val="000000"/>
              </a:solidFill>
              <a:latin typeface="Arial"/>
              <a:ea typeface="Arial"/>
              <a:cs typeface="Arial"/>
              <a:sym typeface="Arial"/>
            </a:endParaRPr>
          </a:p>
        </p:txBody>
      </p:sp>
      <p:sp>
        <p:nvSpPr>
          <p:cNvPr id="920" name="Google Shape;920;g307aab513e0_0_0"/>
          <p:cNvSpPr/>
          <p:nvPr/>
        </p:nvSpPr>
        <p:spPr>
          <a:xfrm>
            <a:off x="9989800" y="7041267"/>
            <a:ext cx="2090400" cy="249300"/>
          </a:xfrm>
          <a:prstGeom prst="roundRect">
            <a:avLst>
              <a:gd fmla="val 16667" name="adj"/>
            </a:avLst>
          </a:prstGeom>
          <a:solidFill>
            <a:srgbClr val="DECC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CQC</a:t>
            </a:r>
            <a:endParaRPr b="0" i="0" sz="1500" u="none" cap="none" strike="noStrike">
              <a:solidFill>
                <a:srgbClr val="000000"/>
              </a:solidFill>
              <a:latin typeface="Arial"/>
              <a:ea typeface="Arial"/>
              <a:cs typeface="Arial"/>
              <a:sym typeface="Arial"/>
            </a:endParaRPr>
          </a:p>
        </p:txBody>
      </p:sp>
      <p:pic>
        <p:nvPicPr>
          <p:cNvPr id="921" name="Google Shape;921;g307aab513e0_0_0"/>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sp>
        <p:nvSpPr>
          <p:cNvPr id="922" name="Google Shape;922;g307aab513e0_0_0"/>
          <p:cNvSpPr/>
          <p:nvPr/>
        </p:nvSpPr>
        <p:spPr>
          <a:xfrm>
            <a:off x="2573244" y="2512237"/>
            <a:ext cx="7269300" cy="343800"/>
          </a:xfrm>
          <a:prstGeom prst="rightArrow">
            <a:avLst>
              <a:gd fmla="val 50000" name="adj1"/>
              <a:gd fmla="val 50000" name="adj2"/>
            </a:avLst>
          </a:prstGeom>
          <a:solidFill>
            <a:schemeClr val="lt2"/>
          </a:solidFill>
          <a:ln cap="flat" cmpd="sng" w="12700">
            <a:solidFill>
              <a:srgbClr val="A3E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Support </a:t>
            </a:r>
            <a:r>
              <a:rPr b="1" lang="en-US" sz="1100">
                <a:solidFill>
                  <a:schemeClr val="lt1"/>
                </a:solidFill>
              </a:rPr>
              <a:t>for experimental to late stage multi-centred trials from phase I/II/III&amp;IV</a:t>
            </a:r>
            <a:endParaRPr b="1" i="0" sz="1100" u="none" cap="none" strike="noStrike">
              <a:solidFill>
                <a:schemeClr val="lt1"/>
              </a:solidFill>
              <a:latin typeface="Arial"/>
              <a:ea typeface="Arial"/>
              <a:cs typeface="Arial"/>
              <a:sym typeface="Arial"/>
            </a:endParaRPr>
          </a:p>
        </p:txBody>
      </p:sp>
      <p:sp>
        <p:nvSpPr>
          <p:cNvPr id="923" name="Google Shape;923;g307aab513e0_0_0"/>
          <p:cNvSpPr txBox="1"/>
          <p:nvPr/>
        </p:nvSpPr>
        <p:spPr>
          <a:xfrm rot="-5400000">
            <a:off x="1765075" y="4033850"/>
            <a:ext cx="11292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HealthTech</a:t>
            </a:r>
            <a:endParaRPr b="1" sz="1200">
              <a:solidFill>
                <a:srgbClr val="F29330"/>
              </a:solidFill>
            </a:endParaRPr>
          </a:p>
        </p:txBody>
      </p:sp>
      <p:sp>
        <p:nvSpPr>
          <p:cNvPr id="924" name="Google Shape;924;g307aab513e0_0_0"/>
          <p:cNvSpPr txBox="1"/>
          <p:nvPr/>
        </p:nvSpPr>
        <p:spPr>
          <a:xfrm rot="-5400000">
            <a:off x="1701025" y="2981313"/>
            <a:ext cx="1257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Therapeutics</a:t>
            </a:r>
            <a:endParaRPr b="1" sz="1200">
              <a:solidFill>
                <a:srgbClr val="F2933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g307aab513e0_0_57"/>
          <p:cNvSpPr/>
          <p:nvPr/>
        </p:nvSpPr>
        <p:spPr>
          <a:xfrm>
            <a:off x="0" y="730801"/>
            <a:ext cx="12192000" cy="16311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0" name="Google Shape;930;g307aab513e0_0_57"/>
          <p:cNvSpPr txBox="1"/>
          <p:nvPr/>
        </p:nvSpPr>
        <p:spPr>
          <a:xfrm>
            <a:off x="243748" y="730803"/>
            <a:ext cx="4938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lang="en-US" sz="2000">
                <a:solidFill>
                  <a:srgbClr val="001843"/>
                </a:solidFill>
              </a:rPr>
              <a:t>Product </a:t>
            </a:r>
            <a:r>
              <a:rPr b="1" i="0" lang="en-US" sz="2000" u="none" cap="none" strike="noStrike">
                <a:solidFill>
                  <a:srgbClr val="001843"/>
                </a:solidFill>
                <a:latin typeface="Arial"/>
                <a:ea typeface="Arial"/>
                <a:cs typeface="Arial"/>
                <a:sym typeface="Arial"/>
              </a:rPr>
              <a:t>development pipeline</a:t>
            </a:r>
            <a:endParaRPr b="0" i="0" sz="1500" u="none" cap="none" strike="noStrike">
              <a:solidFill>
                <a:srgbClr val="000000"/>
              </a:solidFill>
              <a:latin typeface="Arial"/>
              <a:ea typeface="Arial"/>
              <a:cs typeface="Arial"/>
              <a:sym typeface="Arial"/>
            </a:endParaRPr>
          </a:p>
        </p:txBody>
      </p:sp>
      <p:sp>
        <p:nvSpPr>
          <p:cNvPr id="931" name="Google Shape;931;g307aab513e0_0_57"/>
          <p:cNvSpPr/>
          <p:nvPr/>
        </p:nvSpPr>
        <p:spPr>
          <a:xfrm>
            <a:off x="319948" y="1200151"/>
            <a:ext cx="3270900" cy="452100"/>
          </a:xfrm>
          <a:prstGeom prst="homePlate">
            <a:avLst>
              <a:gd fmla="val 50000" name="adj"/>
            </a:avLst>
          </a:prstGeom>
          <a:solidFill>
            <a:srgbClr val="A3E0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Research</a:t>
            </a:r>
            <a:endParaRPr b="0" i="0" sz="1500" u="none" cap="none" strike="noStrike">
              <a:solidFill>
                <a:srgbClr val="000000"/>
              </a:solidFill>
              <a:latin typeface="Arial"/>
              <a:ea typeface="Arial"/>
              <a:cs typeface="Arial"/>
              <a:sym typeface="Arial"/>
            </a:endParaRPr>
          </a:p>
        </p:txBody>
      </p:sp>
      <p:sp>
        <p:nvSpPr>
          <p:cNvPr id="932" name="Google Shape;932;g307aab513e0_0_57"/>
          <p:cNvSpPr/>
          <p:nvPr/>
        </p:nvSpPr>
        <p:spPr>
          <a:xfrm>
            <a:off x="3590925" y="1200151"/>
            <a:ext cx="4661700" cy="452100"/>
          </a:xfrm>
          <a:prstGeom prst="chevron">
            <a:avLst>
              <a:gd fmla="val 50000" name="adj"/>
            </a:avLst>
          </a:prstGeom>
          <a:solidFill>
            <a:srgbClr val="66CCFF">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Development</a:t>
            </a:r>
            <a:endParaRPr b="0" i="0" sz="1500" u="none" cap="none" strike="noStrike">
              <a:solidFill>
                <a:srgbClr val="000000"/>
              </a:solidFill>
              <a:latin typeface="Arial"/>
              <a:ea typeface="Arial"/>
              <a:cs typeface="Arial"/>
              <a:sym typeface="Arial"/>
            </a:endParaRPr>
          </a:p>
        </p:txBody>
      </p:sp>
      <p:sp>
        <p:nvSpPr>
          <p:cNvPr id="933" name="Google Shape;933;g307aab513e0_0_57"/>
          <p:cNvSpPr/>
          <p:nvPr/>
        </p:nvSpPr>
        <p:spPr>
          <a:xfrm>
            <a:off x="8252381" y="1200149"/>
            <a:ext cx="3758700" cy="452100"/>
          </a:xfrm>
          <a:prstGeom prst="chevron">
            <a:avLst>
              <a:gd fmla="val 50000" name="adj"/>
            </a:avLst>
          </a:prstGeom>
          <a:solidFill>
            <a:srgbClr val="0097E2">
              <a:alpha val="6863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Adoption</a:t>
            </a:r>
            <a:endParaRPr b="0" i="0" sz="1500" u="none" cap="none" strike="noStrike">
              <a:solidFill>
                <a:srgbClr val="000000"/>
              </a:solidFill>
              <a:latin typeface="Arial"/>
              <a:ea typeface="Arial"/>
              <a:cs typeface="Arial"/>
              <a:sym typeface="Arial"/>
            </a:endParaRPr>
          </a:p>
        </p:txBody>
      </p:sp>
      <p:sp>
        <p:nvSpPr>
          <p:cNvPr id="934" name="Google Shape;934;g307aab513e0_0_57"/>
          <p:cNvSpPr/>
          <p:nvPr/>
        </p:nvSpPr>
        <p:spPr>
          <a:xfrm>
            <a:off x="2358645" y="1742427"/>
            <a:ext cx="1737300" cy="564900"/>
          </a:xfrm>
          <a:prstGeom prst="roundRect">
            <a:avLst>
              <a:gd fmla="val 16667" name="adj"/>
            </a:avLst>
          </a:prstGeom>
          <a:solidFill>
            <a:srgbClr val="5793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Proof of Concept</a:t>
            </a:r>
            <a:endParaRPr b="0" i="0" sz="1500" u="none" cap="none" strike="noStrike">
              <a:solidFill>
                <a:srgbClr val="000000"/>
              </a:solidFill>
              <a:latin typeface="Arial"/>
              <a:ea typeface="Arial"/>
              <a:cs typeface="Arial"/>
              <a:sym typeface="Arial"/>
            </a:endParaRPr>
          </a:p>
        </p:txBody>
      </p:sp>
      <p:sp>
        <p:nvSpPr>
          <p:cNvPr id="935" name="Google Shape;935;g307aab513e0_0_57"/>
          <p:cNvSpPr/>
          <p:nvPr/>
        </p:nvSpPr>
        <p:spPr>
          <a:xfrm>
            <a:off x="8450588" y="1723709"/>
            <a:ext cx="17712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Real-world Evaluation</a:t>
            </a:r>
            <a:endParaRPr b="0" i="0" sz="1500" u="none" cap="none" strike="noStrike">
              <a:solidFill>
                <a:srgbClr val="000000"/>
              </a:solidFill>
              <a:latin typeface="Arial"/>
              <a:ea typeface="Arial"/>
              <a:cs typeface="Arial"/>
              <a:sym typeface="Arial"/>
            </a:endParaRPr>
          </a:p>
        </p:txBody>
      </p:sp>
      <p:sp>
        <p:nvSpPr>
          <p:cNvPr id="936" name="Google Shape;936;g307aab513e0_0_57"/>
          <p:cNvSpPr/>
          <p:nvPr/>
        </p:nvSpPr>
        <p:spPr>
          <a:xfrm>
            <a:off x="319948" y="1752229"/>
            <a:ext cx="1905300" cy="564900"/>
          </a:xfrm>
          <a:prstGeom prst="roundRect">
            <a:avLst>
              <a:gd fmla="val 16667" name="adj"/>
            </a:avLst>
          </a:prstGeom>
          <a:solidFill>
            <a:srgbClr val="81A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Fundamental Research</a:t>
            </a:r>
            <a:endParaRPr b="0" i="0" sz="1500" u="none" cap="none" strike="noStrike">
              <a:solidFill>
                <a:srgbClr val="000000"/>
              </a:solidFill>
              <a:latin typeface="Arial"/>
              <a:ea typeface="Arial"/>
              <a:cs typeface="Arial"/>
              <a:sym typeface="Arial"/>
            </a:endParaRPr>
          </a:p>
        </p:txBody>
      </p:sp>
      <p:sp>
        <p:nvSpPr>
          <p:cNvPr id="937" name="Google Shape;937;g307aab513e0_0_57"/>
          <p:cNvSpPr/>
          <p:nvPr/>
        </p:nvSpPr>
        <p:spPr>
          <a:xfrm>
            <a:off x="4229449" y="1742427"/>
            <a:ext cx="2073300" cy="564900"/>
          </a:xfrm>
          <a:prstGeom prst="roundRect">
            <a:avLst>
              <a:gd fmla="val 16667" name="adj"/>
            </a:avLst>
          </a:prstGeom>
          <a:solidFill>
            <a:srgbClr val="2F79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Building evidence</a:t>
            </a:r>
            <a:endParaRPr b="0" i="0" sz="1500" u="none" cap="none" strike="noStrike">
              <a:solidFill>
                <a:srgbClr val="000000"/>
              </a:solidFill>
              <a:latin typeface="Arial"/>
              <a:ea typeface="Arial"/>
              <a:cs typeface="Arial"/>
              <a:sym typeface="Arial"/>
            </a:endParaRPr>
          </a:p>
        </p:txBody>
      </p:sp>
      <p:sp>
        <p:nvSpPr>
          <p:cNvPr id="938" name="Google Shape;938;g307aab513e0_0_57"/>
          <p:cNvSpPr/>
          <p:nvPr/>
        </p:nvSpPr>
        <p:spPr>
          <a:xfrm>
            <a:off x="6404237" y="1723708"/>
            <a:ext cx="1905300" cy="564900"/>
          </a:xfrm>
          <a:prstGeom prst="roundRect">
            <a:avLst>
              <a:gd fmla="val 16667" name="adj"/>
            </a:avLst>
          </a:prstGeom>
          <a:solidFill>
            <a:srgbClr val="0042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a:ea typeface="Arial"/>
                <a:cs typeface="Arial"/>
                <a:sym typeface="Arial"/>
              </a:rPr>
              <a:t>Clinical evaluation</a:t>
            </a:r>
            <a:endParaRPr b="0" i="0" sz="1500" u="none" cap="none" strike="noStrike">
              <a:solidFill>
                <a:srgbClr val="000000"/>
              </a:solidFill>
              <a:latin typeface="Arial"/>
              <a:ea typeface="Arial"/>
              <a:cs typeface="Arial"/>
              <a:sym typeface="Arial"/>
            </a:endParaRPr>
          </a:p>
        </p:txBody>
      </p:sp>
      <p:sp>
        <p:nvSpPr>
          <p:cNvPr id="939" name="Google Shape;939;g307aab513e0_0_57"/>
          <p:cNvSpPr/>
          <p:nvPr/>
        </p:nvSpPr>
        <p:spPr>
          <a:xfrm>
            <a:off x="10273525" y="1742425"/>
            <a:ext cx="1737300" cy="564900"/>
          </a:xfrm>
          <a:prstGeom prst="roundRect">
            <a:avLst>
              <a:gd fmla="val 16667" name="adj"/>
            </a:avLst>
          </a:prstGeom>
          <a:solidFill>
            <a:srgbClr val="00308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accent5"/>
                </a:solidFill>
                <a:latin typeface="Arial"/>
                <a:ea typeface="Arial"/>
                <a:cs typeface="Arial"/>
                <a:sym typeface="Arial"/>
              </a:rPr>
              <a:t>Commissioning</a:t>
            </a:r>
            <a:endParaRPr b="0" i="0" sz="1500" u="none" cap="none" strike="noStrike">
              <a:solidFill>
                <a:srgbClr val="000000"/>
              </a:solidFill>
              <a:latin typeface="Arial"/>
              <a:ea typeface="Arial"/>
              <a:cs typeface="Arial"/>
              <a:sym typeface="Arial"/>
            </a:endParaRPr>
          </a:p>
        </p:txBody>
      </p:sp>
      <p:sp>
        <p:nvSpPr>
          <p:cNvPr id="940" name="Google Shape;940;g307aab513e0_0_57"/>
          <p:cNvSpPr/>
          <p:nvPr/>
        </p:nvSpPr>
        <p:spPr>
          <a:xfrm>
            <a:off x="2116850" y="2465975"/>
            <a:ext cx="8182200" cy="3593400"/>
          </a:xfrm>
          <a:prstGeom prst="roundRect">
            <a:avLst>
              <a:gd fmla="val 16667" name="adj"/>
            </a:avLst>
          </a:prstGeom>
          <a:solidFill>
            <a:srgbClr val="193E73"/>
          </a:solidFill>
          <a:ln cap="flat" cmpd="sng" w="38100">
            <a:solidFill>
              <a:srgbClr val="0018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descr="Department for Science, Innovation and Technology - Wikipedia" id="941" name="Google Shape;941;g307aab513e0_0_57"/>
          <p:cNvSpPr/>
          <p:nvPr/>
        </p:nvSpPr>
        <p:spPr>
          <a:xfrm>
            <a:off x="5810983" y="3354715"/>
            <a:ext cx="314100" cy="273300"/>
          </a:xfrm>
          <a:prstGeom prst="roundRect">
            <a:avLst>
              <a:gd fmla="val 1666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942" name="Google Shape;942;g307aab513e0_0_57"/>
          <p:cNvSpPr/>
          <p:nvPr/>
        </p:nvSpPr>
        <p:spPr>
          <a:xfrm>
            <a:off x="4559858" y="3573952"/>
            <a:ext cx="363600" cy="3438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943" name="Google Shape;943;g307aab513e0_0_57"/>
          <p:cNvSpPr/>
          <p:nvPr/>
        </p:nvSpPr>
        <p:spPr>
          <a:xfrm>
            <a:off x="7383586" y="3697907"/>
            <a:ext cx="363600" cy="343800"/>
          </a:xfrm>
          <a:prstGeom prst="rightArrow">
            <a:avLst>
              <a:gd fmla="val 50000" name="adj1"/>
              <a:gd fmla="val 50000" name="adj2"/>
            </a:avLst>
          </a:prstGeom>
          <a:solidFill>
            <a:srgbClr val="EA5D4E"/>
          </a:solidFill>
          <a:ln cap="flat" cmpd="sng" w="9525">
            <a:solidFill>
              <a:srgbClr val="193E7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FFFFFF"/>
              </a:solidFill>
              <a:latin typeface="Arial"/>
              <a:ea typeface="Arial"/>
              <a:cs typeface="Arial"/>
              <a:sym typeface="Arial"/>
            </a:endParaRPr>
          </a:p>
        </p:txBody>
      </p:sp>
      <p:sp>
        <p:nvSpPr>
          <p:cNvPr id="944" name="Google Shape;944;g307aab513e0_0_57"/>
          <p:cNvSpPr/>
          <p:nvPr/>
        </p:nvSpPr>
        <p:spPr>
          <a:xfrm>
            <a:off x="2433125" y="2763000"/>
            <a:ext cx="1882200" cy="343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Design a clinical trial?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45" name="Google Shape;945;g307aab513e0_0_57"/>
          <p:cNvSpPr/>
          <p:nvPr/>
        </p:nvSpPr>
        <p:spPr>
          <a:xfrm>
            <a:off x="1400" y="7041263"/>
            <a:ext cx="9926100" cy="249300"/>
          </a:xfrm>
          <a:prstGeom prst="roundRect">
            <a:avLst>
              <a:gd fmla="val 16667" name="adj"/>
            </a:avLst>
          </a:prstGeom>
          <a:solidFill>
            <a:srgbClr val="1D6B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accent5"/>
                </a:solidFill>
                <a:latin typeface="Arial"/>
                <a:ea typeface="Arial"/>
                <a:cs typeface="Arial"/>
                <a:sym typeface="Arial"/>
              </a:rPr>
              <a:t> HRA</a:t>
            </a:r>
            <a:endParaRPr b="0" i="0" sz="1500" u="none" cap="none" strike="noStrike">
              <a:solidFill>
                <a:srgbClr val="000000"/>
              </a:solidFill>
              <a:latin typeface="Arial"/>
              <a:ea typeface="Arial"/>
              <a:cs typeface="Arial"/>
              <a:sym typeface="Arial"/>
            </a:endParaRPr>
          </a:p>
        </p:txBody>
      </p:sp>
      <p:sp>
        <p:nvSpPr>
          <p:cNvPr id="946" name="Google Shape;946;g307aab513e0_0_57"/>
          <p:cNvSpPr/>
          <p:nvPr/>
        </p:nvSpPr>
        <p:spPr>
          <a:xfrm>
            <a:off x="9989800" y="7041267"/>
            <a:ext cx="2090400" cy="249300"/>
          </a:xfrm>
          <a:prstGeom prst="roundRect">
            <a:avLst>
              <a:gd fmla="val 16667" name="adj"/>
            </a:avLst>
          </a:prstGeom>
          <a:solidFill>
            <a:srgbClr val="DECC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rPr b="1" i="0" lang="en-US" sz="1900" u="none" cap="none" strike="noStrike">
                <a:solidFill>
                  <a:schemeClr val="lt1"/>
                </a:solidFill>
                <a:latin typeface="Arial"/>
                <a:ea typeface="Arial"/>
                <a:cs typeface="Arial"/>
                <a:sym typeface="Arial"/>
              </a:rPr>
              <a:t>CQC</a:t>
            </a:r>
            <a:endParaRPr b="0" i="0" sz="1500" u="none" cap="none" strike="noStrike">
              <a:solidFill>
                <a:srgbClr val="000000"/>
              </a:solidFill>
              <a:latin typeface="Arial"/>
              <a:ea typeface="Arial"/>
              <a:cs typeface="Arial"/>
              <a:sym typeface="Arial"/>
            </a:endParaRPr>
          </a:p>
        </p:txBody>
      </p:sp>
      <p:pic>
        <p:nvPicPr>
          <p:cNvPr id="947" name="Google Shape;947;g307aab513e0_0_57"/>
          <p:cNvPicPr preferRelativeResize="0"/>
          <p:nvPr/>
        </p:nvPicPr>
        <p:blipFill rotWithShape="1">
          <a:blip r:embed="rId4">
            <a:alphaModFix/>
          </a:blip>
          <a:srcRect b="0" l="0" r="0" t="0"/>
          <a:stretch/>
        </p:blipFill>
        <p:spPr>
          <a:xfrm>
            <a:off x="132936" y="177917"/>
            <a:ext cx="3995618" cy="398984"/>
          </a:xfrm>
          <a:prstGeom prst="rect">
            <a:avLst/>
          </a:prstGeom>
          <a:noFill/>
          <a:ln>
            <a:noFill/>
          </a:ln>
        </p:spPr>
      </p:pic>
      <p:sp>
        <p:nvSpPr>
          <p:cNvPr id="948" name="Google Shape;948;g307aab513e0_0_57"/>
          <p:cNvSpPr txBox="1"/>
          <p:nvPr/>
        </p:nvSpPr>
        <p:spPr>
          <a:xfrm rot="-5400000">
            <a:off x="1199125" y="4851450"/>
            <a:ext cx="11292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HealthTech</a:t>
            </a:r>
            <a:endParaRPr b="1" sz="1200">
              <a:solidFill>
                <a:srgbClr val="F29330"/>
              </a:solidFill>
            </a:endParaRPr>
          </a:p>
        </p:txBody>
      </p:sp>
      <p:sp>
        <p:nvSpPr>
          <p:cNvPr id="949" name="Google Shape;949;g307aab513e0_0_57"/>
          <p:cNvSpPr txBox="1"/>
          <p:nvPr/>
        </p:nvSpPr>
        <p:spPr>
          <a:xfrm rot="-5400000">
            <a:off x="1135075" y="3202150"/>
            <a:ext cx="1257300" cy="3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solidFill>
                  <a:srgbClr val="F29330"/>
                </a:solidFill>
              </a:rPr>
              <a:t>Therapeutics</a:t>
            </a:r>
            <a:endParaRPr b="1" sz="1200">
              <a:solidFill>
                <a:srgbClr val="F29330"/>
              </a:solidFill>
            </a:endParaRPr>
          </a:p>
        </p:txBody>
      </p:sp>
      <p:sp>
        <p:nvSpPr>
          <p:cNvPr id="950" name="Google Shape;950;g307aab513e0_0_57"/>
          <p:cNvSpPr/>
          <p:nvPr/>
        </p:nvSpPr>
        <p:spPr>
          <a:xfrm>
            <a:off x="2409800" y="3264950"/>
            <a:ext cx="1905300" cy="652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Which patient care </a:t>
            </a:r>
            <a:endParaRPr sz="1200">
              <a:latin typeface="Lato"/>
              <a:ea typeface="Lato"/>
              <a:cs typeface="Lato"/>
              <a:sym typeface="Lato"/>
            </a:endParaRPr>
          </a:p>
          <a:p>
            <a:pPr indent="0" lvl="0" marL="0" marR="0" rtl="0" algn="l">
              <a:lnSpc>
                <a:spcPct val="100000"/>
              </a:lnSpc>
              <a:spcBef>
                <a:spcPts val="0"/>
              </a:spcBef>
              <a:spcAft>
                <a:spcPts val="0"/>
              </a:spcAft>
              <a:buNone/>
            </a:pPr>
            <a:r>
              <a:rPr lang="en-US" sz="1200">
                <a:latin typeface="Lato"/>
                <a:ea typeface="Lato"/>
                <a:cs typeface="Lato"/>
                <a:sym typeface="Lato"/>
              </a:rPr>
              <a:t>pathway is suitable for my product?</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51" name="Google Shape;951;g307aab513e0_0_57"/>
          <p:cNvSpPr/>
          <p:nvPr/>
        </p:nvSpPr>
        <p:spPr>
          <a:xfrm>
            <a:off x="2433125" y="4075900"/>
            <a:ext cx="1882200" cy="4521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Lato"/>
                <a:ea typeface="Lato"/>
                <a:cs typeface="Lato"/>
                <a:sym typeface="Lato"/>
              </a:rPr>
              <a:t>What are the NHS priorities? </a:t>
            </a:r>
            <a:endParaRPr sz="1200">
              <a:latin typeface="Lato"/>
              <a:ea typeface="Lato"/>
              <a:cs typeface="Lato"/>
              <a:sym typeface="Lato"/>
            </a:endParaRPr>
          </a:p>
        </p:txBody>
      </p:sp>
      <p:sp>
        <p:nvSpPr>
          <p:cNvPr id="952" name="Google Shape;952;g307aab513e0_0_57"/>
          <p:cNvSpPr/>
          <p:nvPr/>
        </p:nvSpPr>
        <p:spPr>
          <a:xfrm>
            <a:off x="2433125" y="4686150"/>
            <a:ext cx="1905300" cy="4521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Lato"/>
                <a:ea typeface="Lato"/>
                <a:cs typeface="Lato"/>
                <a:sym typeface="Lato"/>
              </a:rPr>
              <a:t>Develop a value proposition  </a:t>
            </a:r>
            <a:endParaRPr sz="1200">
              <a:latin typeface="Lato"/>
              <a:ea typeface="Lato"/>
              <a:cs typeface="Lato"/>
              <a:sym typeface="Lato"/>
            </a:endParaRPr>
          </a:p>
        </p:txBody>
      </p:sp>
      <p:sp>
        <p:nvSpPr>
          <p:cNvPr id="953" name="Google Shape;953;g307aab513e0_0_57"/>
          <p:cNvSpPr/>
          <p:nvPr/>
        </p:nvSpPr>
        <p:spPr>
          <a:xfrm>
            <a:off x="2433125" y="5253481"/>
            <a:ext cx="1905300" cy="652800"/>
          </a:xfrm>
          <a:prstGeom prst="rect">
            <a:avLst/>
          </a:prstGeom>
          <a:solidFill>
            <a:schemeClr val="accent5"/>
          </a:soli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Lato"/>
                <a:ea typeface="Lato"/>
                <a:cs typeface="Lato"/>
                <a:sym typeface="Lato"/>
              </a:rPr>
              <a:t>My </a:t>
            </a:r>
            <a:r>
              <a:rPr lang="en-US" sz="1200">
                <a:latin typeface="Lato"/>
                <a:ea typeface="Lato"/>
                <a:cs typeface="Lato"/>
                <a:sym typeface="Lato"/>
              </a:rPr>
              <a:t>product</a:t>
            </a:r>
            <a:r>
              <a:rPr lang="en-US" sz="1200">
                <a:latin typeface="Lato"/>
                <a:ea typeface="Lato"/>
                <a:cs typeface="Lato"/>
                <a:sym typeface="Lato"/>
              </a:rPr>
              <a:t> has several applications - which one should be the focus?</a:t>
            </a:r>
            <a:endParaRPr sz="1200">
              <a:latin typeface="Lato"/>
              <a:ea typeface="Lato"/>
              <a:cs typeface="Lato"/>
              <a:sym typeface="Lato"/>
            </a:endParaRPr>
          </a:p>
        </p:txBody>
      </p:sp>
      <p:sp>
        <p:nvSpPr>
          <p:cNvPr id="954" name="Google Shape;954;g307aab513e0_0_57"/>
          <p:cNvSpPr/>
          <p:nvPr/>
        </p:nvSpPr>
        <p:spPr>
          <a:xfrm>
            <a:off x="5054625" y="2763000"/>
            <a:ext cx="2073300" cy="652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Adapt existing </a:t>
            </a:r>
            <a:r>
              <a:rPr lang="en-US" sz="1200">
                <a:latin typeface="Lato"/>
                <a:ea typeface="Lato"/>
                <a:cs typeface="Lato"/>
                <a:sym typeface="Lato"/>
              </a:rPr>
              <a:t>protocols</a:t>
            </a:r>
            <a:r>
              <a:rPr lang="en-US" sz="1200">
                <a:latin typeface="Lato"/>
                <a:ea typeface="Lato"/>
                <a:cs typeface="Lato"/>
                <a:sym typeface="Lato"/>
              </a:rPr>
              <a:t> to fit the UK/NHS setting?</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55" name="Google Shape;955;g307aab513e0_0_57"/>
          <p:cNvSpPr/>
          <p:nvPr/>
        </p:nvSpPr>
        <p:spPr>
          <a:xfrm>
            <a:off x="5054625" y="3543400"/>
            <a:ext cx="2090400" cy="652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Find a PI and research team to run a clinical trial?</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56" name="Google Shape;956;g307aab513e0_0_57"/>
          <p:cNvSpPr/>
          <p:nvPr/>
        </p:nvSpPr>
        <p:spPr>
          <a:xfrm>
            <a:off x="5054625" y="4267300"/>
            <a:ext cx="2090400" cy="652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Generate evidence to access the safety and efficacy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57" name="Google Shape;957;g307aab513e0_0_57"/>
          <p:cNvSpPr/>
          <p:nvPr/>
        </p:nvSpPr>
        <p:spPr>
          <a:xfrm>
            <a:off x="5054625" y="5008250"/>
            <a:ext cx="2090400" cy="8514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My </a:t>
            </a:r>
            <a:r>
              <a:rPr lang="en-US" sz="1200">
                <a:latin typeface="Lato"/>
                <a:ea typeface="Lato"/>
                <a:cs typeface="Lato"/>
                <a:sym typeface="Lato"/>
              </a:rPr>
              <a:t>product</a:t>
            </a:r>
            <a:r>
              <a:rPr lang="en-US" sz="1200">
                <a:latin typeface="Lato"/>
                <a:ea typeface="Lato"/>
                <a:cs typeface="Lato"/>
                <a:sym typeface="Lato"/>
              </a:rPr>
              <a:t> is designed for a nurse - can I connect with nurses to </a:t>
            </a:r>
            <a:r>
              <a:rPr lang="en-US" sz="1200">
                <a:latin typeface="Lato"/>
                <a:ea typeface="Lato"/>
                <a:cs typeface="Lato"/>
                <a:sym typeface="Lato"/>
              </a:rPr>
              <a:t>conduct</a:t>
            </a:r>
            <a:r>
              <a:rPr lang="en-US" sz="1200">
                <a:latin typeface="Lato"/>
                <a:ea typeface="Lato"/>
                <a:cs typeface="Lato"/>
                <a:sym typeface="Lato"/>
              </a:rPr>
              <a:t> </a:t>
            </a:r>
            <a:r>
              <a:rPr lang="en-US" sz="1200">
                <a:latin typeface="Lato"/>
                <a:ea typeface="Lato"/>
                <a:cs typeface="Lato"/>
                <a:sym typeface="Lato"/>
              </a:rPr>
              <a:t>feasibility/user testing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58" name="Google Shape;958;g307aab513e0_0_57"/>
          <p:cNvSpPr/>
          <p:nvPr/>
        </p:nvSpPr>
        <p:spPr>
          <a:xfrm>
            <a:off x="7982825" y="2763000"/>
            <a:ext cx="1882200" cy="6528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Conduct evaluation of my product in a real-world setting</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59" name="Google Shape;959;g307aab513e0_0_57"/>
          <p:cNvSpPr/>
          <p:nvPr/>
        </p:nvSpPr>
        <p:spPr>
          <a:xfrm>
            <a:off x="7982825" y="3543400"/>
            <a:ext cx="1912500" cy="8514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Generate costing saving effectiveness against the current standard used in the NHS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60" name="Google Shape;960;g307aab513e0_0_57"/>
          <p:cNvSpPr/>
          <p:nvPr/>
        </p:nvSpPr>
        <p:spPr>
          <a:xfrm>
            <a:off x="7982825" y="4486500"/>
            <a:ext cx="1912500" cy="8514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Assess the  impact of my </a:t>
            </a:r>
            <a:r>
              <a:rPr lang="en-US" sz="1200">
                <a:latin typeface="Lato"/>
                <a:ea typeface="Lato"/>
                <a:cs typeface="Lato"/>
                <a:sym typeface="Lato"/>
              </a:rPr>
              <a:t>product</a:t>
            </a:r>
            <a:r>
              <a:rPr lang="en-US" sz="1200">
                <a:latin typeface="Lato"/>
                <a:ea typeface="Lato"/>
                <a:cs typeface="Lato"/>
                <a:sym typeface="Lato"/>
              </a:rPr>
              <a:t> on patients with </a:t>
            </a:r>
            <a:r>
              <a:rPr lang="en-US" sz="1200">
                <a:latin typeface="Lato"/>
                <a:ea typeface="Lato"/>
                <a:cs typeface="Lato"/>
                <a:sym typeface="Lato"/>
              </a:rPr>
              <a:t>comorbidities evaluate the precision </a:t>
            </a:r>
            <a:endParaRPr sz="1200">
              <a:latin typeface="Lato"/>
              <a:ea typeface="Lato"/>
              <a:cs typeface="Lato"/>
              <a:sym typeface="Lato"/>
            </a:endParaRPr>
          </a:p>
          <a:p>
            <a:pPr indent="0" lvl="0" marL="0" marR="0" rtl="0" algn="l">
              <a:lnSpc>
                <a:spcPct val="100000"/>
              </a:lnSpc>
              <a:spcBef>
                <a:spcPts val="0"/>
              </a:spcBef>
              <a:spcAft>
                <a:spcPts val="0"/>
              </a:spcAft>
              <a:buNone/>
            </a:pPr>
            <a:r>
              <a:t/>
            </a:r>
            <a:endParaRPr sz="1200">
              <a:latin typeface="Lato"/>
              <a:ea typeface="Lato"/>
              <a:cs typeface="Lato"/>
              <a:sym typeface="Lato"/>
            </a:endParaRPr>
          </a:p>
        </p:txBody>
      </p:sp>
      <p:sp>
        <p:nvSpPr>
          <p:cNvPr id="961" name="Google Shape;961;g307aab513e0_0_57"/>
          <p:cNvSpPr/>
          <p:nvPr/>
        </p:nvSpPr>
        <p:spPr>
          <a:xfrm>
            <a:off x="7982825" y="5407550"/>
            <a:ext cx="1912500" cy="452100"/>
          </a:xfrm>
          <a:prstGeom prst="rect">
            <a:avLst/>
          </a:prstGeom>
          <a:solidFill>
            <a:schemeClr val="accent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1200">
                <a:latin typeface="Lato"/>
                <a:ea typeface="Lato"/>
                <a:cs typeface="Lato"/>
                <a:sym typeface="Lato"/>
              </a:rPr>
              <a:t>How I can prove my product can be scaled?</a:t>
            </a:r>
            <a:endParaRPr sz="12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g307aab513e0_0_139"/>
          <p:cNvSpPr/>
          <p:nvPr/>
        </p:nvSpPr>
        <p:spPr>
          <a:xfrm>
            <a:off x="4721538" y="2474700"/>
            <a:ext cx="2047500" cy="1908600"/>
          </a:xfrm>
          <a:prstGeom prst="flowChartConnector">
            <a:avLst/>
          </a:prstGeom>
          <a:solidFill>
            <a:schemeClr val="lt2"/>
          </a:solidFill>
          <a:ln cap="flat" cmpd="sng" w="19050">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967" name="Google Shape;967;g307aab513e0_0_139"/>
          <p:cNvPicPr preferRelativeResize="0"/>
          <p:nvPr/>
        </p:nvPicPr>
        <p:blipFill>
          <a:blip r:embed="rId3">
            <a:alphaModFix/>
          </a:blip>
          <a:stretch>
            <a:fillRect/>
          </a:stretch>
        </p:blipFill>
        <p:spPr>
          <a:xfrm>
            <a:off x="5207125" y="2890838"/>
            <a:ext cx="1076325" cy="1076325"/>
          </a:xfrm>
          <a:prstGeom prst="rect">
            <a:avLst/>
          </a:prstGeom>
          <a:noFill/>
          <a:ln>
            <a:noFill/>
          </a:ln>
        </p:spPr>
      </p:pic>
      <p:sp>
        <p:nvSpPr>
          <p:cNvPr id="968" name="Google Shape;968;g307aab513e0_0_139"/>
          <p:cNvSpPr/>
          <p:nvPr/>
        </p:nvSpPr>
        <p:spPr>
          <a:xfrm>
            <a:off x="1140300" y="1559475"/>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Principal Investigator/Chief Investigator </a:t>
            </a:r>
            <a:endParaRPr/>
          </a:p>
        </p:txBody>
      </p:sp>
      <p:sp>
        <p:nvSpPr>
          <p:cNvPr id="969" name="Google Shape;969;g307aab513e0_0_139"/>
          <p:cNvSpPr/>
          <p:nvPr/>
        </p:nvSpPr>
        <p:spPr>
          <a:xfrm>
            <a:off x="1109625" y="221970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Academics </a:t>
            </a:r>
            <a:endParaRPr/>
          </a:p>
        </p:txBody>
      </p:sp>
      <p:sp>
        <p:nvSpPr>
          <p:cNvPr id="970" name="Google Shape;970;g307aab513e0_0_139"/>
          <p:cNvSpPr/>
          <p:nvPr/>
        </p:nvSpPr>
        <p:spPr>
          <a:xfrm>
            <a:off x="1200975" y="277715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Health Economists</a:t>
            </a:r>
            <a:endParaRPr/>
          </a:p>
        </p:txBody>
      </p:sp>
      <p:sp>
        <p:nvSpPr>
          <p:cNvPr id="971" name="Google Shape;971;g307aab513e0_0_139"/>
          <p:cNvSpPr/>
          <p:nvPr/>
        </p:nvSpPr>
        <p:spPr>
          <a:xfrm>
            <a:off x="1286775" y="333460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Statisticians </a:t>
            </a:r>
            <a:endParaRPr/>
          </a:p>
        </p:txBody>
      </p:sp>
      <p:sp>
        <p:nvSpPr>
          <p:cNvPr id="972" name="Google Shape;972;g307aab513e0_0_139"/>
          <p:cNvSpPr/>
          <p:nvPr/>
        </p:nvSpPr>
        <p:spPr>
          <a:xfrm>
            <a:off x="1322650" y="3967175"/>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Specialist Nurses</a:t>
            </a:r>
            <a:endParaRPr/>
          </a:p>
        </p:txBody>
      </p:sp>
      <p:sp>
        <p:nvSpPr>
          <p:cNvPr id="973" name="Google Shape;973;g307aab513e0_0_139"/>
          <p:cNvSpPr/>
          <p:nvPr/>
        </p:nvSpPr>
        <p:spPr>
          <a:xfrm>
            <a:off x="1347450" y="475210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General </a:t>
            </a:r>
            <a:r>
              <a:rPr lang="en-US"/>
              <a:t>Practitioners</a:t>
            </a:r>
            <a:r>
              <a:rPr lang="en-US"/>
              <a:t> </a:t>
            </a:r>
            <a:endParaRPr/>
          </a:p>
        </p:txBody>
      </p:sp>
      <p:sp>
        <p:nvSpPr>
          <p:cNvPr id="974" name="Google Shape;974;g307aab513e0_0_139"/>
          <p:cNvSpPr/>
          <p:nvPr/>
        </p:nvSpPr>
        <p:spPr>
          <a:xfrm>
            <a:off x="1633000" y="528735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Pharmacists </a:t>
            </a:r>
            <a:endParaRPr/>
          </a:p>
        </p:txBody>
      </p:sp>
      <p:sp>
        <p:nvSpPr>
          <p:cNvPr id="975" name="Google Shape;975;g307aab513e0_0_139"/>
          <p:cNvSpPr/>
          <p:nvPr/>
        </p:nvSpPr>
        <p:spPr>
          <a:xfrm>
            <a:off x="4743750" y="1716675"/>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Speech Therapists </a:t>
            </a:r>
            <a:endParaRPr/>
          </a:p>
        </p:txBody>
      </p:sp>
      <p:sp>
        <p:nvSpPr>
          <p:cNvPr id="976" name="Google Shape;976;g307aab513e0_0_139"/>
          <p:cNvSpPr/>
          <p:nvPr/>
        </p:nvSpPr>
        <p:spPr>
          <a:xfrm>
            <a:off x="7110000" y="251270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Paramedics </a:t>
            </a:r>
            <a:endParaRPr/>
          </a:p>
        </p:txBody>
      </p:sp>
      <p:sp>
        <p:nvSpPr>
          <p:cNvPr id="977" name="Google Shape;977;g307aab513e0_0_139"/>
          <p:cNvSpPr/>
          <p:nvPr/>
        </p:nvSpPr>
        <p:spPr>
          <a:xfrm>
            <a:off x="7201375" y="315335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Nutritionists </a:t>
            </a:r>
            <a:endParaRPr/>
          </a:p>
        </p:txBody>
      </p:sp>
      <p:sp>
        <p:nvSpPr>
          <p:cNvPr id="978" name="Google Shape;978;g307aab513e0_0_139"/>
          <p:cNvSpPr/>
          <p:nvPr/>
        </p:nvSpPr>
        <p:spPr>
          <a:xfrm>
            <a:off x="7259450" y="368860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Radiographers </a:t>
            </a:r>
            <a:endParaRPr/>
          </a:p>
        </p:txBody>
      </p:sp>
      <p:sp>
        <p:nvSpPr>
          <p:cNvPr id="979" name="Google Shape;979;g307aab513e0_0_139"/>
          <p:cNvSpPr/>
          <p:nvPr/>
        </p:nvSpPr>
        <p:spPr>
          <a:xfrm>
            <a:off x="7350825" y="4340375"/>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Physiotherapists </a:t>
            </a:r>
            <a:endParaRPr/>
          </a:p>
        </p:txBody>
      </p:sp>
      <p:sp>
        <p:nvSpPr>
          <p:cNvPr id="980" name="Google Shape;980;g307aab513e0_0_139"/>
          <p:cNvSpPr/>
          <p:nvPr/>
        </p:nvSpPr>
        <p:spPr>
          <a:xfrm>
            <a:off x="7408900" y="492555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Health Protection </a:t>
            </a:r>
            <a:r>
              <a:rPr lang="en-US"/>
              <a:t>Practitioners</a:t>
            </a:r>
            <a:r>
              <a:rPr lang="en-US"/>
              <a:t> </a:t>
            </a:r>
            <a:endParaRPr/>
          </a:p>
        </p:txBody>
      </p:sp>
      <p:sp>
        <p:nvSpPr>
          <p:cNvPr id="981" name="Google Shape;981;g307aab513e0_0_139"/>
          <p:cNvSpPr/>
          <p:nvPr/>
        </p:nvSpPr>
        <p:spPr>
          <a:xfrm>
            <a:off x="7472525" y="5510725"/>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Surgeons </a:t>
            </a:r>
            <a:endParaRPr/>
          </a:p>
        </p:txBody>
      </p:sp>
      <p:sp>
        <p:nvSpPr>
          <p:cNvPr id="982" name="Google Shape;982;g307aab513e0_0_139"/>
          <p:cNvSpPr/>
          <p:nvPr/>
        </p:nvSpPr>
        <p:spPr>
          <a:xfrm>
            <a:off x="4743750" y="4752100"/>
            <a:ext cx="286302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Psychiatrists/Psychologists </a:t>
            </a:r>
            <a:r>
              <a:rPr lang="en-US"/>
              <a:t> </a:t>
            </a:r>
            <a:endParaRPr/>
          </a:p>
        </p:txBody>
      </p:sp>
      <p:sp>
        <p:nvSpPr>
          <p:cNvPr id="983" name="Google Shape;983;g307aab513e0_0_139"/>
          <p:cNvSpPr/>
          <p:nvPr/>
        </p:nvSpPr>
        <p:spPr>
          <a:xfrm>
            <a:off x="4946075" y="958650"/>
            <a:ext cx="2103408"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methodologists </a:t>
            </a:r>
            <a:endParaRPr/>
          </a:p>
        </p:txBody>
      </p:sp>
      <p:sp>
        <p:nvSpPr>
          <p:cNvPr id="984" name="Google Shape;984;g307aab513e0_0_139"/>
          <p:cNvSpPr/>
          <p:nvPr/>
        </p:nvSpPr>
        <p:spPr>
          <a:xfrm>
            <a:off x="4969825" y="273300"/>
            <a:ext cx="2252340"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Key Opinion Leaders</a:t>
            </a:r>
            <a:endParaRPr/>
          </a:p>
        </p:txBody>
      </p:sp>
      <p:sp>
        <p:nvSpPr>
          <p:cNvPr id="985" name="Google Shape;985;g307aab513e0_0_139"/>
          <p:cNvSpPr/>
          <p:nvPr/>
        </p:nvSpPr>
        <p:spPr>
          <a:xfrm>
            <a:off x="8019075" y="1111050"/>
            <a:ext cx="2537136" cy="730620"/>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Clinical Trial Unit Managers and operational workforce </a:t>
            </a:r>
            <a:endParaRPr/>
          </a:p>
        </p:txBody>
      </p:sp>
      <p:sp>
        <p:nvSpPr>
          <p:cNvPr id="986" name="Google Shape;986;g307aab513e0_0_139"/>
          <p:cNvSpPr/>
          <p:nvPr/>
        </p:nvSpPr>
        <p:spPr>
          <a:xfrm>
            <a:off x="4566269" y="5903225"/>
            <a:ext cx="1529712"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Care workers </a:t>
            </a:r>
            <a:endParaRPr/>
          </a:p>
        </p:txBody>
      </p:sp>
      <p:sp>
        <p:nvSpPr>
          <p:cNvPr id="987" name="Google Shape;987;g307aab513e0_0_139"/>
          <p:cNvSpPr/>
          <p:nvPr/>
        </p:nvSpPr>
        <p:spPr>
          <a:xfrm>
            <a:off x="1867628" y="6050075"/>
            <a:ext cx="931716" cy="460512"/>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a:t>Dentist </a:t>
            </a:r>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1" name="Shape 991"/>
        <p:cNvGrpSpPr/>
        <p:nvPr/>
      </p:nvGrpSpPr>
      <p:grpSpPr>
        <a:xfrm>
          <a:off x="0" y="0"/>
          <a:ext cx="0" cy="0"/>
          <a:chOff x="0" y="0"/>
          <a:chExt cx="0" cy="0"/>
        </a:xfrm>
      </p:grpSpPr>
      <p:pic>
        <p:nvPicPr>
          <p:cNvPr id="992" name="Google Shape;992;g309bd59842f_0_114"/>
          <p:cNvPicPr preferRelativeResize="0"/>
          <p:nvPr/>
        </p:nvPicPr>
        <p:blipFill>
          <a:blip r:embed="rId3">
            <a:alphaModFix/>
          </a:blip>
          <a:stretch>
            <a:fillRect/>
          </a:stretch>
        </p:blipFill>
        <p:spPr>
          <a:xfrm>
            <a:off x="3238500" y="1524000"/>
            <a:ext cx="5715000" cy="3810000"/>
          </a:xfrm>
          <a:prstGeom prst="rect">
            <a:avLst/>
          </a:prstGeom>
          <a:noFill/>
          <a:ln>
            <a:noFill/>
          </a:ln>
        </p:spPr>
      </p:pic>
      <p:pic>
        <p:nvPicPr>
          <p:cNvPr id="993" name="Google Shape;993;g309bd59842f_0_114"/>
          <p:cNvPicPr preferRelativeResize="0"/>
          <p:nvPr/>
        </p:nvPicPr>
        <p:blipFill rotWithShape="1">
          <a:blip r:embed="rId4">
            <a:alphaModFix/>
          </a:blip>
          <a:srcRect b="0" l="3087" r="1610" t="0"/>
          <a:stretch/>
        </p:blipFill>
        <p:spPr>
          <a:xfrm>
            <a:off x="5379825" y="2984973"/>
            <a:ext cx="1350275" cy="888050"/>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cxnSp>
        <p:nvCxnSpPr>
          <p:cNvPr id="196" name="Google Shape;196;g2bf3fb93268_0_479"/>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
        <p:nvSpPr>
          <p:cNvPr id="197" name="Google Shape;197;g2bf3fb93268_0_479"/>
          <p:cNvSpPr txBox="1"/>
          <p:nvPr/>
        </p:nvSpPr>
        <p:spPr>
          <a:xfrm>
            <a:off x="176333" y="1434905"/>
            <a:ext cx="3344100" cy="48024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chemeClr val="dk1"/>
              </a:buClr>
              <a:buSzPts val="3700"/>
              <a:buFont typeface="Arial"/>
              <a:buNone/>
            </a:pPr>
            <a:r>
              <a:rPr b="0" i="0" lang="en-US" sz="3700" u="none" cap="none" strike="noStrike">
                <a:solidFill>
                  <a:srgbClr val="0B5394"/>
                </a:solidFill>
                <a:latin typeface="Lato"/>
                <a:ea typeface="Lato"/>
                <a:cs typeface="Lato"/>
                <a:sym typeface="Lato"/>
              </a:rPr>
              <a:t>Develop your innovation within the most integrated research system in </a:t>
            </a:r>
            <a:br>
              <a:rPr b="0" i="0" lang="en-US" sz="3700" u="none" cap="none" strike="noStrike">
                <a:solidFill>
                  <a:srgbClr val="0B5394"/>
                </a:solidFill>
                <a:latin typeface="Lato"/>
                <a:ea typeface="Lato"/>
                <a:cs typeface="Lato"/>
                <a:sym typeface="Lato"/>
              </a:rPr>
            </a:br>
            <a:r>
              <a:rPr b="0" i="0" lang="en-US" sz="3700" u="none" cap="none" strike="noStrike">
                <a:solidFill>
                  <a:srgbClr val="0B5394"/>
                </a:solidFill>
                <a:latin typeface="Lato"/>
                <a:ea typeface="Lato"/>
                <a:cs typeface="Lato"/>
                <a:sym typeface="Lato"/>
              </a:rPr>
              <a:t>the world</a:t>
            </a:r>
            <a:endParaRPr b="0" i="0" sz="4000" u="none" cap="none" strike="noStrike">
              <a:solidFill>
                <a:srgbClr val="0B5394"/>
              </a:solidFill>
              <a:latin typeface="Lato"/>
              <a:ea typeface="Lato"/>
              <a:cs typeface="Lato"/>
              <a:sym typeface="Lato"/>
            </a:endParaRPr>
          </a:p>
        </p:txBody>
      </p:sp>
      <p:pic>
        <p:nvPicPr>
          <p:cNvPr id="198" name="Google Shape;198;g2bf3fb93268_0_479"/>
          <p:cNvPicPr preferRelativeResize="0"/>
          <p:nvPr/>
        </p:nvPicPr>
        <p:blipFill rotWithShape="1">
          <a:blip r:embed="rId3">
            <a:alphaModFix/>
          </a:blip>
          <a:srcRect b="0" l="0" r="0" t="0"/>
          <a:stretch/>
        </p:blipFill>
        <p:spPr>
          <a:xfrm>
            <a:off x="10674467" y="6352400"/>
            <a:ext cx="1291933" cy="328800"/>
          </a:xfrm>
          <a:prstGeom prst="rect">
            <a:avLst/>
          </a:prstGeom>
          <a:noFill/>
          <a:ln>
            <a:noFill/>
          </a:ln>
        </p:spPr>
      </p:pic>
      <p:pic>
        <p:nvPicPr>
          <p:cNvPr id="199" name="Google Shape;199;g2bf3fb93268_0_479"/>
          <p:cNvPicPr preferRelativeResize="0"/>
          <p:nvPr/>
        </p:nvPicPr>
        <p:blipFill rotWithShape="1">
          <a:blip r:embed="rId4">
            <a:alphaModFix/>
          </a:blip>
          <a:srcRect b="-2115" l="-4986" r="0" t="10523"/>
          <a:stretch/>
        </p:blipFill>
        <p:spPr>
          <a:xfrm>
            <a:off x="6096000" y="783733"/>
            <a:ext cx="3356369" cy="5392870"/>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7" name="Shape 997"/>
        <p:cNvGrpSpPr/>
        <p:nvPr/>
      </p:nvGrpSpPr>
      <p:grpSpPr>
        <a:xfrm>
          <a:off x="0" y="0"/>
          <a:ext cx="0" cy="0"/>
          <a:chOff x="0" y="0"/>
          <a:chExt cx="0" cy="0"/>
        </a:xfrm>
      </p:grpSpPr>
    </p:spTree>
  </p:cSld>
  <p:clrMapOvr>
    <a:masterClrMapping/>
  </p:clrMapOvr>
  <mc:AlternateContent>
    <mc:Choice Requires="p14">
      <p:transition spd="slow" p14:dur="1500">
        <p:fad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g2a12009c510_0_0"/>
          <p:cNvSpPr txBox="1"/>
          <p:nvPr/>
        </p:nvSpPr>
        <p:spPr>
          <a:xfrm>
            <a:off x="-185867" y="2391253"/>
            <a:ext cx="3344100" cy="2940000"/>
          </a:xfrm>
          <a:prstGeom prst="rect">
            <a:avLst/>
          </a:prstGeom>
          <a:noFill/>
          <a:ln>
            <a:noFill/>
          </a:ln>
        </p:spPr>
        <p:txBody>
          <a:bodyPr anchorCtr="0" anchor="t" bIns="121900" lIns="121900" spcFirstLastPara="1" rIns="121900" wrap="square" tIns="121900">
            <a:spAutoFit/>
          </a:bodyPr>
          <a:lstStyle/>
          <a:p>
            <a:pPr indent="0" lvl="0" marL="457200" marR="0" rtl="0" algn="r">
              <a:lnSpc>
                <a:spcPct val="90000"/>
              </a:lnSpc>
              <a:spcBef>
                <a:spcPts val="1000"/>
              </a:spcBef>
              <a:spcAft>
                <a:spcPts val="0"/>
              </a:spcAft>
              <a:buClr>
                <a:schemeClr val="dk1"/>
              </a:buClr>
              <a:buSzPts val="2400"/>
              <a:buFont typeface="Arial"/>
              <a:buNone/>
            </a:pPr>
            <a:r>
              <a:rPr b="0" i="0" lang="en-US" sz="3200" u="none" cap="none" strike="noStrike">
                <a:solidFill>
                  <a:srgbClr val="193E72"/>
                </a:solidFill>
                <a:latin typeface="Lato"/>
                <a:ea typeface="Lato"/>
                <a:cs typeface="Lato"/>
                <a:sym typeface="Lato"/>
              </a:rPr>
              <a:t>We can s</a:t>
            </a:r>
            <a:r>
              <a:rPr b="0" i="0" lang="en-US" sz="3200" u="none" cap="none" strike="noStrike">
                <a:solidFill>
                  <a:srgbClr val="193E72"/>
                </a:solidFill>
                <a:latin typeface="Lato"/>
                <a:ea typeface="Lato"/>
                <a:cs typeface="Lato"/>
                <a:sym typeface="Lato"/>
                <a:extLst>
                  <a:ext uri="http://customooxmlschemas.google.com/">
                    <go:slidesCustomData xmlns:go="http://customooxmlschemas.google.com/" textRoundtripDataId="1"/>
                  </a:ext>
                </a:extLst>
              </a:rPr>
              <a:t>upport all stages of your </a:t>
            </a:r>
            <a:r>
              <a:rPr b="0" i="0" lang="en-US" sz="3200" u="none" cap="none" strike="noStrike">
                <a:solidFill>
                  <a:srgbClr val="193E72"/>
                </a:solidFill>
                <a:latin typeface="Lato"/>
                <a:ea typeface="Lato"/>
                <a:cs typeface="Lato"/>
                <a:sym typeface="Lato"/>
                <a:extLst>
                  <a:ext uri="http://customooxmlschemas.google.com/">
                    <go:slidesCustomData xmlns:go="http://customooxmlschemas.google.com/" textRoundtripDataId="2"/>
                  </a:ext>
                </a:extLst>
              </a:rPr>
              <a:t>clinical</a:t>
            </a:r>
            <a:r>
              <a:rPr b="0" i="0" lang="en-US" sz="3200" u="none" cap="none" strike="noStrike">
                <a:solidFill>
                  <a:srgbClr val="193E72"/>
                </a:solidFill>
                <a:latin typeface="Lato"/>
                <a:ea typeface="Lato"/>
                <a:cs typeface="Lato"/>
                <a:sym typeface="Lato"/>
                <a:extLst>
                  <a:ext uri="http://customooxmlschemas.google.com/">
                    <go:slidesCustomData xmlns:go="http://customooxmlschemas.google.com/" textRoundtripDataId="3"/>
                  </a:ext>
                </a:extLst>
              </a:rPr>
              <a:t> development</a:t>
            </a:r>
            <a:endParaRPr b="0" i="0" sz="3200" u="none" cap="none" strike="noStrike">
              <a:solidFill>
                <a:srgbClr val="193E72"/>
              </a:solidFill>
              <a:latin typeface="Lato"/>
              <a:ea typeface="Lato"/>
              <a:cs typeface="Lato"/>
              <a:sym typeface="Lato"/>
            </a:endParaRPr>
          </a:p>
          <a:p>
            <a:pPr indent="0" lvl="0" marL="0" marR="0" rtl="0" algn="r">
              <a:lnSpc>
                <a:spcPct val="100000"/>
              </a:lnSpc>
              <a:spcBef>
                <a:spcPts val="0"/>
              </a:spcBef>
              <a:spcAft>
                <a:spcPts val="0"/>
              </a:spcAft>
              <a:buClr>
                <a:srgbClr val="000000"/>
              </a:buClr>
              <a:buSzPts val="3500"/>
              <a:buFont typeface="Arial"/>
              <a:buNone/>
            </a:pPr>
            <a:r>
              <a:t/>
            </a:r>
            <a:endParaRPr b="0" i="0" sz="3100" u="none" cap="none" strike="noStrike">
              <a:solidFill>
                <a:srgbClr val="193E73"/>
              </a:solidFill>
              <a:latin typeface="Lato"/>
              <a:ea typeface="Lato"/>
              <a:cs typeface="Lato"/>
              <a:sym typeface="Lato"/>
            </a:endParaRPr>
          </a:p>
        </p:txBody>
      </p:sp>
      <p:cxnSp>
        <p:nvCxnSpPr>
          <p:cNvPr id="1003" name="Google Shape;1003;g2a12009c510_0_0"/>
          <p:cNvCxnSpPr/>
          <p:nvPr/>
        </p:nvCxnSpPr>
        <p:spPr>
          <a:xfrm>
            <a:off x="3259733" y="1350533"/>
            <a:ext cx="0" cy="4900500"/>
          </a:xfrm>
          <a:prstGeom prst="straightConnector1">
            <a:avLst/>
          </a:prstGeom>
          <a:noFill/>
          <a:ln cap="flat" cmpd="sng" w="38100">
            <a:solidFill>
              <a:srgbClr val="EB5D4E"/>
            </a:solidFill>
            <a:prstDash val="solid"/>
            <a:round/>
            <a:headEnd len="sm" w="sm" type="none"/>
            <a:tailEnd len="sm" w="sm" type="none"/>
          </a:ln>
        </p:spPr>
      </p:cxnSp>
      <p:pic>
        <p:nvPicPr>
          <p:cNvPr id="1004" name="Google Shape;1004;g2a12009c510_0_0"/>
          <p:cNvPicPr preferRelativeResize="0"/>
          <p:nvPr/>
        </p:nvPicPr>
        <p:blipFill rotWithShape="1">
          <a:blip r:embed="rId3">
            <a:alphaModFix/>
          </a:blip>
          <a:srcRect b="0" l="0" r="0" t="0"/>
          <a:stretch/>
        </p:blipFill>
        <p:spPr>
          <a:xfrm>
            <a:off x="4903800" y="1009200"/>
            <a:ext cx="5131899" cy="5131899"/>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pic>
        <p:nvPicPr>
          <p:cNvPr descr="Developing any health innovation not only requires high-quality clinical evidence to meet regulatory requirements, but also to support adoption into the NHS. &#10;&#10;No matter what stage you are at in the development of your innovation, whether early concept or market-ready, the UK is a unique place to carry out your clinical research and the National Institute for Health Research is here to support you.&#10;&#10;Find out more at https://www.nihr.ac.uk/industry" id="1009" name="Google Shape;1009;g2c2c53d2005_0_172" title="NIHR's Offer to Industry">
            <a:hlinkClick r:id="rId3"/>
          </p:cNvPr>
          <p:cNvPicPr preferRelativeResize="0"/>
          <p:nvPr/>
        </p:nvPicPr>
        <p:blipFill rotWithShape="1">
          <a:blip r:embed="rId4">
            <a:alphaModFix/>
          </a:blip>
          <a:srcRect b="0" l="0" r="0" t="0"/>
          <a:stretch/>
        </p:blipFill>
        <p:spPr>
          <a:xfrm>
            <a:off x="2340000" y="844467"/>
            <a:ext cx="7763867" cy="5822900"/>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pic>
        <p:nvPicPr>
          <p:cNvPr id="1014" name="Google Shape;1014;g2c2c53d2005_0_248"/>
          <p:cNvPicPr preferRelativeResize="0"/>
          <p:nvPr/>
        </p:nvPicPr>
        <p:blipFill rotWithShape="1">
          <a:blip r:embed="rId3">
            <a:alphaModFix/>
          </a:blip>
          <a:srcRect b="2315" l="0" r="30507" t="0"/>
          <a:stretch/>
        </p:blipFill>
        <p:spPr>
          <a:xfrm>
            <a:off x="4212833" y="204217"/>
            <a:ext cx="6489544" cy="6449566"/>
          </a:xfrm>
          <a:prstGeom prst="rect">
            <a:avLst/>
          </a:prstGeom>
          <a:noFill/>
          <a:ln>
            <a:noFill/>
          </a:ln>
        </p:spPr>
      </p:pic>
      <p:sp>
        <p:nvSpPr>
          <p:cNvPr id="1015" name="Google Shape;1015;g2c2c53d2005_0_248"/>
          <p:cNvSpPr txBox="1"/>
          <p:nvPr/>
        </p:nvSpPr>
        <p:spPr>
          <a:xfrm>
            <a:off x="560233" y="1518600"/>
            <a:ext cx="3087300" cy="4236000"/>
          </a:xfrm>
          <a:prstGeom prst="rect">
            <a:avLst/>
          </a:prstGeom>
          <a:noFill/>
          <a:ln>
            <a:noFill/>
          </a:ln>
        </p:spPr>
        <p:txBody>
          <a:bodyPr anchorCtr="0" anchor="t" bIns="121900" lIns="121900" spcFirstLastPara="1" rIns="121900" wrap="square" tIns="121900">
            <a:spAutoFit/>
          </a:bodyPr>
          <a:lstStyle/>
          <a:p>
            <a:pPr indent="0" lvl="0" marL="0" rtl="0" algn="r">
              <a:lnSpc>
                <a:spcPct val="90000"/>
              </a:lnSpc>
              <a:spcBef>
                <a:spcPts val="1100"/>
              </a:spcBef>
              <a:spcAft>
                <a:spcPts val="0"/>
              </a:spcAft>
              <a:buClr>
                <a:schemeClr val="dk1"/>
              </a:buClr>
              <a:buFont typeface="Arial"/>
              <a:buNone/>
            </a:pPr>
            <a:r>
              <a:rPr lang="en-US" sz="3200">
                <a:solidFill>
                  <a:srgbClr val="193E73"/>
                </a:solidFill>
                <a:latin typeface="Lato"/>
                <a:ea typeface="Lato"/>
                <a:cs typeface="Lato"/>
                <a:sym typeface="Lato"/>
              </a:rPr>
              <a:t>Gain unique access world class research infrastructure of world leading experts across the whole innovation pathway</a:t>
            </a:r>
            <a:endParaRPr sz="3700">
              <a:solidFill>
                <a:srgbClr val="193E73"/>
              </a:solidFill>
              <a:latin typeface="Lato"/>
              <a:ea typeface="Lato"/>
              <a:cs typeface="Lato"/>
              <a:sym typeface="Lato"/>
            </a:endParaRPr>
          </a:p>
        </p:txBody>
      </p:sp>
      <p:pic>
        <p:nvPicPr>
          <p:cNvPr id="1016" name="Google Shape;1016;g2c2c53d2005_0_248"/>
          <p:cNvPicPr preferRelativeResize="0"/>
          <p:nvPr/>
        </p:nvPicPr>
        <p:blipFill rotWithShape="1">
          <a:blip r:embed="rId4">
            <a:alphaModFix/>
          </a:blip>
          <a:srcRect b="32948" l="69837" r="1059" t="7876"/>
          <a:stretch/>
        </p:blipFill>
        <p:spPr>
          <a:xfrm>
            <a:off x="9849500" y="204233"/>
            <a:ext cx="2261100" cy="3249298"/>
          </a:xfrm>
          <a:prstGeom prst="rect">
            <a:avLst/>
          </a:prstGeom>
          <a:noFill/>
          <a:ln>
            <a:noFill/>
          </a:ln>
        </p:spPr>
      </p:pic>
      <p:cxnSp>
        <p:nvCxnSpPr>
          <p:cNvPr id="1017" name="Google Shape;1017;g2c2c53d2005_0_248"/>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1500">
        <p:fad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2" name="Shape 1022"/>
        <p:cNvGrpSpPr/>
        <p:nvPr/>
      </p:nvGrpSpPr>
      <p:grpSpPr>
        <a:xfrm>
          <a:off x="0" y="0"/>
          <a:ext cx="0" cy="0"/>
          <a:chOff x="0" y="0"/>
          <a:chExt cx="0" cy="0"/>
        </a:xfrm>
      </p:grpSpPr>
      <p:cxnSp>
        <p:nvCxnSpPr>
          <p:cNvPr id="1023" name="Google Shape;1023;g2ce74c14132_0_0"/>
          <p:cNvCxnSpPr/>
          <p:nvPr/>
        </p:nvCxnSpPr>
        <p:spPr>
          <a:xfrm rot="10800000">
            <a:off x="6157388" y="2402575"/>
            <a:ext cx="3300" cy="377700"/>
          </a:xfrm>
          <a:prstGeom prst="straightConnector1">
            <a:avLst/>
          </a:prstGeom>
          <a:noFill/>
          <a:ln cap="flat" cmpd="sng" w="28575">
            <a:solidFill>
              <a:srgbClr val="EA5D4E"/>
            </a:solidFill>
            <a:prstDash val="solid"/>
            <a:round/>
            <a:headEnd len="sm" w="sm" type="none"/>
            <a:tailEnd len="sm" w="sm" type="none"/>
          </a:ln>
        </p:spPr>
      </p:cxnSp>
      <p:sp>
        <p:nvSpPr>
          <p:cNvPr id="1024" name="Google Shape;1024;g2ce74c14132_0_0"/>
          <p:cNvSpPr/>
          <p:nvPr/>
        </p:nvSpPr>
        <p:spPr>
          <a:xfrm>
            <a:off x="5451040" y="995284"/>
            <a:ext cx="1416000" cy="1416000"/>
          </a:xfrm>
          <a:prstGeom prst="ellipse">
            <a:avLst/>
          </a:prstGeom>
          <a:noFill/>
          <a:ln cap="flat" cmpd="sng" w="25400">
            <a:solidFill>
              <a:srgbClr val="EA5D4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25" name="Google Shape;1025;g2ce74c14132_0_0"/>
          <p:cNvSpPr txBox="1"/>
          <p:nvPr>
            <p:ph type="title"/>
          </p:nvPr>
        </p:nvSpPr>
        <p:spPr>
          <a:xfrm>
            <a:off x="400067" y="365133"/>
            <a:ext cx="10953600" cy="86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3600"/>
              <a:buNone/>
            </a:pPr>
            <a:r>
              <a:rPr b="1" lang="en-US" sz="2800">
                <a:latin typeface="Lato"/>
                <a:ea typeface="Lato"/>
                <a:cs typeface="Lato"/>
                <a:sym typeface="Lato"/>
              </a:rPr>
              <a:t>There are currently </a:t>
            </a:r>
            <a:br>
              <a:rPr b="1" lang="en-US" sz="2800">
                <a:latin typeface="Lato"/>
                <a:ea typeface="Lato"/>
                <a:cs typeface="Lato"/>
                <a:sym typeface="Lato"/>
              </a:rPr>
            </a:br>
            <a:r>
              <a:rPr b="1" lang="en-US" sz="2800">
                <a:latin typeface="Lato"/>
                <a:ea typeface="Lato"/>
                <a:cs typeface="Lato"/>
                <a:sym typeface="Lato"/>
              </a:rPr>
              <a:t>6 TRCs to tackle areas </a:t>
            </a:r>
            <a:br>
              <a:rPr b="1" lang="en-US" sz="2800">
                <a:latin typeface="Lato"/>
                <a:ea typeface="Lato"/>
                <a:cs typeface="Lato"/>
                <a:sym typeface="Lato"/>
              </a:rPr>
            </a:br>
            <a:r>
              <a:rPr b="1" lang="en-US" sz="2800">
                <a:latin typeface="Lato"/>
                <a:ea typeface="Lato"/>
                <a:cs typeface="Lato"/>
                <a:sym typeface="Lato"/>
              </a:rPr>
              <a:t>of urgent clinical need:</a:t>
            </a:r>
            <a:endParaRPr b="1" sz="2800">
              <a:latin typeface="Lato"/>
              <a:ea typeface="Lato"/>
              <a:cs typeface="Lato"/>
              <a:sym typeface="Lato"/>
            </a:endParaRPr>
          </a:p>
        </p:txBody>
      </p:sp>
      <p:cxnSp>
        <p:nvCxnSpPr>
          <p:cNvPr id="1026" name="Google Shape;1026;g2ce74c14132_0_0"/>
          <p:cNvCxnSpPr/>
          <p:nvPr/>
        </p:nvCxnSpPr>
        <p:spPr>
          <a:xfrm>
            <a:off x="2404622" y="2787852"/>
            <a:ext cx="7849800" cy="26100"/>
          </a:xfrm>
          <a:prstGeom prst="straightConnector1">
            <a:avLst/>
          </a:prstGeom>
          <a:noFill/>
          <a:ln cap="flat" cmpd="sng" w="28575">
            <a:solidFill>
              <a:srgbClr val="EA5D4E"/>
            </a:solidFill>
            <a:prstDash val="solid"/>
            <a:round/>
            <a:headEnd len="sm" w="sm" type="none"/>
            <a:tailEnd len="sm" w="sm" type="none"/>
          </a:ln>
        </p:spPr>
      </p:cxnSp>
      <p:cxnSp>
        <p:nvCxnSpPr>
          <p:cNvPr id="1027" name="Google Shape;1027;g2ce74c14132_0_0"/>
          <p:cNvCxnSpPr/>
          <p:nvPr/>
        </p:nvCxnSpPr>
        <p:spPr>
          <a:xfrm rot="10800000">
            <a:off x="2382760" y="2800855"/>
            <a:ext cx="0" cy="433500"/>
          </a:xfrm>
          <a:prstGeom prst="straightConnector1">
            <a:avLst/>
          </a:prstGeom>
          <a:noFill/>
          <a:ln cap="flat" cmpd="sng" w="28575">
            <a:solidFill>
              <a:srgbClr val="EA5D4E"/>
            </a:solidFill>
            <a:prstDash val="solid"/>
            <a:round/>
            <a:headEnd len="sm" w="sm" type="none"/>
            <a:tailEnd len="sm" w="sm" type="none"/>
          </a:ln>
        </p:spPr>
      </p:cxnSp>
      <p:cxnSp>
        <p:nvCxnSpPr>
          <p:cNvPr id="1028" name="Google Shape;1028;g2ce74c14132_0_0"/>
          <p:cNvCxnSpPr/>
          <p:nvPr/>
        </p:nvCxnSpPr>
        <p:spPr>
          <a:xfrm rot="10800000">
            <a:off x="5343098" y="2814434"/>
            <a:ext cx="0" cy="433500"/>
          </a:xfrm>
          <a:prstGeom prst="straightConnector1">
            <a:avLst/>
          </a:prstGeom>
          <a:noFill/>
          <a:ln cap="flat" cmpd="sng" w="28575">
            <a:solidFill>
              <a:srgbClr val="EA5D4E"/>
            </a:solidFill>
            <a:prstDash val="solid"/>
            <a:round/>
            <a:headEnd len="sm" w="sm" type="none"/>
            <a:tailEnd len="sm" w="sm" type="none"/>
          </a:ln>
        </p:spPr>
      </p:cxnSp>
      <p:cxnSp>
        <p:nvCxnSpPr>
          <p:cNvPr id="1029" name="Google Shape;1029;g2ce74c14132_0_0"/>
          <p:cNvCxnSpPr/>
          <p:nvPr/>
        </p:nvCxnSpPr>
        <p:spPr>
          <a:xfrm rot="10800000">
            <a:off x="3851387" y="2800855"/>
            <a:ext cx="0" cy="433500"/>
          </a:xfrm>
          <a:prstGeom prst="straightConnector1">
            <a:avLst/>
          </a:prstGeom>
          <a:noFill/>
          <a:ln cap="flat" cmpd="sng" w="28575">
            <a:solidFill>
              <a:srgbClr val="EA5D4E"/>
            </a:solidFill>
            <a:prstDash val="solid"/>
            <a:round/>
            <a:headEnd len="sm" w="sm" type="none"/>
            <a:tailEnd len="sm" w="sm" type="none"/>
          </a:ln>
        </p:spPr>
      </p:cxnSp>
      <p:cxnSp>
        <p:nvCxnSpPr>
          <p:cNvPr id="1030" name="Google Shape;1030;g2ce74c14132_0_0"/>
          <p:cNvCxnSpPr/>
          <p:nvPr/>
        </p:nvCxnSpPr>
        <p:spPr>
          <a:xfrm rot="10800000">
            <a:off x="7050646" y="2800980"/>
            <a:ext cx="0" cy="433500"/>
          </a:xfrm>
          <a:prstGeom prst="straightConnector1">
            <a:avLst/>
          </a:prstGeom>
          <a:noFill/>
          <a:ln cap="flat" cmpd="sng" w="28575">
            <a:solidFill>
              <a:srgbClr val="EA5D4E"/>
            </a:solidFill>
            <a:prstDash val="solid"/>
            <a:round/>
            <a:headEnd len="sm" w="sm" type="none"/>
            <a:tailEnd len="sm" w="sm" type="none"/>
          </a:ln>
        </p:spPr>
      </p:cxnSp>
      <p:cxnSp>
        <p:nvCxnSpPr>
          <p:cNvPr id="1031" name="Google Shape;1031;g2ce74c14132_0_0"/>
          <p:cNvCxnSpPr/>
          <p:nvPr/>
        </p:nvCxnSpPr>
        <p:spPr>
          <a:xfrm rot="10800000">
            <a:off x="8762487" y="2816952"/>
            <a:ext cx="0" cy="433500"/>
          </a:xfrm>
          <a:prstGeom prst="straightConnector1">
            <a:avLst/>
          </a:prstGeom>
          <a:noFill/>
          <a:ln cap="flat" cmpd="sng" w="28575">
            <a:solidFill>
              <a:srgbClr val="EA5D4E"/>
            </a:solidFill>
            <a:prstDash val="solid"/>
            <a:round/>
            <a:headEnd len="sm" w="sm" type="none"/>
            <a:tailEnd len="sm" w="sm" type="none"/>
          </a:ln>
        </p:spPr>
      </p:cxnSp>
      <p:cxnSp>
        <p:nvCxnSpPr>
          <p:cNvPr id="1032" name="Google Shape;1032;g2ce74c14132_0_0"/>
          <p:cNvCxnSpPr/>
          <p:nvPr/>
        </p:nvCxnSpPr>
        <p:spPr>
          <a:xfrm rot="10800000">
            <a:off x="10222248" y="2816955"/>
            <a:ext cx="0" cy="433500"/>
          </a:xfrm>
          <a:prstGeom prst="straightConnector1">
            <a:avLst/>
          </a:prstGeom>
          <a:noFill/>
          <a:ln cap="flat" cmpd="sng" w="28575">
            <a:solidFill>
              <a:srgbClr val="EA5D4E"/>
            </a:solidFill>
            <a:prstDash val="solid"/>
            <a:round/>
            <a:headEnd len="sm" w="sm" type="none"/>
            <a:tailEnd len="sm" w="sm" type="none"/>
          </a:ln>
        </p:spPr>
      </p:cxnSp>
      <p:sp>
        <p:nvSpPr>
          <p:cNvPr id="1033" name="Google Shape;1033;g2ce74c14132_0_0">
            <a:hlinkClick/>
          </p:cNvPr>
          <p:cNvSpPr/>
          <p:nvPr/>
        </p:nvSpPr>
        <p:spPr>
          <a:xfrm>
            <a:off x="1330722" y="4608211"/>
            <a:ext cx="1540800" cy="314700"/>
          </a:xfrm>
          <a:prstGeom prst="rect">
            <a:avLst/>
          </a:prstGeom>
          <a:noFill/>
          <a:ln>
            <a:noFill/>
          </a:ln>
        </p:spPr>
        <p:txBody>
          <a:bodyPr anchorCtr="0" anchor="t" bIns="45700" lIns="91425" spcFirstLastPara="1" rIns="91425" wrap="square" tIns="45700">
            <a:noAutofit/>
          </a:bodyPr>
          <a:lstStyle/>
          <a:p>
            <a:pPr indent="0" lvl="0" marL="25400" marR="0" rtl="0" algn="l">
              <a:lnSpc>
                <a:spcPct val="114000"/>
              </a:lnSpc>
              <a:spcBef>
                <a:spcPts val="0"/>
              </a:spcBef>
              <a:spcAft>
                <a:spcPts val="0"/>
              </a:spcAft>
              <a:buClr>
                <a:srgbClr val="000000"/>
              </a:buClr>
              <a:buSzPts val="1400"/>
              <a:buFont typeface="Arial"/>
              <a:buNone/>
            </a:pPr>
            <a:r>
              <a:rPr b="1" i="0" lang="en-US" sz="1400" u="none" cap="none" strike="noStrike">
                <a:solidFill>
                  <a:srgbClr val="193E72"/>
                </a:solidFill>
                <a:latin typeface="Lato"/>
                <a:ea typeface="Lato"/>
                <a:cs typeface="Lato"/>
                <a:sym typeface="Lato"/>
              </a:rPr>
              <a:t>Respiratory TRC</a:t>
            </a:r>
            <a:endParaRPr b="1" i="0" sz="1400" u="none" cap="none" strike="noStrike">
              <a:solidFill>
                <a:srgbClr val="EA5D4E"/>
              </a:solidFill>
              <a:latin typeface="Lato"/>
              <a:ea typeface="Lato"/>
              <a:cs typeface="Lato"/>
              <a:sym typeface="Lato"/>
            </a:endParaRPr>
          </a:p>
        </p:txBody>
      </p:sp>
      <p:pic>
        <p:nvPicPr>
          <p:cNvPr descr="\\WDMYCLOUD\Public\Click_Duo_Design WORK\NIHR\TRCs presentation\NIHR Respiratory TRC-icon.png" id="1034" name="Google Shape;1034;g2ce74c14132_0_0">
            <a:hlinkClick/>
          </p:cNvPr>
          <p:cNvPicPr preferRelativeResize="0"/>
          <p:nvPr/>
        </p:nvPicPr>
        <p:blipFill rotWithShape="1">
          <a:blip r:embed="rId3">
            <a:alphaModFix/>
          </a:blip>
          <a:srcRect b="0" l="0" r="0" t="0"/>
          <a:stretch/>
        </p:blipFill>
        <p:spPr>
          <a:xfrm>
            <a:off x="1873875" y="3008437"/>
            <a:ext cx="997658" cy="997657"/>
          </a:xfrm>
          <a:prstGeom prst="rect">
            <a:avLst/>
          </a:prstGeom>
          <a:noFill/>
          <a:ln>
            <a:noFill/>
          </a:ln>
        </p:spPr>
      </p:pic>
      <p:sp>
        <p:nvSpPr>
          <p:cNvPr id="1035" name="Google Shape;1035;g2ce74c14132_0_0">
            <a:hlinkClick/>
          </p:cNvPr>
          <p:cNvSpPr/>
          <p:nvPr/>
        </p:nvSpPr>
        <p:spPr>
          <a:xfrm>
            <a:off x="2120885" y="3987750"/>
            <a:ext cx="433200" cy="569100"/>
          </a:xfrm>
          <a:prstGeom prst="rect">
            <a:avLst/>
          </a:prstGeom>
          <a:noFill/>
          <a:ln>
            <a:noFill/>
          </a:ln>
        </p:spPr>
        <p:txBody>
          <a:bodyPr anchorCtr="0" anchor="t" bIns="45700" lIns="91425" spcFirstLastPara="1" rIns="91425" wrap="square" tIns="45700">
            <a:noAutofit/>
          </a:bodyPr>
          <a:lstStyle/>
          <a:p>
            <a:pPr indent="0" lvl="0" marL="25400" marR="0" rtl="0" algn="l">
              <a:lnSpc>
                <a:spcPct val="114000"/>
              </a:lnSpc>
              <a:spcBef>
                <a:spcPts val="0"/>
              </a:spcBef>
              <a:spcAft>
                <a:spcPts val="0"/>
              </a:spcAft>
              <a:buClr>
                <a:srgbClr val="000000"/>
              </a:buClr>
              <a:buSzPts val="3000"/>
              <a:buFont typeface="Arial"/>
              <a:buNone/>
            </a:pPr>
            <a:r>
              <a:rPr b="1" i="0" lang="en-US" sz="3000" u="none" cap="none" strike="noStrike">
                <a:solidFill>
                  <a:srgbClr val="193E72"/>
                </a:solidFill>
                <a:latin typeface="Lato"/>
                <a:ea typeface="Lato"/>
                <a:cs typeface="Lato"/>
                <a:sym typeface="Lato"/>
              </a:rPr>
              <a:t>1</a:t>
            </a:r>
            <a:endParaRPr b="1" i="0" sz="3000" u="none" cap="none" strike="noStrike">
              <a:solidFill>
                <a:srgbClr val="193E72"/>
              </a:solidFill>
              <a:latin typeface="Lato"/>
              <a:ea typeface="Lato"/>
              <a:cs typeface="Lato"/>
              <a:sym typeface="Lato"/>
            </a:endParaRPr>
          </a:p>
        </p:txBody>
      </p:sp>
      <p:sp>
        <p:nvSpPr>
          <p:cNvPr id="1036" name="Google Shape;1036;g2ce74c14132_0_0"/>
          <p:cNvSpPr/>
          <p:nvPr/>
        </p:nvSpPr>
        <p:spPr>
          <a:xfrm>
            <a:off x="4844270" y="4603261"/>
            <a:ext cx="1382100" cy="314700"/>
          </a:xfrm>
          <a:prstGeom prst="rect">
            <a:avLst/>
          </a:prstGeom>
          <a:noFill/>
          <a:ln>
            <a:noFill/>
          </a:ln>
        </p:spPr>
        <p:txBody>
          <a:bodyPr anchorCtr="0" anchor="t" bIns="45700" lIns="91425" spcFirstLastPara="1" rIns="91425" wrap="square" tIns="45700">
            <a:noAutofit/>
          </a:bodyPr>
          <a:lstStyle/>
          <a:p>
            <a:pPr indent="0" lvl="0" marL="25400" marR="0" rtl="0" algn="l">
              <a:lnSpc>
                <a:spcPct val="114000"/>
              </a:lnSpc>
              <a:spcBef>
                <a:spcPts val="0"/>
              </a:spcBef>
              <a:spcAft>
                <a:spcPts val="0"/>
              </a:spcAft>
              <a:buClr>
                <a:srgbClr val="000000"/>
              </a:buClr>
              <a:buSzPts val="1400"/>
              <a:buFont typeface="Arial"/>
              <a:buNone/>
            </a:pPr>
            <a:r>
              <a:rPr b="1" i="0" lang="en-US" sz="1400" u="none" cap="none" strike="noStrike">
                <a:solidFill>
                  <a:srgbClr val="193E72"/>
                </a:solidFill>
                <a:latin typeface="Lato"/>
                <a:ea typeface="Lato"/>
                <a:cs typeface="Lato"/>
                <a:sym typeface="Lato"/>
              </a:rPr>
              <a:t>Dementia TRC</a:t>
            </a:r>
            <a:endParaRPr b="0" i="0" sz="1400" u="none" cap="none" strike="noStrike">
              <a:solidFill>
                <a:srgbClr val="000000"/>
              </a:solidFill>
              <a:latin typeface="Arial"/>
              <a:ea typeface="Arial"/>
              <a:cs typeface="Arial"/>
              <a:sym typeface="Arial"/>
            </a:endParaRPr>
          </a:p>
        </p:txBody>
      </p:sp>
      <p:pic>
        <p:nvPicPr>
          <p:cNvPr id="1037" name="Google Shape;1037;g2ce74c14132_0_0"/>
          <p:cNvPicPr preferRelativeResize="0"/>
          <p:nvPr/>
        </p:nvPicPr>
        <p:blipFill rotWithShape="1">
          <a:blip r:embed="rId4">
            <a:alphaModFix/>
          </a:blip>
          <a:srcRect b="0" l="0" r="0" t="0"/>
          <a:stretch/>
        </p:blipFill>
        <p:spPr>
          <a:xfrm>
            <a:off x="4844270" y="3008437"/>
            <a:ext cx="997657" cy="997657"/>
          </a:xfrm>
          <a:prstGeom prst="rect">
            <a:avLst/>
          </a:prstGeom>
          <a:noFill/>
          <a:ln>
            <a:noFill/>
          </a:ln>
        </p:spPr>
      </p:pic>
      <p:sp>
        <p:nvSpPr>
          <p:cNvPr id="1038" name="Google Shape;1038;g2ce74c14132_0_0"/>
          <p:cNvSpPr/>
          <p:nvPr/>
        </p:nvSpPr>
        <p:spPr>
          <a:xfrm>
            <a:off x="5148974" y="3987750"/>
            <a:ext cx="433200" cy="569100"/>
          </a:xfrm>
          <a:prstGeom prst="rect">
            <a:avLst/>
          </a:prstGeom>
          <a:noFill/>
          <a:ln>
            <a:noFill/>
          </a:ln>
        </p:spPr>
        <p:txBody>
          <a:bodyPr anchorCtr="0" anchor="t" bIns="45700" lIns="91425" spcFirstLastPara="1" rIns="91425" wrap="square" tIns="45700">
            <a:noAutofit/>
          </a:bodyPr>
          <a:lstStyle/>
          <a:p>
            <a:pPr indent="0" lvl="0" marL="25400" marR="0" rtl="0" algn="l">
              <a:lnSpc>
                <a:spcPct val="114000"/>
              </a:lnSpc>
              <a:spcBef>
                <a:spcPts val="0"/>
              </a:spcBef>
              <a:spcAft>
                <a:spcPts val="0"/>
              </a:spcAft>
              <a:buClr>
                <a:srgbClr val="000000"/>
              </a:buClr>
              <a:buSzPts val="3000"/>
              <a:buFont typeface="Arial"/>
              <a:buNone/>
            </a:pPr>
            <a:r>
              <a:rPr b="1" i="0" lang="en-US" sz="3000" u="none" cap="none" strike="noStrike">
                <a:solidFill>
                  <a:srgbClr val="193E72"/>
                </a:solidFill>
                <a:latin typeface="Lato"/>
                <a:ea typeface="Lato"/>
                <a:cs typeface="Lato"/>
                <a:sym typeface="Lato"/>
              </a:rPr>
              <a:t>3</a:t>
            </a:r>
            <a:endParaRPr b="1" i="0" sz="3000" u="none" cap="none" strike="noStrike">
              <a:solidFill>
                <a:srgbClr val="193E72"/>
              </a:solidFill>
              <a:latin typeface="Lato"/>
              <a:ea typeface="Lato"/>
              <a:cs typeface="Lato"/>
              <a:sym typeface="Lato"/>
            </a:endParaRPr>
          </a:p>
        </p:txBody>
      </p:sp>
      <p:sp>
        <p:nvSpPr>
          <p:cNvPr id="1039" name="Google Shape;1039;g2ce74c14132_0_0">
            <a:hlinkClick/>
          </p:cNvPr>
          <p:cNvSpPr/>
          <p:nvPr/>
        </p:nvSpPr>
        <p:spPr>
          <a:xfrm>
            <a:off x="2805575" y="4608175"/>
            <a:ext cx="2091600" cy="5691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1400"/>
              <a:buFont typeface="Arial"/>
              <a:buNone/>
            </a:pPr>
            <a:r>
              <a:rPr b="1" i="0" lang="en-US" sz="1400" u="none" cap="none" strike="noStrike">
                <a:solidFill>
                  <a:srgbClr val="193E72"/>
                </a:solidFill>
                <a:latin typeface="Lato"/>
                <a:ea typeface="Lato"/>
                <a:cs typeface="Lato"/>
                <a:sym typeface="Lato"/>
              </a:rPr>
              <a:t>NIHR-Versus Arthritis UK Musculoskeletal </a:t>
            </a:r>
            <a:br>
              <a:rPr b="1" i="0" lang="en-US" sz="1400" u="none" cap="none" strike="noStrike">
                <a:solidFill>
                  <a:srgbClr val="193E72"/>
                </a:solidFill>
                <a:latin typeface="Lato"/>
                <a:ea typeface="Lato"/>
                <a:cs typeface="Lato"/>
                <a:sym typeface="Lato"/>
              </a:rPr>
            </a:br>
            <a:r>
              <a:rPr b="1" i="0" lang="en-US" sz="1400" u="none" cap="none" strike="noStrike">
                <a:solidFill>
                  <a:srgbClr val="193E72"/>
                </a:solidFill>
                <a:latin typeface="Lato"/>
                <a:ea typeface="Lato"/>
                <a:cs typeface="Lato"/>
                <a:sym typeface="Lato"/>
              </a:rPr>
              <a:t>TRC</a:t>
            </a:r>
            <a:endParaRPr b="1" i="0" sz="1400" u="none" cap="none" strike="noStrike">
              <a:solidFill>
                <a:srgbClr val="193E72"/>
              </a:solidFill>
              <a:latin typeface="Lato"/>
              <a:ea typeface="Lato"/>
              <a:cs typeface="Lato"/>
              <a:sym typeface="Lato"/>
            </a:endParaRPr>
          </a:p>
        </p:txBody>
      </p:sp>
      <p:pic>
        <p:nvPicPr>
          <p:cNvPr id="1040" name="Google Shape;1040;g2ce74c14132_0_0">
            <a:hlinkClick/>
          </p:cNvPr>
          <p:cNvPicPr preferRelativeResize="0"/>
          <p:nvPr/>
        </p:nvPicPr>
        <p:blipFill rotWithShape="1">
          <a:blip r:embed="rId5">
            <a:alphaModFix/>
          </a:blip>
          <a:srcRect b="0" l="0" r="0" t="0"/>
          <a:stretch/>
        </p:blipFill>
        <p:spPr>
          <a:xfrm>
            <a:off x="3352559" y="3008437"/>
            <a:ext cx="997657" cy="997657"/>
          </a:xfrm>
          <a:prstGeom prst="rect">
            <a:avLst/>
          </a:prstGeom>
          <a:noFill/>
          <a:ln>
            <a:noFill/>
          </a:ln>
        </p:spPr>
      </p:pic>
      <p:sp>
        <p:nvSpPr>
          <p:cNvPr id="1041" name="Google Shape;1041;g2ce74c14132_0_0">
            <a:hlinkClick/>
          </p:cNvPr>
          <p:cNvSpPr/>
          <p:nvPr/>
        </p:nvSpPr>
        <p:spPr>
          <a:xfrm>
            <a:off x="3641332" y="3987750"/>
            <a:ext cx="433200" cy="5691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3000"/>
              <a:buFont typeface="Arial"/>
              <a:buNone/>
            </a:pPr>
            <a:r>
              <a:rPr b="1" i="0" lang="en-US" sz="3000" u="none" cap="none" strike="noStrike">
                <a:solidFill>
                  <a:srgbClr val="193E72"/>
                </a:solidFill>
                <a:latin typeface="Lato"/>
                <a:ea typeface="Lato"/>
                <a:cs typeface="Lato"/>
                <a:sym typeface="Lato"/>
              </a:rPr>
              <a:t>2</a:t>
            </a:r>
            <a:endParaRPr b="1" i="0" sz="3000" u="none" cap="none" strike="noStrike">
              <a:solidFill>
                <a:srgbClr val="193E72"/>
              </a:solidFill>
              <a:latin typeface="Lato"/>
              <a:ea typeface="Lato"/>
              <a:cs typeface="Lato"/>
              <a:sym typeface="Lato"/>
            </a:endParaRPr>
          </a:p>
        </p:txBody>
      </p:sp>
      <p:sp>
        <p:nvSpPr>
          <p:cNvPr id="1042" name="Google Shape;1042;g2ce74c14132_0_0">
            <a:hlinkClick/>
          </p:cNvPr>
          <p:cNvSpPr/>
          <p:nvPr/>
        </p:nvSpPr>
        <p:spPr>
          <a:xfrm>
            <a:off x="6320319" y="4608311"/>
            <a:ext cx="1460700" cy="8292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1400"/>
              <a:buFont typeface="Arial"/>
              <a:buNone/>
            </a:pPr>
            <a:r>
              <a:rPr b="1" i="0" lang="en-US" sz="1400" u="none" cap="none" strike="noStrike">
                <a:solidFill>
                  <a:srgbClr val="193E72"/>
                </a:solidFill>
                <a:latin typeface="Lato"/>
                <a:ea typeface="Lato"/>
                <a:cs typeface="Lato"/>
                <a:sym typeface="Lato"/>
              </a:rPr>
              <a:t>NIHR-British Heart Foundation </a:t>
            </a:r>
            <a:br>
              <a:rPr b="1" i="0" lang="en-US" sz="1400" u="none" cap="none" strike="noStrike">
                <a:solidFill>
                  <a:srgbClr val="193E72"/>
                </a:solidFill>
                <a:latin typeface="Lato"/>
                <a:ea typeface="Lato"/>
                <a:cs typeface="Lato"/>
                <a:sym typeface="Lato"/>
              </a:rPr>
            </a:br>
            <a:r>
              <a:rPr b="1" i="0" lang="en-US" sz="1400" u="none" cap="none" strike="noStrike">
                <a:solidFill>
                  <a:srgbClr val="193E72"/>
                </a:solidFill>
                <a:latin typeface="Lato"/>
                <a:ea typeface="Lato"/>
                <a:cs typeface="Lato"/>
                <a:sym typeface="Lato"/>
              </a:rPr>
              <a:t>Cardiovascular </a:t>
            </a:r>
            <a:br>
              <a:rPr b="1" i="0" lang="en-US" sz="1400" u="none" cap="none" strike="noStrike">
                <a:solidFill>
                  <a:srgbClr val="193E72"/>
                </a:solidFill>
                <a:latin typeface="Lato"/>
                <a:ea typeface="Lato"/>
                <a:cs typeface="Lato"/>
                <a:sym typeface="Lato"/>
              </a:rPr>
            </a:br>
            <a:r>
              <a:rPr b="1" i="0" lang="en-US" sz="1400" u="none" cap="none" strike="noStrike">
                <a:solidFill>
                  <a:srgbClr val="193E72"/>
                </a:solidFill>
                <a:latin typeface="Lato"/>
                <a:ea typeface="Lato"/>
                <a:cs typeface="Lato"/>
                <a:sym typeface="Lato"/>
              </a:rPr>
              <a:t>Partnership</a:t>
            </a:r>
            <a:endParaRPr b="1" i="0" sz="1400" u="none" cap="none" strike="noStrike">
              <a:solidFill>
                <a:srgbClr val="193E72"/>
              </a:solidFill>
              <a:latin typeface="Lato"/>
              <a:ea typeface="Lato"/>
              <a:cs typeface="Lato"/>
              <a:sym typeface="Lato"/>
            </a:endParaRPr>
          </a:p>
        </p:txBody>
      </p:sp>
      <p:pic>
        <p:nvPicPr>
          <p:cNvPr id="1043" name="Google Shape;1043;g2ce74c14132_0_0">
            <a:hlinkClick/>
          </p:cNvPr>
          <p:cNvPicPr preferRelativeResize="0"/>
          <p:nvPr/>
        </p:nvPicPr>
        <p:blipFill rotWithShape="1">
          <a:blip r:embed="rId6">
            <a:alphaModFix/>
          </a:blip>
          <a:srcRect b="0" l="0" r="0" t="0"/>
          <a:stretch/>
        </p:blipFill>
        <p:spPr>
          <a:xfrm>
            <a:off x="6551819" y="3008562"/>
            <a:ext cx="997657" cy="997657"/>
          </a:xfrm>
          <a:prstGeom prst="rect">
            <a:avLst/>
          </a:prstGeom>
          <a:noFill/>
          <a:ln>
            <a:noFill/>
          </a:ln>
        </p:spPr>
      </p:pic>
      <p:sp>
        <p:nvSpPr>
          <p:cNvPr id="1044" name="Google Shape;1044;g2ce74c14132_0_0">
            <a:hlinkClick/>
          </p:cNvPr>
          <p:cNvSpPr/>
          <p:nvPr/>
        </p:nvSpPr>
        <p:spPr>
          <a:xfrm>
            <a:off x="6834081" y="3987875"/>
            <a:ext cx="433200" cy="5691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3000"/>
              <a:buFont typeface="Arial"/>
              <a:buNone/>
            </a:pPr>
            <a:r>
              <a:rPr b="1" i="0" lang="en-US" sz="3000" u="none" cap="none" strike="noStrike">
                <a:solidFill>
                  <a:srgbClr val="193E72"/>
                </a:solidFill>
                <a:latin typeface="Lato"/>
                <a:ea typeface="Lato"/>
                <a:cs typeface="Lato"/>
                <a:sym typeface="Lato"/>
              </a:rPr>
              <a:t>4</a:t>
            </a:r>
            <a:endParaRPr b="1" i="0" sz="3000" u="none" cap="none" strike="noStrike">
              <a:solidFill>
                <a:srgbClr val="193E72"/>
              </a:solidFill>
              <a:latin typeface="Lato"/>
              <a:ea typeface="Lato"/>
              <a:cs typeface="Lato"/>
              <a:sym typeface="Lato"/>
            </a:endParaRPr>
          </a:p>
        </p:txBody>
      </p:sp>
      <p:sp>
        <p:nvSpPr>
          <p:cNvPr id="1045" name="Google Shape;1045;g2ce74c14132_0_0">
            <a:hlinkClick/>
          </p:cNvPr>
          <p:cNvSpPr/>
          <p:nvPr/>
        </p:nvSpPr>
        <p:spPr>
          <a:xfrm>
            <a:off x="8303501" y="4608186"/>
            <a:ext cx="1137000" cy="5604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1400"/>
              <a:buFont typeface="Arial"/>
              <a:buNone/>
            </a:pPr>
            <a:r>
              <a:rPr b="1" i="0" lang="en-US" sz="1400" u="none" cap="none" strike="noStrike">
                <a:solidFill>
                  <a:srgbClr val="193E72"/>
                </a:solidFill>
                <a:latin typeface="Lato"/>
                <a:ea typeface="Lato"/>
                <a:cs typeface="Lato"/>
                <a:sym typeface="Lato"/>
              </a:rPr>
              <a:t>Mental </a:t>
            </a:r>
            <a:br>
              <a:rPr b="1" i="0" lang="en-US" sz="1400" u="none" cap="none" strike="noStrike">
                <a:solidFill>
                  <a:srgbClr val="193E72"/>
                </a:solidFill>
                <a:latin typeface="Lato"/>
                <a:ea typeface="Lato"/>
                <a:cs typeface="Lato"/>
                <a:sym typeface="Lato"/>
              </a:rPr>
            </a:br>
            <a:r>
              <a:rPr b="1" i="0" lang="en-US" sz="1400" u="none" cap="none" strike="noStrike">
                <a:solidFill>
                  <a:srgbClr val="193E72"/>
                </a:solidFill>
                <a:latin typeface="Lato"/>
                <a:ea typeface="Lato"/>
                <a:cs typeface="Lato"/>
                <a:sym typeface="Lato"/>
              </a:rPr>
              <a:t>Health TRC</a:t>
            </a:r>
            <a:endParaRPr b="0" i="0" sz="1400" u="none" cap="none" strike="noStrike">
              <a:solidFill>
                <a:srgbClr val="000000"/>
              </a:solidFill>
              <a:latin typeface="Arial"/>
              <a:ea typeface="Arial"/>
              <a:cs typeface="Arial"/>
              <a:sym typeface="Arial"/>
            </a:endParaRPr>
          </a:p>
        </p:txBody>
      </p:sp>
      <p:pic>
        <p:nvPicPr>
          <p:cNvPr id="1046" name="Google Shape;1046;g2ce74c14132_0_0">
            <a:hlinkClick/>
          </p:cNvPr>
          <p:cNvPicPr preferRelativeResize="0"/>
          <p:nvPr/>
        </p:nvPicPr>
        <p:blipFill rotWithShape="1">
          <a:blip r:embed="rId7">
            <a:alphaModFix/>
          </a:blip>
          <a:srcRect b="0" l="0" r="0" t="0"/>
          <a:stretch/>
        </p:blipFill>
        <p:spPr>
          <a:xfrm>
            <a:off x="8373098" y="3008437"/>
            <a:ext cx="997657" cy="997657"/>
          </a:xfrm>
          <a:prstGeom prst="rect">
            <a:avLst/>
          </a:prstGeom>
          <a:noFill/>
          <a:ln>
            <a:noFill/>
          </a:ln>
        </p:spPr>
      </p:pic>
      <p:sp>
        <p:nvSpPr>
          <p:cNvPr id="1047" name="Google Shape;1047;g2ce74c14132_0_0">
            <a:hlinkClick/>
          </p:cNvPr>
          <p:cNvSpPr/>
          <p:nvPr/>
        </p:nvSpPr>
        <p:spPr>
          <a:xfrm>
            <a:off x="8644133" y="3987750"/>
            <a:ext cx="433200" cy="5691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3000"/>
              <a:buFont typeface="Arial"/>
              <a:buNone/>
            </a:pPr>
            <a:r>
              <a:rPr b="1" i="0" lang="en-US" sz="3000" u="none" cap="none" strike="noStrike">
                <a:solidFill>
                  <a:srgbClr val="193E72"/>
                </a:solidFill>
                <a:latin typeface="Lato"/>
                <a:ea typeface="Lato"/>
                <a:cs typeface="Lato"/>
                <a:sym typeface="Lato"/>
              </a:rPr>
              <a:t>5</a:t>
            </a:r>
            <a:endParaRPr b="1" i="0" sz="3000" u="none" cap="none" strike="noStrike">
              <a:solidFill>
                <a:srgbClr val="193E72"/>
              </a:solidFill>
              <a:latin typeface="Lato"/>
              <a:ea typeface="Lato"/>
              <a:cs typeface="Lato"/>
              <a:sym typeface="Lato"/>
            </a:endParaRPr>
          </a:p>
        </p:txBody>
      </p:sp>
      <p:sp>
        <p:nvSpPr>
          <p:cNvPr id="1048" name="Google Shape;1048;g2ce74c14132_0_0">
            <a:hlinkClick/>
          </p:cNvPr>
          <p:cNvSpPr/>
          <p:nvPr/>
        </p:nvSpPr>
        <p:spPr>
          <a:xfrm>
            <a:off x="9596171" y="4608186"/>
            <a:ext cx="1364400" cy="3147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1400"/>
              <a:buFont typeface="Arial"/>
              <a:buNone/>
            </a:pPr>
            <a:r>
              <a:rPr b="1" i="0" lang="en-US" sz="1400" u="none" cap="none" strike="noStrike">
                <a:solidFill>
                  <a:srgbClr val="193E72"/>
                </a:solidFill>
                <a:latin typeface="Lato"/>
                <a:ea typeface="Lato"/>
                <a:cs typeface="Lato"/>
                <a:sym typeface="Lato"/>
              </a:rPr>
              <a:t>Oncology TRC</a:t>
            </a:r>
            <a:endParaRPr b="0" i="0" sz="1400" u="none" cap="none" strike="noStrike">
              <a:solidFill>
                <a:srgbClr val="000000"/>
              </a:solidFill>
              <a:latin typeface="Arial"/>
              <a:ea typeface="Arial"/>
              <a:cs typeface="Arial"/>
              <a:sym typeface="Arial"/>
            </a:endParaRPr>
          </a:p>
        </p:txBody>
      </p:sp>
      <p:pic>
        <p:nvPicPr>
          <p:cNvPr id="1049" name="Google Shape;1049;g2ce74c14132_0_0">
            <a:hlinkClick/>
          </p:cNvPr>
          <p:cNvPicPr preferRelativeResize="0"/>
          <p:nvPr/>
        </p:nvPicPr>
        <p:blipFill rotWithShape="1">
          <a:blip r:embed="rId8">
            <a:alphaModFix/>
          </a:blip>
          <a:srcRect b="0" l="0" r="0" t="0"/>
          <a:stretch/>
        </p:blipFill>
        <p:spPr>
          <a:xfrm>
            <a:off x="9803645" y="3008437"/>
            <a:ext cx="997657" cy="997657"/>
          </a:xfrm>
          <a:prstGeom prst="rect">
            <a:avLst/>
          </a:prstGeom>
          <a:noFill/>
          <a:ln>
            <a:noFill/>
          </a:ln>
        </p:spPr>
      </p:pic>
      <p:sp>
        <p:nvSpPr>
          <p:cNvPr id="1050" name="Google Shape;1050;g2ce74c14132_0_0">
            <a:hlinkClick/>
          </p:cNvPr>
          <p:cNvSpPr/>
          <p:nvPr/>
        </p:nvSpPr>
        <p:spPr>
          <a:xfrm>
            <a:off x="10097939" y="3987750"/>
            <a:ext cx="433200" cy="569100"/>
          </a:xfrm>
          <a:prstGeom prst="rect">
            <a:avLst/>
          </a:prstGeom>
          <a:noFill/>
          <a:ln>
            <a:noFill/>
          </a:ln>
        </p:spPr>
        <p:txBody>
          <a:bodyPr anchorCtr="0" anchor="t" bIns="45700" lIns="91425" spcFirstLastPara="1" rIns="91425" wrap="square" tIns="45700">
            <a:noAutofit/>
          </a:bodyPr>
          <a:lstStyle/>
          <a:p>
            <a:pPr indent="0" lvl="0" marL="25400" marR="0" rtl="0" algn="ctr">
              <a:lnSpc>
                <a:spcPct val="114000"/>
              </a:lnSpc>
              <a:spcBef>
                <a:spcPts val="0"/>
              </a:spcBef>
              <a:spcAft>
                <a:spcPts val="0"/>
              </a:spcAft>
              <a:buClr>
                <a:srgbClr val="000000"/>
              </a:buClr>
              <a:buSzPts val="3000"/>
              <a:buFont typeface="Arial"/>
              <a:buNone/>
            </a:pPr>
            <a:r>
              <a:rPr b="1" i="0" lang="en-US" sz="3000" u="none" cap="none" strike="noStrike">
                <a:solidFill>
                  <a:srgbClr val="193E72"/>
                </a:solidFill>
                <a:latin typeface="Lato"/>
                <a:ea typeface="Lato"/>
                <a:cs typeface="Lato"/>
                <a:sym typeface="Lato"/>
              </a:rPr>
              <a:t>6</a:t>
            </a:r>
            <a:endParaRPr b="1" i="0" sz="3000" u="none" cap="none" strike="noStrike">
              <a:solidFill>
                <a:srgbClr val="193E72"/>
              </a:solidFill>
              <a:latin typeface="Lato"/>
              <a:ea typeface="Lato"/>
              <a:cs typeface="Lato"/>
              <a:sym typeface="Lato"/>
            </a:endParaRPr>
          </a:p>
        </p:txBody>
      </p:sp>
      <p:pic>
        <p:nvPicPr>
          <p:cNvPr id="1051" name="Google Shape;1051;g2ce74c14132_0_0"/>
          <p:cNvPicPr preferRelativeResize="0"/>
          <p:nvPr/>
        </p:nvPicPr>
        <p:blipFill rotWithShape="1">
          <a:blip r:embed="rId9">
            <a:alphaModFix/>
          </a:blip>
          <a:srcRect b="0" l="0" r="0" t="0"/>
          <a:stretch/>
        </p:blipFill>
        <p:spPr>
          <a:xfrm>
            <a:off x="5759443" y="1573561"/>
            <a:ext cx="895083" cy="259425"/>
          </a:xfrm>
          <a:prstGeom prst="rect">
            <a:avLst/>
          </a:prstGeom>
          <a:noFill/>
          <a:ln>
            <a:noFill/>
          </a:ln>
        </p:spPr>
      </p:pic>
      <p:sp>
        <p:nvSpPr>
          <p:cNvPr id="1052" name="Google Shape;1052;g2ce74c14132_0_0"/>
          <p:cNvSpPr/>
          <p:nvPr/>
        </p:nvSpPr>
        <p:spPr>
          <a:xfrm>
            <a:off x="3789948" y="2743201"/>
            <a:ext cx="124500" cy="124500"/>
          </a:xfrm>
          <a:prstGeom prst="ellipse">
            <a:avLst/>
          </a:prstGeom>
          <a:solidFill>
            <a:srgbClr val="EA5D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3" name="Google Shape;1053;g2ce74c14132_0_0"/>
          <p:cNvSpPr/>
          <p:nvPr/>
        </p:nvSpPr>
        <p:spPr>
          <a:xfrm>
            <a:off x="5284850" y="2752223"/>
            <a:ext cx="124500" cy="124500"/>
          </a:xfrm>
          <a:prstGeom prst="ellipse">
            <a:avLst/>
          </a:prstGeom>
          <a:solidFill>
            <a:srgbClr val="EA5D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4" name="Google Shape;1054;g2ce74c14132_0_0"/>
          <p:cNvSpPr/>
          <p:nvPr/>
        </p:nvSpPr>
        <p:spPr>
          <a:xfrm>
            <a:off x="6974980" y="2738644"/>
            <a:ext cx="124500" cy="124500"/>
          </a:xfrm>
          <a:prstGeom prst="ellipse">
            <a:avLst/>
          </a:prstGeom>
          <a:solidFill>
            <a:srgbClr val="EA5D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5" name="Google Shape;1055;g2ce74c14132_0_0"/>
          <p:cNvSpPr/>
          <p:nvPr/>
        </p:nvSpPr>
        <p:spPr>
          <a:xfrm>
            <a:off x="8719531" y="2738650"/>
            <a:ext cx="124500" cy="124500"/>
          </a:xfrm>
          <a:prstGeom prst="ellipse">
            <a:avLst/>
          </a:prstGeom>
          <a:solidFill>
            <a:srgbClr val="EA5D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6" name="Google Shape;1056;g2ce74c14132_0_0"/>
          <p:cNvSpPr/>
          <p:nvPr/>
        </p:nvSpPr>
        <p:spPr>
          <a:xfrm>
            <a:off x="2328427" y="2756397"/>
            <a:ext cx="124500" cy="124500"/>
          </a:xfrm>
          <a:prstGeom prst="ellipse">
            <a:avLst/>
          </a:prstGeom>
          <a:solidFill>
            <a:srgbClr val="EA5D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7" name="Google Shape;1057;g2ce74c14132_0_0"/>
          <p:cNvSpPr/>
          <p:nvPr/>
        </p:nvSpPr>
        <p:spPr>
          <a:xfrm>
            <a:off x="10160012" y="2738644"/>
            <a:ext cx="124500" cy="124500"/>
          </a:xfrm>
          <a:prstGeom prst="ellipse">
            <a:avLst/>
          </a:prstGeom>
          <a:solidFill>
            <a:srgbClr val="EA5D4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1034"/>
                                        </p:tgtEl>
                                        <p:attrNameLst>
                                          <p:attrName>style.visibility</p:attrName>
                                        </p:attrNameLst>
                                      </p:cBhvr>
                                      <p:to>
                                        <p:strVal val="visible"/>
                                      </p:to>
                                    </p:set>
                                    <p:anim calcmode="lin" valueType="num">
                                      <p:cBhvr additive="base">
                                        <p:cTn dur="1000"/>
                                        <p:tgtEl>
                                          <p:spTgt spid="1034"/>
                                        </p:tgtEl>
                                        <p:attrNameLst>
                                          <p:attrName>ppt_w</p:attrName>
                                        </p:attrNameLst>
                                      </p:cBhvr>
                                      <p:tavLst>
                                        <p:tav fmla="" tm="0">
                                          <p:val>
                                            <p:strVal val="0"/>
                                          </p:val>
                                        </p:tav>
                                        <p:tav fmla="" tm="100000">
                                          <p:val>
                                            <p:strVal val="#ppt_w"/>
                                          </p:val>
                                        </p:tav>
                                      </p:tavLst>
                                    </p:anim>
                                    <p:anim calcmode="lin" valueType="num">
                                      <p:cBhvr additive="base">
                                        <p:cTn dur="1000"/>
                                        <p:tgtEl>
                                          <p:spTgt spid="10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35"/>
                                        </p:tgtEl>
                                        <p:attrNameLst>
                                          <p:attrName>style.visibility</p:attrName>
                                        </p:attrNameLst>
                                      </p:cBhvr>
                                      <p:to>
                                        <p:strVal val="visible"/>
                                      </p:to>
                                    </p:set>
                                    <p:anim calcmode="lin" valueType="num">
                                      <p:cBhvr additive="base">
                                        <p:cTn dur="1000"/>
                                        <p:tgtEl>
                                          <p:spTgt spid="1035"/>
                                        </p:tgtEl>
                                        <p:attrNameLst>
                                          <p:attrName>ppt_w</p:attrName>
                                        </p:attrNameLst>
                                      </p:cBhvr>
                                      <p:tavLst>
                                        <p:tav fmla="" tm="0">
                                          <p:val>
                                            <p:strVal val="0"/>
                                          </p:val>
                                        </p:tav>
                                        <p:tav fmla="" tm="100000">
                                          <p:val>
                                            <p:strVal val="#ppt_w"/>
                                          </p:val>
                                        </p:tav>
                                      </p:tavLst>
                                    </p:anim>
                                    <p:anim calcmode="lin" valueType="num">
                                      <p:cBhvr additive="base">
                                        <p:cTn dur="1000"/>
                                        <p:tgtEl>
                                          <p:spTgt spid="103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3"/>
                                        </p:tgtEl>
                                        <p:attrNameLst>
                                          <p:attrName>style.visibility</p:attrName>
                                        </p:attrNameLst>
                                      </p:cBhvr>
                                      <p:to>
                                        <p:strVal val="visible"/>
                                      </p:to>
                                    </p:set>
                                    <p:animEffect filter="fade" transition="in">
                                      <p:cBhvr>
                                        <p:cTn dur="1000"/>
                                        <p:tgtEl>
                                          <p:spTgt spid="1033"/>
                                        </p:tgtEl>
                                      </p:cBhvr>
                                    </p:animEffect>
                                  </p:childTnLst>
                                </p:cTn>
                              </p:par>
                              <p:par>
                                <p:cTn fill="hold" nodeType="withEffect" presetClass="entr" presetID="23" presetSubtype="16">
                                  <p:stCondLst>
                                    <p:cond delay="0"/>
                                  </p:stCondLst>
                                  <p:childTnLst>
                                    <p:set>
                                      <p:cBhvr>
                                        <p:cTn dur="1" fill="hold">
                                          <p:stCondLst>
                                            <p:cond delay="0"/>
                                          </p:stCondLst>
                                        </p:cTn>
                                        <p:tgtEl>
                                          <p:spTgt spid="1040"/>
                                        </p:tgtEl>
                                        <p:attrNameLst>
                                          <p:attrName>style.visibility</p:attrName>
                                        </p:attrNameLst>
                                      </p:cBhvr>
                                      <p:to>
                                        <p:strVal val="visible"/>
                                      </p:to>
                                    </p:set>
                                    <p:anim calcmode="lin" valueType="num">
                                      <p:cBhvr additive="base">
                                        <p:cTn dur="1000"/>
                                        <p:tgtEl>
                                          <p:spTgt spid="1040"/>
                                        </p:tgtEl>
                                        <p:attrNameLst>
                                          <p:attrName>ppt_w</p:attrName>
                                        </p:attrNameLst>
                                      </p:cBhvr>
                                      <p:tavLst>
                                        <p:tav fmla="" tm="0">
                                          <p:val>
                                            <p:strVal val="0"/>
                                          </p:val>
                                        </p:tav>
                                        <p:tav fmla="" tm="100000">
                                          <p:val>
                                            <p:strVal val="#ppt_w"/>
                                          </p:val>
                                        </p:tav>
                                      </p:tavLst>
                                    </p:anim>
                                    <p:anim calcmode="lin" valueType="num">
                                      <p:cBhvr additive="base">
                                        <p:cTn dur="1000"/>
                                        <p:tgtEl>
                                          <p:spTgt spid="104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1"/>
                                        </p:tgtEl>
                                        <p:attrNameLst>
                                          <p:attrName>style.visibility</p:attrName>
                                        </p:attrNameLst>
                                      </p:cBhvr>
                                      <p:to>
                                        <p:strVal val="visible"/>
                                      </p:to>
                                    </p:set>
                                    <p:anim calcmode="lin" valueType="num">
                                      <p:cBhvr additive="base">
                                        <p:cTn dur="1000"/>
                                        <p:tgtEl>
                                          <p:spTgt spid="1041"/>
                                        </p:tgtEl>
                                        <p:attrNameLst>
                                          <p:attrName>ppt_w</p:attrName>
                                        </p:attrNameLst>
                                      </p:cBhvr>
                                      <p:tavLst>
                                        <p:tav fmla="" tm="0">
                                          <p:val>
                                            <p:strVal val="0"/>
                                          </p:val>
                                        </p:tav>
                                        <p:tav fmla="" tm="100000">
                                          <p:val>
                                            <p:strVal val="#ppt_w"/>
                                          </p:val>
                                        </p:tav>
                                      </p:tavLst>
                                    </p:anim>
                                    <p:anim calcmode="lin" valueType="num">
                                      <p:cBhvr additive="base">
                                        <p:cTn dur="1000"/>
                                        <p:tgtEl>
                                          <p:spTgt spid="10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9"/>
                                        </p:tgtEl>
                                        <p:attrNameLst>
                                          <p:attrName>style.visibility</p:attrName>
                                        </p:attrNameLst>
                                      </p:cBhvr>
                                      <p:to>
                                        <p:strVal val="visible"/>
                                      </p:to>
                                    </p:set>
                                    <p:animEffect filter="fade" transition="in">
                                      <p:cBhvr>
                                        <p:cTn dur="1000"/>
                                        <p:tgtEl>
                                          <p:spTgt spid="1039"/>
                                        </p:tgtEl>
                                      </p:cBhvr>
                                    </p:animEffect>
                                  </p:childTnLst>
                                </p:cTn>
                              </p:par>
                              <p:par>
                                <p:cTn fill="hold" nodeType="withEffect" presetClass="entr" presetID="23" presetSubtype="16">
                                  <p:stCondLst>
                                    <p:cond delay="0"/>
                                  </p:stCondLst>
                                  <p:childTnLst>
                                    <p:set>
                                      <p:cBhvr>
                                        <p:cTn dur="1" fill="hold">
                                          <p:stCondLst>
                                            <p:cond delay="0"/>
                                          </p:stCondLst>
                                        </p:cTn>
                                        <p:tgtEl>
                                          <p:spTgt spid="1037"/>
                                        </p:tgtEl>
                                        <p:attrNameLst>
                                          <p:attrName>style.visibility</p:attrName>
                                        </p:attrNameLst>
                                      </p:cBhvr>
                                      <p:to>
                                        <p:strVal val="visible"/>
                                      </p:to>
                                    </p:set>
                                    <p:anim calcmode="lin" valueType="num">
                                      <p:cBhvr additive="base">
                                        <p:cTn dur="1000"/>
                                        <p:tgtEl>
                                          <p:spTgt spid="1037"/>
                                        </p:tgtEl>
                                        <p:attrNameLst>
                                          <p:attrName>ppt_w</p:attrName>
                                        </p:attrNameLst>
                                      </p:cBhvr>
                                      <p:tavLst>
                                        <p:tav fmla="" tm="0">
                                          <p:val>
                                            <p:strVal val="0"/>
                                          </p:val>
                                        </p:tav>
                                        <p:tav fmla="" tm="100000">
                                          <p:val>
                                            <p:strVal val="#ppt_w"/>
                                          </p:val>
                                        </p:tav>
                                      </p:tavLst>
                                    </p:anim>
                                    <p:anim calcmode="lin" valueType="num">
                                      <p:cBhvr additive="base">
                                        <p:cTn dur="1000"/>
                                        <p:tgtEl>
                                          <p:spTgt spid="103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38"/>
                                        </p:tgtEl>
                                        <p:attrNameLst>
                                          <p:attrName>style.visibility</p:attrName>
                                        </p:attrNameLst>
                                      </p:cBhvr>
                                      <p:to>
                                        <p:strVal val="visible"/>
                                      </p:to>
                                    </p:set>
                                    <p:anim calcmode="lin" valueType="num">
                                      <p:cBhvr additive="base">
                                        <p:cTn dur="1000"/>
                                        <p:tgtEl>
                                          <p:spTgt spid="1038"/>
                                        </p:tgtEl>
                                        <p:attrNameLst>
                                          <p:attrName>ppt_w</p:attrName>
                                        </p:attrNameLst>
                                      </p:cBhvr>
                                      <p:tavLst>
                                        <p:tav fmla="" tm="0">
                                          <p:val>
                                            <p:strVal val="0"/>
                                          </p:val>
                                        </p:tav>
                                        <p:tav fmla="" tm="100000">
                                          <p:val>
                                            <p:strVal val="#ppt_w"/>
                                          </p:val>
                                        </p:tav>
                                      </p:tavLst>
                                    </p:anim>
                                    <p:anim calcmode="lin" valueType="num">
                                      <p:cBhvr additive="base">
                                        <p:cTn dur="1000"/>
                                        <p:tgtEl>
                                          <p:spTgt spid="1038"/>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036"/>
                                        </p:tgtEl>
                                        <p:attrNameLst>
                                          <p:attrName>style.visibility</p:attrName>
                                        </p:attrNameLst>
                                      </p:cBhvr>
                                      <p:to>
                                        <p:strVal val="visible"/>
                                      </p:to>
                                    </p:set>
                                    <p:animEffect filter="fade" transition="in">
                                      <p:cBhvr>
                                        <p:cTn dur="1000"/>
                                        <p:tgtEl>
                                          <p:spTgt spid="1036"/>
                                        </p:tgtEl>
                                      </p:cBhvr>
                                    </p:animEffect>
                                  </p:childTnLst>
                                </p:cTn>
                              </p:par>
                              <p:par>
                                <p:cTn fill="hold" nodeType="withEffect" presetClass="entr" presetID="23" presetSubtype="16">
                                  <p:stCondLst>
                                    <p:cond delay="0"/>
                                  </p:stCondLst>
                                  <p:childTnLst>
                                    <p:set>
                                      <p:cBhvr>
                                        <p:cTn dur="1" fill="hold">
                                          <p:stCondLst>
                                            <p:cond delay="0"/>
                                          </p:stCondLst>
                                        </p:cTn>
                                        <p:tgtEl>
                                          <p:spTgt spid="1043"/>
                                        </p:tgtEl>
                                        <p:attrNameLst>
                                          <p:attrName>style.visibility</p:attrName>
                                        </p:attrNameLst>
                                      </p:cBhvr>
                                      <p:to>
                                        <p:strVal val="visible"/>
                                      </p:to>
                                    </p:set>
                                    <p:anim calcmode="lin" valueType="num">
                                      <p:cBhvr additive="base">
                                        <p:cTn dur="1000"/>
                                        <p:tgtEl>
                                          <p:spTgt spid="1043"/>
                                        </p:tgtEl>
                                        <p:attrNameLst>
                                          <p:attrName>ppt_w</p:attrName>
                                        </p:attrNameLst>
                                      </p:cBhvr>
                                      <p:tavLst>
                                        <p:tav fmla="" tm="0">
                                          <p:val>
                                            <p:strVal val="0"/>
                                          </p:val>
                                        </p:tav>
                                        <p:tav fmla="" tm="100000">
                                          <p:val>
                                            <p:strVal val="#ppt_w"/>
                                          </p:val>
                                        </p:tav>
                                      </p:tavLst>
                                    </p:anim>
                                    <p:anim calcmode="lin" valueType="num">
                                      <p:cBhvr additive="base">
                                        <p:cTn dur="1000"/>
                                        <p:tgtEl>
                                          <p:spTgt spid="104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6"/>
                                        </p:tgtEl>
                                        <p:attrNameLst>
                                          <p:attrName>style.visibility</p:attrName>
                                        </p:attrNameLst>
                                      </p:cBhvr>
                                      <p:to>
                                        <p:strVal val="visible"/>
                                      </p:to>
                                    </p:set>
                                    <p:anim calcmode="lin" valueType="num">
                                      <p:cBhvr additive="base">
                                        <p:cTn dur="1000"/>
                                        <p:tgtEl>
                                          <p:spTgt spid="1046"/>
                                        </p:tgtEl>
                                        <p:attrNameLst>
                                          <p:attrName>ppt_w</p:attrName>
                                        </p:attrNameLst>
                                      </p:cBhvr>
                                      <p:tavLst>
                                        <p:tav fmla="" tm="0">
                                          <p:val>
                                            <p:strVal val="0"/>
                                          </p:val>
                                        </p:tav>
                                        <p:tav fmla="" tm="100000">
                                          <p:val>
                                            <p:strVal val="#ppt_w"/>
                                          </p:val>
                                        </p:tav>
                                      </p:tavLst>
                                    </p:anim>
                                    <p:anim calcmode="lin" valueType="num">
                                      <p:cBhvr additive="base">
                                        <p:cTn dur="1000"/>
                                        <p:tgtEl>
                                          <p:spTgt spid="104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9"/>
                                        </p:tgtEl>
                                        <p:attrNameLst>
                                          <p:attrName>style.visibility</p:attrName>
                                        </p:attrNameLst>
                                      </p:cBhvr>
                                      <p:to>
                                        <p:strVal val="visible"/>
                                      </p:to>
                                    </p:set>
                                    <p:anim calcmode="lin" valueType="num">
                                      <p:cBhvr additive="base">
                                        <p:cTn dur="1000"/>
                                        <p:tgtEl>
                                          <p:spTgt spid="1049"/>
                                        </p:tgtEl>
                                        <p:attrNameLst>
                                          <p:attrName>ppt_w</p:attrName>
                                        </p:attrNameLst>
                                      </p:cBhvr>
                                      <p:tavLst>
                                        <p:tav fmla="" tm="0">
                                          <p:val>
                                            <p:strVal val="0"/>
                                          </p:val>
                                        </p:tav>
                                        <p:tav fmla="" tm="100000">
                                          <p:val>
                                            <p:strVal val="#ppt_w"/>
                                          </p:val>
                                        </p:tav>
                                      </p:tavLst>
                                    </p:anim>
                                    <p:anim calcmode="lin" valueType="num">
                                      <p:cBhvr additive="base">
                                        <p:cTn dur="1000"/>
                                        <p:tgtEl>
                                          <p:spTgt spid="104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4"/>
                                        </p:tgtEl>
                                        <p:attrNameLst>
                                          <p:attrName>style.visibility</p:attrName>
                                        </p:attrNameLst>
                                      </p:cBhvr>
                                      <p:to>
                                        <p:strVal val="visible"/>
                                      </p:to>
                                    </p:set>
                                    <p:anim calcmode="lin" valueType="num">
                                      <p:cBhvr additive="base">
                                        <p:cTn dur="1000"/>
                                        <p:tgtEl>
                                          <p:spTgt spid="1044"/>
                                        </p:tgtEl>
                                        <p:attrNameLst>
                                          <p:attrName>ppt_w</p:attrName>
                                        </p:attrNameLst>
                                      </p:cBhvr>
                                      <p:tavLst>
                                        <p:tav fmla="" tm="0">
                                          <p:val>
                                            <p:strVal val="0"/>
                                          </p:val>
                                        </p:tav>
                                        <p:tav fmla="" tm="100000">
                                          <p:val>
                                            <p:strVal val="#ppt_w"/>
                                          </p:val>
                                        </p:tav>
                                      </p:tavLst>
                                    </p:anim>
                                    <p:anim calcmode="lin" valueType="num">
                                      <p:cBhvr additive="base">
                                        <p:cTn dur="1000"/>
                                        <p:tgtEl>
                                          <p:spTgt spid="104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47"/>
                                        </p:tgtEl>
                                        <p:attrNameLst>
                                          <p:attrName>style.visibility</p:attrName>
                                        </p:attrNameLst>
                                      </p:cBhvr>
                                      <p:to>
                                        <p:strVal val="visible"/>
                                      </p:to>
                                    </p:set>
                                    <p:anim calcmode="lin" valueType="num">
                                      <p:cBhvr additive="base">
                                        <p:cTn dur="1000"/>
                                        <p:tgtEl>
                                          <p:spTgt spid="1047"/>
                                        </p:tgtEl>
                                        <p:attrNameLst>
                                          <p:attrName>ppt_w</p:attrName>
                                        </p:attrNameLst>
                                      </p:cBhvr>
                                      <p:tavLst>
                                        <p:tav fmla="" tm="0">
                                          <p:val>
                                            <p:strVal val="0"/>
                                          </p:val>
                                        </p:tav>
                                        <p:tav fmla="" tm="100000">
                                          <p:val>
                                            <p:strVal val="#ppt_w"/>
                                          </p:val>
                                        </p:tav>
                                      </p:tavLst>
                                    </p:anim>
                                    <p:anim calcmode="lin" valueType="num">
                                      <p:cBhvr additive="base">
                                        <p:cTn dur="1000"/>
                                        <p:tgtEl>
                                          <p:spTgt spid="10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50"/>
                                        </p:tgtEl>
                                        <p:attrNameLst>
                                          <p:attrName>style.visibility</p:attrName>
                                        </p:attrNameLst>
                                      </p:cBhvr>
                                      <p:to>
                                        <p:strVal val="visible"/>
                                      </p:to>
                                    </p:set>
                                    <p:anim calcmode="lin" valueType="num">
                                      <p:cBhvr additive="base">
                                        <p:cTn dur="1000"/>
                                        <p:tgtEl>
                                          <p:spTgt spid="1050"/>
                                        </p:tgtEl>
                                        <p:attrNameLst>
                                          <p:attrName>ppt_w</p:attrName>
                                        </p:attrNameLst>
                                      </p:cBhvr>
                                      <p:tavLst>
                                        <p:tav fmla="" tm="0">
                                          <p:val>
                                            <p:strVal val="0"/>
                                          </p:val>
                                        </p:tav>
                                        <p:tav fmla="" tm="100000">
                                          <p:val>
                                            <p:strVal val="#ppt_w"/>
                                          </p:val>
                                        </p:tav>
                                      </p:tavLst>
                                    </p:anim>
                                    <p:anim calcmode="lin" valueType="num">
                                      <p:cBhvr additive="base">
                                        <p:cTn dur="1000"/>
                                        <p:tgtEl>
                                          <p:spTgt spid="105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sp>
        <p:nvSpPr>
          <p:cNvPr id="1062" name="Google Shape;1062;g2c330d11445_0_932"/>
          <p:cNvSpPr txBox="1"/>
          <p:nvPr/>
        </p:nvSpPr>
        <p:spPr>
          <a:xfrm>
            <a:off x="-41400" y="2281763"/>
            <a:ext cx="3344100" cy="21549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500"/>
              <a:buFont typeface="Arial"/>
              <a:buNone/>
            </a:pPr>
            <a:r>
              <a:rPr b="0" i="0" lang="en-US" sz="3100" u="none" cap="none" strike="noStrike">
                <a:solidFill>
                  <a:srgbClr val="0B5394"/>
                </a:solidFill>
                <a:latin typeface="Lato"/>
                <a:ea typeface="Lato"/>
                <a:cs typeface="Lato"/>
                <a:sym typeface="Lato"/>
              </a:rPr>
              <a:t>The </a:t>
            </a:r>
            <a:r>
              <a:rPr b="1" i="0" lang="en-US" sz="3100" u="sng" cap="none" strike="noStrike">
                <a:solidFill>
                  <a:srgbClr val="0B5394"/>
                </a:solidFill>
                <a:latin typeface="Lato"/>
                <a:ea typeface="Lato"/>
                <a:cs typeface="Lato"/>
                <a:sym typeface="Lato"/>
              </a:rPr>
              <a:t>new</a:t>
            </a:r>
            <a:r>
              <a:rPr b="0" i="0" lang="en-US" sz="3100" u="none" cap="none" strike="noStrike">
                <a:solidFill>
                  <a:srgbClr val="0B5394"/>
                </a:solidFill>
                <a:latin typeface="Lato"/>
                <a:ea typeface="Lato"/>
                <a:cs typeface="Lato"/>
                <a:sym typeface="Lato"/>
              </a:rPr>
              <a:t> NIHR HealthTech Research Centres </a:t>
            </a:r>
            <a:r>
              <a:rPr lang="en-US" sz="3100">
                <a:solidFill>
                  <a:srgbClr val="0B5394"/>
                </a:solidFill>
                <a:latin typeface="Lato"/>
                <a:ea typeface="Lato"/>
                <a:cs typeface="Lato"/>
                <a:sym typeface="Lato"/>
              </a:rPr>
              <a:t>focus on</a:t>
            </a:r>
            <a:r>
              <a:rPr b="0" i="0" lang="en-US" sz="3100" u="none" cap="none" strike="noStrike">
                <a:solidFill>
                  <a:srgbClr val="193E73"/>
                </a:solidFill>
                <a:latin typeface="Lato"/>
                <a:ea typeface="Lato"/>
                <a:cs typeface="Lato"/>
                <a:sym typeface="Lato"/>
              </a:rPr>
              <a:t> </a:t>
            </a:r>
            <a:endParaRPr b="0" i="0" sz="3100" u="none" cap="none" strike="noStrike">
              <a:solidFill>
                <a:srgbClr val="000000"/>
              </a:solidFill>
              <a:latin typeface="Arial"/>
              <a:ea typeface="Arial"/>
              <a:cs typeface="Arial"/>
              <a:sym typeface="Arial"/>
            </a:endParaRPr>
          </a:p>
        </p:txBody>
      </p:sp>
      <p:sp>
        <p:nvSpPr>
          <p:cNvPr id="1063" name="Google Shape;1063;g2c330d11445_0_932"/>
          <p:cNvSpPr txBox="1"/>
          <p:nvPr/>
        </p:nvSpPr>
        <p:spPr>
          <a:xfrm>
            <a:off x="967167" y="6086800"/>
            <a:ext cx="1818300" cy="6894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rgbClr val="000000"/>
              </a:buClr>
              <a:buSzPts val="1600"/>
              <a:buFont typeface="Arial"/>
              <a:buNone/>
            </a:pPr>
            <a:r>
              <a:rPr b="1" i="0" lang="en-US" sz="1600" u="none" cap="none" strike="noStrike">
                <a:solidFill>
                  <a:srgbClr val="193E73"/>
                </a:solidFill>
                <a:latin typeface="Lato"/>
                <a:ea typeface="Lato"/>
                <a:cs typeface="Lato"/>
                <a:sym typeface="Lato"/>
              </a:rPr>
              <a:t>NIHR HRCs </a:t>
            </a:r>
            <a:r>
              <a:rPr b="0" i="0" lang="en-US" sz="1600" u="none" cap="none" strike="noStrike">
                <a:solidFill>
                  <a:srgbClr val="193E73"/>
                </a:solidFill>
                <a:latin typeface="Lato"/>
                <a:ea typeface="Lato"/>
                <a:cs typeface="Lato"/>
                <a:sym typeface="Lato"/>
              </a:rPr>
              <a:t>Launching 2024</a:t>
            </a:r>
            <a:endParaRPr b="0" i="0" sz="1600" u="none" cap="none" strike="noStrike">
              <a:solidFill>
                <a:srgbClr val="FF0000"/>
              </a:solidFill>
              <a:latin typeface="Lato"/>
              <a:ea typeface="Lato"/>
              <a:cs typeface="Lato"/>
              <a:sym typeface="Lato"/>
            </a:endParaRPr>
          </a:p>
        </p:txBody>
      </p:sp>
      <p:sp>
        <p:nvSpPr>
          <p:cNvPr id="1064" name="Google Shape;1064;g2c330d11445_0_932"/>
          <p:cNvSpPr txBox="1"/>
          <p:nvPr/>
        </p:nvSpPr>
        <p:spPr>
          <a:xfrm>
            <a:off x="3736533" y="1919533"/>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brain and spinal cord injuries</a:t>
            </a:r>
            <a:endParaRPr sz="1700">
              <a:solidFill>
                <a:srgbClr val="EE4B4B"/>
              </a:solidFill>
              <a:latin typeface="Lato"/>
              <a:ea typeface="Lato"/>
              <a:cs typeface="Lato"/>
              <a:sym typeface="Lato"/>
            </a:endParaRPr>
          </a:p>
        </p:txBody>
      </p:sp>
      <p:pic>
        <p:nvPicPr>
          <p:cNvPr id="1065" name="Google Shape;1065;g2c330d11445_0_932"/>
          <p:cNvPicPr preferRelativeResize="0"/>
          <p:nvPr/>
        </p:nvPicPr>
        <p:blipFill>
          <a:blip r:embed="rId3">
            <a:alphaModFix/>
          </a:blip>
          <a:stretch>
            <a:fillRect/>
          </a:stretch>
        </p:blipFill>
        <p:spPr>
          <a:xfrm>
            <a:off x="4425550" y="859717"/>
            <a:ext cx="1218867" cy="1218867"/>
          </a:xfrm>
          <a:prstGeom prst="rect">
            <a:avLst/>
          </a:prstGeom>
          <a:noFill/>
          <a:ln>
            <a:noFill/>
          </a:ln>
        </p:spPr>
      </p:pic>
      <p:pic>
        <p:nvPicPr>
          <p:cNvPr id="1066" name="Google Shape;1066;g2c330d11445_0_932"/>
          <p:cNvPicPr preferRelativeResize="0"/>
          <p:nvPr/>
        </p:nvPicPr>
        <p:blipFill>
          <a:blip r:embed="rId4">
            <a:alphaModFix/>
          </a:blip>
          <a:stretch>
            <a:fillRect/>
          </a:stretch>
        </p:blipFill>
        <p:spPr>
          <a:xfrm>
            <a:off x="7417733" y="745867"/>
            <a:ext cx="1153634" cy="1153634"/>
          </a:xfrm>
          <a:prstGeom prst="rect">
            <a:avLst/>
          </a:prstGeom>
          <a:noFill/>
          <a:ln>
            <a:noFill/>
          </a:ln>
        </p:spPr>
      </p:pic>
      <p:pic>
        <p:nvPicPr>
          <p:cNvPr id="1067" name="Google Shape;1067;g2c330d11445_0_932"/>
          <p:cNvPicPr preferRelativeResize="0"/>
          <p:nvPr/>
        </p:nvPicPr>
        <p:blipFill>
          <a:blip r:embed="rId5">
            <a:alphaModFix/>
          </a:blip>
          <a:stretch>
            <a:fillRect/>
          </a:stretch>
        </p:blipFill>
        <p:spPr>
          <a:xfrm>
            <a:off x="4387100" y="2690167"/>
            <a:ext cx="1477666" cy="1477666"/>
          </a:xfrm>
          <a:prstGeom prst="rect">
            <a:avLst/>
          </a:prstGeom>
          <a:noFill/>
          <a:ln>
            <a:noFill/>
          </a:ln>
        </p:spPr>
      </p:pic>
      <p:pic>
        <p:nvPicPr>
          <p:cNvPr id="1068" name="Google Shape;1068;g2c330d11445_0_932"/>
          <p:cNvPicPr preferRelativeResize="0"/>
          <p:nvPr/>
        </p:nvPicPr>
        <p:blipFill>
          <a:blip r:embed="rId6">
            <a:alphaModFix/>
          </a:blip>
          <a:stretch>
            <a:fillRect/>
          </a:stretch>
        </p:blipFill>
        <p:spPr>
          <a:xfrm>
            <a:off x="10014315" y="2596885"/>
            <a:ext cx="1497467" cy="1504202"/>
          </a:xfrm>
          <a:prstGeom prst="rect">
            <a:avLst/>
          </a:prstGeom>
          <a:noFill/>
          <a:ln>
            <a:noFill/>
          </a:ln>
        </p:spPr>
      </p:pic>
      <p:pic>
        <p:nvPicPr>
          <p:cNvPr id="1069" name="Google Shape;1069;g2c330d11445_0_932"/>
          <p:cNvPicPr preferRelativeResize="0"/>
          <p:nvPr/>
        </p:nvPicPr>
        <p:blipFill>
          <a:blip r:embed="rId7">
            <a:alphaModFix/>
          </a:blip>
          <a:stretch>
            <a:fillRect/>
          </a:stretch>
        </p:blipFill>
        <p:spPr>
          <a:xfrm>
            <a:off x="10099400" y="745900"/>
            <a:ext cx="1327300" cy="1327300"/>
          </a:xfrm>
          <a:prstGeom prst="rect">
            <a:avLst/>
          </a:prstGeom>
          <a:noFill/>
          <a:ln>
            <a:noFill/>
          </a:ln>
        </p:spPr>
      </p:pic>
      <p:pic>
        <p:nvPicPr>
          <p:cNvPr id="1070" name="Google Shape;1070;g2c330d11445_0_932"/>
          <p:cNvPicPr preferRelativeResize="0"/>
          <p:nvPr/>
        </p:nvPicPr>
        <p:blipFill>
          <a:blip r:embed="rId8">
            <a:alphaModFix/>
          </a:blip>
          <a:stretch>
            <a:fillRect/>
          </a:stretch>
        </p:blipFill>
        <p:spPr>
          <a:xfrm>
            <a:off x="7280716" y="2557717"/>
            <a:ext cx="1588800" cy="1582500"/>
          </a:xfrm>
          <a:prstGeom prst="rect">
            <a:avLst/>
          </a:prstGeom>
          <a:noFill/>
          <a:ln>
            <a:noFill/>
          </a:ln>
        </p:spPr>
      </p:pic>
      <p:pic>
        <p:nvPicPr>
          <p:cNvPr id="1071" name="Google Shape;1071;g2c330d11445_0_932"/>
          <p:cNvPicPr preferRelativeResize="0"/>
          <p:nvPr/>
        </p:nvPicPr>
        <p:blipFill>
          <a:blip r:embed="rId9">
            <a:alphaModFix/>
          </a:blip>
          <a:stretch>
            <a:fillRect/>
          </a:stretch>
        </p:blipFill>
        <p:spPr>
          <a:xfrm>
            <a:off x="7275000" y="4798467"/>
            <a:ext cx="1218834" cy="1218834"/>
          </a:xfrm>
          <a:prstGeom prst="rect">
            <a:avLst/>
          </a:prstGeom>
          <a:noFill/>
          <a:ln>
            <a:noFill/>
          </a:ln>
        </p:spPr>
      </p:pic>
      <p:pic>
        <p:nvPicPr>
          <p:cNvPr id="1072" name="Google Shape;1072;g2c330d11445_0_932"/>
          <p:cNvPicPr preferRelativeResize="0"/>
          <p:nvPr/>
        </p:nvPicPr>
        <p:blipFill>
          <a:blip r:embed="rId10">
            <a:alphaModFix/>
          </a:blip>
          <a:stretch>
            <a:fillRect/>
          </a:stretch>
        </p:blipFill>
        <p:spPr>
          <a:xfrm>
            <a:off x="4400517" y="4817899"/>
            <a:ext cx="1268900" cy="1268900"/>
          </a:xfrm>
          <a:prstGeom prst="rect">
            <a:avLst/>
          </a:prstGeom>
          <a:noFill/>
          <a:ln>
            <a:noFill/>
          </a:ln>
        </p:spPr>
      </p:pic>
      <p:sp>
        <p:nvSpPr>
          <p:cNvPr id="1073" name="Google Shape;1073;g2c330d11445_0_932"/>
          <p:cNvSpPr txBox="1"/>
          <p:nvPr/>
        </p:nvSpPr>
        <p:spPr>
          <a:xfrm>
            <a:off x="6949267" y="1932133"/>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solidFill>
                  <a:srgbClr val="EE4B4B"/>
                </a:solidFill>
                <a:latin typeface="Lato"/>
                <a:ea typeface="Lato"/>
                <a:cs typeface="Lato"/>
                <a:sym typeface="Lato"/>
              </a:rPr>
              <a:t>respiratory disease</a:t>
            </a:r>
            <a:endParaRPr sz="1700">
              <a:solidFill>
                <a:srgbClr val="EE4B4B"/>
              </a:solidFill>
              <a:latin typeface="Lato"/>
              <a:ea typeface="Lato"/>
              <a:cs typeface="Lato"/>
              <a:sym typeface="Lato"/>
            </a:endParaRPr>
          </a:p>
        </p:txBody>
      </p:sp>
      <p:sp>
        <p:nvSpPr>
          <p:cNvPr id="1074" name="Google Shape;1074;g2c330d11445_0_932"/>
          <p:cNvSpPr txBox="1"/>
          <p:nvPr/>
        </p:nvSpPr>
        <p:spPr>
          <a:xfrm>
            <a:off x="10099400" y="3927900"/>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solidFill>
                  <a:srgbClr val="EE4B4B"/>
                </a:solidFill>
                <a:latin typeface="Lato"/>
                <a:ea typeface="Lato"/>
                <a:cs typeface="Lato"/>
                <a:sym typeface="Lato"/>
              </a:rPr>
              <a:t>diagnostics</a:t>
            </a:r>
            <a:endParaRPr sz="1700">
              <a:solidFill>
                <a:srgbClr val="EE4B4B"/>
              </a:solidFill>
              <a:latin typeface="Lato"/>
              <a:ea typeface="Lato"/>
              <a:cs typeface="Lato"/>
              <a:sym typeface="Lato"/>
            </a:endParaRPr>
          </a:p>
        </p:txBody>
      </p:sp>
      <p:sp>
        <p:nvSpPr>
          <p:cNvPr id="1075" name="Google Shape;1075;g2c330d11445_0_932"/>
          <p:cNvSpPr txBox="1"/>
          <p:nvPr/>
        </p:nvSpPr>
        <p:spPr>
          <a:xfrm>
            <a:off x="6685700" y="39279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rehabilitation and assistive technologies</a:t>
            </a:r>
            <a:endParaRPr sz="1700">
              <a:solidFill>
                <a:srgbClr val="EE4B4B"/>
              </a:solidFill>
              <a:latin typeface="Lato"/>
              <a:ea typeface="Lato"/>
              <a:cs typeface="Lato"/>
              <a:sym typeface="Lato"/>
            </a:endParaRPr>
          </a:p>
        </p:txBody>
      </p:sp>
      <p:sp>
        <p:nvSpPr>
          <p:cNvPr id="1076" name="Google Shape;1076;g2c330d11445_0_932"/>
          <p:cNvSpPr txBox="1"/>
          <p:nvPr/>
        </p:nvSpPr>
        <p:spPr>
          <a:xfrm>
            <a:off x="6685700" y="2135333"/>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700">
              <a:solidFill>
                <a:schemeClr val="dk1"/>
              </a:solidFill>
              <a:latin typeface="Lato"/>
              <a:ea typeface="Lato"/>
              <a:cs typeface="Lato"/>
              <a:sym typeface="Lato"/>
            </a:endParaRPr>
          </a:p>
        </p:txBody>
      </p:sp>
      <p:sp>
        <p:nvSpPr>
          <p:cNvPr id="1077" name="Google Shape;1077;g2c330d11445_0_932"/>
          <p:cNvSpPr txBox="1"/>
          <p:nvPr/>
        </p:nvSpPr>
        <p:spPr>
          <a:xfrm>
            <a:off x="9464500" y="1800167"/>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community healthcare and mental health</a:t>
            </a:r>
            <a:endParaRPr sz="1700">
              <a:solidFill>
                <a:srgbClr val="EE4B4B"/>
              </a:solidFill>
              <a:latin typeface="Lato"/>
              <a:ea typeface="Lato"/>
              <a:cs typeface="Lato"/>
              <a:sym typeface="Lato"/>
            </a:endParaRPr>
          </a:p>
        </p:txBody>
      </p:sp>
      <p:sp>
        <p:nvSpPr>
          <p:cNvPr id="1078" name="Google Shape;1078;g2c330d11445_0_932"/>
          <p:cNvSpPr txBox="1"/>
          <p:nvPr/>
        </p:nvSpPr>
        <p:spPr>
          <a:xfrm>
            <a:off x="3762767" y="39279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trauma and emergency care</a:t>
            </a:r>
            <a:endParaRPr sz="1700">
              <a:solidFill>
                <a:srgbClr val="EE4B4B"/>
              </a:solidFill>
              <a:latin typeface="Lato"/>
              <a:ea typeface="Lato"/>
              <a:cs typeface="Lato"/>
              <a:sym typeface="Lato"/>
            </a:endParaRPr>
          </a:p>
        </p:txBody>
      </p:sp>
      <p:sp>
        <p:nvSpPr>
          <p:cNvPr id="1079" name="Google Shape;1079;g2c330d11445_0_932"/>
          <p:cNvSpPr txBox="1"/>
          <p:nvPr/>
        </p:nvSpPr>
        <p:spPr>
          <a:xfrm>
            <a:off x="3762767" y="60868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young adults and children</a:t>
            </a:r>
            <a:endParaRPr sz="1700">
              <a:solidFill>
                <a:srgbClr val="EE4B4B"/>
              </a:solidFill>
              <a:latin typeface="Lato"/>
              <a:ea typeface="Lato"/>
              <a:cs typeface="Lato"/>
              <a:sym typeface="Lato"/>
            </a:endParaRPr>
          </a:p>
        </p:txBody>
      </p:sp>
      <p:sp>
        <p:nvSpPr>
          <p:cNvPr id="1080" name="Google Shape;1080;g2c330d11445_0_932"/>
          <p:cNvSpPr txBox="1"/>
          <p:nvPr/>
        </p:nvSpPr>
        <p:spPr>
          <a:xfrm>
            <a:off x="6541550" y="60868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dementia and brain health</a:t>
            </a:r>
            <a:endParaRPr sz="1700">
              <a:solidFill>
                <a:srgbClr val="EE4B4B"/>
              </a:solidFill>
              <a:latin typeface="Lato"/>
              <a:ea typeface="Lato"/>
              <a:cs typeface="Lato"/>
              <a:sym typeface="Lato"/>
            </a:endParaRPr>
          </a:p>
        </p:txBody>
      </p:sp>
      <p:pic>
        <p:nvPicPr>
          <p:cNvPr id="1081" name="Google Shape;1081;g2c330d11445_0_932"/>
          <p:cNvPicPr preferRelativeResize="0"/>
          <p:nvPr/>
        </p:nvPicPr>
        <p:blipFill>
          <a:blip r:embed="rId11">
            <a:alphaModFix/>
          </a:blip>
          <a:stretch>
            <a:fillRect/>
          </a:stretch>
        </p:blipFill>
        <p:spPr>
          <a:xfrm>
            <a:off x="10099400" y="4867967"/>
            <a:ext cx="1218834" cy="1218834"/>
          </a:xfrm>
          <a:prstGeom prst="rect">
            <a:avLst/>
          </a:prstGeom>
          <a:noFill/>
          <a:ln>
            <a:noFill/>
          </a:ln>
        </p:spPr>
      </p:pic>
      <p:sp>
        <p:nvSpPr>
          <p:cNvPr id="1082" name="Google Shape;1082;g2c330d11445_0_932"/>
          <p:cNvSpPr txBox="1"/>
          <p:nvPr/>
        </p:nvSpPr>
        <p:spPr>
          <a:xfrm>
            <a:off x="6888900" y="2338533"/>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700">
              <a:solidFill>
                <a:schemeClr val="dk1"/>
              </a:solidFill>
              <a:latin typeface="Lato"/>
              <a:ea typeface="Lato"/>
              <a:cs typeface="Lato"/>
              <a:sym typeface="Lato"/>
            </a:endParaRPr>
          </a:p>
        </p:txBody>
      </p:sp>
      <p:sp>
        <p:nvSpPr>
          <p:cNvPr id="1083" name="Google Shape;1083;g2c330d11445_0_932"/>
          <p:cNvSpPr txBox="1"/>
          <p:nvPr/>
        </p:nvSpPr>
        <p:spPr>
          <a:xfrm>
            <a:off x="9667683" y="6086800"/>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solidFill>
                  <a:srgbClr val="EE4B4B"/>
                </a:solidFill>
                <a:latin typeface="Lato"/>
                <a:ea typeface="Lato"/>
                <a:cs typeface="Lato"/>
                <a:sym typeface="Lato"/>
              </a:rPr>
              <a:t>cardiovascular disease</a:t>
            </a:r>
            <a:endParaRPr sz="1700">
              <a:solidFill>
                <a:srgbClr val="EE4B4B"/>
              </a:solidFill>
              <a:latin typeface="Lato"/>
              <a:ea typeface="Lato"/>
              <a:cs typeface="Lato"/>
              <a:sym typeface="Lato"/>
            </a:endParaRPr>
          </a:p>
        </p:txBody>
      </p:sp>
      <p:cxnSp>
        <p:nvCxnSpPr>
          <p:cNvPr id="1084" name="Google Shape;1084;g2c330d11445_0_932"/>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8" name="Shape 1088"/>
        <p:cNvGrpSpPr/>
        <p:nvPr/>
      </p:nvGrpSpPr>
      <p:grpSpPr>
        <a:xfrm>
          <a:off x="0" y="0"/>
          <a:ext cx="0" cy="0"/>
          <a:chOff x="0" y="0"/>
          <a:chExt cx="0" cy="0"/>
        </a:xfrm>
      </p:grpSpPr>
      <p:pic>
        <p:nvPicPr>
          <p:cNvPr id="1089" name="Google Shape;1089;g2c2c53d2005_0_327"/>
          <p:cNvPicPr preferRelativeResize="0"/>
          <p:nvPr/>
        </p:nvPicPr>
        <p:blipFill rotWithShape="1">
          <a:blip r:embed="rId3">
            <a:alphaModFix/>
          </a:blip>
          <a:srcRect b="66549" l="1792" r="58294" t="12503"/>
          <a:stretch/>
        </p:blipFill>
        <p:spPr>
          <a:xfrm>
            <a:off x="8830533" y="64500"/>
            <a:ext cx="3480734" cy="970436"/>
          </a:xfrm>
          <a:prstGeom prst="rect">
            <a:avLst/>
          </a:prstGeom>
          <a:noFill/>
          <a:ln>
            <a:noFill/>
          </a:ln>
        </p:spPr>
      </p:pic>
      <p:sp>
        <p:nvSpPr>
          <p:cNvPr id="1090" name="Google Shape;1090;g2c2c53d2005_0_327"/>
          <p:cNvSpPr txBox="1"/>
          <p:nvPr/>
        </p:nvSpPr>
        <p:spPr>
          <a:xfrm>
            <a:off x="-117400" y="1858580"/>
            <a:ext cx="3344100" cy="3878700"/>
          </a:xfrm>
          <a:prstGeom prst="rect">
            <a:avLst/>
          </a:prstGeom>
          <a:noFill/>
          <a:ln>
            <a:noFill/>
          </a:ln>
        </p:spPr>
        <p:txBody>
          <a:bodyPr anchorCtr="0" anchor="t" bIns="121900" lIns="121900" spcFirstLastPara="1" rIns="121900" wrap="square" tIns="121900">
            <a:spAutoFit/>
          </a:bodyPr>
          <a:lstStyle/>
          <a:p>
            <a:pPr indent="0" lvl="0" marL="0" rtl="0" algn="r">
              <a:spcBef>
                <a:spcPts val="0"/>
              </a:spcBef>
              <a:spcAft>
                <a:spcPts val="0"/>
              </a:spcAft>
              <a:buClr>
                <a:schemeClr val="dk1"/>
              </a:buClr>
              <a:buFont typeface="Arial"/>
              <a:buNone/>
            </a:pPr>
            <a:r>
              <a:rPr lang="en-US" sz="3500">
                <a:solidFill>
                  <a:srgbClr val="193E73"/>
                </a:solidFill>
                <a:latin typeface="Lato"/>
                <a:ea typeface="Lato"/>
                <a:cs typeface="Lato"/>
                <a:sym typeface="Lato"/>
              </a:rPr>
              <a:t>Unparalleled access to patients </a:t>
            </a:r>
            <a:r>
              <a:rPr lang="en-US" sz="3200">
                <a:solidFill>
                  <a:srgbClr val="193E73"/>
                </a:solidFill>
                <a:latin typeface="Lato"/>
                <a:ea typeface="Lato"/>
                <a:cs typeface="Lato"/>
                <a:sym typeface="Lato"/>
                <a:extLst>
                  <a:ext uri="http://customooxmlschemas.google.com/">
                    <go:slidesCustomData xmlns:go="http://customooxmlschemas.google.com/" textRoundtripDataId="4"/>
                  </a:ext>
                </a:extLst>
              </a:rPr>
              <a:t>across the NHS, social care and local communities </a:t>
            </a:r>
            <a:endParaRPr sz="3500">
              <a:solidFill>
                <a:srgbClr val="193E73"/>
              </a:solidFill>
            </a:endParaRPr>
          </a:p>
          <a:p>
            <a:pPr indent="0" lvl="0" marL="0" marR="0" rtl="0" algn="r">
              <a:lnSpc>
                <a:spcPct val="100000"/>
              </a:lnSpc>
              <a:spcBef>
                <a:spcPts val="0"/>
              </a:spcBef>
              <a:spcAft>
                <a:spcPts val="0"/>
              </a:spcAft>
              <a:buNone/>
            </a:pPr>
            <a:r>
              <a:t/>
            </a:r>
            <a:endParaRPr sz="3500">
              <a:solidFill>
                <a:srgbClr val="193E73"/>
              </a:solidFill>
              <a:latin typeface="Lato"/>
              <a:ea typeface="Lato"/>
              <a:cs typeface="Lato"/>
              <a:sym typeface="Lato"/>
            </a:endParaRPr>
          </a:p>
        </p:txBody>
      </p:sp>
      <p:sp>
        <p:nvSpPr>
          <p:cNvPr id="1091" name="Google Shape;1091;g2c2c53d2005_0_327"/>
          <p:cNvSpPr txBox="1"/>
          <p:nvPr/>
        </p:nvSpPr>
        <p:spPr>
          <a:xfrm>
            <a:off x="4972831" y="2365400"/>
            <a:ext cx="2508000" cy="1132800"/>
          </a:xfrm>
          <a:prstGeom prst="rect">
            <a:avLst/>
          </a:prstGeom>
          <a:noFill/>
          <a:ln>
            <a:noFill/>
          </a:ln>
        </p:spPr>
        <p:txBody>
          <a:bodyPr anchorCtr="0" anchor="t" bIns="121900" lIns="121900" spcFirstLastPara="1" rIns="121900" wrap="square" tIns="121900">
            <a:spAutoFit/>
          </a:bodyPr>
          <a:lstStyle/>
          <a:p>
            <a:pPr indent="0" lvl="0" marL="0" rtl="0" algn="ctr">
              <a:lnSpc>
                <a:spcPct val="90000"/>
              </a:lnSpc>
              <a:spcBef>
                <a:spcPts val="1100"/>
              </a:spcBef>
              <a:spcAft>
                <a:spcPts val="0"/>
              </a:spcAft>
              <a:buNone/>
            </a:pPr>
            <a:r>
              <a:rPr lang="en-US" sz="1600">
                <a:solidFill>
                  <a:srgbClr val="193E73"/>
                </a:solidFill>
                <a:latin typeface="Lato"/>
                <a:ea typeface="Lato"/>
                <a:cs typeface="Lato"/>
                <a:sym typeface="Lato"/>
              </a:rPr>
              <a:t>Connect with patients who can help to improve the design and delivery of clinical research </a:t>
            </a:r>
            <a:endParaRPr sz="1600">
              <a:solidFill>
                <a:srgbClr val="193E73"/>
              </a:solidFill>
              <a:latin typeface="Lato"/>
              <a:ea typeface="Lato"/>
              <a:cs typeface="Lato"/>
              <a:sym typeface="Lato"/>
            </a:endParaRPr>
          </a:p>
        </p:txBody>
      </p:sp>
      <p:grpSp>
        <p:nvGrpSpPr>
          <p:cNvPr id="1092" name="Google Shape;1092;g2c2c53d2005_0_327"/>
          <p:cNvGrpSpPr/>
          <p:nvPr/>
        </p:nvGrpSpPr>
        <p:grpSpPr>
          <a:xfrm>
            <a:off x="7582237" y="1107299"/>
            <a:ext cx="2296043" cy="2220455"/>
            <a:chOff x="182469" y="60275"/>
            <a:chExt cx="2310600" cy="2084739"/>
          </a:xfrm>
        </p:grpSpPr>
        <p:pic>
          <p:nvPicPr>
            <p:cNvPr id="1093" name="Google Shape;1093;g2c2c53d2005_0_327"/>
            <p:cNvPicPr preferRelativeResize="0"/>
            <p:nvPr/>
          </p:nvPicPr>
          <p:blipFill rotWithShape="1">
            <a:blip r:embed="rId4">
              <a:alphaModFix/>
            </a:blip>
            <a:srcRect b="0" l="0" r="9779" t="9779"/>
            <a:stretch/>
          </p:blipFill>
          <p:spPr>
            <a:xfrm>
              <a:off x="811386" y="60275"/>
              <a:ext cx="1303825" cy="1303825"/>
            </a:xfrm>
            <a:prstGeom prst="rect">
              <a:avLst/>
            </a:prstGeom>
            <a:noFill/>
            <a:ln>
              <a:noFill/>
            </a:ln>
          </p:spPr>
        </p:pic>
        <p:sp>
          <p:nvSpPr>
            <p:cNvPr id="1094" name="Google Shape;1094;g2c2c53d2005_0_327"/>
            <p:cNvSpPr txBox="1"/>
            <p:nvPr/>
          </p:nvSpPr>
          <p:spPr>
            <a:xfrm>
              <a:off x="182469" y="1289414"/>
              <a:ext cx="2310600" cy="855600"/>
            </a:xfrm>
            <a:prstGeom prst="rect">
              <a:avLst/>
            </a:prstGeom>
            <a:noFill/>
            <a:ln>
              <a:noFill/>
            </a:ln>
          </p:spPr>
          <p:txBody>
            <a:bodyPr anchorCtr="0" anchor="t" bIns="121900" lIns="121900" spcFirstLastPara="1" rIns="121900" wrap="square" tIns="121900">
              <a:spAutoFit/>
            </a:bodyPr>
            <a:lstStyle/>
            <a:p>
              <a:pPr indent="0" lvl="0" marL="0" rtl="0" algn="ctr">
                <a:lnSpc>
                  <a:spcPct val="90000"/>
                </a:lnSpc>
                <a:spcBef>
                  <a:spcPts val="1100"/>
                </a:spcBef>
                <a:spcAft>
                  <a:spcPts val="0"/>
                </a:spcAft>
                <a:buNone/>
              </a:pPr>
              <a:r>
                <a:rPr lang="en-US" sz="1600">
                  <a:solidFill>
                    <a:srgbClr val="193E73"/>
                  </a:solidFill>
                  <a:latin typeface="Lato"/>
                  <a:ea typeface="Lato"/>
                  <a:cs typeface="Lato"/>
                  <a:sym typeface="Lato"/>
                </a:rPr>
                <a:t>Research targeting based on prevalence data</a:t>
              </a:r>
              <a:endParaRPr b="1" sz="1600">
                <a:solidFill>
                  <a:srgbClr val="FF0000"/>
                </a:solidFill>
                <a:latin typeface="Lato"/>
                <a:ea typeface="Lato"/>
                <a:cs typeface="Lato"/>
                <a:sym typeface="Lato"/>
              </a:endParaRPr>
            </a:p>
          </p:txBody>
        </p:sp>
      </p:grpSp>
      <p:pic>
        <p:nvPicPr>
          <p:cNvPr id="1095" name="Google Shape;1095;g2c2c53d2005_0_327"/>
          <p:cNvPicPr preferRelativeResize="0"/>
          <p:nvPr/>
        </p:nvPicPr>
        <p:blipFill>
          <a:blip r:embed="rId5">
            <a:alphaModFix/>
          </a:blip>
          <a:stretch>
            <a:fillRect/>
          </a:stretch>
        </p:blipFill>
        <p:spPr>
          <a:xfrm>
            <a:off x="5923517" y="1188367"/>
            <a:ext cx="1121968" cy="1095965"/>
          </a:xfrm>
          <a:prstGeom prst="rect">
            <a:avLst/>
          </a:prstGeom>
          <a:noFill/>
          <a:ln>
            <a:noFill/>
          </a:ln>
        </p:spPr>
      </p:pic>
      <p:sp>
        <p:nvSpPr>
          <p:cNvPr id="1096" name="Google Shape;1096;g2c2c53d2005_0_327"/>
          <p:cNvSpPr txBox="1"/>
          <p:nvPr/>
        </p:nvSpPr>
        <p:spPr>
          <a:xfrm>
            <a:off x="6388534" y="5332400"/>
            <a:ext cx="1662300" cy="911100"/>
          </a:xfrm>
          <a:prstGeom prst="rect">
            <a:avLst/>
          </a:prstGeom>
          <a:noFill/>
          <a:ln>
            <a:noFill/>
          </a:ln>
        </p:spPr>
        <p:txBody>
          <a:bodyPr anchorCtr="0" anchor="t" bIns="121900" lIns="121900" spcFirstLastPara="1" rIns="121900" wrap="square" tIns="121900">
            <a:spAutoFit/>
          </a:bodyPr>
          <a:lstStyle/>
          <a:p>
            <a:pPr indent="0" lvl="0" marL="0" rtl="0" algn="ctr">
              <a:lnSpc>
                <a:spcPct val="90000"/>
              </a:lnSpc>
              <a:spcBef>
                <a:spcPts val="1100"/>
              </a:spcBef>
              <a:spcAft>
                <a:spcPts val="0"/>
              </a:spcAft>
              <a:buNone/>
            </a:pPr>
            <a:r>
              <a:rPr lang="en-US" sz="1600">
                <a:solidFill>
                  <a:srgbClr val="193E73"/>
                </a:solidFill>
                <a:latin typeface="Lato"/>
                <a:ea typeface="Lato"/>
                <a:cs typeface="Lato"/>
                <a:sym typeface="Lato"/>
              </a:rPr>
              <a:t>Digital engagement tools</a:t>
            </a:r>
            <a:endParaRPr b="1" sz="1600">
              <a:solidFill>
                <a:srgbClr val="FF0000"/>
              </a:solidFill>
              <a:latin typeface="Lato"/>
              <a:ea typeface="Lato"/>
              <a:cs typeface="Lato"/>
              <a:sym typeface="Lato"/>
            </a:endParaRPr>
          </a:p>
        </p:txBody>
      </p:sp>
      <p:pic>
        <p:nvPicPr>
          <p:cNvPr id="1097" name="Google Shape;1097;g2c2c53d2005_0_327"/>
          <p:cNvPicPr preferRelativeResize="0"/>
          <p:nvPr/>
        </p:nvPicPr>
        <p:blipFill>
          <a:blip r:embed="rId6">
            <a:alphaModFix/>
          </a:blip>
          <a:stretch>
            <a:fillRect/>
          </a:stretch>
        </p:blipFill>
        <p:spPr>
          <a:xfrm>
            <a:off x="6516216" y="3855357"/>
            <a:ext cx="1380166" cy="1323299"/>
          </a:xfrm>
          <a:prstGeom prst="rect">
            <a:avLst/>
          </a:prstGeom>
          <a:noFill/>
          <a:ln>
            <a:noFill/>
          </a:ln>
        </p:spPr>
      </p:pic>
      <p:pic>
        <p:nvPicPr>
          <p:cNvPr id="1098" name="Google Shape;1098;g2c2c53d2005_0_327"/>
          <p:cNvPicPr preferRelativeResize="0"/>
          <p:nvPr/>
        </p:nvPicPr>
        <p:blipFill>
          <a:blip r:embed="rId7">
            <a:alphaModFix/>
          </a:blip>
          <a:stretch>
            <a:fillRect/>
          </a:stretch>
        </p:blipFill>
        <p:spPr>
          <a:xfrm>
            <a:off x="10415766" y="3901067"/>
            <a:ext cx="1228269" cy="1258100"/>
          </a:xfrm>
          <a:prstGeom prst="rect">
            <a:avLst/>
          </a:prstGeom>
          <a:noFill/>
          <a:ln>
            <a:noFill/>
          </a:ln>
        </p:spPr>
      </p:pic>
      <p:sp>
        <p:nvSpPr>
          <p:cNvPr id="1099" name="Google Shape;1099;g2c2c53d2005_0_327"/>
          <p:cNvSpPr txBox="1"/>
          <p:nvPr/>
        </p:nvSpPr>
        <p:spPr>
          <a:xfrm>
            <a:off x="10177667" y="5305467"/>
            <a:ext cx="2060100" cy="689400"/>
          </a:xfrm>
          <a:prstGeom prst="rect">
            <a:avLst/>
          </a:prstGeom>
          <a:noFill/>
          <a:ln>
            <a:noFill/>
          </a:ln>
        </p:spPr>
        <p:txBody>
          <a:bodyPr anchorCtr="0" anchor="t" bIns="121900" lIns="121900" spcFirstLastPara="1" rIns="121900" wrap="square" tIns="121900">
            <a:spAutoFit/>
          </a:bodyPr>
          <a:lstStyle/>
          <a:p>
            <a:pPr indent="0" lvl="0" marL="0" rtl="0" algn="ctr">
              <a:lnSpc>
                <a:spcPct val="90000"/>
              </a:lnSpc>
              <a:spcBef>
                <a:spcPts val="1100"/>
              </a:spcBef>
              <a:spcAft>
                <a:spcPts val="0"/>
              </a:spcAft>
              <a:buNone/>
            </a:pPr>
            <a:r>
              <a:rPr lang="en-US" sz="1600">
                <a:solidFill>
                  <a:srgbClr val="193E73"/>
                </a:solidFill>
                <a:latin typeface="Lato"/>
                <a:ea typeface="Lato"/>
                <a:cs typeface="Lato"/>
                <a:sym typeface="Lato"/>
              </a:rPr>
              <a:t>Making research more inclusive</a:t>
            </a:r>
            <a:endParaRPr sz="1600">
              <a:solidFill>
                <a:srgbClr val="193E73"/>
              </a:solidFill>
              <a:latin typeface="Lato"/>
              <a:ea typeface="Lato"/>
              <a:cs typeface="Lato"/>
              <a:sym typeface="Lato"/>
            </a:endParaRPr>
          </a:p>
        </p:txBody>
      </p:sp>
      <p:pic>
        <p:nvPicPr>
          <p:cNvPr id="1100" name="Google Shape;1100;g2c2c53d2005_0_327"/>
          <p:cNvPicPr preferRelativeResize="0"/>
          <p:nvPr/>
        </p:nvPicPr>
        <p:blipFill>
          <a:blip r:embed="rId8">
            <a:alphaModFix/>
          </a:blip>
          <a:stretch>
            <a:fillRect/>
          </a:stretch>
        </p:blipFill>
        <p:spPr>
          <a:xfrm>
            <a:off x="4473617" y="3926617"/>
            <a:ext cx="1380166" cy="1180744"/>
          </a:xfrm>
          <a:prstGeom prst="rect">
            <a:avLst/>
          </a:prstGeom>
          <a:noFill/>
          <a:ln>
            <a:noFill/>
          </a:ln>
        </p:spPr>
      </p:pic>
      <p:sp>
        <p:nvSpPr>
          <p:cNvPr id="1101" name="Google Shape;1101;g2c2c53d2005_0_327"/>
          <p:cNvSpPr txBox="1"/>
          <p:nvPr/>
        </p:nvSpPr>
        <p:spPr>
          <a:xfrm>
            <a:off x="3906900" y="5332400"/>
            <a:ext cx="2508000" cy="939000"/>
          </a:xfrm>
          <a:prstGeom prst="rect">
            <a:avLst/>
          </a:prstGeom>
          <a:noFill/>
          <a:ln>
            <a:noFill/>
          </a:ln>
        </p:spPr>
        <p:txBody>
          <a:bodyPr anchorCtr="0" anchor="t" bIns="121900" lIns="121900" spcFirstLastPara="1" rIns="121900" wrap="square" tIns="121900">
            <a:spAutoFit/>
          </a:bodyPr>
          <a:lstStyle/>
          <a:p>
            <a:pPr indent="0" lvl="0" marL="0" rtl="0" algn="ctr">
              <a:lnSpc>
                <a:spcPct val="90000"/>
              </a:lnSpc>
              <a:spcBef>
                <a:spcPts val="1100"/>
              </a:spcBef>
              <a:spcAft>
                <a:spcPts val="0"/>
              </a:spcAft>
              <a:buNone/>
            </a:pPr>
            <a:r>
              <a:rPr lang="en-US" sz="1600">
                <a:solidFill>
                  <a:srgbClr val="193E73"/>
                </a:solidFill>
                <a:latin typeface="Lato"/>
                <a:ea typeface="Lato"/>
                <a:cs typeface="Lato"/>
                <a:sym typeface="Lato"/>
              </a:rPr>
              <a:t>Reaching underserved communities</a:t>
            </a:r>
            <a:r>
              <a:rPr lang="en-US" sz="1700">
                <a:solidFill>
                  <a:srgbClr val="193E73"/>
                </a:solidFill>
                <a:latin typeface="Lato"/>
                <a:ea typeface="Lato"/>
                <a:cs typeface="Lato"/>
                <a:sym typeface="Lato"/>
              </a:rPr>
              <a:t> &amp; rare diseases</a:t>
            </a:r>
            <a:endParaRPr sz="1700">
              <a:solidFill>
                <a:srgbClr val="193E73"/>
              </a:solidFill>
              <a:latin typeface="Lato"/>
              <a:ea typeface="Lato"/>
              <a:cs typeface="Lato"/>
              <a:sym typeface="Lato"/>
            </a:endParaRPr>
          </a:p>
        </p:txBody>
      </p:sp>
      <p:pic>
        <p:nvPicPr>
          <p:cNvPr id="1102" name="Google Shape;1102;g2c2c53d2005_0_327"/>
          <p:cNvPicPr preferRelativeResize="0"/>
          <p:nvPr/>
        </p:nvPicPr>
        <p:blipFill>
          <a:blip r:embed="rId9">
            <a:alphaModFix/>
          </a:blip>
          <a:stretch>
            <a:fillRect/>
          </a:stretch>
        </p:blipFill>
        <p:spPr>
          <a:xfrm>
            <a:off x="8471233" y="3855383"/>
            <a:ext cx="1287934" cy="1287934"/>
          </a:xfrm>
          <a:prstGeom prst="rect">
            <a:avLst/>
          </a:prstGeom>
          <a:noFill/>
          <a:ln>
            <a:noFill/>
          </a:ln>
        </p:spPr>
      </p:pic>
      <p:sp>
        <p:nvSpPr>
          <p:cNvPr id="1103" name="Google Shape;1103;g2c2c53d2005_0_327"/>
          <p:cNvSpPr txBox="1"/>
          <p:nvPr/>
        </p:nvSpPr>
        <p:spPr>
          <a:xfrm>
            <a:off x="8113500" y="5314000"/>
            <a:ext cx="2001600" cy="703500"/>
          </a:xfrm>
          <a:prstGeom prst="rect">
            <a:avLst/>
          </a:prstGeom>
          <a:noFill/>
          <a:ln>
            <a:noFill/>
          </a:ln>
        </p:spPr>
        <p:txBody>
          <a:bodyPr anchorCtr="0" anchor="t" bIns="121900" lIns="121900" spcFirstLastPara="1" rIns="121900" wrap="square" tIns="121900">
            <a:spAutoFit/>
          </a:bodyPr>
          <a:lstStyle/>
          <a:p>
            <a:pPr indent="0" lvl="0" marL="0" rtl="0" algn="ctr">
              <a:lnSpc>
                <a:spcPct val="90000"/>
              </a:lnSpc>
              <a:spcBef>
                <a:spcPts val="1100"/>
              </a:spcBef>
              <a:spcAft>
                <a:spcPts val="0"/>
              </a:spcAft>
              <a:buNone/>
            </a:pPr>
            <a:r>
              <a:rPr lang="en-US" sz="1600">
                <a:solidFill>
                  <a:srgbClr val="193E73"/>
                </a:solidFill>
                <a:latin typeface="Lato"/>
                <a:ea typeface="Lato"/>
                <a:cs typeface="Lato"/>
                <a:sym typeface="Lato"/>
              </a:rPr>
              <a:t>Pre-consent research registries</a:t>
            </a:r>
            <a:r>
              <a:rPr lang="en-US" sz="1700">
                <a:solidFill>
                  <a:srgbClr val="193E73"/>
                </a:solidFill>
                <a:latin typeface="Lato"/>
                <a:ea typeface="Lato"/>
                <a:cs typeface="Lato"/>
                <a:sym typeface="Lato"/>
              </a:rPr>
              <a:t> </a:t>
            </a:r>
            <a:endParaRPr sz="1700">
              <a:solidFill>
                <a:srgbClr val="193E73"/>
              </a:solidFill>
              <a:latin typeface="Lato"/>
              <a:ea typeface="Lato"/>
              <a:cs typeface="Lato"/>
              <a:sym typeface="Lato"/>
            </a:endParaRPr>
          </a:p>
        </p:txBody>
      </p:sp>
      <p:cxnSp>
        <p:nvCxnSpPr>
          <p:cNvPr id="1104" name="Google Shape;1104;g2c2c53d2005_0_327"/>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pic>
        <p:nvPicPr>
          <p:cNvPr id="1105" name="Google Shape;1105;g2c2c53d2005_0_327"/>
          <p:cNvPicPr preferRelativeResize="0"/>
          <p:nvPr/>
        </p:nvPicPr>
        <p:blipFill rotWithShape="1">
          <a:blip r:embed="rId10">
            <a:alphaModFix/>
          </a:blip>
          <a:srcRect b="0" l="0" r="0" t="0"/>
          <a:stretch/>
        </p:blipFill>
        <p:spPr>
          <a:xfrm>
            <a:off x="10348633" y="1121530"/>
            <a:ext cx="1228267" cy="2479884"/>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g2a12009c510_0_20"/>
          <p:cNvSpPr txBox="1"/>
          <p:nvPr/>
        </p:nvSpPr>
        <p:spPr>
          <a:xfrm>
            <a:off x="491633" y="1935933"/>
            <a:ext cx="2628900" cy="4363200"/>
          </a:xfrm>
          <a:prstGeom prst="rect">
            <a:avLst/>
          </a:prstGeom>
          <a:noFill/>
          <a:ln>
            <a:noFill/>
          </a:ln>
        </p:spPr>
        <p:txBody>
          <a:bodyPr anchorCtr="0" anchor="t" bIns="121900" lIns="121900" spcFirstLastPara="1" rIns="121900" wrap="square" tIns="121900">
            <a:spAutoFit/>
          </a:bodyPr>
          <a:lstStyle/>
          <a:p>
            <a:pPr indent="0" lvl="0" marL="0" marR="0" rtl="0" algn="r">
              <a:lnSpc>
                <a:spcPct val="90000"/>
              </a:lnSpc>
              <a:spcBef>
                <a:spcPts val="0"/>
              </a:spcBef>
              <a:spcAft>
                <a:spcPts val="0"/>
              </a:spcAft>
              <a:buClr>
                <a:srgbClr val="193E72"/>
              </a:buClr>
              <a:buSzPts val="3200"/>
              <a:buFont typeface="Arial"/>
              <a:buNone/>
            </a:pPr>
            <a:r>
              <a:rPr b="0" i="0" lang="en-US" sz="3200" u="none" cap="none" strike="noStrike">
                <a:solidFill>
                  <a:srgbClr val="193E72"/>
                </a:solidFill>
                <a:latin typeface="Lato"/>
                <a:ea typeface="Lato"/>
                <a:cs typeface="Lato"/>
                <a:sym typeface="Lato"/>
              </a:rPr>
              <a:t>Our end-to-end process allows you to deliver high quality research at any scale</a:t>
            </a:r>
            <a:endParaRPr b="0" i="0" sz="3200" u="none" cap="none" strike="noStrike">
              <a:solidFill>
                <a:srgbClr val="193E72"/>
              </a:solidFill>
              <a:latin typeface="Lato"/>
              <a:ea typeface="Lato"/>
              <a:cs typeface="Lato"/>
              <a:sym typeface="Lato"/>
            </a:endParaRPr>
          </a:p>
          <a:p>
            <a:pPr indent="0" lvl="0" marL="0" marR="0" rtl="0" algn="r">
              <a:lnSpc>
                <a:spcPct val="90000"/>
              </a:lnSpc>
              <a:spcBef>
                <a:spcPts val="1100"/>
              </a:spcBef>
              <a:spcAft>
                <a:spcPts val="0"/>
              </a:spcAft>
              <a:buClr>
                <a:srgbClr val="000000"/>
              </a:buClr>
              <a:buSzPts val="3500"/>
              <a:buFont typeface="Arial"/>
              <a:buNone/>
            </a:pPr>
            <a:r>
              <a:t/>
            </a:r>
            <a:endParaRPr b="0" i="0" sz="3100" u="none" cap="none" strike="noStrike">
              <a:solidFill>
                <a:srgbClr val="193E73"/>
              </a:solidFill>
              <a:latin typeface="Lato"/>
              <a:ea typeface="Lato"/>
              <a:cs typeface="Lato"/>
              <a:sym typeface="Lato"/>
            </a:endParaRPr>
          </a:p>
        </p:txBody>
      </p:sp>
      <p:cxnSp>
        <p:nvCxnSpPr>
          <p:cNvPr id="1111" name="Google Shape;1111;g2a12009c510_0_20"/>
          <p:cNvCxnSpPr/>
          <p:nvPr/>
        </p:nvCxnSpPr>
        <p:spPr>
          <a:xfrm>
            <a:off x="3259733" y="1350533"/>
            <a:ext cx="0" cy="4900500"/>
          </a:xfrm>
          <a:prstGeom prst="straightConnector1">
            <a:avLst/>
          </a:prstGeom>
          <a:noFill/>
          <a:ln cap="flat" cmpd="sng" w="38100">
            <a:solidFill>
              <a:srgbClr val="EB5D4E"/>
            </a:solidFill>
            <a:prstDash val="solid"/>
            <a:round/>
            <a:headEnd len="sm" w="sm" type="none"/>
            <a:tailEnd len="sm" w="sm" type="none"/>
          </a:ln>
        </p:spPr>
      </p:cxnSp>
      <p:grpSp>
        <p:nvGrpSpPr>
          <p:cNvPr id="1112" name="Google Shape;1112;g2a12009c510_0_20"/>
          <p:cNvGrpSpPr/>
          <p:nvPr/>
        </p:nvGrpSpPr>
        <p:grpSpPr>
          <a:xfrm>
            <a:off x="8687867" y="2328133"/>
            <a:ext cx="1508762" cy="2337126"/>
            <a:chOff x="7411434" y="1784243"/>
            <a:chExt cx="1131600" cy="1752889"/>
          </a:xfrm>
        </p:grpSpPr>
        <p:sp>
          <p:nvSpPr>
            <p:cNvPr id="1113" name="Google Shape;1113;g2a12009c510_0_20"/>
            <p:cNvSpPr txBox="1"/>
            <p:nvPr/>
          </p:nvSpPr>
          <p:spPr>
            <a:xfrm>
              <a:off x="7411434" y="3125832"/>
              <a:ext cx="1131600" cy="411300"/>
            </a:xfrm>
            <a:prstGeom prst="rect">
              <a:avLst/>
            </a:prstGeom>
            <a:noFill/>
            <a:ln>
              <a:noFill/>
            </a:ln>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6200"/>
                <a:buFont typeface="Arial"/>
                <a:buNone/>
              </a:pPr>
              <a:r>
                <a:rPr b="1" i="0" lang="en-US" sz="2400" u="none" cap="none" strike="noStrike">
                  <a:solidFill>
                    <a:srgbClr val="173E71"/>
                  </a:solidFill>
                  <a:latin typeface="Lato"/>
                  <a:ea typeface="Lato"/>
                  <a:cs typeface="Lato"/>
                  <a:sym typeface="Lato"/>
                </a:rPr>
                <a:t>Perform</a:t>
              </a:r>
              <a:endParaRPr b="1" i="0" sz="2400" u="none" cap="none" strike="noStrike">
                <a:solidFill>
                  <a:srgbClr val="173E71"/>
                </a:solidFill>
                <a:latin typeface="Lato"/>
                <a:ea typeface="Lato"/>
                <a:cs typeface="Lato"/>
                <a:sym typeface="Lato"/>
              </a:endParaRPr>
            </a:p>
          </p:txBody>
        </p:sp>
        <p:grpSp>
          <p:nvGrpSpPr>
            <p:cNvPr id="1114" name="Google Shape;1114;g2a12009c510_0_20"/>
            <p:cNvGrpSpPr/>
            <p:nvPr/>
          </p:nvGrpSpPr>
          <p:grpSpPr>
            <a:xfrm>
              <a:off x="7442060" y="1784243"/>
              <a:ext cx="1091731" cy="1204695"/>
              <a:chOff x="9241221" y="1314719"/>
              <a:chExt cx="2358970" cy="2469144"/>
            </a:xfrm>
          </p:grpSpPr>
          <p:sp>
            <p:nvSpPr>
              <p:cNvPr id="1115" name="Google Shape;1115;g2a12009c510_0_20"/>
              <p:cNvSpPr/>
              <p:nvPr/>
            </p:nvSpPr>
            <p:spPr>
              <a:xfrm>
                <a:off x="9241221" y="1723163"/>
                <a:ext cx="2060700" cy="2060700"/>
              </a:xfrm>
              <a:prstGeom prst="ellipse">
                <a:avLst/>
              </a:prstGeom>
              <a:solidFill>
                <a:srgbClr val="FFFFFF"/>
              </a:solidFill>
              <a:ln cap="flat" cmpd="sng" w="139700">
                <a:solidFill>
                  <a:srgbClr val="CEF1F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16" name="Google Shape;1116;g2a12009c510_0_20"/>
              <p:cNvSpPr/>
              <p:nvPr/>
            </p:nvSpPr>
            <p:spPr>
              <a:xfrm>
                <a:off x="9604900" y="2086566"/>
                <a:ext cx="1340100" cy="1340100"/>
              </a:xfrm>
              <a:prstGeom prst="ellipse">
                <a:avLst/>
              </a:prstGeom>
              <a:solidFill>
                <a:srgbClr val="FFFFFF"/>
              </a:solidFill>
              <a:ln cap="flat" cmpd="sng" w="254000">
                <a:solidFill>
                  <a:srgbClr val="2DA8B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17" name="Google Shape;1117;g2a12009c510_0_20"/>
              <p:cNvSpPr/>
              <p:nvPr/>
            </p:nvSpPr>
            <p:spPr>
              <a:xfrm>
                <a:off x="9950183" y="2436139"/>
                <a:ext cx="661500" cy="6615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18" name="Google Shape;1118;g2a12009c510_0_20"/>
              <p:cNvSpPr/>
              <p:nvPr/>
            </p:nvSpPr>
            <p:spPr>
              <a:xfrm rot="8100000">
                <a:off x="10773978" y="1522991"/>
                <a:ext cx="778525" cy="457357"/>
              </a:xfrm>
              <a:prstGeom prst="chevron">
                <a:avLst>
                  <a:gd fmla="val 50000" name="adj"/>
                </a:avLst>
              </a:prstGeom>
              <a:solidFill>
                <a:srgbClr val="FFFFFF"/>
              </a:solidFill>
              <a:ln cap="flat" cmpd="sng" w="127000">
                <a:solidFill>
                  <a:srgbClr val="FFFFFF"/>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173E71"/>
                  </a:solidFill>
                  <a:latin typeface="Arial"/>
                  <a:ea typeface="Arial"/>
                  <a:cs typeface="Arial"/>
                  <a:sym typeface="Arial"/>
                </a:endParaRPr>
              </a:p>
            </p:txBody>
          </p:sp>
          <p:sp>
            <p:nvSpPr>
              <p:cNvPr id="1119" name="Google Shape;1119;g2a12009c510_0_20"/>
              <p:cNvSpPr/>
              <p:nvPr/>
            </p:nvSpPr>
            <p:spPr>
              <a:xfrm>
                <a:off x="10147023" y="2676633"/>
                <a:ext cx="216300" cy="216300"/>
              </a:xfrm>
              <a:prstGeom prst="ellipse">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20" name="Google Shape;1120;g2a12009c510_0_20"/>
              <p:cNvSpPr/>
              <p:nvPr/>
            </p:nvSpPr>
            <p:spPr>
              <a:xfrm rot="2432169">
                <a:off x="10540429" y="1764827"/>
                <a:ext cx="171711" cy="1160492"/>
              </a:xfrm>
              <a:prstGeom prst="rect">
                <a:avLst/>
              </a:prstGeom>
              <a:solidFill>
                <a:srgbClr val="EB5D4E"/>
              </a:solidFill>
              <a:ln cap="flat" cmpd="sng" w="50800">
                <a:solidFill>
                  <a:srgbClr val="FFFFFF"/>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21" name="Google Shape;1121;g2a12009c510_0_20"/>
              <p:cNvSpPr/>
              <p:nvPr/>
            </p:nvSpPr>
            <p:spPr>
              <a:xfrm rot="8100000">
                <a:off x="10753572" y="1542118"/>
                <a:ext cx="778525" cy="457357"/>
              </a:xfrm>
              <a:prstGeom prst="chevron">
                <a:avLst>
                  <a:gd fmla="val 50000" name="adj"/>
                </a:avLst>
              </a:prstGeom>
              <a:solidFill>
                <a:srgbClr val="EB5D4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173E71"/>
                  </a:solidFill>
                  <a:latin typeface="Arial"/>
                  <a:ea typeface="Arial"/>
                  <a:cs typeface="Arial"/>
                  <a:sym typeface="Arial"/>
                </a:endParaRPr>
              </a:p>
            </p:txBody>
          </p:sp>
          <p:sp>
            <p:nvSpPr>
              <p:cNvPr id="1122" name="Google Shape;1122;g2a12009c510_0_20"/>
              <p:cNvSpPr/>
              <p:nvPr/>
            </p:nvSpPr>
            <p:spPr>
              <a:xfrm>
                <a:off x="10197616" y="2709797"/>
                <a:ext cx="127800" cy="127800"/>
              </a:xfrm>
              <a:prstGeom prst="ellipse">
                <a:avLst/>
              </a:prstGeom>
              <a:solidFill>
                <a:srgbClr val="EB5D4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grpSp>
      <p:sp>
        <p:nvSpPr>
          <p:cNvPr id="1123" name="Google Shape;1123;g2a12009c510_0_20"/>
          <p:cNvSpPr/>
          <p:nvPr/>
        </p:nvSpPr>
        <p:spPr>
          <a:xfrm>
            <a:off x="10218944" y="3829165"/>
            <a:ext cx="168000" cy="177300"/>
          </a:xfrm>
          <a:prstGeom prst="ellipse">
            <a:avLst/>
          </a:prstGeom>
          <a:solidFill>
            <a:srgbClr val="FFFFFF"/>
          </a:solidFill>
          <a:ln cap="flat" cmpd="sng" w="69850">
            <a:solidFill>
              <a:srgbClr val="D5E9EC"/>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124" name="Google Shape;1124;g2a12009c510_0_20"/>
          <p:cNvGrpSpPr/>
          <p:nvPr/>
        </p:nvGrpSpPr>
        <p:grpSpPr>
          <a:xfrm>
            <a:off x="6371956" y="3344302"/>
            <a:ext cx="2277398" cy="2844958"/>
            <a:chOff x="5445854" y="1403360"/>
            <a:chExt cx="1708091" cy="2133772"/>
          </a:xfrm>
        </p:grpSpPr>
        <p:sp>
          <p:nvSpPr>
            <p:cNvPr id="1125" name="Google Shape;1125;g2a12009c510_0_20"/>
            <p:cNvSpPr/>
            <p:nvPr/>
          </p:nvSpPr>
          <p:spPr>
            <a:xfrm>
              <a:off x="5715944" y="1711966"/>
              <a:ext cx="845700" cy="1281000"/>
            </a:xfrm>
            <a:prstGeom prst="rect">
              <a:avLst/>
            </a:prstGeom>
            <a:solidFill>
              <a:srgbClr val="6367AC"/>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26" name="Google Shape;1126;g2a12009c510_0_20"/>
            <p:cNvSpPr/>
            <p:nvPr/>
          </p:nvSpPr>
          <p:spPr>
            <a:xfrm>
              <a:off x="6601045" y="2168791"/>
              <a:ext cx="552900" cy="824100"/>
            </a:xfrm>
            <a:prstGeom prst="rect">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27" name="Google Shape;1127;g2a12009c510_0_20"/>
            <p:cNvSpPr/>
            <p:nvPr/>
          </p:nvSpPr>
          <p:spPr>
            <a:xfrm>
              <a:off x="6600248" y="2101730"/>
              <a:ext cx="319200" cy="57900"/>
            </a:xfrm>
            <a:prstGeom prst="rect">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28" name="Google Shape;1128;g2a12009c510_0_20"/>
            <p:cNvSpPr/>
            <p:nvPr/>
          </p:nvSpPr>
          <p:spPr>
            <a:xfrm>
              <a:off x="5753530" y="1808812"/>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29" name="Google Shape;1129;g2a12009c510_0_20"/>
            <p:cNvSpPr/>
            <p:nvPr/>
          </p:nvSpPr>
          <p:spPr>
            <a:xfrm>
              <a:off x="6934636" y="2246653"/>
              <a:ext cx="1521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0" name="Google Shape;1130;g2a12009c510_0_20"/>
            <p:cNvSpPr/>
            <p:nvPr/>
          </p:nvSpPr>
          <p:spPr>
            <a:xfrm>
              <a:off x="6934636" y="2471278"/>
              <a:ext cx="1521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1" name="Google Shape;1131;g2a12009c510_0_20"/>
            <p:cNvSpPr/>
            <p:nvPr/>
          </p:nvSpPr>
          <p:spPr>
            <a:xfrm>
              <a:off x="6934636" y="2700849"/>
              <a:ext cx="1521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2" name="Google Shape;1132;g2a12009c510_0_20"/>
            <p:cNvSpPr/>
            <p:nvPr/>
          </p:nvSpPr>
          <p:spPr>
            <a:xfrm>
              <a:off x="6740758" y="2246653"/>
              <a:ext cx="1521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3" name="Google Shape;1133;g2a12009c510_0_20"/>
            <p:cNvSpPr/>
            <p:nvPr/>
          </p:nvSpPr>
          <p:spPr>
            <a:xfrm>
              <a:off x="6740758" y="2471278"/>
              <a:ext cx="1521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4" name="Google Shape;1134;g2a12009c510_0_20"/>
            <p:cNvSpPr/>
            <p:nvPr/>
          </p:nvSpPr>
          <p:spPr>
            <a:xfrm>
              <a:off x="6740758" y="2700849"/>
              <a:ext cx="1521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5" name="Google Shape;1135;g2a12009c510_0_20"/>
            <p:cNvSpPr/>
            <p:nvPr/>
          </p:nvSpPr>
          <p:spPr>
            <a:xfrm>
              <a:off x="6586301" y="2246653"/>
              <a:ext cx="1125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6" name="Google Shape;1136;g2a12009c510_0_20"/>
            <p:cNvSpPr/>
            <p:nvPr/>
          </p:nvSpPr>
          <p:spPr>
            <a:xfrm>
              <a:off x="6586301" y="2471278"/>
              <a:ext cx="1125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37" name="Google Shape;1137;g2a12009c510_0_20"/>
            <p:cNvSpPr/>
            <p:nvPr/>
          </p:nvSpPr>
          <p:spPr>
            <a:xfrm>
              <a:off x="6586301" y="2700849"/>
              <a:ext cx="112500" cy="1812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138" name="Google Shape;1138;g2a12009c510_0_20"/>
            <p:cNvGrpSpPr/>
            <p:nvPr/>
          </p:nvGrpSpPr>
          <p:grpSpPr>
            <a:xfrm>
              <a:off x="6719977" y="1403360"/>
              <a:ext cx="135577" cy="144475"/>
              <a:chOff x="7186583" y="1140633"/>
              <a:chExt cx="311100" cy="311100"/>
            </a:xfrm>
          </p:grpSpPr>
          <p:sp>
            <p:nvSpPr>
              <p:cNvPr id="1139" name="Google Shape;1139;g2a12009c510_0_20"/>
              <p:cNvSpPr/>
              <p:nvPr/>
            </p:nvSpPr>
            <p:spPr>
              <a:xfrm>
                <a:off x="7186583" y="1140633"/>
                <a:ext cx="311100" cy="311100"/>
              </a:xfrm>
              <a:prstGeom prst="ellipse">
                <a:avLst/>
              </a:prstGeom>
              <a:solidFill>
                <a:srgbClr val="FFFFFF"/>
              </a:solidFill>
              <a:ln cap="flat" cmpd="sng" w="69850">
                <a:solidFill>
                  <a:srgbClr val="D5E9EC"/>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0" name="Google Shape;1140;g2a12009c510_0_20"/>
              <p:cNvSpPr/>
              <p:nvPr/>
            </p:nvSpPr>
            <p:spPr>
              <a:xfrm>
                <a:off x="7252383" y="1215545"/>
                <a:ext cx="179700" cy="1797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sp>
          <p:nvSpPr>
            <p:cNvPr id="1141" name="Google Shape;1141;g2a12009c510_0_20"/>
            <p:cNvSpPr/>
            <p:nvPr/>
          </p:nvSpPr>
          <p:spPr>
            <a:xfrm>
              <a:off x="6942398" y="1749076"/>
              <a:ext cx="78300" cy="83400"/>
            </a:xfrm>
            <a:prstGeom prst="ellipse">
              <a:avLst/>
            </a:prstGeom>
            <a:solidFill>
              <a:srgbClr val="FFFFFF"/>
            </a:solidFill>
            <a:ln cap="flat" cmpd="sng" w="69850">
              <a:solidFill>
                <a:srgbClr val="DEDFEE"/>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2" name="Google Shape;1142;g2a12009c510_0_20"/>
            <p:cNvSpPr/>
            <p:nvPr/>
          </p:nvSpPr>
          <p:spPr>
            <a:xfrm>
              <a:off x="5955681" y="1808812"/>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3" name="Google Shape;1143;g2a12009c510_0_20"/>
            <p:cNvSpPr/>
            <p:nvPr/>
          </p:nvSpPr>
          <p:spPr>
            <a:xfrm>
              <a:off x="6157833" y="1808812"/>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4" name="Google Shape;1144;g2a12009c510_0_20"/>
            <p:cNvSpPr/>
            <p:nvPr/>
          </p:nvSpPr>
          <p:spPr>
            <a:xfrm>
              <a:off x="6354209" y="1808812"/>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5" name="Google Shape;1145;g2a12009c510_0_20"/>
            <p:cNvSpPr/>
            <p:nvPr/>
          </p:nvSpPr>
          <p:spPr>
            <a:xfrm>
              <a:off x="5753530" y="2208817"/>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6" name="Google Shape;1146;g2a12009c510_0_20"/>
            <p:cNvSpPr/>
            <p:nvPr/>
          </p:nvSpPr>
          <p:spPr>
            <a:xfrm>
              <a:off x="5955681" y="2208817"/>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7" name="Google Shape;1147;g2a12009c510_0_20"/>
            <p:cNvSpPr/>
            <p:nvPr/>
          </p:nvSpPr>
          <p:spPr>
            <a:xfrm>
              <a:off x="6157833" y="2208817"/>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8" name="Google Shape;1148;g2a12009c510_0_20"/>
            <p:cNvSpPr/>
            <p:nvPr/>
          </p:nvSpPr>
          <p:spPr>
            <a:xfrm>
              <a:off x="6354209" y="2208817"/>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49" name="Google Shape;1149;g2a12009c510_0_20"/>
            <p:cNvSpPr/>
            <p:nvPr/>
          </p:nvSpPr>
          <p:spPr>
            <a:xfrm>
              <a:off x="5753530" y="2608821"/>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0" name="Google Shape;1150;g2a12009c510_0_20"/>
            <p:cNvSpPr/>
            <p:nvPr/>
          </p:nvSpPr>
          <p:spPr>
            <a:xfrm>
              <a:off x="5955681" y="2608821"/>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1" name="Google Shape;1151;g2a12009c510_0_20"/>
            <p:cNvSpPr/>
            <p:nvPr/>
          </p:nvSpPr>
          <p:spPr>
            <a:xfrm>
              <a:off x="6157833" y="2608821"/>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2" name="Google Shape;1152;g2a12009c510_0_20"/>
            <p:cNvSpPr/>
            <p:nvPr/>
          </p:nvSpPr>
          <p:spPr>
            <a:xfrm>
              <a:off x="6354209" y="2608821"/>
              <a:ext cx="167100" cy="3009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3" name="Google Shape;1153;g2a12009c510_0_20"/>
            <p:cNvSpPr/>
            <p:nvPr/>
          </p:nvSpPr>
          <p:spPr>
            <a:xfrm>
              <a:off x="5445854" y="2257171"/>
              <a:ext cx="416400" cy="4437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154" name="Google Shape;1154;g2a12009c510_0_20"/>
            <p:cNvGrpSpPr/>
            <p:nvPr/>
          </p:nvGrpSpPr>
          <p:grpSpPr>
            <a:xfrm>
              <a:off x="6316639" y="2752031"/>
              <a:ext cx="491372" cy="315926"/>
              <a:chOff x="6112726" y="3826023"/>
              <a:chExt cx="1067504" cy="643434"/>
            </a:xfrm>
          </p:grpSpPr>
          <p:sp>
            <p:nvSpPr>
              <p:cNvPr id="1155" name="Google Shape;1155;g2a12009c510_0_20"/>
              <p:cNvSpPr/>
              <p:nvPr/>
            </p:nvSpPr>
            <p:spPr>
              <a:xfrm>
                <a:off x="6350101" y="3833327"/>
                <a:ext cx="620700" cy="6207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6" name="Google Shape;1156;g2a12009c510_0_20"/>
              <p:cNvSpPr/>
              <p:nvPr/>
            </p:nvSpPr>
            <p:spPr>
              <a:xfrm>
                <a:off x="6112726" y="4038057"/>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7" name="Google Shape;1157;g2a12009c510_0_20"/>
              <p:cNvSpPr/>
              <p:nvPr/>
            </p:nvSpPr>
            <p:spPr>
              <a:xfrm>
                <a:off x="6748830" y="4038057"/>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58" name="Google Shape;1158;g2a12009c510_0_20"/>
              <p:cNvSpPr/>
              <p:nvPr/>
            </p:nvSpPr>
            <p:spPr>
              <a:xfrm>
                <a:off x="6231995" y="3826023"/>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cxnSp>
          <p:nvCxnSpPr>
            <p:cNvPr id="1159" name="Google Shape;1159;g2a12009c510_0_20"/>
            <p:cNvCxnSpPr/>
            <p:nvPr/>
          </p:nvCxnSpPr>
          <p:spPr>
            <a:xfrm>
              <a:off x="5646724" y="2388012"/>
              <a:ext cx="0" cy="671400"/>
            </a:xfrm>
            <a:prstGeom prst="straightConnector1">
              <a:avLst/>
            </a:prstGeom>
            <a:noFill/>
            <a:ln cap="flat" cmpd="sng" w="44450">
              <a:solidFill>
                <a:srgbClr val="173E71"/>
              </a:solidFill>
              <a:prstDash val="solid"/>
              <a:round/>
              <a:headEnd len="sm" w="sm" type="none"/>
              <a:tailEnd len="sm" w="sm" type="none"/>
            </a:ln>
          </p:spPr>
        </p:cxnSp>
        <p:sp>
          <p:nvSpPr>
            <p:cNvPr id="1160" name="Google Shape;1160;g2a12009c510_0_20"/>
            <p:cNvSpPr/>
            <p:nvPr/>
          </p:nvSpPr>
          <p:spPr>
            <a:xfrm>
              <a:off x="5835207" y="1648125"/>
              <a:ext cx="617100" cy="51600"/>
            </a:xfrm>
            <a:prstGeom prst="rect">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161" name="Google Shape;1161;g2a12009c510_0_20"/>
            <p:cNvGrpSpPr/>
            <p:nvPr/>
          </p:nvGrpSpPr>
          <p:grpSpPr>
            <a:xfrm>
              <a:off x="6532437" y="2831028"/>
              <a:ext cx="395808" cy="259163"/>
              <a:chOff x="6029681" y="3944551"/>
              <a:chExt cx="908233" cy="558059"/>
            </a:xfrm>
          </p:grpSpPr>
          <p:sp>
            <p:nvSpPr>
              <p:cNvPr id="1162" name="Google Shape;1162;g2a12009c510_0_20"/>
              <p:cNvSpPr/>
              <p:nvPr/>
            </p:nvSpPr>
            <p:spPr>
              <a:xfrm>
                <a:off x="6297204" y="3944551"/>
                <a:ext cx="415800" cy="415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63" name="Google Shape;1163;g2a12009c510_0_20"/>
              <p:cNvSpPr/>
              <p:nvPr/>
            </p:nvSpPr>
            <p:spPr>
              <a:xfrm>
                <a:off x="6112726" y="4038057"/>
                <a:ext cx="431400" cy="4314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64" name="Google Shape;1164;g2a12009c510_0_20"/>
              <p:cNvSpPr/>
              <p:nvPr/>
            </p:nvSpPr>
            <p:spPr>
              <a:xfrm>
                <a:off x="6351606" y="4053416"/>
                <a:ext cx="431400" cy="4314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65" name="Google Shape;1165;g2a12009c510_0_20"/>
              <p:cNvSpPr/>
              <p:nvPr/>
            </p:nvSpPr>
            <p:spPr>
              <a:xfrm>
                <a:off x="6627114" y="4173866"/>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66" name="Google Shape;1166;g2a12009c510_0_20"/>
              <p:cNvSpPr/>
              <p:nvPr/>
            </p:nvSpPr>
            <p:spPr>
              <a:xfrm>
                <a:off x="6500733" y="4177583"/>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67" name="Google Shape;1167;g2a12009c510_0_20"/>
              <p:cNvSpPr/>
              <p:nvPr/>
            </p:nvSpPr>
            <p:spPr>
              <a:xfrm>
                <a:off x="6218235" y="4185017"/>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68" name="Google Shape;1168;g2a12009c510_0_20"/>
              <p:cNvSpPr/>
              <p:nvPr/>
            </p:nvSpPr>
            <p:spPr>
              <a:xfrm>
                <a:off x="6029681" y="4191810"/>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cxnSp>
          <p:nvCxnSpPr>
            <p:cNvPr id="1169" name="Google Shape;1169;g2a12009c510_0_20"/>
            <p:cNvCxnSpPr/>
            <p:nvPr/>
          </p:nvCxnSpPr>
          <p:spPr>
            <a:xfrm>
              <a:off x="5551828" y="2493417"/>
              <a:ext cx="92700" cy="100500"/>
            </a:xfrm>
            <a:prstGeom prst="straightConnector1">
              <a:avLst/>
            </a:prstGeom>
            <a:noFill/>
            <a:ln cap="flat" cmpd="sng" w="44450">
              <a:solidFill>
                <a:srgbClr val="173E71"/>
              </a:solidFill>
              <a:prstDash val="solid"/>
              <a:round/>
              <a:headEnd len="sm" w="sm" type="none"/>
              <a:tailEnd len="sm" w="sm" type="none"/>
            </a:ln>
          </p:spPr>
        </p:cxnSp>
        <p:cxnSp>
          <p:nvCxnSpPr>
            <p:cNvPr id="1170" name="Google Shape;1170;g2a12009c510_0_20"/>
            <p:cNvCxnSpPr/>
            <p:nvPr/>
          </p:nvCxnSpPr>
          <p:spPr>
            <a:xfrm flipH="1" rot="10800000">
              <a:off x="5648719" y="2449221"/>
              <a:ext cx="81600" cy="94500"/>
            </a:xfrm>
            <a:prstGeom prst="straightConnector1">
              <a:avLst/>
            </a:prstGeom>
            <a:noFill/>
            <a:ln cap="flat" cmpd="sng" w="44450">
              <a:solidFill>
                <a:srgbClr val="173E71"/>
              </a:solidFill>
              <a:prstDash val="solid"/>
              <a:round/>
              <a:headEnd len="sm" w="sm" type="none"/>
              <a:tailEnd len="sm" w="sm" type="none"/>
            </a:ln>
          </p:spPr>
        </p:cxnSp>
        <p:grpSp>
          <p:nvGrpSpPr>
            <p:cNvPr id="1171" name="Google Shape;1171;g2a12009c510_0_20"/>
            <p:cNvGrpSpPr/>
            <p:nvPr/>
          </p:nvGrpSpPr>
          <p:grpSpPr>
            <a:xfrm>
              <a:off x="5537307" y="2826010"/>
              <a:ext cx="403288" cy="250899"/>
              <a:chOff x="6015466" y="3944551"/>
              <a:chExt cx="925396" cy="540265"/>
            </a:xfrm>
          </p:grpSpPr>
          <p:sp>
            <p:nvSpPr>
              <p:cNvPr id="1172" name="Google Shape;1172;g2a12009c510_0_20"/>
              <p:cNvSpPr/>
              <p:nvPr/>
            </p:nvSpPr>
            <p:spPr>
              <a:xfrm>
                <a:off x="6297204" y="3944551"/>
                <a:ext cx="415800" cy="4158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73" name="Google Shape;1173;g2a12009c510_0_20"/>
              <p:cNvSpPr/>
              <p:nvPr/>
            </p:nvSpPr>
            <p:spPr>
              <a:xfrm>
                <a:off x="6112726" y="4038057"/>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74" name="Google Shape;1174;g2a12009c510_0_20"/>
              <p:cNvSpPr/>
              <p:nvPr/>
            </p:nvSpPr>
            <p:spPr>
              <a:xfrm>
                <a:off x="6351606" y="4053416"/>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75" name="Google Shape;1175;g2a12009c510_0_20"/>
              <p:cNvSpPr/>
              <p:nvPr/>
            </p:nvSpPr>
            <p:spPr>
              <a:xfrm>
                <a:off x="6630062" y="4173866"/>
                <a:ext cx="310800" cy="3108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76" name="Google Shape;1176;g2a12009c510_0_20"/>
              <p:cNvSpPr/>
              <p:nvPr/>
            </p:nvSpPr>
            <p:spPr>
              <a:xfrm>
                <a:off x="6015466" y="4163872"/>
                <a:ext cx="310800" cy="3108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sp>
          <p:nvSpPr>
            <p:cNvPr id="1177" name="Google Shape;1177;g2a12009c510_0_20"/>
            <p:cNvSpPr txBox="1"/>
            <p:nvPr/>
          </p:nvSpPr>
          <p:spPr>
            <a:xfrm>
              <a:off x="5827984" y="3125832"/>
              <a:ext cx="1131600" cy="411300"/>
            </a:xfrm>
            <a:prstGeom prst="rect">
              <a:avLst/>
            </a:prstGeom>
            <a:noFill/>
            <a:ln>
              <a:noFill/>
            </a:ln>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6200"/>
                <a:buFont typeface="Arial"/>
                <a:buNone/>
              </a:pPr>
              <a:r>
                <a:rPr b="1" i="0" lang="en-US" sz="2400" u="none" cap="none" strike="noStrike">
                  <a:solidFill>
                    <a:srgbClr val="173E71"/>
                  </a:solidFill>
                  <a:latin typeface="Lato"/>
                  <a:ea typeface="Lato"/>
                  <a:cs typeface="Lato"/>
                  <a:sym typeface="Lato"/>
                </a:rPr>
                <a:t>Place</a:t>
              </a:r>
              <a:endParaRPr b="1" i="0" sz="2400" u="none" cap="none" strike="noStrike">
                <a:solidFill>
                  <a:srgbClr val="173E71"/>
                </a:solidFill>
                <a:latin typeface="Lato"/>
                <a:ea typeface="Lato"/>
                <a:cs typeface="Lato"/>
                <a:sym typeface="Lato"/>
              </a:endParaRPr>
            </a:p>
          </p:txBody>
        </p:sp>
      </p:grpSp>
      <p:grpSp>
        <p:nvGrpSpPr>
          <p:cNvPr id="1178" name="Google Shape;1178;g2a12009c510_0_20"/>
          <p:cNvGrpSpPr/>
          <p:nvPr/>
        </p:nvGrpSpPr>
        <p:grpSpPr>
          <a:xfrm>
            <a:off x="4587136" y="1536527"/>
            <a:ext cx="2062866" cy="2823931"/>
            <a:chOff x="3726196" y="1419131"/>
            <a:chExt cx="1547188" cy="2118001"/>
          </a:xfrm>
        </p:grpSpPr>
        <p:sp>
          <p:nvSpPr>
            <p:cNvPr id="1179" name="Google Shape;1179;g2a12009c510_0_20"/>
            <p:cNvSpPr/>
            <p:nvPr/>
          </p:nvSpPr>
          <p:spPr>
            <a:xfrm>
              <a:off x="3726196" y="1798798"/>
              <a:ext cx="85200" cy="87900"/>
            </a:xfrm>
            <a:prstGeom prst="ellipse">
              <a:avLst/>
            </a:prstGeom>
            <a:solidFill>
              <a:srgbClr val="FFFFFF"/>
            </a:solidFill>
            <a:ln cap="flat" cmpd="sng" w="69850">
              <a:solidFill>
                <a:srgbClr val="F2A591"/>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80" name="Google Shape;1180;g2a12009c510_0_20"/>
            <p:cNvSpPr/>
            <p:nvPr/>
          </p:nvSpPr>
          <p:spPr>
            <a:xfrm rot="3641762">
              <a:off x="3927562" y="2010151"/>
              <a:ext cx="87038" cy="85698"/>
            </a:xfrm>
            <a:prstGeom prst="ellipse">
              <a:avLst/>
            </a:prstGeom>
            <a:solidFill>
              <a:srgbClr val="FFFFFF"/>
            </a:solidFill>
            <a:ln cap="flat" cmpd="sng" w="69850">
              <a:solidFill>
                <a:srgbClr val="FBDFDD"/>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181" name="Google Shape;1181;g2a12009c510_0_20"/>
            <p:cNvGrpSpPr/>
            <p:nvPr/>
          </p:nvGrpSpPr>
          <p:grpSpPr>
            <a:xfrm>
              <a:off x="3950139" y="3181443"/>
              <a:ext cx="191645" cy="197994"/>
              <a:chOff x="3322157" y="4402441"/>
              <a:chExt cx="404400" cy="404400"/>
            </a:xfrm>
          </p:grpSpPr>
          <p:sp>
            <p:nvSpPr>
              <p:cNvPr id="1182" name="Google Shape;1182;g2a12009c510_0_20"/>
              <p:cNvSpPr/>
              <p:nvPr/>
            </p:nvSpPr>
            <p:spPr>
              <a:xfrm>
                <a:off x="3322157" y="4402441"/>
                <a:ext cx="404400" cy="404400"/>
              </a:xfrm>
              <a:prstGeom prst="ellipse">
                <a:avLst/>
              </a:prstGeom>
              <a:solidFill>
                <a:srgbClr val="FFFFFF"/>
              </a:solidFill>
              <a:ln cap="flat" cmpd="sng" w="73025">
                <a:solidFill>
                  <a:srgbClr val="FBDFDD"/>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183" name="Google Shape;1183;g2a12009c510_0_20"/>
              <p:cNvSpPr/>
              <p:nvPr/>
            </p:nvSpPr>
            <p:spPr>
              <a:xfrm>
                <a:off x="3434557" y="4514841"/>
                <a:ext cx="179700" cy="1797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grpSp>
          <p:nvGrpSpPr>
            <p:cNvPr id="1184" name="Google Shape;1184;g2a12009c510_0_20"/>
            <p:cNvGrpSpPr/>
            <p:nvPr/>
          </p:nvGrpSpPr>
          <p:grpSpPr>
            <a:xfrm>
              <a:off x="4003360" y="1419131"/>
              <a:ext cx="1270024" cy="2118001"/>
              <a:chOff x="4003360" y="1419131"/>
              <a:chExt cx="1270024" cy="2118001"/>
            </a:xfrm>
          </p:grpSpPr>
          <p:grpSp>
            <p:nvGrpSpPr>
              <p:cNvPr id="1185" name="Google Shape;1185;g2a12009c510_0_20"/>
              <p:cNvGrpSpPr/>
              <p:nvPr/>
            </p:nvGrpSpPr>
            <p:grpSpPr>
              <a:xfrm>
                <a:off x="4003360" y="1419131"/>
                <a:ext cx="1226853" cy="1824626"/>
                <a:chOff x="455277" y="475763"/>
                <a:chExt cx="2588844" cy="3726768"/>
              </a:xfrm>
            </p:grpSpPr>
            <p:grpSp>
              <p:nvGrpSpPr>
                <p:cNvPr id="1186" name="Google Shape;1186;g2a12009c510_0_20"/>
                <p:cNvGrpSpPr/>
                <p:nvPr/>
              </p:nvGrpSpPr>
              <p:grpSpPr>
                <a:xfrm>
                  <a:off x="1304582" y="2287864"/>
                  <a:ext cx="227618" cy="230192"/>
                  <a:chOff x="7034386" y="2897265"/>
                  <a:chExt cx="887400" cy="887400"/>
                </a:xfrm>
              </p:grpSpPr>
              <p:sp>
                <p:nvSpPr>
                  <p:cNvPr id="1187" name="Google Shape;1187;g2a12009c510_0_20"/>
                  <p:cNvSpPr/>
                  <p:nvPr/>
                </p:nvSpPr>
                <p:spPr>
                  <a:xfrm rot="10800000">
                    <a:off x="7034386" y="2897265"/>
                    <a:ext cx="887400" cy="887400"/>
                  </a:xfrm>
                  <a:prstGeom prst="ellipse">
                    <a:avLst/>
                  </a:prstGeom>
                  <a:solidFill>
                    <a:srgbClr val="D1D9E2"/>
                  </a:solidFill>
                  <a:ln cap="flat" cmpd="sng" w="69850">
                    <a:solidFill>
                      <a:srgbClr val="EE4B4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88" name="Google Shape;1188;g2a12009c510_0_20"/>
                  <p:cNvSpPr/>
                  <p:nvPr/>
                </p:nvSpPr>
                <p:spPr>
                  <a:xfrm rot="10800000">
                    <a:off x="7234893" y="3095141"/>
                    <a:ext cx="494100" cy="4968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grpSp>
              <p:nvGrpSpPr>
                <p:cNvPr id="1189" name="Google Shape;1189;g2a12009c510_0_20"/>
                <p:cNvGrpSpPr/>
                <p:nvPr/>
              </p:nvGrpSpPr>
              <p:grpSpPr>
                <a:xfrm>
                  <a:off x="1304582" y="2683280"/>
                  <a:ext cx="227618" cy="230192"/>
                  <a:chOff x="7034386" y="2897265"/>
                  <a:chExt cx="887400" cy="887400"/>
                </a:xfrm>
              </p:grpSpPr>
              <p:sp>
                <p:nvSpPr>
                  <p:cNvPr id="1190" name="Google Shape;1190;g2a12009c510_0_20"/>
                  <p:cNvSpPr/>
                  <p:nvPr/>
                </p:nvSpPr>
                <p:spPr>
                  <a:xfrm rot="10800000">
                    <a:off x="7034386" y="2897265"/>
                    <a:ext cx="887400" cy="887400"/>
                  </a:xfrm>
                  <a:prstGeom prst="ellipse">
                    <a:avLst/>
                  </a:prstGeom>
                  <a:solidFill>
                    <a:srgbClr val="D1D9E2"/>
                  </a:solidFill>
                  <a:ln cap="flat" cmpd="sng" w="69850">
                    <a:solidFill>
                      <a:srgbClr val="EE4B4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91" name="Google Shape;1191;g2a12009c510_0_20"/>
                  <p:cNvSpPr/>
                  <p:nvPr/>
                </p:nvSpPr>
                <p:spPr>
                  <a:xfrm rot="10800000">
                    <a:off x="7234893" y="3095141"/>
                    <a:ext cx="494100" cy="4968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grpSp>
              <p:nvGrpSpPr>
                <p:cNvPr id="1192" name="Google Shape;1192;g2a12009c510_0_20"/>
                <p:cNvGrpSpPr/>
                <p:nvPr/>
              </p:nvGrpSpPr>
              <p:grpSpPr>
                <a:xfrm>
                  <a:off x="1304582" y="3091053"/>
                  <a:ext cx="227618" cy="230192"/>
                  <a:chOff x="7034386" y="2897265"/>
                  <a:chExt cx="887400" cy="887400"/>
                </a:xfrm>
              </p:grpSpPr>
              <p:sp>
                <p:nvSpPr>
                  <p:cNvPr id="1193" name="Google Shape;1193;g2a12009c510_0_20"/>
                  <p:cNvSpPr/>
                  <p:nvPr/>
                </p:nvSpPr>
                <p:spPr>
                  <a:xfrm rot="10800000">
                    <a:off x="7034386" y="2897265"/>
                    <a:ext cx="887400" cy="887400"/>
                  </a:xfrm>
                  <a:prstGeom prst="ellipse">
                    <a:avLst/>
                  </a:prstGeom>
                  <a:solidFill>
                    <a:srgbClr val="D1D9E2"/>
                  </a:solidFill>
                  <a:ln cap="flat" cmpd="sng" w="69850">
                    <a:solidFill>
                      <a:srgbClr val="EE4B4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194" name="Google Shape;1194;g2a12009c510_0_20"/>
                  <p:cNvSpPr/>
                  <p:nvPr/>
                </p:nvSpPr>
                <p:spPr>
                  <a:xfrm rot="10800000">
                    <a:off x="7234893" y="3095141"/>
                    <a:ext cx="494100" cy="4968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cxnSp>
              <p:nvCxnSpPr>
                <p:cNvPr id="1195" name="Google Shape;1195;g2a12009c510_0_20"/>
                <p:cNvCxnSpPr/>
                <p:nvPr/>
              </p:nvCxnSpPr>
              <p:spPr>
                <a:xfrm>
                  <a:off x="1692876" y="2339145"/>
                  <a:ext cx="642600" cy="0"/>
                </a:xfrm>
                <a:prstGeom prst="straightConnector1">
                  <a:avLst/>
                </a:prstGeom>
                <a:noFill/>
                <a:ln cap="flat" cmpd="sng" w="9525">
                  <a:solidFill>
                    <a:srgbClr val="133B70"/>
                  </a:solidFill>
                  <a:prstDash val="solid"/>
                  <a:round/>
                  <a:headEnd len="sm" w="sm" type="none"/>
                  <a:tailEnd len="sm" w="sm" type="none"/>
                </a:ln>
              </p:spPr>
            </p:cxnSp>
            <p:cxnSp>
              <p:nvCxnSpPr>
                <p:cNvPr id="1196" name="Google Shape;1196;g2a12009c510_0_20"/>
                <p:cNvCxnSpPr/>
                <p:nvPr/>
              </p:nvCxnSpPr>
              <p:spPr>
                <a:xfrm>
                  <a:off x="1692876" y="2437999"/>
                  <a:ext cx="642600" cy="0"/>
                </a:xfrm>
                <a:prstGeom prst="straightConnector1">
                  <a:avLst/>
                </a:prstGeom>
                <a:noFill/>
                <a:ln cap="flat" cmpd="sng" w="9525">
                  <a:solidFill>
                    <a:srgbClr val="133B70"/>
                  </a:solidFill>
                  <a:prstDash val="solid"/>
                  <a:round/>
                  <a:headEnd len="sm" w="sm" type="none"/>
                  <a:tailEnd len="sm" w="sm" type="none"/>
                </a:ln>
              </p:spPr>
            </p:cxnSp>
            <p:cxnSp>
              <p:nvCxnSpPr>
                <p:cNvPr id="1197" name="Google Shape;1197;g2a12009c510_0_20"/>
                <p:cNvCxnSpPr/>
                <p:nvPr/>
              </p:nvCxnSpPr>
              <p:spPr>
                <a:xfrm>
                  <a:off x="1692876" y="2746918"/>
                  <a:ext cx="642600" cy="0"/>
                </a:xfrm>
                <a:prstGeom prst="straightConnector1">
                  <a:avLst/>
                </a:prstGeom>
                <a:noFill/>
                <a:ln cap="flat" cmpd="sng" w="9525">
                  <a:solidFill>
                    <a:srgbClr val="133B70"/>
                  </a:solidFill>
                  <a:prstDash val="solid"/>
                  <a:round/>
                  <a:headEnd len="sm" w="sm" type="none"/>
                  <a:tailEnd len="sm" w="sm" type="none"/>
                </a:ln>
              </p:spPr>
            </p:cxnSp>
            <p:cxnSp>
              <p:nvCxnSpPr>
                <p:cNvPr id="1198" name="Google Shape;1198;g2a12009c510_0_20"/>
                <p:cNvCxnSpPr/>
                <p:nvPr/>
              </p:nvCxnSpPr>
              <p:spPr>
                <a:xfrm>
                  <a:off x="1692876" y="2845772"/>
                  <a:ext cx="642600" cy="0"/>
                </a:xfrm>
                <a:prstGeom prst="straightConnector1">
                  <a:avLst/>
                </a:prstGeom>
                <a:noFill/>
                <a:ln cap="flat" cmpd="sng" w="9525">
                  <a:solidFill>
                    <a:srgbClr val="133B70"/>
                  </a:solidFill>
                  <a:prstDash val="solid"/>
                  <a:round/>
                  <a:headEnd len="sm" w="sm" type="none"/>
                  <a:tailEnd len="sm" w="sm" type="none"/>
                </a:ln>
              </p:spPr>
            </p:cxnSp>
            <p:cxnSp>
              <p:nvCxnSpPr>
                <p:cNvPr id="1199" name="Google Shape;1199;g2a12009c510_0_20"/>
                <p:cNvCxnSpPr/>
                <p:nvPr/>
              </p:nvCxnSpPr>
              <p:spPr>
                <a:xfrm>
                  <a:off x="1692876" y="3179405"/>
                  <a:ext cx="642600" cy="0"/>
                </a:xfrm>
                <a:prstGeom prst="straightConnector1">
                  <a:avLst/>
                </a:prstGeom>
                <a:noFill/>
                <a:ln cap="flat" cmpd="sng" w="9525">
                  <a:solidFill>
                    <a:srgbClr val="133B70"/>
                  </a:solidFill>
                  <a:prstDash val="solid"/>
                  <a:round/>
                  <a:headEnd len="sm" w="sm" type="none"/>
                  <a:tailEnd len="sm" w="sm" type="none"/>
                </a:ln>
              </p:spPr>
            </p:cxnSp>
            <p:cxnSp>
              <p:nvCxnSpPr>
                <p:cNvPr id="1200" name="Google Shape;1200;g2a12009c510_0_20"/>
                <p:cNvCxnSpPr/>
                <p:nvPr/>
              </p:nvCxnSpPr>
              <p:spPr>
                <a:xfrm>
                  <a:off x="1692876" y="3278259"/>
                  <a:ext cx="642600" cy="0"/>
                </a:xfrm>
                <a:prstGeom prst="straightConnector1">
                  <a:avLst/>
                </a:prstGeom>
                <a:noFill/>
                <a:ln cap="flat" cmpd="sng" w="9525">
                  <a:solidFill>
                    <a:srgbClr val="133B70"/>
                  </a:solidFill>
                  <a:prstDash val="solid"/>
                  <a:round/>
                  <a:headEnd len="sm" w="sm" type="none"/>
                  <a:tailEnd len="sm" w="sm" type="none"/>
                </a:ln>
              </p:spPr>
            </p:cxnSp>
            <p:pic>
              <p:nvPicPr>
                <p:cNvPr id="1201" name="Google Shape;1201;g2a12009c510_0_20"/>
                <p:cNvPicPr preferRelativeResize="0"/>
                <p:nvPr/>
              </p:nvPicPr>
              <p:blipFill rotWithShape="1">
                <a:blip r:embed="rId3">
                  <a:alphaModFix/>
                </a:blip>
                <a:srcRect b="18561" l="0" r="49575" t="9718"/>
                <a:stretch/>
              </p:blipFill>
              <p:spPr>
                <a:xfrm>
                  <a:off x="455277" y="475763"/>
                  <a:ext cx="2588844" cy="3726768"/>
                </a:xfrm>
                <a:prstGeom prst="rect">
                  <a:avLst/>
                </a:prstGeom>
                <a:noFill/>
                <a:ln>
                  <a:noFill/>
                </a:ln>
              </p:spPr>
            </p:pic>
          </p:grpSp>
          <p:sp>
            <p:nvSpPr>
              <p:cNvPr id="1202" name="Google Shape;1202;g2a12009c510_0_20"/>
              <p:cNvSpPr txBox="1"/>
              <p:nvPr/>
            </p:nvSpPr>
            <p:spPr>
              <a:xfrm>
                <a:off x="4141784" y="3125832"/>
                <a:ext cx="1131600" cy="411300"/>
              </a:xfrm>
              <a:prstGeom prst="rect">
                <a:avLst/>
              </a:prstGeom>
              <a:noFill/>
              <a:ln>
                <a:noFill/>
              </a:ln>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6200"/>
                  <a:buFont typeface="Arial"/>
                  <a:buNone/>
                </a:pPr>
                <a:r>
                  <a:rPr b="1" i="0" lang="en-US" sz="2400" u="none" cap="none" strike="noStrike">
                    <a:solidFill>
                      <a:srgbClr val="173E71"/>
                    </a:solidFill>
                    <a:latin typeface="Lato"/>
                    <a:ea typeface="Lato"/>
                    <a:cs typeface="Lato"/>
                    <a:sym typeface="Lato"/>
                  </a:rPr>
                  <a:t>Plan</a:t>
                </a:r>
                <a:endParaRPr b="1" i="0" sz="2400" u="none" cap="none" strike="noStrike">
                  <a:solidFill>
                    <a:srgbClr val="173E71"/>
                  </a:solidFill>
                  <a:latin typeface="Lato"/>
                  <a:ea typeface="Lato"/>
                  <a:cs typeface="Lato"/>
                  <a:sym typeface="Lato"/>
                </a:endParaRPr>
              </a:p>
            </p:txBody>
          </p:sp>
        </p:grpSp>
      </p:grpSp>
    </p:spTree>
  </p:cSld>
  <p:clrMapOvr>
    <a:masterClrMapping/>
  </p:clrMapOvr>
  <mc:AlternateContent>
    <mc:Choice Requires="p14">
      <p:transition spd="slow" p14:dur="15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g2c2c53d2005_0_419"/>
          <p:cNvSpPr/>
          <p:nvPr/>
        </p:nvSpPr>
        <p:spPr>
          <a:xfrm>
            <a:off x="9512933" y="2651367"/>
            <a:ext cx="2642400" cy="452100"/>
          </a:xfrm>
          <a:prstGeom prst="chevron">
            <a:avLst>
              <a:gd fmla="val 50000" name="adj"/>
            </a:avLst>
          </a:prstGeom>
          <a:solidFill>
            <a:srgbClr val="0097E2">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500" u="none" cap="none" strike="noStrike">
              <a:solidFill>
                <a:srgbClr val="000000"/>
              </a:solidFill>
              <a:latin typeface="Arial"/>
              <a:ea typeface="Arial"/>
              <a:cs typeface="Arial"/>
              <a:sym typeface="Arial"/>
            </a:endParaRPr>
          </a:p>
        </p:txBody>
      </p:sp>
      <p:sp>
        <p:nvSpPr>
          <p:cNvPr id="1208" name="Google Shape;1208;g2c2c53d2005_0_419"/>
          <p:cNvSpPr/>
          <p:nvPr/>
        </p:nvSpPr>
        <p:spPr>
          <a:xfrm>
            <a:off x="6843733" y="2650783"/>
            <a:ext cx="2669100" cy="452100"/>
          </a:xfrm>
          <a:prstGeom prst="chevron">
            <a:avLst>
              <a:gd fmla="val 50000" name="adj"/>
            </a:avLst>
          </a:prstGeom>
          <a:solidFill>
            <a:srgbClr val="66CC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500" u="none" cap="none" strike="noStrike">
              <a:solidFill>
                <a:srgbClr val="000000"/>
              </a:solidFill>
              <a:latin typeface="Arial"/>
              <a:ea typeface="Arial"/>
              <a:cs typeface="Arial"/>
              <a:sym typeface="Arial"/>
            </a:endParaRPr>
          </a:p>
        </p:txBody>
      </p:sp>
      <p:sp>
        <p:nvSpPr>
          <p:cNvPr id="1209" name="Google Shape;1209;g2c2c53d2005_0_419"/>
          <p:cNvSpPr/>
          <p:nvPr/>
        </p:nvSpPr>
        <p:spPr>
          <a:xfrm>
            <a:off x="4128117" y="2663950"/>
            <a:ext cx="2715600" cy="452100"/>
          </a:xfrm>
          <a:prstGeom prst="chevron">
            <a:avLst>
              <a:gd fmla="val 50000" name="adj"/>
            </a:avLst>
          </a:prstGeom>
          <a:solidFill>
            <a:srgbClr val="A3E0FF">
              <a:alpha val="690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500" u="none" cap="none" strike="noStrike">
              <a:solidFill>
                <a:srgbClr val="000000"/>
              </a:solidFill>
              <a:latin typeface="Arial"/>
              <a:ea typeface="Arial"/>
              <a:cs typeface="Arial"/>
              <a:sym typeface="Arial"/>
            </a:endParaRPr>
          </a:p>
        </p:txBody>
      </p:sp>
      <p:sp>
        <p:nvSpPr>
          <p:cNvPr id="1210" name="Google Shape;1210;g2c2c53d2005_0_419"/>
          <p:cNvSpPr/>
          <p:nvPr/>
        </p:nvSpPr>
        <p:spPr>
          <a:xfrm>
            <a:off x="7441595" y="1046152"/>
            <a:ext cx="914400" cy="1207500"/>
          </a:xfrm>
          <a:prstGeom prst="rect">
            <a:avLst/>
          </a:prstGeom>
          <a:solidFill>
            <a:srgbClr val="6367AC"/>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1" name="Google Shape;1211;g2c2c53d2005_0_419"/>
          <p:cNvSpPr/>
          <p:nvPr/>
        </p:nvSpPr>
        <p:spPr>
          <a:xfrm>
            <a:off x="8398448" y="1476847"/>
            <a:ext cx="597600" cy="776700"/>
          </a:xfrm>
          <a:prstGeom prst="rect">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2" name="Google Shape;1212;g2c2c53d2005_0_419"/>
          <p:cNvSpPr/>
          <p:nvPr/>
        </p:nvSpPr>
        <p:spPr>
          <a:xfrm>
            <a:off x="8397586" y="1413622"/>
            <a:ext cx="345300" cy="54300"/>
          </a:xfrm>
          <a:prstGeom prst="rect">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3" name="Google Shape;1213;g2c2c53d2005_0_419"/>
          <p:cNvSpPr/>
          <p:nvPr/>
        </p:nvSpPr>
        <p:spPr>
          <a:xfrm>
            <a:off x="7482228" y="1137459"/>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4" name="Google Shape;1214;g2c2c53d2005_0_419"/>
          <p:cNvSpPr/>
          <p:nvPr/>
        </p:nvSpPr>
        <p:spPr>
          <a:xfrm>
            <a:off x="8759082" y="1550255"/>
            <a:ext cx="1644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5" name="Google Shape;1215;g2c2c53d2005_0_419"/>
          <p:cNvSpPr/>
          <p:nvPr/>
        </p:nvSpPr>
        <p:spPr>
          <a:xfrm>
            <a:off x="8759082" y="1762032"/>
            <a:ext cx="1644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6" name="Google Shape;1216;g2c2c53d2005_0_419"/>
          <p:cNvSpPr/>
          <p:nvPr/>
        </p:nvSpPr>
        <p:spPr>
          <a:xfrm>
            <a:off x="8759082" y="1978471"/>
            <a:ext cx="1644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7" name="Google Shape;1217;g2c2c53d2005_0_419"/>
          <p:cNvSpPr/>
          <p:nvPr/>
        </p:nvSpPr>
        <p:spPr>
          <a:xfrm>
            <a:off x="8549487" y="1550255"/>
            <a:ext cx="1644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8" name="Google Shape;1218;g2c2c53d2005_0_419"/>
          <p:cNvSpPr/>
          <p:nvPr/>
        </p:nvSpPr>
        <p:spPr>
          <a:xfrm>
            <a:off x="8549487" y="1762032"/>
            <a:ext cx="1644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19" name="Google Shape;1219;g2c2c53d2005_0_419"/>
          <p:cNvSpPr/>
          <p:nvPr/>
        </p:nvSpPr>
        <p:spPr>
          <a:xfrm>
            <a:off x="8549487" y="1978471"/>
            <a:ext cx="1644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0" name="Google Shape;1220;g2c2c53d2005_0_419"/>
          <p:cNvSpPr/>
          <p:nvPr/>
        </p:nvSpPr>
        <p:spPr>
          <a:xfrm>
            <a:off x="8382509" y="1550255"/>
            <a:ext cx="1215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1" name="Google Shape;1221;g2c2c53d2005_0_419"/>
          <p:cNvSpPr/>
          <p:nvPr/>
        </p:nvSpPr>
        <p:spPr>
          <a:xfrm>
            <a:off x="8382509" y="1762032"/>
            <a:ext cx="1215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2" name="Google Shape;1222;g2c2c53d2005_0_419"/>
          <p:cNvSpPr/>
          <p:nvPr/>
        </p:nvSpPr>
        <p:spPr>
          <a:xfrm>
            <a:off x="8382509" y="1978471"/>
            <a:ext cx="121500" cy="1707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223" name="Google Shape;1223;g2c2c53d2005_0_419"/>
          <p:cNvGrpSpPr/>
          <p:nvPr/>
        </p:nvGrpSpPr>
        <p:grpSpPr>
          <a:xfrm>
            <a:off x="8526804" y="755273"/>
            <a:ext cx="146559" cy="136231"/>
            <a:chOff x="7186583" y="1140633"/>
            <a:chExt cx="311100" cy="311100"/>
          </a:xfrm>
        </p:grpSpPr>
        <p:sp>
          <p:nvSpPr>
            <p:cNvPr id="1224" name="Google Shape;1224;g2c2c53d2005_0_419"/>
            <p:cNvSpPr/>
            <p:nvPr/>
          </p:nvSpPr>
          <p:spPr>
            <a:xfrm>
              <a:off x="7186583" y="1140633"/>
              <a:ext cx="311100" cy="311100"/>
            </a:xfrm>
            <a:prstGeom prst="ellipse">
              <a:avLst/>
            </a:prstGeom>
            <a:solidFill>
              <a:srgbClr val="FFFFFF"/>
            </a:solidFill>
            <a:ln cap="flat" cmpd="sng" w="69850">
              <a:solidFill>
                <a:srgbClr val="D5E9EC"/>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5" name="Google Shape;1225;g2c2c53d2005_0_419"/>
            <p:cNvSpPr/>
            <p:nvPr/>
          </p:nvSpPr>
          <p:spPr>
            <a:xfrm>
              <a:off x="7252383" y="1215545"/>
              <a:ext cx="179700" cy="1797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sp>
        <p:nvSpPr>
          <p:cNvPr id="1226" name="Google Shape;1226;g2c2c53d2005_0_419"/>
          <p:cNvSpPr/>
          <p:nvPr/>
        </p:nvSpPr>
        <p:spPr>
          <a:xfrm>
            <a:off x="8767473" y="1081140"/>
            <a:ext cx="84900" cy="78900"/>
          </a:xfrm>
          <a:prstGeom prst="ellipse">
            <a:avLst/>
          </a:prstGeom>
          <a:solidFill>
            <a:srgbClr val="FFFFFF"/>
          </a:solidFill>
          <a:ln cap="flat" cmpd="sng" w="69850">
            <a:solidFill>
              <a:srgbClr val="DEDFEE"/>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7" name="Google Shape;1227;g2c2c53d2005_0_419"/>
          <p:cNvSpPr/>
          <p:nvPr/>
        </p:nvSpPr>
        <p:spPr>
          <a:xfrm>
            <a:off x="7700766" y="1137459"/>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8" name="Google Shape;1228;g2c2c53d2005_0_419"/>
          <p:cNvSpPr/>
          <p:nvPr/>
        </p:nvSpPr>
        <p:spPr>
          <a:xfrm>
            <a:off x="7919306" y="1137459"/>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29" name="Google Shape;1229;g2c2c53d2005_0_419"/>
          <p:cNvSpPr/>
          <p:nvPr/>
        </p:nvSpPr>
        <p:spPr>
          <a:xfrm>
            <a:off x="8131602" y="1137459"/>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0" name="Google Shape;1230;g2c2c53d2005_0_419"/>
          <p:cNvSpPr/>
          <p:nvPr/>
        </p:nvSpPr>
        <p:spPr>
          <a:xfrm>
            <a:off x="7482228" y="1514584"/>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1" name="Google Shape;1231;g2c2c53d2005_0_419"/>
          <p:cNvSpPr/>
          <p:nvPr/>
        </p:nvSpPr>
        <p:spPr>
          <a:xfrm>
            <a:off x="7700766" y="1514584"/>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2" name="Google Shape;1232;g2c2c53d2005_0_419"/>
          <p:cNvSpPr/>
          <p:nvPr/>
        </p:nvSpPr>
        <p:spPr>
          <a:xfrm>
            <a:off x="7919306" y="1514584"/>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3" name="Google Shape;1233;g2c2c53d2005_0_419"/>
          <p:cNvSpPr/>
          <p:nvPr/>
        </p:nvSpPr>
        <p:spPr>
          <a:xfrm>
            <a:off x="8131602" y="1514584"/>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4" name="Google Shape;1234;g2c2c53d2005_0_419"/>
          <p:cNvSpPr/>
          <p:nvPr/>
        </p:nvSpPr>
        <p:spPr>
          <a:xfrm>
            <a:off x="7482228" y="1891707"/>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5" name="Google Shape;1235;g2c2c53d2005_0_419"/>
          <p:cNvSpPr/>
          <p:nvPr/>
        </p:nvSpPr>
        <p:spPr>
          <a:xfrm>
            <a:off x="7700766" y="1891707"/>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6" name="Google Shape;1236;g2c2c53d2005_0_419"/>
          <p:cNvSpPr/>
          <p:nvPr/>
        </p:nvSpPr>
        <p:spPr>
          <a:xfrm>
            <a:off x="7919306" y="1891707"/>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7" name="Google Shape;1237;g2c2c53d2005_0_419"/>
          <p:cNvSpPr/>
          <p:nvPr/>
        </p:nvSpPr>
        <p:spPr>
          <a:xfrm>
            <a:off x="8131602" y="1891707"/>
            <a:ext cx="180900" cy="283500"/>
          </a:xfrm>
          <a:prstGeom prst="rect">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38" name="Google Shape;1238;g2c2c53d2005_0_419"/>
          <p:cNvSpPr/>
          <p:nvPr/>
        </p:nvSpPr>
        <p:spPr>
          <a:xfrm>
            <a:off x="7149609" y="1560172"/>
            <a:ext cx="450000" cy="4185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239" name="Google Shape;1239;g2c2c53d2005_0_419"/>
          <p:cNvGrpSpPr/>
          <p:nvPr/>
        </p:nvGrpSpPr>
        <p:grpSpPr>
          <a:xfrm>
            <a:off x="8090893" y="2026668"/>
            <a:ext cx="531190" cy="297846"/>
            <a:chOff x="6112726" y="3826023"/>
            <a:chExt cx="1067504" cy="643434"/>
          </a:xfrm>
        </p:grpSpPr>
        <p:sp>
          <p:nvSpPr>
            <p:cNvPr id="1240" name="Google Shape;1240;g2c2c53d2005_0_419"/>
            <p:cNvSpPr/>
            <p:nvPr/>
          </p:nvSpPr>
          <p:spPr>
            <a:xfrm>
              <a:off x="6350101" y="3833327"/>
              <a:ext cx="620700" cy="6207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41" name="Google Shape;1241;g2c2c53d2005_0_419"/>
            <p:cNvSpPr/>
            <p:nvPr/>
          </p:nvSpPr>
          <p:spPr>
            <a:xfrm>
              <a:off x="6112726" y="4038057"/>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42" name="Google Shape;1242;g2c2c53d2005_0_419"/>
            <p:cNvSpPr/>
            <p:nvPr/>
          </p:nvSpPr>
          <p:spPr>
            <a:xfrm>
              <a:off x="6748830" y="4038057"/>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43" name="Google Shape;1243;g2c2c53d2005_0_419"/>
            <p:cNvSpPr/>
            <p:nvPr/>
          </p:nvSpPr>
          <p:spPr>
            <a:xfrm>
              <a:off x="6231995" y="3826023"/>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cxnSp>
        <p:nvCxnSpPr>
          <p:cNvPr id="1244" name="Google Shape;1244;g2c2c53d2005_0_419"/>
          <p:cNvCxnSpPr/>
          <p:nvPr/>
        </p:nvCxnSpPr>
        <p:spPr>
          <a:xfrm>
            <a:off x="7366763" y="1683529"/>
            <a:ext cx="0" cy="632700"/>
          </a:xfrm>
          <a:prstGeom prst="straightConnector1">
            <a:avLst/>
          </a:prstGeom>
          <a:noFill/>
          <a:ln cap="flat" cmpd="sng" w="44450">
            <a:solidFill>
              <a:srgbClr val="173E71"/>
            </a:solidFill>
            <a:prstDash val="solid"/>
            <a:round/>
            <a:headEnd len="sm" w="sm" type="none"/>
            <a:tailEnd len="sm" w="sm" type="none"/>
          </a:ln>
        </p:spPr>
      </p:cxnSp>
      <p:sp>
        <p:nvSpPr>
          <p:cNvPr id="1245" name="Google Shape;1245;g2c2c53d2005_0_419"/>
          <p:cNvSpPr/>
          <p:nvPr/>
        </p:nvSpPr>
        <p:spPr>
          <a:xfrm>
            <a:off x="7570526" y="985963"/>
            <a:ext cx="667200" cy="48900"/>
          </a:xfrm>
          <a:prstGeom prst="rect">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246" name="Google Shape;1246;g2c2c53d2005_0_419"/>
          <p:cNvGrpSpPr/>
          <p:nvPr/>
        </p:nvGrpSpPr>
        <p:grpSpPr>
          <a:xfrm>
            <a:off x="8324104" y="2101458"/>
            <a:ext cx="427869" cy="244374"/>
            <a:chOff x="6029681" y="3944551"/>
            <a:chExt cx="908233" cy="558059"/>
          </a:xfrm>
        </p:grpSpPr>
        <p:sp>
          <p:nvSpPr>
            <p:cNvPr id="1247" name="Google Shape;1247;g2c2c53d2005_0_419"/>
            <p:cNvSpPr/>
            <p:nvPr/>
          </p:nvSpPr>
          <p:spPr>
            <a:xfrm>
              <a:off x="6297204" y="3944551"/>
              <a:ext cx="415800" cy="415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48" name="Google Shape;1248;g2c2c53d2005_0_419"/>
            <p:cNvSpPr/>
            <p:nvPr/>
          </p:nvSpPr>
          <p:spPr>
            <a:xfrm>
              <a:off x="6112726" y="4038057"/>
              <a:ext cx="431400" cy="4314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49" name="Google Shape;1249;g2c2c53d2005_0_419"/>
            <p:cNvSpPr/>
            <p:nvPr/>
          </p:nvSpPr>
          <p:spPr>
            <a:xfrm>
              <a:off x="6351606" y="4053416"/>
              <a:ext cx="431400" cy="4314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50" name="Google Shape;1250;g2c2c53d2005_0_419"/>
            <p:cNvSpPr/>
            <p:nvPr/>
          </p:nvSpPr>
          <p:spPr>
            <a:xfrm>
              <a:off x="6627114" y="4173866"/>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51" name="Google Shape;1251;g2c2c53d2005_0_419"/>
            <p:cNvSpPr/>
            <p:nvPr/>
          </p:nvSpPr>
          <p:spPr>
            <a:xfrm>
              <a:off x="6500733" y="4177583"/>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52" name="Google Shape;1252;g2c2c53d2005_0_419"/>
            <p:cNvSpPr/>
            <p:nvPr/>
          </p:nvSpPr>
          <p:spPr>
            <a:xfrm>
              <a:off x="6218235" y="4185017"/>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53" name="Google Shape;1253;g2c2c53d2005_0_419"/>
            <p:cNvSpPr/>
            <p:nvPr/>
          </p:nvSpPr>
          <p:spPr>
            <a:xfrm>
              <a:off x="6029681" y="4191810"/>
              <a:ext cx="310800" cy="310800"/>
            </a:xfrm>
            <a:prstGeom prst="ellipse">
              <a:avLst/>
            </a:prstGeom>
            <a:solidFill>
              <a:srgbClr val="2CA9B0"/>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cxnSp>
        <p:nvCxnSpPr>
          <p:cNvPr id="1254" name="Google Shape;1254;g2c2c53d2005_0_419"/>
          <p:cNvCxnSpPr/>
          <p:nvPr/>
        </p:nvCxnSpPr>
        <p:spPr>
          <a:xfrm>
            <a:off x="7264174" y="1782904"/>
            <a:ext cx="100500" cy="94800"/>
          </a:xfrm>
          <a:prstGeom prst="straightConnector1">
            <a:avLst/>
          </a:prstGeom>
          <a:noFill/>
          <a:ln cap="flat" cmpd="sng" w="44450">
            <a:solidFill>
              <a:srgbClr val="173E71"/>
            </a:solidFill>
            <a:prstDash val="solid"/>
            <a:round/>
            <a:headEnd len="sm" w="sm" type="none"/>
            <a:tailEnd len="sm" w="sm" type="none"/>
          </a:ln>
        </p:spPr>
      </p:cxnSp>
      <p:cxnSp>
        <p:nvCxnSpPr>
          <p:cNvPr id="1255" name="Google Shape;1255;g2c2c53d2005_0_419"/>
          <p:cNvCxnSpPr/>
          <p:nvPr/>
        </p:nvCxnSpPr>
        <p:spPr>
          <a:xfrm flipH="1" rot="10800000">
            <a:off x="7368920" y="1741231"/>
            <a:ext cx="88500" cy="89100"/>
          </a:xfrm>
          <a:prstGeom prst="straightConnector1">
            <a:avLst/>
          </a:prstGeom>
          <a:noFill/>
          <a:ln cap="flat" cmpd="sng" w="44450">
            <a:solidFill>
              <a:srgbClr val="173E71"/>
            </a:solidFill>
            <a:prstDash val="solid"/>
            <a:round/>
            <a:headEnd len="sm" w="sm" type="none"/>
            <a:tailEnd len="sm" w="sm" type="none"/>
          </a:ln>
        </p:spPr>
      </p:cxnSp>
      <p:grpSp>
        <p:nvGrpSpPr>
          <p:cNvPr id="1256" name="Google Shape;1256;g2c2c53d2005_0_419"/>
          <p:cNvGrpSpPr/>
          <p:nvPr/>
        </p:nvGrpSpPr>
        <p:grpSpPr>
          <a:xfrm>
            <a:off x="7248306" y="2096725"/>
            <a:ext cx="435954" cy="236582"/>
            <a:chOff x="6015466" y="3944551"/>
            <a:chExt cx="925396" cy="540265"/>
          </a:xfrm>
        </p:grpSpPr>
        <p:sp>
          <p:nvSpPr>
            <p:cNvPr id="1257" name="Google Shape;1257;g2c2c53d2005_0_419"/>
            <p:cNvSpPr/>
            <p:nvPr/>
          </p:nvSpPr>
          <p:spPr>
            <a:xfrm>
              <a:off x="6297204" y="3944551"/>
              <a:ext cx="415800" cy="4158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58" name="Google Shape;1258;g2c2c53d2005_0_419"/>
            <p:cNvSpPr/>
            <p:nvPr/>
          </p:nvSpPr>
          <p:spPr>
            <a:xfrm>
              <a:off x="6112726" y="4038057"/>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59" name="Google Shape;1259;g2c2c53d2005_0_419"/>
            <p:cNvSpPr/>
            <p:nvPr/>
          </p:nvSpPr>
          <p:spPr>
            <a:xfrm>
              <a:off x="6351606" y="4053416"/>
              <a:ext cx="431400" cy="4314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60" name="Google Shape;1260;g2c2c53d2005_0_419"/>
            <p:cNvSpPr/>
            <p:nvPr/>
          </p:nvSpPr>
          <p:spPr>
            <a:xfrm>
              <a:off x="6630062" y="4173866"/>
              <a:ext cx="310800" cy="3108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61" name="Google Shape;1261;g2c2c53d2005_0_419"/>
            <p:cNvSpPr/>
            <p:nvPr/>
          </p:nvSpPr>
          <p:spPr>
            <a:xfrm>
              <a:off x="6015466" y="4163872"/>
              <a:ext cx="310800" cy="310800"/>
            </a:xfrm>
            <a:prstGeom prst="ellipse">
              <a:avLst/>
            </a:prstGeom>
            <a:solidFill>
              <a:srgbClr val="D7EAED"/>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sp>
        <p:nvSpPr>
          <p:cNvPr id="1262" name="Google Shape;1262;g2c2c53d2005_0_419"/>
          <p:cNvSpPr txBox="1"/>
          <p:nvPr/>
        </p:nvSpPr>
        <p:spPr>
          <a:xfrm>
            <a:off x="7359538" y="2528000"/>
            <a:ext cx="1601700" cy="387600"/>
          </a:xfrm>
          <a:prstGeom prst="rect">
            <a:avLst/>
          </a:prstGeom>
          <a:noFill/>
          <a:ln>
            <a:noFill/>
          </a:ln>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6200"/>
              <a:buFont typeface="Arial"/>
              <a:buNone/>
            </a:pPr>
            <a:r>
              <a:rPr b="1" i="0" lang="en-US" sz="2400" u="none" cap="none" strike="noStrike">
                <a:solidFill>
                  <a:srgbClr val="173E71"/>
                </a:solidFill>
                <a:latin typeface="Lato"/>
                <a:ea typeface="Lato"/>
                <a:cs typeface="Lato"/>
                <a:sym typeface="Lato"/>
              </a:rPr>
              <a:t>Place</a:t>
            </a:r>
            <a:endParaRPr b="1" i="0" sz="2400" u="none" cap="none" strike="noStrike">
              <a:solidFill>
                <a:srgbClr val="173E7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6200"/>
              <a:buFont typeface="Arial"/>
              <a:buNone/>
            </a:pPr>
            <a:r>
              <a:t/>
            </a:r>
            <a:endParaRPr sz="1600">
              <a:solidFill>
                <a:srgbClr val="173E71"/>
              </a:solidFill>
              <a:latin typeface="Lato"/>
              <a:ea typeface="Lato"/>
              <a:cs typeface="Lato"/>
              <a:sym typeface="Lato"/>
            </a:endParaRPr>
          </a:p>
        </p:txBody>
      </p:sp>
      <p:sp>
        <p:nvSpPr>
          <p:cNvPr id="1263" name="Google Shape;1263;g2c2c53d2005_0_419"/>
          <p:cNvSpPr/>
          <p:nvPr/>
        </p:nvSpPr>
        <p:spPr>
          <a:xfrm>
            <a:off x="4417288" y="1137950"/>
            <a:ext cx="92100" cy="82800"/>
          </a:xfrm>
          <a:prstGeom prst="ellipse">
            <a:avLst/>
          </a:prstGeom>
          <a:solidFill>
            <a:srgbClr val="FFFFFF"/>
          </a:solidFill>
          <a:ln cap="flat" cmpd="sng" w="69850">
            <a:solidFill>
              <a:srgbClr val="F2A591"/>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64" name="Google Shape;1264;g2c2c53d2005_0_419"/>
          <p:cNvSpPr/>
          <p:nvPr/>
        </p:nvSpPr>
        <p:spPr>
          <a:xfrm rot="3442437">
            <a:off x="4639393" y="1332710"/>
            <a:ext cx="85133" cy="89892"/>
          </a:xfrm>
          <a:prstGeom prst="ellipse">
            <a:avLst/>
          </a:prstGeom>
          <a:solidFill>
            <a:srgbClr val="FFFFFF"/>
          </a:solidFill>
          <a:ln cap="flat" cmpd="sng" w="69850">
            <a:solidFill>
              <a:srgbClr val="FBDFDD"/>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65" name="Google Shape;1265;g2c2c53d2005_0_419"/>
          <p:cNvSpPr/>
          <p:nvPr/>
        </p:nvSpPr>
        <p:spPr>
          <a:xfrm>
            <a:off x="4557616" y="2136727"/>
            <a:ext cx="207300" cy="186900"/>
          </a:xfrm>
          <a:prstGeom prst="ellipse">
            <a:avLst/>
          </a:prstGeom>
          <a:solidFill>
            <a:srgbClr val="FFFFFF"/>
          </a:solidFill>
          <a:ln cap="flat" cmpd="sng" w="73025">
            <a:solidFill>
              <a:srgbClr val="FBDFDD"/>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rPr b="0" i="0" lang="en-US" sz="2500" u="none" cap="none" strike="noStrike">
                <a:solidFill>
                  <a:srgbClr val="FFFFFF"/>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p:txBody>
      </p:sp>
      <p:sp>
        <p:nvSpPr>
          <p:cNvPr id="1266" name="Google Shape;1266;g2c2c53d2005_0_419"/>
          <p:cNvSpPr/>
          <p:nvPr/>
        </p:nvSpPr>
        <p:spPr>
          <a:xfrm>
            <a:off x="4513595" y="1985411"/>
            <a:ext cx="92100" cy="828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nvGrpSpPr>
          <p:cNvPr id="1267" name="Google Shape;1267;g2c2c53d2005_0_419"/>
          <p:cNvGrpSpPr/>
          <p:nvPr/>
        </p:nvGrpSpPr>
        <p:grpSpPr>
          <a:xfrm>
            <a:off x="4716913" y="780002"/>
            <a:ext cx="1326265" cy="1720276"/>
            <a:chOff x="455277" y="475763"/>
            <a:chExt cx="2588844" cy="3726768"/>
          </a:xfrm>
        </p:grpSpPr>
        <p:grpSp>
          <p:nvGrpSpPr>
            <p:cNvPr id="1268" name="Google Shape;1268;g2c2c53d2005_0_419"/>
            <p:cNvGrpSpPr/>
            <p:nvPr/>
          </p:nvGrpSpPr>
          <p:grpSpPr>
            <a:xfrm>
              <a:off x="1304581" y="2287865"/>
              <a:ext cx="227618" cy="230192"/>
              <a:chOff x="7034386" y="2897265"/>
              <a:chExt cx="887400" cy="887400"/>
            </a:xfrm>
          </p:grpSpPr>
          <p:sp>
            <p:nvSpPr>
              <p:cNvPr id="1269" name="Google Shape;1269;g2c2c53d2005_0_419"/>
              <p:cNvSpPr/>
              <p:nvPr/>
            </p:nvSpPr>
            <p:spPr>
              <a:xfrm rot="10800000">
                <a:off x="7034386" y="2897265"/>
                <a:ext cx="887400" cy="887400"/>
              </a:xfrm>
              <a:prstGeom prst="ellipse">
                <a:avLst/>
              </a:prstGeom>
              <a:solidFill>
                <a:srgbClr val="D1D9E2"/>
              </a:solidFill>
              <a:ln cap="flat" cmpd="sng" w="69850">
                <a:solidFill>
                  <a:srgbClr val="EE4B4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70" name="Google Shape;1270;g2c2c53d2005_0_419"/>
              <p:cNvSpPr/>
              <p:nvPr/>
            </p:nvSpPr>
            <p:spPr>
              <a:xfrm rot="10800000">
                <a:off x="7234893" y="3095141"/>
                <a:ext cx="494100" cy="4968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grpSp>
          <p:nvGrpSpPr>
            <p:cNvPr id="1271" name="Google Shape;1271;g2c2c53d2005_0_419"/>
            <p:cNvGrpSpPr/>
            <p:nvPr/>
          </p:nvGrpSpPr>
          <p:grpSpPr>
            <a:xfrm>
              <a:off x="1304581" y="2683281"/>
              <a:ext cx="227618" cy="230192"/>
              <a:chOff x="7034386" y="2897265"/>
              <a:chExt cx="887400" cy="887400"/>
            </a:xfrm>
          </p:grpSpPr>
          <p:sp>
            <p:nvSpPr>
              <p:cNvPr id="1272" name="Google Shape;1272;g2c2c53d2005_0_419"/>
              <p:cNvSpPr/>
              <p:nvPr/>
            </p:nvSpPr>
            <p:spPr>
              <a:xfrm rot="10800000">
                <a:off x="7034386" y="2897265"/>
                <a:ext cx="887400" cy="887400"/>
              </a:xfrm>
              <a:prstGeom prst="ellipse">
                <a:avLst/>
              </a:prstGeom>
              <a:solidFill>
                <a:srgbClr val="D1D9E2"/>
              </a:solidFill>
              <a:ln cap="flat" cmpd="sng" w="69850">
                <a:solidFill>
                  <a:srgbClr val="EE4B4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73" name="Google Shape;1273;g2c2c53d2005_0_419"/>
              <p:cNvSpPr/>
              <p:nvPr/>
            </p:nvSpPr>
            <p:spPr>
              <a:xfrm rot="10800000">
                <a:off x="7234893" y="3095141"/>
                <a:ext cx="494100" cy="4968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grpSp>
          <p:nvGrpSpPr>
            <p:cNvPr id="1274" name="Google Shape;1274;g2c2c53d2005_0_419"/>
            <p:cNvGrpSpPr/>
            <p:nvPr/>
          </p:nvGrpSpPr>
          <p:grpSpPr>
            <a:xfrm>
              <a:off x="1304581" y="3091054"/>
              <a:ext cx="227618" cy="230192"/>
              <a:chOff x="7034386" y="2897265"/>
              <a:chExt cx="887400" cy="887400"/>
            </a:xfrm>
          </p:grpSpPr>
          <p:sp>
            <p:nvSpPr>
              <p:cNvPr id="1275" name="Google Shape;1275;g2c2c53d2005_0_419"/>
              <p:cNvSpPr/>
              <p:nvPr/>
            </p:nvSpPr>
            <p:spPr>
              <a:xfrm rot="10800000">
                <a:off x="7034386" y="2897265"/>
                <a:ext cx="887400" cy="887400"/>
              </a:xfrm>
              <a:prstGeom prst="ellipse">
                <a:avLst/>
              </a:prstGeom>
              <a:solidFill>
                <a:srgbClr val="D1D9E2"/>
              </a:solidFill>
              <a:ln cap="flat" cmpd="sng" w="69850">
                <a:solidFill>
                  <a:srgbClr val="EE4B4B"/>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76" name="Google Shape;1276;g2c2c53d2005_0_419"/>
              <p:cNvSpPr/>
              <p:nvPr/>
            </p:nvSpPr>
            <p:spPr>
              <a:xfrm rot="10800000">
                <a:off x="7234893" y="3095141"/>
                <a:ext cx="494100" cy="4968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cxnSp>
          <p:nvCxnSpPr>
            <p:cNvPr id="1277" name="Google Shape;1277;g2c2c53d2005_0_419"/>
            <p:cNvCxnSpPr/>
            <p:nvPr/>
          </p:nvCxnSpPr>
          <p:spPr>
            <a:xfrm>
              <a:off x="1692876" y="2339145"/>
              <a:ext cx="642600" cy="0"/>
            </a:xfrm>
            <a:prstGeom prst="straightConnector1">
              <a:avLst/>
            </a:prstGeom>
            <a:noFill/>
            <a:ln cap="flat" cmpd="sng" w="9525">
              <a:solidFill>
                <a:srgbClr val="133B70"/>
              </a:solidFill>
              <a:prstDash val="solid"/>
              <a:round/>
              <a:headEnd len="sm" w="sm" type="none"/>
              <a:tailEnd len="sm" w="sm" type="none"/>
            </a:ln>
          </p:spPr>
        </p:cxnSp>
        <p:cxnSp>
          <p:nvCxnSpPr>
            <p:cNvPr id="1278" name="Google Shape;1278;g2c2c53d2005_0_419"/>
            <p:cNvCxnSpPr/>
            <p:nvPr/>
          </p:nvCxnSpPr>
          <p:spPr>
            <a:xfrm>
              <a:off x="1692876" y="2437999"/>
              <a:ext cx="642600" cy="0"/>
            </a:xfrm>
            <a:prstGeom prst="straightConnector1">
              <a:avLst/>
            </a:prstGeom>
            <a:noFill/>
            <a:ln cap="flat" cmpd="sng" w="9525">
              <a:solidFill>
                <a:srgbClr val="133B70"/>
              </a:solidFill>
              <a:prstDash val="solid"/>
              <a:round/>
              <a:headEnd len="sm" w="sm" type="none"/>
              <a:tailEnd len="sm" w="sm" type="none"/>
            </a:ln>
          </p:spPr>
        </p:cxnSp>
        <p:cxnSp>
          <p:nvCxnSpPr>
            <p:cNvPr id="1279" name="Google Shape;1279;g2c2c53d2005_0_419"/>
            <p:cNvCxnSpPr/>
            <p:nvPr/>
          </p:nvCxnSpPr>
          <p:spPr>
            <a:xfrm>
              <a:off x="1692876" y="2746918"/>
              <a:ext cx="642600" cy="0"/>
            </a:xfrm>
            <a:prstGeom prst="straightConnector1">
              <a:avLst/>
            </a:prstGeom>
            <a:noFill/>
            <a:ln cap="flat" cmpd="sng" w="9525">
              <a:solidFill>
                <a:srgbClr val="133B70"/>
              </a:solidFill>
              <a:prstDash val="solid"/>
              <a:round/>
              <a:headEnd len="sm" w="sm" type="none"/>
              <a:tailEnd len="sm" w="sm" type="none"/>
            </a:ln>
          </p:spPr>
        </p:cxnSp>
        <p:cxnSp>
          <p:nvCxnSpPr>
            <p:cNvPr id="1280" name="Google Shape;1280;g2c2c53d2005_0_419"/>
            <p:cNvCxnSpPr/>
            <p:nvPr/>
          </p:nvCxnSpPr>
          <p:spPr>
            <a:xfrm>
              <a:off x="1692876" y="2845772"/>
              <a:ext cx="642600" cy="0"/>
            </a:xfrm>
            <a:prstGeom prst="straightConnector1">
              <a:avLst/>
            </a:prstGeom>
            <a:noFill/>
            <a:ln cap="flat" cmpd="sng" w="9525">
              <a:solidFill>
                <a:srgbClr val="133B70"/>
              </a:solidFill>
              <a:prstDash val="solid"/>
              <a:round/>
              <a:headEnd len="sm" w="sm" type="none"/>
              <a:tailEnd len="sm" w="sm" type="none"/>
            </a:ln>
          </p:spPr>
        </p:cxnSp>
        <p:cxnSp>
          <p:nvCxnSpPr>
            <p:cNvPr id="1281" name="Google Shape;1281;g2c2c53d2005_0_419"/>
            <p:cNvCxnSpPr/>
            <p:nvPr/>
          </p:nvCxnSpPr>
          <p:spPr>
            <a:xfrm>
              <a:off x="1692876" y="3179405"/>
              <a:ext cx="642600" cy="0"/>
            </a:xfrm>
            <a:prstGeom prst="straightConnector1">
              <a:avLst/>
            </a:prstGeom>
            <a:noFill/>
            <a:ln cap="flat" cmpd="sng" w="9525">
              <a:solidFill>
                <a:srgbClr val="133B70"/>
              </a:solidFill>
              <a:prstDash val="solid"/>
              <a:round/>
              <a:headEnd len="sm" w="sm" type="none"/>
              <a:tailEnd len="sm" w="sm" type="none"/>
            </a:ln>
          </p:spPr>
        </p:cxnSp>
        <p:cxnSp>
          <p:nvCxnSpPr>
            <p:cNvPr id="1282" name="Google Shape;1282;g2c2c53d2005_0_419"/>
            <p:cNvCxnSpPr/>
            <p:nvPr/>
          </p:nvCxnSpPr>
          <p:spPr>
            <a:xfrm>
              <a:off x="1692876" y="3278259"/>
              <a:ext cx="642600" cy="0"/>
            </a:xfrm>
            <a:prstGeom prst="straightConnector1">
              <a:avLst/>
            </a:prstGeom>
            <a:noFill/>
            <a:ln cap="flat" cmpd="sng" w="9525">
              <a:solidFill>
                <a:srgbClr val="133B70"/>
              </a:solidFill>
              <a:prstDash val="solid"/>
              <a:round/>
              <a:headEnd len="sm" w="sm" type="none"/>
              <a:tailEnd len="sm" w="sm" type="none"/>
            </a:ln>
          </p:spPr>
        </p:cxnSp>
        <p:pic>
          <p:nvPicPr>
            <p:cNvPr id="1283" name="Google Shape;1283;g2c2c53d2005_0_419"/>
            <p:cNvPicPr preferRelativeResize="0"/>
            <p:nvPr/>
          </p:nvPicPr>
          <p:blipFill rotWithShape="1">
            <a:blip r:embed="rId3">
              <a:alphaModFix/>
            </a:blip>
            <a:srcRect b="18561" l="0" r="49576" t="9718"/>
            <a:stretch/>
          </p:blipFill>
          <p:spPr>
            <a:xfrm>
              <a:off x="455277" y="475763"/>
              <a:ext cx="2588844" cy="3726768"/>
            </a:xfrm>
            <a:prstGeom prst="rect">
              <a:avLst/>
            </a:prstGeom>
            <a:noFill/>
            <a:ln>
              <a:noFill/>
            </a:ln>
          </p:spPr>
        </p:pic>
      </p:grpSp>
      <p:sp>
        <p:nvSpPr>
          <p:cNvPr id="1284" name="Google Shape;1284;g2c2c53d2005_0_419"/>
          <p:cNvSpPr txBox="1"/>
          <p:nvPr/>
        </p:nvSpPr>
        <p:spPr>
          <a:xfrm>
            <a:off x="4772667" y="2523200"/>
            <a:ext cx="1223100" cy="387600"/>
          </a:xfrm>
          <a:prstGeom prst="rect">
            <a:avLst/>
          </a:prstGeom>
          <a:noFill/>
          <a:ln>
            <a:noFill/>
          </a:ln>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6200"/>
              <a:buFont typeface="Arial"/>
              <a:buNone/>
            </a:pPr>
            <a:r>
              <a:rPr b="1" i="0" lang="en-US" sz="2400" u="none" cap="none" strike="noStrike">
                <a:solidFill>
                  <a:srgbClr val="173E71"/>
                </a:solidFill>
                <a:latin typeface="Lato"/>
                <a:ea typeface="Lato"/>
                <a:cs typeface="Lato"/>
                <a:sym typeface="Lato"/>
              </a:rPr>
              <a:t>Plan</a:t>
            </a:r>
            <a:endParaRPr b="1" i="0" sz="2400" u="none" cap="none" strike="noStrike">
              <a:solidFill>
                <a:srgbClr val="173E7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6200"/>
              <a:buFont typeface="Arial"/>
              <a:buNone/>
            </a:pPr>
            <a:r>
              <a:t/>
            </a:r>
            <a:endParaRPr sz="1600">
              <a:solidFill>
                <a:srgbClr val="173E71"/>
              </a:solidFill>
              <a:latin typeface="Lato"/>
              <a:ea typeface="Lato"/>
              <a:cs typeface="Lato"/>
              <a:sym typeface="Lato"/>
            </a:endParaRPr>
          </a:p>
        </p:txBody>
      </p:sp>
      <p:sp>
        <p:nvSpPr>
          <p:cNvPr id="1285" name="Google Shape;1285;g2c2c53d2005_0_419"/>
          <p:cNvSpPr txBox="1"/>
          <p:nvPr/>
        </p:nvSpPr>
        <p:spPr>
          <a:xfrm>
            <a:off x="249200" y="1248967"/>
            <a:ext cx="2977200" cy="48177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None/>
            </a:pPr>
            <a:r>
              <a:rPr lang="en-US" sz="2700">
                <a:solidFill>
                  <a:srgbClr val="193E73"/>
                </a:solidFill>
                <a:latin typeface="Lato"/>
                <a:ea typeface="Lato"/>
                <a:cs typeface="Lato"/>
                <a:sym typeface="Lato"/>
              </a:rPr>
              <a:t>D</a:t>
            </a:r>
            <a:r>
              <a:rPr b="0" i="0" lang="en-US" sz="2700" u="none" cap="none" strike="noStrike">
                <a:solidFill>
                  <a:srgbClr val="193E73"/>
                </a:solidFill>
                <a:latin typeface="Lato"/>
                <a:ea typeface="Lato"/>
                <a:cs typeface="Lato"/>
                <a:sym typeface="Lato"/>
              </a:rPr>
              <a:t>eliver high quality research at any scal</a:t>
            </a:r>
            <a:r>
              <a:rPr lang="en-US" sz="2700">
                <a:solidFill>
                  <a:srgbClr val="193E73"/>
                </a:solidFill>
                <a:latin typeface="Lato"/>
                <a:ea typeface="Lato"/>
                <a:cs typeface="Lato"/>
                <a:sym typeface="Lato"/>
              </a:rPr>
              <a:t>e, facilitated by access to &gt;3500 investigators with a deep understanding of local care pathways and patient needs </a:t>
            </a:r>
            <a:endParaRPr sz="2700">
              <a:solidFill>
                <a:srgbClr val="193E73"/>
              </a:solidFill>
            </a:endParaRPr>
          </a:p>
        </p:txBody>
      </p:sp>
      <p:cxnSp>
        <p:nvCxnSpPr>
          <p:cNvPr id="1286" name="Google Shape;1286;g2c2c53d2005_0_419"/>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
        <p:nvSpPr>
          <p:cNvPr id="1287" name="Google Shape;1287;g2c2c53d2005_0_419"/>
          <p:cNvSpPr/>
          <p:nvPr/>
        </p:nvSpPr>
        <p:spPr>
          <a:xfrm>
            <a:off x="4736150" y="3307833"/>
            <a:ext cx="1238700" cy="564900"/>
          </a:xfrm>
          <a:prstGeom prst="roundRect">
            <a:avLst>
              <a:gd fmla="val 16667" name="adj"/>
            </a:avLst>
          </a:prstGeom>
          <a:solidFill>
            <a:srgbClr val="EE4A4B"/>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Patient engagement </a:t>
            </a:r>
            <a:endParaRPr i="0" sz="1300" u="none" cap="none" strike="noStrike">
              <a:solidFill>
                <a:srgbClr val="FFFFFF"/>
              </a:solidFill>
              <a:latin typeface="Lato"/>
              <a:ea typeface="Lato"/>
              <a:cs typeface="Lato"/>
              <a:sym typeface="Lato"/>
            </a:endParaRPr>
          </a:p>
        </p:txBody>
      </p:sp>
      <p:sp>
        <p:nvSpPr>
          <p:cNvPr id="1288" name="Google Shape;1288;g2c2c53d2005_0_419"/>
          <p:cNvSpPr/>
          <p:nvPr/>
        </p:nvSpPr>
        <p:spPr>
          <a:xfrm>
            <a:off x="4756950" y="3975933"/>
            <a:ext cx="1197300" cy="564900"/>
          </a:xfrm>
          <a:prstGeom prst="roundRect">
            <a:avLst>
              <a:gd fmla="val 16667" name="adj"/>
            </a:avLst>
          </a:prstGeom>
          <a:solidFill>
            <a:srgbClr val="EE4A4B"/>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NHS clinical experts</a:t>
            </a:r>
            <a:endParaRPr i="0" sz="1300" u="none" cap="none" strike="noStrike">
              <a:solidFill>
                <a:srgbClr val="FFFFFF"/>
              </a:solidFill>
              <a:latin typeface="Lato"/>
              <a:ea typeface="Lato"/>
              <a:cs typeface="Lato"/>
              <a:sym typeface="Lato"/>
            </a:endParaRPr>
          </a:p>
        </p:txBody>
      </p:sp>
      <p:sp>
        <p:nvSpPr>
          <p:cNvPr id="1289" name="Google Shape;1289;g2c2c53d2005_0_419"/>
          <p:cNvSpPr/>
          <p:nvPr/>
        </p:nvSpPr>
        <p:spPr>
          <a:xfrm>
            <a:off x="4736150" y="4644033"/>
            <a:ext cx="1238700" cy="564900"/>
          </a:xfrm>
          <a:prstGeom prst="roundRect">
            <a:avLst>
              <a:gd fmla="val 16667" name="adj"/>
            </a:avLst>
          </a:prstGeom>
          <a:solidFill>
            <a:srgbClr val="EE4A4B"/>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Study feasibility</a:t>
            </a:r>
            <a:endParaRPr i="0" sz="1300" u="none" cap="none" strike="noStrike">
              <a:solidFill>
                <a:srgbClr val="FFFFFF"/>
              </a:solidFill>
              <a:latin typeface="Lato"/>
              <a:ea typeface="Lato"/>
              <a:cs typeface="Lato"/>
              <a:sym typeface="Lato"/>
            </a:endParaRPr>
          </a:p>
        </p:txBody>
      </p:sp>
      <p:sp>
        <p:nvSpPr>
          <p:cNvPr id="1290" name="Google Shape;1290;g2c2c53d2005_0_419"/>
          <p:cNvSpPr/>
          <p:nvPr/>
        </p:nvSpPr>
        <p:spPr>
          <a:xfrm>
            <a:off x="7473400" y="3291433"/>
            <a:ext cx="1238700" cy="564900"/>
          </a:xfrm>
          <a:prstGeom prst="roundRect">
            <a:avLst>
              <a:gd fmla="val 16667" name="adj"/>
            </a:avLst>
          </a:prstGeom>
          <a:solidFill>
            <a:srgbClr val="6667AD"/>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Site data &amp; intelligence</a:t>
            </a:r>
            <a:endParaRPr i="0" sz="1300" u="none" cap="none" strike="noStrike">
              <a:solidFill>
                <a:srgbClr val="FFFFFF"/>
              </a:solidFill>
              <a:latin typeface="Lato"/>
              <a:ea typeface="Lato"/>
              <a:cs typeface="Lato"/>
              <a:sym typeface="Lato"/>
            </a:endParaRPr>
          </a:p>
        </p:txBody>
      </p:sp>
      <p:sp>
        <p:nvSpPr>
          <p:cNvPr id="1291" name="Google Shape;1291;g2c2c53d2005_0_419"/>
          <p:cNvSpPr/>
          <p:nvPr/>
        </p:nvSpPr>
        <p:spPr>
          <a:xfrm>
            <a:off x="7446867" y="3969867"/>
            <a:ext cx="1288500" cy="564900"/>
          </a:xfrm>
          <a:prstGeom prst="roundRect">
            <a:avLst>
              <a:gd fmla="val 16667" name="adj"/>
            </a:avLst>
          </a:prstGeom>
          <a:solidFill>
            <a:srgbClr val="6667AD"/>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 Contract &amp; costing</a:t>
            </a:r>
            <a:endParaRPr i="0" sz="1300" u="none" cap="none" strike="noStrike">
              <a:solidFill>
                <a:srgbClr val="FFFFFF"/>
              </a:solidFill>
              <a:latin typeface="Lato"/>
              <a:ea typeface="Lato"/>
              <a:cs typeface="Lato"/>
              <a:sym typeface="Lato"/>
            </a:endParaRPr>
          </a:p>
        </p:txBody>
      </p:sp>
      <p:sp>
        <p:nvSpPr>
          <p:cNvPr id="1292" name="Google Shape;1292;g2c2c53d2005_0_419"/>
          <p:cNvSpPr/>
          <p:nvPr/>
        </p:nvSpPr>
        <p:spPr>
          <a:xfrm>
            <a:off x="10088467" y="3272533"/>
            <a:ext cx="1288500" cy="564900"/>
          </a:xfrm>
          <a:prstGeom prst="roundRect">
            <a:avLst>
              <a:gd fmla="val 16667" name="adj"/>
            </a:avLst>
          </a:prstGeom>
          <a:solidFill>
            <a:srgbClr val="0097A7"/>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Monitor site performance</a:t>
            </a:r>
            <a:endParaRPr i="0" sz="1300" u="none" cap="none" strike="noStrike">
              <a:solidFill>
                <a:srgbClr val="FFFFFF"/>
              </a:solidFill>
              <a:latin typeface="Lato"/>
              <a:ea typeface="Lato"/>
              <a:cs typeface="Lato"/>
              <a:sym typeface="Lato"/>
            </a:endParaRPr>
          </a:p>
        </p:txBody>
      </p:sp>
      <p:sp>
        <p:nvSpPr>
          <p:cNvPr id="1293" name="Google Shape;1293;g2c2c53d2005_0_419"/>
          <p:cNvSpPr/>
          <p:nvPr/>
        </p:nvSpPr>
        <p:spPr>
          <a:xfrm>
            <a:off x="10088467" y="3896000"/>
            <a:ext cx="1288500" cy="587700"/>
          </a:xfrm>
          <a:prstGeom prst="roundRect">
            <a:avLst>
              <a:gd fmla="val 16667" name="adj"/>
            </a:avLst>
          </a:prstGeom>
          <a:solidFill>
            <a:srgbClr val="0097A7"/>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Recruitment activity</a:t>
            </a:r>
            <a:endParaRPr i="0" sz="1300" u="none" cap="none" strike="noStrike">
              <a:solidFill>
                <a:srgbClr val="FFFFFF"/>
              </a:solidFill>
              <a:latin typeface="Lato"/>
              <a:ea typeface="Lato"/>
              <a:cs typeface="Lato"/>
              <a:sym typeface="Lato"/>
            </a:endParaRPr>
          </a:p>
        </p:txBody>
      </p:sp>
      <p:sp>
        <p:nvSpPr>
          <p:cNvPr id="1294" name="Google Shape;1294;g2c2c53d2005_0_419"/>
          <p:cNvSpPr/>
          <p:nvPr/>
        </p:nvSpPr>
        <p:spPr>
          <a:xfrm>
            <a:off x="11567599" y="1934693"/>
            <a:ext cx="78300" cy="723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95" name="Google Shape;1295;g2c2c53d2005_0_419"/>
          <p:cNvSpPr txBox="1"/>
          <p:nvPr/>
        </p:nvSpPr>
        <p:spPr>
          <a:xfrm>
            <a:off x="9977917" y="2523200"/>
            <a:ext cx="1569900" cy="387600"/>
          </a:xfrm>
          <a:prstGeom prst="rect">
            <a:avLst/>
          </a:prstGeom>
          <a:noFill/>
          <a:ln>
            <a:noFill/>
          </a:ln>
        </p:spPr>
        <p:txBody>
          <a:bodyPr anchorCtr="0" anchor="t" bIns="162525" lIns="162525" spcFirstLastPara="1" rIns="162525" wrap="square" tIns="162525">
            <a:noAutofit/>
          </a:bodyPr>
          <a:lstStyle/>
          <a:p>
            <a:pPr indent="0" lvl="0" marL="0" marR="0" rtl="0" algn="ctr">
              <a:lnSpc>
                <a:spcPct val="100000"/>
              </a:lnSpc>
              <a:spcBef>
                <a:spcPts val="0"/>
              </a:spcBef>
              <a:spcAft>
                <a:spcPts val="0"/>
              </a:spcAft>
              <a:buClr>
                <a:srgbClr val="000000"/>
              </a:buClr>
              <a:buSzPts val="6200"/>
              <a:buFont typeface="Arial"/>
              <a:buNone/>
            </a:pPr>
            <a:r>
              <a:rPr b="1" i="0" lang="en-US" sz="2400" u="none" cap="none" strike="noStrike">
                <a:solidFill>
                  <a:srgbClr val="173E71"/>
                </a:solidFill>
                <a:latin typeface="Lato"/>
                <a:ea typeface="Lato"/>
                <a:cs typeface="Lato"/>
                <a:sym typeface="Lato"/>
              </a:rPr>
              <a:t>Perform</a:t>
            </a:r>
            <a:endParaRPr b="1" i="0" sz="2400" u="none" cap="none" strike="noStrike">
              <a:solidFill>
                <a:srgbClr val="173E7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6200"/>
              <a:buFont typeface="Arial"/>
              <a:buNone/>
            </a:pPr>
            <a:r>
              <a:t/>
            </a:r>
            <a:endParaRPr sz="1600">
              <a:solidFill>
                <a:srgbClr val="173E71"/>
              </a:solidFill>
              <a:latin typeface="Lato"/>
              <a:ea typeface="Lato"/>
              <a:cs typeface="Lato"/>
              <a:sym typeface="Lato"/>
            </a:endParaRPr>
          </a:p>
        </p:txBody>
      </p:sp>
      <p:grpSp>
        <p:nvGrpSpPr>
          <p:cNvPr id="1296" name="Google Shape;1296;g2c2c53d2005_0_419"/>
          <p:cNvGrpSpPr/>
          <p:nvPr/>
        </p:nvGrpSpPr>
        <p:grpSpPr>
          <a:xfrm>
            <a:off x="10152201" y="1032810"/>
            <a:ext cx="1180193" cy="1135806"/>
            <a:chOff x="9241221" y="1314719"/>
            <a:chExt cx="2358970" cy="2469144"/>
          </a:xfrm>
        </p:grpSpPr>
        <p:sp>
          <p:nvSpPr>
            <p:cNvPr id="1297" name="Google Shape;1297;g2c2c53d2005_0_419"/>
            <p:cNvSpPr/>
            <p:nvPr/>
          </p:nvSpPr>
          <p:spPr>
            <a:xfrm>
              <a:off x="9241221" y="1723163"/>
              <a:ext cx="2060700" cy="2060700"/>
            </a:xfrm>
            <a:prstGeom prst="ellipse">
              <a:avLst/>
            </a:prstGeom>
            <a:solidFill>
              <a:srgbClr val="FFFFFF"/>
            </a:solidFill>
            <a:ln cap="flat" cmpd="sng" w="139700">
              <a:solidFill>
                <a:srgbClr val="CEF1F4"/>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98" name="Google Shape;1298;g2c2c53d2005_0_419"/>
            <p:cNvSpPr/>
            <p:nvPr/>
          </p:nvSpPr>
          <p:spPr>
            <a:xfrm>
              <a:off x="9604900" y="2086566"/>
              <a:ext cx="1340100" cy="1340100"/>
            </a:xfrm>
            <a:prstGeom prst="ellipse">
              <a:avLst/>
            </a:prstGeom>
            <a:solidFill>
              <a:srgbClr val="FFFFFF"/>
            </a:solidFill>
            <a:ln cap="flat" cmpd="sng" w="254000">
              <a:solidFill>
                <a:srgbClr val="2DA8B0"/>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299" name="Google Shape;1299;g2c2c53d2005_0_419"/>
            <p:cNvSpPr/>
            <p:nvPr/>
          </p:nvSpPr>
          <p:spPr>
            <a:xfrm>
              <a:off x="9950183" y="2436139"/>
              <a:ext cx="661500" cy="661500"/>
            </a:xfrm>
            <a:prstGeom prst="ellipse">
              <a:avLst/>
            </a:prstGeom>
            <a:solidFill>
              <a:srgbClr val="173E71"/>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300" name="Google Shape;1300;g2c2c53d2005_0_419"/>
            <p:cNvSpPr/>
            <p:nvPr/>
          </p:nvSpPr>
          <p:spPr>
            <a:xfrm rot="8100000">
              <a:off x="10773978" y="1522991"/>
              <a:ext cx="778525" cy="457357"/>
            </a:xfrm>
            <a:prstGeom prst="chevron">
              <a:avLst>
                <a:gd fmla="val 50000" name="adj"/>
              </a:avLst>
            </a:prstGeom>
            <a:solidFill>
              <a:srgbClr val="FFFFFF"/>
            </a:solidFill>
            <a:ln cap="flat" cmpd="sng" w="127000">
              <a:solidFill>
                <a:srgbClr val="FFFFFF"/>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173E71"/>
                </a:solidFill>
                <a:latin typeface="Arial"/>
                <a:ea typeface="Arial"/>
                <a:cs typeface="Arial"/>
                <a:sym typeface="Arial"/>
              </a:endParaRPr>
            </a:p>
          </p:txBody>
        </p:sp>
        <p:sp>
          <p:nvSpPr>
            <p:cNvPr id="1301" name="Google Shape;1301;g2c2c53d2005_0_419"/>
            <p:cNvSpPr/>
            <p:nvPr/>
          </p:nvSpPr>
          <p:spPr>
            <a:xfrm>
              <a:off x="10147023" y="2676633"/>
              <a:ext cx="216300" cy="216300"/>
            </a:xfrm>
            <a:prstGeom prst="ellipse">
              <a:avLst/>
            </a:prstGeom>
            <a:solidFill>
              <a:srgbClr val="FFFFFF"/>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302" name="Google Shape;1302;g2c2c53d2005_0_419"/>
            <p:cNvSpPr/>
            <p:nvPr/>
          </p:nvSpPr>
          <p:spPr>
            <a:xfrm rot="2432169">
              <a:off x="10540411" y="1764812"/>
              <a:ext cx="171711" cy="1160492"/>
            </a:xfrm>
            <a:prstGeom prst="rect">
              <a:avLst/>
            </a:prstGeom>
            <a:solidFill>
              <a:srgbClr val="EB5D4E"/>
            </a:solidFill>
            <a:ln cap="flat" cmpd="sng" w="50800">
              <a:solidFill>
                <a:srgbClr val="FFFFFF"/>
              </a:solidFill>
              <a:prstDash val="solid"/>
              <a:round/>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303" name="Google Shape;1303;g2c2c53d2005_0_419"/>
            <p:cNvSpPr/>
            <p:nvPr/>
          </p:nvSpPr>
          <p:spPr>
            <a:xfrm rot="8100000">
              <a:off x="10753572" y="1542118"/>
              <a:ext cx="778525" cy="457357"/>
            </a:xfrm>
            <a:prstGeom prst="chevron">
              <a:avLst>
                <a:gd fmla="val 50000" name="adj"/>
              </a:avLst>
            </a:prstGeom>
            <a:solidFill>
              <a:srgbClr val="EB5D4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173E71"/>
                </a:solidFill>
                <a:latin typeface="Arial"/>
                <a:ea typeface="Arial"/>
                <a:cs typeface="Arial"/>
                <a:sym typeface="Arial"/>
              </a:endParaRPr>
            </a:p>
          </p:txBody>
        </p:sp>
        <p:sp>
          <p:nvSpPr>
            <p:cNvPr id="1304" name="Google Shape;1304;g2c2c53d2005_0_419"/>
            <p:cNvSpPr/>
            <p:nvPr/>
          </p:nvSpPr>
          <p:spPr>
            <a:xfrm>
              <a:off x="10197616" y="2709797"/>
              <a:ext cx="127800" cy="127800"/>
            </a:xfrm>
            <a:prstGeom prst="ellipse">
              <a:avLst/>
            </a:prstGeom>
            <a:solidFill>
              <a:srgbClr val="EB5D4E"/>
            </a:solidFill>
            <a:ln>
              <a:noFill/>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grpSp>
      <p:sp>
        <p:nvSpPr>
          <p:cNvPr id="1305" name="Google Shape;1305;g2c2c53d2005_0_419"/>
          <p:cNvSpPr/>
          <p:nvPr/>
        </p:nvSpPr>
        <p:spPr>
          <a:xfrm>
            <a:off x="11360249" y="2094281"/>
            <a:ext cx="136500" cy="125100"/>
          </a:xfrm>
          <a:prstGeom prst="ellipse">
            <a:avLst/>
          </a:prstGeom>
          <a:solidFill>
            <a:srgbClr val="FFFFFF"/>
          </a:solidFill>
          <a:ln cap="flat" cmpd="sng" w="69850">
            <a:solidFill>
              <a:srgbClr val="D5E9EC"/>
            </a:solidFill>
            <a:prstDash val="solid"/>
            <a:miter lim="800000"/>
            <a:headEnd len="sm" w="sm" type="none"/>
            <a:tailEnd len="sm" w="sm" type="none"/>
          </a:ln>
        </p:spPr>
        <p:txBody>
          <a:bodyPr anchorCtr="0" anchor="ctr" bIns="60925" lIns="121900" spcFirstLastPara="1" rIns="121900" wrap="square" tIns="60925">
            <a:noAutofit/>
          </a:bodyPr>
          <a:lstStyle/>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FFFFFF"/>
              </a:solidFill>
              <a:latin typeface="Arial"/>
              <a:ea typeface="Arial"/>
              <a:cs typeface="Arial"/>
              <a:sym typeface="Arial"/>
            </a:endParaRPr>
          </a:p>
        </p:txBody>
      </p:sp>
      <p:sp>
        <p:nvSpPr>
          <p:cNvPr id="1306" name="Google Shape;1306;g2c2c53d2005_0_419"/>
          <p:cNvSpPr/>
          <p:nvPr/>
        </p:nvSpPr>
        <p:spPr>
          <a:xfrm>
            <a:off x="7437000" y="4697067"/>
            <a:ext cx="1288500" cy="560400"/>
          </a:xfrm>
          <a:prstGeom prst="roundRect">
            <a:avLst>
              <a:gd fmla="val 16667" name="adj"/>
            </a:avLst>
          </a:prstGeom>
          <a:solidFill>
            <a:srgbClr val="1155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chemeClr val="lt1"/>
                </a:solidFill>
                <a:latin typeface="Lato"/>
                <a:ea typeface="Lato"/>
                <a:cs typeface="Lato"/>
                <a:sym typeface="Lato"/>
              </a:rPr>
              <a:t>NCVR</a:t>
            </a:r>
            <a:endParaRPr b="1" i="0" sz="1600" u="none" cap="none" strike="noStrike">
              <a:solidFill>
                <a:schemeClr val="lt1"/>
              </a:solidFill>
              <a:latin typeface="Lato"/>
              <a:ea typeface="Lato"/>
              <a:cs typeface="Lato"/>
              <a:sym typeface="Lato"/>
            </a:endParaRPr>
          </a:p>
        </p:txBody>
      </p:sp>
      <p:sp>
        <p:nvSpPr>
          <p:cNvPr id="1307" name="Google Shape;1307;g2c2c53d2005_0_419"/>
          <p:cNvSpPr/>
          <p:nvPr/>
        </p:nvSpPr>
        <p:spPr>
          <a:xfrm>
            <a:off x="7446198" y="5372300"/>
            <a:ext cx="1288500" cy="560400"/>
          </a:xfrm>
          <a:prstGeom prst="roundRect">
            <a:avLst>
              <a:gd fmla="val 16667" name="adj"/>
            </a:avLst>
          </a:prstGeom>
          <a:solidFill>
            <a:srgbClr val="1155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chemeClr val="lt1"/>
                </a:solidFill>
                <a:latin typeface="Lato"/>
                <a:ea typeface="Lato"/>
                <a:cs typeface="Lato"/>
                <a:sym typeface="Lato"/>
              </a:rPr>
              <a:t>DCTs</a:t>
            </a:r>
            <a:endParaRPr b="1" i="0" sz="1600" u="none" cap="none" strike="noStrike">
              <a:solidFill>
                <a:schemeClr val="lt1"/>
              </a:solidFill>
              <a:latin typeface="Lato"/>
              <a:ea typeface="Lato"/>
              <a:cs typeface="Lato"/>
              <a:sym typeface="Lato"/>
            </a:endParaRPr>
          </a:p>
        </p:txBody>
      </p:sp>
      <p:sp>
        <p:nvSpPr>
          <p:cNvPr id="1308" name="Google Shape;1308;g2c2c53d2005_0_419"/>
          <p:cNvSpPr/>
          <p:nvPr/>
        </p:nvSpPr>
        <p:spPr>
          <a:xfrm>
            <a:off x="4693800" y="6010167"/>
            <a:ext cx="1288500" cy="560400"/>
          </a:xfrm>
          <a:prstGeom prst="roundRect">
            <a:avLst>
              <a:gd fmla="val 16667" name="adj"/>
            </a:avLst>
          </a:prstGeom>
          <a:solidFill>
            <a:srgbClr val="1155C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1" lang="en-US" sz="1600">
                <a:solidFill>
                  <a:schemeClr val="lt1"/>
                </a:solidFill>
                <a:latin typeface="Lato"/>
                <a:ea typeface="Lato"/>
                <a:cs typeface="Lato"/>
                <a:sym typeface="Lato"/>
              </a:rPr>
              <a:t>NHS DigiTrials</a:t>
            </a:r>
            <a:endParaRPr b="1" i="0" sz="1600" u="none" cap="none" strike="noStrike">
              <a:solidFill>
                <a:schemeClr val="lt1"/>
              </a:solidFill>
              <a:latin typeface="Lato"/>
              <a:ea typeface="Lato"/>
              <a:cs typeface="Lato"/>
              <a:sym typeface="Lato"/>
            </a:endParaRPr>
          </a:p>
        </p:txBody>
      </p:sp>
      <p:sp>
        <p:nvSpPr>
          <p:cNvPr id="1309" name="Google Shape;1309;g2c2c53d2005_0_419"/>
          <p:cNvSpPr/>
          <p:nvPr/>
        </p:nvSpPr>
        <p:spPr>
          <a:xfrm>
            <a:off x="4716883" y="5312133"/>
            <a:ext cx="1238700" cy="564900"/>
          </a:xfrm>
          <a:prstGeom prst="roundRect">
            <a:avLst>
              <a:gd fmla="val 16667" name="adj"/>
            </a:avLst>
          </a:prstGeom>
          <a:solidFill>
            <a:srgbClr val="EE4A4B"/>
          </a:solidFill>
          <a:ln cap="flat" cmpd="sng" w="9525">
            <a:solidFill>
              <a:srgbClr val="00000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lang="en-US" sz="1300">
                <a:solidFill>
                  <a:srgbClr val="FFFFFF"/>
                </a:solidFill>
                <a:latin typeface="Lato"/>
                <a:ea typeface="Lato"/>
                <a:cs typeface="Lato"/>
                <a:sym typeface="Lato"/>
              </a:rPr>
              <a:t>Protocol review</a:t>
            </a:r>
            <a:endParaRPr i="0" sz="1300" u="none" cap="none" strike="noStrike">
              <a:solidFill>
                <a:srgbClr val="FFFFFF"/>
              </a:solidFill>
              <a:latin typeface="Lato"/>
              <a:ea typeface="Lato"/>
              <a:cs typeface="Lato"/>
              <a:sym typeface="Lato"/>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grpSp>
        <p:nvGrpSpPr>
          <p:cNvPr id="1314" name="Google Shape;1314;g2998cf9b3d0_5_1310"/>
          <p:cNvGrpSpPr/>
          <p:nvPr/>
        </p:nvGrpSpPr>
        <p:grpSpPr>
          <a:xfrm>
            <a:off x="6435544" y="5083744"/>
            <a:ext cx="4382441" cy="1147805"/>
            <a:chOff x="4687950" y="3674975"/>
            <a:chExt cx="3286913" cy="860875"/>
          </a:xfrm>
        </p:grpSpPr>
        <p:pic>
          <p:nvPicPr>
            <p:cNvPr id="1315" name="Google Shape;1315;g2998cf9b3d0_5_1310"/>
            <p:cNvPicPr preferRelativeResize="0"/>
            <p:nvPr/>
          </p:nvPicPr>
          <p:blipFill rotWithShape="1">
            <a:blip r:embed="rId3">
              <a:alphaModFix/>
            </a:blip>
            <a:srcRect b="0" l="0" r="0" t="0"/>
            <a:stretch/>
          </p:blipFill>
          <p:spPr>
            <a:xfrm>
              <a:off x="4687950" y="3674975"/>
              <a:ext cx="3286913" cy="647650"/>
            </a:xfrm>
            <a:prstGeom prst="rect">
              <a:avLst/>
            </a:prstGeom>
            <a:noFill/>
            <a:ln>
              <a:noFill/>
            </a:ln>
          </p:spPr>
        </p:pic>
        <p:sp>
          <p:nvSpPr>
            <p:cNvPr id="1316" name="Google Shape;1316;g2998cf9b3d0_5_1310"/>
            <p:cNvSpPr txBox="1"/>
            <p:nvPr/>
          </p:nvSpPr>
          <p:spPr>
            <a:xfrm>
              <a:off x="4804850" y="4177950"/>
              <a:ext cx="3000000" cy="357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93E72"/>
                  </a:solidFill>
                  <a:latin typeface="Lato"/>
                  <a:ea typeface="Lato"/>
                  <a:cs typeface="Lato"/>
                  <a:sym typeface="Lato"/>
                </a:rPr>
                <a:t>&gt;100k consented patients</a:t>
              </a:r>
              <a:endParaRPr b="1" i="0" sz="1500" u="none" cap="none" strike="noStrike">
                <a:solidFill>
                  <a:schemeClr val="dk1"/>
                </a:solidFill>
                <a:latin typeface="Lato"/>
                <a:ea typeface="Lato"/>
                <a:cs typeface="Lato"/>
                <a:sym typeface="Lato"/>
              </a:endParaRPr>
            </a:p>
          </p:txBody>
        </p:sp>
      </p:grpSp>
      <p:grpSp>
        <p:nvGrpSpPr>
          <p:cNvPr id="1317" name="Google Shape;1317;g2998cf9b3d0_5_1310"/>
          <p:cNvGrpSpPr/>
          <p:nvPr/>
        </p:nvGrpSpPr>
        <p:grpSpPr>
          <a:xfrm>
            <a:off x="8185969" y="2702956"/>
            <a:ext cx="2895030" cy="2245980"/>
            <a:chOff x="6455500" y="2018788"/>
            <a:chExt cx="2653800" cy="2133137"/>
          </a:xfrm>
        </p:grpSpPr>
        <p:pic>
          <p:nvPicPr>
            <p:cNvPr id="1318" name="Google Shape;1318;g2998cf9b3d0_5_1310"/>
            <p:cNvPicPr preferRelativeResize="0"/>
            <p:nvPr/>
          </p:nvPicPr>
          <p:blipFill rotWithShape="1">
            <a:blip r:embed="rId4">
              <a:alphaModFix/>
            </a:blip>
            <a:srcRect b="0" l="0" r="0" t="0"/>
            <a:stretch/>
          </p:blipFill>
          <p:spPr>
            <a:xfrm>
              <a:off x="6611625" y="2018788"/>
              <a:ext cx="2232262" cy="1488175"/>
            </a:xfrm>
            <a:prstGeom prst="rect">
              <a:avLst/>
            </a:prstGeom>
            <a:noFill/>
            <a:ln>
              <a:noFill/>
            </a:ln>
          </p:spPr>
        </p:pic>
        <p:sp>
          <p:nvSpPr>
            <p:cNvPr id="1319" name="Google Shape;1319;g2998cf9b3d0_5_1310"/>
            <p:cNvSpPr txBox="1"/>
            <p:nvPr/>
          </p:nvSpPr>
          <p:spPr>
            <a:xfrm>
              <a:off x="6455500" y="3479625"/>
              <a:ext cx="2653800" cy="6723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93E72"/>
                  </a:solidFill>
                  <a:latin typeface="Lato"/>
                  <a:ea typeface="Lato"/>
                  <a:cs typeface="Lato"/>
                  <a:sym typeface="Lato"/>
                </a:rPr>
                <a:t>Collection, processing and storage logistics</a:t>
              </a:r>
              <a:endParaRPr b="1" i="0" sz="1500" u="none" cap="none" strike="noStrike">
                <a:solidFill>
                  <a:srgbClr val="193E72"/>
                </a:solidFill>
                <a:latin typeface="Lato"/>
                <a:ea typeface="Lato"/>
                <a:cs typeface="Lato"/>
                <a:sym typeface="Lato"/>
              </a:endParaRPr>
            </a:p>
          </p:txBody>
        </p:sp>
      </p:grpSp>
      <p:grpSp>
        <p:nvGrpSpPr>
          <p:cNvPr id="1320" name="Google Shape;1320;g2998cf9b3d0_5_1310"/>
          <p:cNvGrpSpPr/>
          <p:nvPr/>
        </p:nvGrpSpPr>
        <p:grpSpPr>
          <a:xfrm>
            <a:off x="4503613" y="2925291"/>
            <a:ext cx="3465195" cy="2246285"/>
            <a:chOff x="4179789" y="2036019"/>
            <a:chExt cx="2598961" cy="1684756"/>
          </a:xfrm>
        </p:grpSpPr>
        <p:pic>
          <p:nvPicPr>
            <p:cNvPr id="1321" name="Google Shape;1321;g2998cf9b3d0_5_1310"/>
            <p:cNvPicPr preferRelativeResize="0"/>
            <p:nvPr/>
          </p:nvPicPr>
          <p:blipFill rotWithShape="1">
            <a:blip r:embed="rId5">
              <a:alphaModFix/>
            </a:blip>
            <a:srcRect b="0" l="0" r="0" t="0"/>
            <a:stretch/>
          </p:blipFill>
          <p:spPr>
            <a:xfrm>
              <a:off x="4179789" y="2036019"/>
              <a:ext cx="2422499" cy="1380606"/>
            </a:xfrm>
            <a:prstGeom prst="rect">
              <a:avLst/>
            </a:prstGeom>
            <a:noFill/>
            <a:ln>
              <a:noFill/>
            </a:ln>
          </p:spPr>
        </p:pic>
        <p:sp>
          <p:nvSpPr>
            <p:cNvPr id="1322" name="Google Shape;1322;g2998cf9b3d0_5_1310"/>
            <p:cNvSpPr txBox="1"/>
            <p:nvPr/>
          </p:nvSpPr>
          <p:spPr>
            <a:xfrm>
              <a:off x="4523050" y="3189775"/>
              <a:ext cx="2255700" cy="531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83E72"/>
                  </a:solidFill>
                  <a:latin typeface="Lato"/>
                  <a:ea typeface="Lato"/>
                  <a:cs typeface="Lato"/>
                  <a:sym typeface="Lato"/>
                </a:rPr>
                <a:t>Whole genome sequencing diagnostics</a:t>
              </a:r>
              <a:endParaRPr b="1" i="0" sz="1500" u="none" cap="none" strike="noStrike">
                <a:solidFill>
                  <a:srgbClr val="183E72"/>
                </a:solidFill>
                <a:latin typeface="Lato"/>
                <a:ea typeface="Lato"/>
                <a:cs typeface="Lato"/>
                <a:sym typeface="Lato"/>
              </a:endParaRPr>
            </a:p>
          </p:txBody>
        </p:sp>
      </p:grpSp>
      <p:grpSp>
        <p:nvGrpSpPr>
          <p:cNvPr id="1323" name="Google Shape;1323;g2998cf9b3d0_5_1310"/>
          <p:cNvGrpSpPr/>
          <p:nvPr/>
        </p:nvGrpSpPr>
        <p:grpSpPr>
          <a:xfrm>
            <a:off x="7233486" y="990650"/>
            <a:ext cx="3351016" cy="1526162"/>
            <a:chOff x="5425250" y="496575"/>
            <a:chExt cx="2513325" cy="1144650"/>
          </a:xfrm>
        </p:grpSpPr>
        <p:pic>
          <p:nvPicPr>
            <p:cNvPr id="1324" name="Google Shape;1324;g2998cf9b3d0_5_1310"/>
            <p:cNvPicPr preferRelativeResize="0"/>
            <p:nvPr/>
          </p:nvPicPr>
          <p:blipFill rotWithShape="1">
            <a:blip r:embed="rId6">
              <a:alphaModFix/>
            </a:blip>
            <a:srcRect b="0" l="0" r="0" t="0"/>
            <a:stretch/>
          </p:blipFill>
          <p:spPr>
            <a:xfrm>
              <a:off x="5425250" y="496575"/>
              <a:ext cx="2374549" cy="786750"/>
            </a:xfrm>
            <a:prstGeom prst="rect">
              <a:avLst/>
            </a:prstGeom>
            <a:noFill/>
            <a:ln>
              <a:noFill/>
            </a:ln>
          </p:spPr>
        </p:pic>
        <p:sp>
          <p:nvSpPr>
            <p:cNvPr id="1325" name="Google Shape;1325;g2998cf9b3d0_5_1310"/>
            <p:cNvSpPr txBox="1"/>
            <p:nvPr/>
          </p:nvSpPr>
          <p:spPr>
            <a:xfrm>
              <a:off x="5682875" y="1283325"/>
              <a:ext cx="2255700" cy="3579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183E72"/>
                  </a:solidFill>
                  <a:latin typeface="Lato"/>
                  <a:ea typeface="Lato"/>
                  <a:cs typeface="Lato"/>
                  <a:sym typeface="Lato"/>
                </a:rPr>
                <a:t>Uniting UK health datasets</a:t>
              </a:r>
              <a:endParaRPr b="1" i="0" sz="1500" u="none" cap="none" strike="noStrike">
                <a:solidFill>
                  <a:srgbClr val="183E72"/>
                </a:solidFill>
                <a:latin typeface="Lato"/>
                <a:ea typeface="Lato"/>
                <a:cs typeface="Lato"/>
                <a:sym typeface="Lato"/>
              </a:endParaRPr>
            </a:p>
          </p:txBody>
        </p:sp>
      </p:grpSp>
      <p:pic>
        <p:nvPicPr>
          <p:cNvPr id="1326" name="Google Shape;1326;g2998cf9b3d0_5_1310"/>
          <p:cNvPicPr preferRelativeResize="0"/>
          <p:nvPr/>
        </p:nvPicPr>
        <p:blipFill rotWithShape="1">
          <a:blip r:embed="rId7">
            <a:alphaModFix/>
          </a:blip>
          <a:srcRect b="0" l="0" r="0" t="0"/>
          <a:stretch/>
        </p:blipFill>
        <p:spPr>
          <a:xfrm>
            <a:off x="5629733" y="2128208"/>
            <a:ext cx="1757901" cy="710733"/>
          </a:xfrm>
          <a:prstGeom prst="rect">
            <a:avLst/>
          </a:prstGeom>
          <a:noFill/>
          <a:ln>
            <a:noFill/>
          </a:ln>
        </p:spPr>
      </p:pic>
      <p:sp>
        <p:nvSpPr>
          <p:cNvPr id="1327" name="Google Shape;1327;g2998cf9b3d0_5_1310"/>
          <p:cNvSpPr txBox="1"/>
          <p:nvPr/>
        </p:nvSpPr>
        <p:spPr>
          <a:xfrm>
            <a:off x="198467" y="1912611"/>
            <a:ext cx="3344100" cy="34785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193E73"/>
                </a:solidFill>
                <a:latin typeface="Lato"/>
                <a:ea typeface="Lato"/>
                <a:cs typeface="Lato"/>
                <a:sym typeface="Lato"/>
              </a:rPr>
              <a:t>The richest omics, primary, secondary and public research data in the world</a:t>
            </a:r>
            <a:endParaRPr b="0" i="0" sz="3500" u="none" cap="none" strike="noStrike">
              <a:solidFill>
                <a:srgbClr val="000000"/>
              </a:solidFill>
              <a:latin typeface="Arial"/>
              <a:ea typeface="Arial"/>
              <a:cs typeface="Arial"/>
              <a:sym typeface="Arial"/>
            </a:endParaRPr>
          </a:p>
        </p:txBody>
      </p:sp>
      <p:cxnSp>
        <p:nvCxnSpPr>
          <p:cNvPr id="1328" name="Google Shape;1328;g2998cf9b3d0_5_1310"/>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2c2c53d2005_0_779"/>
          <p:cNvPicPr preferRelativeResize="0"/>
          <p:nvPr/>
        </p:nvPicPr>
        <p:blipFill>
          <a:blip r:embed="rId3">
            <a:alphaModFix/>
          </a:blip>
          <a:stretch>
            <a:fillRect/>
          </a:stretch>
        </p:blipFill>
        <p:spPr>
          <a:xfrm>
            <a:off x="4154021" y="107717"/>
            <a:ext cx="4105500" cy="6642567"/>
          </a:xfrm>
          <a:prstGeom prst="rect">
            <a:avLst/>
          </a:prstGeom>
          <a:noFill/>
          <a:ln>
            <a:noFill/>
          </a:ln>
        </p:spPr>
      </p:pic>
      <p:sp>
        <p:nvSpPr>
          <p:cNvPr id="205" name="Google Shape;205;g2c2c53d2005_0_779"/>
          <p:cNvSpPr txBox="1"/>
          <p:nvPr/>
        </p:nvSpPr>
        <p:spPr>
          <a:xfrm>
            <a:off x="115467" y="2468900"/>
            <a:ext cx="3890700" cy="164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03086"/>
                </a:solidFill>
                <a:latin typeface="Lato"/>
                <a:ea typeface="Lato"/>
                <a:cs typeface="Lato"/>
                <a:sym typeface="Lato"/>
              </a:rPr>
              <a:t>Northern Ireland</a:t>
            </a:r>
            <a:endParaRPr b="1" sz="2400">
              <a:solidFill>
                <a:srgbClr val="003086"/>
              </a:solidFill>
              <a:latin typeface="Lato"/>
              <a:ea typeface="Lato"/>
              <a:cs typeface="Lato"/>
              <a:sym typeface="Lato"/>
            </a:endParaRPr>
          </a:p>
          <a:p>
            <a:pPr indent="-406400" lvl="0" marL="609600" rtl="0" algn="l">
              <a:spcBef>
                <a:spcPts val="0"/>
              </a:spcBef>
              <a:spcAft>
                <a:spcPts val="0"/>
              </a:spcAft>
              <a:buClr>
                <a:srgbClr val="173E71"/>
              </a:buClr>
              <a:buSzPts val="1600"/>
              <a:buFont typeface="Lato"/>
              <a:buChar char="●"/>
            </a:pPr>
            <a:r>
              <a:rPr lang="en-US" sz="1600">
                <a:solidFill>
                  <a:srgbClr val="173E71"/>
                </a:solidFill>
                <a:latin typeface="Lato"/>
                <a:ea typeface="Lato"/>
                <a:cs typeface="Lato"/>
                <a:sym typeface="Lato"/>
              </a:rPr>
              <a:t>250+ life sciences companies</a:t>
            </a:r>
            <a:endParaRPr sz="1600">
              <a:solidFill>
                <a:srgbClr val="173E71"/>
              </a:solidFill>
              <a:latin typeface="Lato"/>
              <a:ea typeface="Lato"/>
              <a:cs typeface="Lato"/>
              <a:sym typeface="Lato"/>
            </a:endParaRPr>
          </a:p>
          <a:p>
            <a:pPr indent="-406400" lvl="0" marL="609600" rtl="0" algn="l">
              <a:spcBef>
                <a:spcPts val="0"/>
              </a:spcBef>
              <a:spcAft>
                <a:spcPts val="0"/>
              </a:spcAft>
              <a:buClr>
                <a:srgbClr val="173E71"/>
              </a:buClr>
              <a:buSzPts val="1600"/>
              <a:buFont typeface="Lato"/>
              <a:buChar char="●"/>
            </a:pPr>
            <a:r>
              <a:rPr lang="en-US" sz="1600">
                <a:solidFill>
                  <a:srgbClr val="173E71"/>
                </a:solidFill>
                <a:latin typeface="Lato"/>
                <a:ea typeface="Lato"/>
                <a:cs typeface="Lato"/>
                <a:sym typeface="Lato"/>
              </a:rPr>
              <a:t>Exporting to over 140 countries</a:t>
            </a:r>
            <a:endParaRPr sz="1600">
              <a:solidFill>
                <a:srgbClr val="173E71"/>
              </a:solidFill>
              <a:latin typeface="Lato"/>
              <a:ea typeface="Lato"/>
              <a:cs typeface="Lato"/>
              <a:sym typeface="Lato"/>
            </a:endParaRPr>
          </a:p>
          <a:p>
            <a:pPr indent="-406400" lvl="0" marL="609600" rtl="0" algn="l">
              <a:spcBef>
                <a:spcPts val="0"/>
              </a:spcBef>
              <a:spcAft>
                <a:spcPts val="0"/>
              </a:spcAft>
              <a:buClr>
                <a:srgbClr val="173E71"/>
              </a:buClr>
              <a:buSzPts val="1600"/>
              <a:buFont typeface="Lato"/>
              <a:buChar char="●"/>
            </a:pPr>
            <a:r>
              <a:rPr lang="en-US" sz="1600">
                <a:solidFill>
                  <a:srgbClr val="173E71"/>
                </a:solidFill>
                <a:latin typeface="Lato"/>
                <a:ea typeface="Lato"/>
                <a:cs typeface="Lato"/>
                <a:sym typeface="Lato"/>
              </a:rPr>
              <a:t>Supporting 19,500 jobs</a:t>
            </a:r>
            <a:endParaRPr sz="1600">
              <a:solidFill>
                <a:srgbClr val="173E71"/>
              </a:solidFill>
              <a:latin typeface="Lato"/>
              <a:ea typeface="Lato"/>
              <a:cs typeface="Lato"/>
              <a:sym typeface="Lato"/>
            </a:endParaRPr>
          </a:p>
          <a:p>
            <a:pPr indent="-406400" lvl="0" marL="609600" rtl="0" algn="l">
              <a:spcBef>
                <a:spcPts val="0"/>
              </a:spcBef>
              <a:spcAft>
                <a:spcPts val="0"/>
              </a:spcAft>
              <a:buClr>
                <a:srgbClr val="173E71"/>
              </a:buClr>
              <a:buSzPts val="1600"/>
              <a:buFont typeface="Lato"/>
              <a:buChar char="●"/>
            </a:pPr>
            <a:r>
              <a:rPr lang="en-US" sz="1600">
                <a:solidFill>
                  <a:srgbClr val="173E71"/>
                </a:solidFill>
                <a:latin typeface="Lato"/>
                <a:ea typeface="Lato"/>
                <a:cs typeface="Lato"/>
                <a:sym typeface="Lato"/>
              </a:rPr>
              <a:t>25% of the region’s economic output.</a:t>
            </a:r>
            <a:endParaRPr sz="1600">
              <a:solidFill>
                <a:srgbClr val="173E71"/>
              </a:solidFill>
              <a:latin typeface="Lato"/>
              <a:ea typeface="Lato"/>
              <a:cs typeface="Lato"/>
              <a:sym typeface="Lato"/>
            </a:endParaRPr>
          </a:p>
          <a:p>
            <a:pPr indent="0" lvl="0" marL="0" rtl="0" algn="l">
              <a:spcBef>
                <a:spcPts val="0"/>
              </a:spcBef>
              <a:spcAft>
                <a:spcPts val="0"/>
              </a:spcAft>
              <a:buNone/>
            </a:pPr>
            <a:r>
              <a:t/>
            </a:r>
            <a:endParaRPr sz="2400">
              <a:solidFill>
                <a:srgbClr val="173E71"/>
              </a:solidFill>
            </a:endParaRPr>
          </a:p>
          <a:p>
            <a:pPr indent="0" lvl="0" marL="0" rtl="0" algn="l">
              <a:spcBef>
                <a:spcPts val="0"/>
              </a:spcBef>
              <a:spcAft>
                <a:spcPts val="0"/>
              </a:spcAft>
              <a:buNone/>
            </a:pPr>
            <a:r>
              <a:t/>
            </a:r>
            <a:endParaRPr sz="2400">
              <a:solidFill>
                <a:srgbClr val="173E71"/>
              </a:solidFill>
            </a:endParaRPr>
          </a:p>
        </p:txBody>
      </p:sp>
      <p:sp>
        <p:nvSpPr>
          <p:cNvPr id="206" name="Google Shape;206;g2c2c53d2005_0_779"/>
          <p:cNvSpPr txBox="1"/>
          <p:nvPr/>
        </p:nvSpPr>
        <p:spPr>
          <a:xfrm>
            <a:off x="8148767" y="107733"/>
            <a:ext cx="3890700" cy="164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03086"/>
                </a:solidFill>
                <a:latin typeface="Lato"/>
                <a:ea typeface="Lato"/>
                <a:cs typeface="Lato"/>
                <a:sym typeface="Lato"/>
              </a:rPr>
              <a:t>Scotland</a:t>
            </a:r>
            <a:endParaRPr b="1" sz="2400">
              <a:solidFill>
                <a:srgbClr val="003086"/>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700 life sciences organizations employing over 41,000 people.</a:t>
            </a:r>
            <a:endParaRPr sz="1600">
              <a:solidFill>
                <a:srgbClr val="193E72"/>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Contributes £3.1bn gross value added to the Scottish economy</a:t>
            </a:r>
            <a:endParaRPr sz="1600">
              <a:solidFill>
                <a:srgbClr val="193E72"/>
              </a:solidFill>
              <a:latin typeface="Lato"/>
              <a:ea typeface="Lato"/>
              <a:cs typeface="Lato"/>
              <a:sym typeface="Lato"/>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p:txBody>
      </p:sp>
      <p:sp>
        <p:nvSpPr>
          <p:cNvPr id="207" name="Google Shape;207;g2c2c53d2005_0_779"/>
          <p:cNvSpPr txBox="1"/>
          <p:nvPr/>
        </p:nvSpPr>
        <p:spPr>
          <a:xfrm>
            <a:off x="115467" y="4179267"/>
            <a:ext cx="3890700" cy="164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03086"/>
                </a:solidFill>
                <a:latin typeface="Lato"/>
                <a:ea typeface="Lato"/>
                <a:cs typeface="Lato"/>
                <a:sym typeface="Lato"/>
              </a:rPr>
              <a:t>Wales</a:t>
            </a:r>
            <a:endParaRPr b="1" sz="2400">
              <a:solidFill>
                <a:srgbClr val="003086"/>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Strengths in diagnostics, wound healing, regenerative medicine, and cell therapy.</a:t>
            </a:r>
            <a:endParaRPr sz="1600">
              <a:solidFill>
                <a:srgbClr val="193E72"/>
              </a:solidFill>
              <a:latin typeface="Lato"/>
              <a:ea typeface="Lato"/>
              <a:cs typeface="Lato"/>
              <a:sym typeface="Lato"/>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p:txBody>
      </p:sp>
      <p:sp>
        <p:nvSpPr>
          <p:cNvPr id="208" name="Google Shape;208;g2c2c53d2005_0_779"/>
          <p:cNvSpPr txBox="1"/>
          <p:nvPr/>
        </p:nvSpPr>
        <p:spPr>
          <a:xfrm>
            <a:off x="8148767" y="1857933"/>
            <a:ext cx="4320000" cy="164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03086"/>
                </a:solidFill>
                <a:latin typeface="Lato"/>
                <a:ea typeface="Lato"/>
                <a:cs typeface="Lato"/>
                <a:sym typeface="Lato"/>
              </a:rPr>
              <a:t>Midlands UK</a:t>
            </a:r>
            <a:endParaRPr b="1" sz="2400">
              <a:solidFill>
                <a:srgbClr val="003086"/>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Largest UK MedTech cluster, contributing 31.6bn to the local economy</a:t>
            </a:r>
            <a:endParaRPr sz="1600">
              <a:solidFill>
                <a:srgbClr val="193E72"/>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1,200 life sciences companies and 33,000 highly paid jobs</a:t>
            </a:r>
            <a:endParaRPr sz="1600">
              <a:solidFill>
                <a:srgbClr val="193E72"/>
              </a:solidFill>
              <a:latin typeface="Lato"/>
              <a:ea typeface="Lato"/>
              <a:cs typeface="Lato"/>
              <a:sym typeface="Lato"/>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p:txBody>
      </p:sp>
      <p:sp>
        <p:nvSpPr>
          <p:cNvPr id="209" name="Google Shape;209;g2c2c53d2005_0_779"/>
          <p:cNvSpPr txBox="1"/>
          <p:nvPr/>
        </p:nvSpPr>
        <p:spPr>
          <a:xfrm>
            <a:off x="115467" y="5573533"/>
            <a:ext cx="4105500" cy="164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03086"/>
                </a:solidFill>
                <a:latin typeface="Lato"/>
                <a:ea typeface="Lato"/>
                <a:cs typeface="Lato"/>
                <a:sym typeface="Lato"/>
              </a:rPr>
              <a:t>Southern England</a:t>
            </a:r>
            <a:endParaRPr b="1" sz="2400">
              <a:solidFill>
                <a:srgbClr val="003086"/>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Over 3,600 life sciences businesses, </a:t>
            </a:r>
            <a:endParaRPr sz="1600">
              <a:solidFill>
                <a:srgbClr val="193E72"/>
              </a:solidFill>
              <a:latin typeface="Lato"/>
              <a:ea typeface="Lato"/>
              <a:cs typeface="Lato"/>
              <a:sym typeface="Lato"/>
            </a:endParaRPr>
          </a:p>
          <a:p>
            <a:pPr indent="-406400" lvl="0" marL="609600" rtl="0" algn="l">
              <a:spcBef>
                <a:spcPts val="0"/>
              </a:spcBef>
              <a:spcAft>
                <a:spcPts val="0"/>
              </a:spcAft>
              <a:buClr>
                <a:srgbClr val="193E72"/>
              </a:buClr>
              <a:buSzPts val="1600"/>
              <a:buFont typeface="Lato"/>
              <a:buChar char="●"/>
            </a:pPr>
            <a:r>
              <a:rPr lang="en-US" sz="1600">
                <a:solidFill>
                  <a:srgbClr val="193E72"/>
                </a:solidFill>
                <a:latin typeface="Lato"/>
                <a:ea typeface="Lato"/>
                <a:cs typeface="Lato"/>
                <a:sym typeface="Lato"/>
              </a:rPr>
              <a:t>60% of industry turn over, (£56.9bn).</a:t>
            </a:r>
            <a:endParaRPr sz="1600">
              <a:solidFill>
                <a:srgbClr val="193E72"/>
              </a:solidFill>
              <a:latin typeface="Lato"/>
              <a:ea typeface="Lato"/>
              <a:cs typeface="Lato"/>
              <a:sym typeface="Lato"/>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p:txBody>
      </p:sp>
      <p:sp>
        <p:nvSpPr>
          <p:cNvPr id="210" name="Google Shape;210;g2c2c53d2005_0_779"/>
          <p:cNvSpPr txBox="1"/>
          <p:nvPr/>
        </p:nvSpPr>
        <p:spPr>
          <a:xfrm>
            <a:off x="8259533" y="3608133"/>
            <a:ext cx="3780000" cy="16455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400">
                <a:solidFill>
                  <a:srgbClr val="003086"/>
                </a:solidFill>
                <a:latin typeface="Lato"/>
                <a:ea typeface="Lato"/>
                <a:cs typeface="Lato"/>
                <a:sym typeface="Lato"/>
              </a:rPr>
              <a:t>Northern England</a:t>
            </a:r>
            <a:endParaRPr b="1" sz="2400">
              <a:solidFill>
                <a:srgbClr val="003086"/>
              </a:solidFill>
              <a:latin typeface="Lato"/>
              <a:ea typeface="Lato"/>
              <a:cs typeface="Lato"/>
              <a:sym typeface="Lato"/>
            </a:endParaRPr>
          </a:p>
          <a:p>
            <a:pPr indent="-406400" lvl="0" marL="609600" rtl="0" algn="l">
              <a:spcBef>
                <a:spcPts val="0"/>
              </a:spcBef>
              <a:spcAft>
                <a:spcPts val="0"/>
              </a:spcAft>
              <a:buClr>
                <a:srgbClr val="003086"/>
              </a:buClr>
              <a:buSzPts val="1600"/>
              <a:buFont typeface="Lato"/>
              <a:buChar char="●"/>
            </a:pPr>
            <a:r>
              <a:rPr lang="en-US" sz="1600">
                <a:solidFill>
                  <a:srgbClr val="003086"/>
                </a:solidFill>
                <a:latin typeface="Lato"/>
                <a:ea typeface="Lato"/>
                <a:cs typeface="Lato"/>
                <a:sym typeface="Lato"/>
              </a:rPr>
              <a:t>Over 1,300 organisations employing</a:t>
            </a:r>
            <a:endParaRPr sz="1600">
              <a:solidFill>
                <a:srgbClr val="003086"/>
              </a:solidFill>
              <a:latin typeface="Lato"/>
              <a:ea typeface="Lato"/>
              <a:cs typeface="Lato"/>
              <a:sym typeface="Lato"/>
            </a:endParaRPr>
          </a:p>
          <a:p>
            <a:pPr indent="-406400" lvl="0" marL="609600" rtl="0" algn="l">
              <a:spcBef>
                <a:spcPts val="0"/>
              </a:spcBef>
              <a:spcAft>
                <a:spcPts val="0"/>
              </a:spcAft>
              <a:buClr>
                <a:srgbClr val="003086"/>
              </a:buClr>
              <a:buSzPts val="1600"/>
              <a:buFont typeface="Lato"/>
              <a:buChar char="●"/>
            </a:pPr>
            <a:r>
              <a:rPr lang="en-US" sz="1600">
                <a:solidFill>
                  <a:srgbClr val="003086"/>
                </a:solidFill>
                <a:latin typeface="Lato"/>
                <a:ea typeface="Lato"/>
                <a:cs typeface="Lato"/>
                <a:sym typeface="Lato"/>
              </a:rPr>
              <a:t>more than 52,730 people.</a:t>
            </a:r>
            <a:endParaRPr sz="1600">
              <a:solidFill>
                <a:srgbClr val="003086"/>
              </a:solidFill>
              <a:latin typeface="Lato"/>
              <a:ea typeface="Lato"/>
              <a:cs typeface="Lato"/>
              <a:sym typeface="Lato"/>
            </a:endParaRPr>
          </a:p>
          <a:p>
            <a:pPr indent="-406400" lvl="0" marL="609600" rtl="0" algn="l">
              <a:spcBef>
                <a:spcPts val="0"/>
              </a:spcBef>
              <a:spcAft>
                <a:spcPts val="0"/>
              </a:spcAft>
              <a:buClr>
                <a:srgbClr val="003086"/>
              </a:buClr>
              <a:buSzPts val="1600"/>
              <a:buFont typeface="Lato"/>
              <a:buChar char="●"/>
            </a:pPr>
            <a:r>
              <a:rPr lang="en-US" sz="1600">
                <a:solidFill>
                  <a:srgbClr val="003086"/>
                </a:solidFill>
                <a:latin typeface="Lato"/>
                <a:ea typeface="Lato"/>
                <a:cs typeface="Lato"/>
                <a:sym typeface="Lato"/>
              </a:rPr>
              <a:t>220 patents, creating 250 spin-offs</a:t>
            </a:r>
            <a:endParaRPr sz="1600">
              <a:solidFill>
                <a:srgbClr val="003086"/>
              </a:solidFill>
              <a:latin typeface="Lato"/>
              <a:ea typeface="Lato"/>
              <a:cs typeface="Lato"/>
              <a:sym typeface="Lato"/>
            </a:endParaRPr>
          </a:p>
          <a:p>
            <a:pPr indent="0" lvl="0" marL="60960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t/>
            </a:r>
            <a:endParaRPr sz="2400">
              <a:solidFill>
                <a:schemeClr val="dk2"/>
              </a:solidFill>
            </a:endParaRPr>
          </a:p>
        </p:txBody>
      </p:sp>
      <p:sp>
        <p:nvSpPr>
          <p:cNvPr id="211" name="Google Shape;211;g2c2c53d2005_0_779"/>
          <p:cNvSpPr txBox="1"/>
          <p:nvPr/>
        </p:nvSpPr>
        <p:spPr>
          <a:xfrm>
            <a:off x="0" y="1008533"/>
            <a:ext cx="3999900" cy="1385400"/>
          </a:xfrm>
          <a:prstGeom prst="rect">
            <a:avLst/>
          </a:prstGeom>
          <a:noFill/>
          <a:ln>
            <a:noFill/>
          </a:ln>
        </p:spPr>
        <p:txBody>
          <a:bodyPr anchorCtr="0" anchor="t" bIns="121900" lIns="121900" spcFirstLastPara="1" rIns="121900" wrap="square" tIns="121900">
            <a:spAutoFit/>
          </a:bodyPr>
          <a:lstStyle/>
          <a:p>
            <a:pPr indent="0" lvl="0" marL="0" rtl="0" algn="r">
              <a:spcBef>
                <a:spcPts val="0"/>
              </a:spcBef>
              <a:spcAft>
                <a:spcPts val="0"/>
              </a:spcAft>
              <a:buNone/>
            </a:pPr>
            <a:r>
              <a:rPr lang="en-US" sz="3700">
                <a:solidFill>
                  <a:srgbClr val="0B5394"/>
                </a:solidFill>
                <a:latin typeface="Lato"/>
                <a:ea typeface="Lato"/>
                <a:cs typeface="Lato"/>
                <a:sym typeface="Lato"/>
              </a:rPr>
              <a:t>UK: Key Regional Facts</a:t>
            </a:r>
            <a:endParaRPr sz="4000">
              <a:solidFill>
                <a:srgbClr val="0B5394"/>
              </a:solidFill>
              <a:latin typeface="Lato"/>
              <a:ea typeface="Lato"/>
              <a:cs typeface="Lato"/>
              <a:sym typeface="Lato"/>
            </a:endParaRPr>
          </a:p>
        </p:txBody>
      </p:sp>
      <p:cxnSp>
        <p:nvCxnSpPr>
          <p:cNvPr id="212" name="Google Shape;212;g2c2c53d2005_0_779"/>
          <p:cNvCxnSpPr/>
          <p:nvPr/>
        </p:nvCxnSpPr>
        <p:spPr>
          <a:xfrm>
            <a:off x="4088300" y="978800"/>
            <a:ext cx="43500" cy="56907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2" name="Shape 1332"/>
        <p:cNvGrpSpPr/>
        <p:nvPr/>
      </p:nvGrpSpPr>
      <p:grpSpPr>
        <a:xfrm>
          <a:off x="0" y="0"/>
          <a:ext cx="0" cy="0"/>
          <a:chOff x="0" y="0"/>
          <a:chExt cx="0" cy="0"/>
        </a:xfrm>
      </p:grpSpPr>
      <p:sp>
        <p:nvSpPr>
          <p:cNvPr id="1333" name="Google Shape;1333;g2c330d11445_0_541"/>
          <p:cNvSpPr txBox="1"/>
          <p:nvPr/>
        </p:nvSpPr>
        <p:spPr>
          <a:xfrm>
            <a:off x="49433" y="1573400"/>
            <a:ext cx="3302400" cy="40635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500"/>
              <a:buFont typeface="Arial"/>
              <a:buNone/>
            </a:pPr>
            <a:r>
              <a:rPr lang="en-US" sz="3100">
                <a:solidFill>
                  <a:srgbClr val="193E73"/>
                </a:solidFill>
                <a:latin typeface="Lato"/>
                <a:ea typeface="Lato"/>
                <a:cs typeface="Lato"/>
                <a:sym typeface="Lato"/>
              </a:rPr>
              <a:t>Competitive grants funding multi-disciplinary health and social research in clinical and non-clinical settings </a:t>
            </a:r>
            <a:endParaRPr b="0" i="0" sz="3100" u="none" cap="none" strike="noStrike">
              <a:solidFill>
                <a:srgbClr val="0B5394"/>
              </a:solidFill>
              <a:latin typeface="Lato"/>
              <a:ea typeface="Lato"/>
              <a:cs typeface="Lato"/>
              <a:sym typeface="Lato"/>
            </a:endParaRPr>
          </a:p>
        </p:txBody>
      </p:sp>
      <p:pic>
        <p:nvPicPr>
          <p:cNvPr descr="A picture containing text, clipart&#10;&#10;Description automatically generated" id="1334" name="Google Shape;1334;g2c330d11445_0_541"/>
          <p:cNvPicPr preferRelativeResize="0"/>
          <p:nvPr/>
        </p:nvPicPr>
        <p:blipFill rotWithShape="1">
          <a:blip r:embed="rId3">
            <a:alphaModFix/>
          </a:blip>
          <a:srcRect b="0" l="0" r="0" t="0"/>
          <a:stretch/>
        </p:blipFill>
        <p:spPr>
          <a:xfrm>
            <a:off x="4078267" y="2597433"/>
            <a:ext cx="8113731" cy="1359800"/>
          </a:xfrm>
          <a:prstGeom prst="rect">
            <a:avLst/>
          </a:prstGeom>
          <a:noFill/>
          <a:ln>
            <a:noFill/>
          </a:ln>
        </p:spPr>
      </p:pic>
      <p:sp>
        <p:nvSpPr>
          <p:cNvPr id="1335" name="Google Shape;1335;g2c330d11445_0_541"/>
          <p:cNvSpPr txBox="1"/>
          <p:nvPr/>
        </p:nvSpPr>
        <p:spPr>
          <a:xfrm>
            <a:off x="4154367" y="2918767"/>
            <a:ext cx="684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EME</a:t>
            </a:r>
            <a:endParaRPr b="0" i="0" sz="1600" u="none" cap="none" strike="noStrike">
              <a:solidFill>
                <a:srgbClr val="000000"/>
              </a:solidFill>
              <a:latin typeface="Lato"/>
              <a:ea typeface="Lato"/>
              <a:cs typeface="Lato"/>
              <a:sym typeface="Lato"/>
            </a:endParaRPr>
          </a:p>
        </p:txBody>
      </p:sp>
      <p:sp>
        <p:nvSpPr>
          <p:cNvPr id="1336" name="Google Shape;1336;g2c330d11445_0_541"/>
          <p:cNvSpPr txBox="1"/>
          <p:nvPr/>
        </p:nvSpPr>
        <p:spPr>
          <a:xfrm>
            <a:off x="4959964" y="3291333"/>
            <a:ext cx="576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ESP</a:t>
            </a:r>
            <a:endParaRPr b="0" i="0" sz="1600" u="none" cap="none" strike="noStrike">
              <a:solidFill>
                <a:srgbClr val="000000"/>
              </a:solidFill>
              <a:latin typeface="Lato"/>
              <a:ea typeface="Lato"/>
              <a:cs typeface="Lato"/>
              <a:sym typeface="Lato"/>
            </a:endParaRPr>
          </a:p>
        </p:txBody>
      </p:sp>
      <p:sp>
        <p:nvSpPr>
          <p:cNvPr id="1337" name="Google Shape;1337;g2c330d11445_0_541"/>
          <p:cNvSpPr txBox="1"/>
          <p:nvPr/>
        </p:nvSpPr>
        <p:spPr>
          <a:xfrm>
            <a:off x="5536768" y="2918767"/>
            <a:ext cx="10017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HSDR</a:t>
            </a:r>
            <a:endParaRPr b="0" i="0" sz="1600" u="none" cap="none" strike="noStrike">
              <a:solidFill>
                <a:srgbClr val="000000"/>
              </a:solidFill>
              <a:latin typeface="Lato"/>
              <a:ea typeface="Lato"/>
              <a:cs typeface="Lato"/>
              <a:sym typeface="Lato"/>
            </a:endParaRPr>
          </a:p>
        </p:txBody>
      </p:sp>
      <p:sp>
        <p:nvSpPr>
          <p:cNvPr id="1338" name="Google Shape;1338;g2c330d11445_0_541"/>
          <p:cNvSpPr txBox="1"/>
          <p:nvPr/>
        </p:nvSpPr>
        <p:spPr>
          <a:xfrm>
            <a:off x="6538831" y="3165167"/>
            <a:ext cx="684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HTA</a:t>
            </a:r>
            <a:endParaRPr b="0" i="0" sz="1600" u="none" cap="none" strike="noStrike">
              <a:solidFill>
                <a:srgbClr val="000000"/>
              </a:solidFill>
              <a:latin typeface="Lato"/>
              <a:ea typeface="Lato"/>
              <a:cs typeface="Lato"/>
              <a:sym typeface="Lato"/>
            </a:endParaRPr>
          </a:p>
        </p:txBody>
      </p:sp>
      <p:sp>
        <p:nvSpPr>
          <p:cNvPr id="1339" name="Google Shape;1339;g2c330d11445_0_541"/>
          <p:cNvSpPr txBox="1"/>
          <p:nvPr/>
        </p:nvSpPr>
        <p:spPr>
          <a:xfrm>
            <a:off x="7354927" y="2918767"/>
            <a:ext cx="5280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i4i</a:t>
            </a:r>
            <a:endParaRPr b="0" i="0" sz="1600" u="none" cap="none" strike="noStrike">
              <a:solidFill>
                <a:srgbClr val="000000"/>
              </a:solidFill>
              <a:latin typeface="Lato"/>
              <a:ea typeface="Lato"/>
              <a:cs typeface="Lato"/>
              <a:sym typeface="Lato"/>
            </a:endParaRPr>
          </a:p>
        </p:txBody>
      </p:sp>
      <p:sp>
        <p:nvSpPr>
          <p:cNvPr id="1340" name="Google Shape;1340;g2c330d11445_0_541"/>
          <p:cNvSpPr txBox="1"/>
          <p:nvPr/>
        </p:nvSpPr>
        <p:spPr>
          <a:xfrm>
            <a:off x="8058151" y="3392935"/>
            <a:ext cx="684900" cy="5850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PGfAR</a:t>
            </a:r>
            <a:endParaRPr b="1" i="0" sz="1600" u="none" cap="none" strike="noStrike">
              <a:solidFill>
                <a:schemeClr val="lt1"/>
              </a:solidFill>
              <a:latin typeface="Lato"/>
              <a:ea typeface="Lato"/>
              <a:cs typeface="Lato"/>
              <a:sym typeface="Lato"/>
            </a:endParaRPr>
          </a:p>
        </p:txBody>
      </p:sp>
      <p:sp>
        <p:nvSpPr>
          <p:cNvPr id="1341" name="Google Shape;1341;g2c330d11445_0_541"/>
          <p:cNvSpPr txBox="1"/>
          <p:nvPr/>
        </p:nvSpPr>
        <p:spPr>
          <a:xfrm>
            <a:off x="8848267" y="2918767"/>
            <a:ext cx="684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PDG</a:t>
            </a:r>
            <a:endParaRPr b="0" i="0" sz="1600" u="none" cap="none" strike="noStrike">
              <a:solidFill>
                <a:srgbClr val="000000"/>
              </a:solidFill>
              <a:latin typeface="Lato"/>
              <a:ea typeface="Lato"/>
              <a:cs typeface="Lato"/>
              <a:sym typeface="Lato"/>
            </a:endParaRPr>
          </a:p>
        </p:txBody>
      </p:sp>
      <p:sp>
        <p:nvSpPr>
          <p:cNvPr id="1342" name="Google Shape;1342;g2c330d11445_0_541"/>
          <p:cNvSpPr txBox="1"/>
          <p:nvPr/>
        </p:nvSpPr>
        <p:spPr>
          <a:xfrm>
            <a:off x="9729167" y="3392933"/>
            <a:ext cx="684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PHR</a:t>
            </a:r>
            <a:endParaRPr b="0" i="0" sz="1600" u="none" cap="none" strike="noStrike">
              <a:solidFill>
                <a:srgbClr val="000000"/>
              </a:solidFill>
              <a:latin typeface="Lato"/>
              <a:ea typeface="Lato"/>
              <a:cs typeface="Lato"/>
              <a:sym typeface="Lato"/>
            </a:endParaRPr>
          </a:p>
        </p:txBody>
      </p:sp>
      <p:sp>
        <p:nvSpPr>
          <p:cNvPr id="1343" name="Google Shape;1343;g2c330d11445_0_541"/>
          <p:cNvSpPr txBox="1"/>
          <p:nvPr/>
        </p:nvSpPr>
        <p:spPr>
          <a:xfrm>
            <a:off x="10498403" y="2918767"/>
            <a:ext cx="576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PRP</a:t>
            </a:r>
            <a:endParaRPr b="0" i="0" sz="1600" u="none" cap="none" strike="noStrike">
              <a:solidFill>
                <a:srgbClr val="000000"/>
              </a:solidFill>
              <a:latin typeface="Lato"/>
              <a:ea typeface="Lato"/>
              <a:cs typeface="Lato"/>
              <a:sym typeface="Lato"/>
            </a:endParaRPr>
          </a:p>
        </p:txBody>
      </p:sp>
      <p:sp>
        <p:nvSpPr>
          <p:cNvPr id="1344" name="Google Shape;1344;g2c330d11445_0_541"/>
          <p:cNvSpPr txBox="1"/>
          <p:nvPr/>
        </p:nvSpPr>
        <p:spPr>
          <a:xfrm>
            <a:off x="11282269" y="3392933"/>
            <a:ext cx="684900" cy="338700"/>
          </a:xfrm>
          <a:prstGeom prst="rect">
            <a:avLst/>
          </a:prstGeom>
          <a:noFill/>
          <a:ln>
            <a:noFill/>
          </a:ln>
        </p:spPr>
        <p:txBody>
          <a:bodyPr anchorCtr="0" anchor="t" bIns="45700" lIns="91400" spcFirstLastPara="1" rIns="914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Lato"/>
                <a:ea typeface="Lato"/>
                <a:cs typeface="Lato"/>
                <a:sym typeface="Lato"/>
              </a:rPr>
              <a:t>RfPB</a:t>
            </a:r>
            <a:endParaRPr b="1" i="0" sz="1600" u="none" cap="none" strike="noStrike">
              <a:solidFill>
                <a:schemeClr val="lt1"/>
              </a:solidFill>
              <a:latin typeface="Lato"/>
              <a:ea typeface="Lato"/>
              <a:cs typeface="Lato"/>
              <a:sym typeface="Lato"/>
            </a:endParaRPr>
          </a:p>
        </p:txBody>
      </p:sp>
      <p:cxnSp>
        <p:nvCxnSpPr>
          <p:cNvPr id="1345" name="Google Shape;1345;g2c330d11445_0_541"/>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1500">
        <p:fad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cxnSp>
        <p:nvCxnSpPr>
          <p:cNvPr id="1350" name="Google Shape;1350;g2c330d11445_0_632"/>
          <p:cNvCxnSpPr/>
          <p:nvPr/>
        </p:nvCxnSpPr>
        <p:spPr>
          <a:xfrm>
            <a:off x="7472443" y="1310223"/>
            <a:ext cx="23100" cy="4487700"/>
          </a:xfrm>
          <a:prstGeom prst="straightConnector1">
            <a:avLst/>
          </a:prstGeom>
          <a:noFill/>
          <a:ln cap="flat" cmpd="sng" w="9525">
            <a:solidFill>
              <a:schemeClr val="accent2"/>
            </a:solidFill>
            <a:prstDash val="dot"/>
            <a:round/>
            <a:headEnd len="sm" w="sm" type="none"/>
            <a:tailEnd len="sm" w="sm" type="none"/>
          </a:ln>
        </p:spPr>
      </p:cxnSp>
      <p:cxnSp>
        <p:nvCxnSpPr>
          <p:cNvPr id="1351" name="Google Shape;1351;g2c330d11445_0_632"/>
          <p:cNvCxnSpPr/>
          <p:nvPr/>
        </p:nvCxnSpPr>
        <p:spPr>
          <a:xfrm>
            <a:off x="5180633" y="1310357"/>
            <a:ext cx="23100" cy="4487700"/>
          </a:xfrm>
          <a:prstGeom prst="straightConnector1">
            <a:avLst/>
          </a:prstGeom>
          <a:noFill/>
          <a:ln cap="flat" cmpd="sng" w="9525">
            <a:solidFill>
              <a:schemeClr val="accent2"/>
            </a:solidFill>
            <a:prstDash val="dot"/>
            <a:round/>
            <a:headEnd len="sm" w="sm" type="none"/>
            <a:tailEnd len="sm" w="sm" type="none"/>
          </a:ln>
        </p:spPr>
      </p:cxnSp>
      <p:cxnSp>
        <p:nvCxnSpPr>
          <p:cNvPr id="1352" name="Google Shape;1352;g2c330d11445_0_632"/>
          <p:cNvCxnSpPr/>
          <p:nvPr/>
        </p:nvCxnSpPr>
        <p:spPr>
          <a:xfrm>
            <a:off x="2888823" y="1268215"/>
            <a:ext cx="23100" cy="4487700"/>
          </a:xfrm>
          <a:prstGeom prst="straightConnector1">
            <a:avLst/>
          </a:prstGeom>
          <a:noFill/>
          <a:ln cap="flat" cmpd="sng" w="9525">
            <a:solidFill>
              <a:schemeClr val="accent2"/>
            </a:solidFill>
            <a:prstDash val="dot"/>
            <a:round/>
            <a:headEnd len="sm" w="sm" type="none"/>
            <a:tailEnd len="sm" w="sm" type="none"/>
          </a:ln>
        </p:spPr>
      </p:cxnSp>
      <p:sp>
        <p:nvSpPr>
          <p:cNvPr id="1353" name="Google Shape;1353;g2c330d11445_0_632"/>
          <p:cNvSpPr/>
          <p:nvPr/>
        </p:nvSpPr>
        <p:spPr>
          <a:xfrm>
            <a:off x="1414669" y="3699329"/>
            <a:ext cx="1559100" cy="299100"/>
          </a:xfrm>
          <a:prstGeom prst="roundRect">
            <a:avLst>
              <a:gd fmla="val 50000" name="adj"/>
            </a:avLst>
          </a:prstGeom>
          <a:solidFill>
            <a:srgbClr val="6667A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Feasibility Studies</a:t>
            </a:r>
            <a:endParaRPr b="1" i="0" sz="1100" u="none" cap="none" strike="noStrike">
              <a:solidFill>
                <a:schemeClr val="lt2"/>
              </a:solidFill>
              <a:latin typeface="Lato"/>
              <a:ea typeface="Lato"/>
              <a:cs typeface="Lato"/>
              <a:sym typeface="Lato"/>
            </a:endParaRPr>
          </a:p>
        </p:txBody>
      </p:sp>
      <p:sp>
        <p:nvSpPr>
          <p:cNvPr id="1354" name="Google Shape;1354;g2c330d11445_0_632"/>
          <p:cNvSpPr/>
          <p:nvPr/>
        </p:nvSpPr>
        <p:spPr>
          <a:xfrm>
            <a:off x="3014585" y="3699329"/>
            <a:ext cx="2792100" cy="299100"/>
          </a:xfrm>
          <a:prstGeom prst="roundRect">
            <a:avLst>
              <a:gd fmla="val 50000" name="adj"/>
            </a:avLst>
          </a:prstGeom>
          <a:solidFill>
            <a:srgbClr val="6667A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Primer Award</a:t>
            </a:r>
            <a:endParaRPr b="1" i="0" sz="1100" u="none" cap="none" strike="noStrike">
              <a:solidFill>
                <a:schemeClr val="lt2"/>
              </a:solidFill>
              <a:latin typeface="Lato"/>
              <a:ea typeface="Lato"/>
              <a:cs typeface="Lato"/>
              <a:sym typeface="Lato"/>
            </a:endParaRPr>
          </a:p>
        </p:txBody>
      </p:sp>
      <p:sp>
        <p:nvSpPr>
          <p:cNvPr id="1355" name="Google Shape;1355;g2c330d11445_0_632"/>
          <p:cNvSpPr/>
          <p:nvPr/>
        </p:nvSpPr>
        <p:spPr>
          <a:xfrm>
            <a:off x="2220955" y="3363500"/>
            <a:ext cx="3621600" cy="299100"/>
          </a:xfrm>
          <a:prstGeom prst="roundRect">
            <a:avLst>
              <a:gd fmla="val 50000" name="adj"/>
            </a:avLst>
          </a:prstGeom>
          <a:solidFill>
            <a:srgbClr val="6667A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Innovate UK</a:t>
            </a:r>
            <a:endParaRPr b="1" i="0" sz="1100" u="none" cap="none" strike="noStrike">
              <a:solidFill>
                <a:schemeClr val="lt2"/>
              </a:solidFill>
              <a:latin typeface="Lato"/>
              <a:ea typeface="Lato"/>
              <a:cs typeface="Lato"/>
              <a:sym typeface="Lato"/>
            </a:endParaRPr>
          </a:p>
        </p:txBody>
      </p:sp>
      <p:sp>
        <p:nvSpPr>
          <p:cNvPr id="1356" name="Google Shape;1356;g2c330d11445_0_632"/>
          <p:cNvSpPr txBox="1"/>
          <p:nvPr/>
        </p:nvSpPr>
        <p:spPr>
          <a:xfrm>
            <a:off x="414363" y="3322199"/>
            <a:ext cx="15924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6667AD"/>
                </a:solidFill>
                <a:latin typeface="Lato"/>
                <a:ea typeface="Lato"/>
                <a:cs typeface="Lato"/>
                <a:sym typeface="Lato"/>
              </a:rPr>
              <a:t>Innovate UK Biomedical Catalyst</a:t>
            </a:r>
            <a:endParaRPr b="1" i="0" sz="1100" u="none" cap="none" strike="noStrike">
              <a:solidFill>
                <a:srgbClr val="6667AD"/>
              </a:solidFill>
              <a:latin typeface="Lato"/>
              <a:ea typeface="Lato"/>
              <a:cs typeface="Lato"/>
              <a:sym typeface="Lato"/>
            </a:endParaRPr>
          </a:p>
        </p:txBody>
      </p:sp>
      <p:sp>
        <p:nvSpPr>
          <p:cNvPr id="1357" name="Google Shape;1357;g2c330d11445_0_632"/>
          <p:cNvSpPr/>
          <p:nvPr/>
        </p:nvSpPr>
        <p:spPr>
          <a:xfrm>
            <a:off x="558015" y="942973"/>
            <a:ext cx="2358900" cy="337200"/>
          </a:xfrm>
          <a:prstGeom prst="chevron">
            <a:avLst>
              <a:gd fmla="val 50000" name="adj"/>
            </a:avLst>
          </a:prstGeom>
          <a:solidFill>
            <a:srgbClr val="CFE2F3"/>
          </a:solid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300" u="none" cap="none" strike="noStrike">
                <a:solidFill>
                  <a:schemeClr val="lt1"/>
                </a:solidFill>
                <a:latin typeface="Lato"/>
                <a:ea typeface="Lato"/>
                <a:cs typeface="Lato"/>
                <a:sym typeface="Lato"/>
              </a:rPr>
              <a:t>Basic research</a:t>
            </a:r>
            <a:endParaRPr b="1" i="0" sz="1300" u="none" cap="none" strike="noStrike">
              <a:solidFill>
                <a:schemeClr val="lt1"/>
              </a:solidFill>
              <a:latin typeface="Lato"/>
              <a:ea typeface="Lato"/>
              <a:cs typeface="Lato"/>
              <a:sym typeface="Lato"/>
            </a:endParaRPr>
          </a:p>
        </p:txBody>
      </p:sp>
      <p:sp>
        <p:nvSpPr>
          <p:cNvPr id="1358" name="Google Shape;1358;g2c330d11445_0_632"/>
          <p:cNvSpPr/>
          <p:nvPr/>
        </p:nvSpPr>
        <p:spPr>
          <a:xfrm>
            <a:off x="2852344" y="942973"/>
            <a:ext cx="2358900" cy="337200"/>
          </a:xfrm>
          <a:prstGeom prst="chevron">
            <a:avLst>
              <a:gd fmla="val 50000" name="adj"/>
            </a:avLst>
          </a:prstGeom>
          <a:solidFill>
            <a:srgbClr val="9FC5E8"/>
          </a:solidFill>
          <a:ln cap="flat" cmpd="sng" w="19050">
            <a:solidFill>
              <a:srgbClr val="183E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300" u="none" cap="none" strike="noStrike">
                <a:solidFill>
                  <a:schemeClr val="lt1"/>
                </a:solidFill>
                <a:latin typeface="Lato"/>
                <a:ea typeface="Lato"/>
                <a:cs typeface="Lato"/>
                <a:sym typeface="Lato"/>
              </a:rPr>
              <a:t>Translational development</a:t>
            </a:r>
            <a:endParaRPr b="0" i="0" sz="1300" u="none" cap="none" strike="noStrike">
              <a:solidFill>
                <a:schemeClr val="lt1"/>
              </a:solidFill>
              <a:latin typeface="Lato"/>
              <a:ea typeface="Lato"/>
              <a:cs typeface="Lato"/>
              <a:sym typeface="Lato"/>
            </a:endParaRPr>
          </a:p>
        </p:txBody>
      </p:sp>
      <p:sp>
        <p:nvSpPr>
          <p:cNvPr id="1359" name="Google Shape;1359;g2c330d11445_0_632"/>
          <p:cNvSpPr/>
          <p:nvPr/>
        </p:nvSpPr>
        <p:spPr>
          <a:xfrm>
            <a:off x="5146675" y="942973"/>
            <a:ext cx="2358900" cy="337200"/>
          </a:xfrm>
          <a:prstGeom prst="chevron">
            <a:avLst>
              <a:gd fmla="val 50000" name="adj"/>
            </a:avLst>
          </a:prstGeom>
          <a:solidFill>
            <a:srgbClr val="3D85C6"/>
          </a:solidFill>
          <a:ln cap="flat" cmpd="sng" w="19050">
            <a:solidFill>
              <a:srgbClr val="183E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300" u="none" cap="none" strike="noStrike">
                <a:solidFill>
                  <a:schemeClr val="lt1"/>
                </a:solidFill>
                <a:latin typeface="Lato"/>
                <a:ea typeface="Lato"/>
                <a:cs typeface="Lato"/>
                <a:sym typeface="Lato"/>
              </a:rPr>
              <a:t>Clinical evaluation</a:t>
            </a:r>
            <a:endParaRPr b="0" i="0" sz="1300" u="none" cap="none" strike="noStrike">
              <a:solidFill>
                <a:schemeClr val="lt1"/>
              </a:solidFill>
              <a:latin typeface="Lato"/>
              <a:ea typeface="Lato"/>
              <a:cs typeface="Lato"/>
              <a:sym typeface="Lato"/>
            </a:endParaRPr>
          </a:p>
        </p:txBody>
      </p:sp>
      <p:sp>
        <p:nvSpPr>
          <p:cNvPr id="1360" name="Google Shape;1360;g2c330d11445_0_632"/>
          <p:cNvSpPr/>
          <p:nvPr/>
        </p:nvSpPr>
        <p:spPr>
          <a:xfrm>
            <a:off x="7441004" y="942973"/>
            <a:ext cx="2358900" cy="337200"/>
          </a:xfrm>
          <a:prstGeom prst="chevron">
            <a:avLst>
              <a:gd fmla="val 50000" name="adj"/>
            </a:avLst>
          </a:prstGeom>
          <a:solidFill>
            <a:srgbClr val="1155CC"/>
          </a:solidFill>
          <a:ln cap="flat" cmpd="sng" w="19050">
            <a:solidFill>
              <a:srgbClr val="183E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300" u="none" cap="none" strike="noStrike">
                <a:solidFill>
                  <a:schemeClr val="lt1"/>
                </a:solidFill>
                <a:latin typeface="Lato"/>
                <a:ea typeface="Lato"/>
                <a:cs typeface="Lato"/>
                <a:sym typeface="Lato"/>
              </a:rPr>
              <a:t>Implementation</a:t>
            </a:r>
            <a:endParaRPr b="0" i="0" sz="1300" u="none" cap="none" strike="noStrike">
              <a:solidFill>
                <a:schemeClr val="lt1"/>
              </a:solidFill>
              <a:latin typeface="Lato"/>
              <a:ea typeface="Lato"/>
              <a:cs typeface="Lato"/>
              <a:sym typeface="Lato"/>
            </a:endParaRPr>
          </a:p>
        </p:txBody>
      </p:sp>
      <p:sp>
        <p:nvSpPr>
          <p:cNvPr id="1361" name="Google Shape;1361;g2c330d11445_0_632"/>
          <p:cNvSpPr/>
          <p:nvPr/>
        </p:nvSpPr>
        <p:spPr>
          <a:xfrm>
            <a:off x="732569" y="1351647"/>
            <a:ext cx="2120100" cy="299100"/>
          </a:xfrm>
          <a:prstGeom prst="roundRect">
            <a:avLst>
              <a:gd fmla="val 50000" name="adj"/>
            </a:avLst>
          </a:prstGeom>
          <a:solidFill>
            <a:srgbClr val="EB5D4E"/>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Charities</a:t>
            </a:r>
            <a:endParaRPr b="1" i="0" sz="1100" u="none" cap="none" strike="noStrike">
              <a:solidFill>
                <a:schemeClr val="lt2"/>
              </a:solidFill>
              <a:latin typeface="Lato"/>
              <a:ea typeface="Lato"/>
              <a:cs typeface="Lato"/>
              <a:sym typeface="Lato"/>
            </a:endParaRPr>
          </a:p>
        </p:txBody>
      </p:sp>
      <p:sp>
        <p:nvSpPr>
          <p:cNvPr id="1362" name="Google Shape;1362;g2c330d11445_0_632"/>
          <p:cNvSpPr/>
          <p:nvPr/>
        </p:nvSpPr>
        <p:spPr>
          <a:xfrm>
            <a:off x="732569" y="1687475"/>
            <a:ext cx="2120100" cy="297900"/>
          </a:xfrm>
          <a:prstGeom prst="roundRect">
            <a:avLst>
              <a:gd fmla="val 50000" name="adj"/>
            </a:avLst>
          </a:prstGeom>
          <a:solidFill>
            <a:srgbClr val="2DA8B0"/>
          </a:solidFill>
          <a:ln>
            <a:noFill/>
          </a:ln>
        </p:spPr>
        <p:txBody>
          <a:bodyPr anchorCtr="0" anchor="ctr" bIns="121900" lIns="24000" spcFirstLastPara="1" rIns="240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Engineering and Physical Sciences Research Council</a:t>
            </a:r>
            <a:endParaRPr b="1" i="0" sz="1100" u="none" cap="none" strike="noStrike">
              <a:solidFill>
                <a:schemeClr val="lt2"/>
              </a:solidFill>
              <a:latin typeface="Lato"/>
              <a:ea typeface="Lato"/>
              <a:cs typeface="Lato"/>
              <a:sym typeface="Lato"/>
            </a:endParaRPr>
          </a:p>
        </p:txBody>
      </p:sp>
      <p:sp>
        <p:nvSpPr>
          <p:cNvPr id="1363" name="Google Shape;1363;g2c330d11445_0_632"/>
          <p:cNvSpPr/>
          <p:nvPr/>
        </p:nvSpPr>
        <p:spPr>
          <a:xfrm>
            <a:off x="732569" y="2022260"/>
            <a:ext cx="3097500" cy="297900"/>
          </a:xfrm>
          <a:prstGeom prst="roundRect">
            <a:avLst>
              <a:gd fmla="val 50000" name="adj"/>
            </a:avLst>
          </a:prstGeom>
          <a:solidFill>
            <a:srgbClr val="2DA8B0"/>
          </a:solidFill>
          <a:ln>
            <a:noFill/>
          </a:ln>
        </p:spPr>
        <p:txBody>
          <a:bodyPr anchorCtr="0" anchor="ctr" bIns="121900" lIns="24000" spcFirstLastPara="1" rIns="240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Biotechnology and Biological Sciences Research Council</a:t>
            </a:r>
            <a:endParaRPr b="1" i="0" sz="1100" u="none" cap="none" strike="noStrike">
              <a:solidFill>
                <a:schemeClr val="lt2"/>
              </a:solidFill>
              <a:latin typeface="Lato"/>
              <a:ea typeface="Lato"/>
              <a:cs typeface="Lato"/>
              <a:sym typeface="Lato"/>
            </a:endParaRPr>
          </a:p>
        </p:txBody>
      </p:sp>
      <p:sp>
        <p:nvSpPr>
          <p:cNvPr id="1364" name="Google Shape;1364;g2c330d11445_0_632"/>
          <p:cNvSpPr/>
          <p:nvPr/>
        </p:nvSpPr>
        <p:spPr>
          <a:xfrm>
            <a:off x="1127208" y="2357057"/>
            <a:ext cx="1725300" cy="299100"/>
          </a:xfrm>
          <a:prstGeom prst="roundRect">
            <a:avLst>
              <a:gd fmla="val 50000" name="adj"/>
            </a:avLst>
          </a:prstGeom>
          <a:solidFill>
            <a:srgbClr val="F2933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Medical Research Council</a:t>
            </a:r>
            <a:endParaRPr b="1" i="0" sz="1100" u="none" cap="none" strike="noStrike">
              <a:solidFill>
                <a:schemeClr val="lt2"/>
              </a:solidFill>
              <a:latin typeface="Lato"/>
              <a:ea typeface="Lato"/>
              <a:cs typeface="Lato"/>
              <a:sym typeface="Lato"/>
            </a:endParaRPr>
          </a:p>
        </p:txBody>
      </p:sp>
      <p:sp>
        <p:nvSpPr>
          <p:cNvPr id="1365" name="Google Shape;1365;g2c330d11445_0_632"/>
          <p:cNvSpPr/>
          <p:nvPr/>
        </p:nvSpPr>
        <p:spPr>
          <a:xfrm>
            <a:off x="942917" y="2692885"/>
            <a:ext cx="2120100" cy="299100"/>
          </a:xfrm>
          <a:prstGeom prst="roundRect">
            <a:avLst>
              <a:gd fmla="val 50000" name="adj"/>
            </a:avLst>
          </a:prstGeom>
          <a:solidFill>
            <a:srgbClr val="92D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extLst>
                  <a:ext uri="http://customooxmlschemas.google.com/">
                    <go:slidesCustomData xmlns:go="http://customooxmlschemas.google.com/" textRoundtripDataId="5"/>
                  </a:ext>
                </a:extLst>
              </a:rPr>
              <a:t>Wellcome</a:t>
            </a:r>
            <a:r>
              <a:rPr b="1" i="0" lang="en-US" sz="1100" u="none" cap="none" strike="noStrike">
                <a:solidFill>
                  <a:schemeClr val="lt2"/>
                </a:solidFill>
                <a:latin typeface="Lato"/>
                <a:ea typeface="Lato"/>
                <a:cs typeface="Lato"/>
                <a:sym typeface="Lato"/>
              </a:rPr>
              <a:t> Trust</a:t>
            </a:r>
            <a:endParaRPr b="1" i="0" sz="1100" u="none" cap="none" strike="noStrike">
              <a:solidFill>
                <a:schemeClr val="lt2"/>
              </a:solidFill>
              <a:latin typeface="Lato"/>
              <a:ea typeface="Lato"/>
              <a:cs typeface="Lato"/>
              <a:sym typeface="Lato"/>
            </a:endParaRPr>
          </a:p>
        </p:txBody>
      </p:sp>
      <p:sp>
        <p:nvSpPr>
          <p:cNvPr id="1366" name="Google Shape;1366;g2c330d11445_0_632"/>
          <p:cNvSpPr/>
          <p:nvPr/>
        </p:nvSpPr>
        <p:spPr>
          <a:xfrm>
            <a:off x="3117669" y="2692367"/>
            <a:ext cx="2500500" cy="299100"/>
          </a:xfrm>
          <a:prstGeom prst="roundRect">
            <a:avLst>
              <a:gd fmla="val 50000" name="adj"/>
            </a:avLst>
          </a:prstGeom>
          <a:solidFill>
            <a:srgbClr val="92D05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Development Pathway Funding Scheme</a:t>
            </a:r>
            <a:endParaRPr b="1" i="0" sz="1100" u="none" cap="none" strike="noStrike">
              <a:solidFill>
                <a:schemeClr val="lt2"/>
              </a:solidFill>
              <a:latin typeface="Lato"/>
              <a:ea typeface="Lato"/>
              <a:cs typeface="Lato"/>
              <a:sym typeface="Lato"/>
            </a:endParaRPr>
          </a:p>
        </p:txBody>
      </p:sp>
      <p:sp>
        <p:nvSpPr>
          <p:cNvPr id="1367" name="Google Shape;1367;g2c330d11445_0_632"/>
          <p:cNvSpPr/>
          <p:nvPr/>
        </p:nvSpPr>
        <p:spPr>
          <a:xfrm>
            <a:off x="3014604" y="4035167"/>
            <a:ext cx="4426500" cy="299100"/>
          </a:xfrm>
          <a:prstGeom prst="roundRect">
            <a:avLst>
              <a:gd fmla="val 50000" name="adj"/>
            </a:avLst>
          </a:prstGeom>
          <a:solidFill>
            <a:srgbClr val="193E72"/>
          </a:solidFill>
          <a:ln cap="flat" cmpd="sng" w="19050">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NIHR i4i Product Development Award</a:t>
            </a:r>
            <a:endParaRPr b="1" i="0" sz="1100" u="none" cap="none" strike="noStrike">
              <a:solidFill>
                <a:schemeClr val="lt2"/>
              </a:solidFill>
              <a:latin typeface="Lato"/>
              <a:ea typeface="Lato"/>
              <a:cs typeface="Lato"/>
              <a:sym typeface="Lato"/>
            </a:endParaRPr>
          </a:p>
        </p:txBody>
      </p:sp>
      <p:sp>
        <p:nvSpPr>
          <p:cNvPr id="1368" name="Google Shape;1368;g2c330d11445_0_632"/>
          <p:cNvSpPr/>
          <p:nvPr/>
        </p:nvSpPr>
        <p:spPr>
          <a:xfrm>
            <a:off x="5350732" y="4765689"/>
            <a:ext cx="1974900" cy="299100"/>
          </a:xfrm>
          <a:prstGeom prst="roundRect">
            <a:avLst>
              <a:gd fmla="val 50000" name="adj"/>
            </a:avLst>
          </a:prstGeom>
          <a:solidFill>
            <a:srgbClr val="193E72"/>
          </a:solidFill>
          <a:ln cap="flat" cmpd="sng" w="19050">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NIHR/MRC EME</a:t>
            </a:r>
            <a:endParaRPr b="1" i="0" sz="1100" u="none" cap="none" strike="noStrike">
              <a:solidFill>
                <a:schemeClr val="lt2"/>
              </a:solidFill>
              <a:latin typeface="Lato"/>
              <a:ea typeface="Lato"/>
              <a:cs typeface="Lato"/>
              <a:sym typeface="Lato"/>
            </a:endParaRPr>
          </a:p>
        </p:txBody>
      </p:sp>
      <p:sp>
        <p:nvSpPr>
          <p:cNvPr id="1369" name="Google Shape;1369;g2c330d11445_0_632"/>
          <p:cNvSpPr/>
          <p:nvPr/>
        </p:nvSpPr>
        <p:spPr>
          <a:xfrm>
            <a:off x="7527057" y="4035167"/>
            <a:ext cx="2274000" cy="299100"/>
          </a:xfrm>
          <a:prstGeom prst="roundRect">
            <a:avLst>
              <a:gd fmla="val 50000" name="adj"/>
            </a:avLst>
          </a:prstGeom>
          <a:solidFill>
            <a:srgbClr val="193E72"/>
          </a:solidFill>
          <a:ln cap="flat" cmpd="sng" w="19050">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NIHR Challenge Award</a:t>
            </a:r>
            <a:endParaRPr b="1" i="0" sz="1100" u="none" cap="none" strike="noStrike">
              <a:solidFill>
                <a:schemeClr val="lt2"/>
              </a:solidFill>
              <a:latin typeface="Lato"/>
              <a:ea typeface="Lato"/>
              <a:cs typeface="Lato"/>
              <a:sym typeface="Lato"/>
            </a:endParaRPr>
          </a:p>
        </p:txBody>
      </p:sp>
      <p:sp>
        <p:nvSpPr>
          <p:cNvPr id="1370" name="Google Shape;1370;g2c330d11445_0_632"/>
          <p:cNvSpPr/>
          <p:nvPr/>
        </p:nvSpPr>
        <p:spPr>
          <a:xfrm>
            <a:off x="7777232" y="5502704"/>
            <a:ext cx="1680900" cy="299100"/>
          </a:xfrm>
          <a:prstGeom prst="roundRect">
            <a:avLst>
              <a:gd fmla="val 50000"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WT/MRC Joint Global Health Trials</a:t>
            </a:r>
            <a:endParaRPr b="1" i="0" sz="1100" u="none" cap="none" strike="noStrike">
              <a:solidFill>
                <a:schemeClr val="lt2"/>
              </a:solidFill>
              <a:latin typeface="Lato"/>
              <a:ea typeface="Lato"/>
              <a:cs typeface="Lato"/>
              <a:sym typeface="Lato"/>
            </a:endParaRPr>
          </a:p>
        </p:txBody>
      </p:sp>
      <p:sp>
        <p:nvSpPr>
          <p:cNvPr id="1371" name="Google Shape;1371;g2c330d11445_0_632"/>
          <p:cNvSpPr/>
          <p:nvPr/>
        </p:nvSpPr>
        <p:spPr>
          <a:xfrm>
            <a:off x="5211229" y="5888133"/>
            <a:ext cx="6616800" cy="297900"/>
          </a:xfrm>
          <a:prstGeom prst="roundRect">
            <a:avLst>
              <a:gd fmla="val 50000" name="adj"/>
            </a:avLst>
          </a:prstGeom>
          <a:solidFill>
            <a:srgbClr val="46A86C"/>
          </a:solidFill>
          <a:ln>
            <a:noFill/>
          </a:ln>
        </p:spPr>
        <p:txBody>
          <a:bodyPr anchorCtr="0" anchor="ctr" bIns="121900" lIns="24000" spcFirstLastPara="1" rIns="240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Angel Investors</a:t>
            </a:r>
            <a:endParaRPr b="1" i="0" sz="1100" u="none" cap="none" strike="noStrike">
              <a:solidFill>
                <a:schemeClr val="lt2"/>
              </a:solidFill>
              <a:latin typeface="Lato"/>
              <a:ea typeface="Lato"/>
              <a:cs typeface="Lato"/>
              <a:sym typeface="Lato"/>
            </a:endParaRPr>
          </a:p>
        </p:txBody>
      </p:sp>
      <p:sp>
        <p:nvSpPr>
          <p:cNvPr id="1372" name="Google Shape;1372;g2c330d11445_0_632"/>
          <p:cNvSpPr/>
          <p:nvPr/>
        </p:nvSpPr>
        <p:spPr>
          <a:xfrm>
            <a:off x="6523429" y="6236967"/>
            <a:ext cx="5197200" cy="297900"/>
          </a:xfrm>
          <a:prstGeom prst="roundRect">
            <a:avLst>
              <a:gd fmla="val 50000" name="adj"/>
            </a:avLst>
          </a:prstGeom>
          <a:solidFill>
            <a:srgbClr val="46A86C"/>
          </a:solidFill>
          <a:ln>
            <a:noFill/>
          </a:ln>
        </p:spPr>
        <p:txBody>
          <a:bodyPr anchorCtr="0" anchor="ctr" bIns="121900" lIns="24000" spcFirstLastPara="1" rIns="240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Venture Capital</a:t>
            </a:r>
            <a:endParaRPr b="1" i="0" sz="1100" u="none" cap="none" strike="noStrike">
              <a:solidFill>
                <a:schemeClr val="lt2"/>
              </a:solidFill>
              <a:latin typeface="Lato"/>
              <a:ea typeface="Lato"/>
              <a:cs typeface="Lato"/>
              <a:sym typeface="Lato"/>
            </a:endParaRPr>
          </a:p>
        </p:txBody>
      </p:sp>
      <p:sp>
        <p:nvSpPr>
          <p:cNvPr id="1373" name="Google Shape;1373;g2c330d11445_0_632"/>
          <p:cNvSpPr/>
          <p:nvPr/>
        </p:nvSpPr>
        <p:spPr>
          <a:xfrm>
            <a:off x="763524" y="4777069"/>
            <a:ext cx="3097500" cy="7908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193E72"/>
                </a:solidFill>
                <a:latin typeface="Lato"/>
                <a:ea typeface="Lato"/>
                <a:cs typeface="Lato"/>
                <a:sym typeface="Lato"/>
              </a:rPr>
              <a:t>UK Life Sciences Funding Landscape</a:t>
            </a:r>
            <a:endParaRPr b="1" i="0" sz="1600" u="none" cap="none" strike="noStrike">
              <a:solidFill>
                <a:srgbClr val="000000"/>
              </a:solidFill>
              <a:latin typeface="Lato"/>
              <a:ea typeface="Lato"/>
              <a:cs typeface="Lato"/>
              <a:sym typeface="Lato"/>
            </a:endParaRPr>
          </a:p>
        </p:txBody>
      </p:sp>
      <p:sp>
        <p:nvSpPr>
          <p:cNvPr id="1374" name="Google Shape;1374;g2c330d11445_0_632"/>
          <p:cNvSpPr txBox="1"/>
          <p:nvPr/>
        </p:nvSpPr>
        <p:spPr>
          <a:xfrm>
            <a:off x="120167" y="2427505"/>
            <a:ext cx="1143300" cy="37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F29330"/>
                </a:solidFill>
                <a:latin typeface="Lato"/>
                <a:ea typeface="Lato"/>
                <a:cs typeface="Lato"/>
                <a:sym typeface="Lato"/>
              </a:rPr>
              <a:t>MRC  Biomedical Catalyst</a:t>
            </a:r>
            <a:endParaRPr b="1" i="0" sz="1100" u="none" cap="none" strike="noStrike">
              <a:solidFill>
                <a:srgbClr val="F29330"/>
              </a:solidFill>
              <a:latin typeface="Lato"/>
              <a:ea typeface="Lato"/>
              <a:cs typeface="Lato"/>
              <a:sym typeface="Lato"/>
            </a:endParaRPr>
          </a:p>
        </p:txBody>
      </p:sp>
      <p:cxnSp>
        <p:nvCxnSpPr>
          <p:cNvPr id="1375" name="Google Shape;1375;g2c330d11445_0_632"/>
          <p:cNvCxnSpPr/>
          <p:nvPr/>
        </p:nvCxnSpPr>
        <p:spPr>
          <a:xfrm>
            <a:off x="9707643" y="1310223"/>
            <a:ext cx="23100" cy="4487700"/>
          </a:xfrm>
          <a:prstGeom prst="straightConnector1">
            <a:avLst/>
          </a:prstGeom>
          <a:noFill/>
          <a:ln cap="flat" cmpd="sng" w="9525">
            <a:solidFill>
              <a:schemeClr val="accent2"/>
            </a:solidFill>
            <a:prstDash val="dot"/>
            <a:round/>
            <a:headEnd len="sm" w="sm" type="none"/>
            <a:tailEnd len="sm" w="sm" type="none"/>
          </a:ln>
        </p:spPr>
      </p:cxnSp>
      <p:sp>
        <p:nvSpPr>
          <p:cNvPr id="1376" name="Google Shape;1376;g2c330d11445_0_632"/>
          <p:cNvSpPr/>
          <p:nvPr/>
        </p:nvSpPr>
        <p:spPr>
          <a:xfrm>
            <a:off x="9676204" y="942973"/>
            <a:ext cx="2358900" cy="337200"/>
          </a:xfrm>
          <a:prstGeom prst="chevron">
            <a:avLst>
              <a:gd fmla="val 50000" name="adj"/>
            </a:avLst>
          </a:prstGeom>
          <a:solidFill>
            <a:srgbClr val="073763"/>
          </a:solidFill>
          <a:ln cap="flat" cmpd="sng" w="19050">
            <a:solidFill>
              <a:srgbClr val="183E7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en-US" sz="1300" u="none" cap="none" strike="noStrike">
                <a:solidFill>
                  <a:schemeClr val="lt1"/>
                </a:solidFill>
                <a:latin typeface="Lato"/>
                <a:ea typeface="Lato"/>
                <a:cs typeface="Lato"/>
                <a:sym typeface="Lato"/>
              </a:rPr>
              <a:t>Adoption &amp; diffusion</a:t>
            </a:r>
            <a:endParaRPr b="0" i="0" sz="1300" u="none" cap="none" strike="noStrike">
              <a:solidFill>
                <a:schemeClr val="lt1"/>
              </a:solidFill>
              <a:latin typeface="Lato"/>
              <a:ea typeface="Lato"/>
              <a:cs typeface="Lato"/>
              <a:sym typeface="Lato"/>
            </a:endParaRPr>
          </a:p>
        </p:txBody>
      </p:sp>
      <p:sp>
        <p:nvSpPr>
          <p:cNvPr id="1377" name="Google Shape;1377;g2c330d11445_0_632"/>
          <p:cNvSpPr/>
          <p:nvPr/>
        </p:nvSpPr>
        <p:spPr>
          <a:xfrm>
            <a:off x="6572132" y="5151423"/>
            <a:ext cx="1974900" cy="299100"/>
          </a:xfrm>
          <a:prstGeom prst="roundRect">
            <a:avLst>
              <a:gd fmla="val 50000" name="adj"/>
            </a:avLst>
          </a:prstGeom>
          <a:solidFill>
            <a:srgbClr val="193E72"/>
          </a:solidFill>
          <a:ln cap="flat" cmpd="sng" w="19050">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NIHR HTA</a:t>
            </a:r>
            <a:endParaRPr b="1" i="0" sz="1100" u="none" cap="none" strike="noStrike">
              <a:solidFill>
                <a:schemeClr val="lt2"/>
              </a:solidFill>
              <a:latin typeface="Lato"/>
              <a:ea typeface="Lato"/>
              <a:cs typeface="Lato"/>
              <a:sym typeface="Lato"/>
            </a:endParaRPr>
          </a:p>
        </p:txBody>
      </p:sp>
      <p:sp>
        <p:nvSpPr>
          <p:cNvPr id="1378" name="Google Shape;1378;g2c330d11445_0_632"/>
          <p:cNvSpPr/>
          <p:nvPr/>
        </p:nvSpPr>
        <p:spPr>
          <a:xfrm>
            <a:off x="3057643" y="4418489"/>
            <a:ext cx="6650100" cy="299100"/>
          </a:xfrm>
          <a:prstGeom prst="roundRect">
            <a:avLst>
              <a:gd fmla="val 50000" name="adj"/>
            </a:avLst>
          </a:prstGeom>
          <a:solidFill>
            <a:srgbClr val="193E72"/>
          </a:solidFill>
          <a:ln cap="flat" cmpd="sng" w="19050">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rPr>
              <a:t>NIHR i4i Connect/</a:t>
            </a:r>
            <a:r>
              <a:rPr b="1" i="0" lang="en-US" sz="1100" u="none" cap="none" strike="noStrike">
                <a:solidFill>
                  <a:schemeClr val="lt2"/>
                </a:solidFill>
                <a:latin typeface="Lato"/>
                <a:ea typeface="Lato"/>
                <a:cs typeface="Lato"/>
                <a:sym typeface="Lato"/>
                <a:extLst>
                  <a:ext uri="http://customooxmlschemas.google.com/">
                    <go:slidesCustomData xmlns:go="http://customooxmlschemas.google.com/" textRoundtripDataId="6"/>
                  </a:ext>
                </a:extLst>
              </a:rPr>
              <a:t>FAST</a:t>
            </a:r>
            <a:r>
              <a:rPr b="1" i="0" lang="en-US" sz="1100" u="none" cap="none" strike="noStrike">
                <a:solidFill>
                  <a:schemeClr val="lt2"/>
                </a:solidFill>
                <a:latin typeface="Lato"/>
                <a:ea typeface="Lato"/>
                <a:cs typeface="Lato"/>
                <a:sym typeface="Lato"/>
              </a:rPr>
              <a:t> Award</a:t>
            </a:r>
            <a:endParaRPr b="1" i="0" sz="1100" u="none" cap="none" strike="noStrike">
              <a:solidFill>
                <a:schemeClr val="lt2"/>
              </a:solidFill>
              <a:latin typeface="Lato"/>
              <a:ea typeface="Lato"/>
              <a:cs typeface="Lato"/>
              <a:sym typeface="Lato"/>
            </a:endParaRPr>
          </a:p>
        </p:txBody>
      </p:sp>
      <p:sp>
        <p:nvSpPr>
          <p:cNvPr id="1379" name="Google Shape;1379;g2c330d11445_0_632"/>
          <p:cNvSpPr/>
          <p:nvPr/>
        </p:nvSpPr>
        <p:spPr>
          <a:xfrm>
            <a:off x="5842555" y="3334300"/>
            <a:ext cx="3621600" cy="299100"/>
          </a:xfrm>
          <a:prstGeom prst="roundRect">
            <a:avLst>
              <a:gd fmla="val 50000" name="adj"/>
            </a:avLst>
          </a:prstGeom>
          <a:solidFill>
            <a:srgbClr val="6667A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2"/>
                </a:solidFill>
                <a:latin typeface="Lato"/>
                <a:ea typeface="Lato"/>
                <a:cs typeface="Lato"/>
                <a:sym typeface="Lato"/>
                <a:extLst>
                  <a:ext uri="http://customooxmlschemas.google.com/">
                    <go:slidesCustomData xmlns:go="http://customooxmlschemas.google.com/" textRoundtripDataId="7"/>
                  </a:ext>
                </a:extLst>
              </a:rPr>
              <a:t>MRC DPFS</a:t>
            </a:r>
            <a:endParaRPr b="1" i="0" sz="1100" u="none" cap="none" strike="noStrike">
              <a:solidFill>
                <a:schemeClr val="lt2"/>
              </a:solidFill>
              <a:latin typeface="Lato"/>
              <a:ea typeface="Lato"/>
              <a:cs typeface="Lato"/>
              <a:sym typeface="Lato"/>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g2c330d11445_0_737"/>
          <p:cNvSpPr/>
          <p:nvPr/>
        </p:nvSpPr>
        <p:spPr>
          <a:xfrm>
            <a:off x="3906700" y="1404167"/>
            <a:ext cx="8120100" cy="44667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sp>
        <p:nvSpPr>
          <p:cNvPr id="1385" name="Google Shape;1385;g2c330d11445_0_737"/>
          <p:cNvSpPr txBox="1"/>
          <p:nvPr/>
        </p:nvSpPr>
        <p:spPr>
          <a:xfrm>
            <a:off x="252633" y="1878200"/>
            <a:ext cx="2931300" cy="28860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chemeClr val="dk1"/>
              </a:buClr>
              <a:buSzPts val="2700"/>
              <a:buFont typeface="Arial"/>
              <a:buNone/>
            </a:pPr>
            <a:r>
              <a:rPr b="0" i="0" lang="en-US" sz="3500" u="none" cap="none" strike="noStrike">
                <a:solidFill>
                  <a:srgbClr val="0B5394"/>
                </a:solidFill>
                <a:latin typeface="Lato"/>
                <a:ea typeface="Lato"/>
                <a:cs typeface="Lato"/>
                <a:sym typeface="Lato"/>
              </a:rPr>
              <a:t>What makes a good NIHR funding </a:t>
            </a:r>
            <a:r>
              <a:rPr lang="en-US" sz="3500">
                <a:solidFill>
                  <a:srgbClr val="0B5394"/>
                </a:solidFill>
                <a:latin typeface="Lato"/>
                <a:ea typeface="Lato"/>
                <a:cs typeface="Lato"/>
                <a:sym typeface="Lato"/>
              </a:rPr>
              <a:t>a</a:t>
            </a:r>
            <a:r>
              <a:rPr b="0" i="0" lang="en-US" sz="3500" u="none" cap="none" strike="noStrike">
                <a:solidFill>
                  <a:srgbClr val="0B5394"/>
                </a:solidFill>
                <a:latin typeface="Lato"/>
                <a:ea typeface="Lato"/>
                <a:cs typeface="Lato"/>
                <a:sym typeface="Lato"/>
              </a:rPr>
              <a:t>pplication?</a:t>
            </a:r>
            <a:endParaRPr b="0" i="0" sz="3500" u="none" cap="none" strike="noStrike">
              <a:solidFill>
                <a:srgbClr val="0B5394"/>
              </a:solidFill>
              <a:latin typeface="Lato"/>
              <a:ea typeface="Lato"/>
              <a:cs typeface="Lato"/>
              <a:sym typeface="Lato"/>
            </a:endParaRPr>
          </a:p>
          <a:p>
            <a:pPr indent="0" lvl="0" marL="0" marR="0" rtl="0" algn="r">
              <a:lnSpc>
                <a:spcPct val="90000"/>
              </a:lnSpc>
              <a:spcBef>
                <a:spcPts val="0"/>
              </a:spcBef>
              <a:spcAft>
                <a:spcPts val="0"/>
              </a:spcAft>
              <a:buClr>
                <a:srgbClr val="000000"/>
              </a:buClr>
              <a:buSzPts val="3500"/>
              <a:buFont typeface="Arial"/>
              <a:buNone/>
            </a:pPr>
            <a:r>
              <a:t/>
            </a:r>
            <a:endParaRPr b="0" i="0" sz="3500" u="none" cap="none" strike="noStrike">
              <a:solidFill>
                <a:srgbClr val="0B5394"/>
              </a:solidFill>
              <a:latin typeface="Lato"/>
              <a:ea typeface="Lato"/>
              <a:cs typeface="Lato"/>
              <a:sym typeface="Lato"/>
            </a:endParaRPr>
          </a:p>
        </p:txBody>
      </p:sp>
      <p:sp>
        <p:nvSpPr>
          <p:cNvPr id="1386" name="Google Shape;1386;g2c330d11445_0_737"/>
          <p:cNvSpPr txBox="1"/>
          <p:nvPr/>
        </p:nvSpPr>
        <p:spPr>
          <a:xfrm>
            <a:off x="4186151" y="1469867"/>
            <a:ext cx="34989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2EA9B0"/>
                </a:solidFill>
                <a:latin typeface="Lato"/>
                <a:ea typeface="Lato"/>
                <a:cs typeface="Lato"/>
                <a:sym typeface="Lato"/>
              </a:rPr>
              <a:t>Elements to include</a:t>
            </a:r>
            <a:endParaRPr b="0" i="0" sz="2700" u="none" cap="none" strike="noStrike">
              <a:solidFill>
                <a:srgbClr val="2EA9B0"/>
              </a:solidFill>
              <a:latin typeface="Lato"/>
              <a:ea typeface="Lato"/>
              <a:cs typeface="Lato"/>
              <a:sym typeface="Lato"/>
            </a:endParaRPr>
          </a:p>
        </p:txBody>
      </p:sp>
      <p:sp>
        <p:nvSpPr>
          <p:cNvPr id="1387" name="Google Shape;1387;g2c330d11445_0_737"/>
          <p:cNvSpPr txBox="1"/>
          <p:nvPr/>
        </p:nvSpPr>
        <p:spPr>
          <a:xfrm>
            <a:off x="8350517" y="1460467"/>
            <a:ext cx="34989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rgbClr val="0070C0"/>
                </a:solidFill>
                <a:latin typeface="Lato"/>
                <a:ea typeface="Lato"/>
                <a:cs typeface="Lato"/>
                <a:sym typeface="Lato"/>
              </a:rPr>
              <a:t>Things to consider</a:t>
            </a:r>
            <a:endParaRPr b="0" i="0" sz="2700" u="none" cap="none" strike="noStrike">
              <a:solidFill>
                <a:srgbClr val="0070C0"/>
              </a:solidFill>
              <a:latin typeface="Lato"/>
              <a:ea typeface="Lato"/>
              <a:cs typeface="Lato"/>
              <a:sym typeface="Lato"/>
            </a:endParaRPr>
          </a:p>
        </p:txBody>
      </p:sp>
      <p:sp>
        <p:nvSpPr>
          <p:cNvPr id="1388" name="Google Shape;1388;g2c330d11445_0_737"/>
          <p:cNvSpPr/>
          <p:nvPr/>
        </p:nvSpPr>
        <p:spPr>
          <a:xfrm>
            <a:off x="8495560" y="2193000"/>
            <a:ext cx="27231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Value for money</a:t>
            </a:r>
            <a:endParaRPr b="0" i="0" sz="1600" u="none" cap="none" strike="noStrike">
              <a:solidFill>
                <a:schemeClr val="lt1"/>
              </a:solidFill>
              <a:latin typeface="Lato"/>
              <a:ea typeface="Lato"/>
              <a:cs typeface="Lato"/>
              <a:sym typeface="Lato"/>
            </a:endParaRPr>
          </a:p>
        </p:txBody>
      </p:sp>
      <p:sp>
        <p:nvSpPr>
          <p:cNvPr id="1389" name="Google Shape;1389;g2c330d11445_0_737"/>
          <p:cNvSpPr/>
          <p:nvPr/>
        </p:nvSpPr>
        <p:spPr>
          <a:xfrm>
            <a:off x="8495560" y="2701533"/>
            <a:ext cx="27231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Clinical need</a:t>
            </a:r>
            <a:endParaRPr b="0" i="0" sz="1600" u="none" cap="none" strike="noStrike">
              <a:solidFill>
                <a:schemeClr val="lt1"/>
              </a:solidFill>
              <a:latin typeface="Lato"/>
              <a:ea typeface="Lato"/>
              <a:cs typeface="Lato"/>
              <a:sym typeface="Lato"/>
            </a:endParaRPr>
          </a:p>
        </p:txBody>
      </p:sp>
      <p:sp>
        <p:nvSpPr>
          <p:cNvPr id="1390" name="Google Shape;1390;g2c330d11445_0_737"/>
          <p:cNvSpPr/>
          <p:nvPr/>
        </p:nvSpPr>
        <p:spPr>
          <a:xfrm>
            <a:off x="8495560" y="3210067"/>
            <a:ext cx="27231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Patient benefit</a:t>
            </a:r>
            <a:endParaRPr b="0" i="0" sz="1600" u="none" cap="none" strike="noStrike">
              <a:solidFill>
                <a:schemeClr val="lt1"/>
              </a:solidFill>
              <a:latin typeface="Lato"/>
              <a:ea typeface="Lato"/>
              <a:cs typeface="Lato"/>
              <a:sym typeface="Lato"/>
            </a:endParaRPr>
          </a:p>
        </p:txBody>
      </p:sp>
      <p:sp>
        <p:nvSpPr>
          <p:cNvPr id="1391" name="Google Shape;1391;g2c330d11445_0_737"/>
          <p:cNvSpPr/>
          <p:nvPr/>
        </p:nvSpPr>
        <p:spPr>
          <a:xfrm>
            <a:off x="11346617" y="2193400"/>
            <a:ext cx="432000" cy="432000"/>
          </a:xfrm>
          <a:prstGeom prst="roundRect">
            <a:avLst>
              <a:gd fmla="val 16667" name="adj"/>
            </a:avLst>
          </a:prstGeom>
          <a:solidFill>
            <a:srgbClr val="0070C0"/>
          </a:solidFill>
          <a:ln cap="flat" cmpd="sng" w="28575">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392" name="Google Shape;1392;g2c330d11445_0_737"/>
          <p:cNvSpPr/>
          <p:nvPr/>
        </p:nvSpPr>
        <p:spPr>
          <a:xfrm>
            <a:off x="11346617" y="2701533"/>
            <a:ext cx="432000" cy="432000"/>
          </a:xfrm>
          <a:prstGeom prst="roundRect">
            <a:avLst>
              <a:gd fmla="val 16667" name="adj"/>
            </a:avLst>
          </a:prstGeom>
          <a:solidFill>
            <a:srgbClr val="0070C0"/>
          </a:solidFill>
          <a:ln cap="flat" cmpd="sng" w="28575">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393" name="Google Shape;1393;g2c330d11445_0_737"/>
          <p:cNvSpPr/>
          <p:nvPr/>
        </p:nvSpPr>
        <p:spPr>
          <a:xfrm>
            <a:off x="11346617" y="3209667"/>
            <a:ext cx="432000" cy="432000"/>
          </a:xfrm>
          <a:prstGeom prst="roundRect">
            <a:avLst>
              <a:gd fmla="val 16667" name="adj"/>
            </a:avLst>
          </a:prstGeom>
          <a:solidFill>
            <a:srgbClr val="0070C0"/>
          </a:solidFill>
          <a:ln cap="flat" cmpd="sng" w="28575">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394" name="Google Shape;1394;g2c330d11445_0_737"/>
          <p:cNvSpPr/>
          <p:nvPr/>
        </p:nvSpPr>
        <p:spPr>
          <a:xfrm>
            <a:off x="4069284" y="2192996"/>
            <a:ext cx="3165300" cy="4329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UK Lead Applicant</a:t>
            </a:r>
            <a:endParaRPr b="0" i="0" sz="1600" u="none" cap="none" strike="noStrike">
              <a:solidFill>
                <a:schemeClr val="lt1"/>
              </a:solidFill>
              <a:latin typeface="Lato"/>
              <a:ea typeface="Lato"/>
              <a:cs typeface="Lato"/>
              <a:sym typeface="Lato"/>
            </a:endParaRPr>
          </a:p>
        </p:txBody>
      </p:sp>
      <p:sp>
        <p:nvSpPr>
          <p:cNvPr id="1395" name="Google Shape;1395;g2c330d11445_0_737"/>
          <p:cNvSpPr/>
          <p:nvPr/>
        </p:nvSpPr>
        <p:spPr>
          <a:xfrm>
            <a:off x="7369817" y="2193396"/>
            <a:ext cx="432000" cy="432000"/>
          </a:xfrm>
          <a:prstGeom prst="roundRect">
            <a:avLst>
              <a:gd fmla="val 16667" name="adj"/>
            </a:avLst>
          </a:prstGeom>
          <a:solidFill>
            <a:schemeClr val="lt1"/>
          </a:solidFill>
          <a:ln cap="flat" cmpd="sng" w="28575">
            <a:solidFill>
              <a:srgbClr val="2EA9B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396" name="Google Shape;1396;g2c330d11445_0_737"/>
          <p:cNvSpPr/>
          <p:nvPr/>
        </p:nvSpPr>
        <p:spPr>
          <a:xfrm>
            <a:off x="4069284" y="3193463"/>
            <a:ext cx="3165300" cy="4329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Project plan</a:t>
            </a:r>
            <a:endParaRPr b="0" i="0" sz="1600" u="none" cap="none" strike="noStrike">
              <a:solidFill>
                <a:schemeClr val="lt1"/>
              </a:solidFill>
              <a:latin typeface="Lato"/>
              <a:ea typeface="Lato"/>
              <a:cs typeface="Lato"/>
              <a:sym typeface="Lato"/>
            </a:endParaRPr>
          </a:p>
        </p:txBody>
      </p:sp>
      <p:sp>
        <p:nvSpPr>
          <p:cNvPr id="1397" name="Google Shape;1397;g2c330d11445_0_737"/>
          <p:cNvSpPr/>
          <p:nvPr/>
        </p:nvSpPr>
        <p:spPr>
          <a:xfrm>
            <a:off x="7369817" y="3193463"/>
            <a:ext cx="432000" cy="432000"/>
          </a:xfrm>
          <a:prstGeom prst="roundRect">
            <a:avLst>
              <a:gd fmla="val 16667" name="adj"/>
            </a:avLst>
          </a:prstGeom>
          <a:solidFill>
            <a:schemeClr val="lt1"/>
          </a:solidFill>
          <a:ln cap="flat" cmpd="sng" w="28575">
            <a:solidFill>
              <a:srgbClr val="2EA9B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398" name="Google Shape;1398;g2c330d11445_0_737"/>
          <p:cNvSpPr/>
          <p:nvPr/>
        </p:nvSpPr>
        <p:spPr>
          <a:xfrm>
            <a:off x="4069284" y="3685929"/>
            <a:ext cx="3165300" cy="4329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Team</a:t>
            </a:r>
            <a:endParaRPr b="0" i="0" sz="1600" u="none" cap="none" strike="noStrike">
              <a:solidFill>
                <a:schemeClr val="lt1"/>
              </a:solidFill>
              <a:latin typeface="Lato"/>
              <a:ea typeface="Lato"/>
              <a:cs typeface="Lato"/>
              <a:sym typeface="Lato"/>
            </a:endParaRPr>
          </a:p>
        </p:txBody>
      </p:sp>
      <p:sp>
        <p:nvSpPr>
          <p:cNvPr id="1399" name="Google Shape;1399;g2c330d11445_0_737"/>
          <p:cNvSpPr/>
          <p:nvPr/>
        </p:nvSpPr>
        <p:spPr>
          <a:xfrm>
            <a:off x="7369817" y="3685929"/>
            <a:ext cx="432000" cy="432000"/>
          </a:xfrm>
          <a:prstGeom prst="roundRect">
            <a:avLst>
              <a:gd fmla="val 16667" name="adj"/>
            </a:avLst>
          </a:prstGeom>
          <a:solidFill>
            <a:schemeClr val="lt1"/>
          </a:solidFill>
          <a:ln cap="flat" cmpd="sng" w="28575">
            <a:solidFill>
              <a:srgbClr val="2EA9B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00" name="Google Shape;1400;g2c330d11445_0_737"/>
          <p:cNvSpPr/>
          <p:nvPr/>
        </p:nvSpPr>
        <p:spPr>
          <a:xfrm>
            <a:off x="4069284" y="4178396"/>
            <a:ext cx="3165300" cy="4329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NHS adoption strategy</a:t>
            </a:r>
            <a:endParaRPr b="0" i="0" sz="1600" u="none" cap="none" strike="noStrike">
              <a:solidFill>
                <a:schemeClr val="lt1"/>
              </a:solidFill>
              <a:latin typeface="Lato"/>
              <a:ea typeface="Lato"/>
              <a:cs typeface="Lato"/>
              <a:sym typeface="Lato"/>
            </a:endParaRPr>
          </a:p>
        </p:txBody>
      </p:sp>
      <p:sp>
        <p:nvSpPr>
          <p:cNvPr id="1401" name="Google Shape;1401;g2c330d11445_0_737"/>
          <p:cNvSpPr/>
          <p:nvPr/>
        </p:nvSpPr>
        <p:spPr>
          <a:xfrm>
            <a:off x="7369817" y="4178396"/>
            <a:ext cx="432000" cy="432000"/>
          </a:xfrm>
          <a:prstGeom prst="roundRect">
            <a:avLst>
              <a:gd fmla="val 16667" name="adj"/>
            </a:avLst>
          </a:prstGeom>
          <a:solidFill>
            <a:schemeClr val="lt1"/>
          </a:solidFill>
          <a:ln cap="flat" cmpd="sng" w="28575">
            <a:solidFill>
              <a:srgbClr val="2EA9B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02" name="Google Shape;1402;g2c330d11445_0_737"/>
          <p:cNvSpPr/>
          <p:nvPr/>
        </p:nvSpPr>
        <p:spPr>
          <a:xfrm>
            <a:off x="8495560" y="3685533"/>
            <a:ext cx="27231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Patient &amp; public involvement</a:t>
            </a:r>
            <a:endParaRPr b="0" i="0" sz="1600" u="none" cap="none" strike="noStrike">
              <a:solidFill>
                <a:schemeClr val="lt1"/>
              </a:solidFill>
              <a:latin typeface="Lato"/>
              <a:ea typeface="Lato"/>
              <a:cs typeface="Lato"/>
              <a:sym typeface="Lato"/>
            </a:endParaRPr>
          </a:p>
        </p:txBody>
      </p:sp>
      <p:sp>
        <p:nvSpPr>
          <p:cNvPr id="1403" name="Google Shape;1403;g2c330d11445_0_737"/>
          <p:cNvSpPr/>
          <p:nvPr/>
        </p:nvSpPr>
        <p:spPr>
          <a:xfrm>
            <a:off x="11346617" y="3713351"/>
            <a:ext cx="432000" cy="432000"/>
          </a:xfrm>
          <a:prstGeom prst="roundRect">
            <a:avLst>
              <a:gd fmla="val 16667" name="adj"/>
            </a:avLst>
          </a:prstGeom>
          <a:solidFill>
            <a:srgbClr val="0070C0"/>
          </a:solidFill>
          <a:ln cap="flat" cmpd="sng" w="28575">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04" name="Google Shape;1404;g2c330d11445_0_737"/>
          <p:cNvSpPr/>
          <p:nvPr/>
        </p:nvSpPr>
        <p:spPr>
          <a:xfrm>
            <a:off x="4069284" y="4670863"/>
            <a:ext cx="3165300" cy="4329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IP &amp; commercial strategy</a:t>
            </a:r>
            <a:endParaRPr b="0" i="0" sz="1600" u="none" cap="none" strike="noStrike">
              <a:solidFill>
                <a:schemeClr val="lt1"/>
              </a:solidFill>
              <a:latin typeface="Lato"/>
              <a:ea typeface="Lato"/>
              <a:cs typeface="Lato"/>
              <a:sym typeface="Lato"/>
            </a:endParaRPr>
          </a:p>
        </p:txBody>
      </p:sp>
      <p:sp>
        <p:nvSpPr>
          <p:cNvPr id="1405" name="Google Shape;1405;g2c330d11445_0_737"/>
          <p:cNvSpPr/>
          <p:nvPr/>
        </p:nvSpPr>
        <p:spPr>
          <a:xfrm>
            <a:off x="7369817" y="4670863"/>
            <a:ext cx="432000" cy="432000"/>
          </a:xfrm>
          <a:prstGeom prst="roundRect">
            <a:avLst>
              <a:gd fmla="val 16667" name="adj"/>
            </a:avLst>
          </a:prstGeom>
          <a:solidFill>
            <a:schemeClr val="lt1"/>
          </a:solidFill>
          <a:ln cap="flat" cmpd="sng" w="28575">
            <a:solidFill>
              <a:srgbClr val="2EA9B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06" name="Google Shape;1406;g2c330d11445_0_737"/>
          <p:cNvSpPr txBox="1"/>
          <p:nvPr/>
        </p:nvSpPr>
        <p:spPr>
          <a:xfrm>
            <a:off x="7392033" y="2160193"/>
            <a:ext cx="387600" cy="50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500"/>
              <a:buFont typeface="Arial"/>
              <a:buNone/>
            </a:pPr>
            <a:r>
              <a:rPr b="1" i="0" lang="en-US" sz="1700" u="none" cap="none" strike="noStrike">
                <a:solidFill>
                  <a:srgbClr val="2EA9B0"/>
                </a:solidFill>
                <a:highlight>
                  <a:srgbClr val="FFFFFF"/>
                </a:highlight>
                <a:latin typeface="Lato"/>
                <a:ea typeface="Lato"/>
                <a:cs typeface="Lato"/>
                <a:sym typeface="Lato"/>
              </a:rPr>
              <a:t>✔</a:t>
            </a:r>
            <a:endParaRPr b="0" i="0" sz="2100" u="none" cap="none" strike="noStrike">
              <a:solidFill>
                <a:srgbClr val="2EA9B0"/>
              </a:solidFill>
              <a:latin typeface="Lato"/>
              <a:ea typeface="Lato"/>
              <a:cs typeface="Lato"/>
              <a:sym typeface="Lato"/>
            </a:endParaRPr>
          </a:p>
        </p:txBody>
      </p:sp>
      <p:sp>
        <p:nvSpPr>
          <p:cNvPr id="1407" name="Google Shape;1407;g2c330d11445_0_737"/>
          <p:cNvSpPr/>
          <p:nvPr/>
        </p:nvSpPr>
        <p:spPr>
          <a:xfrm>
            <a:off x="8495560" y="4217033"/>
            <a:ext cx="27231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Health Inequalities/Net Zero</a:t>
            </a:r>
            <a:endParaRPr b="0" i="0" sz="1600" u="none" cap="none" strike="noStrike">
              <a:solidFill>
                <a:schemeClr val="lt1"/>
              </a:solidFill>
              <a:latin typeface="Lato"/>
              <a:ea typeface="Lato"/>
              <a:cs typeface="Lato"/>
              <a:sym typeface="Lato"/>
            </a:endParaRPr>
          </a:p>
        </p:txBody>
      </p:sp>
      <p:sp>
        <p:nvSpPr>
          <p:cNvPr id="1408" name="Google Shape;1408;g2c330d11445_0_737"/>
          <p:cNvSpPr/>
          <p:nvPr/>
        </p:nvSpPr>
        <p:spPr>
          <a:xfrm>
            <a:off x="11346617" y="4217033"/>
            <a:ext cx="432000" cy="432000"/>
          </a:xfrm>
          <a:prstGeom prst="roundRect">
            <a:avLst>
              <a:gd fmla="val 16667" name="adj"/>
            </a:avLst>
          </a:prstGeom>
          <a:solidFill>
            <a:srgbClr val="0070C0"/>
          </a:solidFill>
          <a:ln cap="flat" cmpd="sng" w="28575">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09" name="Google Shape;1409;g2c330d11445_0_737"/>
          <p:cNvSpPr/>
          <p:nvPr/>
        </p:nvSpPr>
        <p:spPr>
          <a:xfrm>
            <a:off x="4069284" y="2700996"/>
            <a:ext cx="3165300" cy="432900"/>
          </a:xfrm>
          <a:prstGeom prst="roundRect">
            <a:avLst>
              <a:gd fmla="val 16667" name="adj"/>
            </a:avLst>
          </a:prstGeom>
          <a:solidFill>
            <a:srgbClr val="2E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Proof-of-concept</a:t>
            </a:r>
            <a:endParaRPr b="0" i="0" sz="1600" u="none" cap="none" strike="noStrike">
              <a:solidFill>
                <a:schemeClr val="lt1"/>
              </a:solidFill>
              <a:latin typeface="Lato"/>
              <a:ea typeface="Lato"/>
              <a:cs typeface="Lato"/>
              <a:sym typeface="Lato"/>
            </a:endParaRPr>
          </a:p>
        </p:txBody>
      </p:sp>
      <p:sp>
        <p:nvSpPr>
          <p:cNvPr id="1410" name="Google Shape;1410;g2c330d11445_0_737"/>
          <p:cNvSpPr txBox="1"/>
          <p:nvPr/>
        </p:nvSpPr>
        <p:spPr>
          <a:xfrm>
            <a:off x="7414233" y="2658027"/>
            <a:ext cx="387600" cy="50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500"/>
              <a:buFont typeface="Arial"/>
              <a:buNone/>
            </a:pPr>
            <a:r>
              <a:rPr b="1" i="0" lang="en-US" sz="1700" u="none" cap="none" strike="noStrike">
                <a:solidFill>
                  <a:srgbClr val="2EA9B0"/>
                </a:solidFill>
                <a:highlight>
                  <a:srgbClr val="FFFFFF"/>
                </a:highlight>
                <a:latin typeface="Lato"/>
                <a:ea typeface="Lato"/>
                <a:cs typeface="Lato"/>
                <a:sym typeface="Lato"/>
              </a:rPr>
              <a:t>✔</a:t>
            </a:r>
            <a:endParaRPr b="0" i="0" sz="2100" u="none" cap="none" strike="noStrike">
              <a:solidFill>
                <a:srgbClr val="2EA9B0"/>
              </a:solidFill>
              <a:latin typeface="Lato"/>
              <a:ea typeface="Lato"/>
              <a:cs typeface="Lato"/>
              <a:sym typeface="Lato"/>
            </a:endParaRPr>
          </a:p>
        </p:txBody>
      </p:sp>
      <p:sp>
        <p:nvSpPr>
          <p:cNvPr id="1411" name="Google Shape;1411;g2c330d11445_0_737"/>
          <p:cNvSpPr/>
          <p:nvPr/>
        </p:nvSpPr>
        <p:spPr>
          <a:xfrm>
            <a:off x="7369817" y="2685463"/>
            <a:ext cx="432000" cy="432000"/>
          </a:xfrm>
          <a:prstGeom prst="roundRect">
            <a:avLst>
              <a:gd fmla="val 16667" name="adj"/>
            </a:avLst>
          </a:prstGeom>
          <a:solidFill>
            <a:schemeClr val="lt1"/>
          </a:solidFill>
          <a:ln cap="flat" cmpd="sng" w="28575">
            <a:solidFill>
              <a:srgbClr val="2EA9B0"/>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12" name="Google Shape;1412;g2c330d11445_0_737"/>
          <p:cNvSpPr txBox="1"/>
          <p:nvPr/>
        </p:nvSpPr>
        <p:spPr>
          <a:xfrm>
            <a:off x="7392033" y="2668193"/>
            <a:ext cx="387600" cy="507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500"/>
              <a:buFont typeface="Arial"/>
              <a:buNone/>
            </a:pPr>
            <a:r>
              <a:rPr b="1" i="0" lang="en-US" sz="1700" u="none" cap="none" strike="noStrike">
                <a:solidFill>
                  <a:srgbClr val="2EA9B0"/>
                </a:solidFill>
                <a:highlight>
                  <a:srgbClr val="FFFFFF"/>
                </a:highlight>
                <a:latin typeface="Lato"/>
                <a:ea typeface="Lato"/>
                <a:cs typeface="Lato"/>
                <a:sym typeface="Lato"/>
              </a:rPr>
              <a:t>✔</a:t>
            </a:r>
            <a:endParaRPr b="0" i="0" sz="2100" u="none" cap="none" strike="noStrike">
              <a:solidFill>
                <a:srgbClr val="2EA9B0"/>
              </a:solidFill>
              <a:latin typeface="Lato"/>
              <a:ea typeface="Lato"/>
              <a:cs typeface="Lato"/>
              <a:sym typeface="Lato"/>
            </a:endParaRPr>
          </a:p>
        </p:txBody>
      </p:sp>
      <p:sp>
        <p:nvSpPr>
          <p:cNvPr id="1413" name="Google Shape;1413;g2c330d11445_0_737"/>
          <p:cNvSpPr/>
          <p:nvPr/>
        </p:nvSpPr>
        <p:spPr>
          <a:xfrm>
            <a:off x="8495560" y="4748533"/>
            <a:ext cx="27231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Lato"/>
                <a:ea typeface="Lato"/>
                <a:cs typeface="Lato"/>
                <a:sym typeface="Lato"/>
              </a:rPr>
              <a:t>NHS Trust/HEI partner</a:t>
            </a:r>
            <a:endParaRPr b="0" i="0" sz="1600" u="none" cap="none" strike="noStrike">
              <a:solidFill>
                <a:schemeClr val="lt1"/>
              </a:solidFill>
              <a:latin typeface="Lato"/>
              <a:ea typeface="Lato"/>
              <a:cs typeface="Lato"/>
              <a:sym typeface="Lato"/>
            </a:endParaRPr>
          </a:p>
        </p:txBody>
      </p:sp>
      <p:sp>
        <p:nvSpPr>
          <p:cNvPr id="1414" name="Google Shape;1414;g2c330d11445_0_737"/>
          <p:cNvSpPr/>
          <p:nvPr/>
        </p:nvSpPr>
        <p:spPr>
          <a:xfrm>
            <a:off x="11346617" y="4734067"/>
            <a:ext cx="432000" cy="432000"/>
          </a:xfrm>
          <a:prstGeom prst="roundRect">
            <a:avLst>
              <a:gd fmla="val 16667" name="adj"/>
            </a:avLst>
          </a:prstGeom>
          <a:solidFill>
            <a:srgbClr val="0070C0"/>
          </a:solidFill>
          <a:ln cap="flat" cmpd="sng" w="28575">
            <a:solidFill>
              <a:srgbClr val="EA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1415" name="Google Shape;1415;g2c330d11445_0_737"/>
          <p:cNvSpPr/>
          <p:nvPr/>
        </p:nvSpPr>
        <p:spPr>
          <a:xfrm>
            <a:off x="8879733" y="5178067"/>
            <a:ext cx="2166300" cy="432000"/>
          </a:xfrm>
          <a:prstGeom prst="roundRect">
            <a:avLst>
              <a:gd fmla="val 50000" name="adj"/>
            </a:avLst>
          </a:prstGeom>
          <a:solidFill>
            <a:srgbClr val="193E72"/>
          </a:solidFill>
          <a:ln cap="flat" cmpd="sng" w="9525">
            <a:solidFill>
              <a:srgbClr val="EE4A4B"/>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100" u="none" cap="none" strike="noStrike">
                <a:solidFill>
                  <a:srgbClr val="FFFFFF"/>
                </a:solidFill>
                <a:latin typeface="Lato"/>
                <a:ea typeface="Lato"/>
                <a:cs typeface="Lato"/>
                <a:sym typeface="Lato"/>
              </a:rPr>
              <a:t>Expertise Partnering Service</a:t>
            </a:r>
            <a:endParaRPr b="0" i="0" sz="1100" u="none" cap="none" strike="noStrike">
              <a:solidFill>
                <a:srgbClr val="FFFFFF"/>
              </a:solidFill>
              <a:latin typeface="Lato"/>
              <a:ea typeface="Lato"/>
              <a:cs typeface="Lato"/>
              <a:sym typeface="Lato"/>
            </a:endParaRPr>
          </a:p>
        </p:txBody>
      </p:sp>
      <p:cxnSp>
        <p:nvCxnSpPr>
          <p:cNvPr id="1416" name="Google Shape;1416;g2c330d11445_0_737"/>
          <p:cNvCxnSpPr/>
          <p:nvPr/>
        </p:nvCxnSpPr>
        <p:spPr>
          <a:xfrm>
            <a:off x="3703700" y="11864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15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g2c330d11445_0_845"/>
          <p:cNvSpPr/>
          <p:nvPr/>
        </p:nvSpPr>
        <p:spPr>
          <a:xfrm>
            <a:off x="3906700" y="1404167"/>
            <a:ext cx="8120100" cy="4466700"/>
          </a:xfrm>
          <a:prstGeom prst="roundRect">
            <a:avLst>
              <a:gd fmla="val 16667" name="adj"/>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sp>
        <p:nvSpPr>
          <p:cNvPr id="1422" name="Google Shape;1422;g2c330d11445_0_845"/>
          <p:cNvSpPr txBox="1"/>
          <p:nvPr/>
        </p:nvSpPr>
        <p:spPr>
          <a:xfrm>
            <a:off x="-111467" y="1878200"/>
            <a:ext cx="3396300" cy="28860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chemeClr val="dk1"/>
              </a:buClr>
              <a:buSzPts val="2700"/>
              <a:buFont typeface="Arial"/>
              <a:buNone/>
            </a:pPr>
            <a:r>
              <a:rPr lang="en-US" sz="3500">
                <a:solidFill>
                  <a:srgbClr val="0B5394"/>
                </a:solidFill>
                <a:latin typeface="Lato"/>
                <a:ea typeface="Lato"/>
                <a:cs typeface="Lato"/>
                <a:sym typeface="Lato"/>
              </a:rPr>
              <a:t>Grant application resources and support </a:t>
            </a:r>
            <a:endParaRPr b="0" i="0" sz="3500" u="none" cap="none" strike="noStrike">
              <a:solidFill>
                <a:srgbClr val="0B5394"/>
              </a:solidFill>
              <a:latin typeface="Lato"/>
              <a:ea typeface="Lato"/>
              <a:cs typeface="Lato"/>
              <a:sym typeface="Lato"/>
            </a:endParaRPr>
          </a:p>
          <a:p>
            <a:pPr indent="0" lvl="0" marL="0" marR="0" rtl="0" algn="r">
              <a:lnSpc>
                <a:spcPct val="90000"/>
              </a:lnSpc>
              <a:spcBef>
                <a:spcPts val="0"/>
              </a:spcBef>
              <a:spcAft>
                <a:spcPts val="0"/>
              </a:spcAft>
              <a:buClr>
                <a:srgbClr val="000000"/>
              </a:buClr>
              <a:buSzPts val="3500"/>
              <a:buFont typeface="Arial"/>
              <a:buNone/>
            </a:pPr>
            <a:r>
              <a:t/>
            </a:r>
            <a:endParaRPr b="0" i="0" sz="3500" u="none" cap="none" strike="noStrike">
              <a:solidFill>
                <a:srgbClr val="0B5394"/>
              </a:solidFill>
              <a:latin typeface="Lato"/>
              <a:ea typeface="Lato"/>
              <a:cs typeface="Lato"/>
              <a:sym typeface="Lato"/>
            </a:endParaRPr>
          </a:p>
        </p:txBody>
      </p:sp>
      <p:sp>
        <p:nvSpPr>
          <p:cNvPr id="1423" name="Google Shape;1423;g2c330d11445_0_845"/>
          <p:cNvSpPr/>
          <p:nvPr/>
        </p:nvSpPr>
        <p:spPr>
          <a:xfrm>
            <a:off x="8357333" y="2882550"/>
            <a:ext cx="3263700" cy="936000"/>
          </a:xfrm>
          <a:prstGeom prst="roundRect">
            <a:avLst>
              <a:gd fmla="val 16667" name="adj"/>
            </a:avLst>
          </a:prstGeom>
          <a:solidFill>
            <a:srgbClr val="8990A3"/>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chemeClr val="dk1"/>
              </a:buClr>
              <a:buSzPts val="1500"/>
              <a:buFont typeface="Arial"/>
              <a:buNone/>
            </a:pPr>
            <a:r>
              <a:t/>
            </a:r>
            <a:endParaRPr b="1" i="0" sz="2400" u="none" cap="none" strike="noStrike">
              <a:solidFill>
                <a:srgbClr val="193E7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Lato"/>
              <a:ea typeface="Lato"/>
              <a:cs typeface="Lato"/>
              <a:sym typeface="Lato"/>
            </a:endParaRPr>
          </a:p>
        </p:txBody>
      </p:sp>
      <p:sp>
        <p:nvSpPr>
          <p:cNvPr id="1424" name="Google Shape;1424;g2c330d11445_0_845"/>
          <p:cNvSpPr txBox="1"/>
          <p:nvPr/>
        </p:nvSpPr>
        <p:spPr>
          <a:xfrm>
            <a:off x="8239717" y="2798650"/>
            <a:ext cx="3498900" cy="477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b="0" i="0" lang="en-US" sz="1500" u="none" cap="none" strike="noStrike">
                <a:solidFill>
                  <a:schemeClr val="lt1"/>
                </a:solidFill>
                <a:latin typeface="Lato"/>
                <a:ea typeface="Lato"/>
                <a:cs typeface="Lato"/>
                <a:sym typeface="Lato"/>
              </a:rPr>
              <a:t>External Partners </a:t>
            </a:r>
            <a:endParaRPr b="0" i="0" sz="1500" u="none" cap="none" strike="noStrike">
              <a:solidFill>
                <a:schemeClr val="lt1"/>
              </a:solidFill>
              <a:latin typeface="Lato"/>
              <a:ea typeface="Lato"/>
              <a:cs typeface="Lato"/>
              <a:sym typeface="Lato"/>
            </a:endParaRPr>
          </a:p>
        </p:txBody>
      </p:sp>
      <p:sp>
        <p:nvSpPr>
          <p:cNvPr id="1425" name="Google Shape;1425;g2c330d11445_0_845"/>
          <p:cNvSpPr txBox="1"/>
          <p:nvPr/>
        </p:nvSpPr>
        <p:spPr>
          <a:xfrm>
            <a:off x="8327267" y="3096750"/>
            <a:ext cx="3879600" cy="358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InovateUkEdge</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HINs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26" name="Google Shape;1426;g2c330d11445_0_845"/>
          <p:cNvSpPr txBox="1"/>
          <p:nvPr/>
        </p:nvSpPr>
        <p:spPr>
          <a:xfrm>
            <a:off x="9755633" y="3096750"/>
            <a:ext cx="3879600" cy="358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Arial"/>
                <a:ea typeface="Arial"/>
                <a:cs typeface="Arial"/>
                <a:sym typeface="Arial"/>
              </a:rPr>
              <a:t>SEHTA</a:t>
            </a:r>
            <a:endParaRPr b="0"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Consultancy Services</a:t>
            </a:r>
            <a:endParaRPr b="0" i="0" sz="12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1427" name="Google Shape;1427;g2c330d11445_0_845"/>
          <p:cNvSpPr txBox="1"/>
          <p:nvPr/>
        </p:nvSpPr>
        <p:spPr>
          <a:xfrm>
            <a:off x="4450951" y="1845417"/>
            <a:ext cx="3498900" cy="661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2700"/>
              <a:buFont typeface="Arial"/>
              <a:buNone/>
            </a:pPr>
            <a:r>
              <a:rPr lang="en-US" sz="2700">
                <a:solidFill>
                  <a:srgbClr val="0070C0"/>
                </a:solidFill>
                <a:latin typeface="Lato"/>
                <a:ea typeface="Lato"/>
                <a:cs typeface="Lato"/>
                <a:sym typeface="Lato"/>
              </a:rPr>
              <a:t>NIHR Resources</a:t>
            </a:r>
            <a:endParaRPr b="0" i="0" sz="2700" u="none" cap="none" strike="noStrike">
              <a:solidFill>
                <a:srgbClr val="0070C0"/>
              </a:solidFill>
              <a:latin typeface="Lato"/>
              <a:ea typeface="Lato"/>
              <a:cs typeface="Lato"/>
              <a:sym typeface="Lato"/>
            </a:endParaRPr>
          </a:p>
        </p:txBody>
      </p:sp>
      <p:cxnSp>
        <p:nvCxnSpPr>
          <p:cNvPr id="1428" name="Google Shape;1428;g2c330d11445_0_845"/>
          <p:cNvCxnSpPr/>
          <p:nvPr/>
        </p:nvCxnSpPr>
        <p:spPr>
          <a:xfrm>
            <a:off x="3703700" y="1186400"/>
            <a:ext cx="0" cy="4900500"/>
          </a:xfrm>
          <a:prstGeom prst="straightConnector1">
            <a:avLst/>
          </a:prstGeom>
          <a:noFill/>
          <a:ln cap="flat" cmpd="sng" w="38100">
            <a:solidFill>
              <a:srgbClr val="EB5D4E"/>
            </a:solidFill>
            <a:prstDash val="solid"/>
            <a:round/>
            <a:headEnd len="sm" w="sm" type="none"/>
            <a:tailEnd len="sm" w="sm" type="none"/>
          </a:ln>
        </p:spPr>
      </p:cxnSp>
      <p:sp>
        <p:nvSpPr>
          <p:cNvPr id="1429" name="Google Shape;1429;g2c330d11445_0_845"/>
          <p:cNvSpPr/>
          <p:nvPr/>
        </p:nvSpPr>
        <p:spPr>
          <a:xfrm>
            <a:off x="4654151" y="2426163"/>
            <a:ext cx="31653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lang="en-US" sz="1500">
                <a:solidFill>
                  <a:schemeClr val="lt1"/>
                </a:solidFill>
              </a:rPr>
              <a:t>Funding Programmes Guidance documents </a:t>
            </a:r>
            <a:endParaRPr sz="1600">
              <a:solidFill>
                <a:srgbClr val="FFFFFF"/>
              </a:solidFill>
              <a:latin typeface="Lato"/>
              <a:ea typeface="Lato"/>
              <a:cs typeface="Lato"/>
              <a:sym typeface="Lato"/>
            </a:endParaRPr>
          </a:p>
        </p:txBody>
      </p:sp>
      <p:sp>
        <p:nvSpPr>
          <p:cNvPr id="1430" name="Google Shape;1430;g2c330d11445_0_845"/>
          <p:cNvSpPr/>
          <p:nvPr/>
        </p:nvSpPr>
        <p:spPr>
          <a:xfrm>
            <a:off x="4654151" y="3720629"/>
            <a:ext cx="31653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lang="en-US" sz="1500">
                <a:solidFill>
                  <a:schemeClr val="lt1"/>
                </a:solidFill>
              </a:rPr>
              <a:t>NIHR Research Support Service</a:t>
            </a:r>
            <a:endParaRPr sz="1600">
              <a:solidFill>
                <a:srgbClr val="FFFFFF"/>
              </a:solidFill>
              <a:latin typeface="Lato"/>
              <a:ea typeface="Lato"/>
              <a:cs typeface="Lato"/>
              <a:sym typeface="Lato"/>
            </a:endParaRPr>
          </a:p>
        </p:txBody>
      </p:sp>
      <p:sp>
        <p:nvSpPr>
          <p:cNvPr id="1431" name="Google Shape;1431;g2c330d11445_0_845"/>
          <p:cNvSpPr/>
          <p:nvPr/>
        </p:nvSpPr>
        <p:spPr>
          <a:xfrm>
            <a:off x="4654151" y="3073396"/>
            <a:ext cx="3165300" cy="432900"/>
          </a:xfrm>
          <a:prstGeom prst="roundRect">
            <a:avLst>
              <a:gd fmla="val 16667" name="adj"/>
            </a:avLst>
          </a:prstGeom>
          <a:solidFill>
            <a:srgbClr val="0070C0"/>
          </a:solidFill>
          <a:ln>
            <a:noFill/>
          </a:ln>
        </p:spPr>
        <p:txBody>
          <a:bodyPr anchorCtr="0" anchor="ctr" bIns="121900" lIns="121900" spcFirstLastPara="1" rIns="121900" wrap="square" tIns="121900">
            <a:noAutofit/>
          </a:bodyPr>
          <a:lstStyle/>
          <a:p>
            <a:pPr indent="0" lvl="0" marL="0" rtl="0" algn="l">
              <a:spcBef>
                <a:spcPts val="0"/>
              </a:spcBef>
              <a:spcAft>
                <a:spcPts val="0"/>
              </a:spcAft>
              <a:buClr>
                <a:schemeClr val="dk1"/>
              </a:buClr>
              <a:buSzPts val="1500"/>
              <a:buFont typeface="Arial"/>
              <a:buNone/>
            </a:pPr>
            <a:r>
              <a:rPr lang="en-US" sz="1500">
                <a:solidFill>
                  <a:schemeClr val="lt1"/>
                </a:solidFill>
              </a:rPr>
              <a:t>NIHRtv pre-launch webinars</a:t>
            </a:r>
            <a:endParaRPr sz="1600">
              <a:solidFill>
                <a:srgbClr val="FFFFFF"/>
              </a:solidFill>
              <a:latin typeface="Lato"/>
              <a:ea typeface="Lato"/>
              <a:cs typeface="Lato"/>
              <a:sym typeface="Lato"/>
            </a:endParaRPr>
          </a:p>
        </p:txBody>
      </p:sp>
      <p:sp>
        <p:nvSpPr>
          <p:cNvPr id="1432" name="Google Shape;1432;g2c330d11445_0_845"/>
          <p:cNvSpPr/>
          <p:nvPr/>
        </p:nvSpPr>
        <p:spPr>
          <a:xfrm>
            <a:off x="5153567" y="4356983"/>
            <a:ext cx="2166300" cy="432000"/>
          </a:xfrm>
          <a:prstGeom prst="roundRect">
            <a:avLst>
              <a:gd fmla="val 50000" name="adj"/>
            </a:avLst>
          </a:prstGeom>
          <a:solidFill>
            <a:srgbClr val="193E72"/>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100" u="none" cap="none" strike="noStrike">
                <a:solidFill>
                  <a:srgbClr val="FFFFFF"/>
                </a:solidFill>
                <a:latin typeface="Lato"/>
                <a:ea typeface="Lato"/>
                <a:cs typeface="Lato"/>
                <a:sym typeface="Lato"/>
              </a:rPr>
              <a:t>Expertise Partnering Service</a:t>
            </a:r>
            <a:endParaRPr b="0" i="0" sz="1100" u="none" cap="none" strike="noStrike">
              <a:solidFill>
                <a:srgbClr val="FFFFFF"/>
              </a:solidFill>
              <a:latin typeface="Lato"/>
              <a:ea typeface="Lato"/>
              <a:cs typeface="Lato"/>
              <a:sym typeface="Lato"/>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pic>
        <p:nvPicPr>
          <p:cNvPr id="1437" name="Google Shape;1437;g2c2c53d2005_0_597"/>
          <p:cNvPicPr preferRelativeResize="0"/>
          <p:nvPr/>
        </p:nvPicPr>
        <p:blipFill rotWithShape="1">
          <a:blip r:embed="rId3">
            <a:alphaModFix/>
          </a:blip>
          <a:srcRect b="0" l="0" r="0" t="0"/>
          <a:stretch/>
        </p:blipFill>
        <p:spPr>
          <a:xfrm>
            <a:off x="3671779" y="1074168"/>
            <a:ext cx="438621" cy="1181100"/>
          </a:xfrm>
          <a:prstGeom prst="rect">
            <a:avLst/>
          </a:prstGeom>
          <a:noFill/>
          <a:ln>
            <a:noFill/>
          </a:ln>
        </p:spPr>
      </p:pic>
      <p:cxnSp>
        <p:nvCxnSpPr>
          <p:cNvPr id="1438" name="Google Shape;1438;g2c2c53d2005_0_597"/>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pic>
        <p:nvPicPr>
          <p:cNvPr id="1439" name="Google Shape;1439;g2c2c53d2005_0_597"/>
          <p:cNvPicPr preferRelativeResize="0"/>
          <p:nvPr/>
        </p:nvPicPr>
        <p:blipFill rotWithShape="1">
          <a:blip r:embed="rId4">
            <a:alphaModFix/>
          </a:blip>
          <a:srcRect b="0" l="0" r="0" t="0"/>
          <a:stretch/>
        </p:blipFill>
        <p:spPr>
          <a:xfrm>
            <a:off x="7696711" y="1724900"/>
            <a:ext cx="897400" cy="875866"/>
          </a:xfrm>
          <a:prstGeom prst="rect">
            <a:avLst/>
          </a:prstGeom>
          <a:noFill/>
          <a:ln>
            <a:noFill/>
          </a:ln>
        </p:spPr>
      </p:pic>
      <p:pic>
        <p:nvPicPr>
          <p:cNvPr id="1440" name="Google Shape;1440;g2c2c53d2005_0_597"/>
          <p:cNvPicPr preferRelativeResize="0"/>
          <p:nvPr/>
        </p:nvPicPr>
        <p:blipFill rotWithShape="1">
          <a:blip r:embed="rId5">
            <a:alphaModFix/>
          </a:blip>
          <a:srcRect b="0" l="0" r="0" t="0"/>
          <a:stretch/>
        </p:blipFill>
        <p:spPr>
          <a:xfrm>
            <a:off x="9925061" y="1742099"/>
            <a:ext cx="862149" cy="841461"/>
          </a:xfrm>
          <a:prstGeom prst="rect">
            <a:avLst/>
          </a:prstGeom>
          <a:noFill/>
          <a:ln>
            <a:noFill/>
          </a:ln>
        </p:spPr>
      </p:pic>
      <p:sp>
        <p:nvSpPr>
          <p:cNvPr id="1441" name="Google Shape;1441;g2c2c53d2005_0_597"/>
          <p:cNvSpPr txBox="1"/>
          <p:nvPr/>
        </p:nvSpPr>
        <p:spPr>
          <a:xfrm>
            <a:off x="4316916" y="4702435"/>
            <a:ext cx="2526000" cy="9528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rgbClr val="000000"/>
              </a:buClr>
              <a:buSzPts val="1700"/>
              <a:buFont typeface="Arial"/>
              <a:buNone/>
            </a:pPr>
            <a:r>
              <a:rPr b="0" i="0" lang="en-US" sz="1700" u="none" cap="none" strike="noStrike">
                <a:solidFill>
                  <a:srgbClr val="193E73"/>
                </a:solidFill>
                <a:latin typeface="Lato"/>
                <a:ea typeface="Lato"/>
                <a:cs typeface="Lato"/>
                <a:sym typeface="Lato"/>
              </a:rPr>
              <a:t>Access world class</a:t>
            </a:r>
            <a:r>
              <a:rPr b="1" i="0" lang="en-US" sz="1700" u="none" cap="none" strike="noStrike">
                <a:solidFill>
                  <a:srgbClr val="193E73"/>
                </a:solidFill>
                <a:latin typeface="Lato"/>
                <a:ea typeface="Lato"/>
                <a:cs typeface="Lato"/>
                <a:sym typeface="Lato"/>
              </a:rPr>
              <a:t> health datasets and biobanks</a:t>
            </a:r>
            <a:endParaRPr b="1" i="0" sz="1700" u="none" cap="none" strike="noStrike">
              <a:solidFill>
                <a:srgbClr val="FF0000"/>
              </a:solidFill>
              <a:latin typeface="Lato"/>
              <a:ea typeface="Lato"/>
              <a:cs typeface="Lato"/>
              <a:sym typeface="Lato"/>
            </a:endParaRPr>
          </a:p>
        </p:txBody>
      </p:sp>
      <p:grpSp>
        <p:nvGrpSpPr>
          <p:cNvPr id="1442" name="Google Shape;1442;g2c2c53d2005_0_597"/>
          <p:cNvGrpSpPr/>
          <p:nvPr/>
        </p:nvGrpSpPr>
        <p:grpSpPr>
          <a:xfrm>
            <a:off x="10304194" y="4026818"/>
            <a:ext cx="1602986" cy="1864786"/>
            <a:chOff x="6784059" y="2247856"/>
            <a:chExt cx="2133900" cy="2543352"/>
          </a:xfrm>
        </p:grpSpPr>
        <p:pic>
          <p:nvPicPr>
            <p:cNvPr id="1443" name="Google Shape;1443;g2c2c53d2005_0_597"/>
            <p:cNvPicPr preferRelativeResize="0"/>
            <p:nvPr/>
          </p:nvPicPr>
          <p:blipFill rotWithShape="1">
            <a:blip r:embed="rId6">
              <a:alphaModFix/>
            </a:blip>
            <a:srcRect b="0" l="0" r="0" t="0"/>
            <a:stretch/>
          </p:blipFill>
          <p:spPr>
            <a:xfrm>
              <a:off x="7116536" y="2247856"/>
              <a:ext cx="1472151" cy="1472141"/>
            </a:xfrm>
            <a:prstGeom prst="rect">
              <a:avLst/>
            </a:prstGeom>
            <a:noFill/>
            <a:ln>
              <a:noFill/>
            </a:ln>
          </p:spPr>
        </p:pic>
        <p:sp>
          <p:nvSpPr>
            <p:cNvPr id="1444" name="Google Shape;1444;g2c2c53d2005_0_597"/>
            <p:cNvSpPr txBox="1"/>
            <p:nvPr/>
          </p:nvSpPr>
          <p:spPr>
            <a:xfrm>
              <a:off x="6784059" y="3605008"/>
              <a:ext cx="2133900" cy="11862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rgbClr val="000000"/>
                </a:buClr>
                <a:buSzPts val="1500"/>
                <a:buFont typeface="Arial"/>
                <a:buNone/>
              </a:pPr>
              <a:r>
                <a:rPr b="0" i="0" lang="en-US" sz="1500" u="none" cap="none" strike="noStrike">
                  <a:solidFill>
                    <a:schemeClr val="lt1"/>
                  </a:solidFill>
                  <a:latin typeface="Lato"/>
                  <a:ea typeface="Lato"/>
                  <a:cs typeface="Lato"/>
                  <a:sym typeface="Lato"/>
                </a:rPr>
                <a:t>Build </a:t>
              </a:r>
              <a:br>
                <a:rPr b="0" i="0" lang="en-US" sz="1500" u="none" cap="none" strike="noStrike">
                  <a:solidFill>
                    <a:schemeClr val="lt1"/>
                  </a:solidFill>
                  <a:latin typeface="Lato"/>
                  <a:ea typeface="Lato"/>
                  <a:cs typeface="Lato"/>
                  <a:sym typeface="Lato"/>
                </a:rPr>
              </a:br>
              <a:r>
                <a:rPr b="1" i="0" lang="en-US" sz="1500" u="none" cap="none" strike="noStrike">
                  <a:solidFill>
                    <a:schemeClr val="lt1"/>
                  </a:solidFill>
                  <a:latin typeface="Lato"/>
                  <a:ea typeface="Lato"/>
                  <a:cs typeface="Lato"/>
                  <a:sym typeface="Lato"/>
                </a:rPr>
                <a:t>bespoke collaborations </a:t>
              </a:r>
              <a:endParaRPr b="0" i="0" sz="1700" u="none" cap="none" strike="noStrike">
                <a:solidFill>
                  <a:schemeClr val="lt1"/>
                </a:solidFill>
                <a:latin typeface="Lato"/>
                <a:ea typeface="Lato"/>
                <a:cs typeface="Lato"/>
                <a:sym typeface="Lato"/>
              </a:endParaRPr>
            </a:p>
          </p:txBody>
        </p:sp>
      </p:grpSp>
      <p:grpSp>
        <p:nvGrpSpPr>
          <p:cNvPr id="1445" name="Google Shape;1445;g2c2c53d2005_0_597"/>
          <p:cNvGrpSpPr/>
          <p:nvPr/>
        </p:nvGrpSpPr>
        <p:grpSpPr>
          <a:xfrm>
            <a:off x="8444448" y="3884324"/>
            <a:ext cx="1536730" cy="2589308"/>
            <a:chOff x="4606189" y="2150694"/>
            <a:chExt cx="2045700" cy="3531516"/>
          </a:xfrm>
        </p:grpSpPr>
        <p:pic>
          <p:nvPicPr>
            <p:cNvPr id="1446" name="Google Shape;1446;g2c2c53d2005_0_597"/>
            <p:cNvPicPr preferRelativeResize="0"/>
            <p:nvPr/>
          </p:nvPicPr>
          <p:blipFill rotWithShape="1">
            <a:blip r:embed="rId7">
              <a:alphaModFix/>
            </a:blip>
            <a:srcRect b="0" l="0" r="0" t="0"/>
            <a:stretch/>
          </p:blipFill>
          <p:spPr>
            <a:xfrm>
              <a:off x="4853370" y="2150694"/>
              <a:ext cx="1666468" cy="1666465"/>
            </a:xfrm>
            <a:prstGeom prst="rect">
              <a:avLst/>
            </a:prstGeom>
            <a:noFill/>
            <a:ln>
              <a:noFill/>
            </a:ln>
          </p:spPr>
        </p:pic>
        <p:sp>
          <p:nvSpPr>
            <p:cNvPr id="1447" name="Google Shape;1447;g2c2c53d2005_0_597"/>
            <p:cNvSpPr txBox="1"/>
            <p:nvPr/>
          </p:nvSpPr>
          <p:spPr>
            <a:xfrm>
              <a:off x="4606189" y="3699210"/>
              <a:ext cx="2045700" cy="19830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chemeClr val="dk1"/>
                </a:buClr>
                <a:buSzPts val="1500"/>
                <a:buFont typeface="Arial"/>
                <a:buNone/>
              </a:pPr>
              <a:r>
                <a:rPr b="0" i="0" lang="en-US" sz="1500" u="none" cap="none" strike="noStrike">
                  <a:solidFill>
                    <a:schemeClr val="lt1"/>
                  </a:solidFill>
                  <a:latin typeface="Lato"/>
                  <a:ea typeface="Lato"/>
                  <a:cs typeface="Lato"/>
                  <a:sym typeface="Lato"/>
                </a:rPr>
                <a:t>Find </a:t>
              </a:r>
              <a:r>
                <a:rPr b="1" i="0" lang="en-US" sz="1500" u="none" cap="none" strike="noStrike">
                  <a:solidFill>
                    <a:schemeClr val="lt1"/>
                  </a:solidFill>
                  <a:latin typeface="Lato"/>
                  <a:ea typeface="Lato"/>
                  <a:cs typeface="Lato"/>
                  <a:sym typeface="Lato"/>
                </a:rPr>
                <a:t>funding </a:t>
              </a:r>
              <a:r>
                <a:rPr b="0" i="0" lang="en-US" sz="1500" u="none" cap="none" strike="noStrike">
                  <a:solidFill>
                    <a:schemeClr val="lt1"/>
                  </a:solidFill>
                  <a:latin typeface="Lato"/>
                  <a:ea typeface="Lato"/>
                  <a:cs typeface="Lato"/>
                  <a:sym typeface="Lato"/>
                </a:rPr>
                <a:t>that is right for your innovation </a:t>
              </a:r>
              <a:endParaRPr b="1" i="0" sz="1500" u="none" cap="none" strike="noStrike">
                <a:solidFill>
                  <a:schemeClr val="lt1"/>
                </a:solidFill>
                <a:latin typeface="Lato"/>
                <a:ea typeface="Lato"/>
                <a:cs typeface="Lato"/>
                <a:sym typeface="Lato"/>
              </a:endParaRPr>
            </a:p>
            <a:p>
              <a:pPr indent="0" lvl="0" marL="0" marR="0" rtl="0" algn="ctr">
                <a:lnSpc>
                  <a:spcPct val="90000"/>
                </a:lnSpc>
                <a:spcBef>
                  <a:spcPts val="1100"/>
                </a:spcBef>
                <a:spcAft>
                  <a:spcPts val="0"/>
                </a:spcAft>
                <a:buClr>
                  <a:srgbClr val="000000"/>
                </a:buClr>
                <a:buSzPts val="1700"/>
                <a:buFont typeface="Arial"/>
                <a:buNone/>
              </a:pPr>
              <a:r>
                <a:t/>
              </a:r>
              <a:endParaRPr b="1" i="0" sz="1700" u="none" cap="none" strike="noStrike">
                <a:solidFill>
                  <a:srgbClr val="193E73"/>
                </a:solidFill>
                <a:latin typeface="Lato"/>
                <a:ea typeface="Lato"/>
                <a:cs typeface="Lato"/>
                <a:sym typeface="Lato"/>
              </a:endParaRPr>
            </a:p>
          </p:txBody>
        </p:sp>
      </p:grpSp>
      <p:grpSp>
        <p:nvGrpSpPr>
          <p:cNvPr id="1448" name="Google Shape;1448;g2c2c53d2005_0_597"/>
          <p:cNvGrpSpPr/>
          <p:nvPr/>
        </p:nvGrpSpPr>
        <p:grpSpPr>
          <a:xfrm>
            <a:off x="6261567" y="3860499"/>
            <a:ext cx="1835332" cy="2619005"/>
            <a:chOff x="2075953" y="2150694"/>
            <a:chExt cx="2443200" cy="3572020"/>
          </a:xfrm>
        </p:grpSpPr>
        <p:sp>
          <p:nvSpPr>
            <p:cNvPr id="1449" name="Google Shape;1449;g2c2c53d2005_0_597"/>
            <p:cNvSpPr txBox="1"/>
            <p:nvPr/>
          </p:nvSpPr>
          <p:spPr>
            <a:xfrm>
              <a:off x="2075953" y="3739714"/>
              <a:ext cx="2443200" cy="19830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chemeClr val="dk1"/>
                </a:buClr>
                <a:buSzPts val="1500"/>
                <a:buFont typeface="Arial"/>
                <a:buNone/>
              </a:pPr>
              <a:r>
                <a:rPr b="0" i="0" lang="en-US" sz="1500" u="none" cap="none" strike="noStrike">
                  <a:solidFill>
                    <a:schemeClr val="lt1"/>
                  </a:solidFill>
                  <a:latin typeface="Lato"/>
                  <a:ea typeface="Lato"/>
                  <a:cs typeface="Lato"/>
                  <a:sym typeface="Lato"/>
                </a:rPr>
                <a:t>Connect with the wider </a:t>
              </a:r>
              <a:r>
                <a:rPr b="1" i="0" lang="en-US" sz="1500" u="none" cap="none" strike="noStrike">
                  <a:solidFill>
                    <a:schemeClr val="lt1"/>
                  </a:solidFill>
                  <a:latin typeface="Lato"/>
                  <a:ea typeface="Lato"/>
                  <a:cs typeface="Lato"/>
                  <a:sym typeface="Lato"/>
                </a:rPr>
                <a:t>UK  research ecosystem</a:t>
              </a:r>
              <a:endParaRPr b="1" i="0" sz="1500" u="none" cap="none" strike="noStrike">
                <a:solidFill>
                  <a:schemeClr val="lt1"/>
                </a:solidFill>
                <a:latin typeface="Lato"/>
                <a:ea typeface="Lato"/>
                <a:cs typeface="Lato"/>
                <a:sym typeface="Lato"/>
              </a:endParaRPr>
            </a:p>
            <a:p>
              <a:pPr indent="0" lvl="0" marL="0" marR="0" rtl="0" algn="ctr">
                <a:lnSpc>
                  <a:spcPct val="90000"/>
                </a:lnSpc>
                <a:spcBef>
                  <a:spcPts val="1100"/>
                </a:spcBef>
                <a:spcAft>
                  <a:spcPts val="0"/>
                </a:spcAft>
                <a:buClr>
                  <a:srgbClr val="000000"/>
                </a:buClr>
                <a:buSzPts val="1700"/>
                <a:buFont typeface="Arial"/>
                <a:buNone/>
              </a:pPr>
              <a:r>
                <a:t/>
              </a:r>
              <a:endParaRPr b="1" i="0" sz="1700" u="none" cap="none" strike="noStrike">
                <a:solidFill>
                  <a:srgbClr val="FF0000"/>
                </a:solidFill>
                <a:latin typeface="Lato"/>
                <a:ea typeface="Lato"/>
                <a:cs typeface="Lato"/>
                <a:sym typeface="Lato"/>
              </a:endParaRPr>
            </a:p>
          </p:txBody>
        </p:sp>
        <p:pic>
          <p:nvPicPr>
            <p:cNvPr id="1450" name="Google Shape;1450;g2c2c53d2005_0_597"/>
            <p:cNvPicPr preferRelativeResize="0"/>
            <p:nvPr/>
          </p:nvPicPr>
          <p:blipFill rotWithShape="1">
            <a:blip r:embed="rId8">
              <a:alphaModFix/>
            </a:blip>
            <a:srcRect b="0" l="0" r="0" t="0"/>
            <a:stretch/>
          </p:blipFill>
          <p:spPr>
            <a:xfrm>
              <a:off x="2477000" y="2150694"/>
              <a:ext cx="1666468" cy="1666465"/>
            </a:xfrm>
            <a:prstGeom prst="rect">
              <a:avLst/>
            </a:prstGeom>
            <a:noFill/>
            <a:ln>
              <a:noFill/>
            </a:ln>
          </p:spPr>
        </p:pic>
      </p:grpSp>
      <p:grpSp>
        <p:nvGrpSpPr>
          <p:cNvPr id="1451" name="Google Shape;1451;g2c2c53d2005_0_597"/>
          <p:cNvGrpSpPr/>
          <p:nvPr/>
        </p:nvGrpSpPr>
        <p:grpSpPr>
          <a:xfrm>
            <a:off x="4039667" y="3906543"/>
            <a:ext cx="2188020" cy="2359451"/>
            <a:chOff x="-170879" y="2276302"/>
            <a:chExt cx="2912700" cy="3218018"/>
          </a:xfrm>
        </p:grpSpPr>
        <p:pic>
          <p:nvPicPr>
            <p:cNvPr id="1452" name="Google Shape;1452;g2c2c53d2005_0_597"/>
            <p:cNvPicPr preferRelativeResize="0"/>
            <p:nvPr/>
          </p:nvPicPr>
          <p:blipFill rotWithShape="1">
            <a:blip r:embed="rId9">
              <a:alphaModFix/>
            </a:blip>
            <a:srcRect b="0" l="0" r="0" t="0"/>
            <a:stretch/>
          </p:blipFill>
          <p:spPr>
            <a:xfrm>
              <a:off x="465650" y="2276302"/>
              <a:ext cx="1415250" cy="1415250"/>
            </a:xfrm>
            <a:prstGeom prst="rect">
              <a:avLst/>
            </a:prstGeom>
            <a:noFill/>
            <a:ln>
              <a:noFill/>
            </a:ln>
          </p:spPr>
        </p:pic>
        <p:sp>
          <p:nvSpPr>
            <p:cNvPr id="1453" name="Google Shape;1453;g2c2c53d2005_0_597"/>
            <p:cNvSpPr txBox="1"/>
            <p:nvPr/>
          </p:nvSpPr>
          <p:spPr>
            <a:xfrm>
              <a:off x="-170879" y="3794520"/>
              <a:ext cx="2912700" cy="16998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chemeClr val="dk1"/>
                </a:buClr>
                <a:buSzPts val="1500"/>
                <a:buFont typeface="Arial"/>
                <a:buNone/>
              </a:pPr>
              <a:r>
                <a:rPr b="0" i="0" lang="en-US" sz="1500" u="none" cap="none" strike="noStrike">
                  <a:solidFill>
                    <a:schemeClr val="lt1"/>
                  </a:solidFill>
                  <a:latin typeface="Lato"/>
                  <a:ea typeface="Lato"/>
                  <a:cs typeface="Lato"/>
                  <a:sym typeface="Lato"/>
                </a:rPr>
                <a:t>Develop your innovation in </a:t>
              </a:r>
              <a:r>
                <a:rPr b="1" i="0" lang="en-US" sz="1500" u="none" cap="none" strike="noStrike">
                  <a:solidFill>
                    <a:schemeClr val="lt1"/>
                  </a:solidFill>
                  <a:latin typeface="Lato"/>
                  <a:ea typeface="Lato"/>
                  <a:cs typeface="Lato"/>
                  <a:sym typeface="Lato"/>
                </a:rPr>
                <a:t>purpose built research facilities</a:t>
              </a:r>
              <a:endParaRPr b="1" i="0" sz="1500" u="none" cap="none" strike="noStrike">
                <a:solidFill>
                  <a:schemeClr val="lt1"/>
                </a:solidFill>
                <a:latin typeface="Lato"/>
                <a:ea typeface="Lato"/>
                <a:cs typeface="Lato"/>
                <a:sym typeface="Lato"/>
              </a:endParaRPr>
            </a:p>
            <a:p>
              <a:pPr indent="0" lvl="0" marL="0" marR="0" rtl="0" algn="ctr">
                <a:lnSpc>
                  <a:spcPct val="90000"/>
                </a:lnSpc>
                <a:spcBef>
                  <a:spcPts val="1100"/>
                </a:spcBef>
                <a:spcAft>
                  <a:spcPts val="0"/>
                </a:spcAft>
                <a:buClr>
                  <a:srgbClr val="000000"/>
                </a:buClr>
                <a:buSzPts val="1700"/>
                <a:buFont typeface="Arial"/>
                <a:buNone/>
              </a:pPr>
              <a:r>
                <a:t/>
              </a:r>
              <a:endParaRPr b="1" i="0" sz="1700" u="none" cap="none" strike="noStrike">
                <a:solidFill>
                  <a:srgbClr val="FF0000"/>
                </a:solidFill>
                <a:latin typeface="Lato"/>
                <a:ea typeface="Lato"/>
                <a:cs typeface="Lato"/>
                <a:sym typeface="Lato"/>
              </a:endParaRPr>
            </a:p>
          </p:txBody>
        </p:sp>
      </p:grpSp>
      <p:sp>
        <p:nvSpPr>
          <p:cNvPr id="1454" name="Google Shape;1454;g2c2c53d2005_0_597"/>
          <p:cNvSpPr txBox="1"/>
          <p:nvPr/>
        </p:nvSpPr>
        <p:spPr>
          <a:xfrm>
            <a:off x="7194333" y="2706833"/>
            <a:ext cx="1941600" cy="8697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rgbClr val="000000"/>
              </a:buClr>
              <a:buSzPts val="1500"/>
              <a:buFont typeface="Arial"/>
              <a:buNone/>
            </a:pPr>
            <a:r>
              <a:rPr b="0" i="0" lang="en-US" sz="1500" u="none" cap="none" strike="noStrike">
                <a:solidFill>
                  <a:schemeClr val="lt1"/>
                </a:solidFill>
                <a:latin typeface="Lato"/>
                <a:ea typeface="Lato"/>
                <a:cs typeface="Lato"/>
                <a:sym typeface="Lato"/>
              </a:rPr>
              <a:t>Work with </a:t>
            </a:r>
            <a:r>
              <a:rPr b="1" i="0" lang="en-US" sz="1500" u="none" cap="none" strike="noStrike">
                <a:solidFill>
                  <a:schemeClr val="lt1"/>
                </a:solidFill>
                <a:latin typeface="Lato"/>
                <a:ea typeface="Lato"/>
                <a:cs typeface="Lato"/>
                <a:sym typeface="Lato"/>
              </a:rPr>
              <a:t>clinical and academic experts</a:t>
            </a:r>
            <a:endParaRPr b="1" i="0" sz="1500" u="none" cap="none" strike="noStrike">
              <a:solidFill>
                <a:schemeClr val="lt1"/>
              </a:solidFill>
              <a:latin typeface="Lato"/>
              <a:ea typeface="Lato"/>
              <a:cs typeface="Lato"/>
              <a:sym typeface="Lato"/>
            </a:endParaRPr>
          </a:p>
        </p:txBody>
      </p:sp>
      <p:sp>
        <p:nvSpPr>
          <p:cNvPr id="1455" name="Google Shape;1455;g2c2c53d2005_0_597"/>
          <p:cNvSpPr txBox="1"/>
          <p:nvPr/>
        </p:nvSpPr>
        <p:spPr>
          <a:xfrm>
            <a:off x="9371333" y="2774200"/>
            <a:ext cx="21879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1100"/>
              </a:spcBef>
              <a:spcAft>
                <a:spcPts val="0"/>
              </a:spcAft>
              <a:buClr>
                <a:srgbClr val="000000"/>
              </a:buClr>
              <a:buSzPts val="1500"/>
              <a:buFont typeface="Arial"/>
              <a:buNone/>
            </a:pPr>
            <a:r>
              <a:rPr b="0" i="0" lang="en-US" sz="1500" u="none" cap="none" strike="noStrike">
                <a:solidFill>
                  <a:schemeClr val="lt1"/>
                </a:solidFill>
                <a:latin typeface="Lato"/>
                <a:ea typeface="Lato"/>
                <a:cs typeface="Lato"/>
                <a:sym typeface="Lato"/>
              </a:rPr>
              <a:t>Generate the evidence required to support </a:t>
            </a:r>
            <a:r>
              <a:rPr b="1" i="0" lang="en-US" sz="1500" u="none" cap="none" strike="noStrike">
                <a:solidFill>
                  <a:schemeClr val="lt1"/>
                </a:solidFill>
                <a:latin typeface="Lato"/>
                <a:ea typeface="Lato"/>
                <a:cs typeface="Lato"/>
                <a:sym typeface="Lato"/>
              </a:rPr>
              <a:t>market access</a:t>
            </a:r>
            <a:endParaRPr b="1" i="0" sz="1500" u="none" cap="none" strike="noStrike">
              <a:solidFill>
                <a:schemeClr val="lt1"/>
              </a:solidFill>
              <a:latin typeface="Lato"/>
              <a:ea typeface="Lato"/>
              <a:cs typeface="Lato"/>
              <a:sym typeface="Lato"/>
            </a:endParaRPr>
          </a:p>
        </p:txBody>
      </p:sp>
      <p:pic>
        <p:nvPicPr>
          <p:cNvPr id="1456" name="Google Shape;1456;g2c2c53d2005_0_597"/>
          <p:cNvPicPr preferRelativeResize="0"/>
          <p:nvPr/>
        </p:nvPicPr>
        <p:blipFill rotWithShape="1">
          <a:blip r:embed="rId10">
            <a:alphaModFix/>
          </a:blip>
          <a:srcRect b="0" l="0" r="0" t="0"/>
          <a:stretch/>
        </p:blipFill>
        <p:spPr>
          <a:xfrm>
            <a:off x="5284729" y="1509251"/>
            <a:ext cx="1307166" cy="1307166"/>
          </a:xfrm>
          <a:prstGeom prst="rect">
            <a:avLst/>
          </a:prstGeom>
          <a:noFill/>
          <a:ln>
            <a:noFill/>
          </a:ln>
        </p:spPr>
      </p:pic>
      <p:sp>
        <p:nvSpPr>
          <p:cNvPr id="1457" name="Google Shape;1457;g2c2c53d2005_0_597"/>
          <p:cNvSpPr txBox="1"/>
          <p:nvPr/>
        </p:nvSpPr>
        <p:spPr>
          <a:xfrm>
            <a:off x="4831800" y="2706820"/>
            <a:ext cx="2106900" cy="8697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rgbClr val="000000"/>
              </a:buClr>
              <a:buSzPts val="1500"/>
              <a:buFont typeface="Arial"/>
              <a:buNone/>
            </a:pPr>
            <a:r>
              <a:rPr b="0" i="0" lang="en-US" sz="1500" u="none" cap="none" strike="noStrike">
                <a:solidFill>
                  <a:schemeClr val="lt1"/>
                </a:solidFill>
                <a:latin typeface="Lato"/>
                <a:ea typeface="Lato"/>
                <a:cs typeface="Lato"/>
                <a:sym typeface="Lato"/>
              </a:rPr>
              <a:t>Access </a:t>
            </a:r>
            <a:r>
              <a:rPr b="1" i="0" lang="en-US" sz="1500" u="none" cap="none" strike="noStrike">
                <a:solidFill>
                  <a:schemeClr val="lt1"/>
                </a:solidFill>
                <a:latin typeface="Lato"/>
                <a:ea typeface="Lato"/>
                <a:cs typeface="Lato"/>
                <a:sym typeface="Lato"/>
              </a:rPr>
              <a:t>health datasets and </a:t>
            </a:r>
            <a:br>
              <a:rPr b="1" i="0" lang="en-US" sz="1500" u="none" cap="none" strike="noStrike">
                <a:solidFill>
                  <a:schemeClr val="lt1"/>
                </a:solidFill>
                <a:latin typeface="Lato"/>
                <a:ea typeface="Lato"/>
                <a:cs typeface="Lato"/>
                <a:sym typeface="Lato"/>
              </a:rPr>
            </a:br>
            <a:r>
              <a:rPr b="1" i="0" lang="en-US" sz="1500" u="none" cap="none" strike="noStrike">
                <a:solidFill>
                  <a:schemeClr val="lt1"/>
                </a:solidFill>
                <a:latin typeface="Lato"/>
                <a:ea typeface="Lato"/>
                <a:cs typeface="Lato"/>
                <a:sym typeface="Lato"/>
              </a:rPr>
              <a:t>biobanks</a:t>
            </a:r>
            <a:endParaRPr b="1" i="0" sz="1500" u="none" cap="none" strike="noStrike">
              <a:solidFill>
                <a:schemeClr val="lt1"/>
              </a:solidFill>
              <a:latin typeface="Lato"/>
              <a:ea typeface="Lato"/>
              <a:cs typeface="Lato"/>
              <a:sym typeface="Lato"/>
            </a:endParaRPr>
          </a:p>
        </p:txBody>
      </p:sp>
      <p:sp>
        <p:nvSpPr>
          <p:cNvPr id="1458" name="Google Shape;1458;g2c2c53d2005_0_597"/>
          <p:cNvSpPr/>
          <p:nvPr/>
        </p:nvSpPr>
        <p:spPr>
          <a:xfrm>
            <a:off x="5892800" y="870133"/>
            <a:ext cx="4512000" cy="440100"/>
          </a:xfrm>
          <a:prstGeom prst="roundRect">
            <a:avLst>
              <a:gd fmla="val 50000" name="adj"/>
            </a:avLst>
          </a:prstGeom>
          <a:solidFill>
            <a:srgbClr val="EB5D4E"/>
          </a:solidFill>
          <a:ln cap="flat" cmpd="sng" w="9525">
            <a:solidFill>
              <a:srgbClr val="EB5D4E"/>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1" lang="en-US" sz="1600">
                <a:solidFill>
                  <a:srgbClr val="FFFFFF"/>
                </a:solidFill>
                <a:latin typeface="Lato"/>
                <a:ea typeface="Lato"/>
                <a:cs typeface="Lato"/>
                <a:sym typeface="Lato"/>
              </a:rPr>
              <a:t>Life Sciences Industry Information Service</a:t>
            </a:r>
            <a:endParaRPr b="1" i="0" sz="1600" u="none" cap="none" strike="noStrike">
              <a:solidFill>
                <a:srgbClr val="FFFFFF"/>
              </a:solidFill>
              <a:latin typeface="Lato"/>
              <a:ea typeface="Lato"/>
              <a:cs typeface="Lato"/>
              <a:sym typeface="Lato"/>
            </a:endParaRPr>
          </a:p>
        </p:txBody>
      </p:sp>
      <p:pic>
        <p:nvPicPr>
          <p:cNvPr id="1459" name="Google Shape;1459;g2c2c53d2005_0_597"/>
          <p:cNvPicPr preferRelativeResize="0"/>
          <p:nvPr/>
        </p:nvPicPr>
        <p:blipFill rotWithShape="1">
          <a:blip r:embed="rId11">
            <a:alphaModFix/>
          </a:blip>
          <a:srcRect b="0" l="0" r="0" t="0"/>
          <a:stretch/>
        </p:blipFill>
        <p:spPr>
          <a:xfrm>
            <a:off x="486367" y="877200"/>
            <a:ext cx="2771101" cy="5103570"/>
          </a:xfrm>
          <a:prstGeom prst="rect">
            <a:avLst/>
          </a:prstGeom>
          <a:noFill/>
          <a:ln>
            <a:noFill/>
          </a:ln>
        </p:spPr>
      </p:pic>
    </p:spTree>
  </p:cSld>
  <p:clrMapOvr>
    <a:masterClrMapping/>
  </p:clrMapOvr>
  <mc:AlternateContent>
    <mc:Choice Requires="p14">
      <p:transition spd="slow" p14:dur="12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pic>
        <p:nvPicPr>
          <p:cNvPr id="1464" name="Google Shape;1464;g2c2c53d2005_0_688"/>
          <p:cNvPicPr preferRelativeResize="0"/>
          <p:nvPr/>
        </p:nvPicPr>
        <p:blipFill rotWithShape="1">
          <a:blip r:embed="rId3">
            <a:alphaModFix/>
          </a:blip>
          <a:srcRect b="0" l="0" r="0" t="0"/>
          <a:stretch/>
        </p:blipFill>
        <p:spPr>
          <a:xfrm>
            <a:off x="3468579" y="1074168"/>
            <a:ext cx="438621" cy="1181100"/>
          </a:xfrm>
          <a:prstGeom prst="rect">
            <a:avLst/>
          </a:prstGeom>
          <a:noFill/>
          <a:ln>
            <a:noFill/>
          </a:ln>
        </p:spPr>
      </p:pic>
      <p:cxnSp>
        <p:nvCxnSpPr>
          <p:cNvPr id="1465" name="Google Shape;1465;g2c2c53d2005_0_688"/>
          <p:cNvCxnSpPr/>
          <p:nvPr/>
        </p:nvCxnSpPr>
        <p:spPr>
          <a:xfrm>
            <a:off x="3703700" y="1186400"/>
            <a:ext cx="0" cy="4900500"/>
          </a:xfrm>
          <a:prstGeom prst="straightConnector1">
            <a:avLst/>
          </a:prstGeom>
          <a:noFill/>
          <a:ln cap="flat" cmpd="sng" w="38100">
            <a:solidFill>
              <a:srgbClr val="EB5D4E"/>
            </a:solidFill>
            <a:prstDash val="solid"/>
            <a:round/>
            <a:headEnd len="sm" w="sm" type="none"/>
            <a:tailEnd len="sm" w="sm" type="none"/>
          </a:ln>
        </p:spPr>
      </p:cxnSp>
      <p:sp>
        <p:nvSpPr>
          <p:cNvPr id="1466" name="Google Shape;1466;g2c2c53d2005_0_688"/>
          <p:cNvSpPr txBox="1"/>
          <p:nvPr/>
        </p:nvSpPr>
        <p:spPr>
          <a:xfrm>
            <a:off x="4054333" y="2852067"/>
            <a:ext cx="7119600" cy="18279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t/>
            </a:r>
            <a:endParaRPr sz="1900"/>
          </a:p>
          <a:p>
            <a:pPr indent="0" lvl="0" marL="0" marR="0" rtl="0" algn="l">
              <a:lnSpc>
                <a:spcPct val="115000"/>
              </a:lnSpc>
              <a:spcBef>
                <a:spcPts val="0"/>
              </a:spcBef>
              <a:spcAft>
                <a:spcPts val="0"/>
              </a:spcAft>
              <a:buNone/>
            </a:pPr>
            <a:r>
              <a:rPr b="0" i="0" lang="en-US" sz="4800" u="none" cap="none" strike="noStrike">
                <a:solidFill>
                  <a:schemeClr val="lt1"/>
                </a:solidFill>
                <a:latin typeface="Lato"/>
                <a:ea typeface="Lato"/>
                <a:cs typeface="Lato"/>
                <a:sym typeface="Lato"/>
              </a:rPr>
              <a:t>industry@nihr.ac.uk</a:t>
            </a:r>
            <a:endParaRPr b="0" i="0" sz="4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None/>
            </a:pPr>
            <a:r>
              <a:rPr b="0" i="0" lang="en-US" sz="4800" u="none" cap="none" strike="noStrike">
                <a:solidFill>
                  <a:schemeClr val="lt1"/>
                </a:solidFill>
                <a:latin typeface="Lato"/>
                <a:ea typeface="Lato"/>
                <a:cs typeface="Lato"/>
                <a:sym typeface="Lato"/>
              </a:rPr>
              <a:t>www.nihr.ac.uk/industry</a:t>
            </a:r>
            <a:endParaRPr b="0" i="0" sz="4800" u="none" cap="none" strike="noStrike">
              <a:solidFill>
                <a:schemeClr val="lt1"/>
              </a:solidFill>
              <a:latin typeface="Lato"/>
              <a:ea typeface="Lato"/>
              <a:cs typeface="Lato"/>
              <a:sym typeface="Lato"/>
            </a:endParaRPr>
          </a:p>
          <a:p>
            <a:pPr indent="0" lvl="0" marL="0" marR="0" rtl="0" algn="l">
              <a:lnSpc>
                <a:spcPct val="90000"/>
              </a:lnSpc>
              <a:spcBef>
                <a:spcPts val="1100"/>
              </a:spcBef>
              <a:spcAft>
                <a:spcPts val="0"/>
              </a:spcAft>
              <a:buNone/>
            </a:pPr>
            <a:r>
              <a:t/>
            </a:r>
            <a:endParaRPr b="1" i="0" sz="4700" u="none" cap="none" strike="noStrike">
              <a:solidFill>
                <a:schemeClr val="lt1"/>
              </a:solidFill>
              <a:latin typeface="Lato"/>
              <a:ea typeface="Lato"/>
              <a:cs typeface="Lato"/>
              <a:sym typeface="Lato"/>
            </a:endParaRPr>
          </a:p>
          <a:p>
            <a:pPr indent="0" lvl="0" marL="0" marR="0" rtl="0" algn="l">
              <a:lnSpc>
                <a:spcPct val="90000"/>
              </a:lnSpc>
              <a:spcBef>
                <a:spcPts val="1100"/>
              </a:spcBef>
              <a:spcAft>
                <a:spcPts val="0"/>
              </a:spcAft>
              <a:buNone/>
            </a:pPr>
            <a:r>
              <a:t/>
            </a:r>
            <a:endParaRPr b="1" i="0" sz="3900" u="none" cap="none" strike="noStrike">
              <a:solidFill>
                <a:schemeClr val="lt1"/>
              </a:solidFill>
              <a:latin typeface="Lato"/>
              <a:ea typeface="Lato"/>
              <a:cs typeface="Lato"/>
              <a:sym typeface="Lato"/>
            </a:endParaRPr>
          </a:p>
          <a:p>
            <a:pPr indent="0" lvl="0" marL="0" marR="0" rtl="0" algn="l">
              <a:lnSpc>
                <a:spcPct val="90000"/>
              </a:lnSpc>
              <a:spcBef>
                <a:spcPts val="1100"/>
              </a:spcBef>
              <a:spcAft>
                <a:spcPts val="0"/>
              </a:spcAft>
              <a:buNone/>
            </a:pPr>
            <a:r>
              <a:t/>
            </a:r>
            <a:endParaRPr b="0" i="0" sz="2400" u="none" cap="none" strike="noStrike">
              <a:solidFill>
                <a:schemeClr val="lt1"/>
              </a:solidFill>
              <a:latin typeface="Lato"/>
              <a:ea typeface="Lato"/>
              <a:cs typeface="Lato"/>
              <a:sym typeface="Lato"/>
            </a:endParaRPr>
          </a:p>
        </p:txBody>
      </p:sp>
      <p:sp>
        <p:nvSpPr>
          <p:cNvPr id="1467" name="Google Shape;1467;g2c2c53d2005_0_688"/>
          <p:cNvSpPr txBox="1"/>
          <p:nvPr/>
        </p:nvSpPr>
        <p:spPr>
          <a:xfrm>
            <a:off x="4005499" y="1272945"/>
            <a:ext cx="6096000" cy="1354500"/>
          </a:xfrm>
          <a:prstGeom prst="rect">
            <a:avLst/>
          </a:prstGeom>
          <a:noFill/>
          <a:ln>
            <a:noFill/>
          </a:ln>
        </p:spPr>
        <p:txBody>
          <a:bodyPr anchorCtr="0" anchor="t" bIns="60925" lIns="121900" spcFirstLastPara="1" rIns="121900" wrap="square" tIns="60925">
            <a:spAutoFit/>
          </a:bodyPr>
          <a:lstStyle/>
          <a:p>
            <a:pPr indent="0" lvl="0" marL="0" marR="0" rtl="0" algn="l">
              <a:lnSpc>
                <a:spcPct val="100000"/>
              </a:lnSpc>
              <a:spcBef>
                <a:spcPts val="0"/>
              </a:spcBef>
              <a:spcAft>
                <a:spcPts val="0"/>
              </a:spcAft>
              <a:buNone/>
            </a:pPr>
            <a:r>
              <a:rPr b="0" i="0" lang="en-US" sz="4000" u="none" cap="none" strike="noStrike">
                <a:solidFill>
                  <a:schemeClr val="lt1"/>
                </a:solidFill>
                <a:latin typeface="Lato"/>
                <a:ea typeface="Lato"/>
                <a:cs typeface="Lato"/>
                <a:sym typeface="Lato"/>
              </a:rPr>
              <a:t>Please get in touch</a:t>
            </a:r>
            <a:r>
              <a:rPr lang="en-US" sz="4000">
                <a:solidFill>
                  <a:schemeClr val="lt1"/>
                </a:solidFill>
                <a:latin typeface="Lato"/>
                <a:ea typeface="Lato"/>
                <a:cs typeface="Lato"/>
                <a:sym typeface="Lato"/>
              </a:rPr>
              <a:t> if ever in doubt:</a:t>
            </a:r>
            <a:endParaRPr b="0" i="0" sz="4000" u="none" cap="none" strike="noStrike">
              <a:solidFill>
                <a:schemeClr val="lt1"/>
              </a:solidFill>
              <a:latin typeface="Lato"/>
              <a:ea typeface="Lato"/>
              <a:cs typeface="Lato"/>
              <a:sym typeface="Lato"/>
            </a:endParaRPr>
          </a:p>
        </p:txBody>
      </p:sp>
      <p:pic>
        <p:nvPicPr>
          <p:cNvPr id="1468" name="Google Shape;1468;g2c2c53d2005_0_688"/>
          <p:cNvPicPr preferRelativeResize="0"/>
          <p:nvPr/>
        </p:nvPicPr>
        <p:blipFill rotWithShape="1">
          <a:blip r:embed="rId4">
            <a:alphaModFix/>
          </a:blip>
          <a:srcRect b="0" l="0" r="65076" t="46039"/>
          <a:stretch/>
        </p:blipFill>
        <p:spPr>
          <a:xfrm>
            <a:off x="2806400" y="3182900"/>
            <a:ext cx="995900" cy="865600"/>
          </a:xfrm>
          <a:prstGeom prst="rect">
            <a:avLst/>
          </a:prstGeom>
          <a:noFill/>
          <a:ln>
            <a:noFill/>
          </a:ln>
        </p:spPr>
      </p:pic>
      <p:pic>
        <p:nvPicPr>
          <p:cNvPr id="1469" name="Google Shape;1469;g2c2c53d2005_0_688"/>
          <p:cNvPicPr preferRelativeResize="0"/>
          <p:nvPr/>
        </p:nvPicPr>
        <p:blipFill rotWithShape="1">
          <a:blip r:embed="rId4">
            <a:alphaModFix/>
          </a:blip>
          <a:srcRect b="46039" l="0" r="65076" t="0"/>
          <a:stretch/>
        </p:blipFill>
        <p:spPr>
          <a:xfrm>
            <a:off x="2758600" y="4104000"/>
            <a:ext cx="995900" cy="865600"/>
          </a:xfrm>
          <a:prstGeom prst="rect">
            <a:avLst/>
          </a:prstGeom>
          <a:noFill/>
          <a:ln>
            <a:noFill/>
          </a:ln>
        </p:spPr>
      </p:pic>
      <p:pic>
        <p:nvPicPr>
          <p:cNvPr id="1470" name="Google Shape;1470;g2c2c53d2005_0_688"/>
          <p:cNvPicPr preferRelativeResize="0"/>
          <p:nvPr/>
        </p:nvPicPr>
        <p:blipFill>
          <a:blip r:embed="rId5">
            <a:alphaModFix/>
          </a:blip>
          <a:stretch>
            <a:fillRect/>
          </a:stretch>
        </p:blipFill>
        <p:spPr>
          <a:xfrm>
            <a:off x="5883133" y="6285767"/>
            <a:ext cx="6206371" cy="423367"/>
          </a:xfrm>
          <a:prstGeom prst="rect">
            <a:avLst/>
          </a:prstGeom>
          <a:noFill/>
          <a:ln>
            <a:noFill/>
          </a:ln>
        </p:spPr>
      </p:pic>
      <p:pic>
        <p:nvPicPr>
          <p:cNvPr id="1471" name="Google Shape;1471;g2c2c53d2005_0_688"/>
          <p:cNvPicPr preferRelativeResize="0"/>
          <p:nvPr/>
        </p:nvPicPr>
        <p:blipFill>
          <a:blip r:embed="rId6">
            <a:alphaModFix/>
          </a:blip>
          <a:stretch>
            <a:fillRect/>
          </a:stretch>
        </p:blipFill>
        <p:spPr>
          <a:xfrm>
            <a:off x="686980" y="858033"/>
            <a:ext cx="845905" cy="769600"/>
          </a:xfrm>
          <a:prstGeom prst="rect">
            <a:avLst/>
          </a:prstGeom>
          <a:noFill/>
          <a:ln>
            <a:noFill/>
          </a:ln>
        </p:spPr>
      </p:pic>
      <p:sp>
        <p:nvSpPr>
          <p:cNvPr id="1472" name="Google Shape;1472;g2c2c53d2005_0_688"/>
          <p:cNvSpPr txBox="1"/>
          <p:nvPr/>
        </p:nvSpPr>
        <p:spPr>
          <a:xfrm>
            <a:off x="-74466" y="1657484"/>
            <a:ext cx="2368800" cy="923400"/>
          </a:xfrm>
          <a:prstGeom prst="rect">
            <a:avLst/>
          </a:prstGeom>
          <a:noFill/>
          <a:ln>
            <a:noFill/>
          </a:ln>
        </p:spPr>
        <p:txBody>
          <a:bodyPr anchorCtr="0" anchor="t" bIns="60925" lIns="121875" spcFirstLastPara="1" rIns="121875" wrap="square" tIns="60925">
            <a:spAutoFit/>
          </a:bodyPr>
          <a:lstStyle/>
          <a:p>
            <a:pPr indent="0" lvl="0" marL="0" marR="0" rtl="0" algn="ctr">
              <a:lnSpc>
                <a:spcPct val="100000"/>
              </a:lnSpc>
              <a:spcBef>
                <a:spcPts val="0"/>
              </a:spcBef>
              <a:spcAft>
                <a:spcPts val="0"/>
              </a:spcAft>
              <a:buNone/>
            </a:pPr>
            <a:r>
              <a:rPr b="1" lang="en-US" sz="1300">
                <a:solidFill>
                  <a:srgbClr val="D7EAED"/>
                </a:solidFill>
                <a:latin typeface="Lato"/>
                <a:ea typeface="Lato"/>
                <a:cs typeface="Lato"/>
                <a:sym typeface="Lato"/>
              </a:rPr>
              <a:t>Central entry point for the Life Science Industry to start accessing support through the NIHR</a:t>
            </a:r>
            <a:endParaRPr b="1" i="0" sz="1300" u="none" cap="none" strike="noStrike">
              <a:solidFill>
                <a:srgbClr val="D7EAED"/>
              </a:solidFill>
              <a:latin typeface="Lato"/>
              <a:ea typeface="Lato"/>
              <a:cs typeface="Lato"/>
              <a:sym typeface="Lato"/>
            </a:endParaRPr>
          </a:p>
        </p:txBody>
      </p:sp>
      <p:pic>
        <p:nvPicPr>
          <p:cNvPr id="1473" name="Google Shape;1473;g2c2c53d2005_0_688"/>
          <p:cNvPicPr preferRelativeResize="0"/>
          <p:nvPr/>
        </p:nvPicPr>
        <p:blipFill>
          <a:blip r:embed="rId7">
            <a:alphaModFix/>
          </a:blip>
          <a:stretch>
            <a:fillRect/>
          </a:stretch>
        </p:blipFill>
        <p:spPr>
          <a:xfrm>
            <a:off x="724667" y="2686152"/>
            <a:ext cx="770466" cy="701015"/>
          </a:xfrm>
          <a:prstGeom prst="rect">
            <a:avLst/>
          </a:prstGeom>
          <a:noFill/>
          <a:ln>
            <a:noFill/>
          </a:ln>
        </p:spPr>
      </p:pic>
      <p:pic>
        <p:nvPicPr>
          <p:cNvPr id="1474" name="Google Shape;1474;g2c2c53d2005_0_688"/>
          <p:cNvPicPr preferRelativeResize="0"/>
          <p:nvPr/>
        </p:nvPicPr>
        <p:blipFill>
          <a:blip r:embed="rId8">
            <a:alphaModFix/>
          </a:blip>
          <a:stretch>
            <a:fillRect/>
          </a:stretch>
        </p:blipFill>
        <p:spPr>
          <a:xfrm>
            <a:off x="724704" y="4757954"/>
            <a:ext cx="770466" cy="701015"/>
          </a:xfrm>
          <a:prstGeom prst="rect">
            <a:avLst/>
          </a:prstGeom>
          <a:noFill/>
          <a:ln>
            <a:noFill/>
          </a:ln>
        </p:spPr>
      </p:pic>
      <p:sp>
        <p:nvSpPr>
          <p:cNvPr id="1475" name="Google Shape;1475;g2c2c53d2005_0_688"/>
          <p:cNvSpPr txBox="1"/>
          <p:nvPr/>
        </p:nvSpPr>
        <p:spPr>
          <a:xfrm>
            <a:off x="257967" y="5521713"/>
            <a:ext cx="1581900" cy="923400"/>
          </a:xfrm>
          <a:prstGeom prst="rect">
            <a:avLst/>
          </a:prstGeom>
          <a:noFill/>
          <a:ln>
            <a:noFill/>
          </a:ln>
        </p:spPr>
        <p:txBody>
          <a:bodyPr anchorCtr="0" anchor="t" bIns="60925" lIns="121875" spcFirstLastPara="1" rIns="121875" wrap="square" tIns="60925">
            <a:spAutoFit/>
          </a:bodyPr>
          <a:lstStyle/>
          <a:p>
            <a:pPr indent="0" lvl="0" marL="0" rtl="0" algn="ctr">
              <a:spcBef>
                <a:spcPts val="0"/>
              </a:spcBef>
              <a:spcAft>
                <a:spcPts val="0"/>
              </a:spcAft>
              <a:buNone/>
            </a:pPr>
            <a:r>
              <a:rPr b="1" lang="en-US" sz="1300">
                <a:solidFill>
                  <a:srgbClr val="D7EAED"/>
                </a:solidFill>
                <a:latin typeface="Lato"/>
                <a:ea typeface="Lato"/>
                <a:cs typeface="Lato"/>
                <a:sym typeface="Lato"/>
              </a:rPr>
              <a:t>Tailored support to the </a:t>
            </a:r>
            <a:r>
              <a:rPr b="1" lang="en-US" sz="1300">
                <a:solidFill>
                  <a:srgbClr val="D7EAED"/>
                </a:solidFill>
                <a:latin typeface="Lato"/>
                <a:ea typeface="Lato"/>
                <a:cs typeface="Lato"/>
                <a:sym typeface="Lato"/>
              </a:rPr>
              <a:t>individual</a:t>
            </a:r>
            <a:r>
              <a:rPr b="1" lang="en-US" sz="1300">
                <a:solidFill>
                  <a:srgbClr val="D7EAED"/>
                </a:solidFill>
                <a:latin typeface="Lato"/>
                <a:ea typeface="Lato"/>
                <a:cs typeface="Lato"/>
                <a:sym typeface="Lato"/>
              </a:rPr>
              <a:t> needs of a company</a:t>
            </a:r>
            <a:endParaRPr b="1" sz="1300">
              <a:solidFill>
                <a:srgbClr val="D7EAED"/>
              </a:solidFill>
              <a:latin typeface="Lato"/>
              <a:ea typeface="Lato"/>
              <a:cs typeface="Lato"/>
              <a:sym typeface="Lato"/>
            </a:endParaRPr>
          </a:p>
        </p:txBody>
      </p:sp>
      <p:sp>
        <p:nvSpPr>
          <p:cNvPr id="1476" name="Google Shape;1476;g2c2c53d2005_0_688"/>
          <p:cNvSpPr txBox="1"/>
          <p:nvPr/>
        </p:nvSpPr>
        <p:spPr>
          <a:xfrm>
            <a:off x="-24233" y="3494100"/>
            <a:ext cx="2368800" cy="1123500"/>
          </a:xfrm>
          <a:prstGeom prst="rect">
            <a:avLst/>
          </a:prstGeom>
          <a:noFill/>
          <a:ln>
            <a:noFill/>
          </a:ln>
        </p:spPr>
        <p:txBody>
          <a:bodyPr anchorCtr="0" anchor="t" bIns="60925" lIns="121875" spcFirstLastPara="1" rIns="121875" wrap="square" tIns="60925">
            <a:spAutoFit/>
          </a:bodyPr>
          <a:lstStyle/>
          <a:p>
            <a:pPr indent="0" lvl="0" marL="0" rtl="0" algn="ctr">
              <a:spcBef>
                <a:spcPts val="0"/>
              </a:spcBef>
              <a:spcAft>
                <a:spcPts val="0"/>
              </a:spcAft>
              <a:buNone/>
            </a:pPr>
            <a:r>
              <a:rPr b="1" lang="en-US" sz="1300">
                <a:solidFill>
                  <a:srgbClr val="D7EAED"/>
                </a:solidFill>
                <a:latin typeface="Lato"/>
                <a:ea typeface="Lato"/>
                <a:cs typeface="Lato"/>
                <a:sym typeface="Lato"/>
              </a:rPr>
              <a:t>Support companies at any stage of product development, location, study type, study size, therapy or research area</a:t>
            </a:r>
            <a:endParaRPr b="1" sz="1300">
              <a:solidFill>
                <a:srgbClr val="D7EAED"/>
              </a:solidFill>
              <a:latin typeface="Lato"/>
              <a:ea typeface="Lato"/>
              <a:cs typeface="Lato"/>
              <a:sym typeface="Lato"/>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g30621fcb0b1_0_0"/>
          <p:cNvSpPr txBox="1"/>
          <p:nvPr/>
        </p:nvSpPr>
        <p:spPr>
          <a:xfrm>
            <a:off x="-41400" y="2281763"/>
            <a:ext cx="3344100" cy="21549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500"/>
              <a:buFont typeface="Arial"/>
              <a:buNone/>
            </a:pPr>
            <a:r>
              <a:rPr b="0" i="0" lang="en-US" sz="3100" u="none" cap="none" strike="noStrike">
                <a:solidFill>
                  <a:srgbClr val="0B5394"/>
                </a:solidFill>
                <a:latin typeface="Lato"/>
                <a:ea typeface="Lato"/>
                <a:cs typeface="Lato"/>
                <a:sym typeface="Lato"/>
              </a:rPr>
              <a:t>The </a:t>
            </a:r>
            <a:r>
              <a:rPr b="1" i="0" lang="en-US" sz="3100" u="sng" cap="none" strike="noStrike">
                <a:solidFill>
                  <a:srgbClr val="0B5394"/>
                </a:solidFill>
                <a:latin typeface="Lato"/>
                <a:ea typeface="Lato"/>
                <a:cs typeface="Lato"/>
                <a:sym typeface="Lato"/>
              </a:rPr>
              <a:t>new</a:t>
            </a:r>
            <a:r>
              <a:rPr b="0" i="0" lang="en-US" sz="3100" u="none" cap="none" strike="noStrike">
                <a:solidFill>
                  <a:srgbClr val="0B5394"/>
                </a:solidFill>
                <a:latin typeface="Lato"/>
                <a:ea typeface="Lato"/>
                <a:cs typeface="Lato"/>
                <a:sym typeface="Lato"/>
              </a:rPr>
              <a:t> NIHR HealthTech Research Centres </a:t>
            </a:r>
            <a:r>
              <a:rPr lang="en-US" sz="3100">
                <a:solidFill>
                  <a:srgbClr val="0B5394"/>
                </a:solidFill>
                <a:latin typeface="Lato"/>
                <a:ea typeface="Lato"/>
                <a:cs typeface="Lato"/>
                <a:sym typeface="Lato"/>
              </a:rPr>
              <a:t>focus on</a:t>
            </a:r>
            <a:r>
              <a:rPr b="0" i="0" lang="en-US" sz="3100" u="none" cap="none" strike="noStrike">
                <a:solidFill>
                  <a:srgbClr val="193E73"/>
                </a:solidFill>
                <a:latin typeface="Lato"/>
                <a:ea typeface="Lato"/>
                <a:cs typeface="Lato"/>
                <a:sym typeface="Lato"/>
              </a:rPr>
              <a:t> </a:t>
            </a:r>
            <a:endParaRPr b="0" i="0" sz="3100" u="none" cap="none" strike="noStrike">
              <a:solidFill>
                <a:srgbClr val="000000"/>
              </a:solidFill>
              <a:latin typeface="Arial"/>
              <a:ea typeface="Arial"/>
              <a:cs typeface="Arial"/>
              <a:sym typeface="Arial"/>
            </a:endParaRPr>
          </a:p>
        </p:txBody>
      </p:sp>
      <p:sp>
        <p:nvSpPr>
          <p:cNvPr id="1482" name="Google Shape;1482;g30621fcb0b1_0_0"/>
          <p:cNvSpPr txBox="1"/>
          <p:nvPr/>
        </p:nvSpPr>
        <p:spPr>
          <a:xfrm>
            <a:off x="967167" y="6086800"/>
            <a:ext cx="1818300" cy="689400"/>
          </a:xfrm>
          <a:prstGeom prst="rect">
            <a:avLst/>
          </a:prstGeom>
          <a:noFill/>
          <a:ln>
            <a:noFill/>
          </a:ln>
        </p:spPr>
        <p:txBody>
          <a:bodyPr anchorCtr="0" anchor="t" bIns="121900" lIns="121900" spcFirstLastPara="1" rIns="121900" wrap="square" tIns="121900">
            <a:spAutoFit/>
          </a:bodyPr>
          <a:lstStyle/>
          <a:p>
            <a:pPr indent="0" lvl="0" marL="0" marR="0" rtl="0" algn="ctr">
              <a:lnSpc>
                <a:spcPct val="90000"/>
              </a:lnSpc>
              <a:spcBef>
                <a:spcPts val="1100"/>
              </a:spcBef>
              <a:spcAft>
                <a:spcPts val="0"/>
              </a:spcAft>
              <a:buClr>
                <a:srgbClr val="000000"/>
              </a:buClr>
              <a:buSzPts val="1600"/>
              <a:buFont typeface="Arial"/>
              <a:buNone/>
            </a:pPr>
            <a:r>
              <a:rPr b="1" i="0" lang="en-US" sz="1600" u="none" cap="none" strike="noStrike">
                <a:solidFill>
                  <a:srgbClr val="193E73"/>
                </a:solidFill>
                <a:latin typeface="Lato"/>
                <a:ea typeface="Lato"/>
                <a:cs typeface="Lato"/>
                <a:sym typeface="Lato"/>
              </a:rPr>
              <a:t>NIHR HRCs </a:t>
            </a:r>
            <a:r>
              <a:rPr b="0" i="0" lang="en-US" sz="1600" u="none" cap="none" strike="noStrike">
                <a:solidFill>
                  <a:srgbClr val="193E73"/>
                </a:solidFill>
                <a:latin typeface="Lato"/>
                <a:ea typeface="Lato"/>
                <a:cs typeface="Lato"/>
                <a:sym typeface="Lato"/>
              </a:rPr>
              <a:t>Launching 2024</a:t>
            </a:r>
            <a:endParaRPr b="0" i="0" sz="1600" u="none" cap="none" strike="noStrike">
              <a:solidFill>
                <a:srgbClr val="FF0000"/>
              </a:solidFill>
              <a:latin typeface="Lato"/>
              <a:ea typeface="Lato"/>
              <a:cs typeface="Lato"/>
              <a:sym typeface="Lato"/>
            </a:endParaRPr>
          </a:p>
        </p:txBody>
      </p:sp>
      <p:sp>
        <p:nvSpPr>
          <p:cNvPr id="1483" name="Google Shape;1483;g30621fcb0b1_0_0"/>
          <p:cNvSpPr txBox="1"/>
          <p:nvPr/>
        </p:nvSpPr>
        <p:spPr>
          <a:xfrm>
            <a:off x="3736533" y="1919533"/>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brain and spinal cord injuries</a:t>
            </a:r>
            <a:endParaRPr sz="1700">
              <a:solidFill>
                <a:srgbClr val="EE4B4B"/>
              </a:solidFill>
              <a:latin typeface="Lato"/>
              <a:ea typeface="Lato"/>
              <a:cs typeface="Lato"/>
              <a:sym typeface="Lato"/>
            </a:endParaRPr>
          </a:p>
        </p:txBody>
      </p:sp>
      <p:pic>
        <p:nvPicPr>
          <p:cNvPr id="1484" name="Google Shape;1484;g30621fcb0b1_0_0"/>
          <p:cNvPicPr preferRelativeResize="0"/>
          <p:nvPr/>
        </p:nvPicPr>
        <p:blipFill>
          <a:blip r:embed="rId3">
            <a:alphaModFix/>
          </a:blip>
          <a:stretch>
            <a:fillRect/>
          </a:stretch>
        </p:blipFill>
        <p:spPr>
          <a:xfrm>
            <a:off x="4425550" y="859717"/>
            <a:ext cx="1218867" cy="1218867"/>
          </a:xfrm>
          <a:prstGeom prst="rect">
            <a:avLst/>
          </a:prstGeom>
          <a:noFill/>
          <a:ln>
            <a:noFill/>
          </a:ln>
        </p:spPr>
      </p:pic>
      <p:pic>
        <p:nvPicPr>
          <p:cNvPr id="1485" name="Google Shape;1485;g30621fcb0b1_0_0"/>
          <p:cNvPicPr preferRelativeResize="0"/>
          <p:nvPr/>
        </p:nvPicPr>
        <p:blipFill>
          <a:blip r:embed="rId4">
            <a:alphaModFix/>
          </a:blip>
          <a:stretch>
            <a:fillRect/>
          </a:stretch>
        </p:blipFill>
        <p:spPr>
          <a:xfrm>
            <a:off x="7417733" y="745867"/>
            <a:ext cx="1153634" cy="1153634"/>
          </a:xfrm>
          <a:prstGeom prst="rect">
            <a:avLst/>
          </a:prstGeom>
          <a:noFill/>
          <a:ln>
            <a:noFill/>
          </a:ln>
        </p:spPr>
      </p:pic>
      <p:pic>
        <p:nvPicPr>
          <p:cNvPr id="1486" name="Google Shape;1486;g30621fcb0b1_0_0"/>
          <p:cNvPicPr preferRelativeResize="0"/>
          <p:nvPr/>
        </p:nvPicPr>
        <p:blipFill>
          <a:blip r:embed="rId5">
            <a:alphaModFix/>
          </a:blip>
          <a:stretch>
            <a:fillRect/>
          </a:stretch>
        </p:blipFill>
        <p:spPr>
          <a:xfrm>
            <a:off x="4387100" y="2690167"/>
            <a:ext cx="1477666" cy="1477666"/>
          </a:xfrm>
          <a:prstGeom prst="rect">
            <a:avLst/>
          </a:prstGeom>
          <a:noFill/>
          <a:ln>
            <a:noFill/>
          </a:ln>
        </p:spPr>
      </p:pic>
      <p:pic>
        <p:nvPicPr>
          <p:cNvPr id="1487" name="Google Shape;1487;g30621fcb0b1_0_0"/>
          <p:cNvPicPr preferRelativeResize="0"/>
          <p:nvPr/>
        </p:nvPicPr>
        <p:blipFill>
          <a:blip r:embed="rId6">
            <a:alphaModFix/>
          </a:blip>
          <a:stretch>
            <a:fillRect/>
          </a:stretch>
        </p:blipFill>
        <p:spPr>
          <a:xfrm>
            <a:off x="10014315" y="2596885"/>
            <a:ext cx="1497467" cy="1504202"/>
          </a:xfrm>
          <a:prstGeom prst="rect">
            <a:avLst/>
          </a:prstGeom>
          <a:noFill/>
          <a:ln>
            <a:noFill/>
          </a:ln>
        </p:spPr>
      </p:pic>
      <p:pic>
        <p:nvPicPr>
          <p:cNvPr id="1488" name="Google Shape;1488;g30621fcb0b1_0_0"/>
          <p:cNvPicPr preferRelativeResize="0"/>
          <p:nvPr/>
        </p:nvPicPr>
        <p:blipFill>
          <a:blip r:embed="rId7">
            <a:alphaModFix/>
          </a:blip>
          <a:stretch>
            <a:fillRect/>
          </a:stretch>
        </p:blipFill>
        <p:spPr>
          <a:xfrm>
            <a:off x="10099400" y="745900"/>
            <a:ext cx="1327300" cy="1327300"/>
          </a:xfrm>
          <a:prstGeom prst="rect">
            <a:avLst/>
          </a:prstGeom>
          <a:noFill/>
          <a:ln>
            <a:noFill/>
          </a:ln>
        </p:spPr>
      </p:pic>
      <p:pic>
        <p:nvPicPr>
          <p:cNvPr id="1489" name="Google Shape;1489;g30621fcb0b1_0_0"/>
          <p:cNvPicPr preferRelativeResize="0"/>
          <p:nvPr/>
        </p:nvPicPr>
        <p:blipFill>
          <a:blip r:embed="rId8">
            <a:alphaModFix/>
          </a:blip>
          <a:stretch>
            <a:fillRect/>
          </a:stretch>
        </p:blipFill>
        <p:spPr>
          <a:xfrm>
            <a:off x="7280716" y="2557717"/>
            <a:ext cx="1588800" cy="1582500"/>
          </a:xfrm>
          <a:prstGeom prst="rect">
            <a:avLst/>
          </a:prstGeom>
          <a:noFill/>
          <a:ln>
            <a:noFill/>
          </a:ln>
        </p:spPr>
      </p:pic>
      <p:pic>
        <p:nvPicPr>
          <p:cNvPr id="1490" name="Google Shape;1490;g30621fcb0b1_0_0"/>
          <p:cNvPicPr preferRelativeResize="0"/>
          <p:nvPr/>
        </p:nvPicPr>
        <p:blipFill>
          <a:blip r:embed="rId9">
            <a:alphaModFix/>
          </a:blip>
          <a:stretch>
            <a:fillRect/>
          </a:stretch>
        </p:blipFill>
        <p:spPr>
          <a:xfrm>
            <a:off x="7275000" y="4798467"/>
            <a:ext cx="1218834" cy="1218834"/>
          </a:xfrm>
          <a:prstGeom prst="rect">
            <a:avLst/>
          </a:prstGeom>
          <a:noFill/>
          <a:ln>
            <a:noFill/>
          </a:ln>
        </p:spPr>
      </p:pic>
      <p:pic>
        <p:nvPicPr>
          <p:cNvPr id="1491" name="Google Shape;1491;g30621fcb0b1_0_0"/>
          <p:cNvPicPr preferRelativeResize="0"/>
          <p:nvPr/>
        </p:nvPicPr>
        <p:blipFill>
          <a:blip r:embed="rId10">
            <a:alphaModFix/>
          </a:blip>
          <a:stretch>
            <a:fillRect/>
          </a:stretch>
        </p:blipFill>
        <p:spPr>
          <a:xfrm>
            <a:off x="4400517" y="4817899"/>
            <a:ext cx="1268900" cy="1268900"/>
          </a:xfrm>
          <a:prstGeom prst="rect">
            <a:avLst/>
          </a:prstGeom>
          <a:noFill/>
          <a:ln>
            <a:noFill/>
          </a:ln>
        </p:spPr>
      </p:pic>
      <p:sp>
        <p:nvSpPr>
          <p:cNvPr id="1492" name="Google Shape;1492;g30621fcb0b1_0_0"/>
          <p:cNvSpPr txBox="1"/>
          <p:nvPr/>
        </p:nvSpPr>
        <p:spPr>
          <a:xfrm>
            <a:off x="6949267" y="1932133"/>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solidFill>
                  <a:srgbClr val="EE4B4B"/>
                </a:solidFill>
                <a:latin typeface="Lato"/>
                <a:ea typeface="Lato"/>
                <a:cs typeface="Lato"/>
                <a:sym typeface="Lato"/>
              </a:rPr>
              <a:t>respiratory disease</a:t>
            </a:r>
            <a:endParaRPr sz="1700">
              <a:solidFill>
                <a:srgbClr val="EE4B4B"/>
              </a:solidFill>
              <a:latin typeface="Lato"/>
              <a:ea typeface="Lato"/>
              <a:cs typeface="Lato"/>
              <a:sym typeface="Lato"/>
            </a:endParaRPr>
          </a:p>
        </p:txBody>
      </p:sp>
      <p:sp>
        <p:nvSpPr>
          <p:cNvPr id="1493" name="Google Shape;1493;g30621fcb0b1_0_0"/>
          <p:cNvSpPr txBox="1"/>
          <p:nvPr/>
        </p:nvSpPr>
        <p:spPr>
          <a:xfrm>
            <a:off x="10099400" y="3927900"/>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solidFill>
                  <a:srgbClr val="EE4B4B"/>
                </a:solidFill>
                <a:latin typeface="Lato"/>
                <a:ea typeface="Lato"/>
                <a:cs typeface="Lato"/>
                <a:sym typeface="Lato"/>
              </a:rPr>
              <a:t>diagnostics</a:t>
            </a:r>
            <a:endParaRPr sz="1700">
              <a:solidFill>
                <a:srgbClr val="EE4B4B"/>
              </a:solidFill>
              <a:latin typeface="Lato"/>
              <a:ea typeface="Lato"/>
              <a:cs typeface="Lato"/>
              <a:sym typeface="Lato"/>
            </a:endParaRPr>
          </a:p>
        </p:txBody>
      </p:sp>
      <p:sp>
        <p:nvSpPr>
          <p:cNvPr id="1494" name="Google Shape;1494;g30621fcb0b1_0_0"/>
          <p:cNvSpPr txBox="1"/>
          <p:nvPr/>
        </p:nvSpPr>
        <p:spPr>
          <a:xfrm>
            <a:off x="6685700" y="39279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rehabilitation and assistive technologies</a:t>
            </a:r>
            <a:endParaRPr sz="1700">
              <a:solidFill>
                <a:srgbClr val="EE4B4B"/>
              </a:solidFill>
              <a:latin typeface="Lato"/>
              <a:ea typeface="Lato"/>
              <a:cs typeface="Lato"/>
              <a:sym typeface="Lato"/>
            </a:endParaRPr>
          </a:p>
        </p:txBody>
      </p:sp>
      <p:sp>
        <p:nvSpPr>
          <p:cNvPr id="1495" name="Google Shape;1495;g30621fcb0b1_0_0"/>
          <p:cNvSpPr txBox="1"/>
          <p:nvPr/>
        </p:nvSpPr>
        <p:spPr>
          <a:xfrm>
            <a:off x="6685700" y="2135333"/>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700">
              <a:solidFill>
                <a:schemeClr val="dk1"/>
              </a:solidFill>
              <a:latin typeface="Lato"/>
              <a:ea typeface="Lato"/>
              <a:cs typeface="Lato"/>
              <a:sym typeface="Lato"/>
            </a:endParaRPr>
          </a:p>
        </p:txBody>
      </p:sp>
      <p:sp>
        <p:nvSpPr>
          <p:cNvPr id="1496" name="Google Shape;1496;g30621fcb0b1_0_0"/>
          <p:cNvSpPr txBox="1"/>
          <p:nvPr/>
        </p:nvSpPr>
        <p:spPr>
          <a:xfrm>
            <a:off x="9464500" y="1800167"/>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community healthcare and mental health</a:t>
            </a:r>
            <a:endParaRPr sz="1700">
              <a:solidFill>
                <a:srgbClr val="EE4B4B"/>
              </a:solidFill>
              <a:latin typeface="Lato"/>
              <a:ea typeface="Lato"/>
              <a:cs typeface="Lato"/>
              <a:sym typeface="Lato"/>
            </a:endParaRPr>
          </a:p>
        </p:txBody>
      </p:sp>
      <p:sp>
        <p:nvSpPr>
          <p:cNvPr id="1497" name="Google Shape;1497;g30621fcb0b1_0_0"/>
          <p:cNvSpPr txBox="1"/>
          <p:nvPr/>
        </p:nvSpPr>
        <p:spPr>
          <a:xfrm>
            <a:off x="3762767" y="39279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trauma and emergency care</a:t>
            </a:r>
            <a:endParaRPr sz="1700">
              <a:solidFill>
                <a:srgbClr val="EE4B4B"/>
              </a:solidFill>
              <a:latin typeface="Lato"/>
              <a:ea typeface="Lato"/>
              <a:cs typeface="Lato"/>
              <a:sym typeface="Lato"/>
            </a:endParaRPr>
          </a:p>
        </p:txBody>
      </p:sp>
      <p:sp>
        <p:nvSpPr>
          <p:cNvPr id="1498" name="Google Shape;1498;g30621fcb0b1_0_0"/>
          <p:cNvSpPr txBox="1"/>
          <p:nvPr/>
        </p:nvSpPr>
        <p:spPr>
          <a:xfrm>
            <a:off x="3762767" y="60868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young adults and children</a:t>
            </a:r>
            <a:endParaRPr sz="1700">
              <a:solidFill>
                <a:srgbClr val="EE4B4B"/>
              </a:solidFill>
              <a:latin typeface="Lato"/>
              <a:ea typeface="Lato"/>
              <a:cs typeface="Lato"/>
              <a:sym typeface="Lato"/>
            </a:endParaRPr>
          </a:p>
        </p:txBody>
      </p:sp>
      <p:sp>
        <p:nvSpPr>
          <p:cNvPr id="1499" name="Google Shape;1499;g30621fcb0b1_0_0"/>
          <p:cNvSpPr txBox="1"/>
          <p:nvPr/>
        </p:nvSpPr>
        <p:spPr>
          <a:xfrm>
            <a:off x="6541550" y="6086800"/>
            <a:ext cx="2778900" cy="890100"/>
          </a:xfrm>
          <a:prstGeom prst="rect">
            <a:avLst/>
          </a:prstGeom>
          <a:noFill/>
          <a:ln>
            <a:noFill/>
          </a:ln>
        </p:spPr>
        <p:txBody>
          <a:bodyPr anchorCtr="0" anchor="t" bIns="121900" lIns="121900" spcFirstLastPara="1" rIns="121900" wrap="square" tIns="121900">
            <a:noAutofit/>
          </a:bodyPr>
          <a:lstStyle/>
          <a:p>
            <a:pPr indent="0" lvl="0" marL="0" rtl="0" algn="ctr">
              <a:spcBef>
                <a:spcPts val="0"/>
              </a:spcBef>
              <a:spcAft>
                <a:spcPts val="0"/>
              </a:spcAft>
              <a:buNone/>
            </a:pPr>
            <a:r>
              <a:rPr lang="en-US" sz="1700">
                <a:solidFill>
                  <a:srgbClr val="EE4B4B"/>
                </a:solidFill>
                <a:latin typeface="Lato"/>
                <a:ea typeface="Lato"/>
                <a:cs typeface="Lato"/>
                <a:sym typeface="Lato"/>
              </a:rPr>
              <a:t>dementia and brain health</a:t>
            </a:r>
            <a:endParaRPr sz="1700">
              <a:solidFill>
                <a:srgbClr val="EE4B4B"/>
              </a:solidFill>
              <a:latin typeface="Lato"/>
              <a:ea typeface="Lato"/>
              <a:cs typeface="Lato"/>
              <a:sym typeface="Lato"/>
            </a:endParaRPr>
          </a:p>
        </p:txBody>
      </p:sp>
      <p:pic>
        <p:nvPicPr>
          <p:cNvPr id="1500" name="Google Shape;1500;g30621fcb0b1_0_0"/>
          <p:cNvPicPr preferRelativeResize="0"/>
          <p:nvPr/>
        </p:nvPicPr>
        <p:blipFill>
          <a:blip r:embed="rId11">
            <a:alphaModFix/>
          </a:blip>
          <a:stretch>
            <a:fillRect/>
          </a:stretch>
        </p:blipFill>
        <p:spPr>
          <a:xfrm>
            <a:off x="10099400" y="4867967"/>
            <a:ext cx="1218834" cy="1218834"/>
          </a:xfrm>
          <a:prstGeom prst="rect">
            <a:avLst/>
          </a:prstGeom>
          <a:noFill/>
          <a:ln>
            <a:noFill/>
          </a:ln>
        </p:spPr>
      </p:pic>
      <p:sp>
        <p:nvSpPr>
          <p:cNvPr id="1501" name="Google Shape;1501;g30621fcb0b1_0_0"/>
          <p:cNvSpPr txBox="1"/>
          <p:nvPr/>
        </p:nvSpPr>
        <p:spPr>
          <a:xfrm>
            <a:off x="6888900" y="2338533"/>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t/>
            </a:r>
            <a:endParaRPr sz="1700">
              <a:solidFill>
                <a:schemeClr val="dk1"/>
              </a:solidFill>
              <a:latin typeface="Lato"/>
              <a:ea typeface="Lato"/>
              <a:cs typeface="Lato"/>
              <a:sym typeface="Lato"/>
            </a:endParaRPr>
          </a:p>
        </p:txBody>
      </p:sp>
      <p:sp>
        <p:nvSpPr>
          <p:cNvPr id="1502" name="Google Shape;1502;g30621fcb0b1_0_0"/>
          <p:cNvSpPr txBox="1"/>
          <p:nvPr/>
        </p:nvSpPr>
        <p:spPr>
          <a:xfrm>
            <a:off x="9667683" y="6086800"/>
            <a:ext cx="2778900" cy="8901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lang="en-US" sz="1700">
                <a:solidFill>
                  <a:srgbClr val="EE4B4B"/>
                </a:solidFill>
                <a:latin typeface="Lato"/>
                <a:ea typeface="Lato"/>
                <a:cs typeface="Lato"/>
                <a:sym typeface="Lato"/>
              </a:rPr>
              <a:t>cardiovascular disease</a:t>
            </a:r>
            <a:endParaRPr sz="1700">
              <a:solidFill>
                <a:srgbClr val="EE4B4B"/>
              </a:solidFill>
              <a:latin typeface="Lato"/>
              <a:ea typeface="Lato"/>
              <a:cs typeface="Lato"/>
              <a:sym typeface="Lato"/>
            </a:endParaRPr>
          </a:p>
        </p:txBody>
      </p:sp>
      <p:cxnSp>
        <p:nvCxnSpPr>
          <p:cNvPr id="1503" name="Google Shape;1503;g30621fcb0b1_0_0"/>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2bf3fb93268_0_314"/>
          <p:cNvSpPr/>
          <p:nvPr/>
        </p:nvSpPr>
        <p:spPr>
          <a:xfrm>
            <a:off x="8200" y="906867"/>
            <a:ext cx="12192000" cy="6154500"/>
          </a:xfrm>
          <a:prstGeom prst="rect">
            <a:avLst/>
          </a:prstGeom>
          <a:solidFill>
            <a:srgbClr val="E5EE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8" name="Google Shape;218;g2bf3fb93268_0_314"/>
          <p:cNvSpPr/>
          <p:nvPr/>
        </p:nvSpPr>
        <p:spPr>
          <a:xfrm>
            <a:off x="8200" y="22067"/>
            <a:ext cx="12192000" cy="681600"/>
          </a:xfrm>
          <a:prstGeom prst="rect">
            <a:avLst/>
          </a:prstGeom>
          <a:solidFill>
            <a:srgbClr val="003086"/>
          </a:solidFill>
          <a:ln cap="flat" cmpd="sng" w="9525">
            <a:solidFill>
              <a:schemeClr val="dk2"/>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219" name="Google Shape;219;g2bf3fb93268_0_314"/>
          <p:cNvPicPr preferRelativeResize="0"/>
          <p:nvPr/>
        </p:nvPicPr>
        <p:blipFill rotWithShape="1">
          <a:blip r:embed="rId3">
            <a:alphaModFix/>
          </a:blip>
          <a:srcRect b="0" l="0" r="0" t="0"/>
          <a:stretch/>
        </p:blipFill>
        <p:spPr>
          <a:xfrm>
            <a:off x="132936" y="177917"/>
            <a:ext cx="3995618" cy="398984"/>
          </a:xfrm>
          <a:prstGeom prst="rect">
            <a:avLst/>
          </a:prstGeom>
          <a:noFill/>
          <a:ln>
            <a:noFill/>
          </a:ln>
        </p:spPr>
      </p:pic>
      <p:cxnSp>
        <p:nvCxnSpPr>
          <p:cNvPr id="220" name="Google Shape;220;g2bf3fb93268_0_314"/>
          <p:cNvCxnSpPr>
            <a:stCxn id="221" idx="1"/>
          </p:cNvCxnSpPr>
          <p:nvPr/>
        </p:nvCxnSpPr>
        <p:spPr>
          <a:xfrm rot="10800000">
            <a:off x="244867" y="1875384"/>
            <a:ext cx="9211500" cy="6900"/>
          </a:xfrm>
          <a:prstGeom prst="straightConnector1">
            <a:avLst/>
          </a:prstGeom>
          <a:noFill/>
          <a:ln cap="flat" cmpd="sng" w="9525">
            <a:solidFill>
              <a:schemeClr val="dk2"/>
            </a:solidFill>
            <a:prstDash val="solid"/>
            <a:round/>
            <a:headEnd len="med" w="med" type="none"/>
            <a:tailEnd len="med" w="med" type="triangle"/>
          </a:ln>
        </p:spPr>
      </p:cxnSp>
      <p:sp>
        <p:nvSpPr>
          <p:cNvPr id="222" name="Google Shape;222;g2bf3fb93268_0_314"/>
          <p:cNvSpPr txBox="1"/>
          <p:nvPr/>
        </p:nvSpPr>
        <p:spPr>
          <a:xfrm>
            <a:off x="1286766" y="3459400"/>
            <a:ext cx="16881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Medical Technology Strategy </a:t>
            </a:r>
            <a:endParaRPr b="1" i="0" sz="1600" u="none" cap="none" strike="noStrike">
              <a:solidFill>
                <a:srgbClr val="193E73"/>
              </a:solidFill>
              <a:latin typeface="Lato"/>
              <a:ea typeface="Lato"/>
              <a:cs typeface="Lato"/>
              <a:sym typeface="Lato"/>
            </a:endParaRPr>
          </a:p>
        </p:txBody>
      </p:sp>
      <p:sp>
        <p:nvSpPr>
          <p:cNvPr id="223" name="Google Shape;223;g2bf3fb93268_0_314"/>
          <p:cNvSpPr txBox="1"/>
          <p:nvPr/>
        </p:nvSpPr>
        <p:spPr>
          <a:xfrm>
            <a:off x="6860666" y="2470117"/>
            <a:ext cx="1688100" cy="738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Life Science Vision</a:t>
            </a:r>
            <a:endParaRPr b="1" i="0" sz="1600" u="none" cap="none" strike="noStrike">
              <a:solidFill>
                <a:srgbClr val="193E73"/>
              </a:solidFill>
              <a:latin typeface="Lato"/>
              <a:ea typeface="Lato"/>
              <a:cs typeface="Lato"/>
              <a:sym typeface="Lato"/>
            </a:endParaRPr>
          </a:p>
        </p:txBody>
      </p:sp>
      <p:sp>
        <p:nvSpPr>
          <p:cNvPr id="224" name="Google Shape;224;g2bf3fb93268_0_314"/>
          <p:cNvSpPr txBox="1"/>
          <p:nvPr/>
        </p:nvSpPr>
        <p:spPr>
          <a:xfrm>
            <a:off x="1284630" y="2387733"/>
            <a:ext cx="2013600" cy="738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DHSC Areas of Research Interest </a:t>
            </a:r>
            <a:endParaRPr b="1" i="0" sz="1600" u="none" cap="none" strike="noStrike">
              <a:solidFill>
                <a:srgbClr val="193E73"/>
              </a:solidFill>
              <a:latin typeface="Lato"/>
              <a:ea typeface="Lato"/>
              <a:cs typeface="Lato"/>
              <a:sym typeface="Lato"/>
            </a:endParaRPr>
          </a:p>
        </p:txBody>
      </p:sp>
      <p:sp>
        <p:nvSpPr>
          <p:cNvPr id="225" name="Google Shape;225;g2bf3fb93268_0_314"/>
          <p:cNvSpPr txBox="1"/>
          <p:nvPr/>
        </p:nvSpPr>
        <p:spPr>
          <a:xfrm>
            <a:off x="4219165" y="4414867"/>
            <a:ext cx="19287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Women’s Health Strategy for England </a:t>
            </a:r>
            <a:endParaRPr b="1" i="0" sz="1600" u="none" cap="none" strike="noStrike">
              <a:solidFill>
                <a:srgbClr val="193E73"/>
              </a:solidFill>
              <a:latin typeface="Lato"/>
              <a:ea typeface="Lato"/>
              <a:cs typeface="Lato"/>
              <a:sym typeface="Lato"/>
            </a:endParaRPr>
          </a:p>
        </p:txBody>
      </p:sp>
      <p:sp>
        <p:nvSpPr>
          <p:cNvPr id="226" name="Google Shape;226;g2bf3fb93268_0_314"/>
          <p:cNvSpPr txBox="1"/>
          <p:nvPr/>
        </p:nvSpPr>
        <p:spPr>
          <a:xfrm>
            <a:off x="4195516" y="5516900"/>
            <a:ext cx="1688100" cy="738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NHS Core20PLUS5</a:t>
            </a:r>
            <a:endParaRPr b="1" i="0" sz="1600" u="none" cap="none" strike="noStrike">
              <a:solidFill>
                <a:srgbClr val="193E73"/>
              </a:solidFill>
              <a:latin typeface="Lato"/>
              <a:ea typeface="Lato"/>
              <a:cs typeface="Lato"/>
              <a:sym typeface="Lato"/>
            </a:endParaRPr>
          </a:p>
        </p:txBody>
      </p:sp>
      <p:sp>
        <p:nvSpPr>
          <p:cNvPr id="227" name="Google Shape;227;g2bf3fb93268_0_314"/>
          <p:cNvSpPr txBox="1"/>
          <p:nvPr/>
        </p:nvSpPr>
        <p:spPr>
          <a:xfrm>
            <a:off x="4188516" y="2402517"/>
            <a:ext cx="1688100" cy="738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Vaccine Taskforce</a:t>
            </a:r>
            <a:endParaRPr b="1" i="0" sz="1600" u="none" cap="none" strike="noStrike">
              <a:solidFill>
                <a:srgbClr val="193E73"/>
              </a:solidFill>
              <a:latin typeface="Lato"/>
              <a:ea typeface="Lato"/>
              <a:cs typeface="Lato"/>
              <a:sym typeface="Lato"/>
            </a:endParaRPr>
          </a:p>
        </p:txBody>
      </p:sp>
      <p:sp>
        <p:nvSpPr>
          <p:cNvPr id="228" name="Google Shape;228;g2bf3fb93268_0_314"/>
          <p:cNvSpPr txBox="1"/>
          <p:nvPr/>
        </p:nvSpPr>
        <p:spPr>
          <a:xfrm>
            <a:off x="4240183" y="3613267"/>
            <a:ext cx="1688100" cy="738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Dementia Mission</a:t>
            </a:r>
            <a:endParaRPr b="1" i="0" sz="1600" u="none" cap="none" strike="noStrike">
              <a:solidFill>
                <a:srgbClr val="193E73"/>
              </a:solidFill>
              <a:latin typeface="Lato"/>
              <a:ea typeface="Lato"/>
              <a:cs typeface="Lato"/>
              <a:sym typeface="Lato"/>
            </a:endParaRPr>
          </a:p>
        </p:txBody>
      </p:sp>
      <p:sp>
        <p:nvSpPr>
          <p:cNvPr id="229" name="Google Shape;229;g2bf3fb93268_0_314"/>
          <p:cNvSpPr txBox="1"/>
          <p:nvPr/>
        </p:nvSpPr>
        <p:spPr>
          <a:xfrm>
            <a:off x="6875883" y="3367000"/>
            <a:ext cx="16881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Build Back Better: our plan for growth</a:t>
            </a:r>
            <a:endParaRPr b="1" i="0" sz="1600" u="none" cap="none" strike="noStrike">
              <a:solidFill>
                <a:srgbClr val="193E73"/>
              </a:solidFill>
              <a:latin typeface="Lato"/>
              <a:ea typeface="Lato"/>
              <a:cs typeface="Lato"/>
              <a:sym typeface="Lato"/>
            </a:endParaRPr>
          </a:p>
        </p:txBody>
      </p:sp>
      <p:sp>
        <p:nvSpPr>
          <p:cNvPr id="230" name="Google Shape;230;g2bf3fb93268_0_314"/>
          <p:cNvSpPr txBox="1"/>
          <p:nvPr/>
        </p:nvSpPr>
        <p:spPr>
          <a:xfrm>
            <a:off x="6632749" y="3644200"/>
            <a:ext cx="1688100" cy="4308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193E73"/>
              </a:solidFill>
              <a:latin typeface="Lato"/>
              <a:ea typeface="Lato"/>
              <a:cs typeface="Lato"/>
              <a:sym typeface="Lato"/>
            </a:endParaRPr>
          </a:p>
        </p:txBody>
      </p:sp>
      <p:sp>
        <p:nvSpPr>
          <p:cNvPr id="231" name="Google Shape;231;g2bf3fb93268_0_314"/>
          <p:cNvSpPr txBox="1"/>
          <p:nvPr/>
        </p:nvSpPr>
        <p:spPr>
          <a:xfrm>
            <a:off x="6904531" y="4364450"/>
            <a:ext cx="19287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Best Research for Best Health: The Next Chapter</a:t>
            </a:r>
            <a:endParaRPr b="1" i="0" sz="1600" u="none" cap="none" strike="noStrike">
              <a:solidFill>
                <a:srgbClr val="193E73"/>
              </a:solidFill>
              <a:latin typeface="Lato"/>
              <a:ea typeface="Lato"/>
              <a:cs typeface="Lato"/>
              <a:sym typeface="Lato"/>
            </a:endParaRPr>
          </a:p>
        </p:txBody>
      </p:sp>
      <p:sp>
        <p:nvSpPr>
          <p:cNvPr id="232" name="Google Shape;232;g2bf3fb93268_0_314"/>
          <p:cNvSpPr txBox="1"/>
          <p:nvPr/>
        </p:nvSpPr>
        <p:spPr>
          <a:xfrm>
            <a:off x="6904549" y="5639117"/>
            <a:ext cx="1688100" cy="4926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NICE Strategy </a:t>
            </a:r>
            <a:endParaRPr b="1" i="0" sz="1600" u="none" cap="none" strike="noStrike">
              <a:solidFill>
                <a:srgbClr val="193E73"/>
              </a:solidFill>
              <a:latin typeface="Lato"/>
              <a:ea typeface="Lato"/>
              <a:cs typeface="Lato"/>
              <a:sym typeface="Lato"/>
            </a:endParaRPr>
          </a:p>
        </p:txBody>
      </p:sp>
      <p:sp>
        <p:nvSpPr>
          <p:cNvPr id="233" name="Google Shape;233;g2bf3fb93268_0_314"/>
          <p:cNvSpPr txBox="1"/>
          <p:nvPr/>
        </p:nvSpPr>
        <p:spPr>
          <a:xfrm>
            <a:off x="9866116" y="3613267"/>
            <a:ext cx="1688100" cy="738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NHS Long Term Plan </a:t>
            </a:r>
            <a:endParaRPr b="1" i="0" sz="1600" u="none" cap="none" strike="noStrike">
              <a:solidFill>
                <a:srgbClr val="193E73"/>
              </a:solidFill>
              <a:latin typeface="Lato"/>
              <a:ea typeface="Lato"/>
              <a:cs typeface="Lato"/>
              <a:sym typeface="Lato"/>
            </a:endParaRPr>
          </a:p>
        </p:txBody>
      </p:sp>
      <p:sp>
        <p:nvSpPr>
          <p:cNvPr id="234" name="Google Shape;234;g2bf3fb93268_0_314"/>
          <p:cNvSpPr txBox="1"/>
          <p:nvPr/>
        </p:nvSpPr>
        <p:spPr>
          <a:xfrm>
            <a:off x="9845795" y="2264533"/>
            <a:ext cx="2163900" cy="9852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chemeClr val="dk1"/>
              </a:buClr>
              <a:buSzPts val="1200"/>
              <a:buFont typeface="Arial"/>
              <a:buNone/>
            </a:pPr>
            <a:r>
              <a:rPr b="1" lang="en-US" sz="1600">
                <a:solidFill>
                  <a:srgbClr val="193E73"/>
                </a:solidFill>
                <a:latin typeface="Lato"/>
                <a:ea typeface="Lato"/>
                <a:cs typeface="Lato"/>
                <a:sym typeface="Lato"/>
              </a:rPr>
              <a:t>Life sciences: industrial strategy Update </a:t>
            </a:r>
            <a:endParaRPr b="1" i="0" sz="1600" u="none" cap="none" strike="noStrike">
              <a:solidFill>
                <a:srgbClr val="193E73"/>
              </a:solidFill>
              <a:latin typeface="Lato"/>
              <a:ea typeface="Lato"/>
              <a:cs typeface="Lato"/>
              <a:sym typeface="Lato"/>
            </a:endParaRPr>
          </a:p>
        </p:txBody>
      </p:sp>
      <p:sp>
        <p:nvSpPr>
          <p:cNvPr id="221" name="Google Shape;221;g2bf3fb93268_0_314"/>
          <p:cNvSpPr/>
          <p:nvPr/>
        </p:nvSpPr>
        <p:spPr>
          <a:xfrm>
            <a:off x="9456367" y="1641084"/>
            <a:ext cx="1457700" cy="482400"/>
          </a:xfrm>
          <a:prstGeom prst="roundRect">
            <a:avLst>
              <a:gd fmla="val 50000" name="adj"/>
            </a:avLst>
          </a:prstGeom>
          <a:solidFill>
            <a:srgbClr val="193E72"/>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600" u="none" cap="none" strike="noStrike">
                <a:solidFill>
                  <a:srgbClr val="FFFFFF"/>
                </a:solidFill>
                <a:latin typeface="Lato"/>
                <a:ea typeface="Lato"/>
                <a:cs typeface="Lato"/>
                <a:sym typeface="Lato"/>
              </a:rPr>
              <a:t>2019</a:t>
            </a:r>
            <a:endParaRPr b="0" i="0" sz="1600" u="none" cap="none" strike="noStrike">
              <a:solidFill>
                <a:srgbClr val="FFFFFF"/>
              </a:solidFill>
              <a:latin typeface="Lato"/>
              <a:ea typeface="Lato"/>
              <a:cs typeface="Lato"/>
              <a:sym typeface="Lato"/>
            </a:endParaRPr>
          </a:p>
        </p:txBody>
      </p:sp>
      <p:sp>
        <p:nvSpPr>
          <p:cNvPr id="235" name="Google Shape;235;g2bf3fb93268_0_314"/>
          <p:cNvSpPr/>
          <p:nvPr/>
        </p:nvSpPr>
        <p:spPr>
          <a:xfrm>
            <a:off x="6491567" y="1643167"/>
            <a:ext cx="1457700" cy="482400"/>
          </a:xfrm>
          <a:prstGeom prst="roundRect">
            <a:avLst>
              <a:gd fmla="val 50000" name="adj"/>
            </a:avLst>
          </a:prstGeom>
          <a:solidFill>
            <a:srgbClr val="193E72"/>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600" u="none" cap="none" strike="noStrike">
                <a:solidFill>
                  <a:srgbClr val="FFFFFF"/>
                </a:solidFill>
                <a:latin typeface="Lato"/>
                <a:ea typeface="Lato"/>
                <a:cs typeface="Lato"/>
                <a:sym typeface="Lato"/>
              </a:rPr>
              <a:t>20</a:t>
            </a:r>
            <a:r>
              <a:rPr lang="en-US" sz="1600">
                <a:solidFill>
                  <a:srgbClr val="FFFFFF"/>
                </a:solidFill>
                <a:latin typeface="Lato"/>
                <a:ea typeface="Lato"/>
                <a:cs typeface="Lato"/>
                <a:sym typeface="Lato"/>
              </a:rPr>
              <a:t>21</a:t>
            </a:r>
            <a:endParaRPr b="0" i="0" sz="1600" u="none" cap="none" strike="noStrike">
              <a:solidFill>
                <a:srgbClr val="FFFFFF"/>
              </a:solidFill>
              <a:latin typeface="Lato"/>
              <a:ea typeface="Lato"/>
              <a:cs typeface="Lato"/>
              <a:sym typeface="Lato"/>
            </a:endParaRPr>
          </a:p>
        </p:txBody>
      </p:sp>
      <p:sp>
        <p:nvSpPr>
          <p:cNvPr id="236" name="Google Shape;236;g2bf3fb93268_0_314"/>
          <p:cNvSpPr/>
          <p:nvPr/>
        </p:nvSpPr>
        <p:spPr>
          <a:xfrm>
            <a:off x="3885900" y="1624434"/>
            <a:ext cx="1457700" cy="482400"/>
          </a:xfrm>
          <a:prstGeom prst="roundRect">
            <a:avLst>
              <a:gd fmla="val 50000" name="adj"/>
            </a:avLst>
          </a:prstGeom>
          <a:solidFill>
            <a:srgbClr val="193E72"/>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600" u="none" cap="none" strike="noStrike">
                <a:solidFill>
                  <a:srgbClr val="FFFFFF"/>
                </a:solidFill>
                <a:latin typeface="Lato"/>
                <a:ea typeface="Lato"/>
                <a:cs typeface="Lato"/>
                <a:sym typeface="Lato"/>
              </a:rPr>
              <a:t>20</a:t>
            </a:r>
            <a:r>
              <a:rPr lang="en-US" sz="1600">
                <a:solidFill>
                  <a:srgbClr val="FFFFFF"/>
                </a:solidFill>
                <a:latin typeface="Lato"/>
                <a:ea typeface="Lato"/>
                <a:cs typeface="Lato"/>
                <a:sym typeface="Lato"/>
              </a:rPr>
              <a:t>22</a:t>
            </a:r>
            <a:endParaRPr b="0" i="0" sz="1600" u="none" cap="none" strike="noStrike">
              <a:solidFill>
                <a:srgbClr val="FFFFFF"/>
              </a:solidFill>
              <a:latin typeface="Lato"/>
              <a:ea typeface="Lato"/>
              <a:cs typeface="Lato"/>
              <a:sym typeface="Lato"/>
            </a:endParaRPr>
          </a:p>
        </p:txBody>
      </p:sp>
      <p:sp>
        <p:nvSpPr>
          <p:cNvPr id="237" name="Google Shape;237;g2bf3fb93268_0_314"/>
          <p:cNvSpPr/>
          <p:nvPr/>
        </p:nvSpPr>
        <p:spPr>
          <a:xfrm>
            <a:off x="954533" y="1624451"/>
            <a:ext cx="1457700" cy="482400"/>
          </a:xfrm>
          <a:prstGeom prst="roundRect">
            <a:avLst>
              <a:gd fmla="val 50000" name="adj"/>
            </a:avLst>
          </a:prstGeom>
          <a:solidFill>
            <a:srgbClr val="193E72"/>
          </a:solidFill>
          <a:ln cap="flat" cmpd="sng" w="9525">
            <a:solidFill>
              <a:srgbClr val="0B5394"/>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b="0" i="0" lang="en-US" sz="1600" u="none" cap="none" strike="noStrike">
                <a:solidFill>
                  <a:srgbClr val="FFFFFF"/>
                </a:solidFill>
                <a:latin typeface="Lato"/>
                <a:ea typeface="Lato"/>
                <a:cs typeface="Lato"/>
                <a:sym typeface="Lato"/>
              </a:rPr>
              <a:t>20</a:t>
            </a:r>
            <a:r>
              <a:rPr lang="en-US" sz="1600">
                <a:solidFill>
                  <a:srgbClr val="FFFFFF"/>
                </a:solidFill>
                <a:latin typeface="Lato"/>
                <a:ea typeface="Lato"/>
                <a:cs typeface="Lato"/>
                <a:sym typeface="Lato"/>
              </a:rPr>
              <a:t>23</a:t>
            </a:r>
            <a:endParaRPr b="0" i="0" sz="1600" u="none" cap="none" strike="noStrike">
              <a:solidFill>
                <a:srgbClr val="FFFFFF"/>
              </a:solidFill>
              <a:latin typeface="Lato"/>
              <a:ea typeface="Lato"/>
              <a:cs typeface="Lato"/>
              <a:sym typeface="Lato"/>
            </a:endParaRPr>
          </a:p>
        </p:txBody>
      </p:sp>
      <p:pic>
        <p:nvPicPr>
          <p:cNvPr id="238" name="Google Shape;238;g2bf3fb93268_0_314"/>
          <p:cNvPicPr preferRelativeResize="0"/>
          <p:nvPr/>
        </p:nvPicPr>
        <p:blipFill rotWithShape="1">
          <a:blip r:embed="rId4">
            <a:alphaModFix/>
          </a:blip>
          <a:srcRect b="29248" l="27970" r="27262" t="0"/>
          <a:stretch/>
        </p:blipFill>
        <p:spPr>
          <a:xfrm>
            <a:off x="640883" y="2524100"/>
            <a:ext cx="652500" cy="541000"/>
          </a:xfrm>
          <a:prstGeom prst="rect">
            <a:avLst/>
          </a:prstGeom>
          <a:noFill/>
          <a:ln>
            <a:noFill/>
          </a:ln>
        </p:spPr>
      </p:pic>
      <p:cxnSp>
        <p:nvCxnSpPr>
          <p:cNvPr id="239" name="Google Shape;239;g2bf3fb93268_0_314"/>
          <p:cNvCxnSpPr>
            <a:stCxn id="237" idx="1"/>
            <a:endCxn id="238" idx="0"/>
          </p:cNvCxnSpPr>
          <p:nvPr/>
        </p:nvCxnSpPr>
        <p:spPr>
          <a:xfrm>
            <a:off x="954533" y="1865651"/>
            <a:ext cx="12600" cy="658500"/>
          </a:xfrm>
          <a:prstGeom prst="straightConnector1">
            <a:avLst/>
          </a:prstGeom>
          <a:noFill/>
          <a:ln cap="flat" cmpd="sng" w="28575">
            <a:solidFill>
              <a:schemeClr val="dk2"/>
            </a:solidFill>
            <a:prstDash val="dot"/>
            <a:round/>
            <a:headEnd len="med" w="med" type="none"/>
            <a:tailEnd len="med" w="med" type="none"/>
          </a:ln>
        </p:spPr>
      </p:cxnSp>
      <p:pic>
        <p:nvPicPr>
          <p:cNvPr id="240" name="Google Shape;240;g2bf3fb93268_0_314"/>
          <p:cNvPicPr preferRelativeResize="0"/>
          <p:nvPr/>
        </p:nvPicPr>
        <p:blipFill rotWithShape="1">
          <a:blip r:embed="rId4">
            <a:alphaModFix/>
          </a:blip>
          <a:srcRect b="29248" l="27970" r="27262" t="0"/>
          <a:stretch/>
        </p:blipFill>
        <p:spPr>
          <a:xfrm>
            <a:off x="640883" y="3779367"/>
            <a:ext cx="652500" cy="541000"/>
          </a:xfrm>
          <a:prstGeom prst="rect">
            <a:avLst/>
          </a:prstGeom>
          <a:noFill/>
          <a:ln>
            <a:noFill/>
          </a:ln>
        </p:spPr>
      </p:pic>
      <p:cxnSp>
        <p:nvCxnSpPr>
          <p:cNvPr id="241" name="Google Shape;241;g2bf3fb93268_0_314"/>
          <p:cNvCxnSpPr>
            <a:endCxn id="240" idx="0"/>
          </p:cNvCxnSpPr>
          <p:nvPr/>
        </p:nvCxnSpPr>
        <p:spPr>
          <a:xfrm>
            <a:off x="954233" y="3065067"/>
            <a:ext cx="12900" cy="714300"/>
          </a:xfrm>
          <a:prstGeom prst="straightConnector1">
            <a:avLst/>
          </a:prstGeom>
          <a:noFill/>
          <a:ln cap="flat" cmpd="sng" w="28575">
            <a:solidFill>
              <a:schemeClr val="dk2"/>
            </a:solidFill>
            <a:prstDash val="dot"/>
            <a:round/>
            <a:headEnd len="med" w="med" type="none"/>
            <a:tailEnd len="med" w="med" type="none"/>
          </a:ln>
        </p:spPr>
      </p:cxnSp>
      <p:pic>
        <p:nvPicPr>
          <p:cNvPr id="242" name="Google Shape;242;g2bf3fb93268_0_314"/>
          <p:cNvPicPr preferRelativeResize="0"/>
          <p:nvPr/>
        </p:nvPicPr>
        <p:blipFill rotWithShape="1">
          <a:blip r:embed="rId4">
            <a:alphaModFix/>
          </a:blip>
          <a:srcRect b="29248" l="27970" r="27262" t="0"/>
          <a:stretch/>
        </p:blipFill>
        <p:spPr>
          <a:xfrm>
            <a:off x="3587650" y="2531667"/>
            <a:ext cx="652500" cy="541000"/>
          </a:xfrm>
          <a:prstGeom prst="rect">
            <a:avLst/>
          </a:prstGeom>
          <a:noFill/>
          <a:ln>
            <a:noFill/>
          </a:ln>
        </p:spPr>
      </p:pic>
      <p:cxnSp>
        <p:nvCxnSpPr>
          <p:cNvPr id="243" name="Google Shape;243;g2bf3fb93268_0_314"/>
          <p:cNvCxnSpPr>
            <a:stCxn id="236" idx="1"/>
            <a:endCxn id="242" idx="0"/>
          </p:cNvCxnSpPr>
          <p:nvPr/>
        </p:nvCxnSpPr>
        <p:spPr>
          <a:xfrm>
            <a:off x="3885900" y="1865634"/>
            <a:ext cx="27900" cy="666000"/>
          </a:xfrm>
          <a:prstGeom prst="straightConnector1">
            <a:avLst/>
          </a:prstGeom>
          <a:noFill/>
          <a:ln cap="flat" cmpd="sng" w="28575">
            <a:solidFill>
              <a:schemeClr val="dk2"/>
            </a:solidFill>
            <a:prstDash val="dot"/>
            <a:round/>
            <a:headEnd len="med" w="med" type="none"/>
            <a:tailEnd len="med" w="med" type="none"/>
          </a:ln>
        </p:spPr>
      </p:cxnSp>
      <p:pic>
        <p:nvPicPr>
          <p:cNvPr id="244" name="Google Shape;244;g2bf3fb93268_0_314"/>
          <p:cNvPicPr preferRelativeResize="0"/>
          <p:nvPr/>
        </p:nvPicPr>
        <p:blipFill rotWithShape="1">
          <a:blip r:embed="rId4">
            <a:alphaModFix/>
          </a:blip>
          <a:srcRect b="29248" l="27970" r="27262" t="0"/>
          <a:stretch/>
        </p:blipFill>
        <p:spPr>
          <a:xfrm>
            <a:off x="3573650" y="3712167"/>
            <a:ext cx="652500" cy="541000"/>
          </a:xfrm>
          <a:prstGeom prst="rect">
            <a:avLst/>
          </a:prstGeom>
          <a:noFill/>
          <a:ln>
            <a:noFill/>
          </a:ln>
        </p:spPr>
      </p:pic>
      <p:cxnSp>
        <p:nvCxnSpPr>
          <p:cNvPr id="245" name="Google Shape;245;g2bf3fb93268_0_314"/>
          <p:cNvCxnSpPr>
            <a:endCxn id="244" idx="0"/>
          </p:cNvCxnSpPr>
          <p:nvPr/>
        </p:nvCxnSpPr>
        <p:spPr>
          <a:xfrm>
            <a:off x="3885800" y="3072867"/>
            <a:ext cx="14100" cy="639300"/>
          </a:xfrm>
          <a:prstGeom prst="straightConnector1">
            <a:avLst/>
          </a:prstGeom>
          <a:noFill/>
          <a:ln cap="flat" cmpd="sng" w="28575">
            <a:solidFill>
              <a:schemeClr val="dk2"/>
            </a:solidFill>
            <a:prstDash val="dot"/>
            <a:round/>
            <a:headEnd len="med" w="med" type="none"/>
            <a:tailEnd len="med" w="med" type="none"/>
          </a:ln>
        </p:spPr>
      </p:cxnSp>
      <p:pic>
        <p:nvPicPr>
          <p:cNvPr id="246" name="Google Shape;246;g2bf3fb93268_0_314"/>
          <p:cNvPicPr preferRelativeResize="0"/>
          <p:nvPr/>
        </p:nvPicPr>
        <p:blipFill rotWithShape="1">
          <a:blip r:embed="rId4">
            <a:alphaModFix/>
          </a:blip>
          <a:srcRect b="29248" l="27970" r="27262" t="0"/>
          <a:stretch/>
        </p:blipFill>
        <p:spPr>
          <a:xfrm>
            <a:off x="3587650" y="4636967"/>
            <a:ext cx="652500" cy="541000"/>
          </a:xfrm>
          <a:prstGeom prst="rect">
            <a:avLst/>
          </a:prstGeom>
          <a:noFill/>
          <a:ln>
            <a:noFill/>
          </a:ln>
        </p:spPr>
      </p:pic>
      <p:cxnSp>
        <p:nvCxnSpPr>
          <p:cNvPr id="247" name="Google Shape;247;g2bf3fb93268_0_314"/>
          <p:cNvCxnSpPr>
            <a:stCxn id="244" idx="2"/>
            <a:endCxn id="246" idx="0"/>
          </p:cNvCxnSpPr>
          <p:nvPr/>
        </p:nvCxnSpPr>
        <p:spPr>
          <a:xfrm>
            <a:off x="3899900" y="4253166"/>
            <a:ext cx="14100" cy="383700"/>
          </a:xfrm>
          <a:prstGeom prst="straightConnector1">
            <a:avLst/>
          </a:prstGeom>
          <a:noFill/>
          <a:ln cap="flat" cmpd="sng" w="28575">
            <a:solidFill>
              <a:schemeClr val="dk2"/>
            </a:solidFill>
            <a:prstDash val="dot"/>
            <a:round/>
            <a:headEnd len="med" w="med" type="none"/>
            <a:tailEnd len="med" w="med" type="none"/>
          </a:ln>
        </p:spPr>
      </p:cxnSp>
      <p:pic>
        <p:nvPicPr>
          <p:cNvPr id="248" name="Google Shape;248;g2bf3fb93268_0_314"/>
          <p:cNvPicPr preferRelativeResize="0"/>
          <p:nvPr/>
        </p:nvPicPr>
        <p:blipFill rotWithShape="1">
          <a:blip r:embed="rId5">
            <a:alphaModFix/>
          </a:blip>
          <a:srcRect b="0" l="14457" r="13898" t="0"/>
          <a:stretch/>
        </p:blipFill>
        <p:spPr>
          <a:xfrm>
            <a:off x="3587633" y="5663367"/>
            <a:ext cx="652533" cy="513345"/>
          </a:xfrm>
          <a:prstGeom prst="rect">
            <a:avLst/>
          </a:prstGeom>
          <a:noFill/>
          <a:ln>
            <a:noFill/>
          </a:ln>
        </p:spPr>
      </p:pic>
      <p:cxnSp>
        <p:nvCxnSpPr>
          <p:cNvPr id="249" name="Google Shape;249;g2bf3fb93268_0_314"/>
          <p:cNvCxnSpPr>
            <a:stCxn id="246" idx="2"/>
            <a:endCxn id="248" idx="0"/>
          </p:cNvCxnSpPr>
          <p:nvPr/>
        </p:nvCxnSpPr>
        <p:spPr>
          <a:xfrm>
            <a:off x="3913900" y="5177966"/>
            <a:ext cx="0" cy="485400"/>
          </a:xfrm>
          <a:prstGeom prst="straightConnector1">
            <a:avLst/>
          </a:prstGeom>
          <a:noFill/>
          <a:ln cap="flat" cmpd="sng" w="28575">
            <a:solidFill>
              <a:schemeClr val="dk2"/>
            </a:solidFill>
            <a:prstDash val="dot"/>
            <a:round/>
            <a:headEnd len="med" w="med" type="none"/>
            <a:tailEnd len="med" w="med" type="none"/>
          </a:ln>
        </p:spPr>
      </p:cxnSp>
      <p:pic>
        <p:nvPicPr>
          <p:cNvPr id="250" name="Google Shape;250;g2bf3fb93268_0_314"/>
          <p:cNvPicPr preferRelativeResize="0"/>
          <p:nvPr/>
        </p:nvPicPr>
        <p:blipFill rotWithShape="1">
          <a:blip r:embed="rId4">
            <a:alphaModFix/>
          </a:blip>
          <a:srcRect b="29248" l="27970" r="27262" t="0"/>
          <a:stretch/>
        </p:blipFill>
        <p:spPr>
          <a:xfrm>
            <a:off x="6165117" y="2524100"/>
            <a:ext cx="652500" cy="541000"/>
          </a:xfrm>
          <a:prstGeom prst="rect">
            <a:avLst/>
          </a:prstGeom>
          <a:noFill/>
          <a:ln>
            <a:noFill/>
          </a:ln>
        </p:spPr>
      </p:pic>
      <p:cxnSp>
        <p:nvCxnSpPr>
          <p:cNvPr id="251" name="Google Shape;251;g2bf3fb93268_0_314"/>
          <p:cNvCxnSpPr>
            <a:stCxn id="235" idx="1"/>
            <a:endCxn id="250" idx="0"/>
          </p:cNvCxnSpPr>
          <p:nvPr/>
        </p:nvCxnSpPr>
        <p:spPr>
          <a:xfrm flipH="1">
            <a:off x="6491267" y="1884367"/>
            <a:ext cx="300" cy="639600"/>
          </a:xfrm>
          <a:prstGeom prst="straightConnector1">
            <a:avLst/>
          </a:prstGeom>
          <a:noFill/>
          <a:ln cap="flat" cmpd="sng" w="28575">
            <a:solidFill>
              <a:schemeClr val="dk2"/>
            </a:solidFill>
            <a:prstDash val="dot"/>
            <a:round/>
            <a:headEnd len="med" w="med" type="none"/>
            <a:tailEnd len="med" w="med" type="none"/>
          </a:ln>
        </p:spPr>
      </p:cxnSp>
      <p:pic>
        <p:nvPicPr>
          <p:cNvPr id="252" name="Google Shape;252;g2bf3fb93268_0_314"/>
          <p:cNvPicPr preferRelativeResize="0"/>
          <p:nvPr/>
        </p:nvPicPr>
        <p:blipFill rotWithShape="1">
          <a:blip r:embed="rId4">
            <a:alphaModFix/>
          </a:blip>
          <a:srcRect b="29248" l="27970" r="27262" t="0"/>
          <a:stretch/>
        </p:blipFill>
        <p:spPr>
          <a:xfrm>
            <a:off x="6174517" y="3681500"/>
            <a:ext cx="652500" cy="541000"/>
          </a:xfrm>
          <a:prstGeom prst="rect">
            <a:avLst/>
          </a:prstGeom>
          <a:noFill/>
          <a:ln>
            <a:noFill/>
          </a:ln>
        </p:spPr>
      </p:pic>
      <p:cxnSp>
        <p:nvCxnSpPr>
          <p:cNvPr id="253" name="Google Shape;253;g2bf3fb93268_0_314"/>
          <p:cNvCxnSpPr>
            <a:stCxn id="250" idx="2"/>
            <a:endCxn id="252" idx="0"/>
          </p:cNvCxnSpPr>
          <p:nvPr/>
        </p:nvCxnSpPr>
        <p:spPr>
          <a:xfrm>
            <a:off x="6491367" y="3065100"/>
            <a:ext cx="9300" cy="616500"/>
          </a:xfrm>
          <a:prstGeom prst="straightConnector1">
            <a:avLst/>
          </a:prstGeom>
          <a:noFill/>
          <a:ln cap="flat" cmpd="sng" w="28575">
            <a:solidFill>
              <a:schemeClr val="dk2"/>
            </a:solidFill>
            <a:prstDash val="dot"/>
            <a:round/>
            <a:headEnd len="med" w="med" type="none"/>
            <a:tailEnd len="med" w="med" type="none"/>
          </a:ln>
        </p:spPr>
      </p:cxnSp>
      <p:pic>
        <p:nvPicPr>
          <p:cNvPr id="254" name="Google Shape;254;g2bf3fb93268_0_314"/>
          <p:cNvPicPr preferRelativeResize="0"/>
          <p:nvPr/>
        </p:nvPicPr>
        <p:blipFill rotWithShape="1">
          <a:blip r:embed="rId6">
            <a:alphaModFix/>
          </a:blip>
          <a:srcRect b="27393" l="9448" r="11015" t="30804"/>
          <a:stretch/>
        </p:blipFill>
        <p:spPr>
          <a:xfrm>
            <a:off x="6145245" y="4715467"/>
            <a:ext cx="730622" cy="384000"/>
          </a:xfrm>
          <a:prstGeom prst="rect">
            <a:avLst/>
          </a:prstGeom>
          <a:noFill/>
          <a:ln>
            <a:noFill/>
          </a:ln>
        </p:spPr>
      </p:pic>
      <p:cxnSp>
        <p:nvCxnSpPr>
          <p:cNvPr id="255" name="Google Shape;255;g2bf3fb93268_0_314"/>
          <p:cNvCxnSpPr>
            <a:stCxn id="252" idx="2"/>
            <a:endCxn id="254" idx="0"/>
          </p:cNvCxnSpPr>
          <p:nvPr/>
        </p:nvCxnSpPr>
        <p:spPr>
          <a:xfrm>
            <a:off x="6500767" y="4222500"/>
            <a:ext cx="9900" cy="492900"/>
          </a:xfrm>
          <a:prstGeom prst="straightConnector1">
            <a:avLst/>
          </a:prstGeom>
          <a:noFill/>
          <a:ln cap="flat" cmpd="sng" w="28575">
            <a:solidFill>
              <a:schemeClr val="dk2"/>
            </a:solidFill>
            <a:prstDash val="dot"/>
            <a:round/>
            <a:headEnd len="med" w="med" type="none"/>
            <a:tailEnd len="med" w="med" type="none"/>
          </a:ln>
        </p:spPr>
      </p:cxnSp>
      <p:pic>
        <p:nvPicPr>
          <p:cNvPr id="256" name="Google Shape;256;g2bf3fb93268_0_314"/>
          <p:cNvPicPr preferRelativeResize="0"/>
          <p:nvPr/>
        </p:nvPicPr>
        <p:blipFill rotWithShape="1">
          <a:blip r:embed="rId7">
            <a:alphaModFix/>
          </a:blip>
          <a:srcRect b="46269" l="4077" r="64934" t="10381"/>
          <a:stretch/>
        </p:blipFill>
        <p:spPr>
          <a:xfrm>
            <a:off x="6169850" y="5739925"/>
            <a:ext cx="652533" cy="290708"/>
          </a:xfrm>
          <a:prstGeom prst="rect">
            <a:avLst/>
          </a:prstGeom>
          <a:noFill/>
          <a:ln cap="flat" cmpd="sng" w="9525">
            <a:solidFill>
              <a:srgbClr val="1F1F1F"/>
            </a:solidFill>
            <a:prstDash val="solid"/>
            <a:round/>
            <a:headEnd len="sm" w="sm" type="none"/>
            <a:tailEnd len="sm" w="sm" type="none"/>
          </a:ln>
        </p:spPr>
      </p:pic>
      <p:cxnSp>
        <p:nvCxnSpPr>
          <p:cNvPr id="257" name="Google Shape;257;g2bf3fb93268_0_314"/>
          <p:cNvCxnSpPr>
            <a:stCxn id="254" idx="2"/>
            <a:endCxn id="256" idx="0"/>
          </p:cNvCxnSpPr>
          <p:nvPr/>
        </p:nvCxnSpPr>
        <p:spPr>
          <a:xfrm flipH="1">
            <a:off x="6496156" y="5099467"/>
            <a:ext cx="14400" cy="640500"/>
          </a:xfrm>
          <a:prstGeom prst="straightConnector1">
            <a:avLst/>
          </a:prstGeom>
          <a:noFill/>
          <a:ln cap="flat" cmpd="sng" w="28575">
            <a:solidFill>
              <a:schemeClr val="dk2"/>
            </a:solidFill>
            <a:prstDash val="dot"/>
            <a:round/>
            <a:headEnd len="med" w="med" type="none"/>
            <a:tailEnd len="med" w="med" type="none"/>
          </a:ln>
        </p:spPr>
      </p:cxnSp>
      <p:cxnSp>
        <p:nvCxnSpPr>
          <p:cNvPr id="258" name="Google Shape;258;g2bf3fb93268_0_314"/>
          <p:cNvCxnSpPr/>
          <p:nvPr/>
        </p:nvCxnSpPr>
        <p:spPr>
          <a:xfrm flipH="1">
            <a:off x="9456467" y="1891084"/>
            <a:ext cx="18300" cy="1048500"/>
          </a:xfrm>
          <a:prstGeom prst="straightConnector1">
            <a:avLst/>
          </a:prstGeom>
          <a:noFill/>
          <a:ln cap="flat" cmpd="sng" w="28575">
            <a:solidFill>
              <a:schemeClr val="dk2"/>
            </a:solidFill>
            <a:prstDash val="dot"/>
            <a:round/>
            <a:headEnd len="med" w="med" type="none"/>
            <a:tailEnd len="med" w="med" type="none"/>
          </a:ln>
        </p:spPr>
      </p:cxnSp>
      <p:pic>
        <p:nvPicPr>
          <p:cNvPr id="259" name="Google Shape;259;g2bf3fb93268_0_314"/>
          <p:cNvPicPr preferRelativeResize="0"/>
          <p:nvPr/>
        </p:nvPicPr>
        <p:blipFill rotWithShape="1">
          <a:blip r:embed="rId4">
            <a:alphaModFix/>
          </a:blip>
          <a:srcRect b="29248" l="27970" r="27262" t="0"/>
          <a:stretch/>
        </p:blipFill>
        <p:spPr>
          <a:xfrm>
            <a:off x="9139317" y="2486633"/>
            <a:ext cx="652500" cy="541000"/>
          </a:xfrm>
          <a:prstGeom prst="rect">
            <a:avLst/>
          </a:prstGeom>
          <a:noFill/>
          <a:ln>
            <a:noFill/>
          </a:ln>
        </p:spPr>
      </p:pic>
      <p:pic>
        <p:nvPicPr>
          <p:cNvPr id="260" name="Google Shape;260;g2bf3fb93268_0_314"/>
          <p:cNvPicPr preferRelativeResize="0"/>
          <p:nvPr/>
        </p:nvPicPr>
        <p:blipFill rotWithShape="1">
          <a:blip r:embed="rId5">
            <a:alphaModFix/>
          </a:blip>
          <a:srcRect b="0" l="14457" r="13898" t="0"/>
          <a:stretch/>
        </p:blipFill>
        <p:spPr>
          <a:xfrm>
            <a:off x="9139300" y="3726000"/>
            <a:ext cx="652533" cy="513345"/>
          </a:xfrm>
          <a:prstGeom prst="rect">
            <a:avLst/>
          </a:prstGeom>
          <a:noFill/>
          <a:ln>
            <a:noFill/>
          </a:ln>
        </p:spPr>
      </p:pic>
      <p:cxnSp>
        <p:nvCxnSpPr>
          <p:cNvPr id="261" name="Google Shape;261;g2bf3fb93268_0_314"/>
          <p:cNvCxnSpPr>
            <a:stCxn id="259" idx="2"/>
            <a:endCxn id="260" idx="0"/>
          </p:cNvCxnSpPr>
          <p:nvPr/>
        </p:nvCxnSpPr>
        <p:spPr>
          <a:xfrm>
            <a:off x="9465567" y="3027633"/>
            <a:ext cx="0" cy="698400"/>
          </a:xfrm>
          <a:prstGeom prst="straightConnector1">
            <a:avLst/>
          </a:prstGeom>
          <a:noFill/>
          <a:ln cap="flat" cmpd="sng" w="28575">
            <a:solidFill>
              <a:schemeClr val="dk2"/>
            </a:solidFill>
            <a:prstDash val="dot"/>
            <a:round/>
            <a:headEnd len="med" w="med" type="none"/>
            <a:tailEnd len="med" w="med" type="none"/>
          </a:ln>
        </p:spPr>
      </p:cxnSp>
      <p:sp>
        <p:nvSpPr>
          <p:cNvPr id="262" name="Google Shape;262;g2bf3fb93268_0_314"/>
          <p:cNvSpPr/>
          <p:nvPr/>
        </p:nvSpPr>
        <p:spPr>
          <a:xfrm>
            <a:off x="1447433" y="3027633"/>
            <a:ext cx="127200" cy="141300"/>
          </a:xfrm>
          <a:prstGeom prst="ellipse">
            <a:avLst/>
          </a:prstGeom>
          <a:solidFill>
            <a:srgbClr val="EB5D4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3" name="Google Shape;263;g2bf3fb93268_0_314"/>
          <p:cNvSpPr/>
          <p:nvPr/>
        </p:nvSpPr>
        <p:spPr>
          <a:xfrm>
            <a:off x="9972333" y="4253167"/>
            <a:ext cx="127200" cy="141300"/>
          </a:xfrm>
          <a:prstGeom prst="ellipse">
            <a:avLst/>
          </a:prstGeom>
          <a:solidFill>
            <a:srgbClr val="EB5D4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4" name="Google Shape;264;g2bf3fb93268_0_314"/>
          <p:cNvSpPr/>
          <p:nvPr/>
        </p:nvSpPr>
        <p:spPr>
          <a:xfrm>
            <a:off x="6895933" y="3065100"/>
            <a:ext cx="127200" cy="141300"/>
          </a:xfrm>
          <a:prstGeom prst="ellipse">
            <a:avLst/>
          </a:prstGeom>
          <a:solidFill>
            <a:srgbClr val="EB5D4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5" name="Google Shape;265;g2bf3fb93268_0_314"/>
          <p:cNvSpPr/>
          <p:nvPr/>
        </p:nvSpPr>
        <p:spPr>
          <a:xfrm>
            <a:off x="4326333" y="3027633"/>
            <a:ext cx="127200" cy="141300"/>
          </a:xfrm>
          <a:prstGeom prst="ellipse">
            <a:avLst/>
          </a:prstGeom>
          <a:solidFill>
            <a:srgbClr val="EB5D4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6" name="Google Shape;266;g2bf3fb93268_0_314"/>
          <p:cNvSpPr/>
          <p:nvPr/>
        </p:nvSpPr>
        <p:spPr>
          <a:xfrm>
            <a:off x="4360350" y="6176700"/>
            <a:ext cx="127200" cy="141300"/>
          </a:xfrm>
          <a:prstGeom prst="ellipse">
            <a:avLst/>
          </a:prstGeom>
          <a:solidFill>
            <a:srgbClr val="EB5D4E"/>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7" name="Google Shape;267;g2bf3fb93268_0_314"/>
          <p:cNvSpPr/>
          <p:nvPr/>
        </p:nvSpPr>
        <p:spPr>
          <a:xfrm>
            <a:off x="10165917" y="4253167"/>
            <a:ext cx="127200" cy="141300"/>
          </a:xfrm>
          <a:prstGeom prst="ellipse">
            <a:avLst/>
          </a:prstGeom>
          <a:solidFill>
            <a:srgbClr val="F9CB9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8" name="Google Shape;268;g2bf3fb93268_0_314"/>
          <p:cNvSpPr/>
          <p:nvPr/>
        </p:nvSpPr>
        <p:spPr>
          <a:xfrm>
            <a:off x="7066800" y="3065100"/>
            <a:ext cx="127200" cy="141300"/>
          </a:xfrm>
          <a:prstGeom prst="ellipse">
            <a:avLst/>
          </a:prstGeom>
          <a:solidFill>
            <a:srgbClr val="F9CB9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69" name="Google Shape;269;g2bf3fb93268_0_314"/>
          <p:cNvSpPr/>
          <p:nvPr/>
        </p:nvSpPr>
        <p:spPr>
          <a:xfrm>
            <a:off x="1619717" y="3027633"/>
            <a:ext cx="127200" cy="141300"/>
          </a:xfrm>
          <a:prstGeom prst="ellipse">
            <a:avLst/>
          </a:prstGeom>
          <a:solidFill>
            <a:srgbClr val="F9CB9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0" name="Google Shape;270;g2bf3fb93268_0_314"/>
          <p:cNvSpPr/>
          <p:nvPr/>
        </p:nvSpPr>
        <p:spPr>
          <a:xfrm>
            <a:off x="4360350" y="5289600"/>
            <a:ext cx="127200" cy="141300"/>
          </a:xfrm>
          <a:prstGeom prst="ellipse">
            <a:avLst/>
          </a:prstGeom>
          <a:solidFill>
            <a:srgbClr val="F9CB9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1" name="Google Shape;271;g2bf3fb93268_0_314"/>
          <p:cNvSpPr/>
          <p:nvPr/>
        </p:nvSpPr>
        <p:spPr>
          <a:xfrm>
            <a:off x="4487550" y="3027633"/>
            <a:ext cx="127200" cy="141300"/>
          </a:xfrm>
          <a:prstGeom prst="ellipse">
            <a:avLst/>
          </a:prstGeom>
          <a:solidFill>
            <a:srgbClr val="F9CB9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2" name="Google Shape;272;g2bf3fb93268_0_314"/>
          <p:cNvSpPr/>
          <p:nvPr/>
        </p:nvSpPr>
        <p:spPr>
          <a:xfrm>
            <a:off x="9972333" y="3126517"/>
            <a:ext cx="127200" cy="141300"/>
          </a:xfrm>
          <a:prstGeom prst="ellipse">
            <a:avLst/>
          </a:prstGeom>
          <a:solidFill>
            <a:srgbClr val="B4CDF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3" name="Google Shape;273;g2bf3fb93268_0_314"/>
          <p:cNvSpPr/>
          <p:nvPr/>
        </p:nvSpPr>
        <p:spPr>
          <a:xfrm>
            <a:off x="10940333" y="4253150"/>
            <a:ext cx="127200" cy="141300"/>
          </a:xfrm>
          <a:prstGeom prst="ellipse">
            <a:avLst/>
          </a:prstGeom>
          <a:solidFill>
            <a:srgbClr val="B4CDFF"/>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4" name="Google Shape;274;g2bf3fb93268_0_314"/>
          <p:cNvSpPr/>
          <p:nvPr/>
        </p:nvSpPr>
        <p:spPr>
          <a:xfrm>
            <a:off x="10359533" y="4253150"/>
            <a:ext cx="127200" cy="141300"/>
          </a:xfrm>
          <a:prstGeom prst="ellipse">
            <a:avLst/>
          </a:prstGeom>
          <a:solidFill>
            <a:srgbClr val="F2933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5" name="Google Shape;275;g2bf3fb93268_0_314"/>
          <p:cNvSpPr/>
          <p:nvPr/>
        </p:nvSpPr>
        <p:spPr>
          <a:xfrm>
            <a:off x="7256933" y="3065100"/>
            <a:ext cx="127200" cy="141300"/>
          </a:xfrm>
          <a:prstGeom prst="ellipse">
            <a:avLst/>
          </a:prstGeom>
          <a:solidFill>
            <a:srgbClr val="F2933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6" name="Google Shape;276;g2bf3fb93268_0_314"/>
          <p:cNvSpPr/>
          <p:nvPr/>
        </p:nvSpPr>
        <p:spPr>
          <a:xfrm>
            <a:off x="10553133" y="4253150"/>
            <a:ext cx="127200" cy="141300"/>
          </a:xfrm>
          <a:prstGeom prst="ellipse">
            <a:avLst/>
          </a:prstGeom>
          <a:solidFill>
            <a:srgbClr val="6667A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7" name="Google Shape;277;g2bf3fb93268_0_314"/>
          <p:cNvSpPr/>
          <p:nvPr/>
        </p:nvSpPr>
        <p:spPr>
          <a:xfrm>
            <a:off x="7447067" y="3065083"/>
            <a:ext cx="127200" cy="141300"/>
          </a:xfrm>
          <a:prstGeom prst="ellipse">
            <a:avLst/>
          </a:prstGeom>
          <a:solidFill>
            <a:srgbClr val="6667A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8" name="Google Shape;278;g2bf3fb93268_0_314"/>
          <p:cNvSpPr/>
          <p:nvPr/>
        </p:nvSpPr>
        <p:spPr>
          <a:xfrm>
            <a:off x="1792033" y="3027617"/>
            <a:ext cx="127200" cy="141300"/>
          </a:xfrm>
          <a:prstGeom prst="ellipse">
            <a:avLst/>
          </a:prstGeom>
          <a:solidFill>
            <a:srgbClr val="6667A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79" name="Google Shape;279;g2bf3fb93268_0_314"/>
          <p:cNvSpPr/>
          <p:nvPr/>
        </p:nvSpPr>
        <p:spPr>
          <a:xfrm>
            <a:off x="10746717" y="4253167"/>
            <a:ext cx="127200" cy="141300"/>
          </a:xfrm>
          <a:prstGeom prst="ellipse">
            <a:avLst/>
          </a:prstGeom>
          <a:solidFill>
            <a:srgbClr val="46A86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0" name="Google Shape;280;g2bf3fb93268_0_314"/>
          <p:cNvSpPr/>
          <p:nvPr/>
        </p:nvSpPr>
        <p:spPr>
          <a:xfrm>
            <a:off x="7622300" y="3065083"/>
            <a:ext cx="127200" cy="141300"/>
          </a:xfrm>
          <a:prstGeom prst="ellipse">
            <a:avLst/>
          </a:prstGeom>
          <a:solidFill>
            <a:srgbClr val="8990A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1" name="Google Shape;281;g2bf3fb93268_0_314"/>
          <p:cNvSpPr/>
          <p:nvPr/>
        </p:nvSpPr>
        <p:spPr>
          <a:xfrm>
            <a:off x="4360367" y="4222483"/>
            <a:ext cx="127200" cy="141300"/>
          </a:xfrm>
          <a:prstGeom prst="ellipse">
            <a:avLst/>
          </a:prstGeom>
          <a:solidFill>
            <a:srgbClr val="8990A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2" name="Google Shape;282;g2bf3fb93268_0_314"/>
          <p:cNvSpPr/>
          <p:nvPr/>
        </p:nvSpPr>
        <p:spPr>
          <a:xfrm>
            <a:off x="1964333" y="3027617"/>
            <a:ext cx="127200" cy="141300"/>
          </a:xfrm>
          <a:prstGeom prst="ellipse">
            <a:avLst/>
          </a:prstGeom>
          <a:solidFill>
            <a:srgbClr val="D5A6B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3" name="Google Shape;283;g2bf3fb93268_0_314"/>
          <p:cNvSpPr/>
          <p:nvPr/>
        </p:nvSpPr>
        <p:spPr>
          <a:xfrm>
            <a:off x="4668067" y="3027633"/>
            <a:ext cx="127200" cy="141300"/>
          </a:xfrm>
          <a:prstGeom prst="ellipse">
            <a:avLst/>
          </a:prstGeom>
          <a:solidFill>
            <a:srgbClr val="D5A6B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4" name="Google Shape;284;g2bf3fb93268_0_314"/>
          <p:cNvSpPr/>
          <p:nvPr/>
        </p:nvSpPr>
        <p:spPr>
          <a:xfrm>
            <a:off x="4551100" y="5289583"/>
            <a:ext cx="127200" cy="1413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5" name="Google Shape;285;g2bf3fb93268_0_314"/>
          <p:cNvSpPr/>
          <p:nvPr/>
        </p:nvSpPr>
        <p:spPr>
          <a:xfrm>
            <a:off x="4831200" y="3027617"/>
            <a:ext cx="127200" cy="141300"/>
          </a:xfrm>
          <a:prstGeom prst="ellipse">
            <a:avLst/>
          </a:prstGeom>
          <a:solidFill>
            <a:srgbClr val="D9D2E9"/>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86" name="Google Shape;286;g2bf3fb93268_0_314"/>
          <p:cNvSpPr/>
          <p:nvPr/>
        </p:nvSpPr>
        <p:spPr>
          <a:xfrm>
            <a:off x="99933" y="6478333"/>
            <a:ext cx="897600" cy="290700"/>
          </a:xfrm>
          <a:prstGeom prst="roundRect">
            <a:avLst>
              <a:gd fmla="val 50000" name="adj"/>
            </a:avLst>
          </a:prstGeom>
          <a:solidFill>
            <a:srgbClr val="EE4A4B"/>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Cancer (5)</a:t>
            </a:r>
            <a:endParaRPr b="0" i="0" sz="1100" u="none" cap="none" strike="noStrike">
              <a:solidFill>
                <a:srgbClr val="FFFFFF"/>
              </a:solidFill>
              <a:latin typeface="Lato"/>
              <a:ea typeface="Lato"/>
              <a:cs typeface="Lato"/>
              <a:sym typeface="Lato"/>
            </a:endParaRPr>
          </a:p>
        </p:txBody>
      </p:sp>
      <p:sp>
        <p:nvSpPr>
          <p:cNvPr id="287" name="Google Shape;287;g2bf3fb93268_0_314"/>
          <p:cNvSpPr/>
          <p:nvPr/>
        </p:nvSpPr>
        <p:spPr>
          <a:xfrm>
            <a:off x="997533" y="6478333"/>
            <a:ext cx="1022700" cy="290700"/>
          </a:xfrm>
          <a:prstGeom prst="roundRect">
            <a:avLst>
              <a:gd fmla="val 50000" name="adj"/>
            </a:avLst>
          </a:prstGeom>
          <a:solidFill>
            <a:srgbClr val="F9CB9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Mental Health (6)</a:t>
            </a:r>
            <a:endParaRPr b="0" i="0" sz="1100" u="none" cap="none" strike="noStrike">
              <a:solidFill>
                <a:srgbClr val="FFFFFF"/>
              </a:solidFill>
              <a:latin typeface="Lato"/>
              <a:ea typeface="Lato"/>
              <a:cs typeface="Lato"/>
              <a:sym typeface="Lato"/>
            </a:endParaRPr>
          </a:p>
        </p:txBody>
      </p:sp>
      <p:sp>
        <p:nvSpPr>
          <p:cNvPr id="288" name="Google Shape;288;g2bf3fb93268_0_314"/>
          <p:cNvSpPr/>
          <p:nvPr/>
        </p:nvSpPr>
        <p:spPr>
          <a:xfrm>
            <a:off x="2033233" y="6486767"/>
            <a:ext cx="1248000" cy="290700"/>
          </a:xfrm>
          <a:prstGeom prst="roundRect">
            <a:avLst>
              <a:gd fmla="val 50000" name="adj"/>
            </a:avLst>
          </a:prstGeom>
          <a:solidFill>
            <a:srgbClr val="6667A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Cardiovascular (4)</a:t>
            </a:r>
            <a:endParaRPr b="0" i="0" sz="1100" u="none" cap="none" strike="noStrike">
              <a:solidFill>
                <a:srgbClr val="FFFFFF"/>
              </a:solidFill>
              <a:latin typeface="Lato"/>
              <a:ea typeface="Lato"/>
              <a:cs typeface="Lato"/>
              <a:sym typeface="Lato"/>
            </a:endParaRPr>
          </a:p>
        </p:txBody>
      </p:sp>
      <p:sp>
        <p:nvSpPr>
          <p:cNvPr id="289" name="Google Shape;289;g2bf3fb93268_0_314"/>
          <p:cNvSpPr/>
          <p:nvPr/>
        </p:nvSpPr>
        <p:spPr>
          <a:xfrm>
            <a:off x="3298667" y="6495500"/>
            <a:ext cx="1086900" cy="290700"/>
          </a:xfrm>
          <a:prstGeom prst="roundRect">
            <a:avLst>
              <a:gd fmla="val 50000" name="adj"/>
            </a:avLst>
          </a:prstGeom>
          <a:solidFill>
            <a:srgbClr val="F2933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Respiratory (4)</a:t>
            </a:r>
            <a:endParaRPr b="0" i="0" sz="1100" u="none" cap="none" strike="noStrike">
              <a:solidFill>
                <a:srgbClr val="FFFFFF"/>
              </a:solidFill>
              <a:latin typeface="Lato"/>
              <a:ea typeface="Lato"/>
              <a:cs typeface="Lato"/>
              <a:sym typeface="Lato"/>
            </a:endParaRPr>
          </a:p>
        </p:txBody>
      </p:sp>
      <p:sp>
        <p:nvSpPr>
          <p:cNvPr id="290" name="Google Shape;290;g2bf3fb93268_0_314"/>
          <p:cNvSpPr/>
          <p:nvPr/>
        </p:nvSpPr>
        <p:spPr>
          <a:xfrm>
            <a:off x="4402900" y="6495500"/>
            <a:ext cx="963900" cy="290700"/>
          </a:xfrm>
          <a:prstGeom prst="roundRect">
            <a:avLst>
              <a:gd fmla="val 50000" name="adj"/>
            </a:avLst>
          </a:prstGeom>
          <a:solidFill>
            <a:srgbClr val="2DA9B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Diabetes (2)</a:t>
            </a:r>
            <a:endParaRPr b="0" i="0" sz="1100" u="none" cap="none" strike="noStrike">
              <a:solidFill>
                <a:srgbClr val="FFFFFF"/>
              </a:solidFill>
              <a:latin typeface="Lato"/>
              <a:ea typeface="Lato"/>
              <a:cs typeface="Lato"/>
              <a:sym typeface="Lato"/>
            </a:endParaRPr>
          </a:p>
        </p:txBody>
      </p:sp>
      <p:sp>
        <p:nvSpPr>
          <p:cNvPr id="291" name="Google Shape;291;g2bf3fb93268_0_314"/>
          <p:cNvSpPr/>
          <p:nvPr/>
        </p:nvSpPr>
        <p:spPr>
          <a:xfrm>
            <a:off x="5384333" y="6495500"/>
            <a:ext cx="963900" cy="290700"/>
          </a:xfrm>
          <a:prstGeom prst="roundRect">
            <a:avLst>
              <a:gd fmla="val 50000" name="adj"/>
            </a:avLst>
          </a:prstGeom>
          <a:solidFill>
            <a:srgbClr val="46A86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Stroke (1)</a:t>
            </a:r>
            <a:endParaRPr b="0" i="0" sz="1100" u="none" cap="none" strike="noStrike">
              <a:solidFill>
                <a:srgbClr val="FFFFFF"/>
              </a:solidFill>
              <a:latin typeface="Lato"/>
              <a:ea typeface="Lato"/>
              <a:cs typeface="Lato"/>
              <a:sym typeface="Lato"/>
            </a:endParaRPr>
          </a:p>
        </p:txBody>
      </p:sp>
      <p:sp>
        <p:nvSpPr>
          <p:cNvPr id="292" name="Google Shape;292;g2bf3fb93268_0_314"/>
          <p:cNvSpPr/>
          <p:nvPr/>
        </p:nvSpPr>
        <p:spPr>
          <a:xfrm>
            <a:off x="6343667" y="6495500"/>
            <a:ext cx="897600" cy="290700"/>
          </a:xfrm>
          <a:prstGeom prst="roundRect">
            <a:avLst>
              <a:gd fmla="val 50000" name="adj"/>
            </a:avLst>
          </a:prstGeom>
          <a:solidFill>
            <a:srgbClr val="6FA8DC"/>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Ageing (2)</a:t>
            </a:r>
            <a:endParaRPr b="0" i="0" sz="1100" u="none" cap="none" strike="noStrike">
              <a:solidFill>
                <a:srgbClr val="FFFFFF"/>
              </a:solidFill>
              <a:latin typeface="Lato"/>
              <a:ea typeface="Lato"/>
              <a:cs typeface="Lato"/>
              <a:sym typeface="Lato"/>
            </a:endParaRPr>
          </a:p>
        </p:txBody>
      </p:sp>
      <p:sp>
        <p:nvSpPr>
          <p:cNvPr id="293" name="Google Shape;293;g2bf3fb93268_0_314"/>
          <p:cNvSpPr/>
          <p:nvPr/>
        </p:nvSpPr>
        <p:spPr>
          <a:xfrm>
            <a:off x="7247650" y="6486767"/>
            <a:ext cx="963900" cy="290700"/>
          </a:xfrm>
          <a:prstGeom prst="roundRect">
            <a:avLst>
              <a:gd fmla="val 50000" name="adj"/>
            </a:avLst>
          </a:prstGeom>
          <a:solidFill>
            <a:srgbClr val="8990A3"/>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Dementia (2)</a:t>
            </a:r>
            <a:endParaRPr b="0" i="0" sz="1100" u="none" cap="none" strike="noStrike">
              <a:solidFill>
                <a:srgbClr val="FFFFFF"/>
              </a:solidFill>
              <a:latin typeface="Lato"/>
              <a:ea typeface="Lato"/>
              <a:cs typeface="Lato"/>
              <a:sym typeface="Lato"/>
            </a:endParaRPr>
          </a:p>
        </p:txBody>
      </p:sp>
      <p:sp>
        <p:nvSpPr>
          <p:cNvPr id="294" name="Google Shape;294;g2bf3fb93268_0_314"/>
          <p:cNvSpPr/>
          <p:nvPr/>
        </p:nvSpPr>
        <p:spPr>
          <a:xfrm>
            <a:off x="8219083" y="6495500"/>
            <a:ext cx="963900" cy="290700"/>
          </a:xfrm>
          <a:prstGeom prst="roundRect">
            <a:avLst>
              <a:gd fmla="val 50000" name="adj"/>
            </a:avLst>
          </a:prstGeom>
          <a:solidFill>
            <a:srgbClr val="D5A6BD"/>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Obesity (2)</a:t>
            </a:r>
            <a:endParaRPr b="0" i="0" sz="1100" u="none" cap="none" strike="noStrike">
              <a:solidFill>
                <a:srgbClr val="FFFFFF"/>
              </a:solidFill>
              <a:latin typeface="Lato"/>
              <a:ea typeface="Lato"/>
              <a:cs typeface="Lato"/>
              <a:sym typeface="Lato"/>
            </a:endParaRPr>
          </a:p>
        </p:txBody>
      </p:sp>
      <p:sp>
        <p:nvSpPr>
          <p:cNvPr id="295" name="Google Shape;295;g2bf3fb93268_0_314"/>
          <p:cNvSpPr/>
          <p:nvPr/>
        </p:nvSpPr>
        <p:spPr>
          <a:xfrm>
            <a:off x="9190500" y="6495500"/>
            <a:ext cx="1022700" cy="290700"/>
          </a:xfrm>
          <a:prstGeom prst="roundRect">
            <a:avLst>
              <a:gd fmla="val 50000" name="adj"/>
            </a:avLst>
          </a:prstGeom>
          <a:solidFill>
            <a:srgbClr val="B6D7A8"/>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Maternity (2)</a:t>
            </a:r>
            <a:endParaRPr b="0" i="0" sz="1100" u="none" cap="none" strike="noStrike">
              <a:solidFill>
                <a:srgbClr val="FFFFFF"/>
              </a:solidFill>
              <a:latin typeface="Lato"/>
              <a:ea typeface="Lato"/>
              <a:cs typeface="Lato"/>
              <a:sym typeface="Lato"/>
            </a:endParaRPr>
          </a:p>
        </p:txBody>
      </p:sp>
      <p:sp>
        <p:nvSpPr>
          <p:cNvPr id="296" name="Google Shape;296;g2bf3fb93268_0_314"/>
          <p:cNvSpPr/>
          <p:nvPr/>
        </p:nvSpPr>
        <p:spPr>
          <a:xfrm>
            <a:off x="10193767" y="6495500"/>
            <a:ext cx="963900" cy="290700"/>
          </a:xfrm>
          <a:prstGeom prst="roundRect">
            <a:avLst>
              <a:gd fmla="val 50000" name="adj"/>
            </a:avLst>
          </a:prstGeom>
          <a:solidFill>
            <a:srgbClr val="D9D2E9"/>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Addiction (1)</a:t>
            </a:r>
            <a:endParaRPr b="0" i="0" sz="1100" u="none" cap="none" strike="noStrike">
              <a:solidFill>
                <a:srgbClr val="FFFFFF"/>
              </a:solidFill>
              <a:latin typeface="Lato"/>
              <a:ea typeface="Lato"/>
              <a:cs typeface="Lato"/>
              <a:sym typeface="Lato"/>
            </a:endParaRPr>
          </a:p>
        </p:txBody>
      </p:sp>
      <p:sp>
        <p:nvSpPr>
          <p:cNvPr id="297" name="Google Shape;297;g2bf3fb93268_0_314"/>
          <p:cNvSpPr/>
          <p:nvPr/>
        </p:nvSpPr>
        <p:spPr>
          <a:xfrm>
            <a:off x="11157767" y="6495500"/>
            <a:ext cx="963900" cy="290700"/>
          </a:xfrm>
          <a:prstGeom prst="roundRect">
            <a:avLst>
              <a:gd fmla="val 50000" name="adj"/>
            </a:avLst>
          </a:prstGeom>
          <a:solidFill>
            <a:srgbClr val="B4CDFF"/>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500"/>
              <a:buFont typeface="Arial"/>
              <a:buNone/>
            </a:pPr>
            <a:r>
              <a:rPr lang="en-US" sz="1100">
                <a:solidFill>
                  <a:srgbClr val="FFFFFF"/>
                </a:solidFill>
                <a:latin typeface="Lato"/>
                <a:ea typeface="Lato"/>
                <a:cs typeface="Lato"/>
                <a:sym typeface="Lato"/>
              </a:rPr>
              <a:t>AMR ()</a:t>
            </a:r>
            <a:endParaRPr b="0" i="0" sz="1100" u="none" cap="none" strike="noStrike">
              <a:solidFill>
                <a:srgbClr val="FFFFFF"/>
              </a:solidFill>
              <a:latin typeface="Lato"/>
              <a:ea typeface="Lato"/>
              <a:cs typeface="Lato"/>
              <a:sym typeface="Lato"/>
            </a:endParaRPr>
          </a:p>
        </p:txBody>
      </p:sp>
      <p:sp>
        <p:nvSpPr>
          <p:cNvPr id="298" name="Google Shape;298;g2bf3fb93268_0_314"/>
          <p:cNvSpPr/>
          <p:nvPr/>
        </p:nvSpPr>
        <p:spPr>
          <a:xfrm>
            <a:off x="4551083" y="6176700"/>
            <a:ext cx="127200" cy="141300"/>
          </a:xfrm>
          <a:prstGeom prst="ellipse">
            <a:avLst/>
          </a:prstGeom>
          <a:solidFill>
            <a:srgbClr val="B6D7A8"/>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299" name="Google Shape;299;g2bf3fb93268_0_314"/>
          <p:cNvSpPr/>
          <p:nvPr/>
        </p:nvSpPr>
        <p:spPr>
          <a:xfrm>
            <a:off x="4741817" y="6176700"/>
            <a:ext cx="127200" cy="141300"/>
          </a:xfrm>
          <a:prstGeom prst="ellipse">
            <a:avLst/>
          </a:prstGeom>
          <a:solidFill>
            <a:srgbClr val="F2933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0" name="Google Shape;300;g2bf3fb93268_0_314"/>
          <p:cNvSpPr/>
          <p:nvPr/>
        </p:nvSpPr>
        <p:spPr>
          <a:xfrm>
            <a:off x="4932550" y="6176700"/>
            <a:ext cx="127200" cy="141300"/>
          </a:xfrm>
          <a:prstGeom prst="ellipse">
            <a:avLst/>
          </a:prstGeom>
          <a:solidFill>
            <a:srgbClr val="6667A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1" name="Google Shape;301;g2bf3fb93268_0_314"/>
          <p:cNvSpPr/>
          <p:nvPr/>
        </p:nvSpPr>
        <p:spPr>
          <a:xfrm>
            <a:off x="5123283" y="6176700"/>
            <a:ext cx="127200" cy="141300"/>
          </a:xfrm>
          <a:prstGeom prst="ellipse">
            <a:avLst/>
          </a:prstGeom>
          <a:solidFill>
            <a:srgbClr val="F9CB9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2" name="Google Shape;302;g2bf3fb93268_0_314"/>
          <p:cNvSpPr/>
          <p:nvPr/>
        </p:nvSpPr>
        <p:spPr>
          <a:xfrm>
            <a:off x="2136633" y="3027617"/>
            <a:ext cx="127200" cy="141300"/>
          </a:xfrm>
          <a:prstGeom prst="ellipse">
            <a:avLst/>
          </a:prstGeom>
          <a:solidFill>
            <a:srgbClr val="2DA9B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3" name="Google Shape;303;g2bf3fb93268_0_314"/>
          <p:cNvSpPr/>
          <p:nvPr/>
        </p:nvSpPr>
        <p:spPr>
          <a:xfrm>
            <a:off x="11133933" y="4253150"/>
            <a:ext cx="127200" cy="141300"/>
          </a:xfrm>
          <a:prstGeom prst="ellipse">
            <a:avLst/>
          </a:prstGeom>
          <a:solidFill>
            <a:srgbClr val="2DA9B0"/>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4" name="Google Shape;304;g2bf3fb93268_0_314"/>
          <p:cNvSpPr/>
          <p:nvPr/>
        </p:nvSpPr>
        <p:spPr>
          <a:xfrm flipH="1" rot="10800000">
            <a:off x="4741833" y="5289499"/>
            <a:ext cx="127200" cy="141300"/>
          </a:xfrm>
          <a:prstGeom prst="ellipse">
            <a:avLst/>
          </a:prstGeom>
          <a:solidFill>
            <a:srgbClr val="6FA8D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5" name="Google Shape;305;g2bf3fb93268_0_314"/>
          <p:cNvSpPr/>
          <p:nvPr/>
        </p:nvSpPr>
        <p:spPr>
          <a:xfrm flipH="1" rot="10800000">
            <a:off x="7797550" y="3064999"/>
            <a:ext cx="127200" cy="141300"/>
          </a:xfrm>
          <a:prstGeom prst="ellipse">
            <a:avLst/>
          </a:prstGeom>
          <a:solidFill>
            <a:srgbClr val="6FA8DC"/>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06" name="Google Shape;306;g2bf3fb93268_0_314"/>
          <p:cNvSpPr txBox="1"/>
          <p:nvPr/>
        </p:nvSpPr>
        <p:spPr>
          <a:xfrm>
            <a:off x="2742133" y="908650"/>
            <a:ext cx="9469200" cy="384000"/>
          </a:xfrm>
          <a:prstGeom prst="rect">
            <a:avLst/>
          </a:prstGeom>
          <a:noFill/>
          <a:ln>
            <a:noFill/>
          </a:ln>
        </p:spPr>
        <p:txBody>
          <a:bodyPr anchorCtr="0" anchor="t" bIns="121900" lIns="121900" spcFirstLastPara="1" rIns="121900" wrap="square" tIns="121900">
            <a:noAutofit/>
          </a:bodyPr>
          <a:lstStyle/>
          <a:p>
            <a:pPr indent="0" lvl="0" marL="0" rtl="0" algn="l">
              <a:spcBef>
                <a:spcPts val="0"/>
              </a:spcBef>
              <a:spcAft>
                <a:spcPts val="0"/>
              </a:spcAft>
              <a:buNone/>
            </a:pPr>
            <a:r>
              <a:rPr b="1" lang="en-US" sz="2000">
                <a:solidFill>
                  <a:schemeClr val="dk1"/>
                </a:solidFill>
              </a:rPr>
              <a:t>Therapeutic Areas mentioned in UK White Papers </a:t>
            </a:r>
            <a:endParaRPr b="1" sz="2000">
              <a:solidFill>
                <a:schemeClr val="dk1"/>
              </a:solidFill>
            </a:endParaRPr>
          </a:p>
        </p:txBody>
      </p:sp>
    </p:spTree>
  </p:cSld>
  <p:clrMapOvr>
    <a:masterClrMapping/>
  </p:clrMapOvr>
  <mc:AlternateContent>
    <mc:Choice Requires="p14">
      <p:transition spd="slow" p14:dur="15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pic>
        <p:nvPicPr>
          <p:cNvPr id="311" name="Google Shape;311;g2998cf9b3d0_8_0" title="Points scored"/>
          <p:cNvPicPr preferRelativeResize="0"/>
          <p:nvPr/>
        </p:nvPicPr>
        <p:blipFill rotWithShape="1">
          <a:blip r:embed="rId3">
            <a:alphaModFix/>
          </a:blip>
          <a:srcRect b="0" l="3755" r="4204" t="0"/>
          <a:stretch/>
        </p:blipFill>
        <p:spPr>
          <a:xfrm>
            <a:off x="7139000" y="1553735"/>
            <a:ext cx="5052999" cy="4008667"/>
          </a:xfrm>
          <a:prstGeom prst="rect">
            <a:avLst/>
          </a:prstGeom>
          <a:noFill/>
          <a:ln>
            <a:noFill/>
          </a:ln>
        </p:spPr>
      </p:pic>
      <p:pic>
        <p:nvPicPr>
          <p:cNvPr id="312" name="Google Shape;312;g2998cf9b3d0_8_0" title="Chart"/>
          <p:cNvPicPr preferRelativeResize="0"/>
          <p:nvPr/>
        </p:nvPicPr>
        <p:blipFill rotWithShape="1">
          <a:blip r:embed="rId4">
            <a:alphaModFix/>
          </a:blip>
          <a:srcRect b="0" l="0" r="0" t="0"/>
          <a:stretch/>
        </p:blipFill>
        <p:spPr>
          <a:xfrm>
            <a:off x="3316733" y="1870733"/>
            <a:ext cx="3929299" cy="3590066"/>
          </a:xfrm>
          <a:prstGeom prst="rect">
            <a:avLst/>
          </a:prstGeom>
          <a:noFill/>
          <a:ln>
            <a:noFill/>
          </a:ln>
        </p:spPr>
      </p:pic>
      <p:sp>
        <p:nvSpPr>
          <p:cNvPr id="313" name="Google Shape;313;g2998cf9b3d0_8_0"/>
          <p:cNvSpPr/>
          <p:nvPr/>
        </p:nvSpPr>
        <p:spPr>
          <a:xfrm rot="189935">
            <a:off x="8098752" y="1658383"/>
            <a:ext cx="3145500" cy="3075474"/>
          </a:xfrm>
          <a:prstGeom prst="ellipse">
            <a:avLst/>
          </a:prstGeom>
          <a:noFill/>
          <a:ln cap="flat" cmpd="sng" w="38100">
            <a:solidFill>
              <a:srgbClr val="0B5394"/>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314" name="Google Shape;314;g2998cf9b3d0_8_0"/>
          <p:cNvGrpSpPr/>
          <p:nvPr/>
        </p:nvGrpSpPr>
        <p:grpSpPr>
          <a:xfrm>
            <a:off x="7750954" y="5695776"/>
            <a:ext cx="4103897" cy="1194359"/>
            <a:chOff x="5371349" y="478208"/>
            <a:chExt cx="3078000" cy="895792"/>
          </a:xfrm>
        </p:grpSpPr>
        <p:sp>
          <p:nvSpPr>
            <p:cNvPr id="315" name="Google Shape;315;g2998cf9b3d0_8_0"/>
            <p:cNvSpPr txBox="1"/>
            <p:nvPr/>
          </p:nvSpPr>
          <p:spPr>
            <a:xfrm>
              <a:off x="5371350" y="1050900"/>
              <a:ext cx="2994300" cy="3231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EA5D4E"/>
                  </a:solidFill>
                  <a:latin typeface="Lato"/>
                  <a:ea typeface="Lato"/>
                  <a:cs typeface="Lato"/>
                  <a:sym typeface="Lato"/>
                </a:rPr>
                <a:t>NIHR Total Funding (2021/2022)*</a:t>
              </a:r>
              <a:endParaRPr b="1" i="0" sz="1200" u="none" cap="none" strike="noStrike">
                <a:solidFill>
                  <a:srgbClr val="EA5D4E"/>
                </a:solidFill>
                <a:latin typeface="Lato"/>
                <a:ea typeface="Lato"/>
                <a:cs typeface="Lato"/>
                <a:sym typeface="Lato"/>
              </a:endParaRPr>
            </a:p>
          </p:txBody>
        </p:sp>
        <p:sp>
          <p:nvSpPr>
            <p:cNvPr id="316" name="Google Shape;316;g2998cf9b3d0_8_0"/>
            <p:cNvSpPr txBox="1"/>
            <p:nvPr/>
          </p:nvSpPr>
          <p:spPr>
            <a:xfrm>
              <a:off x="5371349" y="478208"/>
              <a:ext cx="3078000" cy="7965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rgbClr val="133B70"/>
                  </a:solidFill>
                  <a:latin typeface="Lato"/>
                  <a:ea typeface="Lato"/>
                  <a:cs typeface="Lato"/>
                  <a:sym typeface="Lato"/>
                </a:rPr>
                <a:t>£1.22 billion</a:t>
              </a:r>
              <a:endParaRPr b="0" i="0" sz="5300" u="none" cap="none" strike="noStrike">
                <a:solidFill>
                  <a:srgbClr val="133B70"/>
                </a:solidFill>
                <a:latin typeface="Lato"/>
                <a:ea typeface="Lato"/>
                <a:cs typeface="Lato"/>
                <a:sym typeface="Lato"/>
              </a:endParaRPr>
            </a:p>
          </p:txBody>
        </p:sp>
      </p:grpSp>
      <p:sp>
        <p:nvSpPr>
          <p:cNvPr id="317" name="Google Shape;317;g2998cf9b3d0_8_0"/>
          <p:cNvSpPr txBox="1"/>
          <p:nvPr/>
        </p:nvSpPr>
        <p:spPr>
          <a:xfrm>
            <a:off x="-185867" y="2391253"/>
            <a:ext cx="3344100" cy="16776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500"/>
              <a:buFont typeface="Arial"/>
              <a:buNone/>
            </a:pPr>
            <a:r>
              <a:rPr b="0" i="0" lang="en-US" sz="3100" u="none" cap="none" strike="noStrike">
                <a:solidFill>
                  <a:srgbClr val="193E73"/>
                </a:solidFill>
                <a:latin typeface="Lato"/>
                <a:ea typeface="Lato"/>
                <a:cs typeface="Lato"/>
                <a:sym typeface="Lato"/>
              </a:rPr>
              <a:t>The NIHR is the research arm of the NHS</a:t>
            </a:r>
            <a:endParaRPr b="0" i="0" sz="3100" u="none" cap="none" strike="noStrike">
              <a:solidFill>
                <a:srgbClr val="000000"/>
              </a:solidFill>
              <a:latin typeface="Arial"/>
              <a:ea typeface="Arial"/>
              <a:cs typeface="Arial"/>
              <a:sym typeface="Arial"/>
            </a:endParaRPr>
          </a:p>
        </p:txBody>
      </p:sp>
      <p:cxnSp>
        <p:nvCxnSpPr>
          <p:cNvPr id="318" name="Google Shape;318;g2998cf9b3d0_8_0"/>
          <p:cNvCxnSpPr/>
          <p:nvPr/>
        </p:nvCxnSpPr>
        <p:spPr>
          <a:xfrm>
            <a:off x="3259733" y="1350533"/>
            <a:ext cx="0" cy="4900500"/>
          </a:xfrm>
          <a:prstGeom prst="straightConnector1">
            <a:avLst/>
          </a:prstGeom>
          <a:noFill/>
          <a:ln cap="flat" cmpd="sng" w="38100">
            <a:solidFill>
              <a:srgbClr val="EB5D4E"/>
            </a:solidFill>
            <a:prstDash val="solid"/>
            <a:round/>
            <a:headEnd len="sm" w="sm" type="none"/>
            <a:tailEnd len="sm" w="sm" type="none"/>
          </a:ln>
        </p:spPr>
      </p:cxnSp>
      <p:pic>
        <p:nvPicPr>
          <p:cNvPr id="319" name="Google Shape;319;g2998cf9b3d0_8_0"/>
          <p:cNvPicPr preferRelativeResize="0"/>
          <p:nvPr/>
        </p:nvPicPr>
        <p:blipFill rotWithShape="1">
          <a:blip r:embed="rId5">
            <a:alphaModFix/>
          </a:blip>
          <a:srcRect b="0" l="0" r="0" t="0"/>
          <a:stretch/>
        </p:blipFill>
        <p:spPr>
          <a:xfrm>
            <a:off x="9475600" y="180667"/>
            <a:ext cx="1034466" cy="806404"/>
          </a:xfrm>
          <a:prstGeom prst="rect">
            <a:avLst/>
          </a:prstGeom>
          <a:noFill/>
          <a:ln>
            <a:noFill/>
          </a:ln>
        </p:spPr>
      </p:pic>
      <p:pic>
        <p:nvPicPr>
          <p:cNvPr id="320" name="Google Shape;320;g2998cf9b3d0_8_0"/>
          <p:cNvPicPr preferRelativeResize="0"/>
          <p:nvPr/>
        </p:nvPicPr>
        <p:blipFill rotWithShape="1">
          <a:blip r:embed="rId6">
            <a:alphaModFix/>
          </a:blip>
          <a:srcRect b="0" l="0" r="66339" t="0"/>
          <a:stretch/>
        </p:blipFill>
        <p:spPr>
          <a:xfrm>
            <a:off x="9051000" y="2990900"/>
            <a:ext cx="1229000" cy="342665"/>
          </a:xfrm>
          <a:prstGeom prst="rect">
            <a:avLst/>
          </a:prstGeom>
          <a:noFill/>
          <a:ln>
            <a:noFill/>
          </a:ln>
        </p:spPr>
      </p:pic>
      <p:cxnSp>
        <p:nvCxnSpPr>
          <p:cNvPr id="321" name="Google Shape;321;g2998cf9b3d0_8_0"/>
          <p:cNvCxnSpPr/>
          <p:nvPr/>
        </p:nvCxnSpPr>
        <p:spPr>
          <a:xfrm>
            <a:off x="6414133" y="3299033"/>
            <a:ext cx="1836000" cy="0"/>
          </a:xfrm>
          <a:prstGeom prst="straightConnector1">
            <a:avLst/>
          </a:prstGeom>
          <a:noFill/>
          <a:ln cap="flat" cmpd="sng" w="38100">
            <a:solidFill>
              <a:srgbClr val="0B5394"/>
            </a:solidFill>
            <a:prstDash val="dash"/>
            <a:round/>
            <a:headEnd len="sm" w="sm" type="none"/>
            <a:tailEnd len="sm" w="sm" type="none"/>
          </a:ln>
        </p:spPr>
      </p:cxnSp>
      <p:pic>
        <p:nvPicPr>
          <p:cNvPr id="322" name="Google Shape;322;g2998cf9b3d0_8_0"/>
          <p:cNvPicPr preferRelativeResize="0"/>
          <p:nvPr/>
        </p:nvPicPr>
        <p:blipFill rotWithShape="1">
          <a:blip r:embed="rId5">
            <a:alphaModFix/>
          </a:blip>
          <a:srcRect b="0" l="0" r="0" t="0"/>
          <a:stretch/>
        </p:blipFill>
        <p:spPr>
          <a:xfrm>
            <a:off x="4710399" y="2957481"/>
            <a:ext cx="876348" cy="683134"/>
          </a:xfrm>
          <a:prstGeom prst="rect">
            <a:avLst/>
          </a:prstGeom>
          <a:noFill/>
          <a:ln>
            <a:noFill/>
          </a:ln>
        </p:spPr>
      </p:pic>
      <p:sp>
        <p:nvSpPr>
          <p:cNvPr id="323" name="Google Shape;323;g2998cf9b3d0_8_0"/>
          <p:cNvSpPr txBox="1"/>
          <p:nvPr/>
        </p:nvSpPr>
        <p:spPr>
          <a:xfrm>
            <a:off x="3250233" y="5695809"/>
            <a:ext cx="4104000" cy="10620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5300"/>
              <a:buFont typeface="Arial"/>
              <a:buNone/>
            </a:pPr>
            <a:r>
              <a:rPr b="0" i="0" lang="en-US" sz="5300" u="none" cap="none" strike="noStrike">
                <a:solidFill>
                  <a:srgbClr val="3C78D8"/>
                </a:solidFill>
                <a:latin typeface="Lato"/>
                <a:ea typeface="Lato"/>
                <a:cs typeface="Lato"/>
                <a:sym typeface="Lato"/>
              </a:rPr>
              <a:t>£153 billion</a:t>
            </a:r>
            <a:endParaRPr b="0" i="0" sz="5300" u="none" cap="none" strike="noStrike">
              <a:solidFill>
                <a:srgbClr val="3C78D8"/>
              </a:solidFill>
              <a:latin typeface="Lato"/>
              <a:ea typeface="Lato"/>
              <a:cs typeface="Lato"/>
              <a:sym typeface="Lato"/>
            </a:endParaRPr>
          </a:p>
        </p:txBody>
      </p:sp>
      <p:sp>
        <p:nvSpPr>
          <p:cNvPr id="324" name="Google Shape;324;g2998cf9b3d0_8_0"/>
          <p:cNvSpPr txBox="1"/>
          <p:nvPr/>
        </p:nvSpPr>
        <p:spPr>
          <a:xfrm>
            <a:off x="3361835" y="6459381"/>
            <a:ext cx="3992400" cy="430800"/>
          </a:xfrm>
          <a:prstGeom prst="rect">
            <a:avLst/>
          </a:prstGeom>
          <a:noFill/>
          <a:ln>
            <a:noFill/>
          </a:ln>
        </p:spPr>
        <p:txBody>
          <a:bodyPr anchorCtr="0" anchor="t" bIns="121900" lIns="121900" spcFirstLastPara="1" rIns="121900" wrap="square" tIns="1219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EA5D4E"/>
                </a:solidFill>
                <a:latin typeface="Lato"/>
                <a:ea typeface="Lato"/>
                <a:cs typeface="Lato"/>
                <a:sym typeface="Lato"/>
              </a:rPr>
              <a:t>NHS England Total Funding (2022/2023)</a:t>
            </a:r>
            <a:endParaRPr b="1" i="0" sz="1200" u="none" cap="none" strike="noStrike">
              <a:solidFill>
                <a:srgbClr val="EA5D4E"/>
              </a:solidFill>
              <a:latin typeface="Lato"/>
              <a:ea typeface="Lato"/>
              <a:cs typeface="Lato"/>
              <a:sym typeface="Lato"/>
            </a:endParaRPr>
          </a:p>
        </p:txBody>
      </p:sp>
      <p:sp>
        <p:nvSpPr>
          <p:cNvPr id="325" name="Google Shape;325;g2998cf9b3d0_8_0"/>
          <p:cNvSpPr txBox="1"/>
          <p:nvPr/>
        </p:nvSpPr>
        <p:spPr>
          <a:xfrm>
            <a:off x="6745033" y="1177033"/>
            <a:ext cx="5670300" cy="4464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193E73"/>
                </a:solidFill>
                <a:latin typeface="Lato"/>
                <a:ea typeface="Lato"/>
                <a:cs typeface="Lato"/>
                <a:sym typeface="Lato"/>
              </a:rPr>
              <a:t>NIHR is the largest funder of health and social care research in Europe</a:t>
            </a:r>
            <a:endParaRPr b="0" i="0" sz="300" u="none" cap="none" strike="noStrike">
              <a:solidFill>
                <a:srgbClr val="000000"/>
              </a:solidFill>
              <a:latin typeface="Arial"/>
              <a:ea typeface="Arial"/>
              <a:cs typeface="Arial"/>
              <a:sym typeface="Arial"/>
            </a:endParaRPr>
          </a:p>
        </p:txBody>
      </p:sp>
      <p:pic>
        <p:nvPicPr>
          <p:cNvPr id="326" name="Google Shape;326;g2998cf9b3d0_8_0"/>
          <p:cNvPicPr preferRelativeResize="0"/>
          <p:nvPr/>
        </p:nvPicPr>
        <p:blipFill rotWithShape="1">
          <a:blip r:embed="rId7">
            <a:alphaModFix/>
          </a:blip>
          <a:srcRect b="0" l="0" r="0" t="0"/>
          <a:stretch/>
        </p:blipFill>
        <p:spPr>
          <a:xfrm>
            <a:off x="10916667" y="115399"/>
            <a:ext cx="1034466" cy="813667"/>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c2c53d2005_0_1"/>
          <p:cNvSpPr txBox="1"/>
          <p:nvPr/>
        </p:nvSpPr>
        <p:spPr>
          <a:xfrm>
            <a:off x="220533" y="2043020"/>
            <a:ext cx="3344100" cy="2940000"/>
          </a:xfrm>
          <a:prstGeom prst="rect">
            <a:avLst/>
          </a:prstGeom>
          <a:noFill/>
          <a:ln>
            <a:noFill/>
          </a:ln>
        </p:spPr>
        <p:txBody>
          <a:bodyPr anchorCtr="0" anchor="t" bIns="121900" lIns="121900" spcFirstLastPara="1" rIns="121900" wrap="square" tIns="121900">
            <a:spAutoFit/>
          </a:bodyPr>
          <a:lstStyle/>
          <a:p>
            <a:pPr indent="0" lvl="0" marL="0" marR="0" rtl="0" algn="r">
              <a:lnSpc>
                <a:spcPct val="100000"/>
              </a:lnSpc>
              <a:spcBef>
                <a:spcPts val="0"/>
              </a:spcBef>
              <a:spcAft>
                <a:spcPts val="0"/>
              </a:spcAft>
              <a:buClr>
                <a:srgbClr val="000000"/>
              </a:buClr>
              <a:buSzPts val="3500"/>
              <a:buFont typeface="Arial"/>
              <a:buNone/>
            </a:pPr>
            <a:r>
              <a:rPr b="0" i="0" lang="en-US" sz="3500" u="none" cap="none" strike="noStrike">
                <a:solidFill>
                  <a:srgbClr val="193E73"/>
                </a:solidFill>
                <a:latin typeface="Lato"/>
                <a:ea typeface="Lato"/>
                <a:cs typeface="Lato"/>
                <a:sym typeface="Lato"/>
              </a:rPr>
              <a:t>We aim to improve the health and wealth of the nation</a:t>
            </a:r>
            <a:endParaRPr b="0" i="0" sz="3500" u="none" cap="none" strike="noStrike">
              <a:solidFill>
                <a:srgbClr val="000000"/>
              </a:solidFill>
              <a:latin typeface="Arial"/>
              <a:ea typeface="Arial"/>
              <a:cs typeface="Arial"/>
              <a:sym typeface="Arial"/>
            </a:endParaRPr>
          </a:p>
        </p:txBody>
      </p:sp>
      <p:cxnSp>
        <p:nvCxnSpPr>
          <p:cNvPr id="332" name="Google Shape;332;g2c2c53d2005_0_1"/>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pic>
        <p:nvPicPr>
          <p:cNvPr id="333" name="Google Shape;333;g2c2c53d2005_0_1"/>
          <p:cNvPicPr preferRelativeResize="0"/>
          <p:nvPr/>
        </p:nvPicPr>
        <p:blipFill rotWithShape="1">
          <a:blip r:embed="rId3">
            <a:alphaModFix/>
          </a:blip>
          <a:srcRect b="0" l="0" r="0" t="0"/>
          <a:stretch/>
        </p:blipFill>
        <p:spPr>
          <a:xfrm>
            <a:off x="4064200" y="1418000"/>
            <a:ext cx="7997470" cy="3993569"/>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g2c2c53d2005_0_79"/>
          <p:cNvPicPr preferRelativeResize="0"/>
          <p:nvPr/>
        </p:nvPicPr>
        <p:blipFill rotWithShape="1">
          <a:blip r:embed="rId3">
            <a:alphaModFix/>
          </a:blip>
          <a:srcRect b="0" l="30141" r="28340" t="4205"/>
          <a:stretch/>
        </p:blipFill>
        <p:spPr>
          <a:xfrm>
            <a:off x="4490167" y="71733"/>
            <a:ext cx="5328266" cy="6714539"/>
          </a:xfrm>
          <a:prstGeom prst="rect">
            <a:avLst/>
          </a:prstGeom>
          <a:noFill/>
          <a:ln>
            <a:noFill/>
          </a:ln>
        </p:spPr>
      </p:pic>
      <p:sp>
        <p:nvSpPr>
          <p:cNvPr id="339" name="Google Shape;339;g2c2c53d2005_0_79"/>
          <p:cNvSpPr txBox="1"/>
          <p:nvPr/>
        </p:nvSpPr>
        <p:spPr>
          <a:xfrm>
            <a:off x="694833" y="1834333"/>
            <a:ext cx="2628900" cy="3681900"/>
          </a:xfrm>
          <a:prstGeom prst="rect">
            <a:avLst/>
          </a:prstGeom>
          <a:noFill/>
          <a:ln>
            <a:noFill/>
          </a:ln>
        </p:spPr>
        <p:txBody>
          <a:bodyPr anchorCtr="0" anchor="t" bIns="121900" lIns="121900" spcFirstLastPara="1" rIns="121900" wrap="square" tIns="121900">
            <a:spAutoFit/>
          </a:bodyPr>
          <a:lstStyle/>
          <a:p>
            <a:pPr indent="0" lvl="0" marL="0" marR="0" rtl="0" algn="r">
              <a:lnSpc>
                <a:spcPct val="90000"/>
              </a:lnSpc>
              <a:spcBef>
                <a:spcPts val="1100"/>
              </a:spcBef>
              <a:spcAft>
                <a:spcPts val="0"/>
              </a:spcAft>
              <a:buClr>
                <a:srgbClr val="000000"/>
              </a:buClr>
              <a:buSzPts val="3500"/>
              <a:buFont typeface="Arial"/>
              <a:buNone/>
            </a:pPr>
            <a:r>
              <a:rPr lang="en-US" sz="3100">
                <a:solidFill>
                  <a:srgbClr val="193E73"/>
                </a:solidFill>
                <a:latin typeface="Lato"/>
                <a:ea typeface="Lato"/>
                <a:cs typeface="Lato"/>
                <a:sym typeface="Lato"/>
              </a:rPr>
              <a:t>Research spread across NHS ICBs and clinical priority areas addressing local health inequalities</a:t>
            </a:r>
            <a:endParaRPr b="0" i="0" sz="3100" u="none" cap="none" strike="noStrike">
              <a:solidFill>
                <a:srgbClr val="000000"/>
              </a:solidFill>
              <a:latin typeface="Arial"/>
              <a:ea typeface="Arial"/>
              <a:cs typeface="Arial"/>
              <a:sym typeface="Arial"/>
            </a:endParaRPr>
          </a:p>
        </p:txBody>
      </p:sp>
      <p:cxnSp>
        <p:nvCxnSpPr>
          <p:cNvPr id="340" name="Google Shape;340;g2c2c53d2005_0_79"/>
          <p:cNvCxnSpPr/>
          <p:nvPr/>
        </p:nvCxnSpPr>
        <p:spPr>
          <a:xfrm>
            <a:off x="3906900" y="1186400"/>
            <a:ext cx="0" cy="4900500"/>
          </a:xfrm>
          <a:prstGeom prst="straightConnector1">
            <a:avLst/>
          </a:prstGeom>
          <a:noFill/>
          <a:ln cap="flat" cmpd="sng" w="38100">
            <a:solidFill>
              <a:srgbClr val="EB5D4E"/>
            </a:solidFill>
            <a:prstDash val="solid"/>
            <a:round/>
            <a:headEnd len="sm" w="sm" type="none"/>
            <a:tailEnd len="sm" w="sm" type="none"/>
          </a:ln>
        </p:spPr>
      </p:cxnSp>
      <p:sp>
        <p:nvSpPr>
          <p:cNvPr id="341" name="Google Shape;341;g2c2c53d2005_0_79"/>
          <p:cNvSpPr/>
          <p:nvPr/>
        </p:nvSpPr>
        <p:spPr>
          <a:xfrm>
            <a:off x="7498433" y="121667"/>
            <a:ext cx="2319900" cy="8751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2" name="Google Shape;342;g2c2c53d2005_0_79"/>
          <p:cNvSpPr/>
          <p:nvPr/>
        </p:nvSpPr>
        <p:spPr>
          <a:xfrm>
            <a:off x="8200833" y="928467"/>
            <a:ext cx="1780800" cy="8751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3" name="Google Shape;343;g2c2c53d2005_0_79"/>
          <p:cNvSpPr/>
          <p:nvPr/>
        </p:nvSpPr>
        <p:spPr>
          <a:xfrm>
            <a:off x="8668567" y="1996533"/>
            <a:ext cx="1780800" cy="1056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4" name="Google Shape;344;g2c2c53d2005_0_79"/>
          <p:cNvSpPr/>
          <p:nvPr/>
        </p:nvSpPr>
        <p:spPr>
          <a:xfrm>
            <a:off x="9594200" y="2901000"/>
            <a:ext cx="784500" cy="1800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5" name="Google Shape;345;g2c2c53d2005_0_79"/>
          <p:cNvSpPr/>
          <p:nvPr/>
        </p:nvSpPr>
        <p:spPr>
          <a:xfrm>
            <a:off x="9481967" y="4620300"/>
            <a:ext cx="784500" cy="782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6" name="Google Shape;346;g2c2c53d2005_0_79"/>
          <p:cNvSpPr/>
          <p:nvPr/>
        </p:nvSpPr>
        <p:spPr>
          <a:xfrm>
            <a:off x="9247633" y="5403100"/>
            <a:ext cx="896700" cy="782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7" name="Google Shape;347;g2c2c53d2005_0_79"/>
          <p:cNvSpPr/>
          <p:nvPr/>
        </p:nvSpPr>
        <p:spPr>
          <a:xfrm>
            <a:off x="7771767" y="5860667"/>
            <a:ext cx="1710300" cy="782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8" name="Google Shape;348;g2c2c53d2005_0_79"/>
          <p:cNvSpPr/>
          <p:nvPr/>
        </p:nvSpPr>
        <p:spPr>
          <a:xfrm>
            <a:off x="6174000" y="5921400"/>
            <a:ext cx="1710300" cy="782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49" name="Google Shape;349;g2c2c53d2005_0_79"/>
          <p:cNvSpPr/>
          <p:nvPr/>
        </p:nvSpPr>
        <p:spPr>
          <a:xfrm>
            <a:off x="4067500" y="5304000"/>
            <a:ext cx="784500" cy="782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50" name="Google Shape;350;g2c2c53d2005_0_79"/>
          <p:cNvSpPr/>
          <p:nvPr/>
        </p:nvSpPr>
        <p:spPr>
          <a:xfrm>
            <a:off x="4240167" y="1996533"/>
            <a:ext cx="1934100" cy="3031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51" name="Google Shape;351;g2c2c53d2005_0_79"/>
          <p:cNvSpPr/>
          <p:nvPr/>
        </p:nvSpPr>
        <p:spPr>
          <a:xfrm>
            <a:off x="4415967" y="1186400"/>
            <a:ext cx="1514100" cy="8751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52" name="Google Shape;352;g2c2c53d2005_0_79"/>
          <p:cNvSpPr/>
          <p:nvPr/>
        </p:nvSpPr>
        <p:spPr>
          <a:xfrm>
            <a:off x="5756933" y="1833200"/>
            <a:ext cx="297300" cy="2283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sp>
        <p:nvSpPr>
          <p:cNvPr id="353" name="Google Shape;353;g2c2c53d2005_0_79"/>
          <p:cNvSpPr/>
          <p:nvPr/>
        </p:nvSpPr>
        <p:spPr>
          <a:xfrm>
            <a:off x="4444033" y="0"/>
            <a:ext cx="1934100" cy="427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t/>
            </a:r>
            <a:endParaRPr sz="1900"/>
          </a:p>
        </p:txBody>
      </p:sp>
      <p:pic>
        <p:nvPicPr>
          <p:cNvPr id="354" name="Google Shape;354;g2c2c53d2005_0_79"/>
          <p:cNvPicPr preferRelativeResize="0"/>
          <p:nvPr/>
        </p:nvPicPr>
        <p:blipFill rotWithShape="1">
          <a:blip r:embed="rId3">
            <a:alphaModFix/>
          </a:blip>
          <a:srcRect b="76129" l="0" r="82124" t="7944"/>
          <a:stretch/>
        </p:blipFill>
        <p:spPr>
          <a:xfrm>
            <a:off x="9482167" y="982967"/>
            <a:ext cx="2498833" cy="1215934"/>
          </a:xfrm>
          <a:prstGeom prst="rect">
            <a:avLst/>
          </a:prstGeom>
          <a:noFill/>
          <a:ln>
            <a:noFill/>
          </a:ln>
        </p:spPr>
      </p:pic>
      <p:pic>
        <p:nvPicPr>
          <p:cNvPr id="355" name="Google Shape;355;g2c2c53d2005_0_79"/>
          <p:cNvPicPr preferRelativeResize="0"/>
          <p:nvPr/>
        </p:nvPicPr>
        <p:blipFill rotWithShape="1">
          <a:blip r:embed="rId4">
            <a:alphaModFix/>
          </a:blip>
          <a:srcRect b="0" l="0" r="0" t="0"/>
          <a:stretch/>
        </p:blipFill>
        <p:spPr>
          <a:xfrm>
            <a:off x="10940300" y="164287"/>
            <a:ext cx="1022466" cy="5513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descr="Telephone with solid fill" id="360" name="Google Shape;360;g2bf3fb93268_0_0"/>
          <p:cNvPicPr preferRelativeResize="0"/>
          <p:nvPr/>
        </p:nvPicPr>
        <p:blipFill rotWithShape="1">
          <a:blip r:embed="rId3">
            <a:alphaModFix/>
          </a:blip>
          <a:srcRect b="0" l="0" r="0" t="0"/>
          <a:stretch/>
        </p:blipFill>
        <p:spPr>
          <a:xfrm>
            <a:off x="2537495" y="2346093"/>
            <a:ext cx="4963487" cy="4963487"/>
          </a:xfrm>
          <a:prstGeom prst="rect">
            <a:avLst/>
          </a:prstGeom>
          <a:noFill/>
          <a:ln>
            <a:noFill/>
          </a:ln>
        </p:spPr>
      </p:pic>
      <p:sp>
        <p:nvSpPr>
          <p:cNvPr id="361" name="Google Shape;361;g2bf3fb93268_0_0"/>
          <p:cNvSpPr txBox="1"/>
          <p:nvPr/>
        </p:nvSpPr>
        <p:spPr>
          <a:xfrm>
            <a:off x="321733" y="669927"/>
            <a:ext cx="11540100" cy="8655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rgbClr val="EE4A4B"/>
                </a:solidFill>
                <a:latin typeface="Arial"/>
                <a:ea typeface="Arial"/>
                <a:cs typeface="Arial"/>
                <a:sym typeface="Arial"/>
              </a:rPr>
              <a:t>An average day in the NHS</a:t>
            </a:r>
            <a:endParaRPr b="0" i="0" sz="3200" u="none" cap="none" strike="noStrike">
              <a:solidFill>
                <a:srgbClr val="EE4A4B"/>
              </a:solidFill>
              <a:latin typeface="Arial"/>
              <a:ea typeface="Arial"/>
              <a:cs typeface="Arial"/>
              <a:sym typeface="Arial"/>
            </a:endParaRPr>
          </a:p>
        </p:txBody>
      </p:sp>
      <p:sp>
        <p:nvSpPr>
          <p:cNvPr id="362" name="Google Shape;362;g2bf3fb93268_0_0"/>
          <p:cNvSpPr txBox="1"/>
          <p:nvPr/>
        </p:nvSpPr>
        <p:spPr>
          <a:xfrm>
            <a:off x="321735" y="4838391"/>
            <a:ext cx="2618400" cy="1827300"/>
          </a:xfrm>
          <a:prstGeom prst="rect">
            <a:avLst/>
          </a:prstGeom>
          <a:noFill/>
          <a:ln>
            <a:noFill/>
          </a:ln>
        </p:spPr>
        <p:txBody>
          <a:bodyPr anchorCtr="0" anchor="t" bIns="45700" lIns="91425" spcFirstLastPara="1" rIns="91425" wrap="square" tIns="45700">
            <a:normAutofit/>
          </a:bodyPr>
          <a:lstStyle/>
          <a:p>
            <a:pPr indent="0" lvl="0" marL="12700" marR="0" rtl="0" algn="ctr">
              <a:lnSpc>
                <a:spcPct val="90000"/>
              </a:lnSpc>
              <a:spcBef>
                <a:spcPts val="2300"/>
              </a:spcBef>
              <a:spcAft>
                <a:spcPts val="0"/>
              </a:spcAft>
              <a:buClr>
                <a:srgbClr val="000000"/>
              </a:buClr>
              <a:buSzPts val="1600"/>
              <a:buFont typeface="Arial"/>
              <a:buNone/>
            </a:pPr>
            <a:r>
              <a:rPr b="0" i="0" lang="en-US" sz="1600" u="none" cap="none" strike="noStrike">
                <a:solidFill>
                  <a:srgbClr val="193E72"/>
                </a:solidFill>
                <a:latin typeface="Lato"/>
                <a:ea typeface="Lato"/>
                <a:cs typeface="Lato"/>
                <a:sym typeface="Lato"/>
              </a:rPr>
              <a:t>More than </a:t>
            </a:r>
            <a:br>
              <a:rPr b="0" i="0" lang="en-US" sz="1900" u="none" cap="none" strike="noStrike">
                <a:solidFill>
                  <a:srgbClr val="193E72"/>
                </a:solidFill>
                <a:latin typeface="Lato"/>
                <a:ea typeface="Lato"/>
                <a:cs typeface="Lato"/>
                <a:sym typeface="Lato"/>
              </a:rPr>
            </a:br>
            <a:r>
              <a:rPr b="1" i="0" lang="en-US" sz="4300" u="none" cap="none" strike="noStrike">
                <a:solidFill>
                  <a:srgbClr val="EE4A4B"/>
                </a:solidFill>
                <a:latin typeface="Lato"/>
                <a:ea typeface="Lato"/>
                <a:cs typeface="Lato"/>
                <a:sym typeface="Lato"/>
              </a:rPr>
              <a:t>1 million </a:t>
            </a:r>
            <a:br>
              <a:rPr b="0" i="0" lang="en-US" sz="1900" u="none" cap="none" strike="noStrike">
                <a:solidFill>
                  <a:srgbClr val="193E72"/>
                </a:solidFill>
                <a:latin typeface="Lato"/>
                <a:ea typeface="Lato"/>
                <a:cs typeface="Lato"/>
                <a:sym typeface="Lato"/>
              </a:rPr>
            </a:br>
            <a:r>
              <a:rPr b="0" i="0" lang="en-US" sz="1600" u="none" cap="none" strike="noStrike">
                <a:solidFill>
                  <a:srgbClr val="193E72"/>
                </a:solidFill>
                <a:latin typeface="Lato"/>
                <a:ea typeface="Lato"/>
                <a:cs typeface="Lato"/>
                <a:sym typeface="Lato"/>
              </a:rPr>
              <a:t>people will attend </a:t>
            </a:r>
            <a:br>
              <a:rPr b="0" i="0" lang="en-US" sz="1600" u="none" cap="none" strike="noStrike">
                <a:solidFill>
                  <a:srgbClr val="193E72"/>
                </a:solidFill>
                <a:latin typeface="Lato"/>
                <a:ea typeface="Lato"/>
                <a:cs typeface="Lato"/>
                <a:sym typeface="Lato"/>
              </a:rPr>
            </a:br>
            <a:r>
              <a:rPr b="0" i="0" lang="en-US" sz="1600" u="none" cap="none" strike="noStrike">
                <a:solidFill>
                  <a:srgbClr val="193E72"/>
                </a:solidFill>
                <a:latin typeface="Lato"/>
                <a:ea typeface="Lato"/>
                <a:cs typeface="Lato"/>
                <a:sym typeface="Lato"/>
              </a:rPr>
              <a:t>a GP appointment</a:t>
            </a:r>
            <a:endParaRPr b="0" i="0" sz="2400" u="none" cap="none" strike="noStrike">
              <a:solidFill>
                <a:srgbClr val="193E73"/>
              </a:solidFill>
              <a:latin typeface="Lato"/>
              <a:ea typeface="Lato"/>
              <a:cs typeface="Lato"/>
              <a:sym typeface="Lato"/>
            </a:endParaRPr>
          </a:p>
        </p:txBody>
      </p:sp>
      <p:sp>
        <p:nvSpPr>
          <p:cNvPr id="363" name="Google Shape;363;g2bf3fb93268_0_0"/>
          <p:cNvSpPr txBox="1"/>
          <p:nvPr/>
        </p:nvSpPr>
        <p:spPr>
          <a:xfrm>
            <a:off x="7714745" y="1828245"/>
            <a:ext cx="3694500" cy="1646100"/>
          </a:xfrm>
          <a:prstGeom prst="rect">
            <a:avLst/>
          </a:prstGeom>
          <a:noFill/>
          <a:ln>
            <a:noFill/>
          </a:ln>
        </p:spPr>
        <p:txBody>
          <a:bodyPr anchorCtr="0" anchor="t" bIns="45700" lIns="91425" spcFirstLastPara="1" rIns="91425" wrap="square" tIns="45700">
            <a:normAutofit/>
          </a:bodyPr>
          <a:lstStyle/>
          <a:p>
            <a:pPr indent="0" lvl="0" marL="12700" marR="0" rtl="0" algn="l">
              <a:lnSpc>
                <a:spcPct val="100000"/>
              </a:lnSpc>
              <a:spcBef>
                <a:spcPts val="2300"/>
              </a:spcBef>
              <a:spcAft>
                <a:spcPts val="0"/>
              </a:spcAft>
              <a:buClr>
                <a:srgbClr val="193E72"/>
              </a:buClr>
              <a:buSzPts val="1600"/>
              <a:buFont typeface="Arial"/>
              <a:buNone/>
            </a:pPr>
            <a:r>
              <a:rPr b="0" i="0" lang="en-US" sz="1600" u="none" cap="none" strike="noStrike">
                <a:solidFill>
                  <a:srgbClr val="193E72"/>
                </a:solidFill>
                <a:latin typeface="Lato"/>
                <a:ea typeface="Lato"/>
                <a:cs typeface="Lato"/>
                <a:sym typeface="Lato"/>
              </a:rPr>
              <a:t>people will attend a major A&amp;E department, and about </a:t>
            </a:r>
            <a:r>
              <a:rPr b="1" i="0" lang="en-US" sz="1600" u="none" cap="none" strike="noStrike">
                <a:solidFill>
                  <a:srgbClr val="193E72"/>
                </a:solidFill>
                <a:latin typeface="Lato"/>
                <a:ea typeface="Lato"/>
                <a:cs typeface="Lato"/>
                <a:sym typeface="Lato"/>
              </a:rPr>
              <a:t>20%</a:t>
            </a:r>
            <a:br>
              <a:rPr b="1" i="0" lang="en-US" sz="1600" u="none" cap="none" strike="noStrike">
                <a:solidFill>
                  <a:srgbClr val="193E72"/>
                </a:solidFill>
                <a:latin typeface="Lato"/>
                <a:ea typeface="Lato"/>
                <a:cs typeface="Lato"/>
                <a:sym typeface="Lato"/>
              </a:rPr>
            </a:br>
            <a:r>
              <a:rPr b="1" i="0" lang="en-US" sz="1600" u="none" cap="none" strike="noStrike">
                <a:solidFill>
                  <a:srgbClr val="193E72"/>
                </a:solidFill>
                <a:latin typeface="Lato"/>
                <a:ea typeface="Lato"/>
                <a:cs typeface="Lato"/>
                <a:sym typeface="Lato"/>
              </a:rPr>
              <a:t>of A&amp;E patients</a:t>
            </a:r>
            <a:r>
              <a:rPr b="0" i="0" lang="en-US" sz="1600" u="none" cap="none" strike="noStrike">
                <a:solidFill>
                  <a:srgbClr val="193E72"/>
                </a:solidFill>
                <a:latin typeface="Lato"/>
                <a:ea typeface="Lato"/>
                <a:cs typeface="Lato"/>
                <a:sym typeface="Lato"/>
              </a:rPr>
              <a:t> will be </a:t>
            </a:r>
            <a:br>
              <a:rPr b="0" i="0" lang="en-US" sz="1600" u="none" cap="none" strike="noStrike">
                <a:solidFill>
                  <a:srgbClr val="193E72"/>
                </a:solidFill>
                <a:latin typeface="Lato"/>
                <a:ea typeface="Lato"/>
                <a:cs typeface="Lato"/>
                <a:sym typeface="Lato"/>
              </a:rPr>
            </a:br>
            <a:r>
              <a:rPr b="0" i="0" lang="en-US" sz="1600" u="none" cap="none" strike="noStrike">
                <a:solidFill>
                  <a:srgbClr val="193E72"/>
                </a:solidFill>
                <a:latin typeface="Lato"/>
                <a:ea typeface="Lato"/>
                <a:cs typeface="Lato"/>
                <a:sym typeface="Lato"/>
              </a:rPr>
              <a:t>admitted into hospital</a:t>
            </a:r>
            <a:endParaRPr b="0" i="0" sz="1500" u="none" cap="none" strike="noStrike">
              <a:solidFill>
                <a:srgbClr val="000000"/>
              </a:solidFill>
              <a:latin typeface="Arial"/>
              <a:ea typeface="Arial"/>
              <a:cs typeface="Arial"/>
              <a:sym typeface="Arial"/>
            </a:endParaRPr>
          </a:p>
        </p:txBody>
      </p:sp>
      <p:grpSp>
        <p:nvGrpSpPr>
          <p:cNvPr id="364" name="Google Shape;364;g2bf3fb93268_0_0"/>
          <p:cNvGrpSpPr/>
          <p:nvPr/>
        </p:nvGrpSpPr>
        <p:grpSpPr>
          <a:xfrm>
            <a:off x="157404" y="1608861"/>
            <a:ext cx="3164292" cy="3164292"/>
            <a:chOff x="392149" y="1604252"/>
            <a:chExt cx="2618580" cy="2618580"/>
          </a:xfrm>
        </p:grpSpPr>
        <p:grpSp>
          <p:nvGrpSpPr>
            <p:cNvPr id="365" name="Google Shape;365;g2bf3fb93268_0_0"/>
            <p:cNvGrpSpPr/>
            <p:nvPr/>
          </p:nvGrpSpPr>
          <p:grpSpPr>
            <a:xfrm>
              <a:off x="392149" y="1604252"/>
              <a:ext cx="2618580" cy="2618580"/>
              <a:chOff x="7730137" y="329866"/>
              <a:chExt cx="3762868" cy="3762868"/>
            </a:xfrm>
          </p:grpSpPr>
          <p:pic>
            <p:nvPicPr>
              <p:cNvPr descr="Stethoscope with solid fill" id="366" name="Google Shape;366;g2bf3fb93268_0_0"/>
              <p:cNvPicPr preferRelativeResize="0"/>
              <p:nvPr/>
            </p:nvPicPr>
            <p:blipFill rotWithShape="1">
              <a:blip r:embed="rId4">
                <a:alphaModFix/>
              </a:blip>
              <a:srcRect b="0" l="0" r="0" t="0"/>
              <a:stretch/>
            </p:blipFill>
            <p:spPr>
              <a:xfrm>
                <a:off x="7730137" y="329866"/>
                <a:ext cx="3762868" cy="3762868"/>
              </a:xfrm>
              <a:prstGeom prst="rect">
                <a:avLst/>
              </a:prstGeom>
              <a:noFill/>
              <a:ln>
                <a:noFill/>
              </a:ln>
            </p:spPr>
          </p:pic>
          <p:sp>
            <p:nvSpPr>
              <p:cNvPr id="367" name="Google Shape;367;g2bf3fb93268_0_0"/>
              <p:cNvSpPr/>
              <p:nvPr/>
            </p:nvSpPr>
            <p:spPr>
              <a:xfrm>
                <a:off x="10183415" y="1449968"/>
                <a:ext cx="650700" cy="673800"/>
              </a:xfrm>
              <a:prstGeom prst="ellipse">
                <a:avLst/>
              </a:prstGeom>
              <a:solidFill>
                <a:srgbClr val="FFFFFF"/>
              </a:solidFill>
              <a:ln cap="flat" cmpd="sng" w="6985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pic>
            <p:nvPicPr>
              <p:cNvPr descr="Stethoscope with solid fill" id="368" name="Google Shape;368;g2bf3fb93268_0_0"/>
              <p:cNvPicPr preferRelativeResize="0"/>
              <p:nvPr/>
            </p:nvPicPr>
            <p:blipFill rotWithShape="1">
              <a:blip r:embed="rId5">
                <a:alphaModFix/>
              </a:blip>
              <a:srcRect b="36720" l="0" r="37926" t="0"/>
              <a:stretch/>
            </p:blipFill>
            <p:spPr>
              <a:xfrm>
                <a:off x="7730475" y="329866"/>
                <a:ext cx="2335772" cy="2381191"/>
              </a:xfrm>
              <a:prstGeom prst="rect">
                <a:avLst/>
              </a:prstGeom>
              <a:noFill/>
              <a:ln>
                <a:noFill/>
              </a:ln>
            </p:spPr>
          </p:pic>
        </p:grpSp>
        <p:grpSp>
          <p:nvGrpSpPr>
            <p:cNvPr id="369" name="Google Shape;369;g2bf3fb93268_0_0"/>
            <p:cNvGrpSpPr/>
            <p:nvPr/>
          </p:nvGrpSpPr>
          <p:grpSpPr>
            <a:xfrm>
              <a:off x="2031597" y="2300217"/>
              <a:ext cx="645229" cy="652505"/>
              <a:chOff x="7034386" y="2897265"/>
              <a:chExt cx="887400" cy="887400"/>
            </a:xfrm>
          </p:grpSpPr>
          <p:sp>
            <p:nvSpPr>
              <p:cNvPr id="370" name="Google Shape;370;g2bf3fb93268_0_0"/>
              <p:cNvSpPr/>
              <p:nvPr/>
            </p:nvSpPr>
            <p:spPr>
              <a:xfrm rot="10800000">
                <a:off x="7034386" y="2897265"/>
                <a:ext cx="887400" cy="887400"/>
              </a:xfrm>
              <a:prstGeom prst="ellipse">
                <a:avLst/>
              </a:prstGeom>
              <a:solidFill>
                <a:srgbClr val="D1D9E2"/>
              </a:solidFill>
              <a:ln cap="flat" cmpd="sng" w="69850">
                <a:solidFill>
                  <a:srgbClr val="EE4A4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Lato"/>
                  <a:ea typeface="Lato"/>
                  <a:cs typeface="Lato"/>
                  <a:sym typeface="Lato"/>
                </a:endParaRPr>
              </a:p>
            </p:txBody>
          </p:sp>
          <p:sp>
            <p:nvSpPr>
              <p:cNvPr id="371" name="Google Shape;371;g2bf3fb93268_0_0"/>
              <p:cNvSpPr/>
              <p:nvPr/>
            </p:nvSpPr>
            <p:spPr>
              <a:xfrm rot="10800000">
                <a:off x="7234893" y="3095141"/>
                <a:ext cx="494100" cy="496800"/>
              </a:xfrm>
              <a:prstGeom prst="ellipse">
                <a:avLst/>
              </a:prstGeom>
              <a:solidFill>
                <a:srgbClr val="173E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Lato"/>
                  <a:ea typeface="Lato"/>
                  <a:cs typeface="Lato"/>
                  <a:sym typeface="Lato"/>
                </a:endParaRPr>
              </a:p>
            </p:txBody>
          </p:sp>
        </p:grpSp>
      </p:grpSp>
      <p:grpSp>
        <p:nvGrpSpPr>
          <p:cNvPr id="372" name="Google Shape;372;g2bf3fb93268_0_0"/>
          <p:cNvGrpSpPr/>
          <p:nvPr/>
        </p:nvGrpSpPr>
        <p:grpSpPr>
          <a:xfrm>
            <a:off x="7212413" y="3357893"/>
            <a:ext cx="3798610" cy="3009818"/>
            <a:chOff x="4041111" y="1418394"/>
            <a:chExt cx="3918921" cy="3105146"/>
          </a:xfrm>
        </p:grpSpPr>
        <p:sp>
          <p:nvSpPr>
            <p:cNvPr id="373" name="Google Shape;373;g2bf3fb93268_0_0"/>
            <p:cNvSpPr/>
            <p:nvPr/>
          </p:nvSpPr>
          <p:spPr>
            <a:xfrm>
              <a:off x="4660819" y="1555872"/>
              <a:ext cx="1940100" cy="2758200"/>
            </a:xfrm>
            <a:prstGeom prst="rect">
              <a:avLst/>
            </a:prstGeom>
            <a:solidFill>
              <a:srgbClr val="D0D0E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74" name="Google Shape;374;g2bf3fb93268_0_0"/>
            <p:cNvSpPr/>
            <p:nvPr/>
          </p:nvSpPr>
          <p:spPr>
            <a:xfrm>
              <a:off x="6691632" y="2539624"/>
              <a:ext cx="1268400" cy="1774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75" name="Google Shape;375;g2bf3fb93268_0_0"/>
            <p:cNvSpPr/>
            <p:nvPr/>
          </p:nvSpPr>
          <p:spPr>
            <a:xfrm>
              <a:off x="6689805" y="2395210"/>
              <a:ext cx="732600" cy="124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76" name="Google Shape;376;g2bf3fb93268_0_0"/>
            <p:cNvSpPr/>
            <p:nvPr/>
          </p:nvSpPr>
          <p:spPr>
            <a:xfrm>
              <a:off x="4747056" y="1764426"/>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77" name="Google Shape;377;g2bf3fb93268_0_0"/>
            <p:cNvSpPr/>
            <p:nvPr/>
          </p:nvSpPr>
          <p:spPr>
            <a:xfrm>
              <a:off x="7457039" y="2707296"/>
              <a:ext cx="3489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78" name="Google Shape;378;g2bf3fb93268_0_0"/>
            <p:cNvSpPr/>
            <p:nvPr/>
          </p:nvSpPr>
          <p:spPr>
            <a:xfrm>
              <a:off x="7457039" y="3191015"/>
              <a:ext cx="3489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79" name="Google Shape;379;g2bf3fb93268_0_0"/>
            <p:cNvSpPr/>
            <p:nvPr/>
          </p:nvSpPr>
          <p:spPr>
            <a:xfrm>
              <a:off x="7457039" y="3685386"/>
              <a:ext cx="3489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0" name="Google Shape;380;g2bf3fb93268_0_0"/>
            <p:cNvSpPr/>
            <p:nvPr/>
          </p:nvSpPr>
          <p:spPr>
            <a:xfrm>
              <a:off x="7012196" y="2707296"/>
              <a:ext cx="3489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1" name="Google Shape;381;g2bf3fb93268_0_0"/>
            <p:cNvSpPr/>
            <p:nvPr/>
          </p:nvSpPr>
          <p:spPr>
            <a:xfrm>
              <a:off x="7012196" y="3191015"/>
              <a:ext cx="3489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2" name="Google Shape;382;g2bf3fb93268_0_0"/>
            <p:cNvSpPr/>
            <p:nvPr/>
          </p:nvSpPr>
          <p:spPr>
            <a:xfrm>
              <a:off x="7012196" y="3685386"/>
              <a:ext cx="3489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3" name="Google Shape;383;g2bf3fb93268_0_0"/>
            <p:cNvSpPr/>
            <p:nvPr/>
          </p:nvSpPr>
          <p:spPr>
            <a:xfrm>
              <a:off x="6657803" y="2707296"/>
              <a:ext cx="2583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4" name="Google Shape;384;g2bf3fb93268_0_0"/>
            <p:cNvSpPr/>
            <p:nvPr/>
          </p:nvSpPr>
          <p:spPr>
            <a:xfrm>
              <a:off x="6657803" y="3191015"/>
              <a:ext cx="2583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5" name="Google Shape;385;g2bf3fb93268_0_0"/>
            <p:cNvSpPr/>
            <p:nvPr/>
          </p:nvSpPr>
          <p:spPr>
            <a:xfrm>
              <a:off x="6657803" y="3685386"/>
              <a:ext cx="258300" cy="3903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6" name="Google Shape;386;g2bf3fb93268_0_0"/>
            <p:cNvSpPr/>
            <p:nvPr/>
          </p:nvSpPr>
          <p:spPr>
            <a:xfrm>
              <a:off x="5210882" y="1764426"/>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7" name="Google Shape;387;g2bf3fb93268_0_0"/>
            <p:cNvSpPr/>
            <p:nvPr/>
          </p:nvSpPr>
          <p:spPr>
            <a:xfrm>
              <a:off x="5674708" y="1764426"/>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8" name="Google Shape;388;g2bf3fb93268_0_0"/>
            <p:cNvSpPr/>
            <p:nvPr/>
          </p:nvSpPr>
          <p:spPr>
            <a:xfrm>
              <a:off x="6125282" y="1764426"/>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89" name="Google Shape;389;g2bf3fb93268_0_0"/>
            <p:cNvSpPr/>
            <p:nvPr/>
          </p:nvSpPr>
          <p:spPr>
            <a:xfrm>
              <a:off x="4747056" y="2625817"/>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0" name="Google Shape;390;g2bf3fb93268_0_0"/>
            <p:cNvSpPr/>
            <p:nvPr/>
          </p:nvSpPr>
          <p:spPr>
            <a:xfrm>
              <a:off x="5210882" y="2625817"/>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1" name="Google Shape;391;g2bf3fb93268_0_0"/>
            <p:cNvSpPr/>
            <p:nvPr/>
          </p:nvSpPr>
          <p:spPr>
            <a:xfrm>
              <a:off x="5674708" y="2625817"/>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2" name="Google Shape;392;g2bf3fb93268_0_0"/>
            <p:cNvSpPr/>
            <p:nvPr/>
          </p:nvSpPr>
          <p:spPr>
            <a:xfrm>
              <a:off x="6125282" y="2625817"/>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3" name="Google Shape;393;g2bf3fb93268_0_0"/>
            <p:cNvSpPr/>
            <p:nvPr/>
          </p:nvSpPr>
          <p:spPr>
            <a:xfrm>
              <a:off x="4747056" y="3487209"/>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4" name="Google Shape;394;g2bf3fb93268_0_0"/>
            <p:cNvSpPr/>
            <p:nvPr/>
          </p:nvSpPr>
          <p:spPr>
            <a:xfrm>
              <a:off x="5210882" y="3487209"/>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5" name="Google Shape;395;g2bf3fb93268_0_0"/>
            <p:cNvSpPr/>
            <p:nvPr/>
          </p:nvSpPr>
          <p:spPr>
            <a:xfrm>
              <a:off x="5674708" y="3487209"/>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6" name="Google Shape;396;g2bf3fb93268_0_0"/>
            <p:cNvSpPr/>
            <p:nvPr/>
          </p:nvSpPr>
          <p:spPr>
            <a:xfrm>
              <a:off x="6125282" y="3487209"/>
              <a:ext cx="383700" cy="64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397" name="Google Shape;397;g2bf3fb93268_0_0"/>
            <p:cNvSpPr/>
            <p:nvPr/>
          </p:nvSpPr>
          <p:spPr>
            <a:xfrm>
              <a:off x="4041111" y="2729946"/>
              <a:ext cx="955500" cy="9555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nvGrpSpPr>
            <p:cNvPr id="398" name="Google Shape;398;g2bf3fb93268_0_0"/>
            <p:cNvGrpSpPr/>
            <p:nvPr/>
          </p:nvGrpSpPr>
          <p:grpSpPr>
            <a:xfrm>
              <a:off x="6039485" y="3795423"/>
              <a:ext cx="1127498" cy="680303"/>
              <a:chOff x="6112726" y="3826023"/>
              <a:chExt cx="1067504" cy="643434"/>
            </a:xfrm>
          </p:grpSpPr>
          <p:sp>
            <p:nvSpPr>
              <p:cNvPr id="399" name="Google Shape;399;g2bf3fb93268_0_0"/>
              <p:cNvSpPr/>
              <p:nvPr/>
            </p:nvSpPr>
            <p:spPr>
              <a:xfrm>
                <a:off x="6350101" y="3833327"/>
                <a:ext cx="620700" cy="6207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00" name="Google Shape;400;g2bf3fb93268_0_0"/>
              <p:cNvSpPr/>
              <p:nvPr/>
            </p:nvSpPr>
            <p:spPr>
              <a:xfrm>
                <a:off x="6112726" y="4038057"/>
                <a:ext cx="431400" cy="4314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01" name="Google Shape;401;g2bf3fb93268_0_0"/>
              <p:cNvSpPr/>
              <p:nvPr/>
            </p:nvSpPr>
            <p:spPr>
              <a:xfrm>
                <a:off x="6748830" y="4038057"/>
                <a:ext cx="431400" cy="4314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02" name="Google Shape;402;g2bf3fb93268_0_0"/>
              <p:cNvSpPr/>
              <p:nvPr/>
            </p:nvSpPr>
            <p:spPr>
              <a:xfrm>
                <a:off x="6231995" y="3826023"/>
                <a:ext cx="431400" cy="4314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cxnSp>
          <p:nvCxnSpPr>
            <p:cNvPr id="403" name="Google Shape;403;g2bf3fb93268_0_0"/>
            <p:cNvCxnSpPr/>
            <p:nvPr/>
          </p:nvCxnSpPr>
          <p:spPr>
            <a:xfrm>
              <a:off x="4501996" y="3011706"/>
              <a:ext cx="0" cy="1445700"/>
            </a:xfrm>
            <a:prstGeom prst="straightConnector1">
              <a:avLst/>
            </a:prstGeom>
            <a:noFill/>
            <a:ln cap="flat" cmpd="sng" w="44450">
              <a:solidFill>
                <a:srgbClr val="000000"/>
              </a:solidFill>
              <a:prstDash val="solid"/>
              <a:round/>
              <a:headEnd len="sm" w="sm" type="none"/>
              <a:tailEnd len="sm" w="sm" type="none"/>
            </a:ln>
          </p:spPr>
        </p:cxnSp>
        <p:sp>
          <p:nvSpPr>
            <p:cNvPr id="404" name="Google Shape;404;g2bf3fb93268_0_0"/>
            <p:cNvSpPr/>
            <p:nvPr/>
          </p:nvSpPr>
          <p:spPr>
            <a:xfrm>
              <a:off x="4934461" y="1418394"/>
              <a:ext cx="1415700" cy="1116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nvGrpSpPr>
            <p:cNvPr id="405" name="Google Shape;405;g2bf3fb93268_0_0"/>
            <p:cNvGrpSpPr/>
            <p:nvPr/>
          </p:nvGrpSpPr>
          <p:grpSpPr>
            <a:xfrm>
              <a:off x="6534705" y="3965481"/>
              <a:ext cx="908233" cy="558059"/>
              <a:chOff x="6029681" y="3944551"/>
              <a:chExt cx="908233" cy="558059"/>
            </a:xfrm>
          </p:grpSpPr>
          <p:sp>
            <p:nvSpPr>
              <p:cNvPr id="406" name="Google Shape;406;g2bf3fb93268_0_0"/>
              <p:cNvSpPr/>
              <p:nvPr/>
            </p:nvSpPr>
            <p:spPr>
              <a:xfrm>
                <a:off x="6297204" y="3944551"/>
                <a:ext cx="415800" cy="4158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07" name="Google Shape;407;g2bf3fb93268_0_0"/>
              <p:cNvSpPr/>
              <p:nvPr/>
            </p:nvSpPr>
            <p:spPr>
              <a:xfrm>
                <a:off x="6112726" y="4038057"/>
                <a:ext cx="431400" cy="4314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08" name="Google Shape;408;g2bf3fb93268_0_0"/>
              <p:cNvSpPr/>
              <p:nvPr/>
            </p:nvSpPr>
            <p:spPr>
              <a:xfrm>
                <a:off x="6351606" y="4053416"/>
                <a:ext cx="431400" cy="4314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09" name="Google Shape;409;g2bf3fb93268_0_0"/>
              <p:cNvSpPr/>
              <p:nvPr/>
            </p:nvSpPr>
            <p:spPr>
              <a:xfrm>
                <a:off x="6627114" y="4173866"/>
                <a:ext cx="310800" cy="3108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10" name="Google Shape;410;g2bf3fb93268_0_0"/>
              <p:cNvSpPr/>
              <p:nvPr/>
            </p:nvSpPr>
            <p:spPr>
              <a:xfrm>
                <a:off x="6500733" y="4177583"/>
                <a:ext cx="310800" cy="3108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11" name="Google Shape;411;g2bf3fb93268_0_0"/>
              <p:cNvSpPr/>
              <p:nvPr/>
            </p:nvSpPr>
            <p:spPr>
              <a:xfrm>
                <a:off x="6218235" y="4185017"/>
                <a:ext cx="310800" cy="3108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12" name="Google Shape;412;g2bf3fb93268_0_0"/>
              <p:cNvSpPr/>
              <p:nvPr/>
            </p:nvSpPr>
            <p:spPr>
              <a:xfrm>
                <a:off x="6029681" y="4191810"/>
                <a:ext cx="310800" cy="310800"/>
              </a:xfrm>
              <a:prstGeom prst="ellipse">
                <a:avLst/>
              </a:prstGeom>
              <a:solidFill>
                <a:srgbClr val="2CA9B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cxnSp>
          <p:nvCxnSpPr>
            <p:cNvPr id="413" name="Google Shape;413;g2bf3fb93268_0_0"/>
            <p:cNvCxnSpPr/>
            <p:nvPr/>
          </p:nvCxnSpPr>
          <p:spPr>
            <a:xfrm>
              <a:off x="4284263" y="3238692"/>
              <a:ext cx="212700" cy="216600"/>
            </a:xfrm>
            <a:prstGeom prst="straightConnector1">
              <a:avLst/>
            </a:prstGeom>
            <a:noFill/>
            <a:ln cap="flat" cmpd="sng" w="44450">
              <a:solidFill>
                <a:srgbClr val="000000"/>
              </a:solidFill>
              <a:prstDash val="solid"/>
              <a:round/>
              <a:headEnd len="sm" w="sm" type="none"/>
              <a:tailEnd len="sm" w="sm" type="none"/>
            </a:ln>
          </p:spPr>
        </p:cxnSp>
        <p:cxnSp>
          <p:nvCxnSpPr>
            <p:cNvPr id="414" name="Google Shape;414;g2bf3fb93268_0_0"/>
            <p:cNvCxnSpPr/>
            <p:nvPr/>
          </p:nvCxnSpPr>
          <p:spPr>
            <a:xfrm flipH="1" rot="10800000">
              <a:off x="4506574" y="3143619"/>
              <a:ext cx="187200" cy="203400"/>
            </a:xfrm>
            <a:prstGeom prst="straightConnector1">
              <a:avLst/>
            </a:prstGeom>
            <a:noFill/>
            <a:ln cap="flat" cmpd="sng" w="44450">
              <a:solidFill>
                <a:srgbClr val="000000"/>
              </a:solidFill>
              <a:prstDash val="solid"/>
              <a:round/>
              <a:headEnd len="sm" w="sm" type="none"/>
              <a:tailEnd len="sm" w="sm" type="none"/>
            </a:ln>
          </p:spPr>
        </p:cxnSp>
        <p:grpSp>
          <p:nvGrpSpPr>
            <p:cNvPr id="415" name="Google Shape;415;g2bf3fb93268_0_0"/>
            <p:cNvGrpSpPr/>
            <p:nvPr/>
          </p:nvGrpSpPr>
          <p:grpSpPr>
            <a:xfrm>
              <a:off x="4251448" y="3954661"/>
              <a:ext cx="925396" cy="540265"/>
              <a:chOff x="6015466" y="3944551"/>
              <a:chExt cx="925396" cy="540265"/>
            </a:xfrm>
          </p:grpSpPr>
          <p:sp>
            <p:nvSpPr>
              <p:cNvPr id="416" name="Google Shape;416;g2bf3fb93268_0_0"/>
              <p:cNvSpPr/>
              <p:nvPr/>
            </p:nvSpPr>
            <p:spPr>
              <a:xfrm>
                <a:off x="6297204" y="3944551"/>
                <a:ext cx="415800" cy="4158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17" name="Google Shape;417;g2bf3fb93268_0_0"/>
              <p:cNvSpPr/>
              <p:nvPr/>
            </p:nvSpPr>
            <p:spPr>
              <a:xfrm>
                <a:off x="6112726" y="4038057"/>
                <a:ext cx="431400" cy="4314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18" name="Google Shape;418;g2bf3fb93268_0_0"/>
              <p:cNvSpPr/>
              <p:nvPr/>
            </p:nvSpPr>
            <p:spPr>
              <a:xfrm>
                <a:off x="6351606" y="4053416"/>
                <a:ext cx="431400" cy="4314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19" name="Google Shape;419;g2bf3fb93268_0_0"/>
              <p:cNvSpPr/>
              <p:nvPr/>
            </p:nvSpPr>
            <p:spPr>
              <a:xfrm>
                <a:off x="6630062" y="4173866"/>
                <a:ext cx="310800" cy="3108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20" name="Google Shape;420;g2bf3fb93268_0_0"/>
              <p:cNvSpPr/>
              <p:nvPr/>
            </p:nvSpPr>
            <p:spPr>
              <a:xfrm>
                <a:off x="6015466" y="4163872"/>
                <a:ext cx="310800" cy="310800"/>
              </a:xfrm>
              <a:prstGeom prst="ellipse">
                <a:avLst/>
              </a:prstGeom>
              <a:solidFill>
                <a:srgbClr val="D7E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grpSp>
      <p:sp>
        <p:nvSpPr>
          <p:cNvPr id="421" name="Google Shape;421;g2bf3fb93268_0_0"/>
          <p:cNvSpPr/>
          <p:nvPr/>
        </p:nvSpPr>
        <p:spPr>
          <a:xfrm>
            <a:off x="8139965" y="3793673"/>
            <a:ext cx="1248900" cy="1248900"/>
          </a:xfrm>
          <a:prstGeom prst="ellipse">
            <a:avLst/>
          </a:prstGeom>
          <a:solidFill>
            <a:srgbClr val="EE4A4B"/>
          </a:solidFill>
          <a:ln cap="flat" cmpd="sng"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22" name="Google Shape;422;g2bf3fb93268_0_0"/>
          <p:cNvSpPr/>
          <p:nvPr/>
        </p:nvSpPr>
        <p:spPr>
          <a:xfrm>
            <a:off x="7705932" y="1092187"/>
            <a:ext cx="1624500" cy="338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Lato"/>
                <a:ea typeface="Lato"/>
                <a:cs typeface="Lato"/>
                <a:sym typeface="Lato"/>
              </a:rPr>
              <a:t>Nearly</a:t>
            </a:r>
            <a:r>
              <a:rPr b="1" i="0" lang="en-US"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p:txBody>
      </p:sp>
      <p:sp>
        <p:nvSpPr>
          <p:cNvPr id="423" name="Google Shape;423;g2bf3fb93268_0_0"/>
          <p:cNvSpPr/>
          <p:nvPr/>
        </p:nvSpPr>
        <p:spPr>
          <a:xfrm>
            <a:off x="7330044" y="1235792"/>
            <a:ext cx="2755500" cy="831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EE4A4B"/>
                </a:solidFill>
                <a:latin typeface="Lato"/>
                <a:ea typeface="Lato"/>
                <a:cs typeface="Lato"/>
                <a:sym typeface="Lato"/>
              </a:rPr>
              <a:t>45,000</a:t>
            </a:r>
            <a:r>
              <a:rPr b="1" i="0" lang="en-US" sz="4400" u="none" cap="none" strike="noStrike">
                <a:solidFill>
                  <a:srgbClr val="000000"/>
                </a:solidFill>
                <a:latin typeface="Lato"/>
                <a:ea typeface="Lato"/>
                <a:cs typeface="Lato"/>
                <a:sym typeface="Lato"/>
              </a:rPr>
              <a:t> </a:t>
            </a:r>
            <a:endParaRPr b="1" i="0" sz="1500" u="none" cap="none" strike="noStrike">
              <a:solidFill>
                <a:srgbClr val="000000"/>
              </a:solidFill>
              <a:latin typeface="Lato"/>
              <a:ea typeface="Lato"/>
              <a:cs typeface="Lato"/>
              <a:sym typeface="Lato"/>
            </a:endParaRPr>
          </a:p>
        </p:txBody>
      </p:sp>
      <p:pic>
        <p:nvPicPr>
          <p:cNvPr descr="Medical with solid fill" id="424" name="Google Shape;424;g2bf3fb93268_0_0"/>
          <p:cNvPicPr preferRelativeResize="0"/>
          <p:nvPr/>
        </p:nvPicPr>
        <p:blipFill rotWithShape="1">
          <a:blip r:embed="rId6">
            <a:alphaModFix/>
          </a:blip>
          <a:srcRect b="0" l="0" r="0" t="0"/>
          <a:stretch/>
        </p:blipFill>
        <p:spPr>
          <a:xfrm>
            <a:off x="8062099" y="3715420"/>
            <a:ext cx="1404573" cy="1404573"/>
          </a:xfrm>
          <a:prstGeom prst="rect">
            <a:avLst/>
          </a:prstGeom>
          <a:noFill/>
          <a:ln>
            <a:noFill/>
          </a:ln>
        </p:spPr>
      </p:pic>
      <p:sp>
        <p:nvSpPr>
          <p:cNvPr id="425" name="Google Shape;425;g2bf3fb93268_0_0"/>
          <p:cNvSpPr/>
          <p:nvPr/>
        </p:nvSpPr>
        <p:spPr>
          <a:xfrm>
            <a:off x="9809565" y="2730013"/>
            <a:ext cx="2193300" cy="2193300"/>
          </a:xfrm>
          <a:prstGeom prst="ellipse">
            <a:avLst/>
          </a:prstGeom>
          <a:solidFill>
            <a:srgbClr val="EE4A4B"/>
          </a:solidFill>
          <a:ln cap="flat" cmpd="sng" w="63500">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26" name="Google Shape;426;g2bf3fb93268_0_0"/>
          <p:cNvSpPr txBox="1"/>
          <p:nvPr/>
        </p:nvSpPr>
        <p:spPr>
          <a:xfrm>
            <a:off x="9763567" y="3583049"/>
            <a:ext cx="2210400" cy="1806900"/>
          </a:xfrm>
          <a:prstGeom prst="rect">
            <a:avLst/>
          </a:prstGeom>
          <a:noFill/>
          <a:ln>
            <a:noFill/>
          </a:ln>
        </p:spPr>
        <p:txBody>
          <a:bodyPr anchorCtr="0" anchor="t" bIns="45700" lIns="91425" spcFirstLastPara="1" rIns="91425" wrap="square" tIns="45700">
            <a:normAutofit/>
          </a:bodyPr>
          <a:lstStyle/>
          <a:p>
            <a:pPr indent="0" lvl="0" marL="12700" marR="0" rtl="0" algn="ctr">
              <a:lnSpc>
                <a:spcPct val="100000"/>
              </a:lnSpc>
              <a:spcBef>
                <a:spcPts val="2300"/>
              </a:spcBef>
              <a:spcAft>
                <a:spcPts val="0"/>
              </a:spcAft>
              <a:buClr>
                <a:srgbClr val="193E72"/>
              </a:buClr>
              <a:buSzPts val="1600"/>
              <a:buFont typeface="Arial"/>
              <a:buNone/>
            </a:pPr>
            <a:r>
              <a:rPr b="0" i="0" lang="en-US" sz="1600" u="none" cap="none" strike="noStrike">
                <a:solidFill>
                  <a:srgbClr val="FFFFFF"/>
                </a:solidFill>
                <a:latin typeface="Lato"/>
                <a:ea typeface="Lato"/>
                <a:cs typeface="Lato"/>
                <a:sym typeface="Lato"/>
              </a:rPr>
              <a:t>patients </a:t>
            </a:r>
            <a:br>
              <a:rPr b="0" i="0" lang="en-US" sz="1600" u="none" cap="none" strike="noStrike">
                <a:solidFill>
                  <a:srgbClr val="FFFFFF"/>
                </a:solidFill>
                <a:latin typeface="Lato"/>
                <a:ea typeface="Lato"/>
                <a:cs typeface="Lato"/>
                <a:sym typeface="Lato"/>
              </a:rPr>
            </a:br>
            <a:r>
              <a:rPr b="0" i="0" lang="en-US" sz="1600" u="none" cap="none" strike="noStrike">
                <a:solidFill>
                  <a:srgbClr val="FFFFFF"/>
                </a:solidFill>
                <a:latin typeface="Lato"/>
                <a:ea typeface="Lato"/>
                <a:cs typeface="Lato"/>
                <a:sym typeface="Lato"/>
              </a:rPr>
              <a:t>will go into </a:t>
            </a:r>
            <a:br>
              <a:rPr b="0" i="0" lang="en-US" sz="1600" u="none" cap="none" strike="noStrike">
                <a:solidFill>
                  <a:srgbClr val="FFFFFF"/>
                </a:solidFill>
                <a:latin typeface="Lato"/>
                <a:ea typeface="Lato"/>
                <a:cs typeface="Lato"/>
                <a:sym typeface="Lato"/>
              </a:rPr>
            </a:br>
            <a:r>
              <a:rPr b="0" i="0" lang="en-US" sz="1600" u="none" cap="none" strike="noStrike">
                <a:solidFill>
                  <a:srgbClr val="FFFFFF"/>
                </a:solidFill>
                <a:latin typeface="Lato"/>
                <a:ea typeface="Lato"/>
                <a:cs typeface="Lato"/>
                <a:sym typeface="Lato"/>
              </a:rPr>
              <a:t>critical care</a:t>
            </a:r>
            <a:endParaRPr b="0" i="0" sz="1500" u="none" cap="none" strike="noStrike">
              <a:solidFill>
                <a:srgbClr val="000000"/>
              </a:solidFill>
              <a:latin typeface="Arial"/>
              <a:ea typeface="Arial"/>
              <a:cs typeface="Arial"/>
              <a:sym typeface="Arial"/>
            </a:endParaRPr>
          </a:p>
        </p:txBody>
      </p:sp>
      <p:sp>
        <p:nvSpPr>
          <p:cNvPr id="427" name="Google Shape;427;g2bf3fb93268_0_0"/>
          <p:cNvSpPr txBox="1"/>
          <p:nvPr/>
        </p:nvSpPr>
        <p:spPr>
          <a:xfrm>
            <a:off x="9763565" y="3174052"/>
            <a:ext cx="2210400" cy="955200"/>
          </a:xfrm>
          <a:prstGeom prst="rect">
            <a:avLst/>
          </a:prstGeom>
          <a:noFill/>
          <a:ln>
            <a:noFill/>
          </a:ln>
        </p:spPr>
        <p:txBody>
          <a:bodyPr anchorCtr="0" anchor="t" bIns="45700" lIns="91425" spcFirstLastPara="1" rIns="91425" wrap="square" tIns="45700">
            <a:normAutofit/>
          </a:bodyPr>
          <a:lstStyle/>
          <a:p>
            <a:pPr indent="0" lvl="0" marL="12700" marR="0" rtl="0" algn="ctr">
              <a:lnSpc>
                <a:spcPct val="110000"/>
              </a:lnSpc>
              <a:spcBef>
                <a:spcPts val="2300"/>
              </a:spcBef>
              <a:spcAft>
                <a:spcPts val="0"/>
              </a:spcAft>
              <a:buClr>
                <a:srgbClr val="193E72"/>
              </a:buClr>
              <a:buSzPts val="4300"/>
              <a:buFont typeface="Arial"/>
              <a:buNone/>
            </a:pPr>
            <a:r>
              <a:rPr b="1" i="0" lang="en-US" sz="3300" u="none" cap="none" strike="noStrike">
                <a:solidFill>
                  <a:srgbClr val="FFFFFF"/>
                </a:solidFill>
                <a:latin typeface="Lato"/>
                <a:ea typeface="Lato"/>
                <a:cs typeface="Lato"/>
                <a:sym typeface="Lato"/>
              </a:rPr>
              <a:t>750 </a:t>
            </a:r>
            <a:endParaRPr b="0" i="0" sz="900" u="none" cap="none" strike="noStrike">
              <a:solidFill>
                <a:srgbClr val="FFFFFF"/>
              </a:solidFill>
              <a:latin typeface="Lato"/>
              <a:ea typeface="Lato"/>
              <a:cs typeface="Lato"/>
              <a:sym typeface="Lato"/>
            </a:endParaRPr>
          </a:p>
        </p:txBody>
      </p:sp>
      <p:sp>
        <p:nvSpPr>
          <p:cNvPr id="428" name="Google Shape;428;g2bf3fb93268_0_0"/>
          <p:cNvSpPr/>
          <p:nvPr/>
        </p:nvSpPr>
        <p:spPr>
          <a:xfrm>
            <a:off x="10056595" y="2968867"/>
            <a:ext cx="16245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FFFFFF"/>
                </a:solidFill>
                <a:latin typeface="Lato"/>
                <a:ea typeface="Lato"/>
                <a:cs typeface="Lato"/>
                <a:sym typeface="Lato"/>
              </a:rPr>
              <a:t>Around</a:t>
            </a:r>
            <a:endParaRPr b="0" i="0" sz="1600" u="none" cap="none" strike="noStrike">
              <a:solidFill>
                <a:srgbClr val="FFFFFF"/>
              </a:solidFill>
              <a:latin typeface="Lato"/>
              <a:ea typeface="Lato"/>
              <a:cs typeface="Lato"/>
              <a:sym typeface="Lato"/>
            </a:endParaRPr>
          </a:p>
        </p:txBody>
      </p:sp>
      <p:sp>
        <p:nvSpPr>
          <p:cNvPr id="429" name="Google Shape;429;g2bf3fb93268_0_0"/>
          <p:cNvSpPr/>
          <p:nvPr/>
        </p:nvSpPr>
        <p:spPr>
          <a:xfrm>
            <a:off x="4207041" y="4517851"/>
            <a:ext cx="1690500" cy="1690500"/>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30" name="Google Shape;430;g2bf3fb93268_0_0"/>
          <p:cNvSpPr txBox="1"/>
          <p:nvPr/>
        </p:nvSpPr>
        <p:spPr>
          <a:xfrm>
            <a:off x="3946993" y="5033923"/>
            <a:ext cx="2210400" cy="1023900"/>
          </a:xfrm>
          <a:prstGeom prst="rect">
            <a:avLst/>
          </a:prstGeom>
          <a:noFill/>
          <a:ln>
            <a:noFill/>
          </a:ln>
        </p:spPr>
        <p:txBody>
          <a:bodyPr anchorCtr="0" anchor="t" bIns="45700" lIns="91425" spcFirstLastPara="1" rIns="91425" wrap="square" tIns="45700">
            <a:normAutofit/>
          </a:bodyPr>
          <a:lstStyle/>
          <a:p>
            <a:pPr indent="0" lvl="0" marL="12700" marR="0" rtl="0" algn="ctr">
              <a:lnSpc>
                <a:spcPct val="90000"/>
              </a:lnSpc>
              <a:spcBef>
                <a:spcPts val="2300"/>
              </a:spcBef>
              <a:spcAft>
                <a:spcPts val="0"/>
              </a:spcAft>
              <a:buClr>
                <a:srgbClr val="193E72"/>
              </a:buClr>
              <a:buSzPts val="3600"/>
              <a:buFont typeface="Arial"/>
              <a:buNone/>
            </a:pPr>
            <a:r>
              <a:rPr b="1" i="0" lang="en-US" sz="3600" u="none" cap="none" strike="noStrike">
                <a:solidFill>
                  <a:srgbClr val="2DA9B0"/>
                </a:solidFill>
                <a:latin typeface="Lato"/>
                <a:ea typeface="Lato"/>
                <a:cs typeface="Lato"/>
                <a:sym typeface="Lato"/>
              </a:rPr>
              <a:t>30,000</a:t>
            </a:r>
            <a:endParaRPr b="0" i="0" sz="1200" u="none" cap="none" strike="noStrike">
              <a:solidFill>
                <a:srgbClr val="193E72"/>
              </a:solidFill>
              <a:latin typeface="Lato"/>
              <a:ea typeface="Lato"/>
              <a:cs typeface="Lato"/>
              <a:sym typeface="Lato"/>
            </a:endParaRPr>
          </a:p>
        </p:txBody>
      </p:sp>
      <p:sp>
        <p:nvSpPr>
          <p:cNvPr id="431" name="Google Shape;431;g2bf3fb93268_0_0"/>
          <p:cNvSpPr/>
          <p:nvPr/>
        </p:nvSpPr>
        <p:spPr>
          <a:xfrm>
            <a:off x="3583871" y="5455307"/>
            <a:ext cx="28692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173E71"/>
                </a:solidFill>
                <a:latin typeface="Lato"/>
                <a:ea typeface="Lato"/>
                <a:cs typeface="Lato"/>
                <a:sym typeface="Lato"/>
              </a:rPr>
              <a:t>people will </a:t>
            </a:r>
            <a:br>
              <a:rPr b="1" i="0" lang="en-US" sz="1600" u="none" cap="none" strike="noStrike">
                <a:solidFill>
                  <a:srgbClr val="173E71"/>
                </a:solidFill>
                <a:latin typeface="Lato"/>
                <a:ea typeface="Lato"/>
                <a:cs typeface="Lato"/>
                <a:sym typeface="Lato"/>
              </a:rPr>
            </a:br>
            <a:r>
              <a:rPr b="1" i="0" lang="en-US" sz="1600" u="none" cap="none" strike="noStrike">
                <a:solidFill>
                  <a:srgbClr val="173E71"/>
                </a:solidFill>
                <a:latin typeface="Lato"/>
                <a:ea typeface="Lato"/>
                <a:cs typeface="Lato"/>
                <a:sym typeface="Lato"/>
              </a:rPr>
              <a:t>call 999</a:t>
            </a:r>
            <a:endParaRPr b="1" i="0" sz="1600" u="none" cap="none" strike="noStrike">
              <a:solidFill>
                <a:srgbClr val="173E71"/>
              </a:solidFill>
              <a:latin typeface="Lato"/>
              <a:ea typeface="Lato"/>
              <a:cs typeface="Lato"/>
              <a:sym typeface="Lato"/>
            </a:endParaRPr>
          </a:p>
        </p:txBody>
      </p:sp>
      <p:sp>
        <p:nvSpPr>
          <p:cNvPr id="432" name="Google Shape;432;g2bf3fb93268_0_0"/>
          <p:cNvSpPr txBox="1"/>
          <p:nvPr/>
        </p:nvSpPr>
        <p:spPr>
          <a:xfrm>
            <a:off x="3054199" y="1525659"/>
            <a:ext cx="2112000" cy="1902000"/>
          </a:xfrm>
          <a:prstGeom prst="rect">
            <a:avLst/>
          </a:prstGeom>
          <a:noFill/>
          <a:ln>
            <a:noFill/>
          </a:ln>
        </p:spPr>
        <p:txBody>
          <a:bodyPr anchorCtr="0" anchor="t" bIns="45700" lIns="91425" spcFirstLastPara="1" rIns="91425" wrap="square" tIns="45700">
            <a:normAutofit fontScale="92500"/>
          </a:bodyPr>
          <a:lstStyle/>
          <a:p>
            <a:pPr indent="0" lvl="0" marL="12700" marR="0" rtl="0" algn="ctr">
              <a:lnSpc>
                <a:spcPct val="100000"/>
              </a:lnSpc>
              <a:spcBef>
                <a:spcPts val="2300"/>
              </a:spcBef>
              <a:spcAft>
                <a:spcPts val="0"/>
              </a:spcAft>
              <a:buClr>
                <a:srgbClr val="193E72"/>
              </a:buClr>
              <a:buSzPct val="100000"/>
              <a:buFont typeface="Arial"/>
              <a:buNone/>
            </a:pPr>
            <a:r>
              <a:rPr b="0" i="0" lang="en-US" sz="1700" u="none" cap="none" strike="noStrike">
                <a:solidFill>
                  <a:srgbClr val="193E72"/>
                </a:solidFill>
                <a:latin typeface="Lato"/>
                <a:ea typeface="Lato"/>
                <a:cs typeface="Lato"/>
                <a:sym typeface="Lato"/>
              </a:rPr>
              <a:t>More than </a:t>
            </a:r>
            <a:r>
              <a:rPr b="1" i="0" lang="en-US" sz="4300" u="none" cap="none" strike="noStrike">
                <a:solidFill>
                  <a:srgbClr val="193E72"/>
                </a:solidFill>
                <a:latin typeface="Lato"/>
                <a:ea typeface="Lato"/>
                <a:cs typeface="Lato"/>
                <a:sym typeface="Lato"/>
              </a:rPr>
              <a:t>250,000 </a:t>
            </a:r>
            <a:r>
              <a:rPr b="0" i="0" lang="en-US" sz="1700" u="none" cap="none" strike="noStrike">
                <a:solidFill>
                  <a:srgbClr val="193E72"/>
                </a:solidFill>
                <a:latin typeface="Lato"/>
                <a:ea typeface="Lato"/>
                <a:cs typeface="Lato"/>
                <a:sym typeface="Lato"/>
              </a:rPr>
              <a:t>people will attend </a:t>
            </a:r>
            <a:br>
              <a:rPr b="0" i="0" lang="en-US" sz="1700" u="none" cap="none" strike="noStrike">
                <a:solidFill>
                  <a:srgbClr val="193E72"/>
                </a:solidFill>
                <a:latin typeface="Lato"/>
                <a:ea typeface="Lato"/>
                <a:cs typeface="Lato"/>
                <a:sym typeface="Lato"/>
              </a:rPr>
            </a:br>
            <a:r>
              <a:rPr b="0" i="0" lang="en-US" sz="1700" u="none" cap="none" strike="noStrike">
                <a:solidFill>
                  <a:srgbClr val="193E72"/>
                </a:solidFill>
                <a:latin typeface="Lato"/>
                <a:ea typeface="Lato"/>
                <a:cs typeface="Lato"/>
                <a:sym typeface="Lato"/>
              </a:rPr>
              <a:t>an outpatient appointment</a:t>
            </a:r>
            <a:endParaRPr b="0" i="0" sz="1500" u="none" cap="none" strike="noStrike">
              <a:solidFill>
                <a:srgbClr val="000000"/>
              </a:solidFill>
              <a:latin typeface="Arial"/>
              <a:ea typeface="Arial"/>
              <a:cs typeface="Arial"/>
              <a:sym typeface="Arial"/>
            </a:endParaRPr>
          </a:p>
        </p:txBody>
      </p:sp>
      <p:pic>
        <p:nvPicPr>
          <p:cNvPr id="433" name="Google Shape;433;g2bf3fb93268_0_0"/>
          <p:cNvPicPr preferRelativeResize="0"/>
          <p:nvPr/>
        </p:nvPicPr>
        <p:blipFill rotWithShape="1">
          <a:blip r:embed="rId7">
            <a:alphaModFix/>
          </a:blip>
          <a:srcRect b="0" l="0" r="0" t="0"/>
          <a:stretch/>
        </p:blipFill>
        <p:spPr>
          <a:xfrm>
            <a:off x="5360879" y="1342143"/>
            <a:ext cx="1593133" cy="1888556"/>
          </a:xfrm>
          <a:prstGeom prst="rect">
            <a:avLst/>
          </a:prstGeom>
          <a:noFill/>
          <a:ln>
            <a:noFill/>
          </a:ln>
        </p:spPr>
      </p:pic>
      <p:sp>
        <p:nvSpPr>
          <p:cNvPr id="434" name="Google Shape;434;g2bf3fb93268_0_0"/>
          <p:cNvSpPr/>
          <p:nvPr/>
        </p:nvSpPr>
        <p:spPr>
          <a:xfrm>
            <a:off x="2945161" y="5764905"/>
            <a:ext cx="179700" cy="1797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35" name="Google Shape;435;g2bf3fb93268_0_0"/>
          <p:cNvSpPr/>
          <p:nvPr/>
        </p:nvSpPr>
        <p:spPr>
          <a:xfrm rot="3597458">
            <a:off x="3207611" y="4883794"/>
            <a:ext cx="179171" cy="179171"/>
          </a:xfrm>
          <a:prstGeom prst="ellipse">
            <a:avLst/>
          </a:prstGeom>
          <a:solidFill>
            <a:srgbClr val="FFFFFF"/>
          </a:solidFill>
          <a:ln cap="flat" cmpd="sng" w="69850">
            <a:solidFill>
              <a:srgbClr val="FBDFD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36" name="Google Shape;436;g2bf3fb93268_0_0"/>
          <p:cNvSpPr/>
          <p:nvPr/>
        </p:nvSpPr>
        <p:spPr>
          <a:xfrm>
            <a:off x="575911" y="4191169"/>
            <a:ext cx="311100" cy="311100"/>
          </a:xfrm>
          <a:prstGeom prst="ellipse">
            <a:avLst/>
          </a:prstGeom>
          <a:solidFill>
            <a:srgbClr val="FFFFFF"/>
          </a:solidFill>
          <a:ln cap="flat" cmpd="sng" w="69850">
            <a:solidFill>
              <a:srgbClr val="D7E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nvGrpSpPr>
          <p:cNvPr id="437" name="Google Shape;437;g2bf3fb93268_0_0"/>
          <p:cNvGrpSpPr/>
          <p:nvPr/>
        </p:nvGrpSpPr>
        <p:grpSpPr>
          <a:xfrm>
            <a:off x="10914576" y="1449199"/>
            <a:ext cx="404400" cy="404400"/>
            <a:chOff x="3322157" y="4402441"/>
            <a:chExt cx="404400" cy="404400"/>
          </a:xfrm>
        </p:grpSpPr>
        <p:sp>
          <p:nvSpPr>
            <p:cNvPr id="438" name="Google Shape;438;g2bf3fb93268_0_0"/>
            <p:cNvSpPr/>
            <p:nvPr/>
          </p:nvSpPr>
          <p:spPr>
            <a:xfrm>
              <a:off x="3322157" y="4402441"/>
              <a:ext cx="404400" cy="404400"/>
            </a:xfrm>
            <a:prstGeom prst="ellipse">
              <a:avLst/>
            </a:prstGeom>
            <a:solidFill>
              <a:srgbClr val="FFFFFF">
                <a:alpha val="0"/>
              </a:srgbClr>
            </a:solidFill>
            <a:ln cap="flat" cmpd="sng" w="73025">
              <a:solidFill>
                <a:srgbClr val="8ACBD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sp>
          <p:nvSpPr>
            <p:cNvPr id="439" name="Google Shape;439;g2bf3fb93268_0_0"/>
            <p:cNvSpPr/>
            <p:nvPr/>
          </p:nvSpPr>
          <p:spPr>
            <a:xfrm>
              <a:off x="3434557" y="4514841"/>
              <a:ext cx="179700" cy="179700"/>
            </a:xfrm>
            <a:prstGeom prst="ellipse">
              <a:avLst/>
            </a:prstGeom>
            <a:solidFill>
              <a:srgbClr val="FFFFFF"/>
            </a:solidFill>
            <a:ln cap="flat" cmpd="sng" w="69850">
              <a:solidFill>
                <a:srgbClr val="0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grpSp>
        <p:nvGrpSpPr>
          <p:cNvPr id="440" name="Google Shape;440;g2bf3fb93268_0_0"/>
          <p:cNvGrpSpPr/>
          <p:nvPr/>
        </p:nvGrpSpPr>
        <p:grpSpPr>
          <a:xfrm>
            <a:off x="4912473" y="2745535"/>
            <a:ext cx="404400" cy="404400"/>
            <a:chOff x="3322157" y="4402441"/>
            <a:chExt cx="404400" cy="404400"/>
          </a:xfrm>
        </p:grpSpPr>
        <p:sp>
          <p:nvSpPr>
            <p:cNvPr id="441" name="Google Shape;441;g2bf3fb93268_0_0"/>
            <p:cNvSpPr/>
            <p:nvPr/>
          </p:nvSpPr>
          <p:spPr>
            <a:xfrm>
              <a:off x="3322157" y="4402441"/>
              <a:ext cx="404400" cy="404400"/>
            </a:xfrm>
            <a:prstGeom prst="ellipse">
              <a:avLst/>
            </a:prstGeom>
            <a:solidFill>
              <a:srgbClr val="FFFFFF">
                <a:alpha val="0"/>
              </a:srgbClr>
            </a:solidFill>
            <a:ln cap="flat" cmpd="sng" w="73025">
              <a:solidFill>
                <a:srgbClr val="F3A591">
                  <a:alpha val="41180"/>
                </a:srgbClr>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0" i="0" lang="en-US" sz="1500" u="none" cap="none" strike="noStrike">
                  <a:solidFill>
                    <a:srgbClr val="FFFFFF"/>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sp>
          <p:nvSpPr>
            <p:cNvPr id="442" name="Google Shape;442;g2bf3fb93268_0_0"/>
            <p:cNvSpPr/>
            <p:nvPr/>
          </p:nvSpPr>
          <p:spPr>
            <a:xfrm>
              <a:off x="3434557" y="4514841"/>
              <a:ext cx="179700" cy="179700"/>
            </a:xfrm>
            <a:prstGeom prst="ellipse">
              <a:avLst/>
            </a:prstGeom>
            <a:solidFill>
              <a:srgbClr val="FFFFFF"/>
            </a:solidFill>
            <a:ln cap="flat" cmpd="sng" w="69850">
              <a:solidFill>
                <a:srgbClr val="EE4A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grpSp>
      <p:sp>
        <p:nvSpPr>
          <p:cNvPr id="443" name="Google Shape;443;g2bf3fb93268_0_0"/>
          <p:cNvSpPr/>
          <p:nvPr/>
        </p:nvSpPr>
        <p:spPr>
          <a:xfrm>
            <a:off x="6715799" y="4902147"/>
            <a:ext cx="179700" cy="1797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44" name="Google Shape;444;g2bf3fb93268_0_0"/>
          <p:cNvSpPr/>
          <p:nvPr/>
        </p:nvSpPr>
        <p:spPr>
          <a:xfrm>
            <a:off x="3228347" y="3286336"/>
            <a:ext cx="179700" cy="179700"/>
          </a:xfrm>
          <a:prstGeom prst="ellipse">
            <a:avLst/>
          </a:prstGeom>
          <a:solidFill>
            <a:srgbClr val="FFFFFF"/>
          </a:solidFill>
          <a:ln cap="flat" cmpd="sng" w="69850">
            <a:solidFill>
              <a:srgbClr val="D9DAE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FFFFFF"/>
              </a:solidFill>
              <a:latin typeface="Arial"/>
              <a:ea typeface="Arial"/>
              <a:cs typeface="Arial"/>
              <a:sym typeface="Arial"/>
            </a:endParaRPr>
          </a:p>
        </p:txBody>
      </p:sp>
      <p:sp>
        <p:nvSpPr>
          <p:cNvPr id="445" name="Google Shape;445;g2bf3fb93268_0_0"/>
          <p:cNvSpPr/>
          <p:nvPr/>
        </p:nvSpPr>
        <p:spPr>
          <a:xfrm>
            <a:off x="4226204" y="4753661"/>
            <a:ext cx="16245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Lato"/>
                <a:ea typeface="Lato"/>
                <a:cs typeface="Lato"/>
                <a:sym typeface="Lato"/>
              </a:rPr>
              <a:t>More than</a:t>
            </a:r>
            <a:r>
              <a:rPr b="1" i="0" lang="en-US"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p:txBody>
      </p:sp>
      <p:pic>
        <p:nvPicPr>
          <p:cNvPr id="446" name="Google Shape;446;g2bf3fb93268_0_0"/>
          <p:cNvPicPr preferRelativeResize="0"/>
          <p:nvPr/>
        </p:nvPicPr>
        <p:blipFill rotWithShape="1">
          <a:blip r:embed="rId8">
            <a:alphaModFix/>
          </a:blip>
          <a:srcRect b="0" l="0" r="0" t="0"/>
          <a:stretch/>
        </p:blipFill>
        <p:spPr>
          <a:xfrm>
            <a:off x="10674467" y="6352400"/>
            <a:ext cx="1291933" cy="328800"/>
          </a:xfrm>
          <a:prstGeom prst="rect">
            <a:avLst/>
          </a:prstGeom>
          <a:noFill/>
          <a:ln>
            <a:noFill/>
          </a:ln>
        </p:spPr>
      </p:pic>
      <p:pic>
        <p:nvPicPr>
          <p:cNvPr id="447" name="Google Shape;447;g2bf3fb93268_0_0"/>
          <p:cNvPicPr preferRelativeResize="0"/>
          <p:nvPr/>
        </p:nvPicPr>
        <p:blipFill rotWithShape="1">
          <a:blip r:embed="rId9">
            <a:alphaModFix/>
          </a:blip>
          <a:srcRect b="0" l="0" r="0" t="0"/>
          <a:stretch/>
        </p:blipFill>
        <p:spPr>
          <a:xfrm>
            <a:off x="9475600" y="180667"/>
            <a:ext cx="1034466" cy="806404"/>
          </a:xfrm>
          <a:prstGeom prst="rect">
            <a:avLst/>
          </a:prstGeom>
          <a:noFill/>
          <a:ln>
            <a:noFill/>
          </a:ln>
        </p:spPr>
      </p:pic>
      <p:pic>
        <p:nvPicPr>
          <p:cNvPr id="448" name="Google Shape;448;g2bf3fb93268_0_0"/>
          <p:cNvPicPr preferRelativeResize="0"/>
          <p:nvPr/>
        </p:nvPicPr>
        <p:blipFill rotWithShape="1">
          <a:blip r:embed="rId10">
            <a:alphaModFix/>
          </a:blip>
          <a:srcRect b="0" l="0" r="0" t="0"/>
          <a:stretch/>
        </p:blipFill>
        <p:spPr>
          <a:xfrm>
            <a:off x="10916667" y="115399"/>
            <a:ext cx="1034466" cy="813667"/>
          </a:xfrm>
          <a:prstGeom prst="rect">
            <a:avLst/>
          </a:prstGeom>
          <a:noFill/>
          <a:ln>
            <a:noFill/>
          </a:ln>
        </p:spPr>
      </p:pic>
    </p:spTree>
  </p:cSld>
  <p:clrMapOvr>
    <a:masterClrMapping/>
  </p:clrMapOvr>
  <mc:AlternateContent>
    <mc:Choice Requires="p14">
      <p:transition spd="slow" p14:dur="15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g2998cf9b3d0_8_19"/>
          <p:cNvPicPr preferRelativeResize="0"/>
          <p:nvPr/>
        </p:nvPicPr>
        <p:blipFill rotWithShape="1">
          <a:blip r:embed="rId3">
            <a:alphaModFix/>
          </a:blip>
          <a:srcRect b="0" l="32473" r="0" t="0"/>
          <a:stretch/>
        </p:blipFill>
        <p:spPr>
          <a:xfrm>
            <a:off x="3300433" y="1970111"/>
            <a:ext cx="4452368" cy="4661590"/>
          </a:xfrm>
          <a:prstGeom prst="rect">
            <a:avLst/>
          </a:prstGeom>
          <a:noFill/>
          <a:ln>
            <a:noFill/>
          </a:ln>
        </p:spPr>
      </p:pic>
      <p:cxnSp>
        <p:nvCxnSpPr>
          <p:cNvPr id="454" name="Google Shape;454;g2998cf9b3d0_8_19"/>
          <p:cNvCxnSpPr/>
          <p:nvPr/>
        </p:nvCxnSpPr>
        <p:spPr>
          <a:xfrm>
            <a:off x="3503624" y="2246848"/>
            <a:ext cx="1778700" cy="6300"/>
          </a:xfrm>
          <a:prstGeom prst="straightConnector1">
            <a:avLst/>
          </a:prstGeom>
          <a:noFill/>
          <a:ln cap="flat" cmpd="sng" w="9525">
            <a:solidFill>
              <a:srgbClr val="193E73"/>
            </a:solidFill>
            <a:prstDash val="solid"/>
            <a:round/>
            <a:headEnd len="sm" w="sm" type="none"/>
            <a:tailEnd len="sm" w="sm" type="none"/>
          </a:ln>
        </p:spPr>
      </p:cxnSp>
      <p:sp>
        <p:nvSpPr>
          <p:cNvPr id="455" name="Google Shape;455;g2998cf9b3d0_8_19"/>
          <p:cNvSpPr/>
          <p:nvPr/>
        </p:nvSpPr>
        <p:spPr>
          <a:xfrm>
            <a:off x="5633633" y="6293800"/>
            <a:ext cx="1975500" cy="416100"/>
          </a:xfrm>
          <a:prstGeom prst="rect">
            <a:avLst/>
          </a:prstGeom>
          <a:solidFill>
            <a:schemeClr val="lt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456" name="Google Shape;456;g2998cf9b3d0_8_19"/>
          <p:cNvSpPr txBox="1"/>
          <p:nvPr/>
        </p:nvSpPr>
        <p:spPr>
          <a:xfrm>
            <a:off x="3503633" y="6401467"/>
            <a:ext cx="3624900" cy="691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B5394"/>
                </a:solidFill>
                <a:latin typeface="Arial"/>
                <a:ea typeface="Arial"/>
                <a:cs typeface="Arial"/>
                <a:sym typeface="Arial"/>
              </a:rPr>
              <a:t>42 NHS Integrated Care Boards (ICBs)</a:t>
            </a:r>
            <a:endParaRPr b="1" i="0" sz="1500" u="none" cap="none" strike="noStrike">
              <a:solidFill>
                <a:srgbClr val="0B5394"/>
              </a:solidFill>
              <a:latin typeface="Arial"/>
              <a:ea typeface="Arial"/>
              <a:cs typeface="Arial"/>
              <a:sym typeface="Arial"/>
            </a:endParaRPr>
          </a:p>
        </p:txBody>
      </p:sp>
      <p:pic>
        <p:nvPicPr>
          <p:cNvPr id="457" name="Google Shape;457;g2998cf9b3d0_8_19"/>
          <p:cNvPicPr preferRelativeResize="0"/>
          <p:nvPr/>
        </p:nvPicPr>
        <p:blipFill rotWithShape="1">
          <a:blip r:embed="rId4">
            <a:alphaModFix/>
          </a:blip>
          <a:srcRect b="0" l="0" r="0" t="0"/>
          <a:stretch/>
        </p:blipFill>
        <p:spPr>
          <a:xfrm>
            <a:off x="7763533" y="1369067"/>
            <a:ext cx="4400266" cy="5169802"/>
          </a:xfrm>
          <a:prstGeom prst="rect">
            <a:avLst/>
          </a:prstGeom>
          <a:noFill/>
          <a:ln>
            <a:noFill/>
          </a:ln>
        </p:spPr>
      </p:pic>
      <p:sp>
        <p:nvSpPr>
          <p:cNvPr id="458" name="Google Shape;458;g2998cf9b3d0_8_19"/>
          <p:cNvSpPr txBox="1"/>
          <p:nvPr/>
        </p:nvSpPr>
        <p:spPr>
          <a:xfrm>
            <a:off x="7578567" y="6401467"/>
            <a:ext cx="4686900" cy="691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B5394"/>
                </a:solidFill>
                <a:latin typeface="Arial"/>
                <a:ea typeface="Arial"/>
                <a:cs typeface="Arial"/>
                <a:sym typeface="Arial"/>
              </a:rPr>
              <a:t>10 Research Networks embedded across the NHS</a:t>
            </a:r>
            <a:endParaRPr b="1" i="0" sz="1500" u="none" cap="none" strike="noStrike">
              <a:solidFill>
                <a:srgbClr val="0B5394"/>
              </a:solidFill>
              <a:latin typeface="Arial"/>
              <a:ea typeface="Arial"/>
              <a:cs typeface="Arial"/>
              <a:sym typeface="Arial"/>
            </a:endParaRPr>
          </a:p>
        </p:txBody>
      </p:sp>
      <p:pic>
        <p:nvPicPr>
          <p:cNvPr id="459" name="Google Shape;459;g2998cf9b3d0_8_19"/>
          <p:cNvPicPr preferRelativeResize="0"/>
          <p:nvPr/>
        </p:nvPicPr>
        <p:blipFill rotWithShape="1">
          <a:blip r:embed="rId5">
            <a:alphaModFix/>
          </a:blip>
          <a:srcRect b="32948" l="69833" r="1058" t="7876"/>
          <a:stretch/>
        </p:blipFill>
        <p:spPr>
          <a:xfrm>
            <a:off x="7865133" y="2948384"/>
            <a:ext cx="1753136" cy="2519351"/>
          </a:xfrm>
          <a:prstGeom prst="rect">
            <a:avLst/>
          </a:prstGeom>
          <a:noFill/>
          <a:ln>
            <a:noFill/>
          </a:ln>
        </p:spPr>
      </p:pic>
      <p:pic>
        <p:nvPicPr>
          <p:cNvPr id="460" name="Google Shape;460;g2998cf9b3d0_8_19" title="Chart"/>
          <p:cNvPicPr preferRelativeResize="0"/>
          <p:nvPr/>
        </p:nvPicPr>
        <p:blipFill rotWithShape="1">
          <a:blip r:embed="rId6">
            <a:alphaModFix/>
          </a:blip>
          <a:srcRect b="0" l="0" r="0" t="0"/>
          <a:stretch/>
        </p:blipFill>
        <p:spPr>
          <a:xfrm rot="2158697">
            <a:off x="10594270" y="94082"/>
            <a:ext cx="1801761" cy="1114069"/>
          </a:xfrm>
          <a:prstGeom prst="rect">
            <a:avLst/>
          </a:prstGeom>
          <a:noFill/>
          <a:ln>
            <a:noFill/>
          </a:ln>
        </p:spPr>
      </p:pic>
      <p:pic>
        <p:nvPicPr>
          <p:cNvPr id="461" name="Google Shape;461;g2998cf9b3d0_8_19"/>
          <p:cNvPicPr preferRelativeResize="0"/>
          <p:nvPr/>
        </p:nvPicPr>
        <p:blipFill rotWithShape="1">
          <a:blip r:embed="rId7">
            <a:alphaModFix/>
          </a:blip>
          <a:srcRect b="0" l="0" r="65850" t="0"/>
          <a:stretch/>
        </p:blipFill>
        <p:spPr>
          <a:xfrm>
            <a:off x="11285267" y="579017"/>
            <a:ext cx="419770" cy="144200"/>
          </a:xfrm>
          <a:prstGeom prst="rect">
            <a:avLst/>
          </a:prstGeom>
          <a:noFill/>
          <a:ln>
            <a:noFill/>
          </a:ln>
        </p:spPr>
      </p:pic>
      <p:sp>
        <p:nvSpPr>
          <p:cNvPr id="462" name="Google Shape;462;g2998cf9b3d0_8_19"/>
          <p:cNvSpPr txBox="1"/>
          <p:nvPr/>
        </p:nvSpPr>
        <p:spPr>
          <a:xfrm>
            <a:off x="491633" y="1935933"/>
            <a:ext cx="2628900" cy="3681900"/>
          </a:xfrm>
          <a:prstGeom prst="rect">
            <a:avLst/>
          </a:prstGeom>
          <a:noFill/>
          <a:ln>
            <a:noFill/>
          </a:ln>
        </p:spPr>
        <p:txBody>
          <a:bodyPr anchorCtr="0" anchor="t" bIns="121900" lIns="121900" spcFirstLastPara="1" rIns="121900" wrap="square" tIns="121900">
            <a:spAutoFit/>
          </a:bodyPr>
          <a:lstStyle/>
          <a:p>
            <a:pPr indent="0" lvl="0" marL="0" marR="0" rtl="0" algn="r">
              <a:lnSpc>
                <a:spcPct val="90000"/>
              </a:lnSpc>
              <a:spcBef>
                <a:spcPts val="1100"/>
              </a:spcBef>
              <a:spcAft>
                <a:spcPts val="0"/>
              </a:spcAft>
              <a:buClr>
                <a:srgbClr val="000000"/>
              </a:buClr>
              <a:buSzPts val="3500"/>
              <a:buFont typeface="Arial"/>
              <a:buNone/>
            </a:pPr>
            <a:r>
              <a:rPr b="0" i="0" lang="en-US" sz="3100" u="none" cap="none" strike="noStrike">
                <a:solidFill>
                  <a:srgbClr val="193E73"/>
                </a:solidFill>
                <a:latin typeface="Lato"/>
                <a:ea typeface="Lato"/>
                <a:cs typeface="Lato"/>
                <a:sym typeface="Lato"/>
              </a:rPr>
              <a:t>The NHS provides a national test bed for the NIHR to deliver clinical research</a:t>
            </a:r>
            <a:endParaRPr b="0" i="0" sz="3100" u="none" cap="none" strike="noStrike">
              <a:solidFill>
                <a:srgbClr val="000000"/>
              </a:solidFill>
              <a:latin typeface="Arial"/>
              <a:ea typeface="Arial"/>
              <a:cs typeface="Arial"/>
              <a:sym typeface="Arial"/>
            </a:endParaRPr>
          </a:p>
        </p:txBody>
      </p:sp>
      <p:sp>
        <p:nvSpPr>
          <p:cNvPr id="463" name="Google Shape;463;g2998cf9b3d0_8_19"/>
          <p:cNvSpPr txBox="1"/>
          <p:nvPr/>
        </p:nvSpPr>
        <p:spPr>
          <a:xfrm>
            <a:off x="10738969" y="1150767"/>
            <a:ext cx="1526400" cy="691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B5394"/>
                </a:solidFill>
                <a:latin typeface="Arial"/>
                <a:ea typeface="Arial"/>
                <a:cs typeface="Arial"/>
                <a:sym typeface="Arial"/>
              </a:rPr>
              <a:t>Research Infrastructure </a:t>
            </a:r>
            <a:endParaRPr b="1" i="0" sz="1300" u="none" cap="none" strike="noStrike">
              <a:solidFill>
                <a:srgbClr val="0B5394"/>
              </a:solidFill>
              <a:latin typeface="Arial"/>
              <a:ea typeface="Arial"/>
              <a:cs typeface="Arial"/>
              <a:sym typeface="Arial"/>
            </a:endParaRPr>
          </a:p>
        </p:txBody>
      </p:sp>
      <p:sp>
        <p:nvSpPr>
          <p:cNvPr id="464" name="Google Shape;464;g2998cf9b3d0_8_19"/>
          <p:cNvSpPr txBox="1"/>
          <p:nvPr/>
        </p:nvSpPr>
        <p:spPr>
          <a:xfrm>
            <a:off x="10731952" y="1631133"/>
            <a:ext cx="1526400" cy="6915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EB5D4E"/>
                </a:solidFill>
                <a:latin typeface="Arial"/>
                <a:ea typeface="Arial"/>
                <a:cs typeface="Arial"/>
                <a:sym typeface="Arial"/>
              </a:rPr>
              <a:t>£608.8M</a:t>
            </a:r>
            <a:endParaRPr b="1" i="0" sz="1100" u="none" cap="none" strike="noStrike">
              <a:solidFill>
                <a:srgbClr val="EB5D4E"/>
              </a:solidFill>
              <a:latin typeface="Arial"/>
              <a:ea typeface="Arial"/>
              <a:cs typeface="Arial"/>
              <a:sym typeface="Arial"/>
            </a:endParaRPr>
          </a:p>
        </p:txBody>
      </p:sp>
      <p:pic>
        <p:nvPicPr>
          <p:cNvPr id="465" name="Google Shape;465;g2998cf9b3d0_8_19"/>
          <p:cNvPicPr preferRelativeResize="0"/>
          <p:nvPr/>
        </p:nvPicPr>
        <p:blipFill rotWithShape="1">
          <a:blip r:embed="rId8">
            <a:alphaModFix/>
          </a:blip>
          <a:srcRect b="0" l="0" r="0" t="0"/>
          <a:stretch/>
        </p:blipFill>
        <p:spPr>
          <a:xfrm>
            <a:off x="3513883" y="1523281"/>
            <a:ext cx="876348" cy="683134"/>
          </a:xfrm>
          <a:prstGeom prst="rect">
            <a:avLst/>
          </a:prstGeom>
          <a:noFill/>
          <a:ln>
            <a:noFill/>
          </a:ln>
        </p:spPr>
      </p:pic>
      <p:cxnSp>
        <p:nvCxnSpPr>
          <p:cNvPr id="466" name="Google Shape;466;g2998cf9b3d0_8_19"/>
          <p:cNvCxnSpPr/>
          <p:nvPr/>
        </p:nvCxnSpPr>
        <p:spPr>
          <a:xfrm>
            <a:off x="3259733" y="1350533"/>
            <a:ext cx="0" cy="4900500"/>
          </a:xfrm>
          <a:prstGeom prst="straightConnector1">
            <a:avLst/>
          </a:prstGeom>
          <a:noFill/>
          <a:ln cap="flat" cmpd="sng" w="38100">
            <a:solidFill>
              <a:srgbClr val="EB5D4E"/>
            </a:solidFill>
            <a:prstDash val="solid"/>
            <a:round/>
            <a:headEnd len="sm" w="sm" type="none"/>
            <a:tailEnd len="sm" w="sm" type="none"/>
          </a:ln>
        </p:spPr>
      </p:cxnSp>
    </p:spTree>
  </p:cSld>
  <p:clrMapOvr>
    <a:masterClrMapping/>
  </p:clrMapOvr>
  <mc:AlternateContent>
    <mc:Choice Requires="p14">
      <p:transition spd="slow" p14:dur="15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Custom Design">
  <a:themeElements>
    <a:clrScheme name="NIHRtemplate">
      <a:dk1>
        <a:srgbClr val="193E72"/>
      </a:dk1>
      <a:lt1>
        <a:srgbClr val="FFFFFF"/>
      </a:lt1>
      <a:dk2>
        <a:srgbClr val="193E72"/>
      </a:dk2>
      <a:lt2>
        <a:srgbClr val="F8F8F8"/>
      </a:lt2>
      <a:accent1>
        <a:srgbClr val="DDDDDD"/>
      </a:accent1>
      <a:accent2>
        <a:srgbClr val="B2B2B2"/>
      </a:accent2>
      <a:accent3>
        <a:srgbClr val="969696"/>
      </a:accent3>
      <a:accent4>
        <a:srgbClr val="808080"/>
      </a:accent4>
      <a:accent5>
        <a:srgbClr val="5F5F5F"/>
      </a:accent5>
      <a:accent6>
        <a:srgbClr val="4D4D4D"/>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02_NHSDigital_template_Plain_Blue_v1">
  <a:themeElements>
    <a:clrScheme name="Custom 1">
      <a:dk1>
        <a:srgbClr val="768692"/>
      </a:dk1>
      <a:lt1>
        <a:srgbClr val="003087"/>
      </a:lt1>
      <a:dk2>
        <a:srgbClr val="3E5264"/>
      </a:dk2>
      <a:lt2>
        <a:srgbClr val="00A499"/>
      </a:lt2>
      <a:accent1>
        <a:srgbClr val="768692"/>
      </a:accent1>
      <a:accent2>
        <a:srgbClr val="003087"/>
      </a:accent2>
      <a:accent3>
        <a:srgbClr val="3E5264"/>
      </a:accent3>
      <a:accent4>
        <a:srgbClr val="00A499"/>
      </a:accent4>
      <a:accent5>
        <a:srgbClr val="FFFFFF"/>
      </a:accent5>
      <a:accent6>
        <a:srgbClr val="424D58"/>
      </a:accent6>
      <a:hlink>
        <a:srgbClr val="003087"/>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Emma Bender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0x01010089132BE0C4B73743B955D3E7861FF186</vt:lpwstr>
  </property>
</Properties>
</file>