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F38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914400"/>
            <a:ext cx="1051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NEW EUROPEAN BAUHAUS · 2026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822960" y="1371600"/>
            <a:ext cx="1691640" cy="36576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371600"/>
            <a:ext cx="1691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 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822960" y="1874520"/>
            <a:ext cx="10515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Living HUB</a:t>
            </a:r>
            <a:endParaRPr lang="en-US" sz="7800" dirty="0"/>
          </a:p>
        </p:txBody>
      </p:sp>
      <p:sp>
        <p:nvSpPr>
          <p:cNvPr id="7" name="Text 5"/>
          <p:cNvSpPr/>
          <p:nvPr/>
        </p:nvSpPr>
        <p:spPr>
          <a:xfrm>
            <a:off x="822960" y="324612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i="1" dirty="0">
                <a:solidFill>
                  <a:srgbClr val="D8847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Reinventar quién construye Europa.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822960" y="4114800"/>
            <a:ext cx="1371600" cy="0"/>
          </a:xfrm>
          <a:prstGeom prst="line">
            <a:avLst/>
          </a:prstGeom>
          <a:noFill/>
          <a:ln w="38100">
            <a:solidFill>
              <a:srgbClr val="E7B24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429768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Plataforma europea de capacitación en construcción industrializada que (re)evoluciona tres perfiles a la vez.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822960" y="576072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Convocatoria objetivo: HORIZON-NEB-2026-01-REGEN-02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612648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Pitch para el NEB Brokerage Event · ETSAM · 12 de mayo de 2026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· INTERCAMBIO DE VALOR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Lo que aportamos · Lo que esperamos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comunidad se construye en doble sentido. Esto es lo que ponemos sobre la mesa hoy.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3949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5394960" cy="50292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0487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APORTAMOS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31520" y="2926080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31520" y="29260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43000" y="2898648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Coordinación experimentada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43000" y="3154680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para coordinar consorcios europeos. 15+ años gestionando proyectos complejos.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1520" y="3602736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31520" y="36027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43000" y="3575304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Capacidad formativa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43000" y="3831336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e impartición de itinerarios formativos profesionales, micro-credenciales y consultoría a equipos.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731520" y="4279392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4279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43000" y="425196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activa de vivienda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43000" y="4507992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Desarrollo inmobiliario con foco en vivienda asequible joven — base para el caso de uso del Living HUB.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731520" y="4956048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1520" y="49560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43000" y="4928616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Sensibilidad humana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43000" y="5184648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 de proyectos centrados en personas, con especial atención a la juventud y a la inclusión real.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731520" y="5632704"/>
            <a:ext cx="292608" cy="292608"/>
          </a:xfrm>
          <a:prstGeom prst="ellipse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31520" y="56327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5605272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territorial CLM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143000" y="586130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Conexión directa con Junta de Castilla-La Mancha, ecosistema FP regional y universidades de la región.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309360" y="2286000"/>
            <a:ext cx="53949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309360" y="2286000"/>
            <a:ext cx="5394960" cy="502920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583680" y="2404872"/>
            <a:ext cx="4937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BUSCAMOS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6583680" y="2926080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583680" y="2926080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6995160" y="2898648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 técnica europea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995160" y="3154680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Escuela de Arquitectura/Ingeniería con investigación en industrialización y disposición a co-diseñar el postgrado.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6583680" y="3602736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583680" y="3602736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6995160" y="3575304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 industrializadora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6995160" y="3831336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Fabricante de sistemas constructivos dispuesto a comprometerse con tiempo de planta como aula.</a:t>
            </a:r>
            <a:endParaRPr lang="en-US" sz="1100" dirty="0"/>
          </a:p>
        </p:txBody>
      </p:sp>
      <p:sp>
        <p:nvSpPr>
          <p:cNvPr id="40" name="Shape 38"/>
          <p:cNvSpPr/>
          <p:nvPr/>
        </p:nvSpPr>
        <p:spPr>
          <a:xfrm>
            <a:off x="6583680" y="4279392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6583680" y="42793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42" name="Text 40"/>
          <p:cNvSpPr/>
          <p:nvPr/>
        </p:nvSpPr>
        <p:spPr>
          <a:xfrm>
            <a:off x="6995160" y="4251960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 de FP / Cluster</a:t>
            </a:r>
            <a:endParaRPr lang="en-US" sz="1300" dirty="0"/>
          </a:p>
        </p:txBody>
      </p:sp>
      <p:sp>
        <p:nvSpPr>
          <p:cNvPr id="43" name="Text 41"/>
          <p:cNvSpPr/>
          <p:nvPr/>
        </p:nvSpPr>
        <p:spPr>
          <a:xfrm>
            <a:off x="6995160" y="4507992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 o clúster que aporte alumnado del primer perfil y conexión con el sector tradicional.</a:t>
            </a:r>
            <a:endParaRPr lang="en-US" sz="1100" dirty="0"/>
          </a:p>
        </p:txBody>
      </p:sp>
      <p:sp>
        <p:nvSpPr>
          <p:cNvPr id="44" name="Shape 42"/>
          <p:cNvSpPr/>
          <p:nvPr/>
        </p:nvSpPr>
        <p:spPr>
          <a:xfrm>
            <a:off x="6583680" y="4956048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583680" y="4956048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46" name="Text 44"/>
          <p:cNvSpPr/>
          <p:nvPr/>
        </p:nvSpPr>
        <p:spPr>
          <a:xfrm>
            <a:off x="6995160" y="4928616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Investigación SSH</a:t>
            </a:r>
            <a:endParaRPr lang="en-US" sz="1300" dirty="0"/>
          </a:p>
        </p:txBody>
      </p:sp>
      <p:sp>
        <p:nvSpPr>
          <p:cNvPr id="47" name="Text 45"/>
          <p:cNvSpPr/>
          <p:nvPr/>
        </p:nvSpPr>
        <p:spPr>
          <a:xfrm>
            <a:off x="6995160" y="5184648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 con investigación en sociología del trabajo o género en construcción. Obligatorio por convocatoria.</a:t>
            </a:r>
            <a:endParaRPr lang="en-US" sz="1100" dirty="0"/>
          </a:p>
        </p:txBody>
      </p:sp>
      <p:sp>
        <p:nvSpPr>
          <p:cNvPr id="48" name="Shape 46"/>
          <p:cNvSpPr/>
          <p:nvPr/>
        </p:nvSpPr>
        <p:spPr>
          <a:xfrm>
            <a:off x="6583680" y="5632704"/>
            <a:ext cx="292608" cy="292608"/>
          </a:xfrm>
          <a:prstGeom prst="ellipse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6583680" y="5632704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?</a:t>
            </a:r>
            <a:endParaRPr lang="en-US" sz="1400" dirty="0"/>
          </a:p>
        </p:txBody>
      </p:sp>
      <p:sp>
        <p:nvSpPr>
          <p:cNvPr id="50" name="Text 48"/>
          <p:cNvSpPr/>
          <p:nvPr/>
        </p:nvSpPr>
        <p:spPr>
          <a:xfrm>
            <a:off x="6995160" y="5605272"/>
            <a:ext cx="4526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Administración pública UE</a:t>
            </a:r>
            <a:endParaRPr lang="en-US" sz="1300" dirty="0"/>
          </a:p>
        </p:txBody>
      </p:sp>
      <p:sp>
        <p:nvSpPr>
          <p:cNvPr id="51" name="Text 49"/>
          <p:cNvSpPr/>
          <p:nvPr/>
        </p:nvSpPr>
        <p:spPr>
          <a:xfrm>
            <a:off x="6995160" y="5861304"/>
            <a:ext cx="4526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Administración regional + ayuntamiento europeo replicador del modelo formativo.</a:t>
            </a:r>
            <a:endParaRPr lang="en-US" sz="1100" dirty="0"/>
          </a:p>
        </p:txBody>
      </p:sp>
      <p:sp>
        <p:nvSpPr>
          <p:cNvPr id="52" name="Text 50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53" name="Text 51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11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F386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822960" y="822960"/>
            <a:ext cx="1051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6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· HABLEMOS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822960" y="1280160"/>
            <a:ext cx="105156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Reinventemos juntos quien construye Europa.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822960" y="2926080"/>
            <a:ext cx="105156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i="1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tienes una universidad, una empresa industrializadora, un centro de FP o investigación SSH — hablemos durante los encuentros B2B.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822960" y="4023360"/>
            <a:ext cx="10515600" cy="18288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22960" y="4023360"/>
            <a:ext cx="91440" cy="182880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097280" y="4251960"/>
            <a:ext cx="4572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AGILYZA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97280" y="46634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Consultoría · Formación · Desarrollo inmobiliario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1097280" y="5029200"/>
            <a:ext cx="45720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✉  </a:t>
            </a:r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pmartinez@agilyza.com</a:t>
            </a:r>
            <a:endParaRPr lang="en-US" sz="1400" dirty="0"/>
          </a:p>
          <a:p>
            <a:pPr indent="0" marL="0"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400" dirty="0"/>
          </a:p>
          <a:p>
            <a:pPr indent="0" marL="0">
              <a:buNone/>
            </a:pPr>
            <a:r>
              <a:rPr lang="en-US" sz="14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</a:t>
            </a:r>
            <a:pPr indent="0" marL="0">
              <a:buNone/>
            </a:pPr>
            <a:r>
              <a:rPr lang="en-US" sz="14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www.agilyza.com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400800" y="4251960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 B2B HOY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400800" y="4617720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Buscamos: </a:t>
            </a:r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 técnica · industrializadora · FP/cluster · SSH · admón. UE.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6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Pregúntanos también por el </a:t>
            </a:r>
            <a:pPr indent="0" marL="0">
              <a:spcAft>
                <a:spcPts val="200"/>
              </a:spcAft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Edificio-LAB</a:t>
            </a:r>
            <a:pPr indent="0" marL="0">
              <a:spcAft>
                <a:spcPts val="2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proyecto hermano en la misma convocatoria.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2960" y="6126480"/>
            <a:ext cx="10515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NEB Brokerage Event · ETSAM · Madrid · 12 de mayo de 2026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· QUIÉNES SOMOS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Agilyza en 30 segundos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Una entidad que conecta el desarrollo inmobiliario con la formación y el emprendimiento.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194560"/>
            <a:ext cx="5394960" cy="3931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194560"/>
            <a:ext cx="73152" cy="393192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2316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DOS LÍNEAS COMPLEMENTARIAS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31520" y="278892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Desarrollo inmobiliario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731520" y="315468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activa centrada en el acceso a la vivienda. Soluciones innovadoras y adaptadas, especialmente para jóvenes.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31520" y="4434840"/>
            <a:ext cx="4937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Consultoría, formación y proyectos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731520" y="4800600"/>
            <a:ext cx="49377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15+ años acompañando a personas y organizaciones. Formación a medida, consultoría estratégica, conferencias que movilizan equipos.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309360" y="2194560"/>
            <a:ext cx="5394960" cy="393192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309360" y="2194560"/>
            <a:ext cx="73152" cy="393192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583680" y="242316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ALINEADOS CON LOS VALORES NEB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583680" y="283464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7223760" y="283464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PLANETA · Sostenibilidad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7223760" y="315468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Proyectos responsables con el entorno, orientados a la regeneración y resiliencia.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583680" y="384048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7223760" y="384048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PERSONAS · Inclusión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7223760" y="416052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Acceso a la vivienda, oportunidades para jóvenes, cohesión social, todas las voces.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6583680" y="484632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7223760" y="4846320"/>
            <a:ext cx="4297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LUGAR · Estética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7223760" y="5166360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Diseño cuidado, espacios que inspiran, proyectos que elevan la calidad de vida.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11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· LA OPORTUNIDAD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REGEN-02: Mantenimiento y reparación sostenibles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encaje natural para una propuesta formativa de impacto sistémico.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39319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73152" cy="416052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5146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DATOS CLAVE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292608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Código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731520" y="309067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HORIZON-NEB-2026-01-REGEN-02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31520" y="336042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 de acción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731520" y="352501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Innovation Action (IA) · TRL 6-8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731520" y="379476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Presupuesto total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731520" y="395935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10,00 M€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31520" y="422910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proyecto (UE)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731520" y="439369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 5,00 M€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731520" y="466344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Proyectos previstos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731520" y="482803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proyectos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731520" y="509778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Modalidad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731520" y="526237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Lump Sum (sin reporte de costes reales)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31520" y="553212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Apertura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731520" y="569671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mayo 2026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31520" y="5966460"/>
            <a:ext cx="34747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Deadline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31520" y="6131052"/>
            <a:ext cx="3474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diciembre 2026 · 17h Bruselas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709160" y="228600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QUÉ PIDE LA CONVOCATORIA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09160" y="2560320"/>
            <a:ext cx="70408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Prolongar la vida de los edificios existentes con mantenimiento predictivo + paquetes de reparación circulares. La directiva EPBD revisada empuja a otro modelo.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709160" y="3749040"/>
            <a:ext cx="7040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LA CONVOCATORIA NO SUELE RESOLVER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709160" y="4023360"/>
            <a:ext cx="704088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convocatoria pide explícitamente: </a:t>
            </a:r>
            <a:pPr indent="0" marL="0">
              <a:buNone/>
            </a:pPr>
            <a:r>
              <a:rPr lang="en-US" sz="1300" i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"identificar y resolver barreras a la aplicación generalizada del mantenimiento predictivo".</a:t>
            </a:r>
            <a:endParaRPr lang="en-US" sz="1300" dirty="0"/>
          </a:p>
          <a:p>
            <a:pPr indent="0" marL="0"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barrera invisible es </a:t>
            </a:r>
            <a:pPr indent="0" marL="0">
              <a:buNone/>
            </a:pPr>
            <a:r>
              <a:rPr lang="en-US" sz="1300" b="1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capital humano: </a:t>
            </a:r>
            <a:pPr indent="0" marL="0"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hay quién lo ejecute. Aquí entra el Living HUB.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709160" y="5897880"/>
            <a:ext cx="7040880" cy="54864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892040" y="5943600"/>
            <a:ext cx="6675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 QUÉ LIVING HUB: </a:t>
            </a:r>
            <a:pPr indent="0" marL="0">
              <a:buNone/>
            </a:pPr>
            <a:r>
              <a:rPr lang="en-US" sz="12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 el primer proyecto NEB que aborda la barrera de capital humano de forma sistémica.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11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· EL DIAGNÓSTICO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Sin personas formadas, no hay rehabilitación europea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sector construcción tiene un problema estructural que ningún consorcio aborda completo.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35661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3566160" cy="10972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651760"/>
            <a:ext cx="3108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1,8 M</a:t>
            </a:r>
            <a:endParaRPr lang="en-US" sz="7200" dirty="0"/>
          </a:p>
        </p:txBody>
      </p:sp>
      <p:sp>
        <p:nvSpPr>
          <p:cNvPr id="9" name="Text 7"/>
          <p:cNvSpPr/>
          <p:nvPr/>
        </p:nvSpPr>
        <p:spPr>
          <a:xfrm>
            <a:off x="685800" y="38404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profesionales adicionales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85800" y="4251960"/>
            <a:ext cx="3108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necesarios en la construcción europea para la transición verde según estimaciones de la Comisión.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4297680" y="2286000"/>
            <a:ext cx="35661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297680" y="2286000"/>
            <a:ext cx="3566160" cy="10972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26280" y="2651760"/>
            <a:ext cx="3108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55+</a:t>
            </a:r>
            <a:endParaRPr lang="en-US" sz="7200" dirty="0"/>
          </a:p>
        </p:txBody>
      </p:sp>
      <p:sp>
        <p:nvSpPr>
          <p:cNvPr id="14" name="Text 12"/>
          <p:cNvSpPr/>
          <p:nvPr/>
        </p:nvSpPr>
        <p:spPr>
          <a:xfrm>
            <a:off x="4526280" y="38404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edad media del sector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26280" y="4251960"/>
            <a:ext cx="3108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envejece, no incorpora jóvenes ni mujeres, y va por detrás de la digitalización y la prefabricación.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8138160" y="2286000"/>
            <a:ext cx="3566160" cy="310896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138160" y="2286000"/>
            <a:ext cx="3566160" cy="10972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66760" y="2651760"/>
            <a:ext cx="3108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?</a:t>
            </a:r>
            <a:endParaRPr lang="en-US" sz="7200" dirty="0"/>
          </a:p>
        </p:txBody>
      </p:sp>
      <p:sp>
        <p:nvSpPr>
          <p:cNvPr id="19" name="Text 17"/>
          <p:cNvSpPr/>
          <p:nvPr/>
        </p:nvSpPr>
        <p:spPr>
          <a:xfrm>
            <a:off x="8366760" y="3840480"/>
            <a:ext cx="3108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puente FP-arquitectura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8366760" y="4251960"/>
            <a:ext cx="310896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existe. Operarios, técnicos y arquitectos se forman por separado y no se entienden en obra industrializada.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457200" y="5623560"/>
            <a:ext cx="11247120" cy="77724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5669280"/>
            <a:ext cx="10881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4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RESULTADO:  </a:t>
            </a:r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rehabilitación industrializada europea </a:t>
            </a:r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carece del capital humano para escalar.</a:t>
            </a:r>
            <a:pPr indent="0" marL="0">
              <a:buNone/>
            </a:pPr>
            <a:r>
              <a:rPr lang="en-US" sz="13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Y la convocatoria REGEN-02 lo reconoce: pide identificar y resolver esta barrera.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11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· NUESTRA RESPUESTA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Una plataforma. Tres perfiles. (Re)evolución a la vez.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457200" y="169164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Living HUB integra reskilling, incorporación y actualización en un mismo ecosistema formativo.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35661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3566160" cy="54864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4505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RECONVERSIÓN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30632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3800" dirty="0"/>
          </a:p>
        </p:txBody>
      </p:sp>
      <p:sp>
        <p:nvSpPr>
          <p:cNvPr id="10" name="Text 8"/>
          <p:cNvSpPr/>
          <p:nvPr/>
        </p:nvSpPr>
        <p:spPr>
          <a:xfrm>
            <a:off x="685800" y="374904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Profesionales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del sector tradicional</a:t>
            </a:r>
            <a:endParaRPr lang="en-US" sz="1800" dirty="0"/>
          </a:p>
        </p:txBody>
      </p:sp>
      <p:sp>
        <p:nvSpPr>
          <p:cNvPr id="11" name="Shape 9"/>
          <p:cNvSpPr/>
          <p:nvPr/>
        </p:nvSpPr>
        <p:spPr>
          <a:xfrm>
            <a:off x="685800" y="4754880"/>
            <a:ext cx="457200" cy="0"/>
          </a:xfrm>
          <a:prstGeom prst="line">
            <a:avLst/>
          </a:prstGeom>
          <a:noFill/>
          <a:ln w="25400">
            <a:solidFill>
              <a:srgbClr val="B850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85800" y="4892040"/>
            <a:ext cx="31089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Albañiles, encofradores, instaladores. Reskilling acelerado a montaje de sistemas industrializados, BIM básico y mantenimiento predictivo. Itinerarios cortos, modulares y compatibles con jornada laboral.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297680" y="2286000"/>
            <a:ext cx="35661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297680" y="2286000"/>
            <a:ext cx="3566160" cy="548640"/>
          </a:xfrm>
          <a:prstGeom prst="rect">
            <a:avLst/>
          </a:prstGeom>
          <a:solidFill>
            <a:srgbClr val="7D3329"/>
          </a:solidFill>
          <a:ln w="12700">
            <a:solidFill>
              <a:srgbClr val="7D3329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526280" y="24505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INCORPORACIÓN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4526280" y="30632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7D33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4526280" y="374904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Nuevos perfiles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la construcción</a:t>
            </a:r>
            <a:endParaRPr lang="en-US" sz="1800" dirty="0"/>
          </a:p>
        </p:txBody>
      </p:sp>
      <p:sp>
        <p:nvSpPr>
          <p:cNvPr id="18" name="Shape 16"/>
          <p:cNvSpPr/>
          <p:nvPr/>
        </p:nvSpPr>
        <p:spPr>
          <a:xfrm>
            <a:off x="4526280" y="4754880"/>
            <a:ext cx="457200" cy="0"/>
          </a:xfrm>
          <a:prstGeom prst="line">
            <a:avLst/>
          </a:prstGeom>
          <a:noFill/>
          <a:ln w="25400">
            <a:solidFill>
              <a:srgbClr val="7D3329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526280" y="4892040"/>
            <a:ext cx="31089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Jóvenes, mujeres y personas en transición laboral. FP Dual con empresas industrializadoras, certificación europea ECVET y micro-credenciales reconocidas en otros países UE.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8138160" y="2286000"/>
            <a:ext cx="356616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8138160" y="2286000"/>
            <a:ext cx="3566160" cy="54864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366760" y="2450592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ACTUALIZACIÓN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8366760" y="3063240"/>
            <a:ext cx="3108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3800" dirty="0"/>
          </a:p>
        </p:txBody>
      </p:sp>
      <p:sp>
        <p:nvSpPr>
          <p:cNvPr id="24" name="Text 22"/>
          <p:cNvSpPr/>
          <p:nvPr/>
        </p:nvSpPr>
        <p:spPr>
          <a:xfrm>
            <a:off x="8366760" y="3749040"/>
            <a:ext cx="3108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Arquitectos,</a:t>
            </a:r>
            <a:endParaRPr lang="en-US" sz="1800" dirty="0"/>
          </a:p>
          <a:p>
            <a:pPr indent="0" marL="0">
              <a:buNone/>
            </a:pPr>
            <a:r>
              <a:rPr lang="en-US" sz="18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ingenieros, técnicos</a:t>
            </a:r>
            <a:endParaRPr lang="en-US" sz="1800" dirty="0"/>
          </a:p>
        </p:txBody>
      </p:sp>
      <p:sp>
        <p:nvSpPr>
          <p:cNvPr id="25" name="Shape 23"/>
          <p:cNvSpPr/>
          <p:nvPr/>
        </p:nvSpPr>
        <p:spPr>
          <a:xfrm>
            <a:off x="8366760" y="4754880"/>
            <a:ext cx="457200" cy="0"/>
          </a:xfrm>
          <a:prstGeom prst="line">
            <a:avLst/>
          </a:prstGeom>
          <a:noFill/>
          <a:ln w="25400">
            <a:solidFill>
              <a:srgbClr val="E7B2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366760" y="4892040"/>
            <a:ext cx="31089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Postgrado europeo en diseño para industrialización + rehabilitación predictiva. Co-creado con escuelas de Arquitectura (ETSAM y socios UE). Casos reales de obra demostradora del consorcio.</a:t>
            </a:r>
            <a:endParaRPr lang="en-US" sz="1150" dirty="0"/>
          </a:p>
        </p:txBody>
      </p:sp>
      <p:sp>
        <p:nvSpPr>
          <p:cNvPr id="27" name="Text 25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11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· CÓMO LO DESARROLLAMOS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Estructura de paquetes de trabajo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Seis Work Packages encadenados con entregables claros (modalidad Lump Sum).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73152" cy="1997964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85800" y="2468880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E55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27889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Diagnóstico de competencias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85800" y="3291840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Mapa europeo de brechas de habilidades en rehabilitación industrializada en 4 países piloto.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261104" y="2286000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261104" y="2286000"/>
            <a:ext cx="73152" cy="1997964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89704" y="2468880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2E559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489704" y="27889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Currículos modulares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489704" y="3291840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Itinerarios formativos para los 3 perfiles, con certificación europea ECVET / micro-credenciales.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8065008" y="2286000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65008" y="2286000"/>
            <a:ext cx="73152" cy="19979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293608" y="2468880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WP3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8293608" y="2788920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Living HUB físico-digital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293608" y="3291840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hub central en Castilla-La Mancha + 3 hubs satélite UE. Plataforma online + aulas-taller con sistemas reales.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48556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57200" y="4448556"/>
            <a:ext cx="73152" cy="1997964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46314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WP4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85800" y="4951476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Pilotos formativos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85800" y="5454396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1.200 profesionales formados en 24 meses · 3 perfiles · 4 países. Métricas de inserción laboral.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261104" y="4448556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261104" y="4448556"/>
            <a:ext cx="73152" cy="1997964"/>
          </a:xfrm>
          <a:prstGeom prst="rect">
            <a:avLst/>
          </a:prstGeom>
          <a:solidFill>
            <a:srgbClr val="7D3329"/>
          </a:solidFill>
          <a:ln w="12700">
            <a:solidFill>
              <a:srgbClr val="7D3329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489704" y="46314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WP5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489704" y="4951476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Modelo de gobernanza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489704" y="5454396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Alianza universidad-empresa-administración. Diálogo con EQF, Construction Blueprint, Erasmus+.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8065008" y="4448556"/>
            <a:ext cx="3639312" cy="1997964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8065008" y="4448556"/>
            <a:ext cx="73152" cy="1997964"/>
          </a:xfrm>
          <a:prstGeom prst="rect">
            <a:avLst/>
          </a:prstGeom>
          <a:solidFill>
            <a:srgbClr val="7D3329"/>
          </a:solidFill>
          <a:ln w="12700">
            <a:solidFill>
              <a:srgbClr val="7D3329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293608" y="4631436"/>
            <a:ext cx="32735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WP6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8293608" y="4951476"/>
            <a:ext cx="327355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Réplica y escalado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293608" y="5454396"/>
            <a:ext cx="3273552" cy="8549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Toolkit para replicar el modelo en otras regiones UE. Política pública: contratación verde formativa.</a:t>
            </a:r>
            <a:endParaRPr lang="en-US" sz="1100" dirty="0"/>
          </a:p>
        </p:txBody>
      </p:sp>
      <p:sp>
        <p:nvSpPr>
          <p:cNvPr id="36" name="Text 34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11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· IMPACTO ESPERADO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Métricas concretas, no promesas vagas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mediremos al cierre del proyecto y por qué importa para Europa.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54864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73152" cy="17830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68880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1.200</a:t>
            </a:r>
            <a:endParaRPr lang="en-US" sz="3600" dirty="0"/>
          </a:p>
        </p:txBody>
      </p:sp>
      <p:sp>
        <p:nvSpPr>
          <p:cNvPr id="9" name="Text 7"/>
          <p:cNvSpPr/>
          <p:nvPr/>
        </p:nvSpPr>
        <p:spPr>
          <a:xfrm>
            <a:off x="3063240" y="26517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profesionales formados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063240" y="306324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 24 meses, distribuidos entre los 3 perfiles, en 4 países piloto.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6108192" y="2286000"/>
            <a:ext cx="54864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6108192" y="2286000"/>
            <a:ext cx="73152" cy="17830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82512" y="2468880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≥ 70%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8714232" y="26517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inserción laboral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714232" y="3063240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objetivo medido a 6 meses del cierre del itinerario formativo.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57200" y="4233672"/>
            <a:ext cx="54864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57200" y="4233672"/>
            <a:ext cx="73152" cy="17830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31520" y="4416552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 + 1</a:t>
            </a:r>
            <a:endParaRPr lang="en-US" sz="3600" dirty="0"/>
          </a:p>
        </p:txBody>
      </p:sp>
      <p:sp>
        <p:nvSpPr>
          <p:cNvPr id="19" name="Text 17"/>
          <p:cNvSpPr/>
          <p:nvPr/>
        </p:nvSpPr>
        <p:spPr>
          <a:xfrm>
            <a:off x="3063240" y="459943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hubs operativos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063240" y="5010912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hub central en Castilla-La Mancha + 4 hubs satélite UE en consorcio.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6108192" y="4233672"/>
            <a:ext cx="5486400" cy="178308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76200" dist="12700" dir="8100000">
              <a:srgbClr val="000000">
                <a:alpha val="6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6108192" y="4233672"/>
            <a:ext cx="73152" cy="178308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382512" y="4416552"/>
            <a:ext cx="219456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600" b="1" dirty="0">
                <a:solidFill>
                  <a:srgbClr val="B8504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ECVET</a:t>
            </a:r>
            <a:endParaRPr lang="en-US" sz="3600" dirty="0"/>
          </a:p>
        </p:txBody>
      </p:sp>
      <p:sp>
        <p:nvSpPr>
          <p:cNvPr id="24" name="Text 22"/>
          <p:cNvSpPr/>
          <p:nvPr/>
        </p:nvSpPr>
        <p:spPr>
          <a:xfrm>
            <a:off x="8714232" y="4599432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certificación europea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8714232" y="5010912"/>
            <a:ext cx="2743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micro-credenciales reconocidas en marco europeo de cualificaciones.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457200" y="6126480"/>
            <a:ext cx="11247120" cy="36576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6144768"/>
            <a:ext cx="108813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IMPACTO SISTÉMICO: </a:t>
            </a:r>
            <a:pPr indent="0" marL="0">
              <a:buNone/>
            </a:pPr>
            <a:r>
              <a:rPr lang="en-US" sz="1200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modelo es replicable en otras regiones UE y compatible con Erasmus+, FSE+ y Construction Blueprint.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· EL CONSORCIO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Qué socios buscamos para Living HUB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Aquí está la mesa: lo que aporta Agilyza y los perfiles que necesitamos cerrar antes del 1 de diciembre.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4572000" cy="416052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56032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7B2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 QUE APORTAMOS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731520" y="2880360"/>
            <a:ext cx="4114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Coordinación · Capacidad formativa · Vivienda joven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31520" y="3474720"/>
            <a:ext cx="4114800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Coordinación del consorcio (Agilyza, ES).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15+ años de experiencia en formación a medida y consultoría estratégica.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Línea activa de desarrollo inmobiliario con foco en vivienda joven asequible.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Conocimiento del ecosistema español de FP, universidades y administración.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■"/>
            </a:pPr>
            <a:r>
              <a:rPr lang="en-US" sz="1200" dirty="0">
                <a:solidFill>
                  <a:srgbClr val="F1E7D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Sensibilidad y red en Castilla-La Mancha (donde se ubicará el hub central).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303520" y="2286000"/>
            <a:ext cx="6400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BUSCAMOS PARA EL CONSORCIO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5303520" y="2651760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5303520" y="2651760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0" y="2724912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Universidad / Escuela técnica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0" y="2980944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Escuela de Arquitectura europea con investigación en industrialización (ETSAM ya en agenda) + 1-2 universidades técnicas UE.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303520" y="3456432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303520" y="3456432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0" y="3529584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Empresa industrializadora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0" y="3785616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Fabricante de sistemas constructivos industrializados (madera, hormigón, acero ligero) con voluntad de ceder tiempo de planta como aula.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303520" y="4261104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303520" y="4261104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0" y="4334256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 de FP / Cluster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486400" y="4590288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Centro de formación profesional de la construcción (España, Italia, Polonia) + cluster regional de construcción industrializada.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5303520" y="5065776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303520" y="5065776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0" y="5138928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Investigación social SSH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486400" y="5394960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Instituto en sociología del trabajo / género en construcción · obligatorio por la convocatoria.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5303520" y="5870448"/>
            <a:ext cx="6400800" cy="758952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5303520" y="5870448"/>
            <a:ext cx="73152" cy="758952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0" y="5943600"/>
            <a:ext cx="6126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Administración pública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486400" y="6199632"/>
            <a:ext cx="6126480" cy="3931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administración regional con competencia en vivienda + 1 ayuntamiento europeo (replicador piloto).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11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4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411480"/>
            <a:ext cx="201168" cy="201168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49808" y="36576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· PROYECTO HERMANO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731520"/>
            <a:ext cx="11247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Living HUB no viene solo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457200" y="1554480"/>
            <a:ext cx="11247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Existe un proyecto hermano de Agilyza en la misma convocatoria. No es requisito para este, pero refuerza ambos.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2286000"/>
            <a:ext cx="11247120" cy="4160520"/>
          </a:xfrm>
          <a:prstGeom prst="rect">
            <a:avLst/>
          </a:prstGeom>
          <a:solidFill>
            <a:srgbClr val="FFFFFF"/>
          </a:solidFill>
          <a:ln w="12700">
            <a:solidFill>
              <a:srgbClr val="F1E7D5"/>
            </a:solidFill>
            <a:prstDash val="solid"/>
          </a:ln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2286000"/>
            <a:ext cx="11247120" cy="548640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450592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PROYECTO 2 · EDIFICIO-LAB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731520" y="3063240"/>
            <a:ext cx="5349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Un edificio que enseña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1F386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mientras vive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731520" y="420624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Rehabilitación demostrador de un edificio histórico-residencial en casco histórico patrimonial UNESCO con sistemas industrializados reversibles.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31520" y="5166360"/>
            <a:ext cx="137160" cy="274320"/>
          </a:xfrm>
          <a:prstGeom prst="rect">
            <a:avLst/>
          </a:prstGeom>
          <a:solidFill>
            <a:srgbClr val="B85042"/>
          </a:solidFill>
          <a:ln w="12700">
            <a:solidFill>
              <a:srgbClr val="B850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960120" y="5148072"/>
            <a:ext cx="5074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Vivienda joven asequible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731520" y="5532120"/>
            <a:ext cx="137160" cy="274320"/>
          </a:xfrm>
          <a:prstGeom prst="rect">
            <a:avLst/>
          </a:prstGeom>
          <a:solidFill>
            <a:srgbClr val="E7B24F"/>
          </a:solidFill>
          <a:ln w="12700">
            <a:solidFill>
              <a:srgbClr val="E7B24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60120" y="5513832"/>
            <a:ext cx="5074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 viva del Living HUB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31520" y="5897880"/>
            <a:ext cx="137160" cy="274320"/>
          </a:xfrm>
          <a:prstGeom prst="rect">
            <a:avLst/>
          </a:prstGeom>
          <a:solidFill>
            <a:srgbClr val="2E5597"/>
          </a:solidFill>
          <a:ln w="12700">
            <a:solidFill>
              <a:srgbClr val="2E559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0120" y="5879592"/>
            <a:ext cx="5074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F386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Espacio social del barrio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355080" y="30632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CÓMO CONECTA CON LIVING HUB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355080" y="3429000"/>
            <a:ext cx="5349240" cy="3108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Edificio-LAB es uno de los 3 demostradores obligatorios que la convocatoria pide. Pero también es el </a:t>
            </a:r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B8504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aula viva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donde los profesionales del Living HUB se forman en mantenimiento predictivo, sensorización y rehabilitación industrializada en un edificio que está habitado.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Edificio-LAB, 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Living HUB es teoría. </a:t>
            </a:r>
            <a:pPr indent="0" marL="0">
              <a:spcAft>
                <a:spcPts val="400"/>
              </a:spcAft>
              <a:buNone/>
            </a:pPr>
            <a:r>
              <a:rPr lang="en-US" sz="1300" b="1" dirty="0">
                <a:solidFill>
                  <a:srgbClr val="7D33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 Living HUB, </a:t>
            </a:r>
            <a:pPr indent="0" marL="0">
              <a:spcAft>
                <a:spcPts val="400"/>
              </a:spcAft>
              <a:buNone/>
            </a:pPr>
            <a:r>
              <a:rPr lang="en-US" sz="13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Edificio-LAB no tiene quien lo replique.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3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600" b="1" dirty="0">
                <a:solidFill>
                  <a:srgbClr val="E7B2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 + 1 = 3.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6601968"/>
            <a:ext cx="8229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Agilyza · Living HUB · NEB Brokerage 2026 · ETSAM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0789920" y="6601968"/>
            <a:ext cx="9144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11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Agilyza · Living HUB · Pitch NEB Brokerage 2026</dc:title>
  <dc:subject>PptxGenJS Presentation</dc:subject>
  <dc:creator>Agilyza</dc:creator>
  <cp:lastModifiedBy>Agilyza</cp:lastModifiedBy>
  <cp:revision>1</cp:revision>
  <dcterms:created xsi:type="dcterms:W3CDTF">2026-04-30T14:57:33Z</dcterms:created>
  <dcterms:modified xsi:type="dcterms:W3CDTF">2026-04-30T14:57:33Z</dcterms:modified>
</cp:coreProperties>
</file>