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9144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NEW EUROPEAN BAUHAUS · 2026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822960" y="1371600"/>
            <a:ext cx="1691640" cy="36576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37160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 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1874520"/>
            <a:ext cx="10515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Living HUB</a:t>
            </a:r>
            <a:endParaRPr lang="en-US" sz="7800" dirty="0"/>
          </a:p>
        </p:txBody>
      </p:sp>
      <p:sp>
        <p:nvSpPr>
          <p:cNvPr id="7" name="Text 5"/>
          <p:cNvSpPr/>
          <p:nvPr/>
        </p:nvSpPr>
        <p:spPr>
          <a:xfrm>
            <a:off x="822960" y="324612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D884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Reinventar quién construye Europa.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822960" y="4114800"/>
            <a:ext cx="1371600" cy="0"/>
          </a:xfrm>
          <a:prstGeom prst="line">
            <a:avLst/>
          </a:prstGeom>
          <a:noFill/>
          <a:ln w="38100">
            <a:solidFill>
              <a:srgbClr val="E7B24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29768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europea de capacitación en construcción industrializada que (re)evoluciona tres perfiles a la vez.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22960" y="576072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Convocatoria objetivo: HORIZON-NEB-2026-01-REGEN-02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61264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Pitch para el NEB Brokerage Event · ETSAM · 12 de mayo de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· INTERCAMBIO DE VALOR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aportamos · Lo que esperamos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comunidad se construye en doble sentido. Esto es lo que ponemos sobre la mesa hoy.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539496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5394960" cy="502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0487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APORTAMOS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9260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43000" y="2898648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experimentada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43000" y="3154680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para coordinar consorcios europeos. 15+ años gestionando proyectos complejos.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602736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6027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43000" y="3575304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formativa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43000" y="3831336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Diseño e impartición de itinerarios formativos profesionales, micro-credenciales y consultoría a equipos.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4279392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2793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43000" y="4251960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 activa de vivienda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43000" y="4507992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Desarrollo inmobiliario con foco en vivienda asequible joven — base para el caso de uso del Living HUB.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4956048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49560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43000" y="4928616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Sensibilidad humana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3000" y="5184648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 de proyectos centrados en personas, con especial atención a la juventud y a la inclusión real.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5632704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56327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5605272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territorial CLM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143000" y="5861304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Conexión directa con Junta de Castilla-La Mancha, ecosistema FP regional y universidades de la región.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309360" y="2286000"/>
            <a:ext cx="539496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309360" y="2286000"/>
            <a:ext cx="5394960" cy="502920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83680" y="2404872"/>
            <a:ext cx="4937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BUSCAMOS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6583680" y="2926080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83680" y="29260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995160" y="2898648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Universidad técnica europea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995160" y="3154680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Escuela de Arquitectura/Ingeniería con investigación en industrialización y disposición a co-diseñar el postgrado.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583680" y="3602736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0" y="36027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6995160" y="3575304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 industrializadora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995160" y="3831336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Fabricante de sistemas constructivos dispuesto a comprometerse con tiempo de planta como aula.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583680" y="4279392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42793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6995160" y="4251960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de FP / Cluster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995160" y="4507992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o clúster que aporte alumnado del primer perfil y conexión con el sector tradicional.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6583680" y="4956048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583680" y="49560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6995160" y="4928616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 SSH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6995160" y="5184648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con investigación en sociología del trabajo o género en construcción. Obligatorio por convocatoria.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6583680" y="5632704"/>
            <a:ext cx="292608" cy="292608"/>
          </a:xfrm>
          <a:prstGeom prst="ellipse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583680" y="56327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50" name="Text 48"/>
          <p:cNvSpPr/>
          <p:nvPr/>
        </p:nvSpPr>
        <p:spPr>
          <a:xfrm>
            <a:off x="6995160" y="5605272"/>
            <a:ext cx="4526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Administración pública UE</a:t>
            </a:r>
            <a:endParaRPr lang="en-US" sz="1300" dirty="0"/>
          </a:p>
        </p:txBody>
      </p:sp>
      <p:sp>
        <p:nvSpPr>
          <p:cNvPr id="51" name="Text 49"/>
          <p:cNvSpPr/>
          <p:nvPr/>
        </p:nvSpPr>
        <p:spPr>
          <a:xfrm>
            <a:off x="6995160" y="5861304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Administración regional + ayuntamiento europeo replicador del modelo formativo.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82296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· HABLEMOS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12801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Reinventemos juntos quien construye Europa.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10515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tienes una universidad, una empresa industrializadora, un centro de FP o investigación SSH — hablemos durante los encuentros B2B.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822960" y="4023360"/>
            <a:ext cx="105156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22960" y="4023360"/>
            <a:ext cx="91440" cy="18288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42519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AGILYZA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97280" y="4663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Consultoría · Formación · Desarrollo inmobiliario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5029200"/>
            <a:ext cx="4572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  </a:t>
            </a:r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pmartinez@agilyza.com</a:t>
            </a:r>
            <a:endParaRPr lang="en-US" sz="14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</a:t>
            </a:r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www.agilyza.com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0" y="4251960"/>
            <a:ext cx="4846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B2B HOY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0" y="4617720"/>
            <a:ext cx="4846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Buscamos: </a:t>
            </a:r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universidad técnica · industrializadora · FP/cluster · SSH · admón. UE.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Pregúntanos también por el </a:t>
            </a:r>
            <a:pPr indent="0" marL="0">
              <a:spcAft>
                <a:spcPts val="200"/>
              </a:spcAft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Edificio-LAB</a:t>
            </a:r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proyecto hermano en la misma convocatoria.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612648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NEB Brokerage Event · ETSAM · Madrid · 12 de mayo de 2026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QUIÉNES SOMOS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Agilyza en 30 segundos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entidad que conecta el desarrollo inmobiliario con la formación y el emprendimiento.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94560"/>
            <a:ext cx="539496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194560"/>
            <a:ext cx="73152" cy="39319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2316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LÍNEAS COMPLEMENTARIAS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788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Desarrollo inmobiliario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3154680"/>
            <a:ext cx="4937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 activa centrada en el acceso a la vivienda. Soluciones innovadoras y adaptadas, especialmente para jóvenes.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443484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Consultoría, formación y proyectos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31520" y="4800600"/>
            <a:ext cx="4937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años acompañando a personas y organizaciones. Formación a medida, consultoría estratégica, conferencias que movilizan equipos.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09360" y="2194560"/>
            <a:ext cx="5394960" cy="39319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309360" y="2194560"/>
            <a:ext cx="73152" cy="393192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83680" y="242316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ALINEADOS CON LOS VALORES NEB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83680" y="28346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7223760" y="283464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PLANETA · Sostenibilidad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223760" y="315468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Proyectos responsables con el entorno, orientados a la regeneración y resiliencia.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583680" y="38404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7223760" y="384048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· Inclusión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223760" y="416052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 a la vivienda, oportunidades para jóvenes, cohesión social, todas las voces.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583680" y="48463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7223760" y="484632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LUGAR · Estética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223760" y="5166360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Diseño cuidado, espacios que inspiran, proyectos que elevan la calidad de vida.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LA OPORTUNIDAD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REGEN-02: Mantenimiento y reparación sostenibles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encaje natural para una propuesta formativa de impacto sistémico.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39319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73152" cy="416052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5146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CLAVE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292608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Código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731520" y="30906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HORIZON-NEB-2026-01-REGEN-02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31520" y="336042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de acción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731520" y="352501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Action (IA) · TRL 6-8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379476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Presupuesto total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731520" y="395935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10,00 M€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31520" y="422910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proyecto (UE)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731520" y="439369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5,00 M€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31520" y="466344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Proyectos previstos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731520" y="482803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proyectos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509778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Modalidad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731520" y="52623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Lump Sum (sin reporte de costes reales)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" y="553212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Apertura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731520" y="569671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mayo 2026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31520" y="596646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Deadline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31520" y="613105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diciembre 2026 · 17h Bruselas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709160" y="2286000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QUÉ PIDE LA CONVOCATORIA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709160" y="2560320"/>
            <a:ext cx="7040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Prolongar la vida de los edificios existentes con mantenimiento predictivo + paquetes de reparación circulares. La directiva EPBD revisada empuja a otro modelo.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709160" y="3749040"/>
            <a:ext cx="7040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LA CONVOCATORIA NO SUELE RESOLVER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709160" y="4023360"/>
            <a:ext cx="70408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convocatoria pide explícitamente: </a:t>
            </a:r>
            <a:pPr indent="0" marL="0">
              <a:buNone/>
            </a:pPr>
            <a:r>
              <a:rPr lang="en-US" sz="1300" i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"identificar y resolver barreras a la aplicación generalizada del mantenimiento predictivo".</a:t>
            </a:r>
            <a:endParaRPr lang="en-US" sz="13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barrera invisible es </a:t>
            </a:r>
            <a:pPr indent="0" marL="0">
              <a:buNone/>
            </a:pPr>
            <a:r>
              <a:rPr lang="en-US" sz="1300" b="1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capital humano: </a:t>
            </a:r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hay quién lo ejecute. Aquí entra el Living HUB.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709160" y="5897880"/>
            <a:ext cx="7040880" cy="54864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92040" y="594360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QUÉ LIVING HUB: </a:t>
            </a:r>
            <a:pPr indent="0" marL="0">
              <a:buNone/>
            </a:pPr>
            <a:r>
              <a:rPr lang="en-US" sz="1200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el primer proyecto NEB que aborda la barrera de capital humano de forma sistémica.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EL DIAGNÓSTICO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 personas formadas, no hay rehabilitación europea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sector construcción tiene un problema estructural que ningún consorcio aborda completo.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35661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3566160" cy="1097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65176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1,8 M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685800" y="38404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profesionales adicionales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85800" y="4251960"/>
            <a:ext cx="3108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necesarios en la construcción europea para la transición verde según estimaciones de la Comisión.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297680" y="2286000"/>
            <a:ext cx="35661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297680" y="2286000"/>
            <a:ext cx="3566160" cy="1097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26280" y="265176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55+</a:t>
            </a:r>
            <a:endParaRPr lang="en-US" sz="7200" dirty="0"/>
          </a:p>
        </p:txBody>
      </p:sp>
      <p:sp>
        <p:nvSpPr>
          <p:cNvPr id="14" name="Text 12"/>
          <p:cNvSpPr/>
          <p:nvPr/>
        </p:nvSpPr>
        <p:spPr>
          <a:xfrm>
            <a:off x="4526280" y="38404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edad media del sector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26280" y="4251960"/>
            <a:ext cx="3108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envejece, no incorpora jóvenes ni mujeres, y va por detrás de la digitalización y la prefabricación.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138160" y="2286000"/>
            <a:ext cx="35661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138160" y="2286000"/>
            <a:ext cx="3566160" cy="10972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66760" y="265176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7200" dirty="0"/>
          </a:p>
        </p:txBody>
      </p:sp>
      <p:sp>
        <p:nvSpPr>
          <p:cNvPr id="19" name="Text 17"/>
          <p:cNvSpPr/>
          <p:nvPr/>
        </p:nvSpPr>
        <p:spPr>
          <a:xfrm>
            <a:off x="8366760" y="38404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puente FP-arquitectura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366760" y="4251960"/>
            <a:ext cx="31089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existe. Operarios, técnicos y arquitectos se forman por separado y no se entienden en obra industrializada.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57200" y="5623560"/>
            <a:ext cx="11247120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5669280"/>
            <a:ext cx="10881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RESULTADO: 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rehabilitación industrializada europea </a:t>
            </a:r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carece del capital humano para escalar.</a:t>
            </a:r>
            <a:pPr indent="0" marL="0">
              <a:buNone/>
            </a:pPr>
            <a:r>
              <a:rPr lang="en-US" sz="13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Y la convocatoria REGEN-02 lo reconoce: pide identificar y resolver esta barrera.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11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· NUESTRA RESPUESTA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plataforma. Tres perfiles. (Re)evolución a la vez.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HUB integra reskilling, incorporación y actualización en un mismo ecosistema formativo.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356616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3566160" cy="5486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45059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RECONVERSIÓN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30632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685800" y="3749040"/>
            <a:ext cx="3108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Profesionales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 sector tradicional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85800" y="4754880"/>
            <a:ext cx="4572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4892040"/>
            <a:ext cx="31089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Albañiles, encofradores, instaladores. Reskilling acelerado a montaje de sistemas industrializados, BIM básico y mantenimiento predictivo. Itinerarios cortos, modulares y compatibles con jornada laboral.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297680" y="2286000"/>
            <a:ext cx="356616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297680" y="2286000"/>
            <a:ext cx="3566160" cy="548640"/>
          </a:xfrm>
          <a:prstGeom prst="rect">
            <a:avLst/>
          </a:prstGeom>
          <a:solidFill>
            <a:srgbClr val="7D3329"/>
          </a:solidFill>
          <a:ln w="12700">
            <a:solidFill>
              <a:srgbClr val="7D332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26280" y="245059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INCORPORACIÓN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26280" y="30632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7D33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4526280" y="3749040"/>
            <a:ext cx="3108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Nuevos perfiles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la construcción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526280" y="4754880"/>
            <a:ext cx="457200" cy="0"/>
          </a:xfrm>
          <a:prstGeom prst="line">
            <a:avLst/>
          </a:prstGeom>
          <a:noFill/>
          <a:ln w="25400">
            <a:solidFill>
              <a:srgbClr val="7D332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26280" y="4892040"/>
            <a:ext cx="31089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Jóvenes, mujeres y personas en transición laboral. FP Dual con empresas industrializadoras, certificación europea ECVET y micro-credenciales reconocidas en otros países UE.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8138160" y="2286000"/>
            <a:ext cx="356616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138160" y="2286000"/>
            <a:ext cx="3566160" cy="54864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366760" y="245059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ACTUALIZACIÓN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366760" y="30632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8366760" y="3749040"/>
            <a:ext cx="3108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Arquitectos,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ingenieros, técnicos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8366760" y="4754880"/>
            <a:ext cx="457200" cy="0"/>
          </a:xfrm>
          <a:prstGeom prst="line">
            <a:avLst/>
          </a:prstGeom>
          <a:noFill/>
          <a:ln w="25400">
            <a:solidFill>
              <a:srgbClr val="E7B2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366760" y="4892040"/>
            <a:ext cx="31089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Postgrado europeo en diseño para industrialización + rehabilitación predictiva. Co-creado con escuelas de Arquitectura (ETSAM y socios UE). Casos reales de obra demostradora del consorcio.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CÓMO LO DESARROLLAMOS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Estructura de paquetes de trabajo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Seis Work Packages encadenados con entregables claros (modalidad Lump Sum).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73152" cy="1997964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468880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55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788920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Diagnóstico de competencias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85800" y="3291840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Mapa europeo de brechas de habilidades en rehabilitación industrializada en 4 países piloto.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61104" y="2286000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261104" y="2286000"/>
            <a:ext cx="73152" cy="1997964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89704" y="2468880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55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489704" y="2788920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Currículos modulares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489704" y="3291840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Itinerarios formativos para los 3 perfiles, con certificación europea ECVET / micro-credenciales.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065008" y="2286000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065008" y="2286000"/>
            <a:ext cx="73152" cy="1997964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93608" y="2468880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293608" y="2788920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Living HUB físico-digital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93608" y="3291840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hub central en Castilla-La Mancha + 3 hubs satélite UE. Plataforma online + aulas-taller con sistemas reales.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448556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4448556"/>
            <a:ext cx="73152" cy="1997964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463143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5800" y="4951476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Pilotos formativos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85800" y="5454396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1.200 profesionales formados en 24 meses · 3 perfiles · 4 países. Métricas de inserción laboral.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261104" y="4448556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261104" y="4448556"/>
            <a:ext cx="73152" cy="1997964"/>
          </a:xfrm>
          <a:prstGeom prst="rect">
            <a:avLst/>
          </a:prstGeom>
          <a:solidFill>
            <a:srgbClr val="7D3329"/>
          </a:solidFill>
          <a:ln w="12700">
            <a:solidFill>
              <a:srgbClr val="7D332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89704" y="463143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489704" y="4951476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Modelo de gobernanza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489704" y="5454396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Alianza universidad-empresa-administración. Diálogo con EQF, Construction Blueprint, Erasmus+.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065008" y="4448556"/>
            <a:ext cx="3639312" cy="1997964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8065008" y="4448556"/>
            <a:ext cx="73152" cy="1997964"/>
          </a:xfrm>
          <a:prstGeom prst="rect">
            <a:avLst/>
          </a:prstGeom>
          <a:solidFill>
            <a:srgbClr val="7D3329"/>
          </a:solidFill>
          <a:ln w="12700">
            <a:solidFill>
              <a:srgbClr val="7D332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93608" y="4631436"/>
            <a:ext cx="3273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293608" y="4951476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Réplica y escalado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8293608" y="5454396"/>
            <a:ext cx="3273552" cy="8549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Toolkit para replicar el modelo en otras regiones UE. Política pública: contratación verde formativa.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· IMPACTO ESPERADO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Métricas concretas, no promesas vagas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mediremos al cierre del proyecto y por qué importa para Europa.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68880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1.200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063240" y="26517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profesionales formados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063240" y="306324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24 meses, distribuidos entre los 3 perfiles, en 4 países piloto.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08192" y="2286000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108192" y="2286000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82512" y="2468880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≥ 70%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8714232" y="26517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inserción laboral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714232" y="306324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medido a 6 meses del cierre del itinerario formativo.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4233672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4233672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416552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+ 1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3063240" y="459943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hubs operativos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063240" y="5010912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hub central en Castilla-La Mancha + 4 hubs satélite UE en consorcio.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108192" y="4233672"/>
            <a:ext cx="54864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6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08192" y="4233672"/>
            <a:ext cx="73152" cy="17830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82512" y="4416552"/>
            <a:ext cx="21945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ECVET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8714232" y="459943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certificación europea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714232" y="5010912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micro-credenciales reconocidas en marco europeo de cualificaciones.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57200" y="6126480"/>
            <a:ext cx="11247120" cy="36576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6144768"/>
            <a:ext cx="10881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 SISTÉMICO: </a:t>
            </a:r>
            <a:pPr indent="0" marL="0">
              <a:buNone/>
            </a:pPr>
            <a:r>
              <a:rPr lang="en-US" sz="1200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es replicable en otras regiones UE y compatible con Erasmus+, FSE+ y Construction Blueprint.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11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· EL CONSORCIO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Qué socios buscamos para Living HUB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Aquí está la mesa: lo que aporta Agilyza y los perfiles que necesitamos cerrar antes del 1 de diciembre.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4572000" cy="416052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5603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2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APORTAMOS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8803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· Capacidad formativa · Vivienda joven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4114800" cy="2788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Coordinación del consorcio (Agilyza, ES).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 años de experiencia en formación a medida y consultoría estratégica.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 activa de desarrollo inmobiliario con foco en vivienda joven asequible.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Conocimiento del ecosistema español de FP, universidades y administración.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F1E7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Sensibilidad y red en Castilla-La Mancha (donde se ubicará el hub central).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303520" y="22860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BUSCAMOS PARA EL CONSORCIO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03520" y="2651760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303520" y="2651760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0" y="2724912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Universidad / Escuela técnica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0" y="2980944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Escuela de Arquitectura europea con investigación en industrialización (ETSAM ya en agenda) + 1-2 universidades técnicas UE.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303520" y="3456432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303520" y="3456432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0" y="3529584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Empresa industrializadora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0" y="3785616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Fabricante de sistemas constructivos industrializados (madera, hormigón, acero ligero) con voluntad de ceder tiempo de planta como aula.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303520" y="4261104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303520" y="4261104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0" y="4334256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de FP / Cluster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0" y="4590288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Centro de formación profesional de la construcción (España, Italia, Polonia) + cluster regional de construcción industrializada.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303520" y="5065776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303520" y="5065776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0" y="5138928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 social SSH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0" y="5394960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Instituto en sociología del trabajo / género en construcción · obligatorio por la convocatoria.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303520" y="5870448"/>
            <a:ext cx="6400800" cy="758952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303520" y="5870448"/>
            <a:ext cx="73152" cy="75895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0" y="5943600"/>
            <a:ext cx="612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Administración pública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400" y="6199632"/>
            <a:ext cx="61264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administración regional con competencia en vivienda + 1 ayuntamiento europeo (replicador piloto).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201168" cy="20116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657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· PROYECTO HERMANO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Living HUB no viene solo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Existe un proyecto hermano de Agilyza en la misma convocatoria. No es requisito para este, pero refuerza ambos.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112471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F1E7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2286000"/>
            <a:ext cx="11247120" cy="548640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450592"/>
            <a:ext cx="10789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 2 · EDIFICIO-LAB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063240"/>
            <a:ext cx="53492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edificio que enseña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1F386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mientras vive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31520" y="4206240"/>
            <a:ext cx="5349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Rehabilitación demostrador de un edificio histórico-residencial en casco histórico patrimonial UNESCO con sistemas industrializados reversibles.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5166360"/>
            <a:ext cx="13716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0120" y="514807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Vivienda joven asequible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5532120"/>
            <a:ext cx="137160" cy="274320"/>
          </a:xfrm>
          <a:prstGeom prst="rect">
            <a:avLst/>
          </a:prstGeom>
          <a:solidFill>
            <a:srgbClr val="E7B24F"/>
          </a:solidFill>
          <a:ln w="12700">
            <a:solidFill>
              <a:srgbClr val="E7B2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0120" y="551383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Aula viva del Living HUB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" y="5897880"/>
            <a:ext cx="137160" cy="274320"/>
          </a:xfrm>
          <a:prstGeom prst="rect">
            <a:avLst/>
          </a:prstGeom>
          <a:solidFill>
            <a:srgbClr val="2E5597"/>
          </a:solidFill>
          <a:ln w="12700">
            <a:solidFill>
              <a:srgbClr val="2E559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60120" y="587959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38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Espacio social del barrio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355080" y="3063240"/>
            <a:ext cx="5349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CONECTA CON LIVING HUB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355080" y="3429000"/>
            <a:ext cx="53492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Edificio-LAB es uno de los 3 demostradores obligatorios que la convocatoria pide. Pero también es el </a:t>
            </a:r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aula viva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donde los profesionales del Living HUB se forman en mantenimiento predictivo, sensorización y rehabilitación industrializada en un edificio que está habitado.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Edificio-LAB, 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Living HUB es teoría. </a:t>
            </a:r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D33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Living HUB, </a:t>
            </a:r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Edificio-LAB no tiene quien lo replique.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E7B2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+ 1 = 3.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66019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Agilyza · Living HUB · NEB Brokerage 2026 · ETSAM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789920" y="66019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Agilyza · Living HUB · Pitch NEB Brokerage 2026</dc:title>
  <dc:subject>PptxGenJS Presentation</dc:subject>
  <dc:creator>Agilyza</dc:creator>
  <cp:lastModifiedBy>Agilyza</cp:lastModifiedBy>
  <cp:revision>1</cp:revision>
  <dcterms:created xsi:type="dcterms:W3CDTF">2026-04-30T14:57:33Z</dcterms:created>
  <dcterms:modified xsi:type="dcterms:W3CDTF">2026-04-30T14:57:33Z</dcterms:modified>
</cp:coreProperties>
</file>