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0C_0.xml" ContentType="application/vnd.ms-powerpoint.comments+xml"/>
  <Override PartName="/ppt/notesSlides/notesSlide10.xml" ContentType="application/vnd.openxmlformats-officedocument.presentationml.notesSlide+xml"/>
  <Override PartName="/ppt/comments/modernComment_13B_3D38F546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42_0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5"/>
  </p:notesMasterIdLst>
  <p:sldIdLst>
    <p:sldId id="256" r:id="rId2"/>
    <p:sldId id="332" r:id="rId3"/>
    <p:sldId id="308" r:id="rId4"/>
    <p:sldId id="309" r:id="rId5"/>
    <p:sldId id="310" r:id="rId6"/>
    <p:sldId id="278" r:id="rId7"/>
    <p:sldId id="333" r:id="rId8"/>
    <p:sldId id="311" r:id="rId9"/>
    <p:sldId id="313" r:id="rId10"/>
    <p:sldId id="314" r:id="rId11"/>
    <p:sldId id="268" r:id="rId12"/>
    <p:sldId id="331" r:id="rId13"/>
    <p:sldId id="315" r:id="rId14"/>
    <p:sldId id="317" r:id="rId15"/>
    <p:sldId id="318" r:id="rId16"/>
    <p:sldId id="321" r:id="rId17"/>
    <p:sldId id="322" r:id="rId18"/>
    <p:sldId id="334" r:id="rId19"/>
    <p:sldId id="263" r:id="rId20"/>
    <p:sldId id="275" r:id="rId21"/>
    <p:sldId id="328" r:id="rId22"/>
    <p:sldId id="329" r:id="rId23"/>
    <p:sldId id="330" r:id="rId24"/>
  </p:sldIdLst>
  <p:sldSz cx="9144000" cy="5143500" type="screen16x9"/>
  <p:notesSz cx="6858000" cy="9144000"/>
  <p:embeddedFontLst>
    <p:embeddedFont>
      <p:font typeface="Halant" panose="020B0604020202020204" charset="0"/>
      <p:regular r:id="rId26"/>
      <p:bold r:id="rId27"/>
    </p:embeddedFont>
    <p:embeddedFont>
      <p:font typeface="Halant Medium" panose="020B0604020202020204" charset="0"/>
      <p:regular r:id="rId28"/>
      <p:bold r:id="rId29"/>
    </p:embeddedFont>
    <p:embeddedFont>
      <p:font typeface="Montserrat" panose="00000500000000000000" pitchFamily="2" charset="0"/>
      <p:regular r:id="rId30"/>
      <p:bold r:id="rId31"/>
      <p:italic r:id="rId32"/>
    </p:embeddedFont>
    <p:embeddedFont>
      <p:font typeface="Overpass" panose="020B0604020202020204" charset="0"/>
      <p:regular r:id="rId33"/>
      <p:bold r:id="rId34"/>
      <p:italic r:id="rId35"/>
      <p:boldItalic r:id="rId36"/>
    </p:embeddedFont>
    <p:embeddedFont>
      <p:font typeface="Overpass Light" panose="020B0604020202020204" charset="0"/>
      <p:regular r:id="rId37"/>
      <p:bold r:id="rId38"/>
      <p:italic r:id="rId39"/>
      <p:boldItalic r:id="rId40"/>
    </p:embeddedFont>
    <p:embeddedFont>
      <p:font typeface="Palanquin Dark" panose="020B0604020202020204" charset="0"/>
      <p:regular r:id="rId41"/>
      <p:bold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  <p:embeddedFont>
      <p:font typeface="Rubik" panose="020B0604020202020204" charset="-79"/>
      <p:regular r:id="rId47"/>
      <p:bold r:id="rId48"/>
      <p:italic r:id="rId49"/>
      <p:boldItalic r:id="rId50"/>
    </p:embeddedFont>
    <p:embeddedFont>
      <p:font typeface="Trebuchet MS" panose="020B060302020202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0AE3D2-D2EC-A692-3FFD-521F1BC8D1BB}" name="Amel Jomaa" initials="AJ" userId="S::amel@connect-innov.com::789700cf-8ac5-40a9-b45a-e4fee53971e1" providerId="AD"/>
  <p188:author id="{424AB2E7-D2C4-E2C5-5D47-10AC899A3784}" name="Chema Boukadi" initials="CB" userId="S::chema@connect-innov.com::8a1e376b-cd96-4988-b547-f3064839b7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lem Fareh" initials="AF" lastIdx="1" clrIdx="0">
    <p:extLst>
      <p:ext uri="{19B8F6BF-5375-455C-9EA6-DF929625EA0E}">
        <p15:presenceInfo xmlns:p15="http://schemas.microsoft.com/office/powerpoint/2012/main" userId="S::ahlem@connect-innov.com::bb38da5b-6823-46d2-a841-7a32d5ad98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AC7"/>
    <a:srgbClr val="24BC9E"/>
    <a:srgbClr val="0E8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C1129C-DC22-4769-A2AB-DD6B54FFCD2B}">
  <a:tblStyle styleId="{C7C1129C-DC22-4769-A2AB-DD6B54FFCD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206" autoAdjust="0"/>
  </p:normalViewPr>
  <p:slideViewPr>
    <p:cSldViewPr snapToGrid="0">
      <p:cViewPr varScale="1">
        <p:scale>
          <a:sx n="111" d="100"/>
          <a:sy n="111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0" Type="http://schemas.microsoft.com/office/2018/10/relationships/authors" Target="authors.xml"/></Relationships>
</file>

<file path=ppt/comments/modernComment_10C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C3F3DA-5001-44A5-B1EC-573B7D183202}" authorId="{B00AE3D2-D2EC-A692-3FFD-521F1BC8D1BB}" status="resolved" created="2023-12-19T11:29:34.87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8"/>
      <ac:spMk id="815" creationId="{00000000-0000-0000-0000-000000000000}"/>
      <ac:txMk cp="4">
        <ac:context len="5" hash="52809385"/>
      </ac:txMk>
    </ac:txMkLst>
    <p188:pos x="396892" y="276032"/>
    <p188:txBody>
      <a:bodyPr/>
      <a:lstStyle/>
      <a:p>
        <a:r>
          <a:rPr lang="fr-FR"/>
          <a:t>C'est quoi le X ?</a:t>
        </a:r>
      </a:p>
    </p188:txBody>
  </p188:cm>
  <p188:cm id="{3AA052A6-019F-4EC7-ADFF-9125C2305EF5}" authorId="{424AB2E7-D2C4-E2C5-5D47-10AC899A3784}" status="resolved" created="2024-01-08T14:47:10.067" complete="100000">
    <pc:sldMkLst xmlns:pc="http://schemas.microsoft.com/office/powerpoint/2013/main/command">
      <pc:docMk/>
      <pc:sldMk cId="0" sldId="268"/>
    </pc:sldMkLst>
    <p188:txBody>
      <a:bodyPr/>
      <a:lstStyle/>
      <a:p>
        <a:r>
          <a:rPr lang="en-US"/>
          <a:t>je ne vois pas l'utilité de cette slide. Il n'y a pas d'information claire présentée</a:t>
        </a:r>
      </a:p>
    </p188:txBody>
  </p188:cm>
</p188:cmLst>
</file>

<file path=ppt/comments/modernComment_13B_3D38F54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E9159D-72F1-4567-AF39-EB0E0B82C946}" authorId="{424AB2E7-D2C4-E2C5-5D47-10AC899A3784}" status="resolved" created="2024-01-08T14:55:02.188" complete="100000">
    <pc:sldMkLst xmlns:pc="http://schemas.microsoft.com/office/powerpoint/2013/main/command">
      <pc:docMk/>
      <pc:sldMk cId="1027142982" sldId="315"/>
    </pc:sldMkLst>
    <p188:txBody>
      <a:bodyPr/>
      <a:lstStyle/>
      <a:p>
        <a:r>
          <a:rPr lang="en-US"/>
          <a:t>ajouter références et année </a:t>
        </a:r>
      </a:p>
    </p188:txBody>
  </p188:cm>
</p188:cmLst>
</file>

<file path=ppt/comments/modernComment_14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79F4E6-5BB0-4249-B618-09984A9D8DE5}" authorId="{424AB2E7-D2C4-E2C5-5D47-10AC899A3784}" status="resolved" created="2024-01-08T14:56:12.989" complete="100000">
    <pc:sldMkLst xmlns:pc="http://schemas.microsoft.com/office/powerpoint/2013/main/command">
      <pc:docMk/>
      <pc:sldMk cId="0" sldId="322"/>
    </pc:sldMkLst>
    <p188:txBody>
      <a:bodyPr/>
      <a:lstStyle/>
      <a:p>
        <a:r>
          <a:rPr lang="en-US"/>
          <a:t>et le télé coaching 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c21c68ef9_0_1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8c21c68ef9_0_1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c21c68ef9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c21c68ef9_1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337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19e92554e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119e92554e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c21c68ef9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c21c68ef9_1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50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8c7c1de02c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8c7c1de02c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461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5678aa3a7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5678aa3a7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19a55ae28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g119a55ae28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c21c68ef9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c21c68ef9_1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9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c21c68ef9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c21c68ef9_1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314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88173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c21c68ef9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c21c68ef9_1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99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8dda5dfaa8_0_1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8dda5dfaa8_0_1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>
          <a:extLst>
            <a:ext uri="{FF2B5EF4-FFF2-40B4-BE49-F238E27FC236}">
              <a16:creationId xmlns:a16="http://schemas.microsoft.com/office/drawing/2014/main" id="{A1DE720F-4A8C-9146-25B7-0AAC5B22F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8dda5dfaa8_0_1240:notes">
            <a:extLst>
              <a:ext uri="{FF2B5EF4-FFF2-40B4-BE49-F238E27FC236}">
                <a16:creationId xmlns:a16="http://schemas.microsoft.com/office/drawing/2014/main" id="{B07D3EF0-1175-4825-3605-DFCA7347F6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8dda5dfaa8_0_1240:notes">
            <a:extLst>
              <a:ext uri="{FF2B5EF4-FFF2-40B4-BE49-F238E27FC236}">
                <a16:creationId xmlns:a16="http://schemas.microsoft.com/office/drawing/2014/main" id="{AC0EF4F1-8444-23D7-620A-EF360CD24E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4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999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8c7b8fdb1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8c7b8fdb1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" y="379"/>
            <a:ext cx="9142514" cy="5146141"/>
            <a:chOff x="-8" y="379"/>
            <a:chExt cx="9142514" cy="5146141"/>
          </a:xfrm>
        </p:grpSpPr>
        <p:sp>
          <p:nvSpPr>
            <p:cNvPr id="10" name="Google Shape;10;p2"/>
            <p:cNvSpPr/>
            <p:nvPr/>
          </p:nvSpPr>
          <p:spPr>
            <a:xfrm>
              <a:off x="-8" y="20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" y="739369"/>
              <a:ext cx="7891673" cy="4407151"/>
            </a:xfrm>
            <a:custGeom>
              <a:avLst/>
              <a:gdLst/>
              <a:ahLst/>
              <a:cxnLst/>
              <a:rect l="l" t="t" r="r" b="b"/>
              <a:pathLst>
                <a:path w="246769" h="137745" extrusionOk="0">
                  <a:moveTo>
                    <a:pt x="0" y="1"/>
                  </a:moveTo>
                  <a:lnTo>
                    <a:pt x="0" y="137744"/>
                  </a:lnTo>
                  <a:lnTo>
                    <a:pt x="48863" y="137744"/>
                  </a:lnTo>
                  <a:cubicBezTo>
                    <a:pt x="52899" y="135018"/>
                    <a:pt x="56602" y="132124"/>
                    <a:pt x="59817" y="129338"/>
                  </a:cubicBezTo>
                  <a:cubicBezTo>
                    <a:pt x="73462" y="117515"/>
                    <a:pt x="86475" y="103109"/>
                    <a:pt x="104394" y="98013"/>
                  </a:cubicBezTo>
                  <a:cubicBezTo>
                    <a:pt x="108425" y="96865"/>
                    <a:pt x="112610" y="96320"/>
                    <a:pt x="116815" y="96320"/>
                  </a:cubicBezTo>
                  <a:cubicBezTo>
                    <a:pt x="130409" y="96320"/>
                    <a:pt x="144224" y="102019"/>
                    <a:pt x="153817" y="111503"/>
                  </a:cubicBezTo>
                  <a:cubicBezTo>
                    <a:pt x="160949" y="118563"/>
                    <a:pt x="165366" y="127909"/>
                    <a:pt x="168509" y="137744"/>
                  </a:cubicBezTo>
                  <a:lnTo>
                    <a:pt x="246769" y="137744"/>
                  </a:lnTo>
                  <a:cubicBezTo>
                    <a:pt x="237601" y="135446"/>
                    <a:pt x="228374" y="133315"/>
                    <a:pt x="219599" y="129350"/>
                  </a:cubicBezTo>
                  <a:cubicBezTo>
                    <a:pt x="203645" y="122183"/>
                    <a:pt x="195370" y="106490"/>
                    <a:pt x="185559" y="92905"/>
                  </a:cubicBezTo>
                  <a:cubicBezTo>
                    <a:pt x="174891" y="78130"/>
                    <a:pt x="161223" y="67747"/>
                    <a:pt x="144578" y="60330"/>
                  </a:cubicBezTo>
                  <a:cubicBezTo>
                    <a:pt x="123992" y="51126"/>
                    <a:pt x="102882" y="50507"/>
                    <a:pt x="80796" y="48638"/>
                  </a:cubicBezTo>
                  <a:cubicBezTo>
                    <a:pt x="58233" y="46733"/>
                    <a:pt x="35016" y="41316"/>
                    <a:pt x="17550" y="26040"/>
                  </a:cubicBezTo>
                  <a:cubicBezTo>
                    <a:pt x="9835" y="19277"/>
                    <a:pt x="3739" y="1002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3000">
                  <a:schemeClr val="accent1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71525" algn="bl" rotWithShape="0">
                <a:schemeClr val="accent2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2339" y="379"/>
              <a:ext cx="6179815" cy="201517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8999">
                  <a:schemeClr val="accent1"/>
                </a:gs>
                <a:gs pos="70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571500" dist="9525" dir="5400000" algn="bl" rotWithShape="0">
                <a:schemeClr val="accent2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974038" y="1328652"/>
              <a:ext cx="2168468" cy="3595758"/>
            </a:xfrm>
            <a:custGeom>
              <a:avLst/>
              <a:gdLst/>
              <a:ahLst/>
              <a:cxnLst/>
              <a:rect l="l" t="t" r="r" b="b"/>
              <a:pathLst>
                <a:path w="67807" h="112385" extrusionOk="0">
                  <a:moveTo>
                    <a:pt x="29070" y="1"/>
                  </a:moveTo>
                  <a:cubicBezTo>
                    <a:pt x="26384" y="1"/>
                    <a:pt x="23570" y="742"/>
                    <a:pt x="20646" y="2443"/>
                  </a:cubicBezTo>
                  <a:cubicBezTo>
                    <a:pt x="11538" y="7753"/>
                    <a:pt x="4680" y="17480"/>
                    <a:pt x="3335" y="28053"/>
                  </a:cubicBezTo>
                  <a:cubicBezTo>
                    <a:pt x="1" y="54402"/>
                    <a:pt x="19420" y="69618"/>
                    <a:pt x="37029" y="85477"/>
                  </a:cubicBezTo>
                  <a:cubicBezTo>
                    <a:pt x="44923" y="92597"/>
                    <a:pt x="50793" y="102788"/>
                    <a:pt x="59746" y="108611"/>
                  </a:cubicBezTo>
                  <a:cubicBezTo>
                    <a:pt x="62187" y="110182"/>
                    <a:pt x="64902" y="111468"/>
                    <a:pt x="67795" y="112385"/>
                  </a:cubicBezTo>
                  <a:lnTo>
                    <a:pt x="67795" y="39959"/>
                  </a:lnTo>
                  <a:lnTo>
                    <a:pt x="67807" y="39959"/>
                  </a:lnTo>
                  <a:cubicBezTo>
                    <a:pt x="67402" y="39328"/>
                    <a:pt x="67021" y="38721"/>
                    <a:pt x="66628" y="38114"/>
                  </a:cubicBezTo>
                  <a:cubicBezTo>
                    <a:pt x="60294" y="28125"/>
                    <a:pt x="53234" y="18028"/>
                    <a:pt x="45399" y="9158"/>
                  </a:cubicBezTo>
                  <a:cubicBezTo>
                    <a:pt x="40796" y="3956"/>
                    <a:pt x="35276" y="1"/>
                    <a:pt x="2907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4000">
                  <a:schemeClr val="accent1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  <a:effectLst>
              <a:outerShdw blurRad="471488" algn="bl" rotWithShape="0">
                <a:schemeClr val="accent2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113180" y="2750733"/>
              <a:ext cx="15254" cy="16413"/>
            </a:xfrm>
            <a:custGeom>
              <a:avLst/>
              <a:gdLst/>
              <a:ahLst/>
              <a:cxnLst/>
              <a:rect l="l" t="t" r="r" b="b"/>
              <a:pathLst>
                <a:path w="477" h="513" extrusionOk="0">
                  <a:moveTo>
                    <a:pt x="381" y="1"/>
                  </a:moveTo>
                  <a:cubicBezTo>
                    <a:pt x="262" y="25"/>
                    <a:pt x="131" y="25"/>
                    <a:pt x="24" y="108"/>
                  </a:cubicBezTo>
                  <a:cubicBezTo>
                    <a:pt x="0" y="132"/>
                    <a:pt x="36" y="299"/>
                    <a:pt x="60" y="513"/>
                  </a:cubicBezTo>
                  <a:cubicBezTo>
                    <a:pt x="250" y="418"/>
                    <a:pt x="381" y="370"/>
                    <a:pt x="441" y="287"/>
                  </a:cubicBezTo>
                  <a:cubicBezTo>
                    <a:pt x="476" y="239"/>
                    <a:pt x="417" y="108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9900" y="251050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75500" y="2542300"/>
              <a:ext cx="1655400" cy="1655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125950" y="1498913"/>
            <a:ext cx="48921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25950" y="3365575"/>
            <a:ext cx="2633400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2"/>
          </p:nvPr>
        </p:nvSpPr>
        <p:spPr>
          <a:xfrm>
            <a:off x="2125950" y="1037225"/>
            <a:ext cx="22311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92" y="390"/>
            <a:ext cx="9141067" cy="5143182"/>
            <a:chOff x="92" y="390"/>
            <a:chExt cx="9141067" cy="5143182"/>
          </a:xfrm>
        </p:grpSpPr>
        <p:sp>
          <p:nvSpPr>
            <p:cNvPr id="23" name="Google Shape;23;p3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27;p3"/>
            <p:cNvGrpSpPr/>
            <p:nvPr/>
          </p:nvGrpSpPr>
          <p:grpSpPr>
            <a:xfrm rot="5400000" flipH="1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chemeClr val="accent2">
                    <a:alpha val="3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chemeClr val="accent2">
                    <a:alpha val="4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" name="Google Shape;31;p3"/>
          <p:cNvSpPr txBox="1">
            <a:spLocks noGrp="1"/>
          </p:cNvSpPr>
          <p:nvPr>
            <p:ph type="ctrTitle"/>
          </p:nvPr>
        </p:nvSpPr>
        <p:spPr>
          <a:xfrm>
            <a:off x="3049500" y="1101850"/>
            <a:ext cx="30450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2066300" y="561113"/>
            <a:ext cx="7041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3049500" y="3062425"/>
            <a:ext cx="30450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6"/>
          <p:cNvGrpSpPr/>
          <p:nvPr/>
        </p:nvGrpSpPr>
        <p:grpSpPr>
          <a:xfrm>
            <a:off x="1420" y="195"/>
            <a:ext cx="9141159" cy="5143110"/>
            <a:chOff x="0" y="390"/>
            <a:chExt cx="9141159" cy="5143110"/>
          </a:xfrm>
        </p:grpSpPr>
        <p:sp>
          <p:nvSpPr>
            <p:cNvPr id="62" name="Google Shape;62;p6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rgbClr val="C7EDF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rgbClr val="C7EDF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8"/>
          <p:cNvGrpSpPr/>
          <p:nvPr/>
        </p:nvGrpSpPr>
        <p:grpSpPr>
          <a:xfrm>
            <a:off x="1467" y="159"/>
            <a:ext cx="9141067" cy="5143182"/>
            <a:chOff x="92" y="390"/>
            <a:chExt cx="9141067" cy="5143182"/>
          </a:xfrm>
        </p:grpSpPr>
        <p:sp>
          <p:nvSpPr>
            <p:cNvPr id="85" name="Google Shape;85;p8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" name="Google Shape;89;p8"/>
            <p:cNvGrpSpPr/>
            <p:nvPr/>
          </p:nvGrpSpPr>
          <p:grpSpPr>
            <a:xfrm rot="5400000" flipH="1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90" name="Google Shape;90;p8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rgbClr val="C7EDF0">
                    <a:alpha val="3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8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rgbClr val="C7EDF0">
                    <a:alpha val="4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8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" name="Google Shape;93;p8"/>
          <p:cNvSpPr/>
          <p:nvPr/>
        </p:nvSpPr>
        <p:spPr>
          <a:xfrm>
            <a:off x="713100" y="811175"/>
            <a:ext cx="7717800" cy="349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2139775" y="1599950"/>
            <a:ext cx="4864500" cy="17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9"/>
          <p:cNvGrpSpPr/>
          <p:nvPr/>
        </p:nvGrpSpPr>
        <p:grpSpPr>
          <a:xfrm>
            <a:off x="1420" y="195"/>
            <a:ext cx="9141159" cy="5143110"/>
            <a:chOff x="0" y="390"/>
            <a:chExt cx="9141159" cy="5143110"/>
          </a:xfrm>
        </p:grpSpPr>
        <p:sp>
          <p:nvSpPr>
            <p:cNvPr id="97" name="Google Shape;97;p9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rgbClr val="C7EDF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rgbClr val="C7EDF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22325" y="1213150"/>
            <a:ext cx="2445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22325" y="2695450"/>
            <a:ext cx="2445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2"/>
          </p:nvPr>
        </p:nvSpPr>
        <p:spPr>
          <a:xfrm>
            <a:off x="4516150" y="724075"/>
            <a:ext cx="3907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ONE_COLUMN_TEXT_1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6"/>
          <p:cNvGrpSpPr/>
          <p:nvPr/>
        </p:nvGrpSpPr>
        <p:grpSpPr>
          <a:xfrm>
            <a:off x="1402" y="-1"/>
            <a:ext cx="9141195" cy="5143502"/>
            <a:chOff x="2842" y="390"/>
            <a:chExt cx="9141195" cy="5143502"/>
          </a:xfrm>
        </p:grpSpPr>
        <p:sp>
          <p:nvSpPr>
            <p:cNvPr id="177" name="Google Shape;177;p16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4072629" y="400"/>
              <a:ext cx="5065578" cy="5143492"/>
            </a:xfrm>
            <a:custGeom>
              <a:avLst/>
              <a:gdLst/>
              <a:ahLst/>
              <a:cxnLst/>
              <a:rect l="l" t="t" r="r" b="b"/>
              <a:pathLst>
                <a:path w="22235" h="22577" extrusionOk="0">
                  <a:moveTo>
                    <a:pt x="3376" y="0"/>
                  </a:moveTo>
                  <a:cubicBezTo>
                    <a:pt x="3976" y="503"/>
                    <a:pt x="4590" y="1074"/>
                    <a:pt x="4813" y="1828"/>
                  </a:cubicBezTo>
                  <a:cubicBezTo>
                    <a:pt x="5287" y="3376"/>
                    <a:pt x="4004" y="4869"/>
                    <a:pt x="2958" y="6096"/>
                  </a:cubicBezTo>
                  <a:cubicBezTo>
                    <a:pt x="1340" y="8007"/>
                    <a:pt x="1" y="10546"/>
                    <a:pt x="768" y="12917"/>
                  </a:cubicBezTo>
                  <a:cubicBezTo>
                    <a:pt x="1061" y="13824"/>
                    <a:pt x="1633" y="14605"/>
                    <a:pt x="2330" y="15260"/>
                  </a:cubicBezTo>
                  <a:cubicBezTo>
                    <a:pt x="3614" y="16453"/>
                    <a:pt x="5360" y="17207"/>
                    <a:pt x="7085" y="17207"/>
                  </a:cubicBezTo>
                  <a:cubicBezTo>
                    <a:pt x="7739" y="17207"/>
                    <a:pt x="8390" y="17098"/>
                    <a:pt x="9012" y="16864"/>
                  </a:cubicBezTo>
                  <a:cubicBezTo>
                    <a:pt x="10281" y="16376"/>
                    <a:pt x="11355" y="15428"/>
                    <a:pt x="12554" y="14800"/>
                  </a:cubicBezTo>
                  <a:cubicBezTo>
                    <a:pt x="13205" y="14463"/>
                    <a:pt x="13969" y="14239"/>
                    <a:pt x="14698" y="14239"/>
                  </a:cubicBezTo>
                  <a:cubicBezTo>
                    <a:pt x="15328" y="14239"/>
                    <a:pt x="15933" y="14406"/>
                    <a:pt x="16418" y="14814"/>
                  </a:cubicBezTo>
                  <a:cubicBezTo>
                    <a:pt x="17994" y="16139"/>
                    <a:pt x="17158" y="18775"/>
                    <a:pt x="18022" y="20644"/>
                  </a:cubicBezTo>
                  <a:cubicBezTo>
                    <a:pt x="18639" y="21912"/>
                    <a:pt x="20050" y="22576"/>
                    <a:pt x="21479" y="22576"/>
                  </a:cubicBezTo>
                  <a:cubicBezTo>
                    <a:pt x="21732" y="22576"/>
                    <a:pt x="21985" y="22555"/>
                    <a:pt x="22235" y="22514"/>
                  </a:cubicBezTo>
                  <a:lnTo>
                    <a:pt x="22235" y="11731"/>
                  </a:lnTo>
                  <a:cubicBezTo>
                    <a:pt x="21968" y="11816"/>
                    <a:pt x="21686" y="11853"/>
                    <a:pt x="21405" y="11853"/>
                  </a:cubicBezTo>
                  <a:cubicBezTo>
                    <a:pt x="21319" y="11853"/>
                    <a:pt x="21232" y="11849"/>
                    <a:pt x="21147" y="11843"/>
                  </a:cubicBezTo>
                  <a:cubicBezTo>
                    <a:pt x="19403" y="11703"/>
                    <a:pt x="17855" y="10322"/>
                    <a:pt x="17436" y="8607"/>
                  </a:cubicBezTo>
                  <a:cubicBezTo>
                    <a:pt x="17255" y="7909"/>
                    <a:pt x="17255" y="7184"/>
                    <a:pt x="17074" y="6487"/>
                  </a:cubicBezTo>
                  <a:cubicBezTo>
                    <a:pt x="16879" y="5789"/>
                    <a:pt x="16460" y="5092"/>
                    <a:pt x="15763" y="4869"/>
                  </a:cubicBezTo>
                  <a:cubicBezTo>
                    <a:pt x="15584" y="4809"/>
                    <a:pt x="15400" y="4788"/>
                    <a:pt x="15213" y="4788"/>
                  </a:cubicBezTo>
                  <a:cubicBezTo>
                    <a:pt x="14833" y="4788"/>
                    <a:pt x="14440" y="4873"/>
                    <a:pt x="14047" y="4882"/>
                  </a:cubicBezTo>
                  <a:cubicBezTo>
                    <a:pt x="14004" y="4884"/>
                    <a:pt x="13962" y="4885"/>
                    <a:pt x="13919" y="4885"/>
                  </a:cubicBezTo>
                  <a:cubicBezTo>
                    <a:pt x="11743" y="4885"/>
                    <a:pt x="9903" y="2456"/>
                    <a:pt x="10546" y="363"/>
                  </a:cubicBezTo>
                  <a:cubicBezTo>
                    <a:pt x="10588" y="238"/>
                    <a:pt x="10630" y="126"/>
                    <a:pt x="10685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612325" y="6250"/>
              <a:ext cx="3531694" cy="4203004"/>
            </a:xfrm>
            <a:custGeom>
              <a:avLst/>
              <a:gdLst/>
              <a:ahLst/>
              <a:cxnLst/>
              <a:rect l="l" t="t" r="r" b="b"/>
              <a:pathLst>
                <a:path w="16823" h="20087" extrusionOk="0">
                  <a:moveTo>
                    <a:pt x="1" y="0"/>
                  </a:moveTo>
                  <a:cubicBezTo>
                    <a:pt x="1" y="0"/>
                    <a:pt x="2428" y="1088"/>
                    <a:pt x="2009" y="4185"/>
                  </a:cubicBezTo>
                  <a:cubicBezTo>
                    <a:pt x="1591" y="7295"/>
                    <a:pt x="1619" y="9165"/>
                    <a:pt x="5022" y="9820"/>
                  </a:cubicBezTo>
                  <a:cubicBezTo>
                    <a:pt x="8426" y="10490"/>
                    <a:pt x="9054" y="12819"/>
                    <a:pt x="8984" y="14061"/>
                  </a:cubicBezTo>
                  <a:cubicBezTo>
                    <a:pt x="8914" y="15297"/>
                    <a:pt x="9619" y="20087"/>
                    <a:pt x="16730" y="20087"/>
                  </a:cubicBezTo>
                  <a:cubicBezTo>
                    <a:pt x="16761" y="20087"/>
                    <a:pt x="16792" y="20087"/>
                    <a:pt x="16823" y="20086"/>
                  </a:cubicBezTo>
                  <a:lnTo>
                    <a:pt x="16823" y="6389"/>
                  </a:lnTo>
                  <a:lnTo>
                    <a:pt x="10644" y="1423"/>
                  </a:lnTo>
                  <a:lnTo>
                    <a:pt x="6626" y="28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71475" algn="bl" rotWithShape="0">
                <a:srgbClr val="C7EDF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6838948" y="3325"/>
              <a:ext cx="2305089" cy="2210890"/>
            </a:xfrm>
            <a:custGeom>
              <a:avLst/>
              <a:gdLst/>
              <a:ahLst/>
              <a:cxnLst/>
              <a:rect l="l" t="t" r="r" b="b"/>
              <a:pathLst>
                <a:path w="12345" h="11854" extrusionOk="0">
                  <a:moveTo>
                    <a:pt x="781" y="0"/>
                  </a:moveTo>
                  <a:cubicBezTo>
                    <a:pt x="726" y="126"/>
                    <a:pt x="698" y="238"/>
                    <a:pt x="642" y="363"/>
                  </a:cubicBezTo>
                  <a:cubicBezTo>
                    <a:pt x="0" y="2451"/>
                    <a:pt x="1829" y="4886"/>
                    <a:pt x="3998" y="4886"/>
                  </a:cubicBezTo>
                  <a:cubicBezTo>
                    <a:pt x="4046" y="4886"/>
                    <a:pt x="4095" y="4885"/>
                    <a:pt x="4143" y="4882"/>
                  </a:cubicBezTo>
                  <a:cubicBezTo>
                    <a:pt x="4519" y="4864"/>
                    <a:pt x="4908" y="4785"/>
                    <a:pt x="5285" y="4785"/>
                  </a:cubicBezTo>
                  <a:cubicBezTo>
                    <a:pt x="5480" y="4785"/>
                    <a:pt x="5673" y="4806"/>
                    <a:pt x="5859" y="4868"/>
                  </a:cubicBezTo>
                  <a:cubicBezTo>
                    <a:pt x="6556" y="5078"/>
                    <a:pt x="6975" y="5789"/>
                    <a:pt x="7156" y="6487"/>
                  </a:cubicBezTo>
                  <a:cubicBezTo>
                    <a:pt x="7351" y="7184"/>
                    <a:pt x="7351" y="7923"/>
                    <a:pt x="7532" y="8621"/>
                  </a:cubicBezTo>
                  <a:cubicBezTo>
                    <a:pt x="7965" y="10308"/>
                    <a:pt x="9513" y="11703"/>
                    <a:pt x="11257" y="11843"/>
                  </a:cubicBezTo>
                  <a:cubicBezTo>
                    <a:pt x="11350" y="11850"/>
                    <a:pt x="11443" y="11853"/>
                    <a:pt x="11535" y="11853"/>
                  </a:cubicBezTo>
                  <a:cubicBezTo>
                    <a:pt x="11800" y="11853"/>
                    <a:pt x="12058" y="11825"/>
                    <a:pt x="12317" y="11773"/>
                  </a:cubicBezTo>
                  <a:lnTo>
                    <a:pt x="12317" y="1116"/>
                  </a:lnTo>
                  <a:cubicBezTo>
                    <a:pt x="12345" y="489"/>
                    <a:pt x="11857" y="0"/>
                    <a:pt x="11243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 rot="10800000" flipH="1">
              <a:off x="2850" y="1504981"/>
              <a:ext cx="5964978" cy="3638119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452475" y="539396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1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9"/>
          <p:cNvGrpSpPr/>
          <p:nvPr/>
        </p:nvGrpSpPr>
        <p:grpSpPr>
          <a:xfrm>
            <a:off x="1467" y="159"/>
            <a:ext cx="9141067" cy="5143182"/>
            <a:chOff x="92" y="390"/>
            <a:chExt cx="9141067" cy="5143182"/>
          </a:xfrm>
        </p:grpSpPr>
        <p:sp>
          <p:nvSpPr>
            <p:cNvPr id="227" name="Google Shape;227;p19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19"/>
            <p:cNvGrpSpPr/>
            <p:nvPr/>
          </p:nvGrpSpPr>
          <p:grpSpPr>
            <a:xfrm rot="5400000" flipH="1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232" name="Google Shape;232;p19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rgbClr val="C7EDF0">
                    <a:alpha val="3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rgbClr val="C7EDF0">
                    <a:alpha val="4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subTitle" idx="1"/>
          </p:nvPr>
        </p:nvSpPr>
        <p:spPr>
          <a:xfrm>
            <a:off x="710700" y="1766125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2"/>
          </p:nvPr>
        </p:nvSpPr>
        <p:spPr>
          <a:xfrm>
            <a:off x="710700" y="2165444"/>
            <a:ext cx="2322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subTitle" idx="3"/>
          </p:nvPr>
        </p:nvSpPr>
        <p:spPr>
          <a:xfrm>
            <a:off x="3409472" y="1766125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4"/>
          </p:nvPr>
        </p:nvSpPr>
        <p:spPr>
          <a:xfrm>
            <a:off x="3409472" y="2165444"/>
            <a:ext cx="2322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ubTitle" idx="5"/>
          </p:nvPr>
        </p:nvSpPr>
        <p:spPr>
          <a:xfrm>
            <a:off x="6108244" y="1766125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6"/>
          </p:nvPr>
        </p:nvSpPr>
        <p:spPr>
          <a:xfrm>
            <a:off x="6108244" y="2165444"/>
            <a:ext cx="2322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7"/>
          </p:nvPr>
        </p:nvSpPr>
        <p:spPr>
          <a:xfrm>
            <a:off x="710700" y="3572675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subTitle" idx="8"/>
          </p:nvPr>
        </p:nvSpPr>
        <p:spPr>
          <a:xfrm>
            <a:off x="710700" y="3971994"/>
            <a:ext cx="2322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9"/>
          <p:cNvSpPr txBox="1">
            <a:spLocks noGrp="1"/>
          </p:cNvSpPr>
          <p:nvPr>
            <p:ph type="subTitle" idx="9"/>
          </p:nvPr>
        </p:nvSpPr>
        <p:spPr>
          <a:xfrm>
            <a:off x="3409472" y="3572675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subTitle" idx="13"/>
          </p:nvPr>
        </p:nvSpPr>
        <p:spPr>
          <a:xfrm>
            <a:off x="3409472" y="3971994"/>
            <a:ext cx="2322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subTitle" idx="14"/>
          </p:nvPr>
        </p:nvSpPr>
        <p:spPr>
          <a:xfrm>
            <a:off x="6108244" y="3572675"/>
            <a:ext cx="2322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15"/>
          </p:nvPr>
        </p:nvSpPr>
        <p:spPr>
          <a:xfrm>
            <a:off x="6108244" y="3971994"/>
            <a:ext cx="2322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5678aa3a7_0_449"/>
          <p:cNvSpPr txBox="1">
            <a:spLocks noGrp="1"/>
          </p:cNvSpPr>
          <p:nvPr>
            <p:ph type="title"/>
          </p:nvPr>
        </p:nvSpPr>
        <p:spPr>
          <a:xfrm>
            <a:off x="34823" y="70675"/>
            <a:ext cx="3781800" cy="1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35678aa3a7_0_449"/>
          <p:cNvSpPr txBox="1">
            <a:spLocks noGrp="1"/>
          </p:cNvSpPr>
          <p:nvPr>
            <p:ph type="body" idx="1"/>
          </p:nvPr>
        </p:nvSpPr>
        <p:spPr>
          <a:xfrm>
            <a:off x="3811142" y="1265872"/>
            <a:ext cx="5199300" cy="3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35678aa3a7_0_44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35678aa3a7_0_44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35678aa3a7_0_449"/>
          <p:cNvSpPr txBox="1">
            <a:spLocks noGrp="1"/>
          </p:cNvSpPr>
          <p:nvPr>
            <p:ph type="sldNum" idx="12"/>
          </p:nvPr>
        </p:nvSpPr>
        <p:spPr>
          <a:xfrm>
            <a:off x="8123301" y="4885351"/>
            <a:ext cx="1809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254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25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254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5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4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5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54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95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6500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  <p:sldLayoutId id="2147483662" r:id="rId7"/>
    <p:sldLayoutId id="2147483665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C_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B_3D38F54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2_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 txBox="1">
            <a:spLocks noGrp="1"/>
          </p:cNvSpPr>
          <p:nvPr>
            <p:ph type="subTitle" idx="2"/>
          </p:nvPr>
        </p:nvSpPr>
        <p:spPr>
          <a:xfrm>
            <a:off x="1796527" y="1392856"/>
            <a:ext cx="3572131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1AAAC7"/>
                </a:solidFill>
                <a:latin typeface="Overpass" pitchFamily="2" charset="0"/>
              </a:rPr>
              <a:t>La solution Tunisienne</a:t>
            </a:r>
            <a:endParaRPr dirty="0">
              <a:solidFill>
                <a:srgbClr val="1AAAC7"/>
              </a:solidFill>
              <a:latin typeface="Overpass" pitchFamily="2" charset="0"/>
            </a:endParaRPr>
          </a:p>
        </p:txBody>
      </p:sp>
      <p:sp>
        <p:nvSpPr>
          <p:cNvPr id="346" name="Google Shape;346;p29"/>
          <p:cNvSpPr txBox="1">
            <a:spLocks noGrp="1"/>
          </p:cNvSpPr>
          <p:nvPr>
            <p:ph type="ctrTitle"/>
          </p:nvPr>
        </p:nvSpPr>
        <p:spPr>
          <a:xfrm>
            <a:off x="1796527" y="1656076"/>
            <a:ext cx="5547246" cy="15066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>
                <a:solidFill>
                  <a:srgbClr val="24BC9E"/>
                </a:solidFill>
              </a:rPr>
              <a:t>DE TÉLÉSANTÉ </a:t>
            </a:r>
          </a:p>
        </p:txBody>
      </p:sp>
      <p:cxnSp>
        <p:nvCxnSpPr>
          <p:cNvPr id="348" name="Google Shape;348;p29"/>
          <p:cNvCxnSpPr/>
          <p:nvPr/>
        </p:nvCxnSpPr>
        <p:spPr>
          <a:xfrm>
            <a:off x="5232928" y="1656076"/>
            <a:ext cx="987900" cy="0"/>
          </a:xfrm>
          <a:prstGeom prst="straightConnector1">
            <a:avLst/>
          </a:prstGeom>
          <a:noFill/>
          <a:ln w="28575" cap="flat" cmpd="sng">
            <a:solidFill>
              <a:srgbClr val="24BC9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B62FE90F-F0D0-2052-5112-805201463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74" y="4246145"/>
            <a:ext cx="1616448" cy="6901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"/>
          <p:cNvSpPr/>
          <p:nvPr/>
        </p:nvSpPr>
        <p:spPr>
          <a:xfrm>
            <a:off x="6729412" y="0"/>
            <a:ext cx="2414589" cy="5143500"/>
          </a:xfrm>
          <a:prstGeom prst="rect">
            <a:avLst/>
          </a:prstGeom>
          <a:solidFill>
            <a:srgbClr val="1EAAC7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700"/>
          </a:p>
        </p:txBody>
      </p:sp>
      <p:grpSp>
        <p:nvGrpSpPr>
          <p:cNvPr id="414" name="Google Shape;414;p8"/>
          <p:cNvGrpSpPr/>
          <p:nvPr/>
        </p:nvGrpSpPr>
        <p:grpSpPr>
          <a:xfrm>
            <a:off x="550838" y="4193831"/>
            <a:ext cx="1458000" cy="952532"/>
            <a:chOff x="-652344" y="-276158"/>
            <a:chExt cx="3888000" cy="2540086"/>
          </a:xfrm>
        </p:grpSpPr>
        <p:sp>
          <p:nvSpPr>
            <p:cNvPr id="415" name="Google Shape;415;p8"/>
            <p:cNvSpPr txBox="1"/>
            <p:nvPr/>
          </p:nvSpPr>
          <p:spPr>
            <a:xfrm>
              <a:off x="16" y="-276158"/>
              <a:ext cx="2583301" cy="619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0018"/>
                </a:lnSpc>
              </a:pPr>
              <a:r>
                <a:rPr lang="en-US" sz="1373" b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B to B to C</a:t>
              </a:r>
              <a:endParaRPr sz="700"/>
            </a:p>
          </p:txBody>
        </p:sp>
        <p:sp>
          <p:nvSpPr>
            <p:cNvPr id="416" name="Google Shape;416;p8"/>
            <p:cNvSpPr txBox="1"/>
            <p:nvPr/>
          </p:nvSpPr>
          <p:spPr>
            <a:xfrm>
              <a:off x="-652344" y="575261"/>
              <a:ext cx="3888000" cy="1688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5668"/>
                </a:lnSpc>
                <a:buClr>
                  <a:schemeClr val="dk1"/>
                </a:buClr>
                <a:buSzPts val="1100"/>
              </a:pPr>
              <a:r>
                <a:rPr lang="en-US" sz="792" b="1">
                  <a:solidFill>
                    <a:schemeClr val="lt1"/>
                  </a:solidFill>
                  <a:latin typeface="Overpass"/>
                  <a:ea typeface="Overpass"/>
                  <a:cs typeface="Overpass"/>
                  <a:sym typeface="Overpass"/>
                </a:rPr>
                <a:t>        Patients via assurances</a:t>
              </a:r>
              <a:endParaRPr sz="792" b="1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>
                <a:lnSpc>
                  <a:spcPct val="125668"/>
                </a:lnSpc>
                <a:buClr>
                  <a:schemeClr val="dk1"/>
                </a:buClr>
                <a:buSzPts val="1100"/>
              </a:pPr>
              <a:r>
                <a:rPr lang="en-US" sz="792" b="1">
                  <a:solidFill>
                    <a:schemeClr val="lt1"/>
                  </a:solidFill>
                  <a:latin typeface="Overpass"/>
                  <a:ea typeface="Overpass"/>
                  <a:cs typeface="Overpass"/>
                  <a:sym typeface="Overpass"/>
                </a:rPr>
                <a:t>        ou entreprises</a:t>
              </a:r>
              <a:endParaRPr sz="792" b="1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 algn="r">
                <a:lnSpc>
                  <a:spcPct val="125668"/>
                </a:lnSpc>
                <a:buClr>
                  <a:schemeClr val="dk1"/>
                </a:buClr>
              </a:pPr>
              <a:endParaRPr sz="841" b="1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 algn="r">
                <a:lnSpc>
                  <a:spcPct val="125668"/>
                </a:lnSpc>
              </a:pPr>
              <a:endParaRPr sz="841" b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sp>
        <p:nvSpPr>
          <p:cNvPr id="2" name="Google Shape;369;p7">
            <a:extLst>
              <a:ext uri="{FF2B5EF4-FFF2-40B4-BE49-F238E27FC236}">
                <a16:creationId xmlns:a16="http://schemas.microsoft.com/office/drawing/2014/main" id="{912C15F6-F0B6-6657-4D23-277EDEA69EA7}"/>
              </a:ext>
            </a:extLst>
          </p:cNvPr>
          <p:cNvSpPr txBox="1"/>
          <p:nvPr/>
        </p:nvSpPr>
        <p:spPr>
          <a:xfrm>
            <a:off x="556500" y="205612"/>
            <a:ext cx="4015500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100" b="1">
                <a:solidFill>
                  <a:srgbClr val="1AAAC7"/>
                </a:solidFill>
                <a:latin typeface="Palanquin Dark" panose="020B0604020202020204" charset="0"/>
                <a:ea typeface="Halant"/>
                <a:cs typeface="Palanquin Dark" panose="020B0604020202020204" charset="0"/>
                <a:sym typeface="Halant"/>
              </a:rPr>
              <a:t>Télécoaching</a:t>
            </a:r>
            <a:endParaRPr sz="600" b="1">
              <a:solidFill>
                <a:srgbClr val="1AAAC7"/>
              </a:solidFill>
              <a:latin typeface="Palanquin Dark" panose="020B0604020202020204" charset="0"/>
              <a:cs typeface="Palanquin Dark" panose="020B0604020202020204" charset="0"/>
            </a:endParaRPr>
          </a:p>
        </p:txBody>
      </p:sp>
      <p:sp>
        <p:nvSpPr>
          <p:cNvPr id="10" name="Google Shape;370;p7">
            <a:extLst>
              <a:ext uri="{FF2B5EF4-FFF2-40B4-BE49-F238E27FC236}">
                <a16:creationId xmlns:a16="http://schemas.microsoft.com/office/drawing/2014/main" id="{19FC92E3-CDD8-4B7F-1B7D-E434F1AFDB99}"/>
              </a:ext>
            </a:extLst>
          </p:cNvPr>
          <p:cNvSpPr txBox="1"/>
          <p:nvPr/>
        </p:nvSpPr>
        <p:spPr>
          <a:xfrm>
            <a:off x="332727" y="823781"/>
            <a:ext cx="5746604" cy="84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1200" b="1" dirty="0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Notre plateforme de télésanté vous permet de bénéficier d'un </a:t>
            </a:r>
            <a:r>
              <a:rPr lang="fr-FR" sz="1200" b="1" dirty="0" err="1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télécoaching</a:t>
            </a:r>
            <a:r>
              <a:rPr lang="fr-FR" sz="1200" b="1" dirty="0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 instantané à distance permettant aux patients de prévenir les maladies et d'améliorer leur qualité de vie grâce à l'aide de nos paramédicaux en tant que psychologue, orthophoniste, coach sportif et nutritionniste.. :</a:t>
            </a:r>
          </a:p>
        </p:txBody>
      </p:sp>
      <p:sp>
        <p:nvSpPr>
          <p:cNvPr id="11" name="Rectangle : avec coins arrondis en diagonale 10">
            <a:extLst>
              <a:ext uri="{FF2B5EF4-FFF2-40B4-BE49-F238E27FC236}">
                <a16:creationId xmlns:a16="http://schemas.microsoft.com/office/drawing/2014/main" id="{2F9FD8ED-8234-BEEE-325B-64013B163C0B}"/>
              </a:ext>
            </a:extLst>
          </p:cNvPr>
          <p:cNvSpPr/>
          <p:nvPr/>
        </p:nvSpPr>
        <p:spPr>
          <a:xfrm>
            <a:off x="3511935" y="1831072"/>
            <a:ext cx="1330976" cy="729477"/>
          </a:xfrm>
          <a:prstGeom prst="round2DiagRect">
            <a:avLst/>
          </a:prstGeom>
          <a:solidFill>
            <a:srgbClr val="1AAA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4BC9E"/>
              </a:solidFill>
            </a:endParaRP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4F57B680-E672-181E-DE7C-89821ADF5A84}"/>
              </a:ext>
            </a:extLst>
          </p:cNvPr>
          <p:cNvSpPr/>
          <p:nvPr/>
        </p:nvSpPr>
        <p:spPr>
          <a:xfrm>
            <a:off x="263327" y="1840794"/>
            <a:ext cx="1394832" cy="729477"/>
          </a:xfrm>
          <a:prstGeom prst="round2DiagRect">
            <a:avLst/>
          </a:prstGeom>
          <a:solidFill>
            <a:srgbClr val="24BC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4BC9E"/>
              </a:solidFill>
            </a:endParaRPr>
          </a:p>
        </p:txBody>
      </p:sp>
      <p:grpSp>
        <p:nvGrpSpPr>
          <p:cNvPr id="13" name="Google Shape;352;p7">
            <a:extLst>
              <a:ext uri="{FF2B5EF4-FFF2-40B4-BE49-F238E27FC236}">
                <a16:creationId xmlns:a16="http://schemas.microsoft.com/office/drawing/2014/main" id="{483F8CC4-7B4D-E44A-4CD6-7880F59D5A93}"/>
              </a:ext>
            </a:extLst>
          </p:cNvPr>
          <p:cNvGrpSpPr/>
          <p:nvPr/>
        </p:nvGrpSpPr>
        <p:grpSpPr>
          <a:xfrm>
            <a:off x="321807" y="1907752"/>
            <a:ext cx="1258088" cy="711750"/>
            <a:chOff x="0" y="-142880"/>
            <a:chExt cx="3354902" cy="1897997"/>
          </a:xfrm>
        </p:grpSpPr>
        <p:sp>
          <p:nvSpPr>
            <p:cNvPr id="14" name="Google Shape;353;p7">
              <a:extLst>
                <a:ext uri="{FF2B5EF4-FFF2-40B4-BE49-F238E27FC236}">
                  <a16:creationId xmlns:a16="http://schemas.microsoft.com/office/drawing/2014/main" id="{1C7C2D3F-2D85-847D-829C-9545C131C43B}"/>
                </a:ext>
              </a:extLst>
            </p:cNvPr>
            <p:cNvSpPr txBox="1"/>
            <p:nvPr/>
          </p:nvSpPr>
          <p:spPr>
            <a:xfrm>
              <a:off x="0" y="-142880"/>
              <a:ext cx="3354902" cy="619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0018"/>
                </a:lnSpc>
              </a:pPr>
              <a:r>
                <a:rPr lang="en-US" sz="1373" b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B to C</a:t>
              </a:r>
              <a:endParaRPr sz="700"/>
            </a:p>
          </p:txBody>
        </p:sp>
        <p:sp>
          <p:nvSpPr>
            <p:cNvPr id="15" name="Google Shape;354;p7">
              <a:extLst>
                <a:ext uri="{FF2B5EF4-FFF2-40B4-BE49-F238E27FC236}">
                  <a16:creationId xmlns:a16="http://schemas.microsoft.com/office/drawing/2014/main" id="{1CE31D3A-A026-B785-17F3-31DEE56A2F21}"/>
                </a:ext>
              </a:extLst>
            </p:cNvPr>
            <p:cNvSpPr txBox="1"/>
            <p:nvPr/>
          </p:nvSpPr>
          <p:spPr>
            <a:xfrm>
              <a:off x="0" y="512727"/>
              <a:ext cx="3354902" cy="1242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20023"/>
                </a:lnSpc>
              </a:pPr>
              <a:r>
                <a:rPr lang="en-US" sz="841" b="1" err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Diriger</a:t>
              </a:r>
              <a:r>
                <a:rPr lang="en-US" sz="841" b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 les patients via www.doqtoor.com</a:t>
              </a:r>
              <a:endParaRPr sz="700"/>
            </a:p>
            <a:p>
              <a:pPr algn="ctr">
                <a:lnSpc>
                  <a:spcPct val="120023"/>
                </a:lnSpc>
              </a:pPr>
              <a:endParaRPr sz="841" b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16" name="Google Shape;356;p7">
            <a:extLst>
              <a:ext uri="{FF2B5EF4-FFF2-40B4-BE49-F238E27FC236}">
                <a16:creationId xmlns:a16="http://schemas.microsoft.com/office/drawing/2014/main" id="{E4C48112-2622-543F-A89F-FC119204E460}"/>
              </a:ext>
            </a:extLst>
          </p:cNvPr>
          <p:cNvGrpSpPr/>
          <p:nvPr/>
        </p:nvGrpSpPr>
        <p:grpSpPr>
          <a:xfrm>
            <a:off x="3379035" y="1931615"/>
            <a:ext cx="1531013" cy="748546"/>
            <a:chOff x="-38102" y="-123829"/>
            <a:chExt cx="4082700" cy="1996124"/>
          </a:xfrm>
        </p:grpSpPr>
        <p:sp>
          <p:nvSpPr>
            <p:cNvPr id="17" name="Google Shape;357;p7">
              <a:extLst>
                <a:ext uri="{FF2B5EF4-FFF2-40B4-BE49-F238E27FC236}">
                  <a16:creationId xmlns:a16="http://schemas.microsoft.com/office/drawing/2014/main" id="{E2AC0EA3-7CD3-3594-78E5-48DB69DB8FED}"/>
                </a:ext>
              </a:extLst>
            </p:cNvPr>
            <p:cNvSpPr txBox="1"/>
            <p:nvPr/>
          </p:nvSpPr>
          <p:spPr>
            <a:xfrm>
              <a:off x="-38102" y="-123829"/>
              <a:ext cx="4082700" cy="619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0018"/>
                </a:lnSpc>
              </a:pPr>
              <a:r>
                <a:rPr lang="en-US" sz="1373" b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B to B to C</a:t>
              </a:r>
              <a:endParaRPr sz="700"/>
            </a:p>
          </p:txBody>
        </p:sp>
        <p:sp>
          <p:nvSpPr>
            <p:cNvPr id="18" name="Google Shape;358;p7">
              <a:extLst>
                <a:ext uri="{FF2B5EF4-FFF2-40B4-BE49-F238E27FC236}">
                  <a16:creationId xmlns:a16="http://schemas.microsoft.com/office/drawing/2014/main" id="{94824D97-8AEF-6443-649C-6424D5450381}"/>
                </a:ext>
              </a:extLst>
            </p:cNvPr>
            <p:cNvSpPr txBox="1"/>
            <p:nvPr/>
          </p:nvSpPr>
          <p:spPr>
            <a:xfrm>
              <a:off x="94330" y="618446"/>
              <a:ext cx="3764399" cy="1253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5668"/>
                </a:lnSpc>
                <a:buClr>
                  <a:schemeClr val="dk1"/>
                </a:buClr>
                <a:buSzPts val="1100"/>
              </a:pPr>
              <a:r>
                <a:rPr lang="en-US" sz="792" b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        Patients via assurances</a:t>
              </a:r>
              <a:endParaRPr sz="792" b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>
                <a:lnSpc>
                  <a:spcPct val="125668"/>
                </a:lnSpc>
                <a:buClr>
                  <a:schemeClr val="dk1"/>
                </a:buClr>
                <a:buSzPts val="1100"/>
              </a:pPr>
              <a:r>
                <a:rPr lang="en-US" sz="792" b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        </a:t>
              </a:r>
              <a:r>
                <a:rPr lang="en-US" sz="792" b="1" err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ou</a:t>
              </a:r>
              <a:r>
                <a:rPr lang="en-US" sz="792" b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  <a:r>
                <a:rPr lang="en-US" sz="792" b="1" err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entreprises</a:t>
              </a:r>
              <a:endParaRPr sz="792" b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 algn="r">
                <a:lnSpc>
                  <a:spcPct val="125668"/>
                </a:lnSpc>
              </a:pPr>
              <a:endParaRPr sz="841" b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sp>
        <p:nvSpPr>
          <p:cNvPr id="19" name="Google Shape;373;p7">
            <a:extLst>
              <a:ext uri="{FF2B5EF4-FFF2-40B4-BE49-F238E27FC236}">
                <a16:creationId xmlns:a16="http://schemas.microsoft.com/office/drawing/2014/main" id="{E404436B-4F85-F91A-206A-5B8892A53D16}"/>
              </a:ext>
            </a:extLst>
          </p:cNvPr>
          <p:cNvSpPr txBox="1"/>
          <p:nvPr/>
        </p:nvSpPr>
        <p:spPr>
          <a:xfrm>
            <a:off x="1663809" y="1937506"/>
            <a:ext cx="170877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82">
              <a:buClr>
                <a:srgbClr val="24BC9E"/>
              </a:buClr>
              <a:buSzPts val="1799"/>
            </a:pPr>
            <a:r>
              <a:rPr lang="en-US" sz="1000" b="1" dirty="0">
                <a:solidFill>
                  <a:srgbClr val="24BC9E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.</a:t>
            </a:r>
            <a:r>
              <a:rPr lang="en-US" sz="1000" b="1" dirty="0" err="1">
                <a:solidFill>
                  <a:srgbClr val="24BC9E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Paiement</a:t>
            </a:r>
            <a:r>
              <a:rPr lang="en-US" sz="1000" b="1" dirty="0">
                <a:solidFill>
                  <a:srgbClr val="24BC9E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par carte </a:t>
            </a:r>
            <a:r>
              <a:rPr lang="en-US" sz="1000" b="1" dirty="0" err="1">
                <a:solidFill>
                  <a:srgbClr val="24BC9E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bancaire</a:t>
            </a:r>
            <a:endParaRPr sz="1000" b="1" dirty="0">
              <a:solidFill>
                <a:srgbClr val="24BC9E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marL="57182">
              <a:buClr>
                <a:srgbClr val="24BC9E"/>
              </a:buClr>
              <a:buSzPts val="1799"/>
            </a:pPr>
            <a:r>
              <a:rPr lang="en-US" sz="1000" b="1" dirty="0">
                <a:solidFill>
                  <a:srgbClr val="24BC9E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.</a:t>
            </a:r>
            <a:r>
              <a:rPr lang="en-US" sz="1000" b="1" dirty="0" err="1">
                <a:solidFill>
                  <a:srgbClr val="24BC9E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Achetez</a:t>
            </a:r>
            <a:r>
              <a:rPr lang="en-US" sz="1000" b="1" dirty="0">
                <a:solidFill>
                  <a:srgbClr val="24BC9E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un package de </a:t>
            </a:r>
            <a:r>
              <a:rPr lang="en-US" sz="1000" b="1" dirty="0" err="1">
                <a:solidFill>
                  <a:srgbClr val="24BC9E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télécoaching</a:t>
            </a:r>
            <a:endParaRPr sz="1000" b="1" dirty="0">
              <a:solidFill>
                <a:srgbClr val="24BC9E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0" name="Google Shape;376;p7">
            <a:extLst>
              <a:ext uri="{FF2B5EF4-FFF2-40B4-BE49-F238E27FC236}">
                <a16:creationId xmlns:a16="http://schemas.microsoft.com/office/drawing/2014/main" id="{2A93BC48-5074-E66B-2FAC-B5970B655F02}"/>
              </a:ext>
            </a:extLst>
          </p:cNvPr>
          <p:cNvSpPr txBox="1"/>
          <p:nvPr/>
        </p:nvSpPr>
        <p:spPr>
          <a:xfrm>
            <a:off x="4871326" y="1999716"/>
            <a:ext cx="11222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">
              <a:buClr>
                <a:srgbClr val="24BC9E"/>
              </a:buClr>
              <a:buSzPts val="1800"/>
            </a:pPr>
            <a:r>
              <a:rPr lang="en-US" sz="1000" b="1">
                <a:solidFill>
                  <a:srgbClr val="1AAAC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000" b="1">
                <a:solidFill>
                  <a:srgbClr val="1AAAC7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Payer un package de </a:t>
            </a:r>
            <a:r>
              <a:rPr lang="en-US" sz="1000" b="1" err="1">
                <a:solidFill>
                  <a:srgbClr val="1AAAC7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télécoaching</a:t>
            </a:r>
            <a:endParaRPr sz="1000" b="1">
              <a:solidFill>
                <a:srgbClr val="1AAAC7"/>
              </a:solidFill>
            </a:endParaRPr>
          </a:p>
        </p:txBody>
      </p:sp>
      <p:sp>
        <p:nvSpPr>
          <p:cNvPr id="443" name="Google Shape;802;p41">
            <a:extLst>
              <a:ext uri="{FF2B5EF4-FFF2-40B4-BE49-F238E27FC236}">
                <a16:creationId xmlns:a16="http://schemas.microsoft.com/office/drawing/2014/main" id="{5C3C48EF-45AC-BF35-11E0-8671A4017A42}"/>
              </a:ext>
            </a:extLst>
          </p:cNvPr>
          <p:cNvSpPr/>
          <p:nvPr/>
        </p:nvSpPr>
        <p:spPr>
          <a:xfrm>
            <a:off x="479555" y="2774085"/>
            <a:ext cx="543701" cy="543701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11764;p75">
            <a:extLst>
              <a:ext uri="{FF2B5EF4-FFF2-40B4-BE49-F238E27FC236}">
                <a16:creationId xmlns:a16="http://schemas.microsoft.com/office/drawing/2014/main" id="{75A1C05E-D684-CE07-59D8-869CEEFB6830}"/>
              </a:ext>
            </a:extLst>
          </p:cNvPr>
          <p:cNvGrpSpPr/>
          <p:nvPr/>
        </p:nvGrpSpPr>
        <p:grpSpPr>
          <a:xfrm>
            <a:off x="540366" y="2843426"/>
            <a:ext cx="422079" cy="405014"/>
            <a:chOff x="-62890750" y="2296300"/>
            <a:chExt cx="330825" cy="317450"/>
          </a:xfrm>
          <a:solidFill>
            <a:schemeClr val="bg1"/>
          </a:solidFill>
        </p:grpSpPr>
        <p:sp>
          <p:nvSpPr>
            <p:cNvPr id="445" name="Google Shape;11765;p75">
              <a:extLst>
                <a:ext uri="{FF2B5EF4-FFF2-40B4-BE49-F238E27FC236}">
                  <a16:creationId xmlns:a16="http://schemas.microsoft.com/office/drawing/2014/main" id="{A8FB4503-BDB8-0CC6-A77B-3B3AD818CDDE}"/>
                </a:ext>
              </a:extLst>
            </p:cNvPr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1766;p75">
              <a:extLst>
                <a:ext uri="{FF2B5EF4-FFF2-40B4-BE49-F238E27FC236}">
                  <a16:creationId xmlns:a16="http://schemas.microsoft.com/office/drawing/2014/main" id="{ED65DA44-DB6D-392F-87C3-40C272E5358E}"/>
                </a:ext>
              </a:extLst>
            </p:cNvPr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1767;p75">
              <a:extLst>
                <a:ext uri="{FF2B5EF4-FFF2-40B4-BE49-F238E27FC236}">
                  <a16:creationId xmlns:a16="http://schemas.microsoft.com/office/drawing/2014/main" id="{CD4E5F6A-6393-4102-8231-A84045AD610B}"/>
                </a:ext>
              </a:extLst>
            </p:cNvPr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FA20EDB-E73F-9EE7-A0FF-80A937DB8192}"/>
              </a:ext>
            </a:extLst>
          </p:cNvPr>
          <p:cNvGrpSpPr/>
          <p:nvPr/>
        </p:nvGrpSpPr>
        <p:grpSpPr>
          <a:xfrm>
            <a:off x="2157416" y="2774084"/>
            <a:ext cx="568425" cy="578328"/>
            <a:chOff x="5176182" y="2762689"/>
            <a:chExt cx="568425" cy="578328"/>
          </a:xfrm>
        </p:grpSpPr>
        <p:grpSp>
          <p:nvGrpSpPr>
            <p:cNvPr id="433" name="Groupe 432">
              <a:extLst>
                <a:ext uri="{FF2B5EF4-FFF2-40B4-BE49-F238E27FC236}">
                  <a16:creationId xmlns:a16="http://schemas.microsoft.com/office/drawing/2014/main" id="{56804172-03AA-94E3-B7DA-EDE6BC7F02CB}"/>
                </a:ext>
              </a:extLst>
            </p:cNvPr>
            <p:cNvGrpSpPr/>
            <p:nvPr/>
          </p:nvGrpSpPr>
          <p:grpSpPr>
            <a:xfrm>
              <a:off x="5176182" y="2762689"/>
              <a:ext cx="568425" cy="578328"/>
              <a:chOff x="5176182" y="2762689"/>
              <a:chExt cx="568425" cy="578328"/>
            </a:xfrm>
          </p:grpSpPr>
          <p:sp>
            <p:nvSpPr>
              <p:cNvPr id="441" name="Google Shape;802;p41">
                <a:extLst>
                  <a:ext uri="{FF2B5EF4-FFF2-40B4-BE49-F238E27FC236}">
                    <a16:creationId xmlns:a16="http://schemas.microsoft.com/office/drawing/2014/main" id="{025205AB-69A0-2961-BF87-1EA8316601F9}"/>
                  </a:ext>
                </a:extLst>
              </p:cNvPr>
              <p:cNvSpPr/>
              <p:nvPr/>
            </p:nvSpPr>
            <p:spPr>
              <a:xfrm>
                <a:off x="5200906" y="2762689"/>
                <a:ext cx="543701" cy="543701"/>
              </a:xfrm>
              <a:prstGeom prst="ellipse">
                <a:avLst/>
              </a:prstGeom>
              <a:solidFill>
                <a:srgbClr val="1AAA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Triangle isocèle 441">
                <a:extLst>
                  <a:ext uri="{FF2B5EF4-FFF2-40B4-BE49-F238E27FC236}">
                    <a16:creationId xmlns:a16="http://schemas.microsoft.com/office/drawing/2014/main" id="{026B620C-6FA8-C89D-E742-72C0A66B5830}"/>
                  </a:ext>
                </a:extLst>
              </p:cNvPr>
              <p:cNvSpPr/>
              <p:nvPr/>
            </p:nvSpPr>
            <p:spPr>
              <a:xfrm rot="14015142">
                <a:off x="5174518" y="3163139"/>
                <a:ext cx="179542" cy="176214"/>
              </a:xfrm>
              <a:prstGeom prst="triangle">
                <a:avLst/>
              </a:prstGeom>
              <a:solidFill>
                <a:srgbClr val="1AAA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34" name="Google Shape;12794;p77">
              <a:extLst>
                <a:ext uri="{FF2B5EF4-FFF2-40B4-BE49-F238E27FC236}">
                  <a16:creationId xmlns:a16="http://schemas.microsoft.com/office/drawing/2014/main" id="{27008948-6723-24C5-8727-F54254D413E6}"/>
                </a:ext>
              </a:extLst>
            </p:cNvPr>
            <p:cNvGrpSpPr/>
            <p:nvPr/>
          </p:nvGrpSpPr>
          <p:grpSpPr>
            <a:xfrm>
              <a:off x="5301967" y="2869558"/>
              <a:ext cx="341579" cy="299374"/>
              <a:chOff x="-12660025" y="2096250"/>
              <a:chExt cx="353675" cy="309975"/>
            </a:xfrm>
            <a:solidFill>
              <a:schemeClr val="bg1"/>
            </a:solidFill>
          </p:grpSpPr>
          <p:sp>
            <p:nvSpPr>
              <p:cNvPr id="435" name="Google Shape;12795;p77">
                <a:extLst>
                  <a:ext uri="{FF2B5EF4-FFF2-40B4-BE49-F238E27FC236}">
                    <a16:creationId xmlns:a16="http://schemas.microsoft.com/office/drawing/2014/main" id="{FCEA92C3-3FD1-71E1-7452-B33D443D8372}"/>
                  </a:ext>
                </a:extLst>
              </p:cNvPr>
              <p:cNvSpPr/>
              <p:nvPr/>
            </p:nvSpPr>
            <p:spPr>
              <a:xfrm>
                <a:off x="-12619850" y="2136425"/>
                <a:ext cx="63025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490" extrusionOk="0">
                    <a:moveTo>
                      <a:pt x="1261" y="819"/>
                    </a:moveTo>
                    <a:cubicBezTo>
                      <a:pt x="1481" y="819"/>
                      <a:pt x="1702" y="1040"/>
                      <a:pt x="1702" y="1261"/>
                    </a:cubicBezTo>
                    <a:cubicBezTo>
                      <a:pt x="1702" y="1513"/>
                      <a:pt x="1481" y="1702"/>
                      <a:pt x="1261" y="1702"/>
                    </a:cubicBezTo>
                    <a:cubicBezTo>
                      <a:pt x="1040" y="1702"/>
                      <a:pt x="851" y="1513"/>
                      <a:pt x="851" y="1261"/>
                    </a:cubicBezTo>
                    <a:cubicBezTo>
                      <a:pt x="820" y="1040"/>
                      <a:pt x="1009" y="819"/>
                      <a:pt x="1261" y="819"/>
                    </a:cubicBezTo>
                    <a:close/>
                    <a:moveTo>
                      <a:pt x="1261" y="0"/>
                    </a:moveTo>
                    <a:cubicBezTo>
                      <a:pt x="568" y="0"/>
                      <a:pt x="1" y="567"/>
                      <a:pt x="1" y="1229"/>
                    </a:cubicBezTo>
                    <a:cubicBezTo>
                      <a:pt x="1" y="1922"/>
                      <a:pt x="568" y="2489"/>
                      <a:pt x="1261" y="2489"/>
                    </a:cubicBezTo>
                    <a:cubicBezTo>
                      <a:pt x="1922" y="2489"/>
                      <a:pt x="2521" y="1922"/>
                      <a:pt x="2521" y="1229"/>
                    </a:cubicBezTo>
                    <a:cubicBezTo>
                      <a:pt x="2521" y="567"/>
                      <a:pt x="1954" y="0"/>
                      <a:pt x="12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12796;p77">
                <a:extLst>
                  <a:ext uri="{FF2B5EF4-FFF2-40B4-BE49-F238E27FC236}">
                    <a16:creationId xmlns:a16="http://schemas.microsoft.com/office/drawing/2014/main" id="{3E530033-205C-F169-69D4-89D33A4D69B1}"/>
                  </a:ext>
                </a:extLst>
              </p:cNvPr>
              <p:cNvSpPr/>
              <p:nvPr/>
            </p:nvSpPr>
            <p:spPr>
              <a:xfrm>
                <a:off x="-12496200" y="2136425"/>
                <a:ext cx="6305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490" extrusionOk="0">
                    <a:moveTo>
                      <a:pt x="1261" y="819"/>
                    </a:moveTo>
                    <a:cubicBezTo>
                      <a:pt x="1513" y="819"/>
                      <a:pt x="1702" y="1040"/>
                      <a:pt x="1702" y="1261"/>
                    </a:cubicBezTo>
                    <a:cubicBezTo>
                      <a:pt x="1702" y="1513"/>
                      <a:pt x="1513" y="1702"/>
                      <a:pt x="1261" y="1702"/>
                    </a:cubicBezTo>
                    <a:cubicBezTo>
                      <a:pt x="1040" y="1702"/>
                      <a:pt x="883" y="1513"/>
                      <a:pt x="883" y="1261"/>
                    </a:cubicBezTo>
                    <a:cubicBezTo>
                      <a:pt x="851" y="1040"/>
                      <a:pt x="1040" y="819"/>
                      <a:pt x="1261" y="819"/>
                    </a:cubicBezTo>
                    <a:close/>
                    <a:moveTo>
                      <a:pt x="1261" y="0"/>
                    </a:moveTo>
                    <a:cubicBezTo>
                      <a:pt x="568" y="0"/>
                      <a:pt x="64" y="567"/>
                      <a:pt x="64" y="1229"/>
                    </a:cubicBezTo>
                    <a:cubicBezTo>
                      <a:pt x="1" y="1922"/>
                      <a:pt x="568" y="2489"/>
                      <a:pt x="1261" y="2489"/>
                    </a:cubicBezTo>
                    <a:cubicBezTo>
                      <a:pt x="1954" y="2489"/>
                      <a:pt x="2521" y="1922"/>
                      <a:pt x="2521" y="1229"/>
                    </a:cubicBezTo>
                    <a:cubicBezTo>
                      <a:pt x="2521" y="567"/>
                      <a:pt x="1986" y="0"/>
                      <a:pt x="12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12797;p77">
                <a:extLst>
                  <a:ext uri="{FF2B5EF4-FFF2-40B4-BE49-F238E27FC236}">
                    <a16:creationId xmlns:a16="http://schemas.microsoft.com/office/drawing/2014/main" id="{46318497-8DA1-5250-2109-A05B873016FC}"/>
                  </a:ext>
                </a:extLst>
              </p:cNvPr>
              <p:cNvSpPr/>
              <p:nvPr/>
            </p:nvSpPr>
            <p:spPr>
              <a:xfrm>
                <a:off x="-12453650" y="2261650"/>
                <a:ext cx="197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9" extrusionOk="0">
                    <a:moveTo>
                      <a:pt x="410" y="1"/>
                    </a:moveTo>
                    <a:cubicBezTo>
                      <a:pt x="189" y="1"/>
                      <a:pt x="0" y="158"/>
                      <a:pt x="0" y="379"/>
                    </a:cubicBezTo>
                    <a:cubicBezTo>
                      <a:pt x="0" y="599"/>
                      <a:pt x="189" y="788"/>
                      <a:pt x="410" y="788"/>
                    </a:cubicBezTo>
                    <a:cubicBezTo>
                      <a:pt x="630" y="788"/>
                      <a:pt x="788" y="599"/>
                      <a:pt x="788" y="379"/>
                    </a:cubicBezTo>
                    <a:cubicBezTo>
                      <a:pt x="788" y="158"/>
                      <a:pt x="630" y="1"/>
                      <a:pt x="4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12798;p77">
                <a:extLst>
                  <a:ext uri="{FF2B5EF4-FFF2-40B4-BE49-F238E27FC236}">
                    <a16:creationId xmlns:a16="http://schemas.microsoft.com/office/drawing/2014/main" id="{E8764B23-CD15-2AB6-3165-5F1BFBBB59FE}"/>
                  </a:ext>
                </a:extLst>
              </p:cNvPr>
              <p:cNvSpPr/>
              <p:nvPr/>
            </p:nvSpPr>
            <p:spPr>
              <a:xfrm>
                <a:off x="-12494625" y="2261650"/>
                <a:ext cx="1972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9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99"/>
                      <a:pt x="158" y="788"/>
                      <a:pt x="379" y="788"/>
                    </a:cubicBezTo>
                    <a:cubicBezTo>
                      <a:pt x="599" y="788"/>
                      <a:pt x="788" y="599"/>
                      <a:pt x="788" y="379"/>
                    </a:cubicBezTo>
                    <a:cubicBezTo>
                      <a:pt x="788" y="158"/>
                      <a:pt x="599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12799;p77">
                <a:extLst>
                  <a:ext uri="{FF2B5EF4-FFF2-40B4-BE49-F238E27FC236}">
                    <a16:creationId xmlns:a16="http://schemas.microsoft.com/office/drawing/2014/main" id="{3C4D5C6A-1059-BCD7-AE02-8F23A6DF3C83}"/>
                  </a:ext>
                </a:extLst>
              </p:cNvPr>
              <p:cNvSpPr/>
              <p:nvPr/>
            </p:nvSpPr>
            <p:spPr>
              <a:xfrm>
                <a:off x="-12619850" y="2301825"/>
                <a:ext cx="1032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2427" extrusionOk="0">
                    <a:moveTo>
                      <a:pt x="3309" y="819"/>
                    </a:moveTo>
                    <a:lnTo>
                      <a:pt x="3309" y="1670"/>
                    </a:lnTo>
                    <a:lnTo>
                      <a:pt x="820" y="1670"/>
                    </a:lnTo>
                    <a:lnTo>
                      <a:pt x="820" y="819"/>
                    </a:lnTo>
                    <a:close/>
                    <a:moveTo>
                      <a:pt x="442" y="0"/>
                    </a:moveTo>
                    <a:cubicBezTo>
                      <a:pt x="190" y="0"/>
                      <a:pt x="1" y="189"/>
                      <a:pt x="1" y="410"/>
                    </a:cubicBezTo>
                    <a:lnTo>
                      <a:pt x="1" y="2048"/>
                    </a:lnTo>
                    <a:cubicBezTo>
                      <a:pt x="1" y="2269"/>
                      <a:pt x="190" y="2426"/>
                      <a:pt x="442" y="2426"/>
                    </a:cubicBezTo>
                    <a:lnTo>
                      <a:pt x="3750" y="2426"/>
                    </a:lnTo>
                    <a:cubicBezTo>
                      <a:pt x="3970" y="2426"/>
                      <a:pt x="4128" y="2237"/>
                      <a:pt x="4128" y="2048"/>
                    </a:cubicBezTo>
                    <a:lnTo>
                      <a:pt x="4128" y="410"/>
                    </a:lnTo>
                    <a:cubicBezTo>
                      <a:pt x="4128" y="189"/>
                      <a:pt x="3970" y="0"/>
                      <a:pt x="37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12800;p77">
                <a:extLst>
                  <a:ext uri="{FF2B5EF4-FFF2-40B4-BE49-F238E27FC236}">
                    <a16:creationId xmlns:a16="http://schemas.microsoft.com/office/drawing/2014/main" id="{F85D6CD5-3B46-3547-4D01-E7F3F8E7EA65}"/>
                  </a:ext>
                </a:extLst>
              </p:cNvPr>
              <p:cNvSpPr/>
              <p:nvPr/>
            </p:nvSpPr>
            <p:spPr>
              <a:xfrm>
                <a:off x="-12660025" y="2096250"/>
                <a:ext cx="353675" cy="309975"/>
              </a:xfrm>
              <a:custGeom>
                <a:avLst/>
                <a:gdLst/>
                <a:ahLst/>
                <a:cxnLst/>
                <a:rect l="l" t="t" r="r" b="b"/>
                <a:pathLst>
                  <a:path w="14147" h="12399" extrusionOk="0">
                    <a:moveTo>
                      <a:pt x="5357" y="4317"/>
                    </a:moveTo>
                    <a:cubicBezTo>
                      <a:pt x="5451" y="4569"/>
                      <a:pt x="5609" y="4758"/>
                      <a:pt x="5766" y="4915"/>
                    </a:cubicBezTo>
                    <a:lnTo>
                      <a:pt x="4884" y="4915"/>
                    </a:lnTo>
                    <a:cubicBezTo>
                      <a:pt x="5042" y="4758"/>
                      <a:pt x="5199" y="4569"/>
                      <a:pt x="5357" y="4317"/>
                    </a:cubicBezTo>
                    <a:close/>
                    <a:moveTo>
                      <a:pt x="2868" y="788"/>
                    </a:moveTo>
                    <a:cubicBezTo>
                      <a:pt x="4002" y="788"/>
                      <a:pt x="4947" y="1733"/>
                      <a:pt x="4947" y="2868"/>
                    </a:cubicBezTo>
                    <a:cubicBezTo>
                      <a:pt x="4947" y="4002"/>
                      <a:pt x="4002" y="4947"/>
                      <a:pt x="2868" y="4947"/>
                    </a:cubicBezTo>
                    <a:cubicBezTo>
                      <a:pt x="1734" y="4915"/>
                      <a:pt x="788" y="4002"/>
                      <a:pt x="788" y="2868"/>
                    </a:cubicBezTo>
                    <a:cubicBezTo>
                      <a:pt x="788" y="1733"/>
                      <a:pt x="1734" y="788"/>
                      <a:pt x="2868" y="788"/>
                    </a:cubicBezTo>
                    <a:close/>
                    <a:moveTo>
                      <a:pt x="7814" y="788"/>
                    </a:moveTo>
                    <a:cubicBezTo>
                      <a:pt x="8980" y="788"/>
                      <a:pt x="9925" y="1733"/>
                      <a:pt x="9925" y="2868"/>
                    </a:cubicBezTo>
                    <a:cubicBezTo>
                      <a:pt x="9925" y="4002"/>
                      <a:pt x="8980" y="4947"/>
                      <a:pt x="7814" y="4947"/>
                    </a:cubicBezTo>
                    <a:cubicBezTo>
                      <a:pt x="6680" y="4947"/>
                      <a:pt x="5735" y="4002"/>
                      <a:pt x="5735" y="2868"/>
                    </a:cubicBezTo>
                    <a:cubicBezTo>
                      <a:pt x="5735" y="1733"/>
                      <a:pt x="6680" y="788"/>
                      <a:pt x="7814" y="788"/>
                    </a:cubicBezTo>
                    <a:close/>
                    <a:moveTo>
                      <a:pt x="13264" y="5987"/>
                    </a:moveTo>
                    <a:lnTo>
                      <a:pt x="13264" y="11311"/>
                    </a:lnTo>
                    <a:lnTo>
                      <a:pt x="10744" y="10051"/>
                    </a:lnTo>
                    <a:lnTo>
                      <a:pt x="10744" y="7247"/>
                    </a:lnTo>
                    <a:lnTo>
                      <a:pt x="13264" y="5987"/>
                    </a:lnTo>
                    <a:close/>
                    <a:moveTo>
                      <a:pt x="9484" y="5734"/>
                    </a:moveTo>
                    <a:cubicBezTo>
                      <a:pt x="9704" y="5734"/>
                      <a:pt x="9862" y="5955"/>
                      <a:pt x="9862" y="6176"/>
                    </a:cubicBezTo>
                    <a:lnTo>
                      <a:pt x="9862" y="11153"/>
                    </a:lnTo>
                    <a:cubicBezTo>
                      <a:pt x="9862" y="11374"/>
                      <a:pt x="9673" y="11563"/>
                      <a:pt x="9484" y="11563"/>
                    </a:cubicBezTo>
                    <a:lnTo>
                      <a:pt x="1198" y="11563"/>
                    </a:lnTo>
                    <a:cubicBezTo>
                      <a:pt x="977" y="11563"/>
                      <a:pt x="788" y="11374"/>
                      <a:pt x="788" y="11153"/>
                    </a:cubicBezTo>
                    <a:lnTo>
                      <a:pt x="788" y="6176"/>
                    </a:lnTo>
                    <a:cubicBezTo>
                      <a:pt x="788" y="5955"/>
                      <a:pt x="977" y="5734"/>
                      <a:pt x="1198" y="5734"/>
                    </a:cubicBezTo>
                    <a:close/>
                    <a:moveTo>
                      <a:pt x="2868" y="1"/>
                    </a:moveTo>
                    <a:cubicBezTo>
                      <a:pt x="1261" y="1"/>
                      <a:pt x="1" y="1292"/>
                      <a:pt x="1" y="2868"/>
                    </a:cubicBezTo>
                    <a:cubicBezTo>
                      <a:pt x="1" y="3687"/>
                      <a:pt x="347" y="4443"/>
                      <a:pt x="883" y="5010"/>
                    </a:cubicBezTo>
                    <a:cubicBezTo>
                      <a:pt x="379" y="5167"/>
                      <a:pt x="1" y="5640"/>
                      <a:pt x="1" y="6176"/>
                    </a:cubicBezTo>
                    <a:lnTo>
                      <a:pt x="1" y="11153"/>
                    </a:lnTo>
                    <a:cubicBezTo>
                      <a:pt x="1" y="11815"/>
                      <a:pt x="536" y="12382"/>
                      <a:pt x="1261" y="12382"/>
                    </a:cubicBezTo>
                    <a:lnTo>
                      <a:pt x="9515" y="12382"/>
                    </a:lnTo>
                    <a:cubicBezTo>
                      <a:pt x="10208" y="12382"/>
                      <a:pt x="10775" y="11846"/>
                      <a:pt x="10775" y="11153"/>
                    </a:cubicBezTo>
                    <a:lnTo>
                      <a:pt x="10775" y="10996"/>
                    </a:lnTo>
                    <a:lnTo>
                      <a:pt x="13548" y="12350"/>
                    </a:lnTo>
                    <a:cubicBezTo>
                      <a:pt x="13594" y="12385"/>
                      <a:pt x="13645" y="12399"/>
                      <a:pt x="13695" y="12399"/>
                    </a:cubicBezTo>
                    <a:cubicBezTo>
                      <a:pt x="13781" y="12399"/>
                      <a:pt x="13866" y="12359"/>
                      <a:pt x="13926" y="12319"/>
                    </a:cubicBezTo>
                    <a:cubicBezTo>
                      <a:pt x="14052" y="12256"/>
                      <a:pt x="14146" y="12130"/>
                      <a:pt x="14146" y="11972"/>
                    </a:cubicBezTo>
                    <a:lnTo>
                      <a:pt x="14146" y="5356"/>
                    </a:lnTo>
                    <a:cubicBezTo>
                      <a:pt x="14083" y="5199"/>
                      <a:pt x="14020" y="5073"/>
                      <a:pt x="13894" y="5010"/>
                    </a:cubicBezTo>
                    <a:cubicBezTo>
                      <a:pt x="13815" y="4950"/>
                      <a:pt x="13722" y="4928"/>
                      <a:pt x="13633" y="4928"/>
                    </a:cubicBezTo>
                    <a:cubicBezTo>
                      <a:pt x="13581" y="4928"/>
                      <a:pt x="13531" y="4935"/>
                      <a:pt x="13485" y="4947"/>
                    </a:cubicBezTo>
                    <a:lnTo>
                      <a:pt x="10744" y="6333"/>
                    </a:lnTo>
                    <a:lnTo>
                      <a:pt x="10744" y="6176"/>
                    </a:lnTo>
                    <a:cubicBezTo>
                      <a:pt x="10744" y="5577"/>
                      <a:pt x="10334" y="5104"/>
                      <a:pt x="9830" y="5010"/>
                    </a:cubicBezTo>
                    <a:cubicBezTo>
                      <a:pt x="10397" y="4474"/>
                      <a:pt x="10744" y="3750"/>
                      <a:pt x="10744" y="2868"/>
                    </a:cubicBezTo>
                    <a:cubicBezTo>
                      <a:pt x="10744" y="1261"/>
                      <a:pt x="9452" y="1"/>
                      <a:pt x="7814" y="1"/>
                    </a:cubicBezTo>
                    <a:cubicBezTo>
                      <a:pt x="6774" y="1"/>
                      <a:pt x="5861" y="536"/>
                      <a:pt x="5357" y="1418"/>
                    </a:cubicBezTo>
                    <a:cubicBezTo>
                      <a:pt x="4821" y="599"/>
                      <a:pt x="3939" y="1"/>
                      <a:pt x="28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47E5DB6-3C39-0DA1-B12A-B9E9455612FB}"/>
              </a:ext>
            </a:extLst>
          </p:cNvPr>
          <p:cNvGrpSpPr/>
          <p:nvPr/>
        </p:nvGrpSpPr>
        <p:grpSpPr>
          <a:xfrm>
            <a:off x="3684711" y="2774083"/>
            <a:ext cx="543701" cy="543701"/>
            <a:chOff x="7467856" y="2762688"/>
            <a:chExt cx="543701" cy="543701"/>
          </a:xfrm>
        </p:grpSpPr>
        <p:sp>
          <p:nvSpPr>
            <p:cNvPr id="431" name="Google Shape;802;p41">
              <a:extLst>
                <a:ext uri="{FF2B5EF4-FFF2-40B4-BE49-F238E27FC236}">
                  <a16:creationId xmlns:a16="http://schemas.microsoft.com/office/drawing/2014/main" id="{51D738AD-BF7C-32EE-513C-48CC2A132D48}"/>
                </a:ext>
              </a:extLst>
            </p:cNvPr>
            <p:cNvSpPr/>
            <p:nvPr/>
          </p:nvSpPr>
          <p:spPr>
            <a:xfrm>
              <a:off x="7467856" y="2762688"/>
              <a:ext cx="543701" cy="543701"/>
            </a:xfrm>
            <a:prstGeom prst="ellipse">
              <a:avLst/>
            </a:prstGeom>
            <a:solidFill>
              <a:srgbClr val="24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141;p58">
              <a:extLst>
                <a:ext uri="{FF2B5EF4-FFF2-40B4-BE49-F238E27FC236}">
                  <a16:creationId xmlns:a16="http://schemas.microsoft.com/office/drawing/2014/main" id="{B0064CA0-F2AA-E51B-42F3-A13109DD06B1}"/>
                </a:ext>
              </a:extLst>
            </p:cNvPr>
            <p:cNvSpPr/>
            <p:nvPr/>
          </p:nvSpPr>
          <p:spPr>
            <a:xfrm>
              <a:off x="7619578" y="2857129"/>
              <a:ext cx="235128" cy="379916"/>
            </a:xfrm>
            <a:custGeom>
              <a:avLst/>
              <a:gdLst/>
              <a:ahLst/>
              <a:cxnLst/>
              <a:rect l="l" t="t" r="r" b="b"/>
              <a:pathLst>
                <a:path w="9086" h="14681" extrusionOk="0">
                  <a:moveTo>
                    <a:pt x="7561" y="10002"/>
                  </a:moveTo>
                  <a:cubicBezTo>
                    <a:pt x="7883" y="10002"/>
                    <a:pt x="8121" y="10240"/>
                    <a:pt x="8121" y="10549"/>
                  </a:cubicBezTo>
                  <a:cubicBezTo>
                    <a:pt x="8121" y="10871"/>
                    <a:pt x="7859" y="11109"/>
                    <a:pt x="7561" y="11109"/>
                  </a:cubicBezTo>
                  <a:cubicBezTo>
                    <a:pt x="7252" y="11109"/>
                    <a:pt x="7014" y="10871"/>
                    <a:pt x="7014" y="10549"/>
                  </a:cubicBezTo>
                  <a:cubicBezTo>
                    <a:pt x="7014" y="10240"/>
                    <a:pt x="7252" y="10002"/>
                    <a:pt x="7561" y="10002"/>
                  </a:cubicBezTo>
                  <a:close/>
                  <a:moveTo>
                    <a:pt x="3894" y="11049"/>
                  </a:moveTo>
                  <a:lnTo>
                    <a:pt x="3894" y="12371"/>
                  </a:lnTo>
                  <a:lnTo>
                    <a:pt x="3870" y="12371"/>
                  </a:lnTo>
                  <a:cubicBezTo>
                    <a:pt x="3870" y="13097"/>
                    <a:pt x="3275" y="13693"/>
                    <a:pt x="2549" y="13693"/>
                  </a:cubicBezTo>
                  <a:lnTo>
                    <a:pt x="2323" y="13693"/>
                  </a:lnTo>
                  <a:cubicBezTo>
                    <a:pt x="1573" y="13693"/>
                    <a:pt x="989" y="13109"/>
                    <a:pt x="989" y="12371"/>
                  </a:cubicBezTo>
                  <a:cubicBezTo>
                    <a:pt x="989" y="11645"/>
                    <a:pt x="1584" y="11049"/>
                    <a:pt x="2311" y="11049"/>
                  </a:cubicBezTo>
                  <a:close/>
                  <a:moveTo>
                    <a:pt x="2477" y="0"/>
                  </a:moveTo>
                  <a:cubicBezTo>
                    <a:pt x="2192" y="0"/>
                    <a:pt x="1989" y="215"/>
                    <a:pt x="1989" y="489"/>
                  </a:cubicBezTo>
                  <a:lnTo>
                    <a:pt x="1989" y="703"/>
                  </a:lnTo>
                  <a:lnTo>
                    <a:pt x="799" y="703"/>
                  </a:lnTo>
                  <a:cubicBezTo>
                    <a:pt x="513" y="703"/>
                    <a:pt x="299" y="905"/>
                    <a:pt x="299" y="1191"/>
                  </a:cubicBezTo>
                  <a:lnTo>
                    <a:pt x="299" y="3858"/>
                  </a:lnTo>
                  <a:cubicBezTo>
                    <a:pt x="299" y="5906"/>
                    <a:pt x="1894" y="7609"/>
                    <a:pt x="3906" y="7787"/>
                  </a:cubicBezTo>
                  <a:lnTo>
                    <a:pt x="3906" y="10061"/>
                  </a:lnTo>
                  <a:lnTo>
                    <a:pt x="2311" y="10061"/>
                  </a:lnTo>
                  <a:cubicBezTo>
                    <a:pt x="1049" y="10061"/>
                    <a:pt x="1" y="11109"/>
                    <a:pt x="1" y="12371"/>
                  </a:cubicBezTo>
                  <a:cubicBezTo>
                    <a:pt x="1" y="13633"/>
                    <a:pt x="1049" y="14681"/>
                    <a:pt x="2323" y="14681"/>
                  </a:cubicBezTo>
                  <a:lnTo>
                    <a:pt x="2549" y="14681"/>
                  </a:lnTo>
                  <a:cubicBezTo>
                    <a:pt x="3811" y="14681"/>
                    <a:pt x="4859" y="13633"/>
                    <a:pt x="4859" y="12371"/>
                  </a:cubicBezTo>
                  <a:lnTo>
                    <a:pt x="4859" y="11049"/>
                  </a:lnTo>
                  <a:lnTo>
                    <a:pt x="6121" y="11049"/>
                  </a:lnTo>
                  <a:cubicBezTo>
                    <a:pt x="6335" y="11657"/>
                    <a:pt x="6895" y="12085"/>
                    <a:pt x="7561" y="12085"/>
                  </a:cubicBezTo>
                  <a:cubicBezTo>
                    <a:pt x="8419" y="12085"/>
                    <a:pt x="9085" y="11407"/>
                    <a:pt x="9085" y="10573"/>
                  </a:cubicBezTo>
                  <a:cubicBezTo>
                    <a:pt x="9085" y="9740"/>
                    <a:pt x="8395" y="9025"/>
                    <a:pt x="7561" y="9025"/>
                  </a:cubicBezTo>
                  <a:cubicBezTo>
                    <a:pt x="6895" y="9025"/>
                    <a:pt x="6335" y="9454"/>
                    <a:pt x="6121" y="10061"/>
                  </a:cubicBezTo>
                  <a:lnTo>
                    <a:pt x="4859" y="10061"/>
                  </a:lnTo>
                  <a:lnTo>
                    <a:pt x="4859" y="7787"/>
                  </a:lnTo>
                  <a:cubicBezTo>
                    <a:pt x="6835" y="7573"/>
                    <a:pt x="8395" y="5906"/>
                    <a:pt x="8395" y="3858"/>
                  </a:cubicBezTo>
                  <a:lnTo>
                    <a:pt x="8395" y="1191"/>
                  </a:lnTo>
                  <a:cubicBezTo>
                    <a:pt x="8395" y="905"/>
                    <a:pt x="8192" y="703"/>
                    <a:pt x="7907" y="703"/>
                  </a:cubicBezTo>
                  <a:lnTo>
                    <a:pt x="6776" y="703"/>
                  </a:lnTo>
                  <a:lnTo>
                    <a:pt x="6776" y="489"/>
                  </a:lnTo>
                  <a:cubicBezTo>
                    <a:pt x="6776" y="215"/>
                    <a:pt x="6573" y="0"/>
                    <a:pt x="6287" y="0"/>
                  </a:cubicBezTo>
                  <a:cubicBezTo>
                    <a:pt x="6002" y="0"/>
                    <a:pt x="5799" y="215"/>
                    <a:pt x="5799" y="489"/>
                  </a:cubicBezTo>
                  <a:lnTo>
                    <a:pt x="5799" y="1858"/>
                  </a:lnTo>
                  <a:cubicBezTo>
                    <a:pt x="5799" y="2144"/>
                    <a:pt x="6002" y="2358"/>
                    <a:pt x="6287" y="2358"/>
                  </a:cubicBezTo>
                  <a:cubicBezTo>
                    <a:pt x="6573" y="2358"/>
                    <a:pt x="6776" y="2144"/>
                    <a:pt x="6776" y="1858"/>
                  </a:cubicBezTo>
                  <a:lnTo>
                    <a:pt x="6776" y="1679"/>
                  </a:lnTo>
                  <a:lnTo>
                    <a:pt x="7430" y="1679"/>
                  </a:lnTo>
                  <a:lnTo>
                    <a:pt x="7430" y="3858"/>
                  </a:lnTo>
                  <a:cubicBezTo>
                    <a:pt x="7430" y="5489"/>
                    <a:pt x="6109" y="6823"/>
                    <a:pt x="4466" y="6823"/>
                  </a:cubicBezTo>
                  <a:lnTo>
                    <a:pt x="4251" y="6823"/>
                  </a:lnTo>
                  <a:cubicBezTo>
                    <a:pt x="2608" y="6823"/>
                    <a:pt x="1287" y="5489"/>
                    <a:pt x="1287" y="3858"/>
                  </a:cubicBezTo>
                  <a:lnTo>
                    <a:pt x="1287" y="1679"/>
                  </a:lnTo>
                  <a:lnTo>
                    <a:pt x="1989" y="1679"/>
                  </a:lnTo>
                  <a:lnTo>
                    <a:pt x="1989" y="1858"/>
                  </a:lnTo>
                  <a:cubicBezTo>
                    <a:pt x="1989" y="2144"/>
                    <a:pt x="2192" y="2358"/>
                    <a:pt x="2477" y="2358"/>
                  </a:cubicBezTo>
                  <a:cubicBezTo>
                    <a:pt x="2763" y="2358"/>
                    <a:pt x="2966" y="2144"/>
                    <a:pt x="2966" y="1858"/>
                  </a:cubicBezTo>
                  <a:lnTo>
                    <a:pt x="2966" y="489"/>
                  </a:lnTo>
                  <a:cubicBezTo>
                    <a:pt x="2966" y="215"/>
                    <a:pt x="2751" y="0"/>
                    <a:pt x="24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802;p41">
            <a:extLst>
              <a:ext uri="{FF2B5EF4-FFF2-40B4-BE49-F238E27FC236}">
                <a16:creationId xmlns:a16="http://schemas.microsoft.com/office/drawing/2014/main" id="{47239EDB-1C85-75DB-249F-157BAB8799BB}"/>
              </a:ext>
            </a:extLst>
          </p:cNvPr>
          <p:cNvSpPr/>
          <p:nvPr/>
        </p:nvSpPr>
        <p:spPr>
          <a:xfrm>
            <a:off x="5102134" y="2784133"/>
            <a:ext cx="543701" cy="543701"/>
          </a:xfrm>
          <a:prstGeom prst="ellipse">
            <a:avLst/>
          </a:prstGeom>
          <a:solidFill>
            <a:srgbClr val="1AAA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802;p41">
            <a:extLst>
              <a:ext uri="{FF2B5EF4-FFF2-40B4-BE49-F238E27FC236}">
                <a16:creationId xmlns:a16="http://schemas.microsoft.com/office/drawing/2014/main" id="{793EB432-C396-4144-5695-E946630BEE34}"/>
              </a:ext>
            </a:extLst>
          </p:cNvPr>
          <p:cNvSpPr/>
          <p:nvPr/>
        </p:nvSpPr>
        <p:spPr>
          <a:xfrm>
            <a:off x="2169572" y="3873874"/>
            <a:ext cx="543701" cy="543701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71;p7">
            <a:extLst>
              <a:ext uri="{FF2B5EF4-FFF2-40B4-BE49-F238E27FC236}">
                <a16:creationId xmlns:a16="http://schemas.microsoft.com/office/drawing/2014/main" id="{FD0131F2-E3BB-C42A-80AA-10FD0B72DBD7}"/>
              </a:ext>
            </a:extLst>
          </p:cNvPr>
          <p:cNvSpPr txBox="1"/>
          <p:nvPr/>
        </p:nvSpPr>
        <p:spPr>
          <a:xfrm>
            <a:off x="220684" y="3356632"/>
            <a:ext cx="11298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b="1">
                <a:solidFill>
                  <a:srgbClr val="24BC9E"/>
                </a:solidFill>
                <a:latin typeface="Overpass"/>
                <a:ea typeface="Overpass"/>
                <a:cs typeface="Overpass"/>
                <a:sym typeface="Overpass"/>
              </a:rPr>
              <a:t>www.doqtoor.com</a:t>
            </a:r>
            <a:endParaRPr sz="800"/>
          </a:p>
        </p:txBody>
      </p:sp>
      <p:sp>
        <p:nvSpPr>
          <p:cNvPr id="28" name="Google Shape;374;p7">
            <a:extLst>
              <a:ext uri="{FF2B5EF4-FFF2-40B4-BE49-F238E27FC236}">
                <a16:creationId xmlns:a16="http://schemas.microsoft.com/office/drawing/2014/main" id="{E598BDE4-A1EB-F2D8-1E9F-202220771292}"/>
              </a:ext>
            </a:extLst>
          </p:cNvPr>
          <p:cNvSpPr txBox="1"/>
          <p:nvPr/>
        </p:nvSpPr>
        <p:spPr>
          <a:xfrm>
            <a:off x="1906970" y="3356586"/>
            <a:ext cx="11298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b="1" err="1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Vidéo</a:t>
            </a:r>
            <a:r>
              <a:rPr lang="en-US" sz="1000" b="1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000" b="1" err="1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conférence</a:t>
            </a:r>
            <a:endParaRPr sz="800">
              <a:solidFill>
                <a:srgbClr val="1AAAC7"/>
              </a:solidFill>
            </a:endParaRPr>
          </a:p>
        </p:txBody>
      </p:sp>
      <p:sp>
        <p:nvSpPr>
          <p:cNvPr id="29" name="Google Shape;374;p7">
            <a:extLst>
              <a:ext uri="{FF2B5EF4-FFF2-40B4-BE49-F238E27FC236}">
                <a16:creationId xmlns:a16="http://schemas.microsoft.com/office/drawing/2014/main" id="{4D1F2CF0-1E9D-DDD2-055B-D4B5A239E41D}"/>
              </a:ext>
            </a:extLst>
          </p:cNvPr>
          <p:cNvSpPr txBox="1"/>
          <p:nvPr/>
        </p:nvSpPr>
        <p:spPr>
          <a:xfrm>
            <a:off x="3401130" y="3343942"/>
            <a:ext cx="11298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b="1" dirty="0">
                <a:solidFill>
                  <a:srgbClr val="24BC9E"/>
                </a:solidFill>
                <a:latin typeface="Overpass"/>
                <a:ea typeface="Overpass"/>
                <a:cs typeface="Overpass"/>
                <a:sym typeface="Overpass"/>
              </a:rPr>
              <a:t>+100</a:t>
            </a:r>
            <a:endParaRPr sz="800" dirty="0"/>
          </a:p>
        </p:txBody>
      </p:sp>
      <p:sp>
        <p:nvSpPr>
          <p:cNvPr id="30" name="Google Shape;371;p7">
            <a:extLst>
              <a:ext uri="{FF2B5EF4-FFF2-40B4-BE49-F238E27FC236}">
                <a16:creationId xmlns:a16="http://schemas.microsoft.com/office/drawing/2014/main" id="{ABEFD666-0967-09C4-9C44-73BC118CA9C6}"/>
              </a:ext>
            </a:extLst>
          </p:cNvPr>
          <p:cNvSpPr txBox="1"/>
          <p:nvPr/>
        </p:nvSpPr>
        <p:spPr>
          <a:xfrm>
            <a:off x="166792" y="4456265"/>
            <a:ext cx="1129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000" b="1" dirty="0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000" b="1" dirty="0" err="1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Rendez-vous</a:t>
            </a:r>
            <a:r>
              <a:rPr lang="en-US" sz="1000" b="1" dirty="0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000" b="1" dirty="0" err="1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en</a:t>
            </a:r>
            <a:r>
              <a:rPr lang="en-US" sz="1000" b="1" dirty="0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000" b="1" dirty="0" err="1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ligne</a:t>
            </a:r>
            <a:endParaRPr lang="en-US" sz="1000" b="1" dirty="0">
              <a:solidFill>
                <a:srgbClr val="1AAAC7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1" name="Google Shape;802;p41">
            <a:extLst>
              <a:ext uri="{FF2B5EF4-FFF2-40B4-BE49-F238E27FC236}">
                <a16:creationId xmlns:a16="http://schemas.microsoft.com/office/drawing/2014/main" id="{4769BCA4-2D1B-1DBB-0A0C-48ED6C3EB1F4}"/>
              </a:ext>
            </a:extLst>
          </p:cNvPr>
          <p:cNvSpPr/>
          <p:nvPr/>
        </p:nvSpPr>
        <p:spPr>
          <a:xfrm>
            <a:off x="3694179" y="3868525"/>
            <a:ext cx="543701" cy="543701"/>
          </a:xfrm>
          <a:prstGeom prst="ellipse">
            <a:avLst/>
          </a:prstGeom>
          <a:solidFill>
            <a:srgbClr val="1AAA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802;p41">
            <a:extLst>
              <a:ext uri="{FF2B5EF4-FFF2-40B4-BE49-F238E27FC236}">
                <a16:creationId xmlns:a16="http://schemas.microsoft.com/office/drawing/2014/main" id="{3C746DA8-5B7D-B14C-A4CB-3A3BD9958DED}"/>
              </a:ext>
            </a:extLst>
          </p:cNvPr>
          <p:cNvSpPr/>
          <p:nvPr/>
        </p:nvSpPr>
        <p:spPr>
          <a:xfrm>
            <a:off x="5115445" y="3868524"/>
            <a:ext cx="543701" cy="543701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63137753-C200-542A-818D-47241271EF9A}"/>
              </a:ext>
            </a:extLst>
          </p:cNvPr>
          <p:cNvGrpSpPr/>
          <p:nvPr/>
        </p:nvGrpSpPr>
        <p:grpSpPr>
          <a:xfrm>
            <a:off x="479555" y="3868524"/>
            <a:ext cx="543701" cy="543701"/>
            <a:chOff x="7777017" y="2757450"/>
            <a:chExt cx="543701" cy="543701"/>
          </a:xfrm>
        </p:grpSpPr>
        <p:sp>
          <p:nvSpPr>
            <p:cNvPr id="55" name="Google Shape;802;p41">
              <a:extLst>
                <a:ext uri="{FF2B5EF4-FFF2-40B4-BE49-F238E27FC236}">
                  <a16:creationId xmlns:a16="http://schemas.microsoft.com/office/drawing/2014/main" id="{5687D97C-EF73-20FC-6EB4-1BBD616CB0E0}"/>
                </a:ext>
              </a:extLst>
            </p:cNvPr>
            <p:cNvSpPr/>
            <p:nvPr/>
          </p:nvSpPr>
          <p:spPr>
            <a:xfrm>
              <a:off x="7777017" y="2757450"/>
              <a:ext cx="543701" cy="543701"/>
            </a:xfrm>
            <a:prstGeom prst="ellipse">
              <a:avLst/>
            </a:prstGeom>
            <a:solidFill>
              <a:srgbClr val="1AA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11160;p73">
              <a:extLst>
                <a:ext uri="{FF2B5EF4-FFF2-40B4-BE49-F238E27FC236}">
                  <a16:creationId xmlns:a16="http://schemas.microsoft.com/office/drawing/2014/main" id="{3132D80B-F16F-D8B0-5988-62DDCDECADB3}"/>
                </a:ext>
              </a:extLst>
            </p:cNvPr>
            <p:cNvGrpSpPr/>
            <p:nvPr/>
          </p:nvGrpSpPr>
          <p:grpSpPr>
            <a:xfrm>
              <a:off x="7878783" y="2850326"/>
              <a:ext cx="340168" cy="340168"/>
              <a:chOff x="5648375" y="238125"/>
              <a:chExt cx="483125" cy="483125"/>
            </a:xfrm>
            <a:solidFill>
              <a:schemeClr val="bg1"/>
            </a:solidFill>
          </p:grpSpPr>
          <p:sp>
            <p:nvSpPr>
              <p:cNvPr id="57" name="Google Shape;11161;p73">
                <a:extLst>
                  <a:ext uri="{FF2B5EF4-FFF2-40B4-BE49-F238E27FC236}">
                    <a16:creationId xmlns:a16="http://schemas.microsoft.com/office/drawing/2014/main" id="{03462615-BC70-43DD-077A-3B03F789EB5A}"/>
                  </a:ext>
                </a:extLst>
              </p:cNvPr>
              <p:cNvSpPr/>
              <p:nvPr/>
            </p:nvSpPr>
            <p:spPr>
              <a:xfrm>
                <a:off x="5648375" y="23812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4001" y="1132"/>
                    </a:moveTo>
                    <a:cubicBezTo>
                      <a:pt x="4315" y="1132"/>
                      <a:pt x="4569" y="1386"/>
                      <a:pt x="4569" y="1700"/>
                    </a:cubicBezTo>
                    <a:lnTo>
                      <a:pt x="4569" y="3965"/>
                    </a:lnTo>
                    <a:cubicBezTo>
                      <a:pt x="4569" y="4276"/>
                      <a:pt x="4315" y="4529"/>
                      <a:pt x="4001" y="4529"/>
                    </a:cubicBezTo>
                    <a:cubicBezTo>
                      <a:pt x="3687" y="4529"/>
                      <a:pt x="3436" y="4276"/>
                      <a:pt x="3436" y="3965"/>
                    </a:cubicBezTo>
                    <a:lnTo>
                      <a:pt x="3436" y="1700"/>
                    </a:lnTo>
                    <a:cubicBezTo>
                      <a:pt x="3436" y="1386"/>
                      <a:pt x="3687" y="1132"/>
                      <a:pt x="4001" y="1132"/>
                    </a:cubicBezTo>
                    <a:close/>
                    <a:moveTo>
                      <a:pt x="9662" y="1132"/>
                    </a:moveTo>
                    <a:cubicBezTo>
                      <a:pt x="9976" y="1132"/>
                      <a:pt x="10230" y="1386"/>
                      <a:pt x="10230" y="1700"/>
                    </a:cubicBezTo>
                    <a:lnTo>
                      <a:pt x="10230" y="3965"/>
                    </a:lnTo>
                    <a:cubicBezTo>
                      <a:pt x="10230" y="4276"/>
                      <a:pt x="9976" y="4529"/>
                      <a:pt x="9662" y="4529"/>
                    </a:cubicBezTo>
                    <a:cubicBezTo>
                      <a:pt x="9348" y="4529"/>
                      <a:pt x="9098" y="4276"/>
                      <a:pt x="9098" y="3965"/>
                    </a:cubicBezTo>
                    <a:lnTo>
                      <a:pt x="9098" y="1700"/>
                    </a:lnTo>
                    <a:cubicBezTo>
                      <a:pt x="9098" y="1386"/>
                      <a:pt x="9348" y="1132"/>
                      <a:pt x="9662" y="1132"/>
                    </a:cubicBezTo>
                    <a:close/>
                    <a:moveTo>
                      <a:pt x="15324" y="1132"/>
                    </a:moveTo>
                    <a:cubicBezTo>
                      <a:pt x="15638" y="1132"/>
                      <a:pt x="15891" y="1386"/>
                      <a:pt x="15891" y="1700"/>
                    </a:cubicBezTo>
                    <a:lnTo>
                      <a:pt x="15891" y="3965"/>
                    </a:lnTo>
                    <a:cubicBezTo>
                      <a:pt x="15891" y="4276"/>
                      <a:pt x="15638" y="4529"/>
                      <a:pt x="15324" y="4529"/>
                    </a:cubicBezTo>
                    <a:cubicBezTo>
                      <a:pt x="15010" y="4529"/>
                      <a:pt x="14759" y="4276"/>
                      <a:pt x="14759" y="3965"/>
                    </a:cubicBezTo>
                    <a:lnTo>
                      <a:pt x="14759" y="1700"/>
                    </a:lnTo>
                    <a:cubicBezTo>
                      <a:pt x="14759" y="1386"/>
                      <a:pt x="15010" y="1132"/>
                      <a:pt x="15324" y="1132"/>
                    </a:cubicBezTo>
                    <a:close/>
                    <a:moveTo>
                      <a:pt x="17628" y="3397"/>
                    </a:moveTo>
                    <a:cubicBezTo>
                      <a:pt x="17939" y="3397"/>
                      <a:pt x="18192" y="3651"/>
                      <a:pt x="18192" y="3965"/>
                    </a:cubicBezTo>
                    <a:lnTo>
                      <a:pt x="18192" y="6833"/>
                    </a:lnTo>
                    <a:lnTo>
                      <a:pt x="1132" y="6833"/>
                    </a:lnTo>
                    <a:lnTo>
                      <a:pt x="1132" y="3965"/>
                    </a:lnTo>
                    <a:cubicBezTo>
                      <a:pt x="1132" y="3651"/>
                      <a:pt x="1386" y="3397"/>
                      <a:pt x="1700" y="3397"/>
                    </a:cubicBezTo>
                    <a:lnTo>
                      <a:pt x="2304" y="3397"/>
                    </a:lnTo>
                    <a:lnTo>
                      <a:pt x="2304" y="3965"/>
                    </a:lnTo>
                    <a:cubicBezTo>
                      <a:pt x="2304" y="4901"/>
                      <a:pt x="3062" y="5661"/>
                      <a:pt x="4001" y="5661"/>
                    </a:cubicBezTo>
                    <a:cubicBezTo>
                      <a:pt x="4940" y="5661"/>
                      <a:pt x="5701" y="4901"/>
                      <a:pt x="5701" y="3965"/>
                    </a:cubicBezTo>
                    <a:lnTo>
                      <a:pt x="5701" y="3397"/>
                    </a:lnTo>
                    <a:lnTo>
                      <a:pt x="7965" y="3397"/>
                    </a:lnTo>
                    <a:lnTo>
                      <a:pt x="7965" y="3965"/>
                    </a:lnTo>
                    <a:cubicBezTo>
                      <a:pt x="7965" y="4901"/>
                      <a:pt x="8723" y="5661"/>
                      <a:pt x="9662" y="5661"/>
                    </a:cubicBezTo>
                    <a:cubicBezTo>
                      <a:pt x="10601" y="5661"/>
                      <a:pt x="11362" y="4901"/>
                      <a:pt x="11362" y="3965"/>
                    </a:cubicBezTo>
                    <a:lnTo>
                      <a:pt x="11362" y="3397"/>
                    </a:lnTo>
                    <a:lnTo>
                      <a:pt x="13627" y="3397"/>
                    </a:lnTo>
                    <a:lnTo>
                      <a:pt x="13627" y="3965"/>
                    </a:lnTo>
                    <a:cubicBezTo>
                      <a:pt x="13627" y="4901"/>
                      <a:pt x="14385" y="5661"/>
                      <a:pt x="15324" y="5661"/>
                    </a:cubicBezTo>
                    <a:cubicBezTo>
                      <a:pt x="16263" y="5661"/>
                      <a:pt x="17024" y="4901"/>
                      <a:pt x="17024" y="3965"/>
                    </a:cubicBezTo>
                    <a:lnTo>
                      <a:pt x="17024" y="3397"/>
                    </a:lnTo>
                    <a:close/>
                    <a:moveTo>
                      <a:pt x="18192" y="7965"/>
                    </a:moveTo>
                    <a:lnTo>
                      <a:pt x="18192" y="17628"/>
                    </a:lnTo>
                    <a:cubicBezTo>
                      <a:pt x="18192" y="17939"/>
                      <a:pt x="17939" y="18192"/>
                      <a:pt x="17628" y="18192"/>
                    </a:cubicBezTo>
                    <a:lnTo>
                      <a:pt x="1700" y="18192"/>
                    </a:lnTo>
                    <a:cubicBezTo>
                      <a:pt x="1386" y="18192"/>
                      <a:pt x="1132" y="17939"/>
                      <a:pt x="1132" y="17628"/>
                    </a:cubicBezTo>
                    <a:lnTo>
                      <a:pt x="1132" y="7965"/>
                    </a:lnTo>
                    <a:close/>
                    <a:moveTo>
                      <a:pt x="4001" y="0"/>
                    </a:moveTo>
                    <a:cubicBezTo>
                      <a:pt x="3062" y="0"/>
                      <a:pt x="2304" y="761"/>
                      <a:pt x="2304" y="1700"/>
                    </a:cubicBezTo>
                    <a:lnTo>
                      <a:pt x="2304" y="2265"/>
                    </a:lnTo>
                    <a:lnTo>
                      <a:pt x="1700" y="2265"/>
                    </a:lnTo>
                    <a:cubicBezTo>
                      <a:pt x="761" y="2265"/>
                      <a:pt x="0" y="3025"/>
                      <a:pt x="0" y="3965"/>
                    </a:cubicBezTo>
                    <a:lnTo>
                      <a:pt x="0" y="17628"/>
                    </a:lnTo>
                    <a:cubicBezTo>
                      <a:pt x="0" y="18564"/>
                      <a:pt x="761" y="19324"/>
                      <a:pt x="1700" y="19324"/>
                    </a:cubicBezTo>
                    <a:lnTo>
                      <a:pt x="17628" y="19324"/>
                    </a:lnTo>
                    <a:cubicBezTo>
                      <a:pt x="18564" y="19324"/>
                      <a:pt x="19325" y="18564"/>
                      <a:pt x="19325" y="17628"/>
                    </a:cubicBezTo>
                    <a:lnTo>
                      <a:pt x="19325" y="3965"/>
                    </a:lnTo>
                    <a:cubicBezTo>
                      <a:pt x="19325" y="3025"/>
                      <a:pt x="18564" y="2265"/>
                      <a:pt x="17628" y="2265"/>
                    </a:cubicBezTo>
                    <a:lnTo>
                      <a:pt x="17024" y="2265"/>
                    </a:lnTo>
                    <a:lnTo>
                      <a:pt x="17024" y="1700"/>
                    </a:lnTo>
                    <a:cubicBezTo>
                      <a:pt x="17024" y="761"/>
                      <a:pt x="16263" y="0"/>
                      <a:pt x="15324" y="0"/>
                    </a:cubicBezTo>
                    <a:cubicBezTo>
                      <a:pt x="14385" y="0"/>
                      <a:pt x="13627" y="761"/>
                      <a:pt x="13627" y="1700"/>
                    </a:cubicBezTo>
                    <a:lnTo>
                      <a:pt x="13627" y="2265"/>
                    </a:lnTo>
                    <a:lnTo>
                      <a:pt x="11362" y="2265"/>
                    </a:lnTo>
                    <a:lnTo>
                      <a:pt x="11362" y="1700"/>
                    </a:lnTo>
                    <a:cubicBezTo>
                      <a:pt x="11362" y="761"/>
                      <a:pt x="10601" y="0"/>
                      <a:pt x="9662" y="0"/>
                    </a:cubicBezTo>
                    <a:cubicBezTo>
                      <a:pt x="8723" y="0"/>
                      <a:pt x="7965" y="761"/>
                      <a:pt x="7965" y="1700"/>
                    </a:cubicBezTo>
                    <a:lnTo>
                      <a:pt x="7965" y="2265"/>
                    </a:lnTo>
                    <a:lnTo>
                      <a:pt x="5701" y="2265"/>
                    </a:lnTo>
                    <a:lnTo>
                      <a:pt x="5701" y="1700"/>
                    </a:lnTo>
                    <a:cubicBezTo>
                      <a:pt x="5701" y="761"/>
                      <a:pt x="4940" y="0"/>
                      <a:pt x="40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8" name="Google Shape;11162;p73">
                <a:extLst>
                  <a:ext uri="{FF2B5EF4-FFF2-40B4-BE49-F238E27FC236}">
                    <a16:creationId xmlns:a16="http://schemas.microsoft.com/office/drawing/2014/main" id="{0729D960-914A-9361-EBBD-A83E756461E6}"/>
                  </a:ext>
                </a:extLst>
              </p:cNvPr>
              <p:cNvSpPr/>
              <p:nvPr/>
            </p:nvSpPr>
            <p:spPr>
              <a:xfrm>
                <a:off x="5705950" y="465550"/>
                <a:ext cx="848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1133" extrusionOk="0">
                    <a:moveTo>
                      <a:pt x="566" y="1"/>
                    </a:moveTo>
                    <a:cubicBezTo>
                      <a:pt x="252" y="1"/>
                      <a:pt x="1" y="251"/>
                      <a:pt x="1" y="565"/>
                    </a:cubicBezTo>
                    <a:cubicBezTo>
                      <a:pt x="1" y="879"/>
                      <a:pt x="252" y="1133"/>
                      <a:pt x="566" y="1133"/>
                    </a:cubicBezTo>
                    <a:lnTo>
                      <a:pt x="2830" y="1133"/>
                    </a:lnTo>
                    <a:cubicBezTo>
                      <a:pt x="3144" y="1133"/>
                      <a:pt x="3395" y="879"/>
                      <a:pt x="3395" y="565"/>
                    </a:cubicBezTo>
                    <a:cubicBezTo>
                      <a:pt x="3395" y="251"/>
                      <a:pt x="3144" y="1"/>
                      <a:pt x="28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9" name="Google Shape;11163;p73">
                <a:extLst>
                  <a:ext uri="{FF2B5EF4-FFF2-40B4-BE49-F238E27FC236}">
                    <a16:creationId xmlns:a16="http://schemas.microsoft.com/office/drawing/2014/main" id="{6BB120A1-1DD2-A1BA-3E40-A7977B5756A0}"/>
                  </a:ext>
                </a:extLst>
              </p:cNvPr>
              <p:cNvSpPr/>
              <p:nvPr/>
            </p:nvSpPr>
            <p:spPr>
              <a:xfrm>
                <a:off x="5847500" y="465550"/>
                <a:ext cx="848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1133" extrusionOk="0">
                    <a:moveTo>
                      <a:pt x="565" y="1"/>
                    </a:moveTo>
                    <a:cubicBezTo>
                      <a:pt x="251" y="1"/>
                      <a:pt x="0" y="251"/>
                      <a:pt x="0" y="565"/>
                    </a:cubicBezTo>
                    <a:cubicBezTo>
                      <a:pt x="0" y="879"/>
                      <a:pt x="251" y="1133"/>
                      <a:pt x="565" y="1133"/>
                    </a:cubicBezTo>
                    <a:lnTo>
                      <a:pt x="2830" y="1133"/>
                    </a:lnTo>
                    <a:cubicBezTo>
                      <a:pt x="3144" y="1133"/>
                      <a:pt x="3394" y="879"/>
                      <a:pt x="3394" y="565"/>
                    </a:cubicBezTo>
                    <a:cubicBezTo>
                      <a:pt x="3394" y="251"/>
                      <a:pt x="3144" y="1"/>
                      <a:pt x="28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0" name="Google Shape;11164;p73">
                <a:extLst>
                  <a:ext uri="{FF2B5EF4-FFF2-40B4-BE49-F238E27FC236}">
                    <a16:creationId xmlns:a16="http://schemas.microsoft.com/office/drawing/2014/main" id="{2047224D-5978-DFAD-D0E3-C469097CF0EC}"/>
                  </a:ext>
                </a:extLst>
              </p:cNvPr>
              <p:cNvSpPr/>
              <p:nvPr/>
            </p:nvSpPr>
            <p:spPr>
              <a:xfrm>
                <a:off x="5989025" y="465550"/>
                <a:ext cx="848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1133" extrusionOk="0">
                    <a:moveTo>
                      <a:pt x="565" y="1"/>
                    </a:moveTo>
                    <a:cubicBezTo>
                      <a:pt x="251" y="1"/>
                      <a:pt x="1" y="251"/>
                      <a:pt x="1" y="565"/>
                    </a:cubicBezTo>
                    <a:cubicBezTo>
                      <a:pt x="1" y="879"/>
                      <a:pt x="251" y="1133"/>
                      <a:pt x="565" y="1133"/>
                    </a:cubicBezTo>
                    <a:lnTo>
                      <a:pt x="2830" y="1133"/>
                    </a:lnTo>
                    <a:cubicBezTo>
                      <a:pt x="3144" y="1133"/>
                      <a:pt x="3395" y="879"/>
                      <a:pt x="3395" y="565"/>
                    </a:cubicBezTo>
                    <a:cubicBezTo>
                      <a:pt x="3395" y="251"/>
                      <a:pt x="3144" y="1"/>
                      <a:pt x="28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1" name="Google Shape;11165;p73">
                <a:extLst>
                  <a:ext uri="{FF2B5EF4-FFF2-40B4-BE49-F238E27FC236}">
                    <a16:creationId xmlns:a16="http://schemas.microsoft.com/office/drawing/2014/main" id="{02FA57A9-CBC6-0033-BD3A-349088C6D681}"/>
                  </a:ext>
                </a:extLst>
              </p:cNvPr>
              <p:cNvSpPr/>
              <p:nvPr/>
            </p:nvSpPr>
            <p:spPr>
              <a:xfrm>
                <a:off x="5705950" y="550475"/>
                <a:ext cx="848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1133" extrusionOk="0">
                    <a:moveTo>
                      <a:pt x="566" y="0"/>
                    </a:moveTo>
                    <a:cubicBezTo>
                      <a:pt x="252" y="0"/>
                      <a:pt x="1" y="251"/>
                      <a:pt x="1" y="565"/>
                    </a:cubicBezTo>
                    <a:cubicBezTo>
                      <a:pt x="1" y="879"/>
                      <a:pt x="252" y="1133"/>
                      <a:pt x="566" y="1133"/>
                    </a:cubicBezTo>
                    <a:lnTo>
                      <a:pt x="2830" y="1133"/>
                    </a:lnTo>
                    <a:cubicBezTo>
                      <a:pt x="3144" y="1133"/>
                      <a:pt x="3395" y="879"/>
                      <a:pt x="3395" y="565"/>
                    </a:cubicBezTo>
                    <a:cubicBezTo>
                      <a:pt x="3395" y="251"/>
                      <a:pt x="3144" y="0"/>
                      <a:pt x="28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2" name="Google Shape;11166;p73">
                <a:extLst>
                  <a:ext uri="{FF2B5EF4-FFF2-40B4-BE49-F238E27FC236}">
                    <a16:creationId xmlns:a16="http://schemas.microsoft.com/office/drawing/2014/main" id="{0B4AE4F0-7A01-7748-B734-347D01BBDCE4}"/>
                  </a:ext>
                </a:extLst>
              </p:cNvPr>
              <p:cNvSpPr/>
              <p:nvPr/>
            </p:nvSpPr>
            <p:spPr>
              <a:xfrm>
                <a:off x="5847500" y="550475"/>
                <a:ext cx="848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1133" extrusionOk="0">
                    <a:moveTo>
                      <a:pt x="565" y="0"/>
                    </a:moveTo>
                    <a:cubicBezTo>
                      <a:pt x="251" y="0"/>
                      <a:pt x="0" y="251"/>
                      <a:pt x="0" y="565"/>
                    </a:cubicBezTo>
                    <a:cubicBezTo>
                      <a:pt x="0" y="879"/>
                      <a:pt x="251" y="1133"/>
                      <a:pt x="565" y="1133"/>
                    </a:cubicBezTo>
                    <a:lnTo>
                      <a:pt x="2830" y="1133"/>
                    </a:lnTo>
                    <a:cubicBezTo>
                      <a:pt x="3144" y="1133"/>
                      <a:pt x="3394" y="879"/>
                      <a:pt x="3394" y="565"/>
                    </a:cubicBezTo>
                    <a:cubicBezTo>
                      <a:pt x="3394" y="251"/>
                      <a:pt x="3144" y="0"/>
                      <a:pt x="28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3" name="Google Shape;11167;p73">
                <a:extLst>
                  <a:ext uri="{FF2B5EF4-FFF2-40B4-BE49-F238E27FC236}">
                    <a16:creationId xmlns:a16="http://schemas.microsoft.com/office/drawing/2014/main" id="{85972106-72FA-1408-5DDD-83CE14DCE048}"/>
                  </a:ext>
                </a:extLst>
              </p:cNvPr>
              <p:cNvSpPr/>
              <p:nvPr/>
            </p:nvSpPr>
            <p:spPr>
              <a:xfrm>
                <a:off x="5989025" y="550475"/>
                <a:ext cx="848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1133" extrusionOk="0">
                    <a:moveTo>
                      <a:pt x="565" y="0"/>
                    </a:moveTo>
                    <a:cubicBezTo>
                      <a:pt x="251" y="0"/>
                      <a:pt x="1" y="251"/>
                      <a:pt x="1" y="565"/>
                    </a:cubicBezTo>
                    <a:cubicBezTo>
                      <a:pt x="1" y="879"/>
                      <a:pt x="251" y="1133"/>
                      <a:pt x="565" y="1133"/>
                    </a:cubicBezTo>
                    <a:lnTo>
                      <a:pt x="2830" y="1133"/>
                    </a:lnTo>
                    <a:cubicBezTo>
                      <a:pt x="3144" y="1133"/>
                      <a:pt x="3395" y="879"/>
                      <a:pt x="3395" y="565"/>
                    </a:cubicBezTo>
                    <a:cubicBezTo>
                      <a:pt x="3395" y="251"/>
                      <a:pt x="3144" y="0"/>
                      <a:pt x="28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84" name="Google Shape;11168;p73">
                <a:extLst>
                  <a:ext uri="{FF2B5EF4-FFF2-40B4-BE49-F238E27FC236}">
                    <a16:creationId xmlns:a16="http://schemas.microsoft.com/office/drawing/2014/main" id="{CD0527FB-1314-0891-12C2-2DEF9C717304}"/>
                  </a:ext>
                </a:extLst>
              </p:cNvPr>
              <p:cNvSpPr/>
              <p:nvPr/>
            </p:nvSpPr>
            <p:spPr>
              <a:xfrm>
                <a:off x="5705950" y="636300"/>
                <a:ext cx="848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1133" extrusionOk="0">
                    <a:moveTo>
                      <a:pt x="566" y="1"/>
                    </a:moveTo>
                    <a:cubicBezTo>
                      <a:pt x="252" y="1"/>
                      <a:pt x="1" y="254"/>
                      <a:pt x="1" y="568"/>
                    </a:cubicBezTo>
                    <a:cubicBezTo>
                      <a:pt x="1" y="879"/>
                      <a:pt x="252" y="1133"/>
                      <a:pt x="566" y="1133"/>
                    </a:cubicBezTo>
                    <a:lnTo>
                      <a:pt x="2830" y="1133"/>
                    </a:lnTo>
                    <a:cubicBezTo>
                      <a:pt x="3144" y="1133"/>
                      <a:pt x="3395" y="879"/>
                      <a:pt x="3395" y="568"/>
                    </a:cubicBezTo>
                    <a:cubicBezTo>
                      <a:pt x="3395" y="254"/>
                      <a:pt x="3144" y="1"/>
                      <a:pt x="28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29" name="Google Shape;11169;p73">
                <a:extLst>
                  <a:ext uri="{FF2B5EF4-FFF2-40B4-BE49-F238E27FC236}">
                    <a16:creationId xmlns:a16="http://schemas.microsoft.com/office/drawing/2014/main" id="{F93A0590-0990-F517-A26E-3F566B81E2EF}"/>
                  </a:ext>
                </a:extLst>
              </p:cNvPr>
              <p:cNvSpPr/>
              <p:nvPr/>
            </p:nvSpPr>
            <p:spPr>
              <a:xfrm>
                <a:off x="5847500" y="636300"/>
                <a:ext cx="848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1133" extrusionOk="0">
                    <a:moveTo>
                      <a:pt x="565" y="1"/>
                    </a:moveTo>
                    <a:cubicBezTo>
                      <a:pt x="251" y="1"/>
                      <a:pt x="0" y="254"/>
                      <a:pt x="0" y="568"/>
                    </a:cubicBezTo>
                    <a:cubicBezTo>
                      <a:pt x="0" y="879"/>
                      <a:pt x="251" y="1133"/>
                      <a:pt x="565" y="1133"/>
                    </a:cubicBezTo>
                    <a:lnTo>
                      <a:pt x="2830" y="1133"/>
                    </a:lnTo>
                    <a:cubicBezTo>
                      <a:pt x="3144" y="1133"/>
                      <a:pt x="3394" y="879"/>
                      <a:pt x="3394" y="568"/>
                    </a:cubicBezTo>
                    <a:cubicBezTo>
                      <a:pt x="3394" y="254"/>
                      <a:pt x="3144" y="1"/>
                      <a:pt x="28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30" name="Google Shape;11170;p73">
                <a:extLst>
                  <a:ext uri="{FF2B5EF4-FFF2-40B4-BE49-F238E27FC236}">
                    <a16:creationId xmlns:a16="http://schemas.microsoft.com/office/drawing/2014/main" id="{9A3555D4-851B-69AD-BE49-324181F7F929}"/>
                  </a:ext>
                </a:extLst>
              </p:cNvPr>
              <p:cNvSpPr/>
              <p:nvPr/>
            </p:nvSpPr>
            <p:spPr>
              <a:xfrm>
                <a:off x="5989025" y="636300"/>
                <a:ext cx="848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1133" extrusionOk="0">
                    <a:moveTo>
                      <a:pt x="565" y="1"/>
                    </a:moveTo>
                    <a:cubicBezTo>
                      <a:pt x="251" y="1"/>
                      <a:pt x="1" y="254"/>
                      <a:pt x="1" y="568"/>
                    </a:cubicBezTo>
                    <a:cubicBezTo>
                      <a:pt x="1" y="879"/>
                      <a:pt x="251" y="1133"/>
                      <a:pt x="565" y="1133"/>
                    </a:cubicBezTo>
                    <a:lnTo>
                      <a:pt x="2830" y="1133"/>
                    </a:lnTo>
                    <a:cubicBezTo>
                      <a:pt x="3144" y="1133"/>
                      <a:pt x="3395" y="879"/>
                      <a:pt x="3395" y="568"/>
                    </a:cubicBezTo>
                    <a:cubicBezTo>
                      <a:pt x="3395" y="254"/>
                      <a:pt x="3144" y="1"/>
                      <a:pt x="28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34" name="Google Shape;371;p7">
            <a:extLst>
              <a:ext uri="{FF2B5EF4-FFF2-40B4-BE49-F238E27FC236}">
                <a16:creationId xmlns:a16="http://schemas.microsoft.com/office/drawing/2014/main" id="{CC37CAFF-28AD-CAE6-2B88-19C0BB02703C}"/>
              </a:ext>
            </a:extLst>
          </p:cNvPr>
          <p:cNvSpPr txBox="1"/>
          <p:nvPr/>
        </p:nvSpPr>
        <p:spPr>
          <a:xfrm>
            <a:off x="1786976" y="4500831"/>
            <a:ext cx="13697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fr-FR" sz="1000" b="1">
                <a:solidFill>
                  <a:srgbClr val="24BC9E"/>
                </a:solidFill>
                <a:latin typeface="Overpass"/>
                <a:ea typeface="Overpass"/>
                <a:cs typeface="Overpass"/>
                <a:sym typeface="Overpass"/>
              </a:rPr>
              <a:t>Applications mobiles </a:t>
            </a:r>
          </a:p>
          <a:p>
            <a:pPr algn="ctr"/>
            <a:r>
              <a:rPr lang="fr-FR" sz="1000" b="1">
                <a:solidFill>
                  <a:srgbClr val="24BC9E"/>
                </a:solidFill>
                <a:latin typeface="Overpass"/>
                <a:ea typeface="Overpass"/>
                <a:cs typeface="Overpass"/>
                <a:sym typeface="Overpass"/>
              </a:rPr>
              <a:t>en 1 an</a:t>
            </a:r>
          </a:p>
        </p:txBody>
      </p:sp>
      <p:sp>
        <p:nvSpPr>
          <p:cNvPr id="35" name="Google Shape;371;p7">
            <a:extLst>
              <a:ext uri="{FF2B5EF4-FFF2-40B4-BE49-F238E27FC236}">
                <a16:creationId xmlns:a16="http://schemas.microsoft.com/office/drawing/2014/main" id="{FC88C9AB-D601-630F-DD4D-B1A0D295E0BD}"/>
              </a:ext>
            </a:extLst>
          </p:cNvPr>
          <p:cNvSpPr txBox="1"/>
          <p:nvPr/>
        </p:nvSpPr>
        <p:spPr>
          <a:xfrm>
            <a:off x="3409971" y="4506159"/>
            <a:ext cx="1129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000" b="1" dirty="0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+300000 </a:t>
            </a:r>
            <a:r>
              <a:rPr lang="en-US" sz="1000" b="1" dirty="0" err="1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Utilisateurs</a:t>
            </a:r>
            <a:r>
              <a:rPr lang="en-US" sz="1000" b="1" dirty="0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 dans 3 </a:t>
            </a:r>
            <a:r>
              <a:rPr lang="en-US" sz="1000" b="1" dirty="0" err="1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ans</a:t>
            </a:r>
            <a:endParaRPr lang="en-US" sz="1000" b="1" dirty="0">
              <a:solidFill>
                <a:srgbClr val="1AAAC7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36" name="Google Shape;11813;p75">
            <a:extLst>
              <a:ext uri="{FF2B5EF4-FFF2-40B4-BE49-F238E27FC236}">
                <a16:creationId xmlns:a16="http://schemas.microsoft.com/office/drawing/2014/main" id="{B7C0B1FF-121D-2B16-BA20-A523428BE4EC}"/>
              </a:ext>
            </a:extLst>
          </p:cNvPr>
          <p:cNvGrpSpPr/>
          <p:nvPr/>
        </p:nvGrpSpPr>
        <p:grpSpPr>
          <a:xfrm>
            <a:off x="5198719" y="2936636"/>
            <a:ext cx="355023" cy="254369"/>
            <a:chOff x="-60621600" y="2716100"/>
            <a:chExt cx="316650" cy="226875"/>
          </a:xfrm>
          <a:solidFill>
            <a:schemeClr val="bg1"/>
          </a:solidFill>
        </p:grpSpPr>
        <p:sp>
          <p:nvSpPr>
            <p:cNvPr id="53" name="Google Shape;11814;p75">
              <a:extLst>
                <a:ext uri="{FF2B5EF4-FFF2-40B4-BE49-F238E27FC236}">
                  <a16:creationId xmlns:a16="http://schemas.microsoft.com/office/drawing/2014/main" id="{A09FCB29-7047-7A2E-B553-6A082BA69375}"/>
                </a:ext>
              </a:extLst>
            </p:cNvPr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815;p75">
              <a:extLst>
                <a:ext uri="{FF2B5EF4-FFF2-40B4-BE49-F238E27FC236}">
                  <a16:creationId xmlns:a16="http://schemas.microsoft.com/office/drawing/2014/main" id="{0478F695-2B15-BEDF-F6B3-4D1CEA58F980}"/>
                </a:ext>
              </a:extLst>
            </p:cNvPr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4;p7">
            <a:extLst>
              <a:ext uri="{FF2B5EF4-FFF2-40B4-BE49-F238E27FC236}">
                <a16:creationId xmlns:a16="http://schemas.microsoft.com/office/drawing/2014/main" id="{ACB5C7D7-BBAC-733A-1041-47CCA6C412FF}"/>
              </a:ext>
            </a:extLst>
          </p:cNvPr>
          <p:cNvSpPr txBox="1"/>
          <p:nvPr/>
        </p:nvSpPr>
        <p:spPr>
          <a:xfrm>
            <a:off x="4822395" y="3344752"/>
            <a:ext cx="11298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b="1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Service </a:t>
            </a:r>
            <a:r>
              <a:rPr lang="en-US" sz="1000" b="1" err="1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rPr>
              <a:t>payant</a:t>
            </a:r>
            <a:endParaRPr lang="en-US" sz="1000" b="1">
              <a:solidFill>
                <a:srgbClr val="1AAAC7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8" name="Google Shape;371;p7">
            <a:extLst>
              <a:ext uri="{FF2B5EF4-FFF2-40B4-BE49-F238E27FC236}">
                <a16:creationId xmlns:a16="http://schemas.microsoft.com/office/drawing/2014/main" id="{AC59CF00-93F2-ECDF-EE21-8831AB42605E}"/>
              </a:ext>
            </a:extLst>
          </p:cNvPr>
          <p:cNvSpPr txBox="1"/>
          <p:nvPr/>
        </p:nvSpPr>
        <p:spPr>
          <a:xfrm>
            <a:off x="4836298" y="4500831"/>
            <a:ext cx="1129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fr-FR" sz="1000" b="1">
                <a:solidFill>
                  <a:srgbClr val="24BC9E"/>
                </a:solidFill>
                <a:latin typeface="Overpass"/>
                <a:ea typeface="Overpass"/>
                <a:cs typeface="Overpass"/>
                <a:sym typeface="Overpass"/>
              </a:rPr>
              <a:t>15 assurances</a:t>
            </a:r>
          </a:p>
          <a:p>
            <a:pPr algn="ctr"/>
            <a:r>
              <a:rPr lang="fr-FR" sz="1000" b="1">
                <a:solidFill>
                  <a:srgbClr val="24BC9E"/>
                </a:solidFill>
                <a:latin typeface="Overpass"/>
                <a:ea typeface="Overpass"/>
                <a:cs typeface="Overpass"/>
                <a:sym typeface="Overpass"/>
              </a:rPr>
              <a:t>en 3 ans</a:t>
            </a:r>
          </a:p>
        </p:txBody>
      </p:sp>
      <p:sp>
        <p:nvSpPr>
          <p:cNvPr id="39" name="Google Shape;11292;p73">
            <a:extLst>
              <a:ext uri="{FF2B5EF4-FFF2-40B4-BE49-F238E27FC236}">
                <a16:creationId xmlns:a16="http://schemas.microsoft.com/office/drawing/2014/main" id="{D1D92307-C8A7-88A7-C2BA-45999B9C4555}"/>
              </a:ext>
            </a:extLst>
          </p:cNvPr>
          <p:cNvSpPr/>
          <p:nvPr/>
        </p:nvSpPr>
        <p:spPr>
          <a:xfrm>
            <a:off x="2322468" y="3998978"/>
            <a:ext cx="279052" cy="340186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0" name="Google Shape;12194;p76">
            <a:extLst>
              <a:ext uri="{FF2B5EF4-FFF2-40B4-BE49-F238E27FC236}">
                <a16:creationId xmlns:a16="http://schemas.microsoft.com/office/drawing/2014/main" id="{1F2D9B6F-DEE3-4983-9C69-6020CCAEB726}"/>
              </a:ext>
            </a:extLst>
          </p:cNvPr>
          <p:cNvGrpSpPr/>
          <p:nvPr/>
        </p:nvGrpSpPr>
        <p:grpSpPr>
          <a:xfrm>
            <a:off x="5226888" y="3963595"/>
            <a:ext cx="356438" cy="353557"/>
            <a:chOff x="-31166825" y="1939525"/>
            <a:chExt cx="293800" cy="291425"/>
          </a:xfrm>
          <a:solidFill>
            <a:schemeClr val="bg1"/>
          </a:solidFill>
        </p:grpSpPr>
        <p:sp>
          <p:nvSpPr>
            <p:cNvPr id="42" name="Google Shape;12195;p76">
              <a:extLst>
                <a:ext uri="{FF2B5EF4-FFF2-40B4-BE49-F238E27FC236}">
                  <a16:creationId xmlns:a16="http://schemas.microsoft.com/office/drawing/2014/main" id="{93E8E34F-E606-886D-3225-53100650FDA6}"/>
                </a:ext>
              </a:extLst>
            </p:cNvPr>
            <p:cNvSpPr/>
            <p:nvPr/>
          </p:nvSpPr>
          <p:spPr>
            <a:xfrm>
              <a:off x="-31166825" y="1939525"/>
              <a:ext cx="224500" cy="291425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196;p76">
              <a:extLst>
                <a:ext uri="{FF2B5EF4-FFF2-40B4-BE49-F238E27FC236}">
                  <a16:creationId xmlns:a16="http://schemas.microsoft.com/office/drawing/2014/main" id="{47FF33BD-ED43-C10B-EE93-EE60C628DE92}"/>
                </a:ext>
              </a:extLst>
            </p:cNvPr>
            <p:cNvSpPr/>
            <p:nvPr/>
          </p:nvSpPr>
          <p:spPr>
            <a:xfrm>
              <a:off x="-31131375" y="214507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197;p76">
              <a:extLst>
                <a:ext uri="{FF2B5EF4-FFF2-40B4-BE49-F238E27FC236}">
                  <a16:creationId xmlns:a16="http://schemas.microsoft.com/office/drawing/2014/main" id="{6DAE8F93-DA2E-0CDA-9B6A-4ADBCF615E8C}"/>
                </a:ext>
              </a:extLst>
            </p:cNvPr>
            <p:cNvSpPr/>
            <p:nvPr/>
          </p:nvSpPr>
          <p:spPr>
            <a:xfrm>
              <a:off x="-31131375" y="207655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198;p76">
              <a:extLst>
                <a:ext uri="{FF2B5EF4-FFF2-40B4-BE49-F238E27FC236}">
                  <a16:creationId xmlns:a16="http://schemas.microsoft.com/office/drawing/2014/main" id="{B79FC460-3FED-9FD7-1BEA-0FA03EC12820}"/>
                </a:ext>
              </a:extLst>
            </p:cNvPr>
            <p:cNvSpPr/>
            <p:nvPr/>
          </p:nvSpPr>
          <p:spPr>
            <a:xfrm>
              <a:off x="-31131375" y="20072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199;p76">
              <a:extLst>
                <a:ext uri="{FF2B5EF4-FFF2-40B4-BE49-F238E27FC236}">
                  <a16:creationId xmlns:a16="http://schemas.microsoft.com/office/drawing/2014/main" id="{F51E0690-50E8-064A-1BCB-41DF4AFCC6F1}"/>
                </a:ext>
              </a:extLst>
            </p:cNvPr>
            <p:cNvSpPr/>
            <p:nvPr/>
          </p:nvSpPr>
          <p:spPr>
            <a:xfrm>
              <a:off x="-31062075" y="2007250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200;p76">
              <a:extLst>
                <a:ext uri="{FF2B5EF4-FFF2-40B4-BE49-F238E27FC236}">
                  <a16:creationId xmlns:a16="http://schemas.microsoft.com/office/drawing/2014/main" id="{7E872D4F-8102-DA6C-C131-EF7EFF6AC1EE}"/>
                </a:ext>
              </a:extLst>
            </p:cNvPr>
            <p:cNvSpPr/>
            <p:nvPr/>
          </p:nvSpPr>
          <p:spPr>
            <a:xfrm>
              <a:off x="-31062075" y="2041900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201;p76">
              <a:extLst>
                <a:ext uri="{FF2B5EF4-FFF2-40B4-BE49-F238E27FC236}">
                  <a16:creationId xmlns:a16="http://schemas.microsoft.com/office/drawing/2014/main" id="{9D7C8029-FB2B-3BB8-3C89-AAA23EE9E31E}"/>
                </a:ext>
              </a:extLst>
            </p:cNvPr>
            <p:cNvSpPr/>
            <p:nvPr/>
          </p:nvSpPr>
          <p:spPr>
            <a:xfrm>
              <a:off x="-31062075" y="2076550"/>
              <a:ext cx="85875" cy="17375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202;p76">
              <a:extLst>
                <a:ext uri="{FF2B5EF4-FFF2-40B4-BE49-F238E27FC236}">
                  <a16:creationId xmlns:a16="http://schemas.microsoft.com/office/drawing/2014/main" id="{F4C0C54B-12B6-5912-9CF9-5048DC5E4C60}"/>
                </a:ext>
              </a:extLst>
            </p:cNvPr>
            <p:cNvSpPr/>
            <p:nvPr/>
          </p:nvSpPr>
          <p:spPr>
            <a:xfrm>
              <a:off x="-31062075" y="21104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203;p76">
              <a:extLst>
                <a:ext uri="{FF2B5EF4-FFF2-40B4-BE49-F238E27FC236}">
                  <a16:creationId xmlns:a16="http://schemas.microsoft.com/office/drawing/2014/main" id="{F7A46891-3EF6-7A13-AB84-DF3A4138F280}"/>
                </a:ext>
              </a:extLst>
            </p:cNvPr>
            <p:cNvSpPr/>
            <p:nvPr/>
          </p:nvSpPr>
          <p:spPr>
            <a:xfrm>
              <a:off x="-31062075" y="2145075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204;p76">
              <a:extLst>
                <a:ext uri="{FF2B5EF4-FFF2-40B4-BE49-F238E27FC236}">
                  <a16:creationId xmlns:a16="http://schemas.microsoft.com/office/drawing/2014/main" id="{C5D997F5-FFE4-EDDB-4F34-0E5DDB59399D}"/>
                </a:ext>
              </a:extLst>
            </p:cNvPr>
            <p:cNvSpPr/>
            <p:nvPr/>
          </p:nvSpPr>
          <p:spPr>
            <a:xfrm>
              <a:off x="-31062075" y="2179750"/>
              <a:ext cx="52025" cy="18125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205;p76">
              <a:extLst>
                <a:ext uri="{FF2B5EF4-FFF2-40B4-BE49-F238E27FC236}">
                  <a16:creationId xmlns:a16="http://schemas.microsoft.com/office/drawing/2014/main" id="{A6298222-C5AC-1E9B-AEA5-3D015DD799EF}"/>
                </a:ext>
              </a:extLst>
            </p:cNvPr>
            <p:cNvSpPr/>
            <p:nvPr/>
          </p:nvSpPr>
          <p:spPr>
            <a:xfrm>
              <a:off x="-30924225" y="1974175"/>
              <a:ext cx="51200" cy="240250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1101;p56">
            <a:extLst>
              <a:ext uri="{FF2B5EF4-FFF2-40B4-BE49-F238E27FC236}">
                <a16:creationId xmlns:a16="http://schemas.microsoft.com/office/drawing/2014/main" id="{43654E20-D11B-8A3D-0A37-D134054F3660}"/>
              </a:ext>
            </a:extLst>
          </p:cNvPr>
          <p:cNvSpPr/>
          <p:nvPr/>
        </p:nvSpPr>
        <p:spPr>
          <a:xfrm>
            <a:off x="3850721" y="3982657"/>
            <a:ext cx="239525" cy="314446"/>
          </a:xfrm>
          <a:custGeom>
            <a:avLst/>
            <a:gdLst/>
            <a:ahLst/>
            <a:cxnLst/>
            <a:rect l="l" t="t" r="r" b="b"/>
            <a:pathLst>
              <a:path w="21158" h="27776" extrusionOk="0">
                <a:moveTo>
                  <a:pt x="15461" y="1628"/>
                </a:moveTo>
                <a:cubicBezTo>
                  <a:pt x="15922" y="1628"/>
                  <a:pt x="16275" y="2008"/>
                  <a:pt x="16275" y="2442"/>
                </a:cubicBezTo>
                <a:lnTo>
                  <a:pt x="16275" y="6592"/>
                </a:lnTo>
                <a:lnTo>
                  <a:pt x="4883" y="6592"/>
                </a:lnTo>
                <a:lnTo>
                  <a:pt x="4883" y="2442"/>
                </a:lnTo>
                <a:cubicBezTo>
                  <a:pt x="4883" y="2008"/>
                  <a:pt x="5263" y="1628"/>
                  <a:pt x="5697" y="1628"/>
                </a:cubicBezTo>
                <a:close/>
                <a:moveTo>
                  <a:pt x="3256" y="8219"/>
                </a:moveTo>
                <a:lnTo>
                  <a:pt x="3256" y="10633"/>
                </a:lnTo>
                <a:cubicBezTo>
                  <a:pt x="3256" y="10931"/>
                  <a:pt x="3256" y="11176"/>
                  <a:pt x="3310" y="11447"/>
                </a:cubicBezTo>
                <a:lnTo>
                  <a:pt x="3256" y="11447"/>
                </a:lnTo>
                <a:lnTo>
                  <a:pt x="3256" y="11474"/>
                </a:lnTo>
                <a:cubicBezTo>
                  <a:pt x="2388" y="11474"/>
                  <a:pt x="1628" y="10714"/>
                  <a:pt x="1628" y="9846"/>
                </a:cubicBezTo>
                <a:cubicBezTo>
                  <a:pt x="1628" y="8951"/>
                  <a:pt x="2388" y="8219"/>
                  <a:pt x="3256" y="8219"/>
                </a:cubicBezTo>
                <a:close/>
                <a:moveTo>
                  <a:pt x="16275" y="8219"/>
                </a:moveTo>
                <a:lnTo>
                  <a:pt x="16275" y="10660"/>
                </a:lnTo>
                <a:cubicBezTo>
                  <a:pt x="16275" y="10931"/>
                  <a:pt x="16248" y="11203"/>
                  <a:pt x="16221" y="11474"/>
                </a:cubicBezTo>
                <a:lnTo>
                  <a:pt x="4964" y="11474"/>
                </a:lnTo>
                <a:cubicBezTo>
                  <a:pt x="4937" y="11203"/>
                  <a:pt x="4883" y="10931"/>
                  <a:pt x="4883" y="10660"/>
                </a:cubicBezTo>
                <a:lnTo>
                  <a:pt x="4883" y="8219"/>
                </a:lnTo>
                <a:close/>
                <a:moveTo>
                  <a:pt x="17902" y="8219"/>
                </a:moveTo>
                <a:cubicBezTo>
                  <a:pt x="18825" y="8219"/>
                  <a:pt x="19530" y="8924"/>
                  <a:pt x="19530" y="9846"/>
                </a:cubicBezTo>
                <a:cubicBezTo>
                  <a:pt x="19530" y="10714"/>
                  <a:pt x="18798" y="11474"/>
                  <a:pt x="17902" y="11474"/>
                </a:cubicBezTo>
                <a:lnTo>
                  <a:pt x="17875" y="11474"/>
                </a:lnTo>
                <a:cubicBezTo>
                  <a:pt x="17902" y="11203"/>
                  <a:pt x="17902" y="10931"/>
                  <a:pt x="17902" y="10660"/>
                </a:cubicBezTo>
                <a:lnTo>
                  <a:pt x="17902" y="8219"/>
                </a:lnTo>
                <a:close/>
                <a:moveTo>
                  <a:pt x="15733" y="13101"/>
                </a:moveTo>
                <a:cubicBezTo>
                  <a:pt x="14837" y="15054"/>
                  <a:pt x="12857" y="16410"/>
                  <a:pt x="10579" y="16410"/>
                </a:cubicBezTo>
                <a:cubicBezTo>
                  <a:pt x="8328" y="16410"/>
                  <a:pt x="6348" y="15027"/>
                  <a:pt x="5425" y="13101"/>
                </a:cubicBezTo>
                <a:close/>
                <a:moveTo>
                  <a:pt x="12206" y="17848"/>
                </a:moveTo>
                <a:lnTo>
                  <a:pt x="12206" y="19638"/>
                </a:lnTo>
                <a:cubicBezTo>
                  <a:pt x="12206" y="20506"/>
                  <a:pt x="11474" y="21266"/>
                  <a:pt x="10579" y="21266"/>
                </a:cubicBezTo>
                <a:cubicBezTo>
                  <a:pt x="9711" y="21266"/>
                  <a:pt x="8952" y="20506"/>
                  <a:pt x="8952" y="19638"/>
                </a:cubicBezTo>
                <a:lnTo>
                  <a:pt x="8952" y="17848"/>
                </a:lnTo>
                <a:cubicBezTo>
                  <a:pt x="9467" y="17984"/>
                  <a:pt x="10037" y="18011"/>
                  <a:pt x="10579" y="18011"/>
                </a:cubicBezTo>
                <a:cubicBezTo>
                  <a:pt x="11121" y="18011"/>
                  <a:pt x="11718" y="17929"/>
                  <a:pt x="12206" y="17848"/>
                </a:cubicBezTo>
                <a:close/>
                <a:moveTo>
                  <a:pt x="7053" y="20289"/>
                </a:moveTo>
                <a:lnTo>
                  <a:pt x="8789" y="24575"/>
                </a:lnTo>
                <a:lnTo>
                  <a:pt x="8789" y="24575"/>
                </a:lnTo>
                <a:lnTo>
                  <a:pt x="5371" y="21998"/>
                </a:lnTo>
                <a:lnTo>
                  <a:pt x="7053" y="20289"/>
                </a:lnTo>
                <a:close/>
                <a:moveTo>
                  <a:pt x="14159" y="20289"/>
                </a:moveTo>
                <a:lnTo>
                  <a:pt x="15868" y="21998"/>
                </a:lnTo>
                <a:lnTo>
                  <a:pt x="12451" y="24575"/>
                </a:lnTo>
                <a:lnTo>
                  <a:pt x="14159" y="20289"/>
                </a:lnTo>
                <a:close/>
                <a:moveTo>
                  <a:pt x="11366" y="22812"/>
                </a:moveTo>
                <a:lnTo>
                  <a:pt x="10579" y="24792"/>
                </a:lnTo>
                <a:lnTo>
                  <a:pt x="9820" y="22812"/>
                </a:lnTo>
                <a:lnTo>
                  <a:pt x="9820" y="22812"/>
                </a:lnTo>
                <a:cubicBezTo>
                  <a:pt x="10037" y="22893"/>
                  <a:pt x="10308" y="22920"/>
                  <a:pt x="10579" y="22920"/>
                </a:cubicBezTo>
                <a:cubicBezTo>
                  <a:pt x="10850" y="22920"/>
                  <a:pt x="11121" y="22893"/>
                  <a:pt x="11366" y="22812"/>
                </a:cubicBezTo>
                <a:close/>
                <a:moveTo>
                  <a:pt x="16492" y="20289"/>
                </a:moveTo>
                <a:lnTo>
                  <a:pt x="17685" y="20588"/>
                </a:lnTo>
                <a:cubicBezTo>
                  <a:pt x="18798" y="20886"/>
                  <a:pt x="19530" y="21862"/>
                  <a:pt x="19530" y="23002"/>
                </a:cubicBezTo>
                <a:lnTo>
                  <a:pt x="19530" y="26148"/>
                </a:lnTo>
                <a:lnTo>
                  <a:pt x="13020" y="26148"/>
                </a:lnTo>
                <a:lnTo>
                  <a:pt x="17577" y="22730"/>
                </a:lnTo>
                <a:cubicBezTo>
                  <a:pt x="17767" y="22595"/>
                  <a:pt x="17875" y="22351"/>
                  <a:pt x="17902" y="22106"/>
                </a:cubicBezTo>
                <a:cubicBezTo>
                  <a:pt x="17902" y="21862"/>
                  <a:pt x="17848" y="21645"/>
                  <a:pt x="17685" y="21455"/>
                </a:cubicBezTo>
                <a:lnTo>
                  <a:pt x="16492" y="20289"/>
                </a:lnTo>
                <a:close/>
                <a:moveTo>
                  <a:pt x="4693" y="20316"/>
                </a:moveTo>
                <a:lnTo>
                  <a:pt x="3500" y="21510"/>
                </a:lnTo>
                <a:cubicBezTo>
                  <a:pt x="3337" y="21672"/>
                  <a:pt x="3256" y="21917"/>
                  <a:pt x="3256" y="22134"/>
                </a:cubicBezTo>
                <a:cubicBezTo>
                  <a:pt x="3256" y="22378"/>
                  <a:pt x="3391" y="22595"/>
                  <a:pt x="3608" y="22757"/>
                </a:cubicBezTo>
                <a:lnTo>
                  <a:pt x="8138" y="26175"/>
                </a:lnTo>
                <a:lnTo>
                  <a:pt x="1628" y="26175"/>
                </a:lnTo>
                <a:lnTo>
                  <a:pt x="1628" y="23002"/>
                </a:lnTo>
                <a:cubicBezTo>
                  <a:pt x="1628" y="21862"/>
                  <a:pt x="2388" y="20886"/>
                  <a:pt x="3500" y="20615"/>
                </a:cubicBezTo>
                <a:lnTo>
                  <a:pt x="4693" y="20316"/>
                </a:lnTo>
                <a:close/>
                <a:moveTo>
                  <a:pt x="5697" y="1"/>
                </a:moveTo>
                <a:cubicBezTo>
                  <a:pt x="4341" y="1"/>
                  <a:pt x="3256" y="1085"/>
                  <a:pt x="3256" y="2442"/>
                </a:cubicBezTo>
                <a:lnTo>
                  <a:pt x="3256" y="6592"/>
                </a:lnTo>
                <a:cubicBezTo>
                  <a:pt x="1465" y="6592"/>
                  <a:pt x="1" y="8029"/>
                  <a:pt x="1" y="9846"/>
                </a:cubicBezTo>
                <a:cubicBezTo>
                  <a:pt x="1" y="11637"/>
                  <a:pt x="1465" y="13101"/>
                  <a:pt x="3256" y="13101"/>
                </a:cubicBezTo>
                <a:lnTo>
                  <a:pt x="3662" y="13101"/>
                </a:lnTo>
                <a:cubicBezTo>
                  <a:pt x="4313" y="14919"/>
                  <a:pt x="5642" y="16410"/>
                  <a:pt x="7324" y="17251"/>
                </a:cubicBezTo>
                <a:lnTo>
                  <a:pt x="7324" y="18011"/>
                </a:lnTo>
                <a:lnTo>
                  <a:pt x="3093" y="19069"/>
                </a:lnTo>
                <a:cubicBezTo>
                  <a:pt x="1276" y="19503"/>
                  <a:pt x="1" y="21130"/>
                  <a:pt x="1" y="23002"/>
                </a:cubicBezTo>
                <a:lnTo>
                  <a:pt x="1" y="26962"/>
                </a:lnTo>
                <a:cubicBezTo>
                  <a:pt x="1" y="27396"/>
                  <a:pt x="380" y="27775"/>
                  <a:pt x="814" y="27775"/>
                </a:cubicBezTo>
                <a:lnTo>
                  <a:pt x="20344" y="27775"/>
                </a:lnTo>
                <a:cubicBezTo>
                  <a:pt x="20805" y="27775"/>
                  <a:pt x="21157" y="27396"/>
                  <a:pt x="21157" y="26962"/>
                </a:cubicBezTo>
                <a:lnTo>
                  <a:pt x="21157" y="23002"/>
                </a:lnTo>
                <a:cubicBezTo>
                  <a:pt x="21157" y="21130"/>
                  <a:pt x="19910" y="19503"/>
                  <a:pt x="18092" y="19069"/>
                </a:cubicBezTo>
                <a:lnTo>
                  <a:pt x="13834" y="18011"/>
                </a:lnTo>
                <a:lnTo>
                  <a:pt x="13834" y="17251"/>
                </a:lnTo>
                <a:cubicBezTo>
                  <a:pt x="15543" y="16383"/>
                  <a:pt x="16872" y="14892"/>
                  <a:pt x="17496" y="13101"/>
                </a:cubicBezTo>
                <a:lnTo>
                  <a:pt x="17902" y="13101"/>
                </a:lnTo>
                <a:cubicBezTo>
                  <a:pt x="19720" y="13101"/>
                  <a:pt x="21157" y="11637"/>
                  <a:pt x="21157" y="9846"/>
                </a:cubicBezTo>
                <a:cubicBezTo>
                  <a:pt x="21157" y="8029"/>
                  <a:pt x="19720" y="6592"/>
                  <a:pt x="17902" y="6592"/>
                </a:cubicBezTo>
                <a:lnTo>
                  <a:pt x="17902" y="2442"/>
                </a:lnTo>
                <a:cubicBezTo>
                  <a:pt x="17902" y="1085"/>
                  <a:pt x="16817" y="1"/>
                  <a:pt x="154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C341A7E-BCA8-EE67-847B-84480F86B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16"/>
          <a:stretch/>
        </p:blipFill>
        <p:spPr>
          <a:xfrm>
            <a:off x="6442310" y="653198"/>
            <a:ext cx="2097130" cy="4110844"/>
          </a:xfrm>
          <a:prstGeom prst="rect">
            <a:avLst/>
          </a:prstGeom>
        </p:spPr>
      </p:pic>
      <p:grpSp>
        <p:nvGrpSpPr>
          <p:cNvPr id="6" name="Google Shape;1080;p55">
            <a:extLst>
              <a:ext uri="{FF2B5EF4-FFF2-40B4-BE49-F238E27FC236}">
                <a16:creationId xmlns:a16="http://schemas.microsoft.com/office/drawing/2014/main" id="{DE964041-A8D5-04E6-4DDF-D139AD6E2229}"/>
              </a:ext>
            </a:extLst>
          </p:cNvPr>
          <p:cNvGrpSpPr/>
          <p:nvPr/>
        </p:nvGrpSpPr>
        <p:grpSpPr>
          <a:xfrm>
            <a:off x="6383674" y="580625"/>
            <a:ext cx="2203826" cy="4279335"/>
            <a:chOff x="3336600" y="3468450"/>
            <a:chExt cx="336250" cy="668300"/>
          </a:xfrm>
        </p:grpSpPr>
        <p:sp>
          <p:nvSpPr>
            <p:cNvPr id="7" name="Google Shape;1081;p55">
              <a:extLst>
                <a:ext uri="{FF2B5EF4-FFF2-40B4-BE49-F238E27FC236}">
                  <a16:creationId xmlns:a16="http://schemas.microsoft.com/office/drawing/2014/main" id="{A7585FB7-507E-D803-93DB-CC7FD8200A23}"/>
                </a:ext>
              </a:extLst>
            </p:cNvPr>
            <p:cNvSpPr/>
            <p:nvPr/>
          </p:nvSpPr>
          <p:spPr>
            <a:xfrm>
              <a:off x="3336600" y="3468450"/>
              <a:ext cx="336250" cy="668300"/>
            </a:xfrm>
            <a:custGeom>
              <a:avLst/>
              <a:gdLst/>
              <a:ahLst/>
              <a:cxnLst/>
              <a:rect l="l" t="t" r="r" b="b"/>
              <a:pathLst>
                <a:path w="13450" h="26732" extrusionOk="0">
                  <a:moveTo>
                    <a:pt x="12354" y="461"/>
                  </a:moveTo>
                  <a:cubicBezTo>
                    <a:pt x="12730" y="461"/>
                    <a:pt x="13031" y="762"/>
                    <a:pt x="13031" y="1139"/>
                  </a:cubicBezTo>
                  <a:lnTo>
                    <a:pt x="13031" y="24221"/>
                  </a:lnTo>
                  <a:cubicBezTo>
                    <a:pt x="13031" y="24598"/>
                    <a:pt x="12730" y="24899"/>
                    <a:pt x="12354" y="24899"/>
                  </a:cubicBezTo>
                  <a:lnTo>
                    <a:pt x="1097" y="24899"/>
                  </a:lnTo>
                  <a:cubicBezTo>
                    <a:pt x="720" y="24899"/>
                    <a:pt x="419" y="24598"/>
                    <a:pt x="419" y="24221"/>
                  </a:cubicBezTo>
                  <a:lnTo>
                    <a:pt x="419" y="1139"/>
                  </a:lnTo>
                  <a:cubicBezTo>
                    <a:pt x="419" y="762"/>
                    <a:pt x="720" y="461"/>
                    <a:pt x="1097" y="461"/>
                  </a:cubicBezTo>
                  <a:close/>
                  <a:moveTo>
                    <a:pt x="1022" y="0"/>
                  </a:moveTo>
                  <a:cubicBezTo>
                    <a:pt x="461" y="0"/>
                    <a:pt x="1" y="452"/>
                    <a:pt x="1" y="1021"/>
                  </a:cubicBezTo>
                  <a:lnTo>
                    <a:pt x="1" y="25711"/>
                  </a:lnTo>
                  <a:cubicBezTo>
                    <a:pt x="1" y="26280"/>
                    <a:pt x="461" y="26732"/>
                    <a:pt x="1022" y="26732"/>
                  </a:cubicBezTo>
                  <a:lnTo>
                    <a:pt x="12429" y="26732"/>
                  </a:lnTo>
                  <a:cubicBezTo>
                    <a:pt x="12998" y="26732"/>
                    <a:pt x="13450" y="26271"/>
                    <a:pt x="13450" y="25711"/>
                  </a:cubicBezTo>
                  <a:lnTo>
                    <a:pt x="13450" y="1021"/>
                  </a:lnTo>
                  <a:cubicBezTo>
                    <a:pt x="13450" y="452"/>
                    <a:pt x="12998" y="0"/>
                    <a:pt x="12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82;p55">
              <a:extLst>
                <a:ext uri="{FF2B5EF4-FFF2-40B4-BE49-F238E27FC236}">
                  <a16:creationId xmlns:a16="http://schemas.microsoft.com/office/drawing/2014/main" id="{18CEC5E2-F036-8405-9920-AD7423B19A8D}"/>
                </a:ext>
              </a:extLst>
            </p:cNvPr>
            <p:cNvSpPr/>
            <p:nvPr/>
          </p:nvSpPr>
          <p:spPr>
            <a:xfrm>
              <a:off x="3490375" y="4105350"/>
              <a:ext cx="18250" cy="18225"/>
            </a:xfrm>
            <a:custGeom>
              <a:avLst/>
              <a:gdLst/>
              <a:ahLst/>
              <a:cxnLst/>
              <a:rect l="l" t="t" r="r" b="b"/>
              <a:pathLst>
                <a:path w="730" h="729" extrusionOk="0">
                  <a:moveTo>
                    <a:pt x="511" y="84"/>
                  </a:moveTo>
                  <a:cubicBezTo>
                    <a:pt x="587" y="84"/>
                    <a:pt x="645" y="143"/>
                    <a:pt x="645" y="218"/>
                  </a:cubicBezTo>
                  <a:lnTo>
                    <a:pt x="645" y="511"/>
                  </a:lnTo>
                  <a:cubicBezTo>
                    <a:pt x="645" y="586"/>
                    <a:pt x="587" y="653"/>
                    <a:pt x="511" y="653"/>
                  </a:cubicBezTo>
                  <a:lnTo>
                    <a:pt x="219" y="653"/>
                  </a:lnTo>
                  <a:cubicBezTo>
                    <a:pt x="143" y="653"/>
                    <a:pt x="76" y="586"/>
                    <a:pt x="76" y="511"/>
                  </a:cubicBezTo>
                  <a:lnTo>
                    <a:pt x="76" y="218"/>
                  </a:lnTo>
                  <a:cubicBezTo>
                    <a:pt x="76" y="143"/>
                    <a:pt x="143" y="84"/>
                    <a:pt x="219" y="84"/>
                  </a:cubicBezTo>
                  <a:close/>
                  <a:moveTo>
                    <a:pt x="219" y="0"/>
                  </a:moveTo>
                  <a:cubicBezTo>
                    <a:pt x="101" y="0"/>
                    <a:pt x="1" y="101"/>
                    <a:pt x="1" y="218"/>
                  </a:cubicBezTo>
                  <a:lnTo>
                    <a:pt x="1" y="511"/>
                  </a:lnTo>
                  <a:cubicBezTo>
                    <a:pt x="1" y="628"/>
                    <a:pt x="101" y="729"/>
                    <a:pt x="219" y="729"/>
                  </a:cubicBezTo>
                  <a:lnTo>
                    <a:pt x="511" y="729"/>
                  </a:lnTo>
                  <a:cubicBezTo>
                    <a:pt x="629" y="729"/>
                    <a:pt x="729" y="628"/>
                    <a:pt x="729" y="511"/>
                  </a:cubicBezTo>
                  <a:lnTo>
                    <a:pt x="729" y="218"/>
                  </a:lnTo>
                  <a:cubicBezTo>
                    <a:pt x="729" y="101"/>
                    <a:pt x="629" y="0"/>
                    <a:pt x="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1"/>
          <p:cNvSpPr/>
          <p:nvPr/>
        </p:nvSpPr>
        <p:spPr>
          <a:xfrm>
            <a:off x="3352489" y="1524343"/>
            <a:ext cx="2607900" cy="2607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1"/>
          <p:cNvSpPr/>
          <p:nvPr/>
        </p:nvSpPr>
        <p:spPr>
          <a:xfrm>
            <a:off x="3219676" y="1620856"/>
            <a:ext cx="875100" cy="875100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1"/>
          <p:cNvSpPr/>
          <p:nvPr/>
        </p:nvSpPr>
        <p:spPr>
          <a:xfrm>
            <a:off x="5218101" y="1620856"/>
            <a:ext cx="875100" cy="875100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>
            <a:off x="3219676" y="3160631"/>
            <a:ext cx="875100" cy="875100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1"/>
          <p:cNvSpPr/>
          <p:nvPr/>
        </p:nvSpPr>
        <p:spPr>
          <a:xfrm>
            <a:off x="5218101" y="3160631"/>
            <a:ext cx="875100" cy="875100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4BC9E"/>
                </a:solidFill>
              </a:rPr>
              <a:t>DOQTOOR.COM</a:t>
            </a:r>
            <a:endParaRPr>
              <a:solidFill>
                <a:srgbClr val="24BC9E"/>
              </a:solidFill>
            </a:endParaRPr>
          </a:p>
        </p:txBody>
      </p:sp>
      <p:sp>
        <p:nvSpPr>
          <p:cNvPr id="811" name="Google Shape;811;p41"/>
          <p:cNvSpPr txBox="1"/>
          <p:nvPr/>
        </p:nvSpPr>
        <p:spPr>
          <a:xfrm>
            <a:off x="614563" y="1543953"/>
            <a:ext cx="2309351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+10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Entreprises</a:t>
            </a:r>
            <a:endParaRPr sz="2000" dirty="0">
              <a:solidFill>
                <a:schemeClr val="dk1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812" name="Google Shape;812;p41"/>
          <p:cNvSpPr txBox="1"/>
          <p:nvPr/>
        </p:nvSpPr>
        <p:spPr>
          <a:xfrm>
            <a:off x="725327" y="1936396"/>
            <a:ext cx="20655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endParaRPr lang="fr-FR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13" name="Google Shape;813;p41"/>
          <p:cNvSpPr txBox="1"/>
          <p:nvPr/>
        </p:nvSpPr>
        <p:spPr>
          <a:xfrm>
            <a:off x="860214" y="3083728"/>
            <a:ext cx="2063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fr-FR" sz="2000" dirty="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 abonnements</a:t>
            </a:r>
          </a:p>
        </p:txBody>
      </p:sp>
      <p:sp>
        <p:nvSpPr>
          <p:cNvPr id="814" name="Google Shape;814;p41"/>
          <p:cNvSpPr txBox="1"/>
          <p:nvPr/>
        </p:nvSpPr>
        <p:spPr>
          <a:xfrm>
            <a:off x="832809" y="2914427"/>
            <a:ext cx="2118509" cy="79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+ 100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15" name="Google Shape;815;p41"/>
          <p:cNvSpPr txBox="1"/>
          <p:nvPr/>
        </p:nvSpPr>
        <p:spPr>
          <a:xfrm>
            <a:off x="6337863" y="1528914"/>
            <a:ext cx="1072458" cy="53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Palanquin Dark"/>
                <a:ea typeface="Palanquin Dark"/>
                <a:cs typeface="Palanquin Dark"/>
              </a:rPr>
              <a:t>+100</a:t>
            </a:r>
          </a:p>
        </p:txBody>
      </p:sp>
      <p:sp>
        <p:nvSpPr>
          <p:cNvPr id="816" name="Google Shape;816;p41"/>
          <p:cNvSpPr txBox="1"/>
          <p:nvPr/>
        </p:nvSpPr>
        <p:spPr>
          <a:xfrm>
            <a:off x="6425248" y="1963565"/>
            <a:ext cx="20655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Professionnels de santé inscrits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17" name="Google Shape;817;p41"/>
          <p:cNvSpPr txBox="1"/>
          <p:nvPr/>
        </p:nvSpPr>
        <p:spPr>
          <a:xfrm>
            <a:off x="6337863" y="3083728"/>
            <a:ext cx="2308187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+500 Télé conseils</a:t>
            </a:r>
          </a:p>
        </p:txBody>
      </p:sp>
      <p:sp>
        <p:nvSpPr>
          <p:cNvPr id="818" name="Google Shape;818;p41"/>
          <p:cNvSpPr txBox="1"/>
          <p:nvPr/>
        </p:nvSpPr>
        <p:spPr>
          <a:xfrm>
            <a:off x="6336876" y="3475009"/>
            <a:ext cx="2065500" cy="36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Service gratuit</a:t>
            </a:r>
          </a:p>
        </p:txBody>
      </p:sp>
      <p:grpSp>
        <p:nvGrpSpPr>
          <p:cNvPr id="825" name="Google Shape;825;p41"/>
          <p:cNvGrpSpPr/>
          <p:nvPr/>
        </p:nvGrpSpPr>
        <p:grpSpPr>
          <a:xfrm>
            <a:off x="4534380" y="1393318"/>
            <a:ext cx="271500" cy="2876800"/>
            <a:chOff x="4436250" y="1500475"/>
            <a:chExt cx="271500" cy="2876800"/>
          </a:xfrm>
        </p:grpSpPr>
        <p:grpSp>
          <p:nvGrpSpPr>
            <p:cNvPr id="826" name="Google Shape;826;p41"/>
            <p:cNvGrpSpPr/>
            <p:nvPr/>
          </p:nvGrpSpPr>
          <p:grpSpPr>
            <a:xfrm>
              <a:off x="4436250" y="1500475"/>
              <a:ext cx="271500" cy="271500"/>
              <a:chOff x="4436250" y="1500475"/>
              <a:chExt cx="271500" cy="271500"/>
            </a:xfrm>
          </p:grpSpPr>
          <p:sp>
            <p:nvSpPr>
              <p:cNvPr id="827" name="Google Shape;827;p41"/>
              <p:cNvSpPr/>
              <p:nvPr/>
            </p:nvSpPr>
            <p:spPr>
              <a:xfrm>
                <a:off x="4436250" y="1500475"/>
                <a:ext cx="271500" cy="27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1"/>
              <p:cNvSpPr/>
              <p:nvPr/>
            </p:nvSpPr>
            <p:spPr>
              <a:xfrm>
                <a:off x="4538350" y="1587025"/>
                <a:ext cx="85200" cy="98400"/>
              </a:xfrm>
              <a:prstGeom prst="chevron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9" name="Google Shape;829;p41"/>
            <p:cNvGrpSpPr/>
            <p:nvPr/>
          </p:nvGrpSpPr>
          <p:grpSpPr>
            <a:xfrm rot="10800000">
              <a:off x="4436250" y="4105775"/>
              <a:ext cx="271500" cy="271500"/>
              <a:chOff x="4436250" y="1500475"/>
              <a:chExt cx="271500" cy="271500"/>
            </a:xfrm>
          </p:grpSpPr>
          <p:sp>
            <p:nvSpPr>
              <p:cNvPr id="830" name="Google Shape;830;p41"/>
              <p:cNvSpPr/>
              <p:nvPr/>
            </p:nvSpPr>
            <p:spPr>
              <a:xfrm>
                <a:off x="4436250" y="1500475"/>
                <a:ext cx="271500" cy="27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1"/>
              <p:cNvSpPr/>
              <p:nvPr/>
            </p:nvSpPr>
            <p:spPr>
              <a:xfrm>
                <a:off x="4538350" y="1587025"/>
                <a:ext cx="85200" cy="98400"/>
              </a:xfrm>
              <a:prstGeom prst="chevron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2" name="Google Shape;832;p41"/>
          <p:cNvGrpSpPr/>
          <p:nvPr/>
        </p:nvGrpSpPr>
        <p:grpSpPr>
          <a:xfrm rot="5400000">
            <a:off x="4504301" y="1393318"/>
            <a:ext cx="271500" cy="2876800"/>
            <a:chOff x="4436250" y="1500475"/>
            <a:chExt cx="271500" cy="2876800"/>
          </a:xfrm>
        </p:grpSpPr>
        <p:grpSp>
          <p:nvGrpSpPr>
            <p:cNvPr id="833" name="Google Shape;833;p41"/>
            <p:cNvGrpSpPr/>
            <p:nvPr/>
          </p:nvGrpSpPr>
          <p:grpSpPr>
            <a:xfrm>
              <a:off x="4436250" y="1500475"/>
              <a:ext cx="271500" cy="271500"/>
              <a:chOff x="4436250" y="1500475"/>
              <a:chExt cx="271500" cy="271500"/>
            </a:xfrm>
          </p:grpSpPr>
          <p:sp>
            <p:nvSpPr>
              <p:cNvPr id="834" name="Google Shape;834;p41"/>
              <p:cNvSpPr/>
              <p:nvPr/>
            </p:nvSpPr>
            <p:spPr>
              <a:xfrm>
                <a:off x="4436250" y="1500475"/>
                <a:ext cx="271500" cy="27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1"/>
              <p:cNvSpPr/>
              <p:nvPr/>
            </p:nvSpPr>
            <p:spPr>
              <a:xfrm>
                <a:off x="4538350" y="1587025"/>
                <a:ext cx="85200" cy="98400"/>
              </a:xfrm>
              <a:prstGeom prst="chevron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6" name="Google Shape;836;p41"/>
            <p:cNvGrpSpPr/>
            <p:nvPr/>
          </p:nvGrpSpPr>
          <p:grpSpPr>
            <a:xfrm rot="10800000">
              <a:off x="4436250" y="4105775"/>
              <a:ext cx="271500" cy="271500"/>
              <a:chOff x="4436250" y="1500475"/>
              <a:chExt cx="271500" cy="271500"/>
            </a:xfrm>
          </p:grpSpPr>
          <p:sp>
            <p:nvSpPr>
              <p:cNvPr id="837" name="Google Shape;837;p41"/>
              <p:cNvSpPr/>
              <p:nvPr/>
            </p:nvSpPr>
            <p:spPr>
              <a:xfrm>
                <a:off x="4436250" y="1500475"/>
                <a:ext cx="271500" cy="27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1"/>
              <p:cNvSpPr/>
              <p:nvPr/>
            </p:nvSpPr>
            <p:spPr>
              <a:xfrm>
                <a:off x="4538350" y="1587025"/>
                <a:ext cx="85200" cy="98400"/>
              </a:xfrm>
              <a:prstGeom prst="chevron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1764;p75">
            <a:extLst>
              <a:ext uri="{FF2B5EF4-FFF2-40B4-BE49-F238E27FC236}">
                <a16:creationId xmlns:a16="http://schemas.microsoft.com/office/drawing/2014/main" id="{20088576-58FA-C44F-544C-B8416E629D85}"/>
              </a:ext>
            </a:extLst>
          </p:cNvPr>
          <p:cNvGrpSpPr/>
          <p:nvPr/>
        </p:nvGrpSpPr>
        <p:grpSpPr>
          <a:xfrm>
            <a:off x="3390220" y="1800934"/>
            <a:ext cx="536641" cy="514944"/>
            <a:chOff x="-62890750" y="2296300"/>
            <a:chExt cx="330825" cy="317450"/>
          </a:xfrm>
          <a:solidFill>
            <a:schemeClr val="bg1"/>
          </a:solidFill>
        </p:grpSpPr>
        <p:sp>
          <p:nvSpPr>
            <p:cNvPr id="5" name="Google Shape;11765;p75">
              <a:extLst>
                <a:ext uri="{FF2B5EF4-FFF2-40B4-BE49-F238E27FC236}">
                  <a16:creationId xmlns:a16="http://schemas.microsoft.com/office/drawing/2014/main" id="{5743C9E3-C480-8DB3-0901-923E0CAE69F8}"/>
                </a:ext>
              </a:extLst>
            </p:cNvPr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766;p75">
              <a:extLst>
                <a:ext uri="{FF2B5EF4-FFF2-40B4-BE49-F238E27FC236}">
                  <a16:creationId xmlns:a16="http://schemas.microsoft.com/office/drawing/2014/main" id="{D7977034-B198-8FAD-5343-5FB804B2779D}"/>
                </a:ext>
              </a:extLst>
            </p:cNvPr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767;p75">
              <a:extLst>
                <a:ext uri="{FF2B5EF4-FFF2-40B4-BE49-F238E27FC236}">
                  <a16:creationId xmlns:a16="http://schemas.microsoft.com/office/drawing/2014/main" id="{65F7A149-EB7E-8A74-FF35-71A936DDF3DC}"/>
                </a:ext>
              </a:extLst>
            </p:cNvPr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1141;p58">
            <a:extLst>
              <a:ext uri="{FF2B5EF4-FFF2-40B4-BE49-F238E27FC236}">
                <a16:creationId xmlns:a16="http://schemas.microsoft.com/office/drawing/2014/main" id="{77DD0403-AD71-B34F-3F3D-6624729ADA33}"/>
              </a:ext>
            </a:extLst>
          </p:cNvPr>
          <p:cNvSpPr/>
          <p:nvPr/>
        </p:nvSpPr>
        <p:spPr>
          <a:xfrm>
            <a:off x="5509544" y="1844452"/>
            <a:ext cx="297407" cy="480546"/>
          </a:xfrm>
          <a:custGeom>
            <a:avLst/>
            <a:gdLst/>
            <a:ahLst/>
            <a:cxnLst/>
            <a:rect l="l" t="t" r="r" b="b"/>
            <a:pathLst>
              <a:path w="9086" h="14681" extrusionOk="0">
                <a:moveTo>
                  <a:pt x="7561" y="10002"/>
                </a:moveTo>
                <a:cubicBezTo>
                  <a:pt x="7883" y="10002"/>
                  <a:pt x="8121" y="10240"/>
                  <a:pt x="8121" y="10549"/>
                </a:cubicBezTo>
                <a:cubicBezTo>
                  <a:pt x="8121" y="10871"/>
                  <a:pt x="7859" y="11109"/>
                  <a:pt x="7561" y="11109"/>
                </a:cubicBezTo>
                <a:cubicBezTo>
                  <a:pt x="7252" y="11109"/>
                  <a:pt x="7014" y="10871"/>
                  <a:pt x="7014" y="10549"/>
                </a:cubicBezTo>
                <a:cubicBezTo>
                  <a:pt x="7014" y="10240"/>
                  <a:pt x="7252" y="10002"/>
                  <a:pt x="7561" y="10002"/>
                </a:cubicBezTo>
                <a:close/>
                <a:moveTo>
                  <a:pt x="3894" y="11049"/>
                </a:moveTo>
                <a:lnTo>
                  <a:pt x="3894" y="12371"/>
                </a:lnTo>
                <a:lnTo>
                  <a:pt x="3870" y="12371"/>
                </a:lnTo>
                <a:cubicBezTo>
                  <a:pt x="3870" y="13097"/>
                  <a:pt x="3275" y="13693"/>
                  <a:pt x="2549" y="13693"/>
                </a:cubicBezTo>
                <a:lnTo>
                  <a:pt x="2323" y="13693"/>
                </a:lnTo>
                <a:cubicBezTo>
                  <a:pt x="1573" y="13693"/>
                  <a:pt x="989" y="13109"/>
                  <a:pt x="989" y="12371"/>
                </a:cubicBezTo>
                <a:cubicBezTo>
                  <a:pt x="989" y="11645"/>
                  <a:pt x="1584" y="11049"/>
                  <a:pt x="2311" y="11049"/>
                </a:cubicBezTo>
                <a:close/>
                <a:moveTo>
                  <a:pt x="2477" y="0"/>
                </a:moveTo>
                <a:cubicBezTo>
                  <a:pt x="2192" y="0"/>
                  <a:pt x="1989" y="215"/>
                  <a:pt x="1989" y="489"/>
                </a:cubicBezTo>
                <a:lnTo>
                  <a:pt x="1989" y="703"/>
                </a:lnTo>
                <a:lnTo>
                  <a:pt x="799" y="703"/>
                </a:lnTo>
                <a:cubicBezTo>
                  <a:pt x="513" y="703"/>
                  <a:pt x="299" y="905"/>
                  <a:pt x="299" y="1191"/>
                </a:cubicBezTo>
                <a:lnTo>
                  <a:pt x="299" y="3858"/>
                </a:lnTo>
                <a:cubicBezTo>
                  <a:pt x="299" y="5906"/>
                  <a:pt x="1894" y="7609"/>
                  <a:pt x="3906" y="7787"/>
                </a:cubicBezTo>
                <a:lnTo>
                  <a:pt x="3906" y="10061"/>
                </a:lnTo>
                <a:lnTo>
                  <a:pt x="2311" y="10061"/>
                </a:lnTo>
                <a:cubicBezTo>
                  <a:pt x="1049" y="10061"/>
                  <a:pt x="1" y="11109"/>
                  <a:pt x="1" y="12371"/>
                </a:cubicBezTo>
                <a:cubicBezTo>
                  <a:pt x="1" y="13633"/>
                  <a:pt x="1049" y="14681"/>
                  <a:pt x="2323" y="14681"/>
                </a:cubicBezTo>
                <a:lnTo>
                  <a:pt x="2549" y="14681"/>
                </a:lnTo>
                <a:cubicBezTo>
                  <a:pt x="3811" y="14681"/>
                  <a:pt x="4859" y="13633"/>
                  <a:pt x="4859" y="12371"/>
                </a:cubicBezTo>
                <a:lnTo>
                  <a:pt x="4859" y="11049"/>
                </a:lnTo>
                <a:lnTo>
                  <a:pt x="6121" y="11049"/>
                </a:lnTo>
                <a:cubicBezTo>
                  <a:pt x="6335" y="11657"/>
                  <a:pt x="6895" y="12085"/>
                  <a:pt x="7561" y="12085"/>
                </a:cubicBezTo>
                <a:cubicBezTo>
                  <a:pt x="8419" y="12085"/>
                  <a:pt x="9085" y="11407"/>
                  <a:pt x="9085" y="10573"/>
                </a:cubicBezTo>
                <a:cubicBezTo>
                  <a:pt x="9085" y="9740"/>
                  <a:pt x="8395" y="9025"/>
                  <a:pt x="7561" y="9025"/>
                </a:cubicBezTo>
                <a:cubicBezTo>
                  <a:pt x="6895" y="9025"/>
                  <a:pt x="6335" y="9454"/>
                  <a:pt x="6121" y="10061"/>
                </a:cubicBezTo>
                <a:lnTo>
                  <a:pt x="4859" y="10061"/>
                </a:lnTo>
                <a:lnTo>
                  <a:pt x="4859" y="7787"/>
                </a:lnTo>
                <a:cubicBezTo>
                  <a:pt x="6835" y="7573"/>
                  <a:pt x="8395" y="5906"/>
                  <a:pt x="8395" y="3858"/>
                </a:cubicBezTo>
                <a:lnTo>
                  <a:pt x="8395" y="1191"/>
                </a:lnTo>
                <a:cubicBezTo>
                  <a:pt x="8395" y="905"/>
                  <a:pt x="8192" y="703"/>
                  <a:pt x="7907" y="703"/>
                </a:cubicBezTo>
                <a:lnTo>
                  <a:pt x="6776" y="703"/>
                </a:lnTo>
                <a:lnTo>
                  <a:pt x="6776" y="489"/>
                </a:lnTo>
                <a:cubicBezTo>
                  <a:pt x="6776" y="215"/>
                  <a:pt x="6573" y="0"/>
                  <a:pt x="6287" y="0"/>
                </a:cubicBezTo>
                <a:cubicBezTo>
                  <a:pt x="6002" y="0"/>
                  <a:pt x="5799" y="215"/>
                  <a:pt x="5799" y="489"/>
                </a:cubicBezTo>
                <a:lnTo>
                  <a:pt x="5799" y="1858"/>
                </a:lnTo>
                <a:cubicBezTo>
                  <a:pt x="5799" y="2144"/>
                  <a:pt x="6002" y="2358"/>
                  <a:pt x="6287" y="2358"/>
                </a:cubicBezTo>
                <a:cubicBezTo>
                  <a:pt x="6573" y="2358"/>
                  <a:pt x="6776" y="2144"/>
                  <a:pt x="6776" y="1858"/>
                </a:cubicBezTo>
                <a:lnTo>
                  <a:pt x="6776" y="1679"/>
                </a:lnTo>
                <a:lnTo>
                  <a:pt x="7430" y="1679"/>
                </a:lnTo>
                <a:lnTo>
                  <a:pt x="7430" y="3858"/>
                </a:lnTo>
                <a:cubicBezTo>
                  <a:pt x="7430" y="5489"/>
                  <a:pt x="6109" y="6823"/>
                  <a:pt x="4466" y="6823"/>
                </a:cubicBezTo>
                <a:lnTo>
                  <a:pt x="4251" y="6823"/>
                </a:lnTo>
                <a:cubicBezTo>
                  <a:pt x="2608" y="6823"/>
                  <a:pt x="1287" y="5489"/>
                  <a:pt x="1287" y="3858"/>
                </a:cubicBezTo>
                <a:lnTo>
                  <a:pt x="1287" y="1679"/>
                </a:lnTo>
                <a:lnTo>
                  <a:pt x="1989" y="1679"/>
                </a:lnTo>
                <a:lnTo>
                  <a:pt x="1989" y="1858"/>
                </a:lnTo>
                <a:cubicBezTo>
                  <a:pt x="1989" y="2144"/>
                  <a:pt x="2192" y="2358"/>
                  <a:pt x="2477" y="2358"/>
                </a:cubicBezTo>
                <a:cubicBezTo>
                  <a:pt x="2763" y="2358"/>
                  <a:pt x="2966" y="2144"/>
                  <a:pt x="2966" y="1858"/>
                </a:cubicBezTo>
                <a:lnTo>
                  <a:pt x="2966" y="489"/>
                </a:lnTo>
                <a:cubicBezTo>
                  <a:pt x="2966" y="215"/>
                  <a:pt x="2751" y="0"/>
                  <a:pt x="2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2114;p76">
            <a:extLst>
              <a:ext uri="{FF2B5EF4-FFF2-40B4-BE49-F238E27FC236}">
                <a16:creationId xmlns:a16="http://schemas.microsoft.com/office/drawing/2014/main" id="{819BF1CE-A9BE-3743-0A08-6748892CDD59}"/>
              </a:ext>
            </a:extLst>
          </p:cNvPr>
          <p:cNvGrpSpPr/>
          <p:nvPr/>
        </p:nvGrpSpPr>
        <p:grpSpPr>
          <a:xfrm>
            <a:off x="3403727" y="3345354"/>
            <a:ext cx="499308" cy="497983"/>
            <a:chOff x="-35495600" y="2631825"/>
            <a:chExt cx="292225" cy="291450"/>
          </a:xfrm>
          <a:solidFill>
            <a:schemeClr val="bg1"/>
          </a:solidFill>
        </p:grpSpPr>
        <p:sp>
          <p:nvSpPr>
            <p:cNvPr id="10" name="Google Shape;12115;p76">
              <a:extLst>
                <a:ext uri="{FF2B5EF4-FFF2-40B4-BE49-F238E27FC236}">
                  <a16:creationId xmlns:a16="http://schemas.microsoft.com/office/drawing/2014/main" id="{50215471-5C45-8976-B4A7-7B1C7F132F20}"/>
                </a:ext>
              </a:extLst>
            </p:cNvPr>
            <p:cNvSpPr/>
            <p:nvPr/>
          </p:nvSpPr>
          <p:spPr>
            <a:xfrm>
              <a:off x="-35495600" y="2735025"/>
              <a:ext cx="137075" cy="188250"/>
            </a:xfrm>
            <a:custGeom>
              <a:avLst/>
              <a:gdLst/>
              <a:ahLst/>
              <a:cxnLst/>
              <a:rect l="l" t="t" r="r" b="b"/>
              <a:pathLst>
                <a:path w="5483" h="7530" extrusionOk="0">
                  <a:moveTo>
                    <a:pt x="4443" y="662"/>
                  </a:moveTo>
                  <a:cubicBezTo>
                    <a:pt x="4663" y="662"/>
                    <a:pt x="4821" y="819"/>
                    <a:pt x="4821" y="1040"/>
                  </a:cubicBezTo>
                  <a:lnTo>
                    <a:pt x="4821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725" y="819"/>
                    <a:pt x="820" y="662"/>
                    <a:pt x="1040" y="662"/>
                  </a:cubicBezTo>
                  <a:close/>
                  <a:moveTo>
                    <a:pt x="4821" y="2048"/>
                  </a:moveTo>
                  <a:lnTo>
                    <a:pt x="4821" y="5482"/>
                  </a:lnTo>
                  <a:lnTo>
                    <a:pt x="662" y="5482"/>
                  </a:lnTo>
                  <a:lnTo>
                    <a:pt x="662" y="2048"/>
                  </a:lnTo>
                  <a:close/>
                  <a:moveTo>
                    <a:pt x="4852" y="6143"/>
                  </a:moveTo>
                  <a:lnTo>
                    <a:pt x="4852" y="6490"/>
                  </a:lnTo>
                  <a:cubicBezTo>
                    <a:pt x="4821" y="6711"/>
                    <a:pt x="4663" y="6868"/>
                    <a:pt x="4506" y="6868"/>
                  </a:cubicBezTo>
                  <a:lnTo>
                    <a:pt x="1072" y="6868"/>
                  </a:lnTo>
                  <a:cubicBezTo>
                    <a:pt x="883" y="6868"/>
                    <a:pt x="725" y="6711"/>
                    <a:pt x="725" y="6490"/>
                  </a:cubicBezTo>
                  <a:lnTo>
                    <a:pt x="725" y="6143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6490"/>
                  </a:lnTo>
                  <a:cubicBezTo>
                    <a:pt x="0" y="7057"/>
                    <a:pt x="473" y="7530"/>
                    <a:pt x="1040" y="7530"/>
                  </a:cubicBezTo>
                  <a:lnTo>
                    <a:pt x="4443" y="7530"/>
                  </a:lnTo>
                  <a:cubicBezTo>
                    <a:pt x="5010" y="7530"/>
                    <a:pt x="5482" y="7057"/>
                    <a:pt x="5482" y="6490"/>
                  </a:cubicBezTo>
                  <a:lnTo>
                    <a:pt x="5482" y="1040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116;p76">
              <a:extLst>
                <a:ext uri="{FF2B5EF4-FFF2-40B4-BE49-F238E27FC236}">
                  <a16:creationId xmlns:a16="http://schemas.microsoft.com/office/drawing/2014/main" id="{38C04CA8-2BE5-4ECF-BC2F-99B5DA47D4DD}"/>
                </a:ext>
              </a:extLst>
            </p:cNvPr>
            <p:cNvSpPr/>
            <p:nvPr/>
          </p:nvSpPr>
          <p:spPr>
            <a:xfrm>
              <a:off x="-35339650" y="2631825"/>
              <a:ext cx="136275" cy="188275"/>
            </a:xfrm>
            <a:custGeom>
              <a:avLst/>
              <a:gdLst/>
              <a:ahLst/>
              <a:cxnLst/>
              <a:rect l="l" t="t" r="r" b="b"/>
              <a:pathLst>
                <a:path w="5451" h="7531" extrusionOk="0">
                  <a:moveTo>
                    <a:pt x="4411" y="662"/>
                  </a:moveTo>
                  <a:cubicBezTo>
                    <a:pt x="4600" y="662"/>
                    <a:pt x="4758" y="820"/>
                    <a:pt x="4758" y="1009"/>
                  </a:cubicBezTo>
                  <a:lnTo>
                    <a:pt x="4758" y="1387"/>
                  </a:lnTo>
                  <a:lnTo>
                    <a:pt x="631" y="1387"/>
                  </a:lnTo>
                  <a:lnTo>
                    <a:pt x="631" y="1009"/>
                  </a:lnTo>
                  <a:cubicBezTo>
                    <a:pt x="631" y="820"/>
                    <a:pt x="788" y="662"/>
                    <a:pt x="977" y="662"/>
                  </a:cubicBezTo>
                  <a:close/>
                  <a:moveTo>
                    <a:pt x="4758" y="2049"/>
                  </a:moveTo>
                  <a:lnTo>
                    <a:pt x="4758" y="5483"/>
                  </a:lnTo>
                  <a:lnTo>
                    <a:pt x="631" y="5483"/>
                  </a:lnTo>
                  <a:lnTo>
                    <a:pt x="631" y="2049"/>
                  </a:lnTo>
                  <a:close/>
                  <a:moveTo>
                    <a:pt x="4789" y="6144"/>
                  </a:moveTo>
                  <a:lnTo>
                    <a:pt x="4789" y="6491"/>
                  </a:lnTo>
                  <a:cubicBezTo>
                    <a:pt x="4758" y="6680"/>
                    <a:pt x="4600" y="6837"/>
                    <a:pt x="4443" y="6837"/>
                  </a:cubicBezTo>
                  <a:lnTo>
                    <a:pt x="1009" y="6837"/>
                  </a:lnTo>
                  <a:cubicBezTo>
                    <a:pt x="820" y="6837"/>
                    <a:pt x="662" y="6680"/>
                    <a:pt x="662" y="6491"/>
                  </a:cubicBezTo>
                  <a:lnTo>
                    <a:pt x="662" y="6144"/>
                  </a:ln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6491"/>
                  </a:lnTo>
                  <a:cubicBezTo>
                    <a:pt x="0" y="7058"/>
                    <a:pt x="473" y="7531"/>
                    <a:pt x="1009" y="7531"/>
                  </a:cubicBezTo>
                  <a:lnTo>
                    <a:pt x="4443" y="7531"/>
                  </a:lnTo>
                  <a:cubicBezTo>
                    <a:pt x="4978" y="7531"/>
                    <a:pt x="5451" y="7058"/>
                    <a:pt x="5451" y="6491"/>
                  </a:cubicBezTo>
                  <a:lnTo>
                    <a:pt x="5451" y="1009"/>
                  </a:lnTo>
                  <a:cubicBezTo>
                    <a:pt x="5451" y="442"/>
                    <a:pt x="4978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117;p76">
              <a:extLst>
                <a:ext uri="{FF2B5EF4-FFF2-40B4-BE49-F238E27FC236}">
                  <a16:creationId xmlns:a16="http://schemas.microsoft.com/office/drawing/2014/main" id="{BDEF40C4-9A81-A274-95F3-AF8152FC3A29}"/>
                </a:ext>
              </a:extLst>
            </p:cNvPr>
            <p:cNvSpPr/>
            <p:nvPr/>
          </p:nvSpPr>
          <p:spPr>
            <a:xfrm>
              <a:off x="-35341225" y="2836625"/>
              <a:ext cx="85075" cy="84500"/>
            </a:xfrm>
            <a:custGeom>
              <a:avLst/>
              <a:gdLst/>
              <a:ahLst/>
              <a:cxnLst/>
              <a:rect l="l" t="t" r="r" b="b"/>
              <a:pathLst>
                <a:path w="3403" h="3380" extrusionOk="0">
                  <a:moveTo>
                    <a:pt x="3056" y="0"/>
                  </a:moveTo>
                  <a:cubicBezTo>
                    <a:pt x="2836" y="0"/>
                    <a:pt x="2678" y="158"/>
                    <a:pt x="2678" y="347"/>
                  </a:cubicBezTo>
                  <a:lnTo>
                    <a:pt x="2678" y="1008"/>
                  </a:lnTo>
                  <a:cubicBezTo>
                    <a:pt x="2678" y="1575"/>
                    <a:pt x="2206" y="2048"/>
                    <a:pt x="1670" y="2048"/>
                  </a:cubicBezTo>
                  <a:lnTo>
                    <a:pt x="1103" y="2048"/>
                  </a:lnTo>
                  <a:lnTo>
                    <a:pt x="1229" y="1922"/>
                  </a:lnTo>
                  <a:cubicBezTo>
                    <a:pt x="1418" y="1859"/>
                    <a:pt x="1418" y="1638"/>
                    <a:pt x="1261" y="1481"/>
                  </a:cubicBezTo>
                  <a:cubicBezTo>
                    <a:pt x="1213" y="1418"/>
                    <a:pt x="1127" y="1386"/>
                    <a:pt x="1036" y="1386"/>
                  </a:cubicBezTo>
                  <a:cubicBezTo>
                    <a:pt x="946" y="1386"/>
                    <a:pt x="851" y="1418"/>
                    <a:pt x="788" y="1481"/>
                  </a:cubicBezTo>
                  <a:lnTo>
                    <a:pt x="126" y="2142"/>
                  </a:lnTo>
                  <a:cubicBezTo>
                    <a:pt x="0" y="2268"/>
                    <a:pt x="0" y="2521"/>
                    <a:pt x="126" y="2615"/>
                  </a:cubicBezTo>
                  <a:lnTo>
                    <a:pt x="788" y="3308"/>
                  </a:lnTo>
                  <a:cubicBezTo>
                    <a:pt x="851" y="3355"/>
                    <a:pt x="946" y="3379"/>
                    <a:pt x="1036" y="3379"/>
                  </a:cubicBezTo>
                  <a:cubicBezTo>
                    <a:pt x="1127" y="3379"/>
                    <a:pt x="1213" y="3355"/>
                    <a:pt x="1261" y="3308"/>
                  </a:cubicBezTo>
                  <a:cubicBezTo>
                    <a:pt x="1387" y="3182"/>
                    <a:pt x="1387" y="2930"/>
                    <a:pt x="1261" y="2836"/>
                  </a:cubicBezTo>
                  <a:lnTo>
                    <a:pt x="1166" y="2710"/>
                  </a:lnTo>
                  <a:lnTo>
                    <a:pt x="1702" y="2710"/>
                  </a:lnTo>
                  <a:cubicBezTo>
                    <a:pt x="2647" y="2710"/>
                    <a:pt x="3403" y="1953"/>
                    <a:pt x="3403" y="1008"/>
                  </a:cubicBezTo>
                  <a:lnTo>
                    <a:pt x="3403" y="347"/>
                  </a:lnTo>
                  <a:cubicBezTo>
                    <a:pt x="3403" y="158"/>
                    <a:pt x="3245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118;p76">
              <a:extLst>
                <a:ext uri="{FF2B5EF4-FFF2-40B4-BE49-F238E27FC236}">
                  <a16:creationId xmlns:a16="http://schemas.microsoft.com/office/drawing/2014/main" id="{26EE4A9C-1F95-E2E0-F26A-EF6DA015D2BF}"/>
                </a:ext>
              </a:extLst>
            </p:cNvPr>
            <p:cNvSpPr/>
            <p:nvPr/>
          </p:nvSpPr>
          <p:spPr>
            <a:xfrm>
              <a:off x="-35442050" y="26326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48" y="0"/>
                  </a:moveTo>
                  <a:cubicBezTo>
                    <a:pt x="2261" y="0"/>
                    <a:pt x="2175" y="32"/>
                    <a:pt x="2112" y="95"/>
                  </a:cubicBezTo>
                  <a:cubicBezTo>
                    <a:pt x="1986" y="189"/>
                    <a:pt x="1986" y="441"/>
                    <a:pt x="2112" y="567"/>
                  </a:cubicBezTo>
                  <a:lnTo>
                    <a:pt x="2238" y="662"/>
                  </a:lnTo>
                  <a:lnTo>
                    <a:pt x="1671" y="662"/>
                  </a:lnTo>
                  <a:cubicBezTo>
                    <a:pt x="725" y="662"/>
                    <a:pt x="1" y="1418"/>
                    <a:pt x="1" y="2363"/>
                  </a:cubicBezTo>
                  <a:lnTo>
                    <a:pt x="1" y="3025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25"/>
                  </a:cubicBezTo>
                  <a:lnTo>
                    <a:pt x="694" y="2363"/>
                  </a:lnTo>
                  <a:cubicBezTo>
                    <a:pt x="694" y="1828"/>
                    <a:pt x="1166" y="1355"/>
                    <a:pt x="1734" y="1355"/>
                  </a:cubicBezTo>
                  <a:lnTo>
                    <a:pt x="2269" y="1355"/>
                  </a:lnTo>
                  <a:lnTo>
                    <a:pt x="2143" y="1450"/>
                  </a:lnTo>
                  <a:cubicBezTo>
                    <a:pt x="1954" y="1544"/>
                    <a:pt x="1954" y="1765"/>
                    <a:pt x="2112" y="1891"/>
                  </a:cubicBezTo>
                  <a:cubicBezTo>
                    <a:pt x="2175" y="1954"/>
                    <a:pt x="2261" y="1985"/>
                    <a:pt x="2348" y="1985"/>
                  </a:cubicBezTo>
                  <a:cubicBezTo>
                    <a:pt x="2435" y="1985"/>
                    <a:pt x="2521" y="1954"/>
                    <a:pt x="2584" y="1891"/>
                  </a:cubicBezTo>
                  <a:lnTo>
                    <a:pt x="3246" y="1229"/>
                  </a:lnTo>
                  <a:cubicBezTo>
                    <a:pt x="3372" y="1103"/>
                    <a:pt x="3372" y="883"/>
                    <a:pt x="3246" y="756"/>
                  </a:cubicBezTo>
                  <a:lnTo>
                    <a:pt x="2584" y="95"/>
                  </a:lnTo>
                  <a:cubicBezTo>
                    <a:pt x="2521" y="32"/>
                    <a:pt x="2435" y="0"/>
                    <a:pt x="2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1813;p75">
            <a:extLst>
              <a:ext uri="{FF2B5EF4-FFF2-40B4-BE49-F238E27FC236}">
                <a16:creationId xmlns:a16="http://schemas.microsoft.com/office/drawing/2014/main" id="{81FCB103-70AC-21C5-6749-9042A390D892}"/>
              </a:ext>
            </a:extLst>
          </p:cNvPr>
          <p:cNvGrpSpPr/>
          <p:nvPr/>
        </p:nvGrpSpPr>
        <p:grpSpPr>
          <a:xfrm>
            <a:off x="5420463" y="3443161"/>
            <a:ext cx="485117" cy="347579"/>
            <a:chOff x="-60621600" y="2716100"/>
            <a:chExt cx="316650" cy="226875"/>
          </a:xfrm>
          <a:solidFill>
            <a:schemeClr val="bg1"/>
          </a:solidFill>
        </p:grpSpPr>
        <p:sp>
          <p:nvSpPr>
            <p:cNvPr id="15" name="Google Shape;11814;p75">
              <a:extLst>
                <a:ext uri="{FF2B5EF4-FFF2-40B4-BE49-F238E27FC236}">
                  <a16:creationId xmlns:a16="http://schemas.microsoft.com/office/drawing/2014/main" id="{AF866F02-A8ED-0289-EC38-5FA06611F6E6}"/>
                </a:ext>
              </a:extLst>
            </p:cNvPr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815;p75">
              <a:extLst>
                <a:ext uri="{FF2B5EF4-FFF2-40B4-BE49-F238E27FC236}">
                  <a16:creationId xmlns:a16="http://schemas.microsoft.com/office/drawing/2014/main" id="{E38E114E-A724-E437-F064-C1838A5CC0BD}"/>
                </a:ext>
              </a:extLst>
            </p:cNvPr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D41AC3A0-25AF-9623-4E55-E5ADF1132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74" y="4427959"/>
            <a:ext cx="1190632" cy="5083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8D669BD-0712-38AD-DAE1-2732BE70644A}"/>
              </a:ext>
            </a:extLst>
          </p:cNvPr>
          <p:cNvSpPr txBox="1"/>
          <p:nvPr/>
        </p:nvSpPr>
        <p:spPr>
          <a:xfrm>
            <a:off x="4000883" y="2602384"/>
            <a:ext cx="13225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fr-FR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Doqtoor.com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3"/>
          <p:cNvSpPr txBox="1">
            <a:spLocks noGrp="1"/>
          </p:cNvSpPr>
          <p:nvPr>
            <p:ph type="title"/>
          </p:nvPr>
        </p:nvSpPr>
        <p:spPr>
          <a:xfrm>
            <a:off x="2139750" y="2128741"/>
            <a:ext cx="4864500" cy="8860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1AAAC7"/>
                </a:solidFill>
              </a:rPr>
              <a:t>Marché</a:t>
            </a:r>
            <a:endParaRPr dirty="0">
              <a:solidFill>
                <a:srgbClr val="1AAAC7"/>
              </a:solidFill>
            </a:endParaRPr>
          </a:p>
        </p:txBody>
      </p:sp>
      <p:cxnSp>
        <p:nvCxnSpPr>
          <p:cNvPr id="2" name="Google Shape;400;p33">
            <a:extLst>
              <a:ext uri="{FF2B5EF4-FFF2-40B4-BE49-F238E27FC236}">
                <a16:creationId xmlns:a16="http://schemas.microsoft.com/office/drawing/2014/main" id="{E1F4292F-C4B7-259F-AB2B-3E3DE8DC2B60}"/>
              </a:ext>
            </a:extLst>
          </p:cNvPr>
          <p:cNvCxnSpPr>
            <a:cxnSpLocks/>
          </p:cNvCxnSpPr>
          <p:nvPr/>
        </p:nvCxnSpPr>
        <p:spPr>
          <a:xfrm>
            <a:off x="3586162" y="3014758"/>
            <a:ext cx="985838" cy="0"/>
          </a:xfrm>
          <a:prstGeom prst="straightConnector1">
            <a:avLst/>
          </a:prstGeom>
          <a:noFill/>
          <a:ln w="28575" cap="flat" cmpd="sng">
            <a:solidFill>
              <a:srgbClr val="24BC9E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10360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69;p7">
            <a:extLst>
              <a:ext uri="{FF2B5EF4-FFF2-40B4-BE49-F238E27FC236}">
                <a16:creationId xmlns:a16="http://schemas.microsoft.com/office/drawing/2014/main" id="{800C2383-E59B-957C-D64C-B7BA78ECA766}"/>
              </a:ext>
            </a:extLst>
          </p:cNvPr>
          <p:cNvSpPr txBox="1"/>
          <p:nvPr/>
        </p:nvSpPr>
        <p:spPr>
          <a:xfrm>
            <a:off x="311421" y="427069"/>
            <a:ext cx="829679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fr-FR" sz="2000" b="1" dirty="0">
                <a:solidFill>
                  <a:srgbClr val="24BC9E"/>
                </a:solidFill>
                <a:latin typeface="Palanquin Dark" panose="020B0604020202020204" charset="0"/>
                <a:ea typeface="Halant"/>
                <a:cs typeface="Palanquin Dark" panose="020B0604020202020204" charset="0"/>
                <a:sym typeface="Halant"/>
              </a:rPr>
              <a:t>Taille du marché Télémédecine et e-santé en 2020 </a:t>
            </a:r>
          </a:p>
          <a:p>
            <a:pPr algn="just"/>
            <a:r>
              <a:rPr lang="fr-FR" sz="2000" b="1" dirty="0">
                <a:solidFill>
                  <a:srgbClr val="24BC9E"/>
                </a:solidFill>
                <a:latin typeface="Palanquin Dark" panose="020B0604020202020204" charset="0"/>
                <a:ea typeface="Halant"/>
                <a:cs typeface="Palanquin Dark" panose="020B0604020202020204" charset="0"/>
                <a:sym typeface="Halant"/>
              </a:rPr>
              <a:t>avec une croissance de 18%* en 2022</a:t>
            </a:r>
          </a:p>
          <a:p>
            <a:pPr algn="just"/>
            <a:r>
              <a:rPr lang="fr-FR" sz="1800" b="1" dirty="0">
                <a:solidFill>
                  <a:schemeClr val="accent2">
                    <a:lumMod val="10000"/>
                  </a:schemeClr>
                </a:solidFill>
                <a:latin typeface="Palanquin Dark" panose="020B0604020202020204" charset="0"/>
                <a:ea typeface="Halant"/>
                <a:cs typeface="Palanquin Dark" panose="020B0604020202020204" charset="0"/>
                <a:sym typeface="Halant"/>
              </a:rPr>
              <a:t>et croissance mondiale de 21% du marché  tourisme médical </a:t>
            </a:r>
            <a:r>
              <a:rPr lang="fr-FR" sz="2000" dirty="0">
                <a:solidFill>
                  <a:schemeClr val="accent2">
                    <a:lumMod val="10000"/>
                  </a:schemeClr>
                </a:solidFill>
                <a:latin typeface="Palanquin Dark" panose="020B0604020202020204" charset="0"/>
                <a:ea typeface="Halant"/>
                <a:cs typeface="Palanquin Dark" panose="020B0604020202020204" charset="0"/>
                <a:sym typeface="Halant"/>
              </a:rPr>
              <a:t>:</a:t>
            </a:r>
          </a:p>
        </p:txBody>
      </p:sp>
      <p:cxnSp>
        <p:nvCxnSpPr>
          <p:cNvPr id="15" name="Google Shape;960;p50">
            <a:extLst>
              <a:ext uri="{FF2B5EF4-FFF2-40B4-BE49-F238E27FC236}">
                <a16:creationId xmlns:a16="http://schemas.microsoft.com/office/drawing/2014/main" id="{D9389F67-B4A2-9CB0-A44F-CCA1A7BAD1D5}"/>
              </a:ext>
            </a:extLst>
          </p:cNvPr>
          <p:cNvCxnSpPr>
            <a:cxnSpLocks/>
          </p:cNvCxnSpPr>
          <p:nvPr/>
        </p:nvCxnSpPr>
        <p:spPr>
          <a:xfrm>
            <a:off x="263380" y="2632993"/>
            <a:ext cx="806623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961;p50">
            <a:extLst>
              <a:ext uri="{FF2B5EF4-FFF2-40B4-BE49-F238E27FC236}">
                <a16:creationId xmlns:a16="http://schemas.microsoft.com/office/drawing/2014/main" id="{91DE9076-B4C7-586C-88BB-8FA402387B34}"/>
              </a:ext>
            </a:extLst>
          </p:cNvPr>
          <p:cNvCxnSpPr>
            <a:cxnSpLocks/>
          </p:cNvCxnSpPr>
          <p:nvPr/>
        </p:nvCxnSpPr>
        <p:spPr>
          <a:xfrm>
            <a:off x="263380" y="1675190"/>
            <a:ext cx="806623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962;p50">
            <a:extLst>
              <a:ext uri="{FF2B5EF4-FFF2-40B4-BE49-F238E27FC236}">
                <a16:creationId xmlns:a16="http://schemas.microsoft.com/office/drawing/2014/main" id="{1BCF2596-0084-EBCD-6C62-2835691EEAD6}"/>
              </a:ext>
            </a:extLst>
          </p:cNvPr>
          <p:cNvSpPr txBox="1"/>
          <p:nvPr/>
        </p:nvSpPr>
        <p:spPr>
          <a:xfrm>
            <a:off x="-58427" y="4019126"/>
            <a:ext cx="24048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24BC9E"/>
                </a:solidFill>
                <a:latin typeface="Overpass" pitchFamily="2" charset="0"/>
                <a:ea typeface="Palanquin Dark"/>
                <a:cs typeface="Palanquin Dark"/>
                <a:sym typeface="Palanquin Dark"/>
              </a:rPr>
              <a:t>Dans le monde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rgbClr val="24BC9E"/>
              </a:solidFill>
              <a:latin typeface="Overpass" pitchFamily="2" charset="0"/>
              <a:ea typeface="Palanquin Dark"/>
              <a:cs typeface="Palanquin Dark"/>
              <a:sym typeface="Palanquin Dar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24BC9E"/>
                </a:solidFill>
                <a:latin typeface="Palanquin Dark" panose="020B0604020202020204" charset="0"/>
                <a:ea typeface="Halant"/>
                <a:cs typeface="Palanquin Dark" panose="020B0604020202020204" charset="0"/>
                <a:sym typeface="Halant"/>
              </a:rPr>
              <a:t>*selon une étude de </a:t>
            </a:r>
            <a:r>
              <a:rPr lang="fr-FR" b="1" dirty="0" err="1">
                <a:solidFill>
                  <a:srgbClr val="24BC9E"/>
                </a:solidFill>
                <a:latin typeface="Palanquin Dark" panose="020B0604020202020204" charset="0"/>
                <a:ea typeface="Halant"/>
                <a:cs typeface="Palanquin Dark" panose="020B0604020202020204" charset="0"/>
                <a:sym typeface="Halant"/>
              </a:rPr>
              <a:t>statista</a:t>
            </a:r>
            <a:r>
              <a:rPr lang="fr-FR" b="1" dirty="0">
                <a:solidFill>
                  <a:srgbClr val="24BC9E"/>
                </a:solidFill>
                <a:latin typeface="Palanquin Dark" panose="020B0604020202020204" charset="0"/>
                <a:ea typeface="Halant"/>
                <a:cs typeface="Palanquin Dark" panose="020B0604020202020204" charset="0"/>
                <a:sym typeface="Halant"/>
              </a:rPr>
              <a:t> </a:t>
            </a:r>
            <a:r>
              <a:rPr lang="fr-FR" b="1" dirty="0" err="1">
                <a:solidFill>
                  <a:srgbClr val="24BC9E"/>
                </a:solidFill>
                <a:latin typeface="Palanquin Dark" panose="020B0604020202020204" charset="0"/>
                <a:ea typeface="Halant"/>
                <a:cs typeface="Palanquin Dark" panose="020B0604020202020204" charset="0"/>
                <a:sym typeface="Halant"/>
              </a:rPr>
              <a:t>health</a:t>
            </a:r>
            <a:r>
              <a:rPr lang="fr-FR" b="1" dirty="0">
                <a:solidFill>
                  <a:srgbClr val="24BC9E"/>
                </a:solidFill>
                <a:latin typeface="Palanquin Dark" panose="020B0604020202020204" charset="0"/>
                <a:ea typeface="Halant"/>
                <a:cs typeface="Palanquin Dark" panose="020B0604020202020204" charset="0"/>
                <a:sym typeface="Halant"/>
              </a:rPr>
              <a:t> </a:t>
            </a:r>
            <a:r>
              <a:rPr lang="fr-FR" b="1" dirty="0" err="1">
                <a:solidFill>
                  <a:srgbClr val="24BC9E"/>
                </a:solidFill>
                <a:latin typeface="Palanquin Dark" panose="020B0604020202020204" charset="0"/>
                <a:ea typeface="Halant"/>
                <a:cs typeface="Palanquin Dark" panose="020B0604020202020204" charset="0"/>
                <a:sym typeface="Halant"/>
              </a:rPr>
              <a:t>market</a:t>
            </a:r>
            <a:endParaRPr lang="fr-FR" dirty="0">
              <a:solidFill>
                <a:srgbClr val="24BC9E"/>
              </a:solidFill>
              <a:latin typeface="Overpass" pitchFamily="2" charset="0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23" name="Google Shape;968;p50">
            <a:extLst>
              <a:ext uri="{FF2B5EF4-FFF2-40B4-BE49-F238E27FC236}">
                <a16:creationId xmlns:a16="http://schemas.microsoft.com/office/drawing/2014/main" id="{450F246E-90B8-1C5F-AFF6-ADBD697236BC}"/>
              </a:ext>
            </a:extLst>
          </p:cNvPr>
          <p:cNvSpPr/>
          <p:nvPr/>
        </p:nvSpPr>
        <p:spPr>
          <a:xfrm>
            <a:off x="683230" y="1682779"/>
            <a:ext cx="564300" cy="181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69;p50">
            <a:extLst>
              <a:ext uri="{FF2B5EF4-FFF2-40B4-BE49-F238E27FC236}">
                <a16:creationId xmlns:a16="http://schemas.microsoft.com/office/drawing/2014/main" id="{81998943-9CE1-8E22-626B-1ABA086E1716}"/>
              </a:ext>
            </a:extLst>
          </p:cNvPr>
          <p:cNvSpPr/>
          <p:nvPr/>
        </p:nvSpPr>
        <p:spPr>
          <a:xfrm>
            <a:off x="2882530" y="1682779"/>
            <a:ext cx="564300" cy="181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970;p50">
            <a:extLst>
              <a:ext uri="{FF2B5EF4-FFF2-40B4-BE49-F238E27FC236}">
                <a16:creationId xmlns:a16="http://schemas.microsoft.com/office/drawing/2014/main" id="{51BADFAE-61FA-0B68-28BC-C2953CE44BEC}"/>
              </a:ext>
            </a:extLst>
          </p:cNvPr>
          <p:cNvSpPr/>
          <p:nvPr/>
        </p:nvSpPr>
        <p:spPr>
          <a:xfrm>
            <a:off x="5274705" y="1682779"/>
            <a:ext cx="564300" cy="181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971;p50">
            <a:extLst>
              <a:ext uri="{FF2B5EF4-FFF2-40B4-BE49-F238E27FC236}">
                <a16:creationId xmlns:a16="http://schemas.microsoft.com/office/drawing/2014/main" id="{F2803280-B356-4A08-5B14-24F0377BF0BF}"/>
              </a:ext>
            </a:extLst>
          </p:cNvPr>
          <p:cNvSpPr/>
          <p:nvPr/>
        </p:nvSpPr>
        <p:spPr>
          <a:xfrm>
            <a:off x="683230" y="1969853"/>
            <a:ext cx="564300" cy="15347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972;p50">
            <a:extLst>
              <a:ext uri="{FF2B5EF4-FFF2-40B4-BE49-F238E27FC236}">
                <a16:creationId xmlns:a16="http://schemas.microsoft.com/office/drawing/2014/main" id="{1ADF521F-C160-94D0-1D93-918338E9F4AC}"/>
              </a:ext>
            </a:extLst>
          </p:cNvPr>
          <p:cNvGrpSpPr/>
          <p:nvPr/>
        </p:nvGrpSpPr>
        <p:grpSpPr>
          <a:xfrm>
            <a:off x="1399920" y="2157211"/>
            <a:ext cx="1013695" cy="835204"/>
            <a:chOff x="2302576" y="1913625"/>
            <a:chExt cx="709499" cy="402300"/>
          </a:xfrm>
        </p:grpSpPr>
        <p:sp>
          <p:nvSpPr>
            <p:cNvPr id="28" name="Google Shape;973;p50">
              <a:extLst>
                <a:ext uri="{FF2B5EF4-FFF2-40B4-BE49-F238E27FC236}">
                  <a16:creationId xmlns:a16="http://schemas.microsoft.com/office/drawing/2014/main" id="{1EA71A94-5843-A6F5-9894-C641C1F93450}"/>
                </a:ext>
              </a:extLst>
            </p:cNvPr>
            <p:cNvSpPr txBox="1"/>
            <p:nvPr/>
          </p:nvSpPr>
          <p:spPr>
            <a:xfrm>
              <a:off x="2402775" y="1913625"/>
              <a:ext cx="609300" cy="402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rgbClr val="FFFFFF"/>
                  </a:solidFill>
                  <a:latin typeface="Overpass" pitchFamily="2" charset="0"/>
                  <a:ea typeface="Palanquin Dark"/>
                  <a:cs typeface="Palanquin Dark"/>
                  <a:sym typeface="Palanquin Dark"/>
                </a:rPr>
                <a:t>144.38 Billion</a:t>
              </a:r>
              <a:br>
                <a:rPr lang="fr-FR" sz="1600">
                  <a:solidFill>
                    <a:srgbClr val="FFFFFF"/>
                  </a:solidFill>
                  <a:latin typeface="Overpass" pitchFamily="2" charset="0"/>
                  <a:ea typeface="Palanquin Dark"/>
                  <a:cs typeface="Palanquin Dark"/>
                  <a:sym typeface="Palanquin Dark"/>
                </a:rPr>
              </a:br>
              <a:r>
                <a:rPr lang="fr-FR" sz="1600">
                  <a:solidFill>
                    <a:srgbClr val="FFFFFF"/>
                  </a:solidFill>
                  <a:latin typeface="Overpass" pitchFamily="2" charset="0"/>
                  <a:ea typeface="Palanquin Dark"/>
                  <a:cs typeface="Palanquin Dark"/>
                  <a:sym typeface="Palanquin Dark"/>
                </a:rPr>
                <a:t> USD</a:t>
              </a:r>
            </a:p>
          </p:txBody>
        </p:sp>
        <p:sp>
          <p:nvSpPr>
            <p:cNvPr id="29" name="Google Shape;974;p50">
              <a:extLst>
                <a:ext uri="{FF2B5EF4-FFF2-40B4-BE49-F238E27FC236}">
                  <a16:creationId xmlns:a16="http://schemas.microsoft.com/office/drawing/2014/main" id="{5D7D9F50-C8E3-2E6D-A789-02D6B356BAE7}"/>
                </a:ext>
              </a:extLst>
            </p:cNvPr>
            <p:cNvSpPr/>
            <p:nvPr/>
          </p:nvSpPr>
          <p:spPr>
            <a:xfrm rot="-5400000">
              <a:off x="2276026" y="2060175"/>
              <a:ext cx="162300" cy="1092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Dark"/>
                <a:ea typeface="Palanquin Dark"/>
                <a:cs typeface="Palanquin Dark"/>
                <a:sym typeface="Palanquin Dark"/>
              </a:endParaRPr>
            </a:p>
          </p:txBody>
        </p:sp>
      </p:grpSp>
      <p:sp>
        <p:nvSpPr>
          <p:cNvPr id="30" name="Google Shape;975;p50">
            <a:extLst>
              <a:ext uri="{FF2B5EF4-FFF2-40B4-BE49-F238E27FC236}">
                <a16:creationId xmlns:a16="http://schemas.microsoft.com/office/drawing/2014/main" id="{69A35621-40C1-1743-94FB-B472136E1CF8}"/>
              </a:ext>
            </a:extLst>
          </p:cNvPr>
          <p:cNvSpPr/>
          <p:nvPr/>
        </p:nvSpPr>
        <p:spPr>
          <a:xfrm>
            <a:off x="2882530" y="2230263"/>
            <a:ext cx="564300" cy="12742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976;p50">
            <a:extLst>
              <a:ext uri="{FF2B5EF4-FFF2-40B4-BE49-F238E27FC236}">
                <a16:creationId xmlns:a16="http://schemas.microsoft.com/office/drawing/2014/main" id="{A44B295C-D00F-64CA-5615-FB03CF47648E}"/>
              </a:ext>
            </a:extLst>
          </p:cNvPr>
          <p:cNvGrpSpPr/>
          <p:nvPr/>
        </p:nvGrpSpPr>
        <p:grpSpPr>
          <a:xfrm>
            <a:off x="3599223" y="2230264"/>
            <a:ext cx="1041086" cy="888968"/>
            <a:chOff x="2302576" y="1913625"/>
            <a:chExt cx="709499" cy="402300"/>
          </a:xfrm>
        </p:grpSpPr>
        <p:sp>
          <p:nvSpPr>
            <p:cNvPr id="32" name="Google Shape;977;p50">
              <a:extLst>
                <a:ext uri="{FF2B5EF4-FFF2-40B4-BE49-F238E27FC236}">
                  <a16:creationId xmlns:a16="http://schemas.microsoft.com/office/drawing/2014/main" id="{4E805D82-BCB8-9109-DA03-510669640802}"/>
                </a:ext>
              </a:extLst>
            </p:cNvPr>
            <p:cNvSpPr txBox="1"/>
            <p:nvPr/>
          </p:nvSpPr>
          <p:spPr>
            <a:xfrm>
              <a:off x="2402775" y="1913625"/>
              <a:ext cx="609300" cy="402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rgbClr val="FFFFFF"/>
                  </a:solidFill>
                  <a:latin typeface="Overpass" pitchFamily="2" charset="0"/>
                  <a:ea typeface="Palanquin Dark"/>
                  <a:cs typeface="Palanquin Dark"/>
                  <a:sym typeface="Palanquin Dark"/>
                </a:rPr>
                <a:t>10,619 Billion </a:t>
              </a:r>
              <a:br>
                <a:rPr lang="fr-FR" sz="1600">
                  <a:solidFill>
                    <a:srgbClr val="FFFFFF"/>
                  </a:solidFill>
                  <a:latin typeface="Overpass" pitchFamily="2" charset="0"/>
                  <a:ea typeface="Palanquin Dark"/>
                  <a:cs typeface="Palanquin Dark"/>
                  <a:sym typeface="Palanquin Dark"/>
                </a:rPr>
              </a:br>
              <a:r>
                <a:rPr lang="fr-FR" sz="1600">
                  <a:solidFill>
                    <a:srgbClr val="FFFFFF"/>
                  </a:solidFill>
                  <a:latin typeface="Overpass" pitchFamily="2" charset="0"/>
                  <a:ea typeface="Palanquin Dark"/>
                  <a:cs typeface="Palanquin Dark"/>
                  <a:sym typeface="Palanquin Dark"/>
                </a:rPr>
                <a:t> USD</a:t>
              </a:r>
            </a:p>
          </p:txBody>
        </p:sp>
        <p:sp>
          <p:nvSpPr>
            <p:cNvPr id="33" name="Google Shape;978;p50">
              <a:extLst>
                <a:ext uri="{FF2B5EF4-FFF2-40B4-BE49-F238E27FC236}">
                  <a16:creationId xmlns:a16="http://schemas.microsoft.com/office/drawing/2014/main" id="{7277DAEC-BFEE-A6A5-A0DE-F83E2C69B51D}"/>
                </a:ext>
              </a:extLst>
            </p:cNvPr>
            <p:cNvSpPr/>
            <p:nvPr/>
          </p:nvSpPr>
          <p:spPr>
            <a:xfrm rot="-5400000">
              <a:off x="2276026" y="2060175"/>
              <a:ext cx="162300" cy="1092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Dark"/>
                <a:ea typeface="Palanquin Dark"/>
                <a:cs typeface="Palanquin Dark"/>
                <a:sym typeface="Palanquin Dark"/>
              </a:endParaRPr>
            </a:p>
          </p:txBody>
        </p:sp>
      </p:grpSp>
      <p:sp>
        <p:nvSpPr>
          <p:cNvPr id="34" name="Google Shape;979;p50">
            <a:extLst>
              <a:ext uri="{FF2B5EF4-FFF2-40B4-BE49-F238E27FC236}">
                <a16:creationId xmlns:a16="http://schemas.microsoft.com/office/drawing/2014/main" id="{E1AEE7E0-8CF3-B2CB-D92A-CBF50EEDB04C}"/>
              </a:ext>
            </a:extLst>
          </p:cNvPr>
          <p:cNvSpPr/>
          <p:nvPr/>
        </p:nvSpPr>
        <p:spPr>
          <a:xfrm>
            <a:off x="5274705" y="2386016"/>
            <a:ext cx="564300" cy="11186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980;p50">
            <a:extLst>
              <a:ext uri="{FF2B5EF4-FFF2-40B4-BE49-F238E27FC236}">
                <a16:creationId xmlns:a16="http://schemas.microsoft.com/office/drawing/2014/main" id="{7F968B85-71F8-622D-4970-18EDF7006206}"/>
              </a:ext>
            </a:extLst>
          </p:cNvPr>
          <p:cNvGrpSpPr/>
          <p:nvPr/>
        </p:nvGrpSpPr>
        <p:grpSpPr>
          <a:xfrm>
            <a:off x="5991403" y="1835893"/>
            <a:ext cx="1003850" cy="907392"/>
            <a:chOff x="2302576" y="1913625"/>
            <a:chExt cx="709499" cy="402300"/>
          </a:xfrm>
        </p:grpSpPr>
        <p:sp>
          <p:nvSpPr>
            <p:cNvPr id="36" name="Google Shape;981;p50">
              <a:extLst>
                <a:ext uri="{FF2B5EF4-FFF2-40B4-BE49-F238E27FC236}">
                  <a16:creationId xmlns:a16="http://schemas.microsoft.com/office/drawing/2014/main" id="{BCF4099D-F5BA-95A0-091F-54074C683F7A}"/>
                </a:ext>
              </a:extLst>
            </p:cNvPr>
            <p:cNvSpPr txBox="1"/>
            <p:nvPr/>
          </p:nvSpPr>
          <p:spPr>
            <a:xfrm>
              <a:off x="2402775" y="1913625"/>
              <a:ext cx="609300" cy="402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rgbClr val="FFFFFF"/>
                  </a:solidFill>
                  <a:latin typeface="Overpass" pitchFamily="2" charset="0"/>
                  <a:ea typeface="Palanquin Dark"/>
                  <a:cs typeface="Palanquin Dark"/>
                  <a:sym typeface="Palanquin Dark"/>
                </a:rPr>
                <a:t>3.86 Billion </a:t>
              </a:r>
              <a:br>
                <a:rPr lang="fr-FR" sz="1600">
                  <a:solidFill>
                    <a:srgbClr val="FFFFFF"/>
                  </a:solidFill>
                  <a:latin typeface="Overpass" pitchFamily="2" charset="0"/>
                  <a:ea typeface="Palanquin Dark"/>
                  <a:cs typeface="Palanquin Dark"/>
                  <a:sym typeface="Palanquin Dark"/>
                </a:rPr>
              </a:br>
              <a:r>
                <a:rPr lang="fr-FR" sz="1600">
                  <a:solidFill>
                    <a:srgbClr val="FFFFFF"/>
                  </a:solidFill>
                  <a:latin typeface="Overpass" pitchFamily="2" charset="0"/>
                  <a:ea typeface="Palanquin Dark"/>
                  <a:cs typeface="Palanquin Dark"/>
                  <a:sym typeface="Palanquin Dark"/>
                </a:rPr>
                <a:t>USD</a:t>
              </a:r>
            </a:p>
          </p:txBody>
        </p:sp>
        <p:sp>
          <p:nvSpPr>
            <p:cNvPr id="37" name="Google Shape;982;p50">
              <a:extLst>
                <a:ext uri="{FF2B5EF4-FFF2-40B4-BE49-F238E27FC236}">
                  <a16:creationId xmlns:a16="http://schemas.microsoft.com/office/drawing/2014/main" id="{3D7B5341-9214-28EA-27A1-716F6EE5F509}"/>
                </a:ext>
              </a:extLst>
            </p:cNvPr>
            <p:cNvSpPr/>
            <p:nvPr/>
          </p:nvSpPr>
          <p:spPr>
            <a:xfrm rot="-5400000">
              <a:off x="2276026" y="2060175"/>
              <a:ext cx="162300" cy="1092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Palanquin Dark"/>
                <a:ea typeface="Palanquin Dark"/>
                <a:cs typeface="Palanquin Dark"/>
                <a:sym typeface="Palanquin Dark"/>
              </a:endParaRPr>
            </a:p>
          </p:txBody>
        </p:sp>
      </p:grpSp>
      <p:sp>
        <p:nvSpPr>
          <p:cNvPr id="43" name="Google Shape;969;p50">
            <a:extLst>
              <a:ext uri="{FF2B5EF4-FFF2-40B4-BE49-F238E27FC236}">
                <a16:creationId xmlns:a16="http://schemas.microsoft.com/office/drawing/2014/main" id="{D26BBC8C-945F-F773-22C4-E01A949EA569}"/>
              </a:ext>
            </a:extLst>
          </p:cNvPr>
          <p:cNvSpPr/>
          <p:nvPr/>
        </p:nvSpPr>
        <p:spPr>
          <a:xfrm>
            <a:off x="7296396" y="1677840"/>
            <a:ext cx="564300" cy="181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975;p50">
            <a:extLst>
              <a:ext uri="{FF2B5EF4-FFF2-40B4-BE49-F238E27FC236}">
                <a16:creationId xmlns:a16="http://schemas.microsoft.com/office/drawing/2014/main" id="{6DFA1849-6618-9783-D3E2-A3987F2F982E}"/>
              </a:ext>
            </a:extLst>
          </p:cNvPr>
          <p:cNvSpPr/>
          <p:nvPr/>
        </p:nvSpPr>
        <p:spPr>
          <a:xfrm>
            <a:off x="7296396" y="2239612"/>
            <a:ext cx="564300" cy="12742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976;p50">
            <a:extLst>
              <a:ext uri="{FF2B5EF4-FFF2-40B4-BE49-F238E27FC236}">
                <a16:creationId xmlns:a16="http://schemas.microsoft.com/office/drawing/2014/main" id="{767FB490-F09B-B52C-0127-945065448EA5}"/>
              </a:ext>
            </a:extLst>
          </p:cNvPr>
          <p:cNvGrpSpPr/>
          <p:nvPr/>
        </p:nvGrpSpPr>
        <p:grpSpPr>
          <a:xfrm>
            <a:off x="7874985" y="2472625"/>
            <a:ext cx="945052" cy="913932"/>
            <a:chOff x="2302576" y="1913625"/>
            <a:chExt cx="709499" cy="402300"/>
          </a:xfrm>
        </p:grpSpPr>
        <p:sp>
          <p:nvSpPr>
            <p:cNvPr id="46" name="Google Shape;977;p50">
              <a:extLst>
                <a:ext uri="{FF2B5EF4-FFF2-40B4-BE49-F238E27FC236}">
                  <a16:creationId xmlns:a16="http://schemas.microsoft.com/office/drawing/2014/main" id="{B405635E-37F4-0A7D-565C-C9183F2B9C0F}"/>
                </a:ext>
              </a:extLst>
            </p:cNvPr>
            <p:cNvSpPr txBox="1"/>
            <p:nvPr/>
          </p:nvSpPr>
          <p:spPr>
            <a:xfrm>
              <a:off x="2402775" y="1913625"/>
              <a:ext cx="609300" cy="402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>
                  <a:solidFill>
                    <a:srgbClr val="FFFFFF"/>
                  </a:solidFill>
                  <a:latin typeface="Overpass" pitchFamily="2" charset="0"/>
                  <a:ea typeface="Palanquin Dark"/>
                  <a:cs typeface="Palanquin Dark"/>
                  <a:sym typeface="Palanquin Dark"/>
                </a:rPr>
                <a:t>15 Million </a:t>
              </a:r>
              <a:br>
                <a:rPr lang="fr-FR" sz="1600">
                  <a:solidFill>
                    <a:srgbClr val="FFFFFF"/>
                  </a:solidFill>
                  <a:latin typeface="Overpass" pitchFamily="2" charset="0"/>
                  <a:ea typeface="Palanquin Dark"/>
                  <a:cs typeface="Palanquin Dark"/>
                  <a:sym typeface="Palanquin Dark"/>
                </a:rPr>
              </a:br>
              <a:r>
                <a:rPr lang="fr-FR" sz="1600">
                  <a:solidFill>
                    <a:srgbClr val="FFFFFF"/>
                  </a:solidFill>
                  <a:latin typeface="Overpass" pitchFamily="2" charset="0"/>
                  <a:ea typeface="Palanquin Dark"/>
                  <a:cs typeface="Palanquin Dark"/>
                  <a:sym typeface="Palanquin Dark"/>
                </a:rPr>
                <a:t>USD </a:t>
              </a:r>
            </a:p>
          </p:txBody>
        </p:sp>
        <p:sp>
          <p:nvSpPr>
            <p:cNvPr id="47" name="Google Shape;978;p50">
              <a:extLst>
                <a:ext uri="{FF2B5EF4-FFF2-40B4-BE49-F238E27FC236}">
                  <a16:creationId xmlns:a16="http://schemas.microsoft.com/office/drawing/2014/main" id="{FC802739-2665-2E8A-F138-A7469A262D0F}"/>
                </a:ext>
              </a:extLst>
            </p:cNvPr>
            <p:cNvSpPr/>
            <p:nvPr/>
          </p:nvSpPr>
          <p:spPr>
            <a:xfrm rot="-5400000">
              <a:off x="2276026" y="2060175"/>
              <a:ext cx="162300" cy="1092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Dark"/>
                <a:ea typeface="Palanquin Dark"/>
                <a:cs typeface="Palanquin Dark"/>
                <a:sym typeface="Palanquin Dark"/>
              </a:endParaRPr>
            </a:p>
          </p:txBody>
        </p:sp>
      </p:grpSp>
      <p:cxnSp>
        <p:nvCxnSpPr>
          <p:cNvPr id="38" name="Google Shape;983;p50">
            <a:extLst>
              <a:ext uri="{FF2B5EF4-FFF2-40B4-BE49-F238E27FC236}">
                <a16:creationId xmlns:a16="http://schemas.microsoft.com/office/drawing/2014/main" id="{58C4A74C-07C6-248E-3511-0124C4A7192C}"/>
              </a:ext>
            </a:extLst>
          </p:cNvPr>
          <p:cNvCxnSpPr>
            <a:cxnSpLocks/>
          </p:cNvCxnSpPr>
          <p:nvPr/>
        </p:nvCxnSpPr>
        <p:spPr>
          <a:xfrm>
            <a:off x="263380" y="3511767"/>
            <a:ext cx="8066231" cy="0"/>
          </a:xfrm>
          <a:prstGeom prst="straightConnector1">
            <a:avLst/>
          </a:prstGeom>
          <a:noFill/>
          <a:ln w="19050" cap="flat" cmpd="sng">
            <a:solidFill>
              <a:srgbClr val="24BC9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962;p50">
            <a:extLst>
              <a:ext uri="{FF2B5EF4-FFF2-40B4-BE49-F238E27FC236}">
                <a16:creationId xmlns:a16="http://schemas.microsoft.com/office/drawing/2014/main" id="{8F7130D2-4A2F-CCC0-FA79-B086FAC546F5}"/>
              </a:ext>
            </a:extLst>
          </p:cNvPr>
          <p:cNvSpPr txBox="1"/>
          <p:nvPr/>
        </p:nvSpPr>
        <p:spPr>
          <a:xfrm>
            <a:off x="2063144" y="4019126"/>
            <a:ext cx="24048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24BC9E"/>
                </a:solidFill>
                <a:latin typeface="Overpass" pitchFamily="2" charset="0"/>
                <a:ea typeface="Palanquin Dark"/>
                <a:cs typeface="Palanquin Dark"/>
                <a:sym typeface="Palanquin Dark"/>
              </a:rPr>
              <a:t>En Europe</a:t>
            </a:r>
          </a:p>
        </p:txBody>
      </p:sp>
      <p:sp>
        <p:nvSpPr>
          <p:cNvPr id="49" name="Google Shape;962;p50">
            <a:extLst>
              <a:ext uri="{FF2B5EF4-FFF2-40B4-BE49-F238E27FC236}">
                <a16:creationId xmlns:a16="http://schemas.microsoft.com/office/drawing/2014/main" id="{C1C9ECDD-E4C8-EF6B-12D1-46A29219A9A7}"/>
              </a:ext>
            </a:extLst>
          </p:cNvPr>
          <p:cNvSpPr txBox="1"/>
          <p:nvPr/>
        </p:nvSpPr>
        <p:spPr>
          <a:xfrm>
            <a:off x="4504472" y="4019126"/>
            <a:ext cx="24048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24BC9E"/>
                </a:solidFill>
                <a:latin typeface="Overpass" pitchFamily="2" charset="0"/>
                <a:ea typeface="Palanquin Dark"/>
                <a:cs typeface="Palanquin Dark"/>
                <a:sym typeface="Palanquin Dark"/>
              </a:rPr>
              <a:t>En Afrique</a:t>
            </a:r>
          </a:p>
        </p:txBody>
      </p:sp>
      <p:sp>
        <p:nvSpPr>
          <p:cNvPr id="50" name="Google Shape;962;p50">
            <a:extLst>
              <a:ext uri="{FF2B5EF4-FFF2-40B4-BE49-F238E27FC236}">
                <a16:creationId xmlns:a16="http://schemas.microsoft.com/office/drawing/2014/main" id="{78B2687A-DCB6-80CB-1E8C-E59C8EF20818}"/>
              </a:ext>
            </a:extLst>
          </p:cNvPr>
          <p:cNvSpPr txBox="1"/>
          <p:nvPr/>
        </p:nvSpPr>
        <p:spPr>
          <a:xfrm>
            <a:off x="6547595" y="4019126"/>
            <a:ext cx="24048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24BC9E"/>
                </a:solidFill>
                <a:latin typeface="Overpass" pitchFamily="2" charset="0"/>
                <a:ea typeface="Palanquin Dark"/>
                <a:cs typeface="Palanquin Dark"/>
                <a:sym typeface="Palanquin Dark"/>
              </a:rPr>
              <a:t>En Tunisie</a:t>
            </a:r>
          </a:p>
        </p:txBody>
      </p:sp>
    </p:spTree>
    <p:extLst>
      <p:ext uri="{BB962C8B-B14F-4D97-AF65-F5344CB8AC3E}">
        <p14:creationId xmlns:p14="http://schemas.microsoft.com/office/powerpoint/2010/main" val="10271429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" name="Google Shape;515;g119e92554e7_0_140"/>
          <p:cNvGraphicFramePr/>
          <p:nvPr>
            <p:extLst>
              <p:ext uri="{D42A27DB-BD31-4B8C-83A1-F6EECF244321}">
                <p14:modId xmlns:p14="http://schemas.microsoft.com/office/powerpoint/2010/main" val="2794035810"/>
              </p:ext>
            </p:extLst>
          </p:nvPr>
        </p:nvGraphicFramePr>
        <p:xfrm>
          <a:off x="950397" y="770933"/>
          <a:ext cx="7243205" cy="42394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8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8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62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23BB9E"/>
                        </a:solidFill>
                        <a:latin typeface="Halant"/>
                        <a:ea typeface="Halant"/>
                        <a:cs typeface="Halant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23BB9E"/>
                        </a:solidFill>
                        <a:latin typeface="Halant"/>
                        <a:ea typeface="Halant"/>
                        <a:cs typeface="Halant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23BB9E"/>
                        </a:solidFill>
                        <a:latin typeface="Halant"/>
                        <a:ea typeface="Halant"/>
                        <a:cs typeface="Halant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23BB9E"/>
                        </a:solidFill>
                        <a:latin typeface="Halant"/>
                        <a:ea typeface="Halant"/>
                        <a:cs typeface="Halant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23BB9E"/>
                        </a:solidFill>
                        <a:latin typeface="Halant"/>
                        <a:ea typeface="Halant"/>
                        <a:cs typeface="Halant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9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Instantaniété</a:t>
                      </a: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téléconsultation</a:t>
                      </a:r>
                      <a:endParaRPr lang="en-US" sz="1000" b="1" dirty="0">
                        <a:solidFill>
                          <a:srgbClr val="1AAAC7"/>
                        </a:solidFill>
                        <a:latin typeface="Overpass" pitchFamily="2" charset="0"/>
                        <a:ea typeface="Halant"/>
                        <a:cs typeface="Halant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1" dirty="0">
                        <a:solidFill>
                          <a:srgbClr val="1AAAC7"/>
                        </a:solidFill>
                        <a:latin typeface="Overpass" pitchFamily="2" charset="0"/>
                        <a:ea typeface="Halant"/>
                        <a:cs typeface="Halant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Prise</a:t>
                      </a: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 de </a:t>
                      </a: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rendez</a:t>
                      </a: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vous</a:t>
                      </a: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 </a:t>
                      </a:r>
                      <a:b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</a:b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en</a:t>
                      </a: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ligne</a:t>
                      </a: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hybride</a:t>
                      </a:r>
                      <a:endParaRPr sz="1000" b="1" dirty="0">
                        <a:solidFill>
                          <a:srgbClr val="1AAAC7"/>
                        </a:solidFill>
                        <a:latin typeface="Overpass" pitchFamily="2" charset="0"/>
                        <a:ea typeface="Halant"/>
                        <a:cs typeface="Halant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 </a:t>
                      </a:r>
                      <a:b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</a:b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62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1" dirty="0">
                        <a:solidFill>
                          <a:srgbClr val="1AAAC7"/>
                        </a:solidFill>
                        <a:latin typeface="Overpass" pitchFamily="2" charset="0"/>
                        <a:ea typeface="Halant"/>
                        <a:cs typeface="Halant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Téléconseil</a:t>
                      </a: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gratuit</a:t>
                      </a: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 </a:t>
                      </a:r>
                      <a:endParaRPr sz="1000" b="1" dirty="0">
                        <a:solidFill>
                          <a:srgbClr val="1AAAC7"/>
                        </a:solidFill>
                        <a:latin typeface="Overpass" pitchFamily="2" charset="0"/>
                        <a:ea typeface="Halant"/>
                        <a:cs typeface="Halant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 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 </a:t>
                      </a:r>
                      <a:endParaRPr sz="900" b="1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 </a:t>
                      </a:r>
                      <a:endParaRPr sz="900" b="1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900" b="1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 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1" dirty="0">
                        <a:solidFill>
                          <a:srgbClr val="1AAAC7"/>
                        </a:solidFill>
                        <a:latin typeface="Overpass" pitchFamily="2" charset="0"/>
                        <a:ea typeface="Halant"/>
                        <a:cs typeface="Halant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Télécoaching</a:t>
                      </a: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instantané</a:t>
                      </a:r>
                      <a:endParaRPr sz="1000" b="1" dirty="0">
                        <a:solidFill>
                          <a:srgbClr val="1AAAC7"/>
                        </a:solidFill>
                        <a:latin typeface="Overpass" pitchFamily="2" charset="0"/>
                        <a:ea typeface="Halant"/>
                        <a:cs typeface="Halant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10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 </a:t>
                      </a:r>
                      <a:endParaRPr sz="11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 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 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7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1" dirty="0">
                        <a:solidFill>
                          <a:srgbClr val="1AAAC7"/>
                        </a:solidFill>
                        <a:latin typeface="Overpass" pitchFamily="2" charset="0"/>
                        <a:ea typeface="Halant"/>
                        <a:cs typeface="Halant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Téléexpertise</a:t>
                      </a: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 </a:t>
                      </a: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 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7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Package  </a:t>
                      </a: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entreprise</a:t>
                      </a:r>
                      <a:endParaRPr lang="en-US" sz="1000" b="1" dirty="0">
                        <a:solidFill>
                          <a:srgbClr val="1AAAC7"/>
                        </a:solidFill>
                        <a:latin typeface="Overpass" pitchFamily="2" charset="0"/>
                        <a:ea typeface="Halant"/>
                        <a:cs typeface="Halant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1" dirty="0">
                        <a:solidFill>
                          <a:srgbClr val="1AAAC7"/>
                        </a:solidFill>
                        <a:latin typeface="Overpass" pitchFamily="2" charset="0"/>
                        <a:ea typeface="Halant"/>
                        <a:cs typeface="Halant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Maitise</a:t>
                      </a: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 Métier </a:t>
                      </a:r>
                      <a:endParaRPr sz="1000" b="1" dirty="0">
                        <a:solidFill>
                          <a:srgbClr val="1AAAC7"/>
                        </a:solidFill>
                        <a:latin typeface="Overpass" pitchFamily="2" charset="0"/>
                        <a:ea typeface="Halant"/>
                        <a:cs typeface="Halant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 </a:t>
                      </a:r>
                      <a:endParaRPr sz="105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5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5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</a:t>
                      </a:r>
                      <a:endParaRPr lang="fr-FR"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900" b="1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 </a:t>
                      </a:r>
                      <a:endParaRPr sz="900" b="1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900" b="1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</a:t>
                      </a:r>
                      <a:endParaRPr sz="900" b="1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NON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900" b="1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 err="1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</a:t>
                      </a:r>
                      <a:endParaRPr sz="900" b="1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7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Scalabilité</a:t>
                      </a: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vers</a:t>
                      </a: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 </a:t>
                      </a:r>
                      <a:b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</a:b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les </a:t>
                      </a: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marchés</a:t>
                      </a:r>
                      <a:r>
                        <a:rPr lang="en-US" sz="1000" b="1" dirty="0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1AAAC7"/>
                          </a:solidFill>
                          <a:latin typeface="Overpass" pitchFamily="2" charset="0"/>
                          <a:ea typeface="Halant"/>
                          <a:cs typeface="Halant"/>
                          <a:sym typeface="Halant"/>
                        </a:rPr>
                        <a:t>extérieurs</a:t>
                      </a:r>
                      <a:endParaRPr sz="1000" b="1" dirty="0">
                        <a:solidFill>
                          <a:srgbClr val="1AAAC7"/>
                        </a:solidFill>
                        <a:latin typeface="Overpass" pitchFamily="2" charset="0"/>
                        <a:ea typeface="Halant"/>
                        <a:cs typeface="Halant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 </a:t>
                      </a:r>
                      <a:b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</a:b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( La </a:t>
                      </a:r>
                      <a:r>
                        <a:rPr lang="en-US" sz="900" b="1" dirty="0" err="1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Libye</a:t>
                      </a: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)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 </a:t>
                      </a:r>
                      <a:br>
                        <a:rPr lang="en-US" sz="900" b="1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</a:br>
                      <a:r>
                        <a:rPr lang="en-US" sz="900" b="1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(Le Maroc &amp; L’Algérie)</a:t>
                      </a:r>
                      <a:endParaRPr sz="900" b="1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(Nigeria)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 dirty="0" err="1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Oui</a:t>
                      </a: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b="1" dirty="0">
                          <a:solidFill>
                            <a:srgbClr val="23BB9E"/>
                          </a:solidFill>
                          <a:latin typeface="Overpass" pitchFamily="2" charset="0"/>
                          <a:ea typeface="Halant"/>
                          <a:cs typeface="Times New Roman" panose="02020603050405020304" pitchFamily="18" charset="0"/>
                          <a:sym typeface="Halant"/>
                        </a:rPr>
                        <a:t>Europe </a:t>
                      </a: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23BB9E"/>
                        </a:solidFill>
                        <a:latin typeface="Overpass" pitchFamily="2" charset="0"/>
                        <a:ea typeface="Halant"/>
                        <a:cs typeface="Times New Roman" panose="02020603050405020304" pitchFamily="18" charset="0"/>
                        <a:sym typeface="Halant"/>
                      </a:endParaRPr>
                    </a:p>
                  </a:txBody>
                  <a:tcPr marL="44887" marR="44887" marT="44887" marB="44887">
                    <a:lnL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D1D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16" name="Google Shape;516;g119e92554e7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451" y="958779"/>
            <a:ext cx="1349113" cy="211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g119e92554e7_0_140"/>
          <p:cNvPicPr preferRelativeResize="0"/>
          <p:nvPr/>
        </p:nvPicPr>
        <p:blipFill rotWithShape="1">
          <a:blip r:embed="rId4">
            <a:alphaModFix/>
          </a:blip>
          <a:srcRect t="16411" b="17037"/>
          <a:stretch/>
        </p:blipFill>
        <p:spPr>
          <a:xfrm>
            <a:off x="6928441" y="894576"/>
            <a:ext cx="1083063" cy="3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g119e92554e7_0_140"/>
          <p:cNvPicPr preferRelativeResize="0"/>
          <p:nvPr/>
        </p:nvPicPr>
        <p:blipFill rotWithShape="1">
          <a:blip r:embed="rId5">
            <a:alphaModFix/>
          </a:blip>
          <a:srcRect t="29990" b="24651"/>
          <a:stretch/>
        </p:blipFill>
        <p:spPr>
          <a:xfrm>
            <a:off x="2640238" y="856832"/>
            <a:ext cx="914738" cy="4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g119e92554e7_0_140"/>
          <p:cNvPicPr preferRelativeResize="0"/>
          <p:nvPr/>
        </p:nvPicPr>
        <p:blipFill rotWithShape="1">
          <a:blip r:embed="rId6">
            <a:alphaModFix/>
          </a:blip>
          <a:srcRect t="28426" b="26213"/>
          <a:stretch/>
        </p:blipFill>
        <p:spPr>
          <a:xfrm>
            <a:off x="4085385" y="856833"/>
            <a:ext cx="914738" cy="4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69;p7">
            <a:extLst>
              <a:ext uri="{FF2B5EF4-FFF2-40B4-BE49-F238E27FC236}">
                <a16:creationId xmlns:a16="http://schemas.microsoft.com/office/drawing/2014/main" id="{B7A2A552-612C-8B3C-3CC0-22DB3753FDC4}"/>
              </a:ext>
            </a:extLst>
          </p:cNvPr>
          <p:cNvSpPr txBox="1"/>
          <p:nvPr/>
        </p:nvSpPr>
        <p:spPr>
          <a:xfrm>
            <a:off x="335044" y="198469"/>
            <a:ext cx="4015500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100" b="1">
                <a:solidFill>
                  <a:srgbClr val="1AAAC7"/>
                </a:solidFill>
                <a:latin typeface="Palanquin Dark" panose="020B0604020202020204" charset="0"/>
                <a:cs typeface="Palanquin Dark" panose="020B0604020202020204" charset="0"/>
              </a:rPr>
              <a:t>Concurrence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8" name="Google Shape;398;p33"/>
          <p:cNvSpPr txBox="1">
            <a:spLocks noGrp="1"/>
          </p:cNvSpPr>
          <p:nvPr>
            <p:ph type="ctrTitle" idx="4294967295"/>
          </p:nvPr>
        </p:nvSpPr>
        <p:spPr>
          <a:xfrm>
            <a:off x="1593269" y="1859090"/>
            <a:ext cx="5672137" cy="11160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>
                <a:solidFill>
                  <a:srgbClr val="1AAAC7"/>
                </a:solidFill>
              </a:rPr>
              <a:t>Commercialisation</a:t>
            </a:r>
            <a:endParaRPr sz="4800" dirty="0">
              <a:solidFill>
                <a:srgbClr val="1AAAC7"/>
              </a:solidFill>
            </a:endParaRPr>
          </a:p>
        </p:txBody>
      </p:sp>
      <p:cxnSp>
        <p:nvCxnSpPr>
          <p:cNvPr id="400" name="Google Shape;400;p33"/>
          <p:cNvCxnSpPr>
            <a:cxnSpLocks/>
          </p:cNvCxnSpPr>
          <p:nvPr/>
        </p:nvCxnSpPr>
        <p:spPr>
          <a:xfrm>
            <a:off x="1737995" y="2956054"/>
            <a:ext cx="985838" cy="0"/>
          </a:xfrm>
          <a:prstGeom prst="straightConnector1">
            <a:avLst/>
          </a:prstGeom>
          <a:noFill/>
          <a:ln w="28575" cap="flat" cmpd="sng">
            <a:solidFill>
              <a:srgbClr val="24BC9E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85096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FCDD0-FAA1-B069-A35F-36278FC4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>
                <a:solidFill>
                  <a:srgbClr val="1AAAC7"/>
                </a:solidFill>
              </a:rPr>
              <a:t>Notre partenaire  et  premier client</a:t>
            </a:r>
            <a:br>
              <a:rPr lang="fr-FR"/>
            </a:br>
            <a:endParaRPr lang="fr-FR"/>
          </a:p>
        </p:txBody>
      </p:sp>
      <p:sp>
        <p:nvSpPr>
          <p:cNvPr id="3" name="Google Shape;373;p7">
            <a:extLst>
              <a:ext uri="{FF2B5EF4-FFF2-40B4-BE49-F238E27FC236}">
                <a16:creationId xmlns:a16="http://schemas.microsoft.com/office/drawing/2014/main" id="{C2762D6C-4257-DDD4-5F03-CCFC0892B645}"/>
              </a:ext>
            </a:extLst>
          </p:cNvPr>
          <p:cNvSpPr txBox="1"/>
          <p:nvPr/>
        </p:nvSpPr>
        <p:spPr>
          <a:xfrm>
            <a:off x="938765" y="1169474"/>
            <a:ext cx="72664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82" algn="just">
              <a:buClr>
                <a:srgbClr val="24BC9E"/>
              </a:buClr>
              <a:buSzPts val="1799"/>
            </a:pPr>
            <a:r>
              <a:rPr lang="fr-FR" sz="1200" b="1" dirty="0">
                <a:solidFill>
                  <a:schemeClr val="accent1">
                    <a:lumMod val="10000"/>
                  </a:schemeClr>
                </a:solidFill>
                <a:latin typeface="Overpass Light"/>
                <a:ea typeface="Overpass Light"/>
                <a:cs typeface="Overpass Light"/>
                <a:sym typeface="Overpass Light"/>
              </a:rPr>
              <a:t>La startup a signé son premier contrat de partenariat avec l'assurance AON-ARS, qui sont donc les premiers clients de </a:t>
            </a:r>
            <a:r>
              <a:rPr lang="fr-FR" sz="1200" b="1" dirty="0" err="1">
                <a:solidFill>
                  <a:schemeClr val="accent1">
                    <a:lumMod val="10000"/>
                  </a:schemeClr>
                </a:solidFill>
                <a:latin typeface="Overpass Light"/>
                <a:ea typeface="Overpass Light"/>
                <a:cs typeface="Overpass Light"/>
                <a:sym typeface="Overpass Light"/>
              </a:rPr>
              <a:t>Doqtoor</a:t>
            </a:r>
            <a:r>
              <a:rPr lang="fr-FR" sz="1200" b="1" dirty="0">
                <a:solidFill>
                  <a:schemeClr val="accent1">
                    <a:lumMod val="10000"/>
                  </a:schemeClr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pour commencer à vendre des forfaits de télésanté à ses membres.</a:t>
            </a:r>
          </a:p>
        </p:txBody>
      </p:sp>
      <p:pic>
        <p:nvPicPr>
          <p:cNvPr id="4" name="Google Shape;497;p12">
            <a:extLst>
              <a:ext uri="{FF2B5EF4-FFF2-40B4-BE49-F238E27FC236}">
                <a16:creationId xmlns:a16="http://schemas.microsoft.com/office/drawing/2014/main" id="{D48D9EBF-A6BB-D4C8-7EB0-F30ECD023A7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5525" y="1538806"/>
            <a:ext cx="2212910" cy="1294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3260;p65">
            <a:extLst>
              <a:ext uri="{FF2B5EF4-FFF2-40B4-BE49-F238E27FC236}">
                <a16:creationId xmlns:a16="http://schemas.microsoft.com/office/drawing/2014/main" id="{E06294E5-7D1D-FD41-59DA-06D11F698D84}"/>
              </a:ext>
            </a:extLst>
          </p:cNvPr>
          <p:cNvGrpSpPr/>
          <p:nvPr/>
        </p:nvGrpSpPr>
        <p:grpSpPr>
          <a:xfrm>
            <a:off x="2007393" y="2940464"/>
            <a:ext cx="1737281" cy="1530018"/>
            <a:chOff x="6000718" y="3070557"/>
            <a:chExt cx="587865" cy="517731"/>
          </a:xfrm>
        </p:grpSpPr>
        <p:sp>
          <p:nvSpPr>
            <p:cNvPr id="6" name="Google Shape;3261;p65">
              <a:extLst>
                <a:ext uri="{FF2B5EF4-FFF2-40B4-BE49-F238E27FC236}">
                  <a16:creationId xmlns:a16="http://schemas.microsoft.com/office/drawing/2014/main" id="{44626977-9D8D-ABF7-C77D-EF0921F5D880}"/>
                </a:ext>
              </a:extLst>
            </p:cNvPr>
            <p:cNvSpPr/>
            <p:nvPr/>
          </p:nvSpPr>
          <p:spPr>
            <a:xfrm>
              <a:off x="6161116" y="3104229"/>
              <a:ext cx="410157" cy="449935"/>
            </a:xfrm>
            <a:custGeom>
              <a:avLst/>
              <a:gdLst/>
              <a:ahLst/>
              <a:cxnLst/>
              <a:rect l="l" t="t" r="r" b="b"/>
              <a:pathLst>
                <a:path w="71098" h="78008" extrusionOk="0">
                  <a:moveTo>
                    <a:pt x="36108" y="3531"/>
                  </a:moveTo>
                  <a:lnTo>
                    <a:pt x="36835" y="4631"/>
                  </a:lnTo>
                  <a:cubicBezTo>
                    <a:pt x="36551" y="4826"/>
                    <a:pt x="36268" y="5039"/>
                    <a:pt x="35948" y="5217"/>
                  </a:cubicBezTo>
                  <a:cubicBezTo>
                    <a:pt x="35043" y="5749"/>
                    <a:pt x="34635" y="6459"/>
                    <a:pt x="35132" y="7488"/>
                  </a:cubicBezTo>
                  <a:cubicBezTo>
                    <a:pt x="35486" y="8208"/>
                    <a:pt x="35984" y="8561"/>
                    <a:pt x="36635" y="8561"/>
                  </a:cubicBezTo>
                  <a:cubicBezTo>
                    <a:pt x="36866" y="8561"/>
                    <a:pt x="37116" y="8517"/>
                    <a:pt x="37385" y="8428"/>
                  </a:cubicBezTo>
                  <a:cubicBezTo>
                    <a:pt x="37776" y="8304"/>
                    <a:pt x="38184" y="8198"/>
                    <a:pt x="38752" y="8056"/>
                  </a:cubicBezTo>
                  <a:lnTo>
                    <a:pt x="38752" y="8056"/>
                  </a:lnTo>
                  <a:cubicBezTo>
                    <a:pt x="38412" y="9075"/>
                    <a:pt x="37909" y="9331"/>
                    <a:pt x="37373" y="9331"/>
                  </a:cubicBezTo>
                  <a:cubicBezTo>
                    <a:pt x="36833" y="9331"/>
                    <a:pt x="36258" y="9072"/>
                    <a:pt x="35779" y="9072"/>
                  </a:cubicBezTo>
                  <a:cubicBezTo>
                    <a:pt x="35690" y="9072"/>
                    <a:pt x="35604" y="9081"/>
                    <a:pt x="35522" y="9102"/>
                  </a:cubicBezTo>
                  <a:lnTo>
                    <a:pt x="33162" y="11977"/>
                  </a:lnTo>
                  <a:lnTo>
                    <a:pt x="28585" y="11037"/>
                  </a:lnTo>
                  <a:lnTo>
                    <a:pt x="31832" y="10238"/>
                  </a:lnTo>
                  <a:cubicBezTo>
                    <a:pt x="32825" y="8162"/>
                    <a:pt x="33127" y="7062"/>
                    <a:pt x="32914" y="6228"/>
                  </a:cubicBezTo>
                  <a:lnTo>
                    <a:pt x="36108" y="3531"/>
                  </a:lnTo>
                  <a:close/>
                  <a:moveTo>
                    <a:pt x="38947" y="36232"/>
                  </a:moveTo>
                  <a:lnTo>
                    <a:pt x="38947" y="36232"/>
                  </a:lnTo>
                  <a:cubicBezTo>
                    <a:pt x="40402" y="36374"/>
                    <a:pt x="40561" y="37705"/>
                    <a:pt x="41253" y="38486"/>
                  </a:cubicBezTo>
                  <a:cubicBezTo>
                    <a:pt x="40278" y="40029"/>
                    <a:pt x="42194" y="41076"/>
                    <a:pt x="41963" y="42673"/>
                  </a:cubicBezTo>
                  <a:cubicBezTo>
                    <a:pt x="41786" y="43862"/>
                    <a:pt x="42833" y="45264"/>
                    <a:pt x="43241" y="46648"/>
                  </a:cubicBezTo>
                  <a:cubicBezTo>
                    <a:pt x="43560" y="47641"/>
                    <a:pt x="43507" y="48741"/>
                    <a:pt x="43046" y="49699"/>
                  </a:cubicBezTo>
                  <a:lnTo>
                    <a:pt x="40473" y="45760"/>
                  </a:lnTo>
                  <a:cubicBezTo>
                    <a:pt x="41449" y="42726"/>
                    <a:pt x="39160" y="39728"/>
                    <a:pt x="38947" y="36232"/>
                  </a:cubicBezTo>
                  <a:close/>
                  <a:moveTo>
                    <a:pt x="36430" y="1"/>
                  </a:moveTo>
                  <a:cubicBezTo>
                    <a:pt x="35873" y="1"/>
                    <a:pt x="35316" y="87"/>
                    <a:pt x="34759" y="284"/>
                  </a:cubicBezTo>
                  <a:cubicBezTo>
                    <a:pt x="33659" y="657"/>
                    <a:pt x="32346" y="870"/>
                    <a:pt x="31885" y="2005"/>
                  </a:cubicBezTo>
                  <a:cubicBezTo>
                    <a:pt x="31264" y="3567"/>
                    <a:pt x="29809" y="3549"/>
                    <a:pt x="28656" y="3992"/>
                  </a:cubicBezTo>
                  <a:cubicBezTo>
                    <a:pt x="26331" y="4826"/>
                    <a:pt x="26012" y="5465"/>
                    <a:pt x="27006" y="7683"/>
                  </a:cubicBezTo>
                  <a:lnTo>
                    <a:pt x="29791" y="7736"/>
                  </a:lnTo>
                  <a:lnTo>
                    <a:pt x="29046" y="10327"/>
                  </a:lnTo>
                  <a:lnTo>
                    <a:pt x="28425" y="7736"/>
                  </a:lnTo>
                  <a:lnTo>
                    <a:pt x="26633" y="11143"/>
                  </a:lnTo>
                  <a:cubicBezTo>
                    <a:pt x="25746" y="11374"/>
                    <a:pt x="24734" y="11391"/>
                    <a:pt x="24113" y="11870"/>
                  </a:cubicBezTo>
                  <a:cubicBezTo>
                    <a:pt x="22960" y="12775"/>
                    <a:pt x="21328" y="12509"/>
                    <a:pt x="20352" y="13680"/>
                  </a:cubicBezTo>
                  <a:lnTo>
                    <a:pt x="19695" y="12900"/>
                  </a:lnTo>
                  <a:lnTo>
                    <a:pt x="18808" y="14106"/>
                  </a:lnTo>
                  <a:cubicBezTo>
                    <a:pt x="18523" y="13971"/>
                    <a:pt x="18518" y="13452"/>
                    <a:pt x="18160" y="13452"/>
                  </a:cubicBezTo>
                  <a:cubicBezTo>
                    <a:pt x="18049" y="13452"/>
                    <a:pt x="17905" y="13501"/>
                    <a:pt x="17708" y="13627"/>
                  </a:cubicBezTo>
                  <a:lnTo>
                    <a:pt x="18560" y="17193"/>
                  </a:lnTo>
                  <a:cubicBezTo>
                    <a:pt x="17972" y="17718"/>
                    <a:pt x="17385" y="18062"/>
                    <a:pt x="16823" y="18062"/>
                  </a:cubicBezTo>
                  <a:cubicBezTo>
                    <a:pt x="16435" y="18062"/>
                    <a:pt x="16059" y="17897"/>
                    <a:pt x="15703" y="17513"/>
                  </a:cubicBezTo>
                  <a:cubicBezTo>
                    <a:pt x="14869" y="16626"/>
                    <a:pt x="13929" y="16750"/>
                    <a:pt x="13112" y="16643"/>
                  </a:cubicBezTo>
                  <a:lnTo>
                    <a:pt x="11196" y="21381"/>
                  </a:lnTo>
                  <a:cubicBezTo>
                    <a:pt x="11922" y="22616"/>
                    <a:pt x="12753" y="22986"/>
                    <a:pt x="13632" y="22986"/>
                  </a:cubicBezTo>
                  <a:cubicBezTo>
                    <a:pt x="14835" y="22986"/>
                    <a:pt x="16130" y="22292"/>
                    <a:pt x="17371" y="22179"/>
                  </a:cubicBezTo>
                  <a:lnTo>
                    <a:pt x="17868" y="20618"/>
                  </a:lnTo>
                  <a:cubicBezTo>
                    <a:pt x="19961" y="20600"/>
                    <a:pt x="19961" y="20600"/>
                    <a:pt x="21594" y="18879"/>
                  </a:cubicBezTo>
                  <a:lnTo>
                    <a:pt x="22587" y="19784"/>
                  </a:lnTo>
                  <a:lnTo>
                    <a:pt x="24646" y="19181"/>
                  </a:lnTo>
                  <a:lnTo>
                    <a:pt x="28762" y="24788"/>
                  </a:lnTo>
                  <a:lnTo>
                    <a:pt x="24930" y="23971"/>
                  </a:lnTo>
                  <a:lnTo>
                    <a:pt x="24930" y="23971"/>
                  </a:lnTo>
                  <a:lnTo>
                    <a:pt x="26544" y="25746"/>
                  </a:lnTo>
                  <a:cubicBezTo>
                    <a:pt x="28177" y="25604"/>
                    <a:pt x="29507" y="24930"/>
                    <a:pt x="30182" y="23209"/>
                  </a:cubicBezTo>
                  <a:cubicBezTo>
                    <a:pt x="29738" y="22747"/>
                    <a:pt x="29365" y="22321"/>
                    <a:pt x="28957" y="21949"/>
                  </a:cubicBezTo>
                  <a:cubicBezTo>
                    <a:pt x="28017" y="21150"/>
                    <a:pt x="27165" y="20352"/>
                    <a:pt x="27502" y="18400"/>
                  </a:cubicBezTo>
                  <a:lnTo>
                    <a:pt x="27502" y="18400"/>
                  </a:lnTo>
                  <a:cubicBezTo>
                    <a:pt x="28336" y="19678"/>
                    <a:pt x="28709" y="20902"/>
                    <a:pt x="29472" y="21239"/>
                  </a:cubicBezTo>
                  <a:cubicBezTo>
                    <a:pt x="30678" y="21771"/>
                    <a:pt x="30785" y="22641"/>
                    <a:pt x="30927" y="23617"/>
                  </a:cubicBezTo>
                  <a:cubicBezTo>
                    <a:pt x="31016" y="24255"/>
                    <a:pt x="30874" y="24965"/>
                    <a:pt x="31087" y="25551"/>
                  </a:cubicBezTo>
                  <a:cubicBezTo>
                    <a:pt x="31282" y="26083"/>
                    <a:pt x="31832" y="26473"/>
                    <a:pt x="32187" y="26952"/>
                  </a:cubicBezTo>
                  <a:cubicBezTo>
                    <a:pt x="32275" y="27077"/>
                    <a:pt x="32329" y="27236"/>
                    <a:pt x="32329" y="27396"/>
                  </a:cubicBezTo>
                  <a:lnTo>
                    <a:pt x="34369" y="26225"/>
                  </a:lnTo>
                  <a:cubicBezTo>
                    <a:pt x="33860" y="25322"/>
                    <a:pt x="33670" y="24632"/>
                    <a:pt x="34867" y="24632"/>
                  </a:cubicBezTo>
                  <a:cubicBezTo>
                    <a:pt x="34964" y="24632"/>
                    <a:pt x="35070" y="24636"/>
                    <a:pt x="35185" y="24646"/>
                  </a:cubicBezTo>
                  <a:cubicBezTo>
                    <a:pt x="35416" y="25462"/>
                    <a:pt x="35718" y="26189"/>
                    <a:pt x="35753" y="26917"/>
                  </a:cubicBezTo>
                  <a:cubicBezTo>
                    <a:pt x="35859" y="28390"/>
                    <a:pt x="37013" y="29011"/>
                    <a:pt x="38024" y="29224"/>
                  </a:cubicBezTo>
                  <a:cubicBezTo>
                    <a:pt x="38126" y="29247"/>
                    <a:pt x="38227" y="29254"/>
                    <a:pt x="38330" y="29254"/>
                  </a:cubicBezTo>
                  <a:cubicBezTo>
                    <a:pt x="38476" y="29254"/>
                    <a:pt x="38623" y="29240"/>
                    <a:pt x="38773" y="29240"/>
                  </a:cubicBezTo>
                  <a:cubicBezTo>
                    <a:pt x="39073" y="29240"/>
                    <a:pt x="39384" y="29296"/>
                    <a:pt x="39710" y="29632"/>
                  </a:cubicBezTo>
                  <a:cubicBezTo>
                    <a:pt x="39812" y="29734"/>
                    <a:pt x="39986" y="29769"/>
                    <a:pt x="40202" y="29769"/>
                  </a:cubicBezTo>
                  <a:cubicBezTo>
                    <a:pt x="40620" y="29769"/>
                    <a:pt x="41193" y="29637"/>
                    <a:pt x="41697" y="29614"/>
                  </a:cubicBezTo>
                  <a:lnTo>
                    <a:pt x="41697" y="29614"/>
                  </a:lnTo>
                  <a:cubicBezTo>
                    <a:pt x="41182" y="31175"/>
                    <a:pt x="41608" y="32825"/>
                    <a:pt x="39657" y="33517"/>
                  </a:cubicBezTo>
                  <a:cubicBezTo>
                    <a:pt x="37368" y="32683"/>
                    <a:pt x="34369" y="33198"/>
                    <a:pt x="32488" y="30608"/>
                  </a:cubicBezTo>
                  <a:cubicBezTo>
                    <a:pt x="32240" y="30253"/>
                    <a:pt x="31388" y="30306"/>
                    <a:pt x="30820" y="30217"/>
                  </a:cubicBezTo>
                  <a:cubicBezTo>
                    <a:pt x="30607" y="30217"/>
                    <a:pt x="30395" y="30270"/>
                    <a:pt x="30182" y="30324"/>
                  </a:cubicBezTo>
                  <a:lnTo>
                    <a:pt x="29507" y="32151"/>
                  </a:lnTo>
                  <a:cubicBezTo>
                    <a:pt x="27875" y="31246"/>
                    <a:pt x="26686" y="29969"/>
                    <a:pt x="25373" y="29259"/>
                  </a:cubicBezTo>
                  <a:cubicBezTo>
                    <a:pt x="23918" y="28496"/>
                    <a:pt x="23794" y="27431"/>
                    <a:pt x="23794" y="26456"/>
                  </a:cubicBezTo>
                  <a:cubicBezTo>
                    <a:pt x="23808" y="24745"/>
                    <a:pt x="23906" y="24354"/>
                    <a:pt x="23055" y="24354"/>
                  </a:cubicBezTo>
                  <a:cubicBezTo>
                    <a:pt x="22802" y="24354"/>
                    <a:pt x="22466" y="24388"/>
                    <a:pt x="22020" y="24433"/>
                  </a:cubicBezTo>
                  <a:cubicBezTo>
                    <a:pt x="21712" y="24458"/>
                    <a:pt x="21377" y="24558"/>
                    <a:pt x="21074" y="24558"/>
                  </a:cubicBezTo>
                  <a:cubicBezTo>
                    <a:pt x="20958" y="24558"/>
                    <a:pt x="20846" y="24543"/>
                    <a:pt x="20742" y="24504"/>
                  </a:cubicBezTo>
                  <a:cubicBezTo>
                    <a:pt x="20157" y="24291"/>
                    <a:pt x="19678" y="23670"/>
                    <a:pt x="19092" y="23546"/>
                  </a:cubicBezTo>
                  <a:cubicBezTo>
                    <a:pt x="19019" y="23530"/>
                    <a:pt x="18944" y="23524"/>
                    <a:pt x="18868" y="23524"/>
                  </a:cubicBezTo>
                  <a:cubicBezTo>
                    <a:pt x="18388" y="23524"/>
                    <a:pt x="17849" y="23788"/>
                    <a:pt x="17363" y="23788"/>
                  </a:cubicBezTo>
                  <a:cubicBezTo>
                    <a:pt x="17305" y="23788"/>
                    <a:pt x="17249" y="23784"/>
                    <a:pt x="17193" y="23776"/>
                  </a:cubicBezTo>
                  <a:cubicBezTo>
                    <a:pt x="17025" y="23751"/>
                    <a:pt x="16855" y="23741"/>
                    <a:pt x="16686" y="23741"/>
                  </a:cubicBezTo>
                  <a:cubicBezTo>
                    <a:pt x="15885" y="23741"/>
                    <a:pt x="15077" y="23971"/>
                    <a:pt x="14280" y="23971"/>
                  </a:cubicBezTo>
                  <a:cubicBezTo>
                    <a:pt x="13809" y="23971"/>
                    <a:pt x="13342" y="23890"/>
                    <a:pt x="12882" y="23634"/>
                  </a:cubicBezTo>
                  <a:cubicBezTo>
                    <a:pt x="12688" y="23891"/>
                    <a:pt x="12389" y="23939"/>
                    <a:pt x="12067" y="23939"/>
                  </a:cubicBezTo>
                  <a:cubicBezTo>
                    <a:pt x="11878" y="23939"/>
                    <a:pt x="11682" y="23923"/>
                    <a:pt x="11494" y="23923"/>
                  </a:cubicBezTo>
                  <a:cubicBezTo>
                    <a:pt x="11005" y="23923"/>
                    <a:pt x="10573" y="24032"/>
                    <a:pt x="10486" y="24823"/>
                  </a:cubicBezTo>
                  <a:cubicBezTo>
                    <a:pt x="8943" y="25125"/>
                    <a:pt x="8925" y="26935"/>
                    <a:pt x="7594" y="27644"/>
                  </a:cubicBezTo>
                  <a:cubicBezTo>
                    <a:pt x="6636" y="28159"/>
                    <a:pt x="5270" y="28461"/>
                    <a:pt x="4720" y="29365"/>
                  </a:cubicBezTo>
                  <a:cubicBezTo>
                    <a:pt x="3992" y="30554"/>
                    <a:pt x="2733" y="30874"/>
                    <a:pt x="1899" y="31779"/>
                  </a:cubicBezTo>
                  <a:cubicBezTo>
                    <a:pt x="1420" y="32311"/>
                    <a:pt x="1100" y="33021"/>
                    <a:pt x="692" y="33695"/>
                  </a:cubicBezTo>
                  <a:lnTo>
                    <a:pt x="2058" y="34529"/>
                  </a:lnTo>
                  <a:lnTo>
                    <a:pt x="0" y="40331"/>
                  </a:lnTo>
                  <a:cubicBezTo>
                    <a:pt x="568" y="41839"/>
                    <a:pt x="1828" y="42460"/>
                    <a:pt x="1579" y="43844"/>
                  </a:cubicBezTo>
                  <a:cubicBezTo>
                    <a:pt x="1526" y="44093"/>
                    <a:pt x="4542" y="47659"/>
                    <a:pt x="4720" y="47677"/>
                  </a:cubicBezTo>
                  <a:cubicBezTo>
                    <a:pt x="6407" y="47823"/>
                    <a:pt x="7973" y="48589"/>
                    <a:pt x="9698" y="48589"/>
                  </a:cubicBezTo>
                  <a:cubicBezTo>
                    <a:pt x="10059" y="48589"/>
                    <a:pt x="10428" y="48555"/>
                    <a:pt x="10806" y="48475"/>
                  </a:cubicBezTo>
                  <a:cubicBezTo>
                    <a:pt x="10987" y="48438"/>
                    <a:pt x="11194" y="48420"/>
                    <a:pt x="11413" y="48420"/>
                  </a:cubicBezTo>
                  <a:cubicBezTo>
                    <a:pt x="12352" y="48420"/>
                    <a:pt x="13516" y="48748"/>
                    <a:pt x="13875" y="49309"/>
                  </a:cubicBezTo>
                  <a:cubicBezTo>
                    <a:pt x="14692" y="50587"/>
                    <a:pt x="15916" y="50622"/>
                    <a:pt x="17140" y="51048"/>
                  </a:cubicBezTo>
                  <a:lnTo>
                    <a:pt x="16076" y="56140"/>
                  </a:lnTo>
                  <a:cubicBezTo>
                    <a:pt x="17477" y="57542"/>
                    <a:pt x="16874" y="59405"/>
                    <a:pt x="17513" y="60896"/>
                  </a:cubicBezTo>
                  <a:cubicBezTo>
                    <a:pt x="17939" y="61907"/>
                    <a:pt x="17566" y="62439"/>
                    <a:pt x="17105" y="63291"/>
                  </a:cubicBezTo>
                  <a:cubicBezTo>
                    <a:pt x="16484" y="64409"/>
                    <a:pt x="14922" y="65544"/>
                    <a:pt x="15526" y="66751"/>
                  </a:cubicBezTo>
                  <a:cubicBezTo>
                    <a:pt x="16359" y="68454"/>
                    <a:pt x="16218" y="70264"/>
                    <a:pt x="16218" y="71879"/>
                  </a:cubicBezTo>
                  <a:cubicBezTo>
                    <a:pt x="16218" y="73795"/>
                    <a:pt x="17726" y="75427"/>
                    <a:pt x="16697" y="77361"/>
                  </a:cubicBezTo>
                  <a:cubicBezTo>
                    <a:pt x="17566" y="77539"/>
                    <a:pt x="18134" y="77610"/>
                    <a:pt x="18684" y="77787"/>
                  </a:cubicBezTo>
                  <a:cubicBezTo>
                    <a:pt x="19160" y="77941"/>
                    <a:pt x="19615" y="78007"/>
                    <a:pt x="20054" y="78007"/>
                  </a:cubicBezTo>
                  <a:cubicBezTo>
                    <a:pt x="21942" y="78007"/>
                    <a:pt x="23543" y="76798"/>
                    <a:pt x="25284" y="76208"/>
                  </a:cubicBezTo>
                  <a:cubicBezTo>
                    <a:pt x="25497" y="74416"/>
                    <a:pt x="27183" y="74310"/>
                    <a:pt x="28336" y="73671"/>
                  </a:cubicBezTo>
                  <a:cubicBezTo>
                    <a:pt x="29472" y="73032"/>
                    <a:pt x="29064" y="71826"/>
                    <a:pt x="29436" y="71240"/>
                  </a:cubicBezTo>
                  <a:cubicBezTo>
                    <a:pt x="30359" y="70814"/>
                    <a:pt x="31051" y="70495"/>
                    <a:pt x="31761" y="70175"/>
                  </a:cubicBezTo>
                  <a:cubicBezTo>
                    <a:pt x="32701" y="69750"/>
                    <a:pt x="34032" y="69998"/>
                    <a:pt x="34351" y="68472"/>
                  </a:cubicBezTo>
                  <a:cubicBezTo>
                    <a:pt x="34564" y="67407"/>
                    <a:pt x="35593" y="66680"/>
                    <a:pt x="35682" y="65456"/>
                  </a:cubicBezTo>
                  <a:cubicBezTo>
                    <a:pt x="35789" y="64196"/>
                    <a:pt x="36179" y="62972"/>
                    <a:pt x="36427" y="61783"/>
                  </a:cubicBezTo>
                  <a:cubicBezTo>
                    <a:pt x="38255" y="60576"/>
                    <a:pt x="39869" y="58979"/>
                    <a:pt x="41786" y="58376"/>
                  </a:cubicBezTo>
                  <a:cubicBezTo>
                    <a:pt x="44997" y="57365"/>
                    <a:pt x="46843" y="55306"/>
                    <a:pt x="48156" y="52432"/>
                  </a:cubicBezTo>
                  <a:cubicBezTo>
                    <a:pt x="47847" y="52304"/>
                    <a:pt x="47534" y="52259"/>
                    <a:pt x="47221" y="52259"/>
                  </a:cubicBezTo>
                  <a:cubicBezTo>
                    <a:pt x="46487" y="52259"/>
                    <a:pt x="45750" y="52505"/>
                    <a:pt x="45050" y="52505"/>
                  </a:cubicBezTo>
                  <a:cubicBezTo>
                    <a:pt x="44519" y="52505"/>
                    <a:pt x="44011" y="52363"/>
                    <a:pt x="43542" y="51864"/>
                  </a:cubicBezTo>
                  <a:cubicBezTo>
                    <a:pt x="44838" y="50108"/>
                    <a:pt x="44909" y="50037"/>
                    <a:pt x="46293" y="49859"/>
                  </a:cubicBezTo>
                  <a:cubicBezTo>
                    <a:pt x="49646" y="49451"/>
                    <a:pt x="52822" y="48599"/>
                    <a:pt x="55395" y="46222"/>
                  </a:cubicBezTo>
                  <a:cubicBezTo>
                    <a:pt x="55484" y="45760"/>
                    <a:pt x="55697" y="45281"/>
                    <a:pt x="55643" y="44838"/>
                  </a:cubicBezTo>
                  <a:cubicBezTo>
                    <a:pt x="55519" y="44022"/>
                    <a:pt x="55359" y="43205"/>
                    <a:pt x="55164" y="42389"/>
                  </a:cubicBezTo>
                  <a:lnTo>
                    <a:pt x="54224" y="42886"/>
                  </a:lnTo>
                  <a:lnTo>
                    <a:pt x="53887" y="41254"/>
                  </a:lnTo>
                  <a:lnTo>
                    <a:pt x="53017" y="42655"/>
                  </a:lnTo>
                  <a:cubicBezTo>
                    <a:pt x="51775" y="40810"/>
                    <a:pt x="49327" y="39763"/>
                    <a:pt x="49735" y="36906"/>
                  </a:cubicBezTo>
                  <a:lnTo>
                    <a:pt x="49735" y="36906"/>
                  </a:lnTo>
                  <a:cubicBezTo>
                    <a:pt x="51738" y="37643"/>
                    <a:pt x="51709" y="40841"/>
                    <a:pt x="54224" y="40841"/>
                  </a:cubicBezTo>
                  <a:cubicBezTo>
                    <a:pt x="54315" y="40841"/>
                    <a:pt x="54410" y="40836"/>
                    <a:pt x="54508" y="40828"/>
                  </a:cubicBezTo>
                  <a:cubicBezTo>
                    <a:pt x="55927" y="42620"/>
                    <a:pt x="57968" y="43134"/>
                    <a:pt x="59831" y="43365"/>
                  </a:cubicBezTo>
                  <a:lnTo>
                    <a:pt x="61091" y="47286"/>
                  </a:lnTo>
                  <a:lnTo>
                    <a:pt x="62244" y="46683"/>
                  </a:lnTo>
                  <a:lnTo>
                    <a:pt x="61215" y="57010"/>
                  </a:lnTo>
                  <a:cubicBezTo>
                    <a:pt x="61641" y="57382"/>
                    <a:pt x="62102" y="57613"/>
                    <a:pt x="62208" y="57950"/>
                  </a:cubicBezTo>
                  <a:cubicBezTo>
                    <a:pt x="62350" y="58411"/>
                    <a:pt x="62226" y="58944"/>
                    <a:pt x="62226" y="59547"/>
                  </a:cubicBezTo>
                  <a:cubicBezTo>
                    <a:pt x="64054" y="58323"/>
                    <a:pt x="61783" y="56531"/>
                    <a:pt x="63397" y="55164"/>
                  </a:cubicBezTo>
                  <a:cubicBezTo>
                    <a:pt x="64338" y="54348"/>
                    <a:pt x="63894" y="52503"/>
                    <a:pt x="65420" y="51421"/>
                  </a:cubicBezTo>
                  <a:cubicBezTo>
                    <a:pt x="66236" y="50835"/>
                    <a:pt x="66627" y="49575"/>
                    <a:pt x="67407" y="48670"/>
                  </a:cubicBezTo>
                  <a:cubicBezTo>
                    <a:pt x="71098" y="31370"/>
                    <a:pt x="63805" y="13556"/>
                    <a:pt x="49451" y="3265"/>
                  </a:cubicBezTo>
                  <a:lnTo>
                    <a:pt x="47836" y="4223"/>
                  </a:lnTo>
                  <a:lnTo>
                    <a:pt x="47286" y="3425"/>
                  </a:lnTo>
                  <a:lnTo>
                    <a:pt x="45068" y="5465"/>
                  </a:lnTo>
                  <a:lnTo>
                    <a:pt x="44802" y="2963"/>
                  </a:lnTo>
                  <a:cubicBezTo>
                    <a:pt x="44483" y="4383"/>
                    <a:pt x="44412" y="5554"/>
                    <a:pt x="43383" y="6193"/>
                  </a:cubicBezTo>
                  <a:lnTo>
                    <a:pt x="41094" y="4844"/>
                  </a:lnTo>
                  <a:lnTo>
                    <a:pt x="41253" y="4702"/>
                  </a:lnTo>
                  <a:lnTo>
                    <a:pt x="43436" y="4525"/>
                  </a:lnTo>
                  <a:cubicBezTo>
                    <a:pt x="43312" y="3975"/>
                    <a:pt x="43329" y="3673"/>
                    <a:pt x="43205" y="3567"/>
                  </a:cubicBezTo>
                  <a:cubicBezTo>
                    <a:pt x="41857" y="2502"/>
                    <a:pt x="40153" y="1934"/>
                    <a:pt x="38929" y="657"/>
                  </a:cubicBezTo>
                  <a:cubicBezTo>
                    <a:pt x="38787" y="497"/>
                    <a:pt x="38592" y="390"/>
                    <a:pt x="38379" y="319"/>
                  </a:cubicBezTo>
                  <a:cubicBezTo>
                    <a:pt x="37729" y="119"/>
                    <a:pt x="37080" y="1"/>
                    <a:pt x="36430" y="1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AA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62;p65">
              <a:extLst>
                <a:ext uri="{FF2B5EF4-FFF2-40B4-BE49-F238E27FC236}">
                  <a16:creationId xmlns:a16="http://schemas.microsoft.com/office/drawing/2014/main" id="{BDE2AF5A-EE18-5783-80F6-587C6874FEAF}"/>
                </a:ext>
              </a:extLst>
            </p:cNvPr>
            <p:cNvSpPr/>
            <p:nvPr/>
          </p:nvSpPr>
          <p:spPr>
            <a:xfrm>
              <a:off x="6032245" y="3317811"/>
              <a:ext cx="62137" cy="151163"/>
            </a:xfrm>
            <a:custGeom>
              <a:avLst/>
              <a:gdLst/>
              <a:ahLst/>
              <a:cxnLst/>
              <a:rect l="l" t="t" r="r" b="b"/>
              <a:pathLst>
                <a:path w="10771" h="26208" extrusionOk="0">
                  <a:moveTo>
                    <a:pt x="266" y="1"/>
                  </a:moveTo>
                  <a:lnTo>
                    <a:pt x="266" y="1"/>
                  </a:lnTo>
                  <a:cubicBezTo>
                    <a:pt x="0" y="9316"/>
                    <a:pt x="2679" y="18489"/>
                    <a:pt x="7914" y="26208"/>
                  </a:cubicBezTo>
                  <a:lnTo>
                    <a:pt x="9014" y="25995"/>
                  </a:lnTo>
                  <a:cubicBezTo>
                    <a:pt x="9954" y="24078"/>
                    <a:pt x="9617" y="22073"/>
                    <a:pt x="9475" y="20068"/>
                  </a:cubicBezTo>
                  <a:cubicBezTo>
                    <a:pt x="9422" y="19412"/>
                    <a:pt x="9120" y="18347"/>
                    <a:pt x="9386" y="18188"/>
                  </a:cubicBezTo>
                  <a:cubicBezTo>
                    <a:pt x="10753" y="17336"/>
                    <a:pt x="10274" y="15881"/>
                    <a:pt x="10770" y="14834"/>
                  </a:cubicBezTo>
                  <a:cubicBezTo>
                    <a:pt x="9777" y="13415"/>
                    <a:pt x="8890" y="12137"/>
                    <a:pt x="7328" y="11161"/>
                  </a:cubicBezTo>
                  <a:cubicBezTo>
                    <a:pt x="5270" y="9901"/>
                    <a:pt x="3194" y="8216"/>
                    <a:pt x="3247" y="5235"/>
                  </a:cubicBezTo>
                  <a:cubicBezTo>
                    <a:pt x="3265" y="4649"/>
                    <a:pt x="2999" y="3709"/>
                    <a:pt x="2591" y="3514"/>
                  </a:cubicBezTo>
                  <a:cubicBezTo>
                    <a:pt x="1295" y="2893"/>
                    <a:pt x="479" y="1562"/>
                    <a:pt x="408" y="604"/>
                  </a:cubicBezTo>
                  <a:cubicBezTo>
                    <a:pt x="373" y="391"/>
                    <a:pt x="337" y="196"/>
                    <a:pt x="266" y="1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AA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63;p65">
              <a:extLst>
                <a:ext uri="{FF2B5EF4-FFF2-40B4-BE49-F238E27FC236}">
                  <a16:creationId xmlns:a16="http://schemas.microsoft.com/office/drawing/2014/main" id="{C5DF7396-1F83-FAF6-6262-695DB8385191}"/>
                </a:ext>
              </a:extLst>
            </p:cNvPr>
            <p:cNvSpPr/>
            <p:nvPr/>
          </p:nvSpPr>
          <p:spPr>
            <a:xfrm>
              <a:off x="6189159" y="3073176"/>
              <a:ext cx="117109" cy="35870"/>
            </a:xfrm>
            <a:custGeom>
              <a:avLst/>
              <a:gdLst/>
              <a:ahLst/>
              <a:cxnLst/>
              <a:rect l="l" t="t" r="r" b="b"/>
              <a:pathLst>
                <a:path w="20300" h="6219" extrusionOk="0">
                  <a:moveTo>
                    <a:pt x="17629" y="0"/>
                  </a:moveTo>
                  <a:cubicBezTo>
                    <a:pt x="12187" y="0"/>
                    <a:pt x="6775" y="976"/>
                    <a:pt x="1651" y="2882"/>
                  </a:cubicBezTo>
                  <a:cubicBezTo>
                    <a:pt x="1207" y="3344"/>
                    <a:pt x="764" y="3823"/>
                    <a:pt x="302" y="4266"/>
                  </a:cubicBezTo>
                  <a:cubicBezTo>
                    <a:pt x="1" y="4568"/>
                    <a:pt x="231" y="5402"/>
                    <a:pt x="214" y="6218"/>
                  </a:cubicBezTo>
                  <a:cubicBezTo>
                    <a:pt x="1402" y="5473"/>
                    <a:pt x="2201" y="4834"/>
                    <a:pt x="3141" y="4408"/>
                  </a:cubicBezTo>
                  <a:cubicBezTo>
                    <a:pt x="5525" y="3347"/>
                    <a:pt x="8003" y="2632"/>
                    <a:pt x="10607" y="2632"/>
                  </a:cubicBezTo>
                  <a:cubicBezTo>
                    <a:pt x="11182" y="2632"/>
                    <a:pt x="11763" y="2666"/>
                    <a:pt x="12350" y="2740"/>
                  </a:cubicBezTo>
                  <a:cubicBezTo>
                    <a:pt x="12586" y="2362"/>
                    <a:pt x="12876" y="2257"/>
                    <a:pt x="13186" y="2257"/>
                  </a:cubicBezTo>
                  <a:cubicBezTo>
                    <a:pt x="13571" y="2257"/>
                    <a:pt x="13986" y="2419"/>
                    <a:pt x="14364" y="2419"/>
                  </a:cubicBezTo>
                  <a:cubicBezTo>
                    <a:pt x="14550" y="2419"/>
                    <a:pt x="14727" y="2379"/>
                    <a:pt x="14887" y="2261"/>
                  </a:cubicBezTo>
                  <a:cubicBezTo>
                    <a:pt x="16502" y="1072"/>
                    <a:pt x="18472" y="718"/>
                    <a:pt x="20299" y="79"/>
                  </a:cubicBezTo>
                  <a:cubicBezTo>
                    <a:pt x="19409" y="26"/>
                    <a:pt x="18519" y="0"/>
                    <a:pt x="17629" y="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AA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64;p65">
              <a:extLst>
                <a:ext uri="{FF2B5EF4-FFF2-40B4-BE49-F238E27FC236}">
                  <a16:creationId xmlns:a16="http://schemas.microsoft.com/office/drawing/2014/main" id="{9E27228D-1DED-2A4E-90D4-074C0FA3BED7}"/>
                </a:ext>
              </a:extLst>
            </p:cNvPr>
            <p:cNvSpPr/>
            <p:nvPr/>
          </p:nvSpPr>
          <p:spPr>
            <a:xfrm>
              <a:off x="6123036" y="3116815"/>
              <a:ext cx="22729" cy="17096"/>
            </a:xfrm>
            <a:custGeom>
              <a:avLst/>
              <a:gdLst/>
              <a:ahLst/>
              <a:cxnLst/>
              <a:rect l="l" t="t" r="r" b="b"/>
              <a:pathLst>
                <a:path w="3940" h="2964" extrusionOk="0">
                  <a:moveTo>
                    <a:pt x="3940" y="1"/>
                  </a:moveTo>
                  <a:lnTo>
                    <a:pt x="3940" y="1"/>
                  </a:lnTo>
                  <a:cubicBezTo>
                    <a:pt x="2573" y="923"/>
                    <a:pt x="1260" y="1899"/>
                    <a:pt x="1" y="2964"/>
                  </a:cubicBezTo>
                  <a:cubicBezTo>
                    <a:pt x="1651" y="2839"/>
                    <a:pt x="2964" y="2094"/>
                    <a:pt x="3656" y="568"/>
                  </a:cubicBezTo>
                  <a:cubicBezTo>
                    <a:pt x="3744" y="373"/>
                    <a:pt x="3833" y="196"/>
                    <a:pt x="3940" y="1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AA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65;p65">
              <a:extLst>
                <a:ext uri="{FF2B5EF4-FFF2-40B4-BE49-F238E27FC236}">
                  <a16:creationId xmlns:a16="http://schemas.microsoft.com/office/drawing/2014/main" id="{CA6C7939-CDE6-B60B-021F-5CC1AD88E54B}"/>
                </a:ext>
              </a:extLst>
            </p:cNvPr>
            <p:cNvSpPr/>
            <p:nvPr/>
          </p:nvSpPr>
          <p:spPr>
            <a:xfrm>
              <a:off x="6099493" y="3152223"/>
              <a:ext cx="3998" cy="4205"/>
            </a:xfrm>
            <a:custGeom>
              <a:avLst/>
              <a:gdLst/>
              <a:ahLst/>
              <a:cxnLst/>
              <a:rect l="l" t="t" r="r" b="b"/>
              <a:pathLst>
                <a:path w="693" h="729" extrusionOk="0">
                  <a:moveTo>
                    <a:pt x="693" y="1"/>
                  </a:moveTo>
                  <a:cubicBezTo>
                    <a:pt x="462" y="231"/>
                    <a:pt x="231" y="480"/>
                    <a:pt x="1" y="728"/>
                  </a:cubicBezTo>
                  <a:cubicBezTo>
                    <a:pt x="284" y="533"/>
                    <a:pt x="533" y="285"/>
                    <a:pt x="693" y="1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AA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66;p65">
              <a:extLst>
                <a:ext uri="{FF2B5EF4-FFF2-40B4-BE49-F238E27FC236}">
                  <a16:creationId xmlns:a16="http://schemas.microsoft.com/office/drawing/2014/main" id="{FA34B524-D145-B434-5788-94A67910A899}"/>
                </a:ext>
              </a:extLst>
            </p:cNvPr>
            <p:cNvSpPr/>
            <p:nvPr/>
          </p:nvSpPr>
          <p:spPr>
            <a:xfrm>
              <a:off x="6350890" y="3500386"/>
              <a:ext cx="45147" cy="42584"/>
            </a:xfrm>
            <a:custGeom>
              <a:avLst/>
              <a:gdLst/>
              <a:ahLst/>
              <a:cxnLst/>
              <a:rect l="l" t="t" r="r" b="b"/>
              <a:pathLst>
                <a:path w="7826" h="7383" extrusionOk="0">
                  <a:moveTo>
                    <a:pt x="7648" y="1"/>
                  </a:moveTo>
                  <a:lnTo>
                    <a:pt x="7648" y="1"/>
                  </a:lnTo>
                  <a:cubicBezTo>
                    <a:pt x="6488" y="417"/>
                    <a:pt x="5728" y="1543"/>
                    <a:pt x="4541" y="1543"/>
                  </a:cubicBezTo>
                  <a:cubicBezTo>
                    <a:pt x="4311" y="1543"/>
                    <a:pt x="4065" y="1501"/>
                    <a:pt x="3797" y="1403"/>
                  </a:cubicBezTo>
                  <a:cubicBezTo>
                    <a:pt x="3766" y="1397"/>
                    <a:pt x="3735" y="1395"/>
                    <a:pt x="3704" y="1395"/>
                  </a:cubicBezTo>
                  <a:cubicBezTo>
                    <a:pt x="3523" y="1395"/>
                    <a:pt x="3348" y="1482"/>
                    <a:pt x="3212" y="1633"/>
                  </a:cubicBezTo>
                  <a:cubicBezTo>
                    <a:pt x="2520" y="3567"/>
                    <a:pt x="142" y="4490"/>
                    <a:pt x="0" y="7045"/>
                  </a:cubicBezTo>
                  <a:lnTo>
                    <a:pt x="1633" y="7382"/>
                  </a:lnTo>
                  <a:cubicBezTo>
                    <a:pt x="2662" y="6353"/>
                    <a:pt x="3655" y="5306"/>
                    <a:pt x="4844" y="4419"/>
                  </a:cubicBezTo>
                  <a:cubicBezTo>
                    <a:pt x="6211" y="3390"/>
                    <a:pt x="7825" y="2219"/>
                    <a:pt x="7648" y="1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AA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67;p65">
              <a:extLst>
                <a:ext uri="{FF2B5EF4-FFF2-40B4-BE49-F238E27FC236}">
                  <a16:creationId xmlns:a16="http://schemas.microsoft.com/office/drawing/2014/main" id="{9E21E114-D009-E2A0-6FBD-46BBDBC4BA99}"/>
                </a:ext>
              </a:extLst>
            </p:cNvPr>
            <p:cNvSpPr/>
            <p:nvPr/>
          </p:nvSpPr>
          <p:spPr>
            <a:xfrm>
              <a:off x="6263064" y="3138409"/>
              <a:ext cx="28464" cy="38690"/>
            </a:xfrm>
            <a:custGeom>
              <a:avLst/>
              <a:gdLst/>
              <a:ahLst/>
              <a:cxnLst/>
              <a:rect l="l" t="t" r="r" b="b"/>
              <a:pathLst>
                <a:path w="4934" h="6708" extrusionOk="0">
                  <a:moveTo>
                    <a:pt x="2094" y="0"/>
                  </a:moveTo>
                  <a:lnTo>
                    <a:pt x="2094" y="0"/>
                  </a:lnTo>
                  <a:cubicBezTo>
                    <a:pt x="0" y="1420"/>
                    <a:pt x="3052" y="2467"/>
                    <a:pt x="1988" y="4454"/>
                  </a:cubicBezTo>
                  <a:lnTo>
                    <a:pt x="817" y="4756"/>
                  </a:lnTo>
                  <a:cubicBezTo>
                    <a:pt x="1243" y="6707"/>
                    <a:pt x="2822" y="6228"/>
                    <a:pt x="3851" y="6619"/>
                  </a:cubicBezTo>
                  <a:lnTo>
                    <a:pt x="4933" y="5430"/>
                  </a:lnTo>
                  <a:cubicBezTo>
                    <a:pt x="4685" y="3993"/>
                    <a:pt x="2768" y="2875"/>
                    <a:pt x="4206" y="1207"/>
                  </a:cubicBezTo>
                  <a:cubicBezTo>
                    <a:pt x="3883" y="979"/>
                    <a:pt x="3846" y="221"/>
                    <a:pt x="3400" y="221"/>
                  </a:cubicBezTo>
                  <a:cubicBezTo>
                    <a:pt x="3257" y="221"/>
                    <a:pt x="3072" y="299"/>
                    <a:pt x="2822" y="497"/>
                  </a:cubicBezTo>
                  <a:cubicBezTo>
                    <a:pt x="2815" y="502"/>
                    <a:pt x="2807" y="505"/>
                    <a:pt x="2796" y="505"/>
                  </a:cubicBezTo>
                  <a:cubicBezTo>
                    <a:pt x="2667" y="505"/>
                    <a:pt x="2259" y="115"/>
                    <a:pt x="2094" y="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AA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68;p65">
              <a:extLst>
                <a:ext uri="{FF2B5EF4-FFF2-40B4-BE49-F238E27FC236}">
                  <a16:creationId xmlns:a16="http://schemas.microsoft.com/office/drawing/2014/main" id="{FCDB058E-DB86-DE1C-E393-7C986CF1B870}"/>
                </a:ext>
              </a:extLst>
            </p:cNvPr>
            <p:cNvSpPr/>
            <p:nvPr/>
          </p:nvSpPr>
          <p:spPr>
            <a:xfrm>
              <a:off x="6251907" y="3097504"/>
              <a:ext cx="26006" cy="13687"/>
            </a:xfrm>
            <a:custGeom>
              <a:avLst/>
              <a:gdLst/>
              <a:ahLst/>
              <a:cxnLst/>
              <a:rect l="l" t="t" r="r" b="b"/>
              <a:pathLst>
                <a:path w="4508" h="2373" extrusionOk="0">
                  <a:moveTo>
                    <a:pt x="1606" y="0"/>
                  </a:moveTo>
                  <a:cubicBezTo>
                    <a:pt x="1091" y="0"/>
                    <a:pt x="558" y="171"/>
                    <a:pt x="0" y="723"/>
                  </a:cubicBezTo>
                  <a:cubicBezTo>
                    <a:pt x="430" y="1555"/>
                    <a:pt x="972" y="2195"/>
                    <a:pt x="1679" y="2195"/>
                  </a:cubicBezTo>
                  <a:cubicBezTo>
                    <a:pt x="1906" y="2195"/>
                    <a:pt x="2151" y="2129"/>
                    <a:pt x="2414" y="1982"/>
                  </a:cubicBezTo>
                  <a:cubicBezTo>
                    <a:pt x="2981" y="1663"/>
                    <a:pt x="4507" y="2373"/>
                    <a:pt x="4064" y="456"/>
                  </a:cubicBezTo>
                  <a:lnTo>
                    <a:pt x="4064" y="456"/>
                  </a:lnTo>
                  <a:cubicBezTo>
                    <a:pt x="4046" y="457"/>
                    <a:pt x="4028" y="457"/>
                    <a:pt x="4010" y="457"/>
                  </a:cubicBezTo>
                  <a:cubicBezTo>
                    <a:pt x="3239" y="457"/>
                    <a:pt x="2447" y="0"/>
                    <a:pt x="1606" y="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AA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69;p65">
              <a:extLst>
                <a:ext uri="{FF2B5EF4-FFF2-40B4-BE49-F238E27FC236}">
                  <a16:creationId xmlns:a16="http://schemas.microsoft.com/office/drawing/2014/main" id="{0EFF3BB7-916A-9BCF-BF91-135C3C4960A9}"/>
                </a:ext>
              </a:extLst>
            </p:cNvPr>
            <p:cNvSpPr/>
            <p:nvPr/>
          </p:nvSpPr>
          <p:spPr>
            <a:xfrm>
              <a:off x="6251498" y="3152108"/>
              <a:ext cx="21605" cy="17009"/>
            </a:xfrm>
            <a:custGeom>
              <a:avLst/>
              <a:gdLst/>
              <a:ahLst/>
              <a:cxnLst/>
              <a:rect l="l" t="t" r="r" b="b"/>
              <a:pathLst>
                <a:path w="3745" h="2949" extrusionOk="0">
                  <a:moveTo>
                    <a:pt x="1345" y="1"/>
                  </a:moveTo>
                  <a:cubicBezTo>
                    <a:pt x="985" y="1"/>
                    <a:pt x="770" y="142"/>
                    <a:pt x="568" y="429"/>
                  </a:cubicBezTo>
                  <a:cubicBezTo>
                    <a:pt x="213" y="943"/>
                    <a:pt x="249" y="1706"/>
                    <a:pt x="0" y="2948"/>
                  </a:cubicBezTo>
                  <a:lnTo>
                    <a:pt x="3744" y="695"/>
                  </a:lnTo>
                  <a:cubicBezTo>
                    <a:pt x="2515" y="235"/>
                    <a:pt x="1810" y="1"/>
                    <a:pt x="1345" y="1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AA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70;p65">
              <a:extLst>
                <a:ext uri="{FF2B5EF4-FFF2-40B4-BE49-F238E27FC236}">
                  <a16:creationId xmlns:a16="http://schemas.microsoft.com/office/drawing/2014/main" id="{1CAA43A7-5BB9-0D7C-6111-29CB27334EB3}"/>
                </a:ext>
              </a:extLst>
            </p:cNvPr>
            <p:cNvSpPr/>
            <p:nvPr/>
          </p:nvSpPr>
          <p:spPr>
            <a:xfrm>
              <a:off x="6000718" y="3070557"/>
              <a:ext cx="587865" cy="517731"/>
            </a:xfrm>
            <a:custGeom>
              <a:avLst/>
              <a:gdLst/>
              <a:ahLst/>
              <a:cxnLst/>
              <a:rect l="l" t="t" r="r" b="b"/>
              <a:pathLst>
                <a:path w="101883" h="89767" extrusionOk="0">
                  <a:moveTo>
                    <a:pt x="50267" y="444"/>
                  </a:moveTo>
                  <a:cubicBezTo>
                    <a:pt x="55590" y="462"/>
                    <a:pt x="60878" y="1384"/>
                    <a:pt x="65881" y="3177"/>
                  </a:cubicBezTo>
                  <a:cubicBezTo>
                    <a:pt x="89445" y="11622"/>
                    <a:pt x="101883" y="37138"/>
                    <a:pt x="93614" y="60186"/>
                  </a:cubicBezTo>
                  <a:cubicBezTo>
                    <a:pt x="87173" y="78160"/>
                    <a:pt x="70033" y="89321"/>
                    <a:pt x="51598" y="89321"/>
                  </a:cubicBezTo>
                  <a:cubicBezTo>
                    <a:pt x="46275" y="89321"/>
                    <a:pt x="41005" y="88381"/>
                    <a:pt x="36002" y="86588"/>
                  </a:cubicBezTo>
                  <a:cubicBezTo>
                    <a:pt x="12421" y="78143"/>
                    <a:pt x="0" y="52628"/>
                    <a:pt x="8251" y="29597"/>
                  </a:cubicBezTo>
                  <a:cubicBezTo>
                    <a:pt x="14692" y="11605"/>
                    <a:pt x="31850" y="444"/>
                    <a:pt x="50267" y="444"/>
                  </a:cubicBezTo>
                  <a:close/>
                  <a:moveTo>
                    <a:pt x="50267" y="0"/>
                  </a:moveTo>
                  <a:cubicBezTo>
                    <a:pt x="45672" y="0"/>
                    <a:pt x="41094" y="692"/>
                    <a:pt x="36711" y="2041"/>
                  </a:cubicBezTo>
                  <a:cubicBezTo>
                    <a:pt x="32364" y="3372"/>
                    <a:pt x="28265" y="5359"/>
                    <a:pt x="24504" y="7896"/>
                  </a:cubicBezTo>
                  <a:cubicBezTo>
                    <a:pt x="11640" y="16644"/>
                    <a:pt x="4347" y="31531"/>
                    <a:pt x="5341" y="47056"/>
                  </a:cubicBezTo>
                  <a:cubicBezTo>
                    <a:pt x="5714" y="52858"/>
                    <a:pt x="7222" y="58536"/>
                    <a:pt x="9777" y="63753"/>
                  </a:cubicBezTo>
                  <a:cubicBezTo>
                    <a:pt x="12350" y="69022"/>
                    <a:pt x="15898" y="73760"/>
                    <a:pt x="20245" y="77681"/>
                  </a:cubicBezTo>
                  <a:cubicBezTo>
                    <a:pt x="28930" y="85568"/>
                    <a:pt x="40125" y="89766"/>
                    <a:pt x="51538" y="89766"/>
                  </a:cubicBezTo>
                  <a:cubicBezTo>
                    <a:pt x="56096" y="89766"/>
                    <a:pt x="60690" y="89097"/>
                    <a:pt x="65172" y="87724"/>
                  </a:cubicBezTo>
                  <a:cubicBezTo>
                    <a:pt x="69501" y="86376"/>
                    <a:pt x="73618" y="84406"/>
                    <a:pt x="77361" y="81851"/>
                  </a:cubicBezTo>
                  <a:cubicBezTo>
                    <a:pt x="90225" y="73121"/>
                    <a:pt x="97518" y="58234"/>
                    <a:pt x="96524" y="42709"/>
                  </a:cubicBezTo>
                  <a:cubicBezTo>
                    <a:pt x="96152" y="36907"/>
                    <a:pt x="94643" y="31229"/>
                    <a:pt x="92088" y="26012"/>
                  </a:cubicBezTo>
                  <a:cubicBezTo>
                    <a:pt x="89533" y="20743"/>
                    <a:pt x="85985" y="16005"/>
                    <a:pt x="81620" y="12084"/>
                  </a:cubicBezTo>
                  <a:cubicBezTo>
                    <a:pt x="73032" y="4330"/>
                    <a:pt x="61854" y="36"/>
                    <a:pt x="50285" y="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1AAA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2F4F74E7-BA29-C4B5-6579-6B2FF83DF82D}"/>
              </a:ext>
            </a:extLst>
          </p:cNvPr>
          <p:cNvSpPr txBox="1">
            <a:spLocks/>
          </p:cNvSpPr>
          <p:nvPr/>
        </p:nvSpPr>
        <p:spPr>
          <a:xfrm>
            <a:off x="3878102" y="3202673"/>
            <a:ext cx="2119196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 i="0" u="none" strike="noStrike" cap="none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 i="0" u="none" strike="noStrike" cap="none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 i="0" u="none" strike="noStrike" cap="none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 i="0" u="none" strike="noStrike" cap="none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 i="0" u="none" strike="noStrike" cap="none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 i="0" u="none" strike="noStrike" cap="none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 i="0" u="none" strike="noStrike" cap="none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 i="0" u="none" strike="noStrike" cap="none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 i="0" u="none" strike="noStrike" cap="none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fr-FR" dirty="0">
                <a:solidFill>
                  <a:srgbClr val="1AAAC7"/>
                </a:solidFill>
              </a:rPr>
              <a:t>1 000 000 </a:t>
            </a:r>
          </a:p>
        </p:txBody>
      </p:sp>
      <p:sp>
        <p:nvSpPr>
          <p:cNvPr id="17" name="Google Shape;373;p7">
            <a:extLst>
              <a:ext uri="{FF2B5EF4-FFF2-40B4-BE49-F238E27FC236}">
                <a16:creationId xmlns:a16="http://schemas.microsoft.com/office/drawing/2014/main" id="{80FEF5DE-D30C-68A9-379E-4C7CD3366AC2}"/>
              </a:ext>
            </a:extLst>
          </p:cNvPr>
          <p:cNvSpPr txBox="1"/>
          <p:nvPr/>
        </p:nvSpPr>
        <p:spPr>
          <a:xfrm>
            <a:off x="3956176" y="3721459"/>
            <a:ext cx="14159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82" algn="just">
              <a:buClr>
                <a:srgbClr val="24BC9E"/>
              </a:buClr>
              <a:buSzPts val="1799"/>
            </a:pPr>
            <a:r>
              <a:rPr lang="fr-FR" sz="1200" b="1" dirty="0">
                <a:solidFill>
                  <a:schemeClr val="accent1">
                    <a:lumMod val="10000"/>
                  </a:schemeClr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personnes assurées dans le monde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CECEE6F-DB64-AC55-45E1-177E8B9AF46E}"/>
              </a:ext>
            </a:extLst>
          </p:cNvPr>
          <p:cNvSpPr txBox="1"/>
          <p:nvPr/>
        </p:nvSpPr>
        <p:spPr>
          <a:xfrm>
            <a:off x="3863814" y="4316593"/>
            <a:ext cx="4857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AAAC7"/>
                </a:solidFill>
              </a:rPr>
              <a:t>La commercialisation des packages B2B</a:t>
            </a:r>
            <a:endParaRPr lang="fr-TN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5D90667-372A-C8B4-87BD-AF803FC548A8}"/>
              </a:ext>
            </a:extLst>
          </p:cNvPr>
          <p:cNvSpPr txBox="1"/>
          <p:nvPr/>
        </p:nvSpPr>
        <p:spPr>
          <a:xfrm>
            <a:off x="3956176" y="4649059"/>
            <a:ext cx="4765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10000"/>
                  </a:schemeClr>
                </a:solidFill>
                <a:latin typeface="Overpass Light"/>
                <a:ea typeface="Overpass Light"/>
                <a:cs typeface="Overpass Light"/>
                <a:sym typeface="Overpass Light"/>
              </a:rPr>
              <a:t>Vente forfaits « DOQTOOR Entreprise » RSE pour les PME, assurance et les entreprises</a:t>
            </a: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4121506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0"/>
          <p:cNvSpPr txBox="1"/>
          <p:nvPr/>
        </p:nvSpPr>
        <p:spPr>
          <a:xfrm>
            <a:off x="516345" y="451025"/>
            <a:ext cx="339842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16"/>
              </a:lnSpc>
            </a:pPr>
            <a:r>
              <a:rPr lang="en-US" sz="2500" b="1">
                <a:solidFill>
                  <a:srgbClr val="23BB9E"/>
                </a:solidFill>
                <a:latin typeface="Palanquin Dark" panose="020B0604020202020204" charset="0"/>
                <a:ea typeface="Overpass"/>
                <a:cs typeface="Palanquin Dark" panose="020B0604020202020204" charset="0"/>
                <a:sym typeface="Overpass"/>
              </a:rPr>
              <a:t>Business Model</a:t>
            </a:r>
            <a:endParaRPr sz="2500">
              <a:solidFill>
                <a:srgbClr val="23BB9E"/>
              </a:solidFill>
              <a:latin typeface="Palanquin Dark" panose="020B0604020202020204" charset="0"/>
              <a:cs typeface="Palanquin Dark" panose="020B0604020202020204" charset="0"/>
            </a:endParaRPr>
          </a:p>
          <a:p>
            <a:pPr algn="ctr">
              <a:lnSpc>
                <a:spcPct val="150000"/>
              </a:lnSpc>
            </a:pPr>
            <a:endParaRPr sz="700"/>
          </a:p>
        </p:txBody>
      </p:sp>
      <p:sp>
        <p:nvSpPr>
          <p:cNvPr id="531" name="Google Shape;531;p10"/>
          <p:cNvSpPr txBox="1"/>
          <p:nvPr/>
        </p:nvSpPr>
        <p:spPr>
          <a:xfrm>
            <a:off x="1276997" y="1299323"/>
            <a:ext cx="172995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b" anchorCtr="0">
            <a:noAutofit/>
          </a:bodyPr>
          <a:lstStyle/>
          <a:p>
            <a:pPr algn="ctr"/>
            <a:r>
              <a:rPr lang="en-US" sz="1250" b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Téléconseil</a:t>
            </a:r>
            <a:endParaRPr sz="1250" b="1">
              <a:solidFill>
                <a:srgbClr val="43434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32" name="Google Shape;532;p10"/>
          <p:cNvSpPr txBox="1"/>
          <p:nvPr/>
        </p:nvSpPr>
        <p:spPr>
          <a:xfrm>
            <a:off x="1143411" y="2655782"/>
            <a:ext cx="1968909" cy="52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algn="just"/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Des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médecins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bénévoles</a:t>
            </a:r>
            <a:endParaRPr sz="1250" b="1" dirty="0">
              <a:solidFill>
                <a:srgbClr val="43434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just"/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Service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gratuit</a:t>
            </a:r>
            <a:endParaRPr sz="1250" b="1" dirty="0">
              <a:solidFill>
                <a:srgbClr val="43434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33" name="Google Shape;533;p10"/>
          <p:cNvSpPr txBox="1"/>
          <p:nvPr/>
        </p:nvSpPr>
        <p:spPr>
          <a:xfrm>
            <a:off x="5262244" y="2524369"/>
            <a:ext cx="3338572" cy="105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algn="just"/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- 30spécialités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médicales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 et para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en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 video</a:t>
            </a:r>
            <a:endParaRPr sz="1250" b="1" dirty="0">
              <a:solidFill>
                <a:srgbClr val="43434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just"/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- Dossier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médical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en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ligne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endParaRPr sz="1250" b="1" dirty="0">
              <a:solidFill>
                <a:srgbClr val="43434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just"/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- Service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payant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 (2</a:t>
            </a:r>
            <a:r>
              <a:rPr lang="fr-TN" sz="1600" b="0" i="0" dirty="0">
                <a:solidFill>
                  <a:srgbClr val="71777D"/>
                </a:solidFill>
                <a:effectLst/>
                <a:latin typeface="Roboto" panose="02000000000000000000" pitchFamily="2" charset="0"/>
              </a:rPr>
              <a:t>€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/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télécoaching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)</a:t>
            </a:r>
            <a:endParaRPr sz="1250" b="1" dirty="0">
              <a:solidFill>
                <a:srgbClr val="43434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ctr"/>
            <a:endParaRPr sz="1250" b="1" dirty="0">
              <a:solidFill>
                <a:srgbClr val="43434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554" name="Google Shape;554;p10"/>
          <p:cNvCxnSpPr/>
          <p:nvPr/>
        </p:nvCxnSpPr>
        <p:spPr>
          <a:xfrm rot="-5400000" flipH="1">
            <a:off x="1773416" y="2132519"/>
            <a:ext cx="709650" cy="75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25CCB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5" name="Google Shape;555;p10"/>
          <p:cNvSpPr txBox="1"/>
          <p:nvPr/>
        </p:nvSpPr>
        <p:spPr>
          <a:xfrm>
            <a:off x="5736414" y="1165883"/>
            <a:ext cx="1947600" cy="46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b" anchorCtr="0">
            <a:noAutofit/>
          </a:bodyPr>
          <a:lstStyle/>
          <a:p>
            <a:pPr algn="ctr"/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Télécoaching</a:t>
            </a:r>
            <a:endParaRPr lang="en-US" sz="1250" b="1" dirty="0">
              <a:solidFill>
                <a:srgbClr val="43434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ctr"/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Téléconsultation</a:t>
            </a:r>
            <a:endParaRPr lang="en-US" sz="1250" b="1" dirty="0">
              <a:solidFill>
                <a:srgbClr val="43434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56" name="Google Shape;556;p10"/>
          <p:cNvSpPr txBox="1"/>
          <p:nvPr/>
        </p:nvSpPr>
        <p:spPr>
          <a:xfrm>
            <a:off x="3529600" y="4081517"/>
            <a:ext cx="2745470" cy="79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algn="just"/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Sous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forme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d’Abonnement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 familial à 30</a:t>
            </a:r>
            <a:r>
              <a:rPr lang="fr-TN" sz="1600" b="0" i="0" dirty="0">
                <a:solidFill>
                  <a:srgbClr val="71777D"/>
                </a:solidFill>
                <a:effectLst/>
                <a:latin typeface="Roboto" panose="02000000000000000000" pitchFamily="2" charset="0"/>
              </a:rPr>
              <a:t>€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/an </a:t>
            </a:r>
          </a:p>
          <a:p>
            <a:pPr algn="just"/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Ou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paiement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en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ligne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 de 2€/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télécoaching</a:t>
            </a:r>
            <a:endParaRPr lang="en-US" sz="1250" b="1" dirty="0">
              <a:solidFill>
                <a:srgbClr val="43434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just"/>
            <a:r>
              <a:rPr lang="en-US" sz="1250" b="1" dirty="0">
                <a:solidFill>
                  <a:srgbClr val="00B0F0"/>
                </a:solidFill>
                <a:latin typeface="Overpass"/>
                <a:ea typeface="Overpass"/>
                <a:cs typeface="Overpass"/>
                <a:sym typeface="Overpass"/>
              </a:rPr>
              <a:t>                 </a:t>
            </a:r>
            <a:endParaRPr sz="1250" b="1" dirty="0">
              <a:solidFill>
                <a:srgbClr val="00B0F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57" name="Google Shape;557;p10"/>
          <p:cNvSpPr txBox="1"/>
          <p:nvPr/>
        </p:nvSpPr>
        <p:spPr>
          <a:xfrm>
            <a:off x="6360483" y="4081517"/>
            <a:ext cx="2377050" cy="105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algn="ctr"/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-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Inclus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 package </a:t>
            </a:r>
            <a:r>
              <a:rPr lang="en-US" sz="1250" b="1" dirty="0" err="1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Entreprises</a:t>
            </a:r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</a:p>
          <a:p>
            <a:pPr algn="ctr"/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à 30-200</a:t>
            </a:r>
            <a:r>
              <a:rPr lang="fr-TN" sz="1600" b="0" i="0" dirty="0">
                <a:solidFill>
                  <a:srgbClr val="71777D"/>
                </a:solidFill>
                <a:effectLst/>
                <a:latin typeface="Roboto" panose="02000000000000000000" pitchFamily="2" charset="0"/>
              </a:rPr>
              <a:t>€</a:t>
            </a:r>
            <a:endParaRPr lang="en-US" sz="1250" b="1" dirty="0">
              <a:solidFill>
                <a:srgbClr val="434343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algn="ctr"/>
            <a:r>
              <a:rPr lang="en-US" sz="1250" b="1" dirty="0">
                <a:solidFill>
                  <a:srgbClr val="434343"/>
                </a:solidFill>
                <a:latin typeface="Overpass"/>
                <a:ea typeface="Overpass"/>
                <a:cs typeface="Overpass"/>
                <a:sym typeface="Overpass"/>
              </a:rPr>
              <a:t>- Ventes abonnements RDV aux Médecins à 200-400</a:t>
            </a:r>
            <a:r>
              <a:rPr lang="fr-TN" sz="1600" b="0" i="0" dirty="0">
                <a:solidFill>
                  <a:srgbClr val="71777D"/>
                </a:solidFill>
                <a:effectLst/>
                <a:latin typeface="Roboto" panose="02000000000000000000" pitchFamily="2" charset="0"/>
              </a:rPr>
              <a:t>€</a:t>
            </a:r>
            <a:endParaRPr lang="fr-FR" sz="1600" dirty="0">
              <a:solidFill>
                <a:srgbClr val="71777D"/>
              </a:solidFill>
              <a:latin typeface="Roboto" panose="02000000000000000000" pitchFamily="2" charset="0"/>
            </a:endParaRPr>
          </a:p>
        </p:txBody>
      </p:sp>
      <p:sp>
        <p:nvSpPr>
          <p:cNvPr id="558" name="Google Shape;558;p10"/>
          <p:cNvSpPr/>
          <p:nvPr/>
        </p:nvSpPr>
        <p:spPr>
          <a:xfrm rot="10800000">
            <a:off x="4099156" y="3686853"/>
            <a:ext cx="204544" cy="2944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1AA18A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SzPts val="1800"/>
            </a:pPr>
            <a:endParaRPr sz="900"/>
          </a:p>
        </p:txBody>
      </p:sp>
      <p:sp>
        <p:nvSpPr>
          <p:cNvPr id="559" name="Google Shape;559;p10"/>
          <p:cNvSpPr/>
          <p:nvPr/>
        </p:nvSpPr>
        <p:spPr>
          <a:xfrm rot="10800000">
            <a:off x="6991614" y="3686853"/>
            <a:ext cx="204544" cy="2944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1AA18A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SzPts val="1800"/>
            </a:pPr>
            <a:endParaRPr sz="900"/>
          </a:p>
        </p:txBody>
      </p:sp>
      <p:sp>
        <p:nvSpPr>
          <p:cNvPr id="560" name="Google Shape;560;p10"/>
          <p:cNvSpPr txBox="1"/>
          <p:nvPr/>
        </p:nvSpPr>
        <p:spPr>
          <a:xfrm>
            <a:off x="7230960" y="3714668"/>
            <a:ext cx="1034100" cy="2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SzPts val="1400"/>
            </a:pPr>
            <a:r>
              <a:rPr lang="en-US" sz="1250" b="1">
                <a:solidFill>
                  <a:srgbClr val="25CCB0"/>
                </a:solidFill>
                <a:latin typeface="Overpass"/>
                <a:ea typeface="Overpass"/>
                <a:cs typeface="Overpass"/>
                <a:sym typeface="Overpass"/>
              </a:rPr>
              <a:t>B to B</a:t>
            </a:r>
            <a:endParaRPr sz="1250" b="1">
              <a:solidFill>
                <a:srgbClr val="25CCB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61" name="Google Shape;561;p10"/>
          <p:cNvSpPr txBox="1"/>
          <p:nvPr/>
        </p:nvSpPr>
        <p:spPr>
          <a:xfrm>
            <a:off x="4353764" y="3714668"/>
            <a:ext cx="1034100" cy="2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SzPts val="1400"/>
            </a:pPr>
            <a:r>
              <a:rPr lang="en-US" sz="1250" b="1" dirty="0">
                <a:solidFill>
                  <a:srgbClr val="25CCB0"/>
                </a:solidFill>
                <a:latin typeface="Overpass"/>
                <a:ea typeface="Overpass"/>
                <a:cs typeface="Overpass"/>
                <a:sym typeface="Overpass"/>
              </a:rPr>
              <a:t>B to C</a:t>
            </a:r>
            <a:endParaRPr sz="1250" b="1" dirty="0">
              <a:solidFill>
                <a:srgbClr val="25CCB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562" name="Google Shape;562;p10"/>
          <p:cNvCxnSpPr/>
          <p:nvPr/>
        </p:nvCxnSpPr>
        <p:spPr>
          <a:xfrm rot="-5400000" flipH="1">
            <a:off x="6224216" y="2068956"/>
            <a:ext cx="709650" cy="75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25CCB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" name="Google Shape;1187;p58">
            <a:extLst>
              <a:ext uri="{FF2B5EF4-FFF2-40B4-BE49-F238E27FC236}">
                <a16:creationId xmlns:a16="http://schemas.microsoft.com/office/drawing/2014/main" id="{E0B20561-E428-5BF5-F9E8-93D07ED6403C}"/>
              </a:ext>
            </a:extLst>
          </p:cNvPr>
          <p:cNvGrpSpPr/>
          <p:nvPr/>
        </p:nvGrpSpPr>
        <p:grpSpPr>
          <a:xfrm>
            <a:off x="1048800" y="1262340"/>
            <a:ext cx="411186" cy="356621"/>
            <a:chOff x="2197000" y="2737375"/>
            <a:chExt cx="314050" cy="272375"/>
          </a:xfrm>
          <a:solidFill>
            <a:srgbClr val="24BC9E"/>
          </a:solidFill>
        </p:grpSpPr>
        <p:sp>
          <p:nvSpPr>
            <p:cNvPr id="3" name="Google Shape;1188;p58">
              <a:extLst>
                <a:ext uri="{FF2B5EF4-FFF2-40B4-BE49-F238E27FC236}">
                  <a16:creationId xmlns:a16="http://schemas.microsoft.com/office/drawing/2014/main" id="{F3C8CB15-2E2E-DDF3-E2A4-309C6D2816D7}"/>
                </a:ext>
              </a:extLst>
            </p:cNvPr>
            <p:cNvSpPr/>
            <p:nvPr/>
          </p:nvSpPr>
          <p:spPr>
            <a:xfrm>
              <a:off x="2197000" y="2737375"/>
              <a:ext cx="314050" cy="272375"/>
            </a:xfrm>
            <a:custGeom>
              <a:avLst/>
              <a:gdLst/>
              <a:ahLst/>
              <a:cxnLst/>
              <a:rect l="l" t="t" r="r" b="b"/>
              <a:pathLst>
                <a:path w="12562" h="10895" extrusionOk="0">
                  <a:moveTo>
                    <a:pt x="7858" y="977"/>
                  </a:moveTo>
                  <a:lnTo>
                    <a:pt x="7858" y="1655"/>
                  </a:lnTo>
                  <a:lnTo>
                    <a:pt x="4679" y="1655"/>
                  </a:lnTo>
                  <a:lnTo>
                    <a:pt x="4679" y="977"/>
                  </a:lnTo>
                  <a:close/>
                  <a:moveTo>
                    <a:pt x="11573" y="2620"/>
                  </a:moveTo>
                  <a:lnTo>
                    <a:pt x="11573" y="9954"/>
                  </a:lnTo>
                  <a:lnTo>
                    <a:pt x="941" y="9954"/>
                  </a:lnTo>
                  <a:lnTo>
                    <a:pt x="941" y="2620"/>
                  </a:lnTo>
                  <a:close/>
                  <a:moveTo>
                    <a:pt x="4524" y="0"/>
                  </a:moveTo>
                  <a:cubicBezTo>
                    <a:pt x="4060" y="0"/>
                    <a:pt x="3727" y="358"/>
                    <a:pt x="3727" y="810"/>
                  </a:cubicBezTo>
                  <a:lnTo>
                    <a:pt x="3727" y="1655"/>
                  </a:lnTo>
                  <a:lnTo>
                    <a:pt x="810" y="1655"/>
                  </a:lnTo>
                  <a:cubicBezTo>
                    <a:pt x="345" y="1655"/>
                    <a:pt x="0" y="2012"/>
                    <a:pt x="0" y="2465"/>
                  </a:cubicBezTo>
                  <a:lnTo>
                    <a:pt x="0" y="10097"/>
                  </a:lnTo>
                  <a:cubicBezTo>
                    <a:pt x="0" y="10561"/>
                    <a:pt x="357" y="10895"/>
                    <a:pt x="810" y="10895"/>
                  </a:cubicBezTo>
                  <a:lnTo>
                    <a:pt x="11763" y="10895"/>
                  </a:lnTo>
                  <a:cubicBezTo>
                    <a:pt x="12228" y="10895"/>
                    <a:pt x="12561" y="10537"/>
                    <a:pt x="12561" y="10097"/>
                  </a:cubicBezTo>
                  <a:lnTo>
                    <a:pt x="12561" y="2465"/>
                  </a:lnTo>
                  <a:cubicBezTo>
                    <a:pt x="12549" y="2012"/>
                    <a:pt x="12192" y="1655"/>
                    <a:pt x="11728" y="1655"/>
                  </a:cubicBezTo>
                  <a:lnTo>
                    <a:pt x="8823" y="1655"/>
                  </a:lnTo>
                  <a:lnTo>
                    <a:pt x="8823" y="810"/>
                  </a:lnTo>
                  <a:cubicBezTo>
                    <a:pt x="8823" y="346"/>
                    <a:pt x="8477" y="0"/>
                    <a:pt x="8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89;p58">
              <a:extLst>
                <a:ext uri="{FF2B5EF4-FFF2-40B4-BE49-F238E27FC236}">
                  <a16:creationId xmlns:a16="http://schemas.microsoft.com/office/drawing/2014/main" id="{93FE7DDA-C39F-E8A6-7C62-FCC861FFD685}"/>
                </a:ext>
              </a:extLst>
            </p:cNvPr>
            <p:cNvSpPr/>
            <p:nvPr/>
          </p:nvSpPr>
          <p:spPr>
            <a:xfrm>
              <a:off x="2300275" y="2840650"/>
              <a:ext cx="106875" cy="107200"/>
            </a:xfrm>
            <a:custGeom>
              <a:avLst/>
              <a:gdLst/>
              <a:ahLst/>
              <a:cxnLst/>
              <a:rect l="l" t="t" r="r" b="b"/>
              <a:pathLst>
                <a:path w="4275" h="4288" extrusionOk="0">
                  <a:moveTo>
                    <a:pt x="2132" y="1"/>
                  </a:moveTo>
                  <a:cubicBezTo>
                    <a:pt x="1858" y="1"/>
                    <a:pt x="1644" y="203"/>
                    <a:pt x="1644" y="489"/>
                  </a:cubicBezTo>
                  <a:lnTo>
                    <a:pt x="1644" y="1656"/>
                  </a:lnTo>
                  <a:lnTo>
                    <a:pt x="489" y="1656"/>
                  </a:lnTo>
                  <a:cubicBezTo>
                    <a:pt x="203" y="1656"/>
                    <a:pt x="1" y="1858"/>
                    <a:pt x="1" y="2144"/>
                  </a:cubicBezTo>
                  <a:cubicBezTo>
                    <a:pt x="1" y="2430"/>
                    <a:pt x="203" y="2632"/>
                    <a:pt x="489" y="2632"/>
                  </a:cubicBezTo>
                  <a:lnTo>
                    <a:pt x="1644" y="2632"/>
                  </a:lnTo>
                  <a:lnTo>
                    <a:pt x="1644" y="3799"/>
                  </a:lnTo>
                  <a:cubicBezTo>
                    <a:pt x="1644" y="4073"/>
                    <a:pt x="1858" y="4287"/>
                    <a:pt x="2132" y="4287"/>
                  </a:cubicBezTo>
                  <a:cubicBezTo>
                    <a:pt x="2417" y="4287"/>
                    <a:pt x="2632" y="4073"/>
                    <a:pt x="2632" y="3799"/>
                  </a:cubicBezTo>
                  <a:lnTo>
                    <a:pt x="2632" y="2632"/>
                  </a:lnTo>
                  <a:lnTo>
                    <a:pt x="3787" y="2632"/>
                  </a:lnTo>
                  <a:cubicBezTo>
                    <a:pt x="4072" y="2632"/>
                    <a:pt x="4275" y="2430"/>
                    <a:pt x="4275" y="2144"/>
                  </a:cubicBezTo>
                  <a:cubicBezTo>
                    <a:pt x="4275" y="1858"/>
                    <a:pt x="4072" y="1656"/>
                    <a:pt x="3787" y="1656"/>
                  </a:cubicBezTo>
                  <a:lnTo>
                    <a:pt x="2632" y="1656"/>
                  </a:lnTo>
                  <a:lnTo>
                    <a:pt x="2632" y="489"/>
                  </a:lnTo>
                  <a:cubicBezTo>
                    <a:pt x="2632" y="203"/>
                    <a:pt x="2417" y="1"/>
                    <a:pt x="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187;p58">
            <a:extLst>
              <a:ext uri="{FF2B5EF4-FFF2-40B4-BE49-F238E27FC236}">
                <a16:creationId xmlns:a16="http://schemas.microsoft.com/office/drawing/2014/main" id="{AB1FB2BE-8945-CF57-6A96-6B07651D56AB}"/>
              </a:ext>
            </a:extLst>
          </p:cNvPr>
          <p:cNvGrpSpPr/>
          <p:nvPr/>
        </p:nvGrpSpPr>
        <p:grpSpPr>
          <a:xfrm>
            <a:off x="5461264" y="1262340"/>
            <a:ext cx="411186" cy="356621"/>
            <a:chOff x="2197000" y="2737375"/>
            <a:chExt cx="314050" cy="272375"/>
          </a:xfrm>
          <a:solidFill>
            <a:srgbClr val="24BC9E"/>
          </a:solidFill>
        </p:grpSpPr>
        <p:sp>
          <p:nvSpPr>
            <p:cNvPr id="6" name="Google Shape;1188;p58">
              <a:extLst>
                <a:ext uri="{FF2B5EF4-FFF2-40B4-BE49-F238E27FC236}">
                  <a16:creationId xmlns:a16="http://schemas.microsoft.com/office/drawing/2014/main" id="{A906D4A1-9A4A-9D14-9CB3-E9FC6555B159}"/>
                </a:ext>
              </a:extLst>
            </p:cNvPr>
            <p:cNvSpPr/>
            <p:nvPr/>
          </p:nvSpPr>
          <p:spPr>
            <a:xfrm>
              <a:off x="2197000" y="2737375"/>
              <a:ext cx="314050" cy="272375"/>
            </a:xfrm>
            <a:custGeom>
              <a:avLst/>
              <a:gdLst/>
              <a:ahLst/>
              <a:cxnLst/>
              <a:rect l="l" t="t" r="r" b="b"/>
              <a:pathLst>
                <a:path w="12562" h="10895" extrusionOk="0">
                  <a:moveTo>
                    <a:pt x="7858" y="977"/>
                  </a:moveTo>
                  <a:lnTo>
                    <a:pt x="7858" y="1655"/>
                  </a:lnTo>
                  <a:lnTo>
                    <a:pt x="4679" y="1655"/>
                  </a:lnTo>
                  <a:lnTo>
                    <a:pt x="4679" y="977"/>
                  </a:lnTo>
                  <a:close/>
                  <a:moveTo>
                    <a:pt x="11573" y="2620"/>
                  </a:moveTo>
                  <a:lnTo>
                    <a:pt x="11573" y="9954"/>
                  </a:lnTo>
                  <a:lnTo>
                    <a:pt x="941" y="9954"/>
                  </a:lnTo>
                  <a:lnTo>
                    <a:pt x="941" y="2620"/>
                  </a:lnTo>
                  <a:close/>
                  <a:moveTo>
                    <a:pt x="4524" y="0"/>
                  </a:moveTo>
                  <a:cubicBezTo>
                    <a:pt x="4060" y="0"/>
                    <a:pt x="3727" y="358"/>
                    <a:pt x="3727" y="810"/>
                  </a:cubicBezTo>
                  <a:lnTo>
                    <a:pt x="3727" y="1655"/>
                  </a:lnTo>
                  <a:lnTo>
                    <a:pt x="810" y="1655"/>
                  </a:lnTo>
                  <a:cubicBezTo>
                    <a:pt x="345" y="1655"/>
                    <a:pt x="0" y="2012"/>
                    <a:pt x="0" y="2465"/>
                  </a:cubicBezTo>
                  <a:lnTo>
                    <a:pt x="0" y="10097"/>
                  </a:lnTo>
                  <a:cubicBezTo>
                    <a:pt x="0" y="10561"/>
                    <a:pt x="357" y="10895"/>
                    <a:pt x="810" y="10895"/>
                  </a:cubicBezTo>
                  <a:lnTo>
                    <a:pt x="11763" y="10895"/>
                  </a:lnTo>
                  <a:cubicBezTo>
                    <a:pt x="12228" y="10895"/>
                    <a:pt x="12561" y="10537"/>
                    <a:pt x="12561" y="10097"/>
                  </a:cubicBezTo>
                  <a:lnTo>
                    <a:pt x="12561" y="2465"/>
                  </a:lnTo>
                  <a:cubicBezTo>
                    <a:pt x="12549" y="2012"/>
                    <a:pt x="12192" y="1655"/>
                    <a:pt x="11728" y="1655"/>
                  </a:cubicBezTo>
                  <a:lnTo>
                    <a:pt x="8823" y="1655"/>
                  </a:lnTo>
                  <a:lnTo>
                    <a:pt x="8823" y="810"/>
                  </a:lnTo>
                  <a:cubicBezTo>
                    <a:pt x="8823" y="346"/>
                    <a:pt x="8477" y="0"/>
                    <a:pt x="8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89;p58">
              <a:extLst>
                <a:ext uri="{FF2B5EF4-FFF2-40B4-BE49-F238E27FC236}">
                  <a16:creationId xmlns:a16="http://schemas.microsoft.com/office/drawing/2014/main" id="{03640192-AA6B-C29F-BED0-75DC265A27D8}"/>
                </a:ext>
              </a:extLst>
            </p:cNvPr>
            <p:cNvSpPr/>
            <p:nvPr/>
          </p:nvSpPr>
          <p:spPr>
            <a:xfrm>
              <a:off x="2300275" y="2840650"/>
              <a:ext cx="106875" cy="107200"/>
            </a:xfrm>
            <a:custGeom>
              <a:avLst/>
              <a:gdLst/>
              <a:ahLst/>
              <a:cxnLst/>
              <a:rect l="l" t="t" r="r" b="b"/>
              <a:pathLst>
                <a:path w="4275" h="4288" extrusionOk="0">
                  <a:moveTo>
                    <a:pt x="2132" y="1"/>
                  </a:moveTo>
                  <a:cubicBezTo>
                    <a:pt x="1858" y="1"/>
                    <a:pt x="1644" y="203"/>
                    <a:pt x="1644" y="489"/>
                  </a:cubicBezTo>
                  <a:lnTo>
                    <a:pt x="1644" y="1656"/>
                  </a:lnTo>
                  <a:lnTo>
                    <a:pt x="489" y="1656"/>
                  </a:lnTo>
                  <a:cubicBezTo>
                    <a:pt x="203" y="1656"/>
                    <a:pt x="1" y="1858"/>
                    <a:pt x="1" y="2144"/>
                  </a:cubicBezTo>
                  <a:cubicBezTo>
                    <a:pt x="1" y="2430"/>
                    <a:pt x="203" y="2632"/>
                    <a:pt x="489" y="2632"/>
                  </a:cubicBezTo>
                  <a:lnTo>
                    <a:pt x="1644" y="2632"/>
                  </a:lnTo>
                  <a:lnTo>
                    <a:pt x="1644" y="3799"/>
                  </a:lnTo>
                  <a:cubicBezTo>
                    <a:pt x="1644" y="4073"/>
                    <a:pt x="1858" y="4287"/>
                    <a:pt x="2132" y="4287"/>
                  </a:cubicBezTo>
                  <a:cubicBezTo>
                    <a:pt x="2417" y="4287"/>
                    <a:pt x="2632" y="4073"/>
                    <a:pt x="2632" y="3799"/>
                  </a:cubicBezTo>
                  <a:lnTo>
                    <a:pt x="2632" y="2632"/>
                  </a:lnTo>
                  <a:lnTo>
                    <a:pt x="3787" y="2632"/>
                  </a:lnTo>
                  <a:cubicBezTo>
                    <a:pt x="4072" y="2632"/>
                    <a:pt x="4275" y="2430"/>
                    <a:pt x="4275" y="2144"/>
                  </a:cubicBezTo>
                  <a:cubicBezTo>
                    <a:pt x="4275" y="1858"/>
                    <a:pt x="4072" y="1656"/>
                    <a:pt x="3787" y="1656"/>
                  </a:cubicBezTo>
                  <a:lnTo>
                    <a:pt x="2632" y="1656"/>
                  </a:lnTo>
                  <a:lnTo>
                    <a:pt x="2632" y="489"/>
                  </a:lnTo>
                  <a:cubicBezTo>
                    <a:pt x="2632" y="203"/>
                    <a:pt x="2417" y="1"/>
                    <a:pt x="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61;p10">
            <a:extLst>
              <a:ext uri="{FF2B5EF4-FFF2-40B4-BE49-F238E27FC236}">
                <a16:creationId xmlns:a16="http://schemas.microsoft.com/office/drawing/2014/main" id="{B5E70145-0AF6-4ED8-F86C-A2AE0B0AA5E3}"/>
              </a:ext>
            </a:extLst>
          </p:cNvPr>
          <p:cNvSpPr txBox="1"/>
          <p:nvPr/>
        </p:nvSpPr>
        <p:spPr>
          <a:xfrm>
            <a:off x="2300174" y="2069331"/>
            <a:ext cx="1034100" cy="2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SzPts val="1400"/>
            </a:pPr>
            <a:r>
              <a:rPr lang="en-US" sz="1250" b="1" dirty="0">
                <a:solidFill>
                  <a:srgbClr val="25CCB0"/>
                </a:solidFill>
                <a:latin typeface="Overpass"/>
                <a:ea typeface="Overpass"/>
                <a:cs typeface="Overpass"/>
                <a:sym typeface="Overpass"/>
              </a:rPr>
              <a:t>B to C</a:t>
            </a:r>
            <a:endParaRPr sz="1250" b="1" dirty="0">
              <a:solidFill>
                <a:srgbClr val="25CCB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1" name="Google Shape;561;p10">
            <a:extLst>
              <a:ext uri="{FF2B5EF4-FFF2-40B4-BE49-F238E27FC236}">
                <a16:creationId xmlns:a16="http://schemas.microsoft.com/office/drawing/2014/main" id="{CFBE6538-8CB1-5087-7B7A-FC4C47FB38A7}"/>
              </a:ext>
            </a:extLst>
          </p:cNvPr>
          <p:cNvSpPr txBox="1"/>
          <p:nvPr/>
        </p:nvSpPr>
        <p:spPr>
          <a:xfrm>
            <a:off x="1610815" y="3714668"/>
            <a:ext cx="1034100" cy="2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SzPts val="1400"/>
            </a:pPr>
            <a:r>
              <a:rPr lang="en-US" sz="1250" b="1" dirty="0">
                <a:solidFill>
                  <a:srgbClr val="25CCB0"/>
                </a:solidFill>
                <a:latin typeface="Overpass"/>
                <a:ea typeface="Overpass"/>
                <a:cs typeface="Overpass"/>
                <a:sym typeface="Overpass"/>
              </a:rPr>
              <a:t>B to G </a:t>
            </a:r>
            <a:endParaRPr sz="1250" b="1" dirty="0">
              <a:solidFill>
                <a:srgbClr val="25CCB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2" name="Google Shape;558;p10">
            <a:extLst>
              <a:ext uri="{FF2B5EF4-FFF2-40B4-BE49-F238E27FC236}">
                <a16:creationId xmlns:a16="http://schemas.microsoft.com/office/drawing/2014/main" id="{D15FDB23-4662-4B3A-70D8-6DE47D45534A}"/>
              </a:ext>
            </a:extLst>
          </p:cNvPr>
          <p:cNvSpPr/>
          <p:nvPr/>
        </p:nvSpPr>
        <p:spPr>
          <a:xfrm rot="10800000">
            <a:off x="1411242" y="3686853"/>
            <a:ext cx="204544" cy="2944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1AA18A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>
              <a:buSzPts val="1800"/>
            </a:pPr>
            <a:endParaRPr sz="9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0F19BD3-6D36-01BB-2F46-D95C159D2D31}"/>
              </a:ext>
            </a:extLst>
          </p:cNvPr>
          <p:cNvSpPr txBox="1"/>
          <p:nvPr/>
        </p:nvSpPr>
        <p:spPr>
          <a:xfrm>
            <a:off x="406467" y="4053802"/>
            <a:ext cx="283965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Overpass"/>
                <a:ea typeface="Overpass"/>
                <a:cs typeface="Overpass"/>
                <a:sym typeface="Overpass"/>
              </a:rPr>
              <a:t>PPP </a:t>
            </a:r>
            <a:r>
              <a:rPr lang="en-US" sz="1200" b="1" dirty="0" err="1">
                <a:solidFill>
                  <a:schemeClr val="tx1"/>
                </a:solidFill>
                <a:latin typeface="Overpass"/>
                <a:ea typeface="Overpass"/>
                <a:cs typeface="Overpass"/>
                <a:sym typeface="Overpass"/>
              </a:rPr>
              <a:t>en</a:t>
            </a:r>
            <a:r>
              <a:rPr lang="en-US" sz="1200" b="1" dirty="0">
                <a:solidFill>
                  <a:schemeClr val="tx1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Overpass"/>
                <a:ea typeface="Overpass"/>
                <a:cs typeface="Overpass"/>
                <a:sym typeface="Overpass"/>
              </a:rPr>
              <a:t>cours</a:t>
            </a:r>
            <a:r>
              <a:rPr lang="en-US" sz="1200" b="1" dirty="0">
                <a:solidFill>
                  <a:schemeClr val="tx1"/>
                </a:solidFill>
                <a:latin typeface="Overpass"/>
                <a:ea typeface="Overpass"/>
                <a:cs typeface="Overpass"/>
                <a:sym typeface="Overpass"/>
              </a:rPr>
              <a:t> avec le CIMS</a:t>
            </a:r>
          </a:p>
          <a:p>
            <a:r>
              <a:rPr lang="en-US" sz="1200" b="1" dirty="0">
                <a:solidFill>
                  <a:schemeClr val="tx1"/>
                </a:solidFill>
                <a:latin typeface="Overpass"/>
                <a:sym typeface="Overpass"/>
              </a:rPr>
              <a:t>Service </a:t>
            </a:r>
            <a:r>
              <a:rPr lang="en-US" sz="1200" b="1" dirty="0" err="1">
                <a:solidFill>
                  <a:schemeClr val="tx1"/>
                </a:solidFill>
                <a:latin typeface="Overpass"/>
                <a:sym typeface="Overpass"/>
              </a:rPr>
              <a:t>payant</a:t>
            </a:r>
            <a:r>
              <a:rPr lang="en-US" sz="1200" b="1" dirty="0">
                <a:solidFill>
                  <a:schemeClr val="tx1"/>
                </a:solidFill>
                <a:latin typeface="Overpass"/>
                <a:sym typeface="Overpass"/>
              </a:rPr>
              <a:t> 1,5</a:t>
            </a:r>
            <a:r>
              <a:rPr lang="fr-TN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€</a:t>
            </a:r>
            <a:r>
              <a:rPr lang="en-US" sz="1200" b="1" dirty="0">
                <a:solidFill>
                  <a:schemeClr val="tx1"/>
                </a:solidFill>
                <a:latin typeface="Overpass"/>
                <a:ea typeface="Overpass"/>
                <a:cs typeface="Overpass"/>
                <a:sym typeface="Overpass"/>
              </a:rPr>
              <a:t>/</a:t>
            </a:r>
            <a:r>
              <a:rPr lang="en-US" sz="1200" b="1" dirty="0" err="1">
                <a:solidFill>
                  <a:schemeClr val="tx1"/>
                </a:solidFill>
                <a:latin typeface="Overpass"/>
                <a:ea typeface="Overpass"/>
                <a:cs typeface="Overpass"/>
                <a:sym typeface="Overpass"/>
              </a:rPr>
              <a:t>télécoaching</a:t>
            </a:r>
            <a:endParaRPr lang="en-US" sz="1200" b="1" dirty="0">
              <a:solidFill>
                <a:schemeClr val="tx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Overpass"/>
                <a:sym typeface="Overpass"/>
              </a:rPr>
              <a:t>Ou par RDV </a:t>
            </a:r>
            <a:r>
              <a:rPr lang="en-US" sz="1200" b="1" dirty="0" err="1">
                <a:solidFill>
                  <a:schemeClr val="tx1"/>
                </a:solidFill>
                <a:latin typeface="Overpass"/>
                <a:sym typeface="Overpass"/>
              </a:rPr>
              <a:t>en</a:t>
            </a:r>
            <a:r>
              <a:rPr lang="en-US" sz="1200" b="1" dirty="0">
                <a:solidFill>
                  <a:schemeClr val="tx1"/>
                </a:solidFill>
                <a:latin typeface="Overpass"/>
                <a:sym typeface="Overpass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Overpass"/>
                <a:sym typeface="Overpass"/>
              </a:rPr>
              <a:t>ligne</a:t>
            </a:r>
            <a:r>
              <a:rPr lang="en-US" sz="1200" b="1" dirty="0">
                <a:solidFill>
                  <a:schemeClr val="tx1"/>
                </a:solidFill>
                <a:latin typeface="Overpass"/>
                <a:sym typeface="Overpass"/>
              </a:rPr>
              <a:t> consultation </a:t>
            </a:r>
          </a:p>
          <a:p>
            <a:r>
              <a:rPr lang="en-US" sz="1200" b="1" dirty="0" err="1">
                <a:solidFill>
                  <a:schemeClr val="tx1"/>
                </a:solidFill>
                <a:latin typeface="Overpass"/>
                <a:sym typeface="Overpass"/>
              </a:rPr>
              <a:t>présentiel</a:t>
            </a:r>
            <a:endParaRPr lang="fr-TN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8" name="Connecteur droit 767">
            <a:extLst>
              <a:ext uri="{FF2B5EF4-FFF2-40B4-BE49-F238E27FC236}">
                <a16:creationId xmlns:a16="http://schemas.microsoft.com/office/drawing/2014/main" id="{8CBFC244-0494-7F5B-8FC8-58D54B910180}"/>
              </a:ext>
            </a:extLst>
          </p:cNvPr>
          <p:cNvCxnSpPr>
            <a:stCxn id="49" idx="6"/>
          </p:cNvCxnSpPr>
          <p:nvPr/>
        </p:nvCxnSpPr>
        <p:spPr>
          <a:xfrm>
            <a:off x="7215443" y="2712044"/>
            <a:ext cx="1928557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5" name="Google Shape;775;p4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24BC9E"/>
                </a:solidFill>
              </a:rPr>
              <a:t>Notre Feuille de route</a:t>
            </a:r>
          </a:p>
        </p:txBody>
      </p:sp>
      <p:sp>
        <p:nvSpPr>
          <p:cNvPr id="774" name="Google Shape;774;p40"/>
          <p:cNvSpPr/>
          <p:nvPr/>
        </p:nvSpPr>
        <p:spPr>
          <a:xfrm>
            <a:off x="100015" y="1160657"/>
            <a:ext cx="1370080" cy="13426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1" name="Google Shape;781;p40"/>
          <p:cNvCxnSpPr>
            <a:cxnSpLocks/>
            <a:endCxn id="49" idx="6"/>
          </p:cNvCxnSpPr>
          <p:nvPr/>
        </p:nvCxnSpPr>
        <p:spPr>
          <a:xfrm flipV="1">
            <a:off x="-2389" y="2712044"/>
            <a:ext cx="7217832" cy="27795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2" name="Google Shape;782;p40"/>
          <p:cNvSpPr txBox="1"/>
          <p:nvPr/>
        </p:nvSpPr>
        <p:spPr>
          <a:xfrm>
            <a:off x="-115108" y="1274631"/>
            <a:ext cx="1800325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Juin 2020</a:t>
            </a:r>
          </a:p>
        </p:txBody>
      </p:sp>
      <p:sp>
        <p:nvSpPr>
          <p:cNvPr id="783" name="Google Shape;783;p40"/>
          <p:cNvSpPr txBox="1"/>
          <p:nvPr/>
        </p:nvSpPr>
        <p:spPr>
          <a:xfrm>
            <a:off x="42662" y="1548522"/>
            <a:ext cx="1444521" cy="94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Création Startup SA partenariat AON-ARS</a:t>
            </a:r>
          </a:p>
          <a:p>
            <a:pPr algn="ctr">
              <a:spcAft>
                <a:spcPts val="1600"/>
              </a:spcAft>
            </a:pPr>
            <a:r>
              <a:rPr lang="fr-FR" sz="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Plateforme Télé-conseil </a:t>
            </a: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Label startup </a:t>
            </a:r>
            <a:r>
              <a:rPr lang="fr-FR" sz="1000" dirty="0" err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act</a:t>
            </a: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499D914-DCFE-9CB1-FACD-AC4BF7F63128}"/>
              </a:ext>
            </a:extLst>
          </p:cNvPr>
          <p:cNvGrpSpPr/>
          <p:nvPr/>
        </p:nvGrpSpPr>
        <p:grpSpPr>
          <a:xfrm>
            <a:off x="686244" y="2503272"/>
            <a:ext cx="160168" cy="316651"/>
            <a:chOff x="1103518" y="2653350"/>
            <a:chExt cx="183600" cy="362975"/>
          </a:xfrm>
        </p:grpSpPr>
        <p:cxnSp>
          <p:nvCxnSpPr>
            <p:cNvPr id="776" name="Google Shape;776;p40"/>
            <p:cNvCxnSpPr/>
            <p:nvPr/>
          </p:nvCxnSpPr>
          <p:spPr>
            <a:xfrm>
              <a:off x="1199293" y="2653350"/>
              <a:ext cx="0" cy="2751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2" name="Google Shape;792;p40"/>
            <p:cNvSpPr/>
            <p:nvPr/>
          </p:nvSpPr>
          <p:spPr>
            <a:xfrm>
              <a:off x="1103518" y="2832725"/>
              <a:ext cx="183600" cy="183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A0AFF44-72F6-2324-FF40-9BA7F47EE712}"/>
              </a:ext>
            </a:extLst>
          </p:cNvPr>
          <p:cNvGrpSpPr/>
          <p:nvPr/>
        </p:nvGrpSpPr>
        <p:grpSpPr>
          <a:xfrm>
            <a:off x="2180080" y="2503272"/>
            <a:ext cx="160168" cy="316651"/>
            <a:chOff x="4487538" y="2653350"/>
            <a:chExt cx="183600" cy="362975"/>
          </a:xfrm>
        </p:grpSpPr>
        <p:cxnSp>
          <p:nvCxnSpPr>
            <p:cNvPr id="778" name="Google Shape;778;p40"/>
            <p:cNvCxnSpPr/>
            <p:nvPr/>
          </p:nvCxnSpPr>
          <p:spPr>
            <a:xfrm>
              <a:off x="4579863" y="2653350"/>
              <a:ext cx="0" cy="2751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4" name="Google Shape;794;p40"/>
            <p:cNvSpPr/>
            <p:nvPr/>
          </p:nvSpPr>
          <p:spPr>
            <a:xfrm>
              <a:off x="4487538" y="2832725"/>
              <a:ext cx="183600" cy="183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9FFBC178-EDEA-A834-AC98-C143FFEA714F}"/>
              </a:ext>
            </a:extLst>
          </p:cNvPr>
          <p:cNvGrpSpPr/>
          <p:nvPr/>
        </p:nvGrpSpPr>
        <p:grpSpPr>
          <a:xfrm>
            <a:off x="4665747" y="2659754"/>
            <a:ext cx="160168" cy="320075"/>
            <a:chOff x="5865219" y="2832725"/>
            <a:chExt cx="183600" cy="366900"/>
          </a:xfrm>
        </p:grpSpPr>
        <p:cxnSp>
          <p:nvCxnSpPr>
            <p:cNvPr id="779" name="Google Shape;779;p40"/>
            <p:cNvCxnSpPr/>
            <p:nvPr/>
          </p:nvCxnSpPr>
          <p:spPr>
            <a:xfrm>
              <a:off x="5957025" y="2924525"/>
              <a:ext cx="0" cy="2751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5" name="Google Shape;795;p40"/>
            <p:cNvSpPr/>
            <p:nvPr/>
          </p:nvSpPr>
          <p:spPr>
            <a:xfrm>
              <a:off x="5865219" y="2832725"/>
              <a:ext cx="183600" cy="183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50A0491C-838E-03BB-5D70-3CFA2F710E5A}"/>
              </a:ext>
            </a:extLst>
          </p:cNvPr>
          <p:cNvGrpSpPr/>
          <p:nvPr/>
        </p:nvGrpSpPr>
        <p:grpSpPr>
          <a:xfrm>
            <a:off x="1385870" y="2667970"/>
            <a:ext cx="160168" cy="320075"/>
            <a:chOff x="5865219" y="2832725"/>
            <a:chExt cx="183600" cy="366900"/>
          </a:xfrm>
        </p:grpSpPr>
        <p:cxnSp>
          <p:nvCxnSpPr>
            <p:cNvPr id="5" name="Google Shape;779;p40">
              <a:extLst>
                <a:ext uri="{FF2B5EF4-FFF2-40B4-BE49-F238E27FC236}">
                  <a16:creationId xmlns:a16="http://schemas.microsoft.com/office/drawing/2014/main" id="{204794EA-6AA4-BC37-00D1-E2A2FBF68EAF}"/>
                </a:ext>
              </a:extLst>
            </p:cNvPr>
            <p:cNvCxnSpPr/>
            <p:nvPr/>
          </p:nvCxnSpPr>
          <p:spPr>
            <a:xfrm>
              <a:off x="5957025" y="2924525"/>
              <a:ext cx="0" cy="2751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" name="Google Shape;795;p40">
              <a:extLst>
                <a:ext uri="{FF2B5EF4-FFF2-40B4-BE49-F238E27FC236}">
                  <a16:creationId xmlns:a16="http://schemas.microsoft.com/office/drawing/2014/main" id="{4234BFF9-F65F-7690-B254-6B490BA5000D}"/>
                </a:ext>
              </a:extLst>
            </p:cNvPr>
            <p:cNvSpPr/>
            <p:nvPr/>
          </p:nvSpPr>
          <p:spPr>
            <a:xfrm>
              <a:off x="5865219" y="2832725"/>
              <a:ext cx="183600" cy="183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774;p40">
            <a:extLst>
              <a:ext uri="{FF2B5EF4-FFF2-40B4-BE49-F238E27FC236}">
                <a16:creationId xmlns:a16="http://schemas.microsoft.com/office/drawing/2014/main" id="{DD28E2D6-5BA5-5D21-E898-40B2B3E608AF}"/>
              </a:ext>
            </a:extLst>
          </p:cNvPr>
          <p:cNvSpPr/>
          <p:nvPr/>
        </p:nvSpPr>
        <p:spPr>
          <a:xfrm>
            <a:off x="721769" y="2995028"/>
            <a:ext cx="1500843" cy="129122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82;p40">
            <a:extLst>
              <a:ext uri="{FF2B5EF4-FFF2-40B4-BE49-F238E27FC236}">
                <a16:creationId xmlns:a16="http://schemas.microsoft.com/office/drawing/2014/main" id="{6A056DC2-F2E2-DFB8-8995-09F3035911A2}"/>
              </a:ext>
            </a:extLst>
          </p:cNvPr>
          <p:cNvSpPr txBox="1"/>
          <p:nvPr/>
        </p:nvSpPr>
        <p:spPr>
          <a:xfrm>
            <a:off x="577427" y="2986155"/>
            <a:ext cx="1800325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 2021</a:t>
            </a:r>
          </a:p>
        </p:txBody>
      </p:sp>
      <p:sp>
        <p:nvSpPr>
          <p:cNvPr id="9" name="Google Shape;783;p40">
            <a:extLst>
              <a:ext uri="{FF2B5EF4-FFF2-40B4-BE49-F238E27FC236}">
                <a16:creationId xmlns:a16="http://schemas.microsoft.com/office/drawing/2014/main" id="{B0A4433D-2E38-AF66-8D41-761D06C0673D}"/>
              </a:ext>
            </a:extLst>
          </p:cNvPr>
          <p:cNvSpPr txBox="1"/>
          <p:nvPr/>
        </p:nvSpPr>
        <p:spPr>
          <a:xfrm>
            <a:off x="673253" y="3203822"/>
            <a:ext cx="1526821" cy="56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En plein développement </a:t>
            </a:r>
            <a:r>
              <a:rPr lang="fr-FR" sz="1000" dirty="0" err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télécoaching</a:t>
            </a: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téléconsultation</a:t>
            </a:r>
          </a:p>
        </p:txBody>
      </p:sp>
      <p:sp>
        <p:nvSpPr>
          <p:cNvPr id="11" name="Google Shape;774;p40">
            <a:extLst>
              <a:ext uri="{FF2B5EF4-FFF2-40B4-BE49-F238E27FC236}">
                <a16:creationId xmlns:a16="http://schemas.microsoft.com/office/drawing/2014/main" id="{36B0AA6E-BDFB-AFCF-5E65-B73EABA0EC1C}"/>
              </a:ext>
            </a:extLst>
          </p:cNvPr>
          <p:cNvSpPr/>
          <p:nvPr/>
        </p:nvSpPr>
        <p:spPr>
          <a:xfrm>
            <a:off x="1609399" y="1157212"/>
            <a:ext cx="1370080" cy="13426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TN"/>
          </a:p>
        </p:txBody>
      </p:sp>
      <p:sp>
        <p:nvSpPr>
          <p:cNvPr id="12" name="Google Shape;782;p40">
            <a:extLst>
              <a:ext uri="{FF2B5EF4-FFF2-40B4-BE49-F238E27FC236}">
                <a16:creationId xmlns:a16="http://schemas.microsoft.com/office/drawing/2014/main" id="{D792BF06-0485-DB91-9345-24A3F745E552}"/>
              </a:ext>
            </a:extLst>
          </p:cNvPr>
          <p:cNvSpPr txBox="1"/>
          <p:nvPr/>
        </p:nvSpPr>
        <p:spPr>
          <a:xfrm>
            <a:off x="1373523" y="1250413"/>
            <a:ext cx="1800325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2022</a:t>
            </a:r>
          </a:p>
        </p:txBody>
      </p:sp>
      <p:sp>
        <p:nvSpPr>
          <p:cNvPr id="13" name="Google Shape;783;p40">
            <a:extLst>
              <a:ext uri="{FF2B5EF4-FFF2-40B4-BE49-F238E27FC236}">
                <a16:creationId xmlns:a16="http://schemas.microsoft.com/office/drawing/2014/main" id="{647DCF1D-A623-0183-8FB3-BF007AFDE151}"/>
              </a:ext>
            </a:extLst>
          </p:cNvPr>
          <p:cNvSpPr txBox="1"/>
          <p:nvPr/>
        </p:nvSpPr>
        <p:spPr>
          <a:xfrm>
            <a:off x="1533856" y="1555717"/>
            <a:ext cx="1484784" cy="271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Commercialisation packages Entreprises</a:t>
            </a:r>
          </a:p>
          <a:p>
            <a:pPr algn="ctr">
              <a:spcAft>
                <a:spcPts val="1600"/>
              </a:spcAft>
            </a:pP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décret d’application télémédecine</a:t>
            </a:r>
          </a:p>
          <a:p>
            <a:pPr algn="ctr">
              <a:spcAft>
                <a:spcPts val="1600"/>
              </a:spcAft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0EEAD5F8-B193-362B-A595-F1462D25EF42}"/>
              </a:ext>
            </a:extLst>
          </p:cNvPr>
          <p:cNvGrpSpPr/>
          <p:nvPr/>
        </p:nvGrpSpPr>
        <p:grpSpPr>
          <a:xfrm>
            <a:off x="3074202" y="2659754"/>
            <a:ext cx="160168" cy="320075"/>
            <a:chOff x="5865219" y="2832725"/>
            <a:chExt cx="183600" cy="366900"/>
          </a:xfrm>
        </p:grpSpPr>
        <p:cxnSp>
          <p:nvCxnSpPr>
            <p:cNvPr id="21" name="Google Shape;779;p40">
              <a:extLst>
                <a:ext uri="{FF2B5EF4-FFF2-40B4-BE49-F238E27FC236}">
                  <a16:creationId xmlns:a16="http://schemas.microsoft.com/office/drawing/2014/main" id="{63B5C08F-2DEF-DABF-EF50-6DFEC2221DA4}"/>
                </a:ext>
              </a:extLst>
            </p:cNvPr>
            <p:cNvCxnSpPr/>
            <p:nvPr/>
          </p:nvCxnSpPr>
          <p:spPr>
            <a:xfrm>
              <a:off x="5957025" y="2924525"/>
              <a:ext cx="0" cy="2751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" name="Google Shape;795;p40">
              <a:extLst>
                <a:ext uri="{FF2B5EF4-FFF2-40B4-BE49-F238E27FC236}">
                  <a16:creationId xmlns:a16="http://schemas.microsoft.com/office/drawing/2014/main" id="{A7285D5F-2294-92C7-4110-B2465088F639}"/>
                </a:ext>
              </a:extLst>
            </p:cNvPr>
            <p:cNvSpPr/>
            <p:nvPr/>
          </p:nvSpPr>
          <p:spPr>
            <a:xfrm>
              <a:off x="5865219" y="2832725"/>
              <a:ext cx="183600" cy="183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774;p40">
            <a:extLst>
              <a:ext uri="{FF2B5EF4-FFF2-40B4-BE49-F238E27FC236}">
                <a16:creationId xmlns:a16="http://schemas.microsoft.com/office/drawing/2014/main" id="{2DAB803F-DAD4-2647-B382-808C7D8D2C21}"/>
              </a:ext>
            </a:extLst>
          </p:cNvPr>
          <p:cNvSpPr/>
          <p:nvPr/>
        </p:nvSpPr>
        <p:spPr>
          <a:xfrm>
            <a:off x="2410102" y="2965381"/>
            <a:ext cx="1500843" cy="13208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782;p40">
            <a:extLst>
              <a:ext uri="{FF2B5EF4-FFF2-40B4-BE49-F238E27FC236}">
                <a16:creationId xmlns:a16="http://schemas.microsoft.com/office/drawing/2014/main" id="{27AFD003-3688-3E83-F33F-158298C21FFF}"/>
              </a:ext>
            </a:extLst>
          </p:cNvPr>
          <p:cNvSpPr txBox="1"/>
          <p:nvPr/>
        </p:nvSpPr>
        <p:spPr>
          <a:xfrm>
            <a:off x="2265760" y="2977939"/>
            <a:ext cx="1800325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1</a:t>
            </a:r>
            <a:r>
              <a:rPr lang="fr-FR" baseline="30000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ème</a:t>
            </a:r>
            <a:r>
              <a:rPr lang="fr-FR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 </a:t>
            </a:r>
            <a:r>
              <a:rPr lang="fr-FR" dirty="0" err="1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Stre</a:t>
            </a:r>
            <a:r>
              <a:rPr lang="fr-FR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 2023</a:t>
            </a:r>
          </a:p>
        </p:txBody>
      </p:sp>
      <p:sp>
        <p:nvSpPr>
          <p:cNvPr id="25" name="Google Shape;783;p40">
            <a:extLst>
              <a:ext uri="{FF2B5EF4-FFF2-40B4-BE49-F238E27FC236}">
                <a16:creationId xmlns:a16="http://schemas.microsoft.com/office/drawing/2014/main" id="{43054D18-49EE-5CF6-2013-2EA6E2196365}"/>
              </a:ext>
            </a:extLst>
          </p:cNvPr>
          <p:cNvSpPr txBox="1"/>
          <p:nvPr/>
        </p:nvSpPr>
        <p:spPr>
          <a:xfrm>
            <a:off x="2333010" y="3250022"/>
            <a:ext cx="1642553" cy="56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vente gestion RDV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Initiative PPP CIMS  téléexpertise hôpitaux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00D9495-E4A4-3282-43FE-6E4D3B2FA292}"/>
              </a:ext>
            </a:extLst>
          </p:cNvPr>
          <p:cNvGrpSpPr/>
          <p:nvPr/>
        </p:nvGrpSpPr>
        <p:grpSpPr>
          <a:xfrm>
            <a:off x="3788836" y="2473069"/>
            <a:ext cx="160168" cy="316651"/>
            <a:chOff x="4487538" y="2653350"/>
            <a:chExt cx="183600" cy="362975"/>
          </a:xfrm>
        </p:grpSpPr>
        <p:cxnSp>
          <p:nvCxnSpPr>
            <p:cNvPr id="27" name="Google Shape;778;p40">
              <a:extLst>
                <a:ext uri="{FF2B5EF4-FFF2-40B4-BE49-F238E27FC236}">
                  <a16:creationId xmlns:a16="http://schemas.microsoft.com/office/drawing/2014/main" id="{3462895C-99C0-F4C9-B6E6-314BC312DB85}"/>
                </a:ext>
              </a:extLst>
            </p:cNvPr>
            <p:cNvCxnSpPr/>
            <p:nvPr/>
          </p:nvCxnSpPr>
          <p:spPr>
            <a:xfrm>
              <a:off x="4579863" y="2653350"/>
              <a:ext cx="0" cy="2751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" name="Google Shape;794;p40">
              <a:extLst>
                <a:ext uri="{FF2B5EF4-FFF2-40B4-BE49-F238E27FC236}">
                  <a16:creationId xmlns:a16="http://schemas.microsoft.com/office/drawing/2014/main" id="{7C28EE0B-E269-DE9A-5E26-B487D00478F5}"/>
                </a:ext>
              </a:extLst>
            </p:cNvPr>
            <p:cNvSpPr/>
            <p:nvPr/>
          </p:nvSpPr>
          <p:spPr>
            <a:xfrm>
              <a:off x="4487538" y="2832725"/>
              <a:ext cx="183600" cy="183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774;p40">
            <a:extLst>
              <a:ext uri="{FF2B5EF4-FFF2-40B4-BE49-F238E27FC236}">
                <a16:creationId xmlns:a16="http://schemas.microsoft.com/office/drawing/2014/main" id="{C16310DB-C679-0436-D745-EEE59F7AF29A}"/>
              </a:ext>
            </a:extLst>
          </p:cNvPr>
          <p:cNvSpPr/>
          <p:nvPr/>
        </p:nvSpPr>
        <p:spPr>
          <a:xfrm>
            <a:off x="3218155" y="1127009"/>
            <a:ext cx="1370080" cy="13426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782;p40">
            <a:extLst>
              <a:ext uri="{FF2B5EF4-FFF2-40B4-BE49-F238E27FC236}">
                <a16:creationId xmlns:a16="http://schemas.microsoft.com/office/drawing/2014/main" id="{AB36F2BB-407E-BCF3-D1CB-BF660C5C050C}"/>
              </a:ext>
            </a:extLst>
          </p:cNvPr>
          <p:cNvSpPr txBox="1"/>
          <p:nvPr/>
        </p:nvSpPr>
        <p:spPr>
          <a:xfrm>
            <a:off x="2996567" y="1220210"/>
            <a:ext cx="1800325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2eme </a:t>
            </a:r>
            <a:r>
              <a:rPr lang="fr-FR" dirty="0" err="1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stre</a:t>
            </a:r>
            <a:r>
              <a:rPr lang="fr-FR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 2023</a:t>
            </a:r>
          </a:p>
        </p:txBody>
      </p:sp>
      <p:sp>
        <p:nvSpPr>
          <p:cNvPr id="31" name="Google Shape;783;p40">
            <a:extLst>
              <a:ext uri="{FF2B5EF4-FFF2-40B4-BE49-F238E27FC236}">
                <a16:creationId xmlns:a16="http://schemas.microsoft.com/office/drawing/2014/main" id="{03B034B9-E8D9-BD03-7FDA-5751707AFB4D}"/>
              </a:ext>
            </a:extLst>
          </p:cNvPr>
          <p:cNvSpPr txBox="1"/>
          <p:nvPr/>
        </p:nvSpPr>
        <p:spPr>
          <a:xfrm>
            <a:off x="3273969" y="1725054"/>
            <a:ext cx="1647939" cy="60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11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accélération </a:t>
            </a:r>
          </a:p>
          <a:p>
            <a:r>
              <a:rPr lang="fr-FR" sz="1100" dirty="0" err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connect</a:t>
            </a:r>
            <a:r>
              <a:rPr lang="fr-FR" sz="11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' </a:t>
            </a:r>
            <a:r>
              <a:rPr lang="fr-FR" sz="1100" dirty="0" err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innov</a:t>
            </a:r>
            <a:r>
              <a:rPr lang="fr-FR" sz="11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 </a:t>
            </a:r>
          </a:p>
          <a:p>
            <a:pPr algn="l"/>
            <a:endParaRPr lang="fr-FR" sz="11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2" name="Google Shape;774;p40">
            <a:extLst>
              <a:ext uri="{FF2B5EF4-FFF2-40B4-BE49-F238E27FC236}">
                <a16:creationId xmlns:a16="http://schemas.microsoft.com/office/drawing/2014/main" id="{E2FF5D49-7281-8CB5-D092-3C6FE9BFD30D}"/>
              </a:ext>
            </a:extLst>
          </p:cNvPr>
          <p:cNvSpPr/>
          <p:nvPr/>
        </p:nvSpPr>
        <p:spPr>
          <a:xfrm>
            <a:off x="4058771" y="2956345"/>
            <a:ext cx="1500843" cy="13299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782;p40">
            <a:extLst>
              <a:ext uri="{FF2B5EF4-FFF2-40B4-BE49-F238E27FC236}">
                <a16:creationId xmlns:a16="http://schemas.microsoft.com/office/drawing/2014/main" id="{89ACB0C5-E8CD-DA20-1D33-67072F6F09B2}"/>
              </a:ext>
            </a:extLst>
          </p:cNvPr>
          <p:cNvSpPr txBox="1"/>
          <p:nvPr/>
        </p:nvSpPr>
        <p:spPr>
          <a:xfrm>
            <a:off x="3914429" y="2968904"/>
            <a:ext cx="1800325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1</a:t>
            </a:r>
            <a:r>
              <a:rPr lang="fr-FR" baseline="30000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er</a:t>
            </a:r>
            <a:r>
              <a:rPr lang="fr-FR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 </a:t>
            </a:r>
            <a:r>
              <a:rPr lang="fr-FR" dirty="0" err="1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stre</a:t>
            </a:r>
            <a:r>
              <a:rPr lang="fr-FR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 2024</a:t>
            </a:r>
          </a:p>
        </p:txBody>
      </p:sp>
      <p:sp>
        <p:nvSpPr>
          <p:cNvPr id="34" name="Google Shape;783;p40">
            <a:extLst>
              <a:ext uri="{FF2B5EF4-FFF2-40B4-BE49-F238E27FC236}">
                <a16:creationId xmlns:a16="http://schemas.microsoft.com/office/drawing/2014/main" id="{2AD5127E-9389-5343-A1FE-ACF2371A9FFC}"/>
              </a:ext>
            </a:extLst>
          </p:cNvPr>
          <p:cNvSpPr txBox="1"/>
          <p:nvPr/>
        </p:nvSpPr>
        <p:spPr>
          <a:xfrm>
            <a:off x="3981679" y="3240987"/>
            <a:ext cx="1642553" cy="56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Développent du PPP Autorisation INPDP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Partenariat offre commune téléexpertise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3A03B52-E1FA-EBA5-608B-727DADCC0D8C}"/>
              </a:ext>
            </a:extLst>
          </p:cNvPr>
          <p:cNvGrpSpPr/>
          <p:nvPr/>
        </p:nvGrpSpPr>
        <p:grpSpPr>
          <a:xfrm>
            <a:off x="5414245" y="2473069"/>
            <a:ext cx="160168" cy="316651"/>
            <a:chOff x="4487538" y="2653350"/>
            <a:chExt cx="183600" cy="362975"/>
          </a:xfrm>
        </p:grpSpPr>
        <p:cxnSp>
          <p:nvCxnSpPr>
            <p:cNvPr id="36" name="Google Shape;778;p40">
              <a:extLst>
                <a:ext uri="{FF2B5EF4-FFF2-40B4-BE49-F238E27FC236}">
                  <a16:creationId xmlns:a16="http://schemas.microsoft.com/office/drawing/2014/main" id="{8B1F35C4-FB6C-391E-0836-BCB3B190C45A}"/>
                </a:ext>
              </a:extLst>
            </p:cNvPr>
            <p:cNvCxnSpPr/>
            <p:nvPr/>
          </p:nvCxnSpPr>
          <p:spPr>
            <a:xfrm>
              <a:off x="4579863" y="2653350"/>
              <a:ext cx="0" cy="2751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" name="Google Shape;794;p40">
              <a:extLst>
                <a:ext uri="{FF2B5EF4-FFF2-40B4-BE49-F238E27FC236}">
                  <a16:creationId xmlns:a16="http://schemas.microsoft.com/office/drawing/2014/main" id="{6C67E78F-932B-ED67-AB19-B922133479AC}"/>
                </a:ext>
              </a:extLst>
            </p:cNvPr>
            <p:cNvSpPr/>
            <p:nvPr/>
          </p:nvSpPr>
          <p:spPr>
            <a:xfrm>
              <a:off x="4487538" y="2832725"/>
              <a:ext cx="183600" cy="183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774;p40">
            <a:extLst>
              <a:ext uri="{FF2B5EF4-FFF2-40B4-BE49-F238E27FC236}">
                <a16:creationId xmlns:a16="http://schemas.microsoft.com/office/drawing/2014/main" id="{F721F441-E9B0-1AD8-E371-9212BF24FE57}"/>
              </a:ext>
            </a:extLst>
          </p:cNvPr>
          <p:cNvSpPr/>
          <p:nvPr/>
        </p:nvSpPr>
        <p:spPr>
          <a:xfrm>
            <a:off x="4843564" y="1127009"/>
            <a:ext cx="1370080" cy="13426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782;p40">
            <a:extLst>
              <a:ext uri="{FF2B5EF4-FFF2-40B4-BE49-F238E27FC236}">
                <a16:creationId xmlns:a16="http://schemas.microsoft.com/office/drawing/2014/main" id="{A1F86DE4-D7BC-E1CE-DCB1-EF31F22B8558}"/>
              </a:ext>
            </a:extLst>
          </p:cNvPr>
          <p:cNvSpPr txBox="1"/>
          <p:nvPr/>
        </p:nvSpPr>
        <p:spPr>
          <a:xfrm>
            <a:off x="4621976" y="1220210"/>
            <a:ext cx="1800325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2EME STRE 2024</a:t>
            </a:r>
          </a:p>
        </p:txBody>
      </p:sp>
      <p:sp>
        <p:nvSpPr>
          <p:cNvPr id="40" name="Google Shape;783;p40">
            <a:extLst>
              <a:ext uri="{FF2B5EF4-FFF2-40B4-BE49-F238E27FC236}">
                <a16:creationId xmlns:a16="http://schemas.microsoft.com/office/drawing/2014/main" id="{CADC3C77-9A5B-8709-4B84-FAA37E9C4C76}"/>
              </a:ext>
            </a:extLst>
          </p:cNvPr>
          <p:cNvSpPr txBox="1"/>
          <p:nvPr/>
        </p:nvSpPr>
        <p:spPr>
          <a:xfrm>
            <a:off x="4786211" y="1548522"/>
            <a:ext cx="1484784" cy="271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Sonder scalabilité dans les pays voisins (sonder le marché </a:t>
            </a:r>
            <a:r>
              <a:rPr lang="fr-FR" sz="1000" dirty="0" err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Lybien</a:t>
            </a: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et Kenya)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1C962C53-5B5C-6BF7-B53A-9BE1F7554C6E}"/>
              </a:ext>
            </a:extLst>
          </p:cNvPr>
          <p:cNvGrpSpPr/>
          <p:nvPr/>
        </p:nvGrpSpPr>
        <p:grpSpPr>
          <a:xfrm>
            <a:off x="6260853" y="2647976"/>
            <a:ext cx="160168" cy="320075"/>
            <a:chOff x="5865219" y="2832725"/>
            <a:chExt cx="183600" cy="366900"/>
          </a:xfrm>
        </p:grpSpPr>
        <p:cxnSp>
          <p:nvCxnSpPr>
            <p:cNvPr id="42" name="Google Shape;779;p40">
              <a:extLst>
                <a:ext uri="{FF2B5EF4-FFF2-40B4-BE49-F238E27FC236}">
                  <a16:creationId xmlns:a16="http://schemas.microsoft.com/office/drawing/2014/main" id="{567F9DE9-85FE-D9F8-57C4-91DC19E21979}"/>
                </a:ext>
              </a:extLst>
            </p:cNvPr>
            <p:cNvCxnSpPr/>
            <p:nvPr/>
          </p:nvCxnSpPr>
          <p:spPr>
            <a:xfrm>
              <a:off x="5957025" y="2924525"/>
              <a:ext cx="0" cy="2751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" name="Google Shape;795;p40">
              <a:extLst>
                <a:ext uri="{FF2B5EF4-FFF2-40B4-BE49-F238E27FC236}">
                  <a16:creationId xmlns:a16="http://schemas.microsoft.com/office/drawing/2014/main" id="{544D1F39-AFA9-6482-D183-5C8A099E56B7}"/>
                </a:ext>
              </a:extLst>
            </p:cNvPr>
            <p:cNvSpPr/>
            <p:nvPr/>
          </p:nvSpPr>
          <p:spPr>
            <a:xfrm>
              <a:off x="5865219" y="2832725"/>
              <a:ext cx="183600" cy="183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774;p40">
            <a:extLst>
              <a:ext uri="{FF2B5EF4-FFF2-40B4-BE49-F238E27FC236}">
                <a16:creationId xmlns:a16="http://schemas.microsoft.com/office/drawing/2014/main" id="{50DF6270-A7A8-A0FE-9069-0BE8DF2D621D}"/>
              </a:ext>
            </a:extLst>
          </p:cNvPr>
          <p:cNvSpPr/>
          <p:nvPr/>
        </p:nvSpPr>
        <p:spPr>
          <a:xfrm>
            <a:off x="5653876" y="2944567"/>
            <a:ext cx="1500843" cy="134168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782;p40">
            <a:extLst>
              <a:ext uri="{FF2B5EF4-FFF2-40B4-BE49-F238E27FC236}">
                <a16:creationId xmlns:a16="http://schemas.microsoft.com/office/drawing/2014/main" id="{76B9E90D-B848-5D1B-029F-12DAD4D39D56}"/>
              </a:ext>
            </a:extLst>
          </p:cNvPr>
          <p:cNvSpPr txBox="1"/>
          <p:nvPr/>
        </p:nvSpPr>
        <p:spPr>
          <a:xfrm>
            <a:off x="5509534" y="2957126"/>
            <a:ext cx="1800325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1STRE 2025</a:t>
            </a:r>
          </a:p>
        </p:txBody>
      </p:sp>
      <p:sp>
        <p:nvSpPr>
          <p:cNvPr id="46" name="Google Shape;783;p40">
            <a:extLst>
              <a:ext uri="{FF2B5EF4-FFF2-40B4-BE49-F238E27FC236}">
                <a16:creationId xmlns:a16="http://schemas.microsoft.com/office/drawing/2014/main" id="{3E551D36-2D60-93CD-B863-9312BDC87C97}"/>
              </a:ext>
            </a:extLst>
          </p:cNvPr>
          <p:cNvSpPr txBox="1"/>
          <p:nvPr/>
        </p:nvSpPr>
        <p:spPr>
          <a:xfrm>
            <a:off x="5576784" y="3229209"/>
            <a:ext cx="1642553" cy="56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PPP et intégration des modules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Amélioration G. rdv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EBEB381E-6E86-56B5-0643-C899E7CC6D70}"/>
              </a:ext>
            </a:extLst>
          </p:cNvPr>
          <p:cNvGrpSpPr/>
          <p:nvPr/>
        </p:nvGrpSpPr>
        <p:grpSpPr>
          <a:xfrm>
            <a:off x="7055275" y="2475477"/>
            <a:ext cx="160168" cy="316651"/>
            <a:chOff x="4487538" y="2653350"/>
            <a:chExt cx="183600" cy="362975"/>
          </a:xfrm>
        </p:grpSpPr>
        <p:cxnSp>
          <p:nvCxnSpPr>
            <p:cNvPr id="48" name="Google Shape;778;p40">
              <a:extLst>
                <a:ext uri="{FF2B5EF4-FFF2-40B4-BE49-F238E27FC236}">
                  <a16:creationId xmlns:a16="http://schemas.microsoft.com/office/drawing/2014/main" id="{9E26E46C-9184-FD18-F905-E7B9AD642887}"/>
                </a:ext>
              </a:extLst>
            </p:cNvPr>
            <p:cNvCxnSpPr/>
            <p:nvPr/>
          </p:nvCxnSpPr>
          <p:spPr>
            <a:xfrm>
              <a:off x="4579863" y="2653350"/>
              <a:ext cx="0" cy="2751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9" name="Google Shape;794;p40">
              <a:extLst>
                <a:ext uri="{FF2B5EF4-FFF2-40B4-BE49-F238E27FC236}">
                  <a16:creationId xmlns:a16="http://schemas.microsoft.com/office/drawing/2014/main" id="{3B8A4478-23E0-D75C-7B66-1B7DD2D92070}"/>
                </a:ext>
              </a:extLst>
            </p:cNvPr>
            <p:cNvSpPr/>
            <p:nvPr/>
          </p:nvSpPr>
          <p:spPr>
            <a:xfrm>
              <a:off x="4487538" y="2832725"/>
              <a:ext cx="183600" cy="183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774;p40">
            <a:extLst>
              <a:ext uri="{FF2B5EF4-FFF2-40B4-BE49-F238E27FC236}">
                <a16:creationId xmlns:a16="http://schemas.microsoft.com/office/drawing/2014/main" id="{FD61EC75-82A1-F0A4-88FA-2702214A44EF}"/>
              </a:ext>
            </a:extLst>
          </p:cNvPr>
          <p:cNvSpPr/>
          <p:nvPr/>
        </p:nvSpPr>
        <p:spPr>
          <a:xfrm>
            <a:off x="6459665" y="1129417"/>
            <a:ext cx="1370080" cy="13426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782;p40">
            <a:extLst>
              <a:ext uri="{FF2B5EF4-FFF2-40B4-BE49-F238E27FC236}">
                <a16:creationId xmlns:a16="http://schemas.microsoft.com/office/drawing/2014/main" id="{4D1891FA-6E97-542E-7578-C74E31F4FB19}"/>
              </a:ext>
            </a:extLst>
          </p:cNvPr>
          <p:cNvSpPr txBox="1"/>
          <p:nvPr/>
        </p:nvSpPr>
        <p:spPr>
          <a:xfrm>
            <a:off x="6223789" y="1222618"/>
            <a:ext cx="1800325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1AAAC7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2STRE 2025</a:t>
            </a:r>
          </a:p>
        </p:txBody>
      </p:sp>
      <p:sp>
        <p:nvSpPr>
          <p:cNvPr id="52" name="Google Shape;783;p40">
            <a:extLst>
              <a:ext uri="{FF2B5EF4-FFF2-40B4-BE49-F238E27FC236}">
                <a16:creationId xmlns:a16="http://schemas.microsoft.com/office/drawing/2014/main" id="{D4141E4E-35A7-2705-AD7A-28AEE85D1D5F}"/>
              </a:ext>
            </a:extLst>
          </p:cNvPr>
          <p:cNvSpPr txBox="1"/>
          <p:nvPr/>
        </p:nvSpPr>
        <p:spPr>
          <a:xfrm>
            <a:off x="6402312" y="1550930"/>
            <a:ext cx="1484784" cy="271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Audit cybersécurité suite Arrêté d'application</a:t>
            </a:r>
            <a:b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Télémédecine et commercialisation 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AF621279-C2B9-5E71-3BC8-2B1266D720DA}"/>
              </a:ext>
            </a:extLst>
          </p:cNvPr>
          <p:cNvGrpSpPr/>
          <p:nvPr/>
        </p:nvGrpSpPr>
        <p:grpSpPr>
          <a:xfrm>
            <a:off x="8049439" y="2659754"/>
            <a:ext cx="160168" cy="320075"/>
            <a:chOff x="5865219" y="2832725"/>
            <a:chExt cx="183600" cy="366900"/>
          </a:xfrm>
        </p:grpSpPr>
        <p:cxnSp>
          <p:nvCxnSpPr>
            <p:cNvPr id="56" name="Google Shape;779;p40">
              <a:extLst>
                <a:ext uri="{FF2B5EF4-FFF2-40B4-BE49-F238E27FC236}">
                  <a16:creationId xmlns:a16="http://schemas.microsoft.com/office/drawing/2014/main" id="{58E3403E-CAC0-BF29-A2F8-81E541C026A1}"/>
                </a:ext>
              </a:extLst>
            </p:cNvPr>
            <p:cNvCxnSpPr/>
            <p:nvPr/>
          </p:nvCxnSpPr>
          <p:spPr>
            <a:xfrm>
              <a:off x="5957025" y="2924525"/>
              <a:ext cx="0" cy="2751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" name="Google Shape;795;p40">
              <a:extLst>
                <a:ext uri="{FF2B5EF4-FFF2-40B4-BE49-F238E27FC236}">
                  <a16:creationId xmlns:a16="http://schemas.microsoft.com/office/drawing/2014/main" id="{FFD9D34B-3EF7-37C8-AC7C-5B8F781C0C2D}"/>
                </a:ext>
              </a:extLst>
            </p:cNvPr>
            <p:cNvSpPr/>
            <p:nvPr/>
          </p:nvSpPr>
          <p:spPr>
            <a:xfrm>
              <a:off x="5865219" y="2832725"/>
              <a:ext cx="183600" cy="183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774;p40">
            <a:extLst>
              <a:ext uri="{FF2B5EF4-FFF2-40B4-BE49-F238E27FC236}">
                <a16:creationId xmlns:a16="http://schemas.microsoft.com/office/drawing/2014/main" id="{9C94445C-3C68-9846-A64D-AC4D245B3DF9}"/>
              </a:ext>
            </a:extLst>
          </p:cNvPr>
          <p:cNvSpPr/>
          <p:nvPr/>
        </p:nvSpPr>
        <p:spPr>
          <a:xfrm>
            <a:off x="7442462" y="2956346"/>
            <a:ext cx="1500843" cy="81461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60" name="Google Shape;783;p40">
            <a:extLst>
              <a:ext uri="{FF2B5EF4-FFF2-40B4-BE49-F238E27FC236}">
                <a16:creationId xmlns:a16="http://schemas.microsoft.com/office/drawing/2014/main" id="{C40606F7-BC16-EFAF-55EA-74DD65DB60E8}"/>
              </a:ext>
            </a:extLst>
          </p:cNvPr>
          <p:cNvSpPr txBox="1"/>
          <p:nvPr/>
        </p:nvSpPr>
        <p:spPr>
          <a:xfrm>
            <a:off x="7459186" y="2885939"/>
            <a:ext cx="1500842" cy="56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b="1" dirty="0">
                <a:solidFill>
                  <a:srgbClr val="1AAAC7"/>
                </a:solidFill>
                <a:latin typeface="Rubik"/>
                <a:ea typeface="Rubik"/>
                <a:cs typeface="Rubik"/>
                <a:sym typeface="Rubik"/>
              </a:rPr>
              <a:t>Et l'aventure continue 2026 scalabilité 1er pays intégration IA et PPP CIMS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fr-FR" sz="1000" b="1" dirty="0">
              <a:solidFill>
                <a:srgbClr val="1AAAC7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409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5678aa3a7_0_467"/>
          <p:cNvSpPr/>
          <p:nvPr/>
        </p:nvSpPr>
        <p:spPr>
          <a:xfrm>
            <a:off x="2305050" y="3491400"/>
            <a:ext cx="4533900" cy="155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35678aa3a7_0_467"/>
          <p:cNvSpPr/>
          <p:nvPr/>
        </p:nvSpPr>
        <p:spPr>
          <a:xfrm>
            <a:off x="211675" y="876300"/>
            <a:ext cx="2532000" cy="2279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135678aa3a7_0_467"/>
          <p:cNvSpPr txBox="1">
            <a:spLocks noGrp="1"/>
          </p:cNvSpPr>
          <p:nvPr>
            <p:ph type="title"/>
          </p:nvPr>
        </p:nvSpPr>
        <p:spPr>
          <a:xfrm>
            <a:off x="351100" y="1041588"/>
            <a:ext cx="2285100" cy="19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400" b="1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Remote Vital Signs</a:t>
            </a:r>
            <a:br>
              <a:rPr lang="fr" sz="1400" b="1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fr" sz="1400" b="1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fr" sz="1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Surveillance des signes vitaux du patient à travers l’extraction et l’analyse de trois paramètres de l’image: 3D Face Landmarks, Skin region of Interest et 3 D Headpose </a:t>
            </a:r>
            <a:endParaRPr sz="1400" b="1"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g135678aa3a7_0_467"/>
          <p:cNvSpPr txBox="1">
            <a:spLocks noGrp="1"/>
          </p:cNvSpPr>
          <p:nvPr>
            <p:ph type="title"/>
          </p:nvPr>
        </p:nvSpPr>
        <p:spPr>
          <a:xfrm>
            <a:off x="2368000" y="3623100"/>
            <a:ext cx="4525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400" b="1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3D Body Detection</a:t>
            </a:r>
            <a:br>
              <a:rPr lang="fr" sz="1400" b="1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fr" sz="1400" b="1" i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fr" sz="14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Estimation des données paramétriques</a:t>
            </a:r>
            <a:endParaRPr sz="1400" b="1" i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4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du patient</a:t>
            </a:r>
            <a:endParaRPr sz="1400" b="1" i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fr" sz="14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1400" b="1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Poids, Hauteur et Volume</a:t>
            </a:r>
            <a:endParaRPr sz="1400" b="1" i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g135678aa3a7_0_467"/>
          <p:cNvSpPr txBox="1">
            <a:spLocks noGrp="1"/>
          </p:cNvSpPr>
          <p:nvPr>
            <p:ph type="title"/>
          </p:nvPr>
        </p:nvSpPr>
        <p:spPr>
          <a:xfrm>
            <a:off x="2992875" y="95275"/>
            <a:ext cx="3127673" cy="161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700" i="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Tendances IA PPP CIMS- doqtoor</a:t>
            </a:r>
            <a:endParaRPr sz="1400" i="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 i="0" dirty="0">
                <a:solidFill>
                  <a:srgbClr val="212121"/>
                </a:solidFill>
                <a:latin typeface="Trebuchet MS"/>
                <a:ea typeface="Trebuchet MS"/>
                <a:cs typeface="Trebuchet MS"/>
                <a:sym typeface="Trebuchet MS"/>
              </a:rPr>
              <a:t>Intelligence Artificielle</a:t>
            </a:r>
            <a:endParaRPr sz="1400" i="0" dirty="0">
              <a:solidFill>
                <a:srgbClr val="21212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600" b="1" i="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g135678aa3a7_0_467"/>
          <p:cNvSpPr txBox="1"/>
          <p:nvPr/>
        </p:nvSpPr>
        <p:spPr>
          <a:xfrm>
            <a:off x="6472600" y="931200"/>
            <a:ext cx="2552700" cy="23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Heart Rate Detection</a:t>
            </a:r>
            <a:endParaRPr sz="27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Collecte et analyse des séries temporels liées au rythme cardiaque et aux mouvements du patient pour fournir des informations significatives d’activités</a:t>
            </a:r>
            <a:endParaRPr b="1"/>
          </a:p>
        </p:txBody>
      </p:sp>
      <p:pic>
        <p:nvPicPr>
          <p:cNvPr id="137" name="Google Shape;137;g135678aa3a7_0_4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250" y="931200"/>
            <a:ext cx="3840300" cy="25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135678aa3a7_0_467"/>
          <p:cNvSpPr/>
          <p:nvPr/>
        </p:nvSpPr>
        <p:spPr>
          <a:xfrm>
            <a:off x="6499275" y="797550"/>
            <a:ext cx="2532000" cy="2437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3"/>
          <p:cNvSpPr txBox="1">
            <a:spLocks noGrp="1"/>
          </p:cNvSpPr>
          <p:nvPr>
            <p:ph type="title"/>
          </p:nvPr>
        </p:nvSpPr>
        <p:spPr>
          <a:xfrm>
            <a:off x="2139750" y="2088101"/>
            <a:ext cx="4864500" cy="9672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1AAAC7"/>
                </a:solidFill>
              </a:rPr>
              <a:t>Notre histoire</a:t>
            </a:r>
            <a:endParaRPr dirty="0">
              <a:solidFill>
                <a:srgbClr val="1AAAC7"/>
              </a:solidFill>
            </a:endParaRPr>
          </a:p>
        </p:txBody>
      </p:sp>
      <p:cxnSp>
        <p:nvCxnSpPr>
          <p:cNvPr id="2" name="Google Shape;400;p33">
            <a:extLst>
              <a:ext uri="{FF2B5EF4-FFF2-40B4-BE49-F238E27FC236}">
                <a16:creationId xmlns:a16="http://schemas.microsoft.com/office/drawing/2014/main" id="{63EC5ADC-B17B-016B-5AF4-818D05549CD6}"/>
              </a:ext>
            </a:extLst>
          </p:cNvPr>
          <p:cNvCxnSpPr>
            <a:cxnSpLocks/>
          </p:cNvCxnSpPr>
          <p:nvPr/>
        </p:nvCxnSpPr>
        <p:spPr>
          <a:xfrm>
            <a:off x="2239221" y="2996694"/>
            <a:ext cx="985838" cy="0"/>
          </a:xfrm>
          <a:prstGeom prst="straightConnector1">
            <a:avLst/>
          </a:prstGeom>
          <a:noFill/>
          <a:ln w="28575" cap="flat" cmpd="sng">
            <a:solidFill>
              <a:srgbClr val="24BC9E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49007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19a55ae28b_0_37"/>
          <p:cNvSpPr txBox="1"/>
          <p:nvPr/>
        </p:nvSpPr>
        <p:spPr>
          <a:xfrm>
            <a:off x="1076700" y="507513"/>
            <a:ext cx="24186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>
                <a:solidFill>
                  <a:srgbClr val="23BB9E"/>
                </a:solidFill>
                <a:latin typeface="Halant Medium"/>
                <a:ea typeface="Halant Medium"/>
                <a:cs typeface="Halant Medium"/>
                <a:sym typeface="Halant Medium"/>
              </a:rPr>
              <a:t>ASK</a:t>
            </a:r>
            <a:endParaRPr sz="700">
              <a:solidFill>
                <a:srgbClr val="23BB9E"/>
              </a:solidFill>
            </a:endParaRPr>
          </a:p>
        </p:txBody>
      </p:sp>
      <p:sp>
        <p:nvSpPr>
          <p:cNvPr id="669" name="Google Shape;669;g119a55ae28b_0_37"/>
          <p:cNvSpPr txBox="1"/>
          <p:nvPr/>
        </p:nvSpPr>
        <p:spPr>
          <a:xfrm>
            <a:off x="1725285" y="964119"/>
            <a:ext cx="6140633" cy="53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r>
              <a:rPr lang="en-US" sz="1450" b="1" dirty="0">
                <a:solidFill>
                  <a:srgbClr val="23BB9E"/>
                </a:solidFill>
                <a:latin typeface="Overpass"/>
                <a:ea typeface="Overpass"/>
                <a:cs typeface="Overpass"/>
                <a:sym typeface="Overpass"/>
              </a:rPr>
              <a:t>Nous </a:t>
            </a:r>
            <a:r>
              <a:rPr lang="en-US" sz="1450" b="1" dirty="0" err="1">
                <a:solidFill>
                  <a:srgbClr val="23BB9E"/>
                </a:solidFill>
                <a:latin typeface="Overpass"/>
                <a:ea typeface="Overpass"/>
                <a:cs typeface="Overpass"/>
                <a:sym typeface="Overpass"/>
              </a:rPr>
              <a:t>levons</a:t>
            </a:r>
            <a:r>
              <a:rPr lang="en-US" sz="1450" b="1" dirty="0">
                <a:solidFill>
                  <a:srgbClr val="23BB9E"/>
                </a:solidFill>
                <a:latin typeface="Overpass"/>
                <a:ea typeface="Overpass"/>
                <a:cs typeface="Overpass"/>
                <a:sym typeface="Overpass"/>
              </a:rPr>
              <a:t> 1 M DT pour 20 % du capital /OCA:</a:t>
            </a:r>
          </a:p>
          <a:p>
            <a:r>
              <a:rPr lang="en-US" sz="1450" b="1" dirty="0" err="1">
                <a:solidFill>
                  <a:srgbClr val="23BB9E"/>
                </a:solidFill>
                <a:latin typeface="Overpass"/>
                <a:ea typeface="Overpass"/>
                <a:cs typeface="Overpass"/>
                <a:sym typeface="Overpass"/>
              </a:rPr>
              <a:t>Scalabilité</a:t>
            </a:r>
            <a:r>
              <a:rPr lang="en-US" sz="1450" b="1" dirty="0">
                <a:solidFill>
                  <a:srgbClr val="23BB9E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450" b="1" dirty="0" err="1">
                <a:solidFill>
                  <a:srgbClr val="23BB9E"/>
                </a:solidFill>
                <a:latin typeface="Overpass"/>
                <a:ea typeface="Overpass"/>
                <a:cs typeface="Overpass"/>
                <a:sym typeface="Overpass"/>
              </a:rPr>
              <a:t>Africaine</a:t>
            </a:r>
            <a:r>
              <a:rPr lang="en-US" sz="1450" b="1" dirty="0">
                <a:solidFill>
                  <a:srgbClr val="23BB9E"/>
                </a:solidFill>
                <a:latin typeface="Overpass"/>
                <a:ea typeface="Overpass"/>
                <a:cs typeface="Overpass"/>
                <a:sym typeface="Overpass"/>
              </a:rPr>
              <a:t>  et penetration du </a:t>
            </a:r>
            <a:r>
              <a:rPr lang="en-US" sz="1450" b="1" dirty="0" err="1">
                <a:solidFill>
                  <a:srgbClr val="23BB9E"/>
                </a:solidFill>
                <a:latin typeface="Overpass"/>
                <a:ea typeface="Overpass"/>
                <a:cs typeface="Overpass"/>
                <a:sym typeface="Overpass"/>
              </a:rPr>
              <a:t>marché</a:t>
            </a:r>
            <a:r>
              <a:rPr lang="en-US" sz="1450" b="1" dirty="0">
                <a:solidFill>
                  <a:srgbClr val="23BB9E"/>
                </a:solidFill>
                <a:latin typeface="Overpass"/>
                <a:ea typeface="Overpass"/>
                <a:cs typeface="Overpass"/>
                <a:sym typeface="Overpass"/>
              </a:rPr>
              <a:t> international avec </a:t>
            </a:r>
            <a:r>
              <a:rPr lang="en-US" sz="1450" b="1" dirty="0" err="1">
                <a:solidFill>
                  <a:srgbClr val="23BB9E"/>
                </a:solidFill>
                <a:latin typeface="Overpass"/>
                <a:ea typeface="Overpass"/>
                <a:cs typeface="Overpass"/>
                <a:sym typeface="Overpass"/>
              </a:rPr>
              <a:t>l’IA</a:t>
            </a:r>
            <a:endParaRPr sz="1450" b="1" dirty="0">
              <a:solidFill>
                <a:srgbClr val="23BB9E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670" name="Google Shape;670;g119a55ae28b_0_3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409" y="1492079"/>
            <a:ext cx="5964382" cy="339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8" name="Google Shape;398;p33"/>
          <p:cNvSpPr txBox="1">
            <a:spLocks noGrp="1"/>
          </p:cNvSpPr>
          <p:nvPr>
            <p:ph type="ctrTitle" idx="4294967295"/>
          </p:nvPr>
        </p:nvSpPr>
        <p:spPr>
          <a:xfrm>
            <a:off x="2263829" y="1859090"/>
            <a:ext cx="5672137" cy="11160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>
                <a:solidFill>
                  <a:srgbClr val="1AAAC7"/>
                </a:solidFill>
              </a:rPr>
              <a:t>Notre équipe</a:t>
            </a:r>
            <a:endParaRPr sz="4800" dirty="0">
              <a:solidFill>
                <a:srgbClr val="1AAAC7"/>
              </a:solidFill>
            </a:endParaRPr>
          </a:p>
        </p:txBody>
      </p:sp>
      <p:cxnSp>
        <p:nvCxnSpPr>
          <p:cNvPr id="400" name="Google Shape;400;p33"/>
          <p:cNvCxnSpPr>
            <a:cxnSpLocks/>
          </p:cNvCxnSpPr>
          <p:nvPr/>
        </p:nvCxnSpPr>
        <p:spPr>
          <a:xfrm>
            <a:off x="2428875" y="3110231"/>
            <a:ext cx="985838" cy="0"/>
          </a:xfrm>
          <a:prstGeom prst="straightConnector1">
            <a:avLst/>
          </a:prstGeom>
          <a:noFill/>
          <a:ln w="28575" cap="flat" cmpd="sng">
            <a:solidFill>
              <a:srgbClr val="24BC9E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61802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avec coins arrondis en diagonale 10">
            <a:extLst>
              <a:ext uri="{FF2B5EF4-FFF2-40B4-BE49-F238E27FC236}">
                <a16:creationId xmlns:a16="http://schemas.microsoft.com/office/drawing/2014/main" id="{68CE03A7-00B2-EE49-4B9D-49BB6C2E64D5}"/>
              </a:ext>
            </a:extLst>
          </p:cNvPr>
          <p:cNvSpPr/>
          <p:nvPr/>
        </p:nvSpPr>
        <p:spPr>
          <a:xfrm>
            <a:off x="7238750" y="1598370"/>
            <a:ext cx="1458243" cy="1524577"/>
          </a:xfrm>
          <a:prstGeom prst="round2DiagRect">
            <a:avLst/>
          </a:prstGeom>
          <a:solidFill>
            <a:srgbClr val="24BC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avec coins arrondis en diagonale 9">
            <a:extLst>
              <a:ext uri="{FF2B5EF4-FFF2-40B4-BE49-F238E27FC236}">
                <a16:creationId xmlns:a16="http://schemas.microsoft.com/office/drawing/2014/main" id="{0EC4B5D7-E3D3-297F-5D8B-312F00B23F6E}"/>
              </a:ext>
            </a:extLst>
          </p:cNvPr>
          <p:cNvSpPr/>
          <p:nvPr/>
        </p:nvSpPr>
        <p:spPr>
          <a:xfrm>
            <a:off x="5124332" y="1638890"/>
            <a:ext cx="1440387" cy="1583405"/>
          </a:xfrm>
          <a:prstGeom prst="round2DiagRect">
            <a:avLst/>
          </a:prstGeom>
          <a:solidFill>
            <a:srgbClr val="24BC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avec coins arrondis en diagonale 8">
            <a:extLst>
              <a:ext uri="{FF2B5EF4-FFF2-40B4-BE49-F238E27FC236}">
                <a16:creationId xmlns:a16="http://schemas.microsoft.com/office/drawing/2014/main" id="{02BF15DC-5DCC-8892-9E40-2A85D605F111}"/>
              </a:ext>
            </a:extLst>
          </p:cNvPr>
          <p:cNvSpPr/>
          <p:nvPr/>
        </p:nvSpPr>
        <p:spPr>
          <a:xfrm>
            <a:off x="3005798" y="1663658"/>
            <a:ext cx="1350719" cy="1554007"/>
          </a:xfrm>
          <a:prstGeom prst="round2DiagRect">
            <a:avLst/>
          </a:prstGeom>
          <a:solidFill>
            <a:srgbClr val="24BC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49ED75B6-E14E-39EC-5526-D095B00A13FB}"/>
              </a:ext>
            </a:extLst>
          </p:cNvPr>
          <p:cNvSpPr/>
          <p:nvPr/>
        </p:nvSpPr>
        <p:spPr>
          <a:xfrm>
            <a:off x="780153" y="1735418"/>
            <a:ext cx="1473460" cy="1554007"/>
          </a:xfrm>
          <a:prstGeom prst="round2DiagRect">
            <a:avLst/>
          </a:prstGeom>
          <a:solidFill>
            <a:srgbClr val="24BC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0F919-8AE0-256D-F167-59F689DD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Notre équipe</a:t>
            </a:r>
          </a:p>
        </p:txBody>
      </p:sp>
      <p:pic>
        <p:nvPicPr>
          <p:cNvPr id="4" name="Google Shape;675;g117e6c5b7e2_0_90">
            <a:extLst>
              <a:ext uri="{FF2B5EF4-FFF2-40B4-BE49-F238E27FC236}">
                <a16:creationId xmlns:a16="http://schemas.microsoft.com/office/drawing/2014/main" id="{A040557E-1A7B-2C71-5127-7AE063F2D6E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100" y="1680711"/>
            <a:ext cx="1440387" cy="1524608"/>
          </a:xfrm>
          <a:prstGeom prst="round2DiagRect">
            <a:avLst/>
          </a:prstGeom>
          <a:noFill/>
          <a:ln>
            <a:noFill/>
          </a:ln>
        </p:spPr>
      </p:pic>
      <p:pic>
        <p:nvPicPr>
          <p:cNvPr id="5" name="Google Shape;676;g117e6c5b7e2_0_90">
            <a:extLst>
              <a:ext uri="{FF2B5EF4-FFF2-40B4-BE49-F238E27FC236}">
                <a16:creationId xmlns:a16="http://schemas.microsoft.com/office/drawing/2014/main" id="{BC613455-774E-3034-F516-5A9AB8F985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2520" y="1539542"/>
            <a:ext cx="1440387" cy="1583405"/>
          </a:xfrm>
          <a:prstGeom prst="round2DiagRect">
            <a:avLst/>
          </a:prstGeom>
          <a:noFill/>
          <a:ln>
            <a:noFill/>
          </a:ln>
        </p:spPr>
      </p:pic>
      <p:pic>
        <p:nvPicPr>
          <p:cNvPr id="6" name="Google Shape;678;g117e6c5b7e2_0_90">
            <a:extLst>
              <a:ext uri="{FF2B5EF4-FFF2-40B4-BE49-F238E27FC236}">
                <a16:creationId xmlns:a16="http://schemas.microsoft.com/office/drawing/2014/main" id="{C0B86DD7-FE19-7CAE-B10C-F91C008454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6938" y="1539542"/>
            <a:ext cx="1440387" cy="1524577"/>
          </a:xfrm>
          <a:prstGeom prst="round2DiagRect">
            <a:avLst/>
          </a:prstGeom>
          <a:noFill/>
          <a:ln>
            <a:noFill/>
          </a:ln>
        </p:spPr>
      </p:pic>
      <p:pic>
        <p:nvPicPr>
          <p:cNvPr id="7" name="Google Shape;685;g117e6c5b7e2_0_90">
            <a:extLst>
              <a:ext uri="{FF2B5EF4-FFF2-40B4-BE49-F238E27FC236}">
                <a16:creationId xmlns:a16="http://schemas.microsoft.com/office/drawing/2014/main" id="{95A03BED-E33B-9287-4F56-191FD212287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7644" y="1568940"/>
            <a:ext cx="1350719" cy="1554007"/>
          </a:xfrm>
          <a:prstGeom prst="round2DiagRect">
            <a:avLst/>
          </a:prstGeom>
          <a:noFill/>
          <a:ln>
            <a:noFill/>
          </a:ln>
        </p:spPr>
      </p:pic>
      <p:sp>
        <p:nvSpPr>
          <p:cNvPr id="16" name="Google Shape;782;p40">
            <a:extLst>
              <a:ext uri="{FF2B5EF4-FFF2-40B4-BE49-F238E27FC236}">
                <a16:creationId xmlns:a16="http://schemas.microsoft.com/office/drawing/2014/main" id="{2A6AFB6B-169F-2434-AFC6-6E1EABFBE4BB}"/>
              </a:ext>
            </a:extLst>
          </p:cNvPr>
          <p:cNvSpPr txBox="1"/>
          <p:nvPr/>
        </p:nvSpPr>
        <p:spPr>
          <a:xfrm>
            <a:off x="342511" y="3476991"/>
            <a:ext cx="2095889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MOHAMED BEN HMIDA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CEO - M </a:t>
            </a:r>
            <a:r>
              <a:rPr lang="fr-FR" err="1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eSante</a:t>
            </a:r>
            <a:r>
              <a:rPr lang="fr-FR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 Plus</a:t>
            </a:r>
          </a:p>
        </p:txBody>
      </p:sp>
      <p:sp>
        <p:nvSpPr>
          <p:cNvPr id="17" name="Google Shape;783;p40">
            <a:extLst>
              <a:ext uri="{FF2B5EF4-FFF2-40B4-BE49-F238E27FC236}">
                <a16:creationId xmlns:a16="http://schemas.microsoft.com/office/drawing/2014/main" id="{E18F510A-1AE8-0FF1-FC86-14F9927F058F}"/>
              </a:ext>
            </a:extLst>
          </p:cNvPr>
          <p:cNvSpPr txBox="1"/>
          <p:nvPr/>
        </p:nvSpPr>
        <p:spPr>
          <a:xfrm>
            <a:off x="436294" y="3993674"/>
            <a:ext cx="1712935" cy="56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20 ans d'expérience dans le domaine médical</a:t>
            </a:r>
            <a:br>
              <a:rPr lang="fr-FR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fr-FR" sz="1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Gestion de plusieurs cliniques en Afrique</a:t>
            </a:r>
          </a:p>
        </p:txBody>
      </p:sp>
      <p:sp>
        <p:nvSpPr>
          <p:cNvPr id="18" name="Google Shape;782;p40">
            <a:extLst>
              <a:ext uri="{FF2B5EF4-FFF2-40B4-BE49-F238E27FC236}">
                <a16:creationId xmlns:a16="http://schemas.microsoft.com/office/drawing/2014/main" id="{CEC86A05-1C1A-20C4-7EED-2A79758778B8}"/>
              </a:ext>
            </a:extLst>
          </p:cNvPr>
          <p:cNvSpPr txBox="1"/>
          <p:nvPr/>
        </p:nvSpPr>
        <p:spPr>
          <a:xfrm>
            <a:off x="2808265" y="3476991"/>
            <a:ext cx="1631066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err="1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Azza</a:t>
            </a:r>
            <a:r>
              <a:rPr lang="fr-FR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 ABIDA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err="1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Technical</a:t>
            </a:r>
            <a:r>
              <a:rPr lang="fr-FR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 Advisor</a:t>
            </a:r>
          </a:p>
        </p:txBody>
      </p:sp>
      <p:sp>
        <p:nvSpPr>
          <p:cNvPr id="19" name="Google Shape;783;p40">
            <a:extLst>
              <a:ext uri="{FF2B5EF4-FFF2-40B4-BE49-F238E27FC236}">
                <a16:creationId xmlns:a16="http://schemas.microsoft.com/office/drawing/2014/main" id="{C3A6E45F-0E6E-CE61-0FB6-0835666B06BB}"/>
              </a:ext>
            </a:extLst>
          </p:cNvPr>
          <p:cNvSpPr txBox="1"/>
          <p:nvPr/>
        </p:nvSpPr>
        <p:spPr>
          <a:xfrm>
            <a:off x="2902047" y="3993674"/>
            <a:ext cx="1537283" cy="56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7 ans d’expérience en IT/ BI / big data</a:t>
            </a:r>
          </a:p>
        </p:txBody>
      </p:sp>
      <p:sp>
        <p:nvSpPr>
          <p:cNvPr id="20" name="Google Shape;782;p40">
            <a:extLst>
              <a:ext uri="{FF2B5EF4-FFF2-40B4-BE49-F238E27FC236}">
                <a16:creationId xmlns:a16="http://schemas.microsoft.com/office/drawing/2014/main" id="{B079BEAF-F4AD-1F70-7E20-556C3D685C2D}"/>
              </a:ext>
            </a:extLst>
          </p:cNvPr>
          <p:cNvSpPr txBox="1"/>
          <p:nvPr/>
        </p:nvSpPr>
        <p:spPr>
          <a:xfrm>
            <a:off x="4796347" y="3457983"/>
            <a:ext cx="2095889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Ahmed </a:t>
            </a:r>
            <a:r>
              <a:rPr lang="fr-FR" dirty="0" err="1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Abida</a:t>
            </a:r>
            <a:r>
              <a:rPr lang="fr-FR" dirty="0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CTO IT/ BI / big data</a:t>
            </a:r>
          </a:p>
        </p:txBody>
      </p:sp>
      <p:sp>
        <p:nvSpPr>
          <p:cNvPr id="21" name="Google Shape;783;p40">
            <a:extLst>
              <a:ext uri="{FF2B5EF4-FFF2-40B4-BE49-F238E27FC236}">
                <a16:creationId xmlns:a16="http://schemas.microsoft.com/office/drawing/2014/main" id="{EA5A384C-0CFE-2D97-33B2-FBB3F645C0D3}"/>
              </a:ext>
            </a:extLst>
          </p:cNvPr>
          <p:cNvSpPr txBox="1"/>
          <p:nvPr/>
        </p:nvSpPr>
        <p:spPr>
          <a:xfrm>
            <a:off x="4890130" y="3974666"/>
            <a:ext cx="1712935" cy="56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11 ans d’expérience en IT</a:t>
            </a:r>
          </a:p>
        </p:txBody>
      </p:sp>
      <p:sp>
        <p:nvSpPr>
          <p:cNvPr id="22" name="Google Shape;782;p40">
            <a:extLst>
              <a:ext uri="{FF2B5EF4-FFF2-40B4-BE49-F238E27FC236}">
                <a16:creationId xmlns:a16="http://schemas.microsoft.com/office/drawing/2014/main" id="{9D93FFE8-7D74-FB39-6B93-42D52AAAB62E}"/>
              </a:ext>
            </a:extLst>
          </p:cNvPr>
          <p:cNvSpPr txBox="1"/>
          <p:nvPr/>
        </p:nvSpPr>
        <p:spPr>
          <a:xfrm>
            <a:off x="6890275" y="3457983"/>
            <a:ext cx="2167756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1Marketing Digital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1 Développeur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1 Commercial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24BC9E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1 Designer</a:t>
            </a:r>
          </a:p>
        </p:txBody>
      </p:sp>
    </p:spTree>
    <p:extLst>
      <p:ext uri="{BB962C8B-B14F-4D97-AF65-F5344CB8AC3E}">
        <p14:creationId xmlns:p14="http://schemas.microsoft.com/office/powerpoint/2010/main" val="3577993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A75C1EB-35A6-D278-DD5D-ACA7AA19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775" y="1735305"/>
            <a:ext cx="4864500" cy="1792200"/>
          </a:xfrm>
        </p:spPr>
        <p:txBody>
          <a:bodyPr/>
          <a:lstStyle/>
          <a:p>
            <a:r>
              <a:rPr lang="fr-FR"/>
              <a:t>MERCI !</a:t>
            </a:r>
          </a:p>
        </p:txBody>
      </p:sp>
      <p:pic>
        <p:nvPicPr>
          <p:cNvPr id="2" name="Image 1" descr="Une image contenant Graphique, graphisme, Police, capture d’écran&#10;&#10;Description générée automatiquement">
            <a:extLst>
              <a:ext uri="{FF2B5EF4-FFF2-40B4-BE49-F238E27FC236}">
                <a16:creationId xmlns:a16="http://schemas.microsoft.com/office/drawing/2014/main" id="{FF4F099A-E2F0-2B81-8E86-84018D65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446" y="4398544"/>
            <a:ext cx="316833" cy="316833"/>
          </a:xfrm>
          <a:prstGeom prst="rect">
            <a:avLst/>
          </a:prstGeom>
        </p:spPr>
      </p:pic>
      <p:pic>
        <p:nvPicPr>
          <p:cNvPr id="4" name="Image 3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A3B62D5D-E59F-3FFE-D32F-21A7E6E17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604" y="4398544"/>
            <a:ext cx="316833" cy="316833"/>
          </a:xfrm>
          <a:prstGeom prst="rect">
            <a:avLst/>
          </a:prstGeom>
        </p:spPr>
      </p:pic>
      <p:pic>
        <p:nvPicPr>
          <p:cNvPr id="5" name="Image 4" descr="Une image contenant ligne, capture d’écran, Caractère coloré, symbole&#10;&#10;Description générée automatiquement">
            <a:extLst>
              <a:ext uri="{FF2B5EF4-FFF2-40B4-BE49-F238E27FC236}">
                <a16:creationId xmlns:a16="http://schemas.microsoft.com/office/drawing/2014/main" id="{AECB0BC7-51F2-48EE-4C7D-752EDB612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65" y="4398544"/>
            <a:ext cx="316833" cy="316833"/>
          </a:xfrm>
          <a:prstGeom prst="rect">
            <a:avLst/>
          </a:prstGeom>
        </p:spPr>
      </p:pic>
      <p:pic>
        <p:nvPicPr>
          <p:cNvPr id="6" name="Image 5" descr="Une image contenant Police, Graphique, calligraphie, typographie&#10;&#10;Description générée automatiquement">
            <a:extLst>
              <a:ext uri="{FF2B5EF4-FFF2-40B4-BE49-F238E27FC236}">
                <a16:creationId xmlns:a16="http://schemas.microsoft.com/office/drawing/2014/main" id="{42F432F5-CB7D-8D65-6486-56773A871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967" y="1087830"/>
            <a:ext cx="1346034" cy="683894"/>
          </a:xfrm>
          <a:prstGeom prst="rect">
            <a:avLst/>
          </a:prstGeom>
        </p:spPr>
      </p:pic>
      <p:sp>
        <p:nvSpPr>
          <p:cNvPr id="8" name="Google Shape;782;p40">
            <a:extLst>
              <a:ext uri="{FF2B5EF4-FFF2-40B4-BE49-F238E27FC236}">
                <a16:creationId xmlns:a16="http://schemas.microsoft.com/office/drawing/2014/main" id="{94439F88-6342-B8FF-8270-2A568C12DE69}"/>
              </a:ext>
            </a:extLst>
          </p:cNvPr>
          <p:cNvSpPr txBox="1"/>
          <p:nvPr/>
        </p:nvSpPr>
        <p:spPr>
          <a:xfrm>
            <a:off x="1238445" y="4395322"/>
            <a:ext cx="2409422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050">
                <a:solidFill>
                  <a:srgbClr val="0E868C"/>
                </a:solidFill>
                <a:latin typeface="Palanquin Dark"/>
                <a:cs typeface="Palanquin Dark"/>
                <a:sym typeface="Palanquin Dark"/>
              </a:rPr>
              <a:t>Mohamed.benhmida@doqtoor.com</a:t>
            </a:r>
            <a:endParaRPr lang="fr-FR" sz="1050">
              <a:solidFill>
                <a:srgbClr val="0E868C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" sz="900">
              <a:solidFill>
                <a:srgbClr val="0E868C"/>
              </a:solidFill>
              <a:latin typeface="Palanquin Dark"/>
              <a:cs typeface="Palanquin Dark"/>
            </a:endParaRPr>
          </a:p>
        </p:txBody>
      </p:sp>
      <p:sp>
        <p:nvSpPr>
          <p:cNvPr id="9" name="Google Shape;782;p40">
            <a:extLst>
              <a:ext uri="{FF2B5EF4-FFF2-40B4-BE49-F238E27FC236}">
                <a16:creationId xmlns:a16="http://schemas.microsoft.com/office/drawing/2014/main" id="{89D524D1-333C-C960-B5F8-D62D495571BA}"/>
              </a:ext>
            </a:extLst>
          </p:cNvPr>
          <p:cNvSpPr txBox="1"/>
          <p:nvPr/>
        </p:nvSpPr>
        <p:spPr>
          <a:xfrm>
            <a:off x="4201221" y="4395321"/>
            <a:ext cx="1364179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050">
                <a:solidFill>
                  <a:srgbClr val="0E868C"/>
                </a:solidFill>
                <a:latin typeface="Palanquin Dark"/>
                <a:cs typeface="Palanquin Dark"/>
              </a:rPr>
              <a:t>+216 98 43 00 43</a:t>
            </a:r>
            <a:endParaRPr lang="fr-FR"/>
          </a:p>
          <a:p>
            <a:endParaRPr lang="en" sz="1050">
              <a:solidFill>
                <a:srgbClr val="0E868C"/>
              </a:solidFill>
              <a:latin typeface="Palanquin Dark"/>
              <a:cs typeface="Palanquin Dark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" sz="900">
              <a:solidFill>
                <a:srgbClr val="0E868C"/>
              </a:solidFill>
              <a:latin typeface="Palanquin Dark"/>
              <a:cs typeface="Palanquin Dark"/>
            </a:endParaRPr>
          </a:p>
        </p:txBody>
      </p:sp>
      <p:sp>
        <p:nvSpPr>
          <p:cNvPr id="10" name="Google Shape;782;p40">
            <a:extLst>
              <a:ext uri="{FF2B5EF4-FFF2-40B4-BE49-F238E27FC236}">
                <a16:creationId xmlns:a16="http://schemas.microsoft.com/office/drawing/2014/main" id="{4BE90A4E-39BE-D25D-2F0D-376331B22B1A}"/>
              </a:ext>
            </a:extLst>
          </p:cNvPr>
          <p:cNvSpPr txBox="1"/>
          <p:nvPr/>
        </p:nvSpPr>
        <p:spPr>
          <a:xfrm>
            <a:off x="6584978" y="4395321"/>
            <a:ext cx="1792804" cy="42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050">
                <a:solidFill>
                  <a:srgbClr val="0E868C"/>
                </a:solidFill>
                <a:latin typeface="Palanquin Dark"/>
                <a:cs typeface="Palanquin Dark"/>
              </a:rPr>
              <a:t>@Mohamed Ben </a:t>
            </a:r>
            <a:r>
              <a:rPr lang="en" sz="1050" err="1">
                <a:solidFill>
                  <a:srgbClr val="0E868C"/>
                </a:solidFill>
                <a:latin typeface="Palanquin Dark"/>
                <a:cs typeface="Palanquin Dark"/>
              </a:rPr>
              <a:t>Hmida</a:t>
            </a:r>
            <a:endParaRPr lang="fr-FR" err="1"/>
          </a:p>
          <a:p>
            <a:endParaRPr lang="en" sz="1050">
              <a:solidFill>
                <a:srgbClr val="0E868C"/>
              </a:solidFill>
              <a:latin typeface="Palanquin Dark"/>
              <a:cs typeface="Palanquin Dark"/>
            </a:endParaRPr>
          </a:p>
          <a:p>
            <a:endParaRPr lang="en" sz="1050">
              <a:solidFill>
                <a:srgbClr val="0E868C"/>
              </a:solidFill>
              <a:latin typeface="Palanquin Dark"/>
              <a:cs typeface="Palanquin Dark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" sz="900">
              <a:solidFill>
                <a:srgbClr val="0E868C"/>
              </a:solidFill>
              <a:latin typeface="Palanquin Dark"/>
              <a:cs typeface="Palanquin Dark"/>
            </a:endParaRPr>
          </a:p>
        </p:txBody>
      </p:sp>
      <p:pic>
        <p:nvPicPr>
          <p:cNvPr id="7" name="Image 6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B363F488-F64C-4749-1D89-40DF87030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550" y="1121669"/>
            <a:ext cx="791078" cy="6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7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0F1F7E0-5262-AC4B-EA60-2D7981E3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00" y="445025"/>
            <a:ext cx="6644963" cy="502800"/>
          </a:xfrm>
        </p:spPr>
        <p:txBody>
          <a:bodyPr/>
          <a:lstStyle/>
          <a:p>
            <a:r>
              <a:rPr lang="fr-FR" dirty="0">
                <a:solidFill>
                  <a:srgbClr val="24BC9E"/>
                </a:solidFill>
              </a:rPr>
              <a:t>Notre histoire :</a:t>
            </a:r>
          </a:p>
        </p:txBody>
      </p:sp>
      <p:sp>
        <p:nvSpPr>
          <p:cNvPr id="6" name="Google Shape;408;p34">
            <a:extLst>
              <a:ext uri="{FF2B5EF4-FFF2-40B4-BE49-F238E27FC236}">
                <a16:creationId xmlns:a16="http://schemas.microsoft.com/office/drawing/2014/main" id="{137B3857-0589-C0BE-5794-3E3526FB6FD6}"/>
              </a:ext>
            </a:extLst>
          </p:cNvPr>
          <p:cNvSpPr txBox="1">
            <a:spLocks/>
          </p:cNvSpPr>
          <p:nvPr/>
        </p:nvSpPr>
        <p:spPr>
          <a:xfrm>
            <a:off x="345274" y="2430962"/>
            <a:ext cx="1512101" cy="19309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fr-FR" altLang="fr-TN" dirty="0">
                <a:latin typeface="Söhne"/>
              </a:rPr>
              <a:t>M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a mère,</a:t>
            </a:r>
            <a:r>
              <a:rPr kumimoji="0" lang="fr-FR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dans son quotidien,</a:t>
            </a:r>
            <a:r>
              <a:rPr lang="fr-FR" altLang="fr-TN" dirty="0">
                <a:latin typeface="Söhne"/>
              </a:rPr>
              <a:t> s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e fatigue </a:t>
            </a:r>
            <a:r>
              <a:rPr lang="fr-FR" altLang="fr-TN" dirty="0">
                <a:latin typeface="Söhne"/>
              </a:rPr>
              <a:t>avec 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de</a:t>
            </a:r>
            <a:r>
              <a:rPr kumimoji="0" lang="fr-FR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s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déplacements répétés</a:t>
            </a:r>
            <a:r>
              <a:rPr kumimoji="0" lang="fr-FR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pour renouveler</a:t>
            </a:r>
            <a:r>
              <a:rPr kumimoji="0" lang="fr-FR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son ordonnance</a:t>
            </a:r>
            <a:r>
              <a:rPr lang="fr-FR" altLang="fr-TN" dirty="0">
                <a:latin typeface="Söhne"/>
              </a:rPr>
              <a:t> 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médicale. </a:t>
            </a:r>
            <a:endParaRPr lang="fr-FR" dirty="0">
              <a:latin typeface="Overpass" pitchFamily="2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36FFC17-9942-DC5D-1C4C-E962036187E5}"/>
              </a:ext>
            </a:extLst>
          </p:cNvPr>
          <p:cNvGrpSpPr/>
          <p:nvPr/>
        </p:nvGrpSpPr>
        <p:grpSpPr>
          <a:xfrm>
            <a:off x="691668" y="1335568"/>
            <a:ext cx="1029300" cy="1029300"/>
            <a:chOff x="691668" y="1514163"/>
            <a:chExt cx="1029300" cy="1029300"/>
          </a:xfrm>
        </p:grpSpPr>
        <p:sp>
          <p:nvSpPr>
            <p:cNvPr id="8" name="Google Shape;412;p34">
              <a:extLst>
                <a:ext uri="{FF2B5EF4-FFF2-40B4-BE49-F238E27FC236}">
                  <a16:creationId xmlns:a16="http://schemas.microsoft.com/office/drawing/2014/main" id="{94C709FE-31D1-63F8-7E92-9B4AF40777F7}"/>
                </a:ext>
              </a:extLst>
            </p:cNvPr>
            <p:cNvSpPr/>
            <p:nvPr/>
          </p:nvSpPr>
          <p:spPr>
            <a:xfrm>
              <a:off x="691668" y="1514163"/>
              <a:ext cx="1029300" cy="1029300"/>
            </a:xfrm>
            <a:prstGeom prst="ellipse">
              <a:avLst/>
            </a:prstGeom>
            <a:solidFill>
              <a:srgbClr val="24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8CCD1BD-CABE-95D0-0A0E-74D8407EF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8886" y="1760755"/>
              <a:ext cx="502801" cy="502801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8BE5EE5-B398-6B90-FC07-E795596BB1D9}"/>
              </a:ext>
            </a:extLst>
          </p:cNvPr>
          <p:cNvGrpSpPr/>
          <p:nvPr/>
        </p:nvGrpSpPr>
        <p:grpSpPr>
          <a:xfrm>
            <a:off x="2748590" y="1335568"/>
            <a:ext cx="1029300" cy="1029300"/>
            <a:chOff x="2748590" y="1514163"/>
            <a:chExt cx="1029300" cy="1029300"/>
          </a:xfrm>
        </p:grpSpPr>
        <p:sp>
          <p:nvSpPr>
            <p:cNvPr id="9" name="Google Shape;413;p34">
              <a:extLst>
                <a:ext uri="{FF2B5EF4-FFF2-40B4-BE49-F238E27FC236}">
                  <a16:creationId xmlns:a16="http://schemas.microsoft.com/office/drawing/2014/main" id="{AD40AA4F-B516-DBC0-82CF-34DA3B52ACF3}"/>
                </a:ext>
              </a:extLst>
            </p:cNvPr>
            <p:cNvSpPr/>
            <p:nvPr/>
          </p:nvSpPr>
          <p:spPr>
            <a:xfrm>
              <a:off x="2748590" y="1514163"/>
              <a:ext cx="1029300" cy="1029300"/>
            </a:xfrm>
            <a:prstGeom prst="ellipse">
              <a:avLst/>
            </a:prstGeom>
            <a:solidFill>
              <a:srgbClr val="24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97FBE71-B6EA-74FD-EE2E-6783A0FFA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6341" y="1716574"/>
              <a:ext cx="591162" cy="591162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31F2C5F-03C8-2EEF-C749-EF132CDA92EF}"/>
              </a:ext>
            </a:extLst>
          </p:cNvPr>
          <p:cNvGrpSpPr/>
          <p:nvPr/>
        </p:nvGrpSpPr>
        <p:grpSpPr>
          <a:xfrm>
            <a:off x="4894574" y="1335568"/>
            <a:ext cx="1029300" cy="1029300"/>
            <a:chOff x="4894574" y="1514163"/>
            <a:chExt cx="1029300" cy="1029300"/>
          </a:xfrm>
        </p:grpSpPr>
        <p:sp>
          <p:nvSpPr>
            <p:cNvPr id="10" name="Google Shape;412;p34">
              <a:extLst>
                <a:ext uri="{FF2B5EF4-FFF2-40B4-BE49-F238E27FC236}">
                  <a16:creationId xmlns:a16="http://schemas.microsoft.com/office/drawing/2014/main" id="{48C96A6E-DAB3-6985-964E-5C040A648060}"/>
                </a:ext>
              </a:extLst>
            </p:cNvPr>
            <p:cNvSpPr/>
            <p:nvPr/>
          </p:nvSpPr>
          <p:spPr>
            <a:xfrm>
              <a:off x="4894574" y="1514163"/>
              <a:ext cx="1029300" cy="1029300"/>
            </a:xfrm>
            <a:prstGeom prst="ellipse">
              <a:avLst/>
            </a:prstGeom>
            <a:solidFill>
              <a:srgbClr val="24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510A731C-2080-75B5-D249-1C8594BC4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57774" y="1716574"/>
              <a:ext cx="690872" cy="690872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C5F653E1-B29C-D186-6315-6E9228AD4857}"/>
              </a:ext>
            </a:extLst>
          </p:cNvPr>
          <p:cNvGrpSpPr/>
          <p:nvPr/>
        </p:nvGrpSpPr>
        <p:grpSpPr>
          <a:xfrm>
            <a:off x="7158670" y="1335568"/>
            <a:ext cx="1029300" cy="1029300"/>
            <a:chOff x="7158670" y="1514163"/>
            <a:chExt cx="1029300" cy="1029300"/>
          </a:xfrm>
        </p:grpSpPr>
        <p:sp>
          <p:nvSpPr>
            <p:cNvPr id="11" name="Google Shape;413;p34">
              <a:extLst>
                <a:ext uri="{FF2B5EF4-FFF2-40B4-BE49-F238E27FC236}">
                  <a16:creationId xmlns:a16="http://schemas.microsoft.com/office/drawing/2014/main" id="{DD712644-4A72-5504-1ADB-43EDE29F494A}"/>
                </a:ext>
              </a:extLst>
            </p:cNvPr>
            <p:cNvSpPr/>
            <p:nvPr/>
          </p:nvSpPr>
          <p:spPr>
            <a:xfrm>
              <a:off x="7158670" y="1514163"/>
              <a:ext cx="1029300" cy="1029300"/>
            </a:xfrm>
            <a:prstGeom prst="ellipse">
              <a:avLst/>
            </a:prstGeom>
            <a:solidFill>
              <a:srgbClr val="24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1F95791B-2829-3A8B-1C0B-646D42F48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6731" y="1782224"/>
              <a:ext cx="493178" cy="493178"/>
            </a:xfrm>
            <a:prstGeom prst="rect">
              <a:avLst/>
            </a:prstGeom>
          </p:spPr>
        </p:pic>
      </p:grpSp>
      <p:sp>
        <p:nvSpPr>
          <p:cNvPr id="20" name="Google Shape;408;p34">
            <a:extLst>
              <a:ext uri="{FF2B5EF4-FFF2-40B4-BE49-F238E27FC236}">
                <a16:creationId xmlns:a16="http://schemas.microsoft.com/office/drawing/2014/main" id="{46AF9EF8-689D-24BA-B092-FEE72CA10531}"/>
              </a:ext>
            </a:extLst>
          </p:cNvPr>
          <p:cNvSpPr txBox="1">
            <a:spLocks/>
          </p:cNvSpPr>
          <p:nvPr/>
        </p:nvSpPr>
        <p:spPr>
          <a:xfrm>
            <a:off x="2347522" y="2677144"/>
            <a:ext cx="1828800" cy="16837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Comme tant d'autres, elle devait consacrer du temps et de l'énergie à chaque consultation,</a:t>
            </a:r>
            <a:r>
              <a:rPr kumimoji="0" lang="fr-FR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pour voir son médecin ou effectuer des contrôles</a:t>
            </a:r>
            <a:r>
              <a:rPr kumimoji="0" lang="fr-FR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.</a:t>
            </a:r>
            <a:endParaRPr lang="fr-FR" dirty="0">
              <a:latin typeface="Overpass"/>
            </a:endParaRPr>
          </a:p>
        </p:txBody>
      </p:sp>
      <p:sp>
        <p:nvSpPr>
          <p:cNvPr id="21" name="Google Shape;408;p34">
            <a:extLst>
              <a:ext uri="{FF2B5EF4-FFF2-40B4-BE49-F238E27FC236}">
                <a16:creationId xmlns:a16="http://schemas.microsoft.com/office/drawing/2014/main" id="{825BC17F-9CE7-340C-D467-3F3377E41650}"/>
              </a:ext>
            </a:extLst>
          </p:cNvPr>
          <p:cNvSpPr txBox="1">
            <a:spLocks/>
          </p:cNvSpPr>
          <p:nvPr/>
        </p:nvSpPr>
        <p:spPr>
          <a:xfrm>
            <a:off x="4571197" y="2677144"/>
            <a:ext cx="1828800" cy="22904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TN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TN" dirty="0"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TN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öhn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TN" dirty="0">
                <a:latin typeface="Söhne"/>
              </a:rPr>
              <a:t>Avec 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l</a:t>
            </a:r>
            <a:r>
              <a:rPr lang="fr-FR" altLang="fr-TN" dirty="0">
                <a:latin typeface="Söhne"/>
              </a:rPr>
              <a:t>’arrivée du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COVID, </a:t>
            </a:r>
            <a:r>
              <a:rPr kumimoji="0" lang="fr-TN" altLang="fr-TN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doqtoor</a:t>
            </a:r>
            <a:r>
              <a:rPr lang="fr-FR" altLang="fr-TN" dirty="0">
                <a:latin typeface="Söhne"/>
              </a:rPr>
              <a:t> a lancé la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FAQ</a:t>
            </a:r>
            <a:r>
              <a:rPr kumimoji="0" lang="fr-FR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pour </a:t>
            </a:r>
            <a:r>
              <a:rPr lang="fr-FR" altLang="fr-TN" dirty="0">
                <a:latin typeface="Söhne"/>
              </a:rPr>
              <a:t>répondre aux interrogations des Tunisiens en les </a:t>
            </a:r>
            <a:r>
              <a:rPr kumimoji="0" lang="fr-TN" altLang="fr-TN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accompa</a:t>
            </a:r>
            <a:r>
              <a:rPr kumimoji="0" lang="fr-FR" altLang="fr-TN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gnant</a:t>
            </a:r>
            <a:r>
              <a:rPr kumimoji="0" lang="fr-FR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vers 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leur bien-être </a:t>
            </a:r>
            <a:r>
              <a:rPr lang="fr-FR" altLang="fr-TN" dirty="0">
                <a:latin typeface="Söhne"/>
              </a:rPr>
              <a:t>avec des médecins bénévoles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.</a:t>
            </a:r>
          </a:p>
          <a:p>
            <a:pPr algn="just"/>
            <a:endParaRPr lang="fr-FR" dirty="0">
              <a:latin typeface="Overpass"/>
            </a:endParaRPr>
          </a:p>
        </p:txBody>
      </p:sp>
      <p:sp>
        <p:nvSpPr>
          <p:cNvPr id="22" name="Google Shape;408;p34">
            <a:extLst>
              <a:ext uri="{FF2B5EF4-FFF2-40B4-BE49-F238E27FC236}">
                <a16:creationId xmlns:a16="http://schemas.microsoft.com/office/drawing/2014/main" id="{6C98E92B-BDEC-18BF-F516-DF6F24BFF3B2}"/>
              </a:ext>
            </a:extLst>
          </p:cNvPr>
          <p:cNvSpPr txBox="1">
            <a:spLocks/>
          </p:cNvSpPr>
          <p:nvPr/>
        </p:nvSpPr>
        <p:spPr>
          <a:xfrm>
            <a:off x="6813181" y="2249187"/>
            <a:ext cx="1985545" cy="19309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fr-FR" altLang="fr-TN" dirty="0">
              <a:latin typeface="Söhne"/>
            </a:endParaRPr>
          </a:p>
          <a:p>
            <a:pPr algn="just"/>
            <a:endParaRPr lang="fr-FR" altLang="fr-TN" dirty="0">
              <a:latin typeface="Söhne"/>
            </a:endParaRPr>
          </a:p>
          <a:p>
            <a:pPr algn="just"/>
            <a:endParaRPr lang="fr-FR" altLang="fr-TN" dirty="0">
              <a:latin typeface="Söhne"/>
            </a:endParaRPr>
          </a:p>
          <a:p>
            <a:pPr algn="just"/>
            <a:endParaRPr lang="fr-FR" altLang="fr-TN" dirty="0">
              <a:latin typeface="Söhne"/>
            </a:endParaRPr>
          </a:p>
          <a:p>
            <a:pPr algn="just"/>
            <a:endParaRPr lang="fr-FR" altLang="fr-TN" dirty="0">
              <a:latin typeface="Söhne"/>
            </a:endParaRPr>
          </a:p>
          <a:p>
            <a:pPr algn="just"/>
            <a:endParaRPr lang="fr-FR" altLang="fr-TN" dirty="0">
              <a:latin typeface="Söhne"/>
            </a:endParaRPr>
          </a:p>
          <a:p>
            <a:pPr algn="just"/>
            <a:endParaRPr lang="fr-FR" altLang="fr-TN" dirty="0">
              <a:latin typeface="Söhne"/>
            </a:endParaRPr>
          </a:p>
          <a:p>
            <a:pPr algn="just"/>
            <a:r>
              <a:rPr lang="fr-FR" altLang="fr-TN" dirty="0">
                <a:latin typeface="Söhne"/>
              </a:rPr>
              <a:t>R</a:t>
            </a:r>
            <a:r>
              <a:rPr kumimoji="0" lang="fr-TN" altLang="fr-TN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éfl</a:t>
            </a:r>
            <a:r>
              <a:rPr kumimoji="0" lang="fr-FR" altLang="fr-TN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e</a:t>
            </a:r>
            <a:r>
              <a:rPr lang="fr-FR" altLang="fr-TN" dirty="0" err="1">
                <a:latin typeface="Söhne"/>
              </a:rPr>
              <a:t>xion</a:t>
            </a:r>
            <a:r>
              <a:rPr lang="fr-FR" altLang="fr-TN" dirty="0">
                <a:latin typeface="Söhne"/>
              </a:rPr>
              <a:t> aux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</a:t>
            </a:r>
            <a:r>
              <a:rPr kumimoji="0" lang="fr-FR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habitants des 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zones médicalement désertiques</a:t>
            </a:r>
            <a:r>
              <a:rPr kumimoji="0" lang="fr-FR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 et touristes médicaux</a:t>
            </a:r>
            <a:r>
              <a:rPr lang="fr-FR" altLang="fr-TN" dirty="0">
                <a:latin typeface="Söhne"/>
              </a:rPr>
              <a:t> pour leurs apporter la proximité </a:t>
            </a:r>
            <a:r>
              <a:rPr kumimoji="0" lang="fr-TN" altLang="fr-T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  <a:t>des soins.</a:t>
            </a:r>
          </a:p>
          <a:p>
            <a:pPr algn="just"/>
            <a:endParaRPr lang="fr-FR" dirty="0">
              <a:latin typeface="Overpass" pitchFamily="2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590D957-8C55-91ED-B7E4-A0E7D1722E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274" y="4427959"/>
            <a:ext cx="1190632" cy="5083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85B7D6-6C4F-EB20-A3F6-05B20D966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686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TN" altLang="fr-TN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TN" altLang="fr-T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FF1458-6A7B-DDA4-50CE-76F5937AA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302"/>
            <a:ext cx="34940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TN" altLang="fr-TN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fr-TN" altLang="fr-T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1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avec coins arrondis en diagonale 16">
            <a:extLst>
              <a:ext uri="{FF2B5EF4-FFF2-40B4-BE49-F238E27FC236}">
                <a16:creationId xmlns:a16="http://schemas.microsoft.com/office/drawing/2014/main" id="{A506580E-D3B3-4D9D-7544-3868095FD359}"/>
              </a:ext>
            </a:extLst>
          </p:cNvPr>
          <p:cNvSpPr/>
          <p:nvPr/>
        </p:nvSpPr>
        <p:spPr>
          <a:xfrm>
            <a:off x="6886402" y="1178841"/>
            <a:ext cx="1648626" cy="1657228"/>
          </a:xfrm>
          <a:prstGeom prst="round2DiagRect">
            <a:avLst/>
          </a:prstGeom>
          <a:solidFill>
            <a:srgbClr val="1AAA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avec coins arrondis en diagonale 13">
            <a:extLst>
              <a:ext uri="{FF2B5EF4-FFF2-40B4-BE49-F238E27FC236}">
                <a16:creationId xmlns:a16="http://schemas.microsoft.com/office/drawing/2014/main" id="{38B37F96-6880-B74A-11D8-056E28BE9072}"/>
              </a:ext>
            </a:extLst>
          </p:cNvPr>
          <p:cNvSpPr/>
          <p:nvPr/>
        </p:nvSpPr>
        <p:spPr>
          <a:xfrm>
            <a:off x="4818153" y="1178841"/>
            <a:ext cx="1648626" cy="1657228"/>
          </a:xfrm>
          <a:prstGeom prst="round2DiagRect">
            <a:avLst/>
          </a:prstGeom>
          <a:solidFill>
            <a:srgbClr val="24BC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avec coins arrondis en diagonale 10">
            <a:extLst>
              <a:ext uri="{FF2B5EF4-FFF2-40B4-BE49-F238E27FC236}">
                <a16:creationId xmlns:a16="http://schemas.microsoft.com/office/drawing/2014/main" id="{9F12351A-A371-C5C6-B6E2-94FCEFD2DC0B}"/>
              </a:ext>
            </a:extLst>
          </p:cNvPr>
          <p:cNvSpPr/>
          <p:nvPr/>
        </p:nvSpPr>
        <p:spPr>
          <a:xfrm rot="5400000">
            <a:off x="2579886" y="1178719"/>
            <a:ext cx="1657350" cy="1657350"/>
          </a:xfrm>
          <a:prstGeom prst="round2DiagRect">
            <a:avLst/>
          </a:prstGeom>
          <a:solidFill>
            <a:srgbClr val="1AAA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710BAAB1-6948-2583-2DBA-637D9F07BBDD}"/>
              </a:ext>
            </a:extLst>
          </p:cNvPr>
          <p:cNvSpPr/>
          <p:nvPr/>
        </p:nvSpPr>
        <p:spPr>
          <a:xfrm>
            <a:off x="420202" y="1178719"/>
            <a:ext cx="1657350" cy="1657350"/>
          </a:xfrm>
          <a:prstGeom prst="round2DiagRect">
            <a:avLst/>
          </a:prstGeom>
          <a:solidFill>
            <a:srgbClr val="24BC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1E109B08-5F05-E51D-6F93-F3C751AB8F26}"/>
              </a:ext>
            </a:extLst>
          </p:cNvPr>
          <p:cNvSpPr txBox="1">
            <a:spLocks/>
          </p:cNvSpPr>
          <p:nvPr/>
        </p:nvSpPr>
        <p:spPr>
          <a:xfrm>
            <a:off x="443274" y="310763"/>
            <a:ext cx="6644963" cy="502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800" b="1">
                <a:solidFill>
                  <a:srgbClr val="24BC9E"/>
                </a:solidFill>
                <a:latin typeface="Palanquin Dark" panose="020B0604020202020204" charset="0"/>
                <a:cs typeface="Palanquin Dark" panose="020B0604020202020204" charset="0"/>
              </a:rPr>
              <a:t>Problèmes &amp; Contextes 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8E98D3-B1A1-EC12-F891-907E9D105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74" y="4427959"/>
            <a:ext cx="1190632" cy="508372"/>
          </a:xfrm>
          <a:prstGeom prst="rect">
            <a:avLst/>
          </a:prstGeom>
        </p:spPr>
      </p:pic>
      <p:pic>
        <p:nvPicPr>
          <p:cNvPr id="6" name="Google Shape;109;p2">
            <a:extLst>
              <a:ext uri="{FF2B5EF4-FFF2-40B4-BE49-F238E27FC236}">
                <a16:creationId xmlns:a16="http://schemas.microsoft.com/office/drawing/2014/main" id="{183DCB01-5309-A4A4-5C81-9F61DEDA1B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672" r="12672"/>
          <a:stretch/>
        </p:blipFill>
        <p:spPr>
          <a:xfrm>
            <a:off x="348764" y="1124730"/>
            <a:ext cx="1648624" cy="1657226"/>
          </a:xfrm>
          <a:prstGeom prst="round2DiagRect">
            <a:avLst/>
          </a:prstGeom>
          <a:noFill/>
          <a:ln>
            <a:noFill/>
          </a:ln>
        </p:spPr>
      </p:pic>
      <p:sp>
        <p:nvSpPr>
          <p:cNvPr id="9" name="Google Shape;408;p34">
            <a:extLst>
              <a:ext uri="{FF2B5EF4-FFF2-40B4-BE49-F238E27FC236}">
                <a16:creationId xmlns:a16="http://schemas.microsoft.com/office/drawing/2014/main" id="{9A480198-B2ED-3E6C-E320-AC3912FFEFDB}"/>
              </a:ext>
            </a:extLst>
          </p:cNvPr>
          <p:cNvSpPr txBox="1">
            <a:spLocks/>
          </p:cNvSpPr>
          <p:nvPr/>
        </p:nvSpPr>
        <p:spPr>
          <a:xfrm>
            <a:off x="257170" y="3092885"/>
            <a:ext cx="1828800" cy="8800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b="1">
                <a:solidFill>
                  <a:srgbClr val="24BC9E"/>
                </a:solidFill>
                <a:latin typeface="Overpass" pitchFamily="2" charset="0"/>
              </a:rPr>
              <a:t>. Soins au moindre coût en évitant les déplacements</a:t>
            </a:r>
          </a:p>
        </p:txBody>
      </p:sp>
      <p:pic>
        <p:nvPicPr>
          <p:cNvPr id="10" name="Google Shape;110;p2">
            <a:extLst>
              <a:ext uri="{FF2B5EF4-FFF2-40B4-BE49-F238E27FC236}">
                <a16:creationId xmlns:a16="http://schemas.microsoft.com/office/drawing/2014/main" id="{909CCC5A-17EF-5FA8-39B5-CED2C2BAA6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160" r="12160"/>
          <a:stretch/>
        </p:blipFill>
        <p:spPr>
          <a:xfrm>
            <a:off x="2499722" y="1124730"/>
            <a:ext cx="1648625" cy="1657227"/>
          </a:xfrm>
          <a:prstGeom prst="round1Rect">
            <a:avLst/>
          </a:prstGeom>
          <a:noFill/>
          <a:ln>
            <a:noFill/>
          </a:ln>
        </p:spPr>
      </p:pic>
      <p:sp>
        <p:nvSpPr>
          <p:cNvPr id="12" name="Google Shape;408;p34">
            <a:extLst>
              <a:ext uri="{FF2B5EF4-FFF2-40B4-BE49-F238E27FC236}">
                <a16:creationId xmlns:a16="http://schemas.microsoft.com/office/drawing/2014/main" id="{A4ACDA6F-9F3A-5B3C-6C86-D1BF275CBA14}"/>
              </a:ext>
            </a:extLst>
          </p:cNvPr>
          <p:cNvSpPr txBox="1">
            <a:spLocks/>
          </p:cNvSpPr>
          <p:nvPr/>
        </p:nvSpPr>
        <p:spPr>
          <a:xfrm>
            <a:off x="2437011" y="3092885"/>
            <a:ext cx="1800225" cy="14423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b="1">
                <a:solidFill>
                  <a:srgbClr val="1AAAC7"/>
                </a:solidFill>
                <a:latin typeface="Overpass" pitchFamily="2" charset="0"/>
              </a:rPr>
              <a:t>. Manque de plateformes à des prix packagés des prestations médicales pour les Entreprises</a:t>
            </a:r>
          </a:p>
        </p:txBody>
      </p:sp>
      <p:pic>
        <p:nvPicPr>
          <p:cNvPr id="13" name="Google Shape;111;p2">
            <a:extLst>
              <a:ext uri="{FF2B5EF4-FFF2-40B4-BE49-F238E27FC236}">
                <a16:creationId xmlns:a16="http://schemas.microsoft.com/office/drawing/2014/main" id="{957B9DBC-99D7-B992-19AE-78007E869C1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2054" r="53830" b="12054"/>
          <a:stretch/>
        </p:blipFill>
        <p:spPr>
          <a:xfrm>
            <a:off x="4756259" y="1124609"/>
            <a:ext cx="1648626" cy="1657228"/>
          </a:xfrm>
          <a:prstGeom prst="round2DiagRect">
            <a:avLst/>
          </a:prstGeom>
          <a:noFill/>
          <a:ln>
            <a:noFill/>
          </a:ln>
        </p:spPr>
      </p:pic>
      <p:sp>
        <p:nvSpPr>
          <p:cNvPr id="15" name="Google Shape;408;p34">
            <a:extLst>
              <a:ext uri="{FF2B5EF4-FFF2-40B4-BE49-F238E27FC236}">
                <a16:creationId xmlns:a16="http://schemas.microsoft.com/office/drawing/2014/main" id="{AEBD651D-0570-940A-3F00-1A468CF4AE4E}"/>
              </a:ext>
            </a:extLst>
          </p:cNvPr>
          <p:cNvSpPr txBox="1">
            <a:spLocks/>
          </p:cNvSpPr>
          <p:nvPr/>
        </p:nvSpPr>
        <p:spPr>
          <a:xfrm>
            <a:off x="4666172" y="3092885"/>
            <a:ext cx="1828800" cy="12273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b="1">
                <a:solidFill>
                  <a:srgbClr val="24BC9E"/>
                </a:solidFill>
                <a:latin typeface="Overpass" pitchFamily="2" charset="0"/>
              </a:rPr>
              <a:t>. Manque de solutions digitales pour les professionnels de santé</a:t>
            </a:r>
          </a:p>
        </p:txBody>
      </p:sp>
      <p:pic>
        <p:nvPicPr>
          <p:cNvPr id="16" name="Google Shape;112;p2">
            <a:extLst>
              <a:ext uri="{FF2B5EF4-FFF2-40B4-BE49-F238E27FC236}">
                <a16:creationId xmlns:a16="http://schemas.microsoft.com/office/drawing/2014/main" id="{D490D823-00CF-AF9B-C2B2-2C9D8C643EB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678" r="4678"/>
          <a:stretch/>
        </p:blipFill>
        <p:spPr>
          <a:xfrm>
            <a:off x="6824508" y="1133236"/>
            <a:ext cx="1648626" cy="1657228"/>
          </a:xfrm>
          <a:prstGeom prst="round2DiagRect">
            <a:avLst/>
          </a:prstGeom>
          <a:noFill/>
          <a:ln>
            <a:noFill/>
          </a:ln>
        </p:spPr>
      </p:pic>
      <p:sp>
        <p:nvSpPr>
          <p:cNvPr id="18" name="Google Shape;408;p34">
            <a:extLst>
              <a:ext uri="{FF2B5EF4-FFF2-40B4-BE49-F238E27FC236}">
                <a16:creationId xmlns:a16="http://schemas.microsoft.com/office/drawing/2014/main" id="{FF3DEE54-F157-EBA2-6A68-16EFF131C764}"/>
              </a:ext>
            </a:extLst>
          </p:cNvPr>
          <p:cNvSpPr txBox="1">
            <a:spLocks/>
          </p:cNvSpPr>
          <p:nvPr/>
        </p:nvSpPr>
        <p:spPr>
          <a:xfrm>
            <a:off x="6741565" y="3092885"/>
            <a:ext cx="1828800" cy="1248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b="1">
                <a:solidFill>
                  <a:srgbClr val="1AAAC7"/>
                </a:solidFill>
                <a:latin typeface="Overpass" pitchFamily="2" charset="0"/>
              </a:rPr>
              <a:t>. Plusieurs zones de désert médical en Tunisie et à l’international à couvrir</a:t>
            </a:r>
          </a:p>
        </p:txBody>
      </p:sp>
    </p:spTree>
    <p:extLst>
      <p:ext uri="{BB962C8B-B14F-4D97-AF65-F5344CB8AC3E}">
        <p14:creationId xmlns:p14="http://schemas.microsoft.com/office/powerpoint/2010/main" val="183905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3"/>
          <p:cNvSpPr txBox="1">
            <a:spLocks noGrp="1"/>
          </p:cNvSpPr>
          <p:nvPr>
            <p:ph type="title"/>
          </p:nvPr>
        </p:nvSpPr>
        <p:spPr>
          <a:xfrm>
            <a:off x="2139750" y="2154776"/>
            <a:ext cx="4864500" cy="833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1AAAC7"/>
                </a:solidFill>
              </a:rPr>
              <a:t>Notre solution</a:t>
            </a:r>
            <a:endParaRPr dirty="0">
              <a:solidFill>
                <a:srgbClr val="1AAAC7"/>
              </a:solidFill>
            </a:endParaRPr>
          </a:p>
        </p:txBody>
      </p:sp>
      <p:cxnSp>
        <p:nvCxnSpPr>
          <p:cNvPr id="2" name="Google Shape;400;p33">
            <a:extLst>
              <a:ext uri="{FF2B5EF4-FFF2-40B4-BE49-F238E27FC236}">
                <a16:creationId xmlns:a16="http://schemas.microsoft.com/office/drawing/2014/main" id="{7A204587-256A-FEBA-477C-5069C56582B1}"/>
              </a:ext>
            </a:extLst>
          </p:cNvPr>
          <p:cNvCxnSpPr>
            <a:cxnSpLocks/>
          </p:cNvCxnSpPr>
          <p:nvPr/>
        </p:nvCxnSpPr>
        <p:spPr>
          <a:xfrm>
            <a:off x="2266315" y="2988723"/>
            <a:ext cx="985838" cy="0"/>
          </a:xfrm>
          <a:prstGeom prst="straightConnector1">
            <a:avLst/>
          </a:prstGeom>
          <a:noFill/>
          <a:ln w="28575" cap="flat" cmpd="sng">
            <a:solidFill>
              <a:srgbClr val="24BC9E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8381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0701E914-EF50-AB4A-68A8-BA0B28E72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74" y="4427959"/>
            <a:ext cx="1190632" cy="508372"/>
          </a:xfrm>
          <a:prstGeom prst="rect">
            <a:avLst/>
          </a:prstGeom>
        </p:spPr>
      </p:pic>
      <p:sp>
        <p:nvSpPr>
          <p:cNvPr id="6" name="Titre 4">
            <a:extLst>
              <a:ext uri="{FF2B5EF4-FFF2-40B4-BE49-F238E27FC236}">
                <a16:creationId xmlns:a16="http://schemas.microsoft.com/office/drawing/2014/main" id="{BE625E27-9F37-5166-479F-5EB5087A4EB5}"/>
              </a:ext>
            </a:extLst>
          </p:cNvPr>
          <p:cNvSpPr txBox="1">
            <a:spLocks/>
          </p:cNvSpPr>
          <p:nvPr/>
        </p:nvSpPr>
        <p:spPr>
          <a:xfrm>
            <a:off x="475931" y="596513"/>
            <a:ext cx="4000139" cy="502800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800" b="1" dirty="0">
                <a:solidFill>
                  <a:srgbClr val="24BC9E"/>
                </a:solidFill>
                <a:latin typeface="Palanquin Dark"/>
                <a:cs typeface="Palanquin Dark"/>
              </a:rPr>
              <a:t>Notre solution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A9FC89-8213-58AA-E559-272907578956}"/>
              </a:ext>
            </a:extLst>
          </p:cNvPr>
          <p:cNvSpPr txBox="1"/>
          <p:nvPr/>
        </p:nvSpPr>
        <p:spPr>
          <a:xfrm>
            <a:off x="475569" y="1377724"/>
            <a:ext cx="458832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1800" b="1" dirty="0">
                <a:solidFill>
                  <a:srgbClr val="24BC9E"/>
                </a:solidFill>
                <a:latin typeface="Overpass"/>
              </a:rPr>
              <a:t>Doqtoor.com</a:t>
            </a:r>
            <a:r>
              <a:rPr lang="fr-FR" sz="1800" dirty="0">
                <a:solidFill>
                  <a:srgbClr val="24BC9E"/>
                </a:solidFill>
                <a:latin typeface="Overpass"/>
              </a:rPr>
              <a:t> </a:t>
            </a:r>
            <a:r>
              <a:rPr lang="fr-FR" sz="1600" dirty="0">
                <a:solidFill>
                  <a:srgbClr val="374151"/>
                </a:solidFill>
                <a:latin typeface="Overpass"/>
              </a:rPr>
              <a:t>est </a:t>
            </a:r>
            <a:r>
              <a:rPr lang="fr-FR" sz="1600" b="1" dirty="0">
                <a:solidFill>
                  <a:srgbClr val="374151"/>
                </a:solidFill>
                <a:latin typeface="Overpass"/>
              </a:rPr>
              <a:t>une plateforme  de télésanté et de télé-coaching instantanée</a:t>
            </a:r>
            <a:r>
              <a:rPr lang="fr-FR" sz="1600" dirty="0">
                <a:solidFill>
                  <a:srgbClr val="374151"/>
                </a:solidFill>
                <a:latin typeface="Overpass"/>
              </a:rPr>
              <a:t>, offrant aux patients de consulter des professionnels de santé en ligne, à tout moment et de n'importe où.</a:t>
            </a:r>
            <a:endParaRPr lang="fr-FR" dirty="0">
              <a:latin typeface="Overpass"/>
            </a:endParaRPr>
          </a:p>
          <a:p>
            <a:pPr algn="just"/>
            <a:r>
              <a:rPr lang="fr-FR" sz="1600" dirty="0">
                <a:solidFill>
                  <a:srgbClr val="374151"/>
                </a:solidFill>
                <a:latin typeface="Overpass"/>
              </a:rPr>
              <a:t>Nous proposons </a:t>
            </a:r>
            <a:r>
              <a:rPr lang="fr-FR" sz="1600" b="1" dirty="0">
                <a:solidFill>
                  <a:srgbClr val="374151"/>
                </a:solidFill>
                <a:latin typeface="Overpass"/>
              </a:rPr>
              <a:t>des services de gestion de rendez-vous</a:t>
            </a:r>
            <a:r>
              <a:rPr lang="fr-FR" sz="1600" dirty="0">
                <a:solidFill>
                  <a:srgbClr val="374151"/>
                </a:solidFill>
                <a:latin typeface="Overpass"/>
              </a:rPr>
              <a:t> ainsi que </a:t>
            </a:r>
            <a:r>
              <a:rPr lang="fr-FR" sz="1600" b="1" dirty="0">
                <a:solidFill>
                  <a:srgbClr val="374151"/>
                </a:solidFill>
                <a:latin typeface="Overpass"/>
              </a:rPr>
              <a:t>des forfaits de télé coaching,</a:t>
            </a:r>
            <a:r>
              <a:rPr lang="fr-FR" sz="1600" dirty="0">
                <a:solidFill>
                  <a:srgbClr val="374151"/>
                </a:solidFill>
                <a:latin typeface="Overpass"/>
              </a:rPr>
              <a:t> visant à améliorer la santé et le bien-être tant des </a:t>
            </a:r>
            <a:r>
              <a:rPr lang="fr-FR" sz="1600" b="1" dirty="0">
                <a:solidFill>
                  <a:srgbClr val="24BC9E"/>
                </a:solidFill>
                <a:latin typeface="Overpass"/>
              </a:rPr>
              <a:t>utilisateurs individuels</a:t>
            </a:r>
            <a:r>
              <a:rPr lang="fr-FR" sz="1600" dirty="0">
                <a:solidFill>
                  <a:srgbClr val="374151"/>
                </a:solidFill>
                <a:latin typeface="Overpass"/>
              </a:rPr>
              <a:t> que du </a:t>
            </a:r>
            <a:r>
              <a:rPr lang="fr-FR" sz="1600" b="1" dirty="0">
                <a:solidFill>
                  <a:srgbClr val="24BC9E"/>
                </a:solidFill>
                <a:latin typeface="Overpass"/>
              </a:rPr>
              <a:t>personnel des entreprises.</a:t>
            </a:r>
            <a:endParaRPr lang="fr-FR" b="1" dirty="0">
              <a:solidFill>
                <a:srgbClr val="24BC9E"/>
              </a:solidFill>
              <a:latin typeface="Overpas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430C14-F618-CC47-C843-AE964795E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841" y="738593"/>
            <a:ext cx="4439216" cy="33547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>
          <a:extLst>
            <a:ext uri="{FF2B5EF4-FFF2-40B4-BE49-F238E27FC236}">
              <a16:creationId xmlns:a16="http://schemas.microsoft.com/office/drawing/2014/main" id="{EFC13943-D718-D836-80A5-5A57045B3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51">
            <a:extLst>
              <a:ext uri="{FF2B5EF4-FFF2-40B4-BE49-F238E27FC236}">
                <a16:creationId xmlns:a16="http://schemas.microsoft.com/office/drawing/2014/main" id="{B891AEB3-9683-B7E9-0B53-8B7D10CCDF6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84294" y="2107989"/>
            <a:ext cx="1916514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/>
              <a:t>Echange entre patients et médecins</a:t>
            </a:r>
          </a:p>
        </p:txBody>
      </p:sp>
      <p:sp>
        <p:nvSpPr>
          <p:cNvPr id="1001" name="Google Shape;1001;p51">
            <a:extLst>
              <a:ext uri="{FF2B5EF4-FFF2-40B4-BE49-F238E27FC236}">
                <a16:creationId xmlns:a16="http://schemas.microsoft.com/office/drawing/2014/main" id="{8E54947B-2D83-DE24-D882-AFD5296D3AE6}"/>
              </a:ext>
            </a:extLst>
          </p:cNvPr>
          <p:cNvSpPr/>
          <p:nvPr/>
        </p:nvSpPr>
        <p:spPr>
          <a:xfrm>
            <a:off x="3051359" y="2691703"/>
            <a:ext cx="484500" cy="484500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51">
            <a:extLst>
              <a:ext uri="{FF2B5EF4-FFF2-40B4-BE49-F238E27FC236}">
                <a16:creationId xmlns:a16="http://schemas.microsoft.com/office/drawing/2014/main" id="{9270D31C-F10B-EA5D-ECB1-01F2FDB18E6A}"/>
              </a:ext>
            </a:extLst>
          </p:cNvPr>
          <p:cNvSpPr/>
          <p:nvPr/>
        </p:nvSpPr>
        <p:spPr>
          <a:xfrm>
            <a:off x="3051359" y="1466430"/>
            <a:ext cx="484500" cy="484500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1">
            <a:extLst>
              <a:ext uri="{FF2B5EF4-FFF2-40B4-BE49-F238E27FC236}">
                <a16:creationId xmlns:a16="http://schemas.microsoft.com/office/drawing/2014/main" id="{0A3800A8-7400-2AC0-EA0A-A231CA36CD1F}"/>
              </a:ext>
            </a:extLst>
          </p:cNvPr>
          <p:cNvSpPr/>
          <p:nvPr/>
        </p:nvSpPr>
        <p:spPr>
          <a:xfrm>
            <a:off x="5214355" y="2691703"/>
            <a:ext cx="484500" cy="484500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51">
            <a:extLst>
              <a:ext uri="{FF2B5EF4-FFF2-40B4-BE49-F238E27FC236}">
                <a16:creationId xmlns:a16="http://schemas.microsoft.com/office/drawing/2014/main" id="{87D9A20F-9BA8-5EED-EF8A-14EF2D9D925E}"/>
              </a:ext>
            </a:extLst>
          </p:cNvPr>
          <p:cNvSpPr/>
          <p:nvPr/>
        </p:nvSpPr>
        <p:spPr>
          <a:xfrm>
            <a:off x="5214355" y="1466434"/>
            <a:ext cx="484500" cy="484500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51">
            <a:extLst>
              <a:ext uri="{FF2B5EF4-FFF2-40B4-BE49-F238E27FC236}">
                <a16:creationId xmlns:a16="http://schemas.microsoft.com/office/drawing/2014/main" id="{ACFC7B17-4915-9A0D-47B7-3523700CFE4C}"/>
              </a:ext>
            </a:extLst>
          </p:cNvPr>
          <p:cNvSpPr/>
          <p:nvPr/>
        </p:nvSpPr>
        <p:spPr>
          <a:xfrm>
            <a:off x="7470214" y="2691703"/>
            <a:ext cx="484500" cy="484500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51">
            <a:extLst>
              <a:ext uri="{FF2B5EF4-FFF2-40B4-BE49-F238E27FC236}">
                <a16:creationId xmlns:a16="http://schemas.microsoft.com/office/drawing/2014/main" id="{3C24896F-BE9C-3AFD-3C94-5287F1609ACE}"/>
              </a:ext>
            </a:extLst>
          </p:cNvPr>
          <p:cNvSpPr/>
          <p:nvPr/>
        </p:nvSpPr>
        <p:spPr>
          <a:xfrm>
            <a:off x="7470214" y="1466430"/>
            <a:ext cx="484500" cy="484500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89;p51">
            <a:extLst>
              <a:ext uri="{FF2B5EF4-FFF2-40B4-BE49-F238E27FC236}">
                <a16:creationId xmlns:a16="http://schemas.microsoft.com/office/drawing/2014/main" id="{07FB567B-E817-392A-65B8-45B11D3985D2}"/>
              </a:ext>
            </a:extLst>
          </p:cNvPr>
          <p:cNvSpPr txBox="1">
            <a:spLocks/>
          </p:cNvSpPr>
          <p:nvPr/>
        </p:nvSpPr>
        <p:spPr>
          <a:xfrm>
            <a:off x="754853" y="2043910"/>
            <a:ext cx="1188247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marL="0" indent="0"/>
            <a:r>
              <a:rPr lang="fr-FR" sz="1400" dirty="0"/>
              <a:t>Multi </a:t>
            </a:r>
            <a:r>
              <a:rPr lang="fr-FR" sz="1400" dirty="0" err="1"/>
              <a:t>devices</a:t>
            </a:r>
            <a:endParaRPr lang="fr-FR" sz="1400" dirty="0"/>
          </a:p>
        </p:txBody>
      </p:sp>
      <p:sp>
        <p:nvSpPr>
          <p:cNvPr id="8" name="Google Shape;1001;p51">
            <a:extLst>
              <a:ext uri="{FF2B5EF4-FFF2-40B4-BE49-F238E27FC236}">
                <a16:creationId xmlns:a16="http://schemas.microsoft.com/office/drawing/2014/main" id="{7C4AD1A8-BECF-73D3-640D-D8E0C7BB75D2}"/>
              </a:ext>
            </a:extLst>
          </p:cNvPr>
          <p:cNvSpPr/>
          <p:nvPr/>
        </p:nvSpPr>
        <p:spPr>
          <a:xfrm>
            <a:off x="1056435" y="2691703"/>
            <a:ext cx="484500" cy="484500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02;p51">
            <a:extLst>
              <a:ext uri="{FF2B5EF4-FFF2-40B4-BE49-F238E27FC236}">
                <a16:creationId xmlns:a16="http://schemas.microsoft.com/office/drawing/2014/main" id="{1C4BC0E5-26BA-DBA2-D362-AC92510B4757}"/>
              </a:ext>
            </a:extLst>
          </p:cNvPr>
          <p:cNvSpPr/>
          <p:nvPr/>
        </p:nvSpPr>
        <p:spPr>
          <a:xfrm>
            <a:off x="1056435" y="1466434"/>
            <a:ext cx="484500" cy="484500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6DEECCB4-01B3-6212-442C-E02C29AEB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74" y="4427959"/>
            <a:ext cx="1190632" cy="508372"/>
          </a:xfrm>
          <a:prstGeom prst="rect">
            <a:avLst/>
          </a:prstGeom>
        </p:spPr>
      </p:pic>
      <p:sp>
        <p:nvSpPr>
          <p:cNvPr id="38" name="Google Shape;11293;p73">
            <a:extLst>
              <a:ext uri="{FF2B5EF4-FFF2-40B4-BE49-F238E27FC236}">
                <a16:creationId xmlns:a16="http://schemas.microsoft.com/office/drawing/2014/main" id="{5928240F-5B08-3E6D-FBE9-899F56A006C9}"/>
              </a:ext>
            </a:extLst>
          </p:cNvPr>
          <p:cNvSpPr/>
          <p:nvPr/>
        </p:nvSpPr>
        <p:spPr>
          <a:xfrm>
            <a:off x="1152771" y="1578464"/>
            <a:ext cx="290043" cy="271913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39" name="Google Shape;12114;p76">
            <a:extLst>
              <a:ext uri="{FF2B5EF4-FFF2-40B4-BE49-F238E27FC236}">
                <a16:creationId xmlns:a16="http://schemas.microsoft.com/office/drawing/2014/main" id="{FBE03151-2A11-6D1F-FE89-C95882F546A9}"/>
              </a:ext>
            </a:extLst>
          </p:cNvPr>
          <p:cNvGrpSpPr/>
          <p:nvPr/>
        </p:nvGrpSpPr>
        <p:grpSpPr>
          <a:xfrm>
            <a:off x="3135031" y="1564389"/>
            <a:ext cx="307966" cy="307149"/>
            <a:chOff x="-35495600" y="2631825"/>
            <a:chExt cx="292225" cy="291450"/>
          </a:xfrm>
          <a:solidFill>
            <a:schemeClr val="bg1"/>
          </a:solidFill>
        </p:grpSpPr>
        <p:sp>
          <p:nvSpPr>
            <p:cNvPr id="40" name="Google Shape;12115;p76">
              <a:extLst>
                <a:ext uri="{FF2B5EF4-FFF2-40B4-BE49-F238E27FC236}">
                  <a16:creationId xmlns:a16="http://schemas.microsoft.com/office/drawing/2014/main" id="{6B385AC6-43DE-0771-75BB-FB8CFAEAB5BC}"/>
                </a:ext>
              </a:extLst>
            </p:cNvPr>
            <p:cNvSpPr/>
            <p:nvPr/>
          </p:nvSpPr>
          <p:spPr>
            <a:xfrm>
              <a:off x="-35495600" y="2735025"/>
              <a:ext cx="137075" cy="188250"/>
            </a:xfrm>
            <a:custGeom>
              <a:avLst/>
              <a:gdLst/>
              <a:ahLst/>
              <a:cxnLst/>
              <a:rect l="l" t="t" r="r" b="b"/>
              <a:pathLst>
                <a:path w="5483" h="7530" extrusionOk="0">
                  <a:moveTo>
                    <a:pt x="4443" y="662"/>
                  </a:moveTo>
                  <a:cubicBezTo>
                    <a:pt x="4663" y="662"/>
                    <a:pt x="4821" y="819"/>
                    <a:pt x="4821" y="1040"/>
                  </a:cubicBezTo>
                  <a:lnTo>
                    <a:pt x="4821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725" y="819"/>
                    <a:pt x="820" y="662"/>
                    <a:pt x="1040" y="662"/>
                  </a:cubicBezTo>
                  <a:close/>
                  <a:moveTo>
                    <a:pt x="4821" y="2048"/>
                  </a:moveTo>
                  <a:lnTo>
                    <a:pt x="4821" y="5482"/>
                  </a:lnTo>
                  <a:lnTo>
                    <a:pt x="662" y="5482"/>
                  </a:lnTo>
                  <a:lnTo>
                    <a:pt x="662" y="2048"/>
                  </a:lnTo>
                  <a:close/>
                  <a:moveTo>
                    <a:pt x="4852" y="6143"/>
                  </a:moveTo>
                  <a:lnTo>
                    <a:pt x="4852" y="6490"/>
                  </a:lnTo>
                  <a:cubicBezTo>
                    <a:pt x="4821" y="6711"/>
                    <a:pt x="4663" y="6868"/>
                    <a:pt x="4506" y="6868"/>
                  </a:cubicBezTo>
                  <a:lnTo>
                    <a:pt x="1072" y="6868"/>
                  </a:lnTo>
                  <a:cubicBezTo>
                    <a:pt x="883" y="6868"/>
                    <a:pt x="725" y="6711"/>
                    <a:pt x="725" y="6490"/>
                  </a:cubicBezTo>
                  <a:lnTo>
                    <a:pt x="725" y="6143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6490"/>
                  </a:lnTo>
                  <a:cubicBezTo>
                    <a:pt x="0" y="7057"/>
                    <a:pt x="473" y="7530"/>
                    <a:pt x="1040" y="7530"/>
                  </a:cubicBezTo>
                  <a:lnTo>
                    <a:pt x="4443" y="7530"/>
                  </a:lnTo>
                  <a:cubicBezTo>
                    <a:pt x="5010" y="7530"/>
                    <a:pt x="5482" y="7057"/>
                    <a:pt x="5482" y="6490"/>
                  </a:cubicBezTo>
                  <a:lnTo>
                    <a:pt x="5482" y="1040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116;p76">
              <a:extLst>
                <a:ext uri="{FF2B5EF4-FFF2-40B4-BE49-F238E27FC236}">
                  <a16:creationId xmlns:a16="http://schemas.microsoft.com/office/drawing/2014/main" id="{D80F5752-5626-988D-B706-ACD479413032}"/>
                </a:ext>
              </a:extLst>
            </p:cNvPr>
            <p:cNvSpPr/>
            <p:nvPr/>
          </p:nvSpPr>
          <p:spPr>
            <a:xfrm>
              <a:off x="-35339650" y="2631825"/>
              <a:ext cx="136275" cy="188275"/>
            </a:xfrm>
            <a:custGeom>
              <a:avLst/>
              <a:gdLst/>
              <a:ahLst/>
              <a:cxnLst/>
              <a:rect l="l" t="t" r="r" b="b"/>
              <a:pathLst>
                <a:path w="5451" h="7531" extrusionOk="0">
                  <a:moveTo>
                    <a:pt x="4411" y="662"/>
                  </a:moveTo>
                  <a:cubicBezTo>
                    <a:pt x="4600" y="662"/>
                    <a:pt x="4758" y="820"/>
                    <a:pt x="4758" y="1009"/>
                  </a:cubicBezTo>
                  <a:lnTo>
                    <a:pt x="4758" y="1387"/>
                  </a:lnTo>
                  <a:lnTo>
                    <a:pt x="631" y="1387"/>
                  </a:lnTo>
                  <a:lnTo>
                    <a:pt x="631" y="1009"/>
                  </a:lnTo>
                  <a:cubicBezTo>
                    <a:pt x="631" y="820"/>
                    <a:pt x="788" y="662"/>
                    <a:pt x="977" y="662"/>
                  </a:cubicBezTo>
                  <a:close/>
                  <a:moveTo>
                    <a:pt x="4758" y="2049"/>
                  </a:moveTo>
                  <a:lnTo>
                    <a:pt x="4758" y="5483"/>
                  </a:lnTo>
                  <a:lnTo>
                    <a:pt x="631" y="5483"/>
                  </a:lnTo>
                  <a:lnTo>
                    <a:pt x="631" y="2049"/>
                  </a:lnTo>
                  <a:close/>
                  <a:moveTo>
                    <a:pt x="4789" y="6144"/>
                  </a:moveTo>
                  <a:lnTo>
                    <a:pt x="4789" y="6491"/>
                  </a:lnTo>
                  <a:cubicBezTo>
                    <a:pt x="4758" y="6680"/>
                    <a:pt x="4600" y="6837"/>
                    <a:pt x="4443" y="6837"/>
                  </a:cubicBezTo>
                  <a:lnTo>
                    <a:pt x="1009" y="6837"/>
                  </a:lnTo>
                  <a:cubicBezTo>
                    <a:pt x="820" y="6837"/>
                    <a:pt x="662" y="6680"/>
                    <a:pt x="662" y="6491"/>
                  </a:cubicBezTo>
                  <a:lnTo>
                    <a:pt x="662" y="6144"/>
                  </a:ln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6491"/>
                  </a:lnTo>
                  <a:cubicBezTo>
                    <a:pt x="0" y="7058"/>
                    <a:pt x="473" y="7531"/>
                    <a:pt x="1009" y="7531"/>
                  </a:cubicBezTo>
                  <a:lnTo>
                    <a:pt x="4443" y="7531"/>
                  </a:lnTo>
                  <a:cubicBezTo>
                    <a:pt x="4978" y="7531"/>
                    <a:pt x="5451" y="7058"/>
                    <a:pt x="5451" y="6491"/>
                  </a:cubicBezTo>
                  <a:lnTo>
                    <a:pt x="5451" y="1009"/>
                  </a:lnTo>
                  <a:cubicBezTo>
                    <a:pt x="5451" y="442"/>
                    <a:pt x="4978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117;p76">
              <a:extLst>
                <a:ext uri="{FF2B5EF4-FFF2-40B4-BE49-F238E27FC236}">
                  <a16:creationId xmlns:a16="http://schemas.microsoft.com/office/drawing/2014/main" id="{04A17B2B-70B1-15F8-A4CB-950A6818F37C}"/>
                </a:ext>
              </a:extLst>
            </p:cNvPr>
            <p:cNvSpPr/>
            <p:nvPr/>
          </p:nvSpPr>
          <p:spPr>
            <a:xfrm>
              <a:off x="-35341225" y="2836625"/>
              <a:ext cx="85075" cy="84500"/>
            </a:xfrm>
            <a:custGeom>
              <a:avLst/>
              <a:gdLst/>
              <a:ahLst/>
              <a:cxnLst/>
              <a:rect l="l" t="t" r="r" b="b"/>
              <a:pathLst>
                <a:path w="3403" h="3380" extrusionOk="0">
                  <a:moveTo>
                    <a:pt x="3056" y="0"/>
                  </a:moveTo>
                  <a:cubicBezTo>
                    <a:pt x="2836" y="0"/>
                    <a:pt x="2678" y="158"/>
                    <a:pt x="2678" y="347"/>
                  </a:cubicBezTo>
                  <a:lnTo>
                    <a:pt x="2678" y="1008"/>
                  </a:lnTo>
                  <a:cubicBezTo>
                    <a:pt x="2678" y="1575"/>
                    <a:pt x="2206" y="2048"/>
                    <a:pt x="1670" y="2048"/>
                  </a:cubicBezTo>
                  <a:lnTo>
                    <a:pt x="1103" y="2048"/>
                  </a:lnTo>
                  <a:lnTo>
                    <a:pt x="1229" y="1922"/>
                  </a:lnTo>
                  <a:cubicBezTo>
                    <a:pt x="1418" y="1859"/>
                    <a:pt x="1418" y="1638"/>
                    <a:pt x="1261" y="1481"/>
                  </a:cubicBezTo>
                  <a:cubicBezTo>
                    <a:pt x="1213" y="1418"/>
                    <a:pt x="1127" y="1386"/>
                    <a:pt x="1036" y="1386"/>
                  </a:cubicBezTo>
                  <a:cubicBezTo>
                    <a:pt x="946" y="1386"/>
                    <a:pt x="851" y="1418"/>
                    <a:pt x="788" y="1481"/>
                  </a:cubicBezTo>
                  <a:lnTo>
                    <a:pt x="126" y="2142"/>
                  </a:lnTo>
                  <a:cubicBezTo>
                    <a:pt x="0" y="2268"/>
                    <a:pt x="0" y="2521"/>
                    <a:pt x="126" y="2615"/>
                  </a:cubicBezTo>
                  <a:lnTo>
                    <a:pt x="788" y="3308"/>
                  </a:lnTo>
                  <a:cubicBezTo>
                    <a:pt x="851" y="3355"/>
                    <a:pt x="946" y="3379"/>
                    <a:pt x="1036" y="3379"/>
                  </a:cubicBezTo>
                  <a:cubicBezTo>
                    <a:pt x="1127" y="3379"/>
                    <a:pt x="1213" y="3355"/>
                    <a:pt x="1261" y="3308"/>
                  </a:cubicBezTo>
                  <a:cubicBezTo>
                    <a:pt x="1387" y="3182"/>
                    <a:pt x="1387" y="2930"/>
                    <a:pt x="1261" y="2836"/>
                  </a:cubicBezTo>
                  <a:lnTo>
                    <a:pt x="1166" y="2710"/>
                  </a:lnTo>
                  <a:lnTo>
                    <a:pt x="1702" y="2710"/>
                  </a:lnTo>
                  <a:cubicBezTo>
                    <a:pt x="2647" y="2710"/>
                    <a:pt x="3403" y="1953"/>
                    <a:pt x="3403" y="1008"/>
                  </a:cubicBezTo>
                  <a:lnTo>
                    <a:pt x="3403" y="347"/>
                  </a:lnTo>
                  <a:cubicBezTo>
                    <a:pt x="3403" y="158"/>
                    <a:pt x="3245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118;p76">
              <a:extLst>
                <a:ext uri="{FF2B5EF4-FFF2-40B4-BE49-F238E27FC236}">
                  <a16:creationId xmlns:a16="http://schemas.microsoft.com/office/drawing/2014/main" id="{71821EB6-3CFD-372D-740E-352D0C474995}"/>
                </a:ext>
              </a:extLst>
            </p:cNvPr>
            <p:cNvSpPr/>
            <p:nvPr/>
          </p:nvSpPr>
          <p:spPr>
            <a:xfrm>
              <a:off x="-35442050" y="26326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48" y="0"/>
                  </a:moveTo>
                  <a:cubicBezTo>
                    <a:pt x="2261" y="0"/>
                    <a:pt x="2175" y="32"/>
                    <a:pt x="2112" y="95"/>
                  </a:cubicBezTo>
                  <a:cubicBezTo>
                    <a:pt x="1986" y="189"/>
                    <a:pt x="1986" y="441"/>
                    <a:pt x="2112" y="567"/>
                  </a:cubicBezTo>
                  <a:lnTo>
                    <a:pt x="2238" y="662"/>
                  </a:lnTo>
                  <a:lnTo>
                    <a:pt x="1671" y="662"/>
                  </a:lnTo>
                  <a:cubicBezTo>
                    <a:pt x="725" y="662"/>
                    <a:pt x="1" y="1418"/>
                    <a:pt x="1" y="2363"/>
                  </a:cubicBezTo>
                  <a:lnTo>
                    <a:pt x="1" y="3025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25"/>
                  </a:cubicBezTo>
                  <a:lnTo>
                    <a:pt x="694" y="2363"/>
                  </a:lnTo>
                  <a:cubicBezTo>
                    <a:pt x="694" y="1828"/>
                    <a:pt x="1166" y="1355"/>
                    <a:pt x="1734" y="1355"/>
                  </a:cubicBezTo>
                  <a:lnTo>
                    <a:pt x="2269" y="1355"/>
                  </a:lnTo>
                  <a:lnTo>
                    <a:pt x="2143" y="1450"/>
                  </a:lnTo>
                  <a:cubicBezTo>
                    <a:pt x="1954" y="1544"/>
                    <a:pt x="1954" y="1765"/>
                    <a:pt x="2112" y="1891"/>
                  </a:cubicBezTo>
                  <a:cubicBezTo>
                    <a:pt x="2175" y="1954"/>
                    <a:pt x="2261" y="1985"/>
                    <a:pt x="2348" y="1985"/>
                  </a:cubicBezTo>
                  <a:cubicBezTo>
                    <a:pt x="2435" y="1985"/>
                    <a:pt x="2521" y="1954"/>
                    <a:pt x="2584" y="1891"/>
                  </a:cubicBezTo>
                  <a:lnTo>
                    <a:pt x="3246" y="1229"/>
                  </a:lnTo>
                  <a:cubicBezTo>
                    <a:pt x="3372" y="1103"/>
                    <a:pt x="3372" y="883"/>
                    <a:pt x="3246" y="756"/>
                  </a:cubicBezTo>
                  <a:lnTo>
                    <a:pt x="2584" y="95"/>
                  </a:lnTo>
                  <a:cubicBezTo>
                    <a:pt x="2521" y="32"/>
                    <a:pt x="2435" y="0"/>
                    <a:pt x="2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2177;p76">
            <a:extLst>
              <a:ext uri="{FF2B5EF4-FFF2-40B4-BE49-F238E27FC236}">
                <a16:creationId xmlns:a16="http://schemas.microsoft.com/office/drawing/2014/main" id="{0B96064A-B9EC-B897-EB85-675F4EAFF1B7}"/>
              </a:ext>
            </a:extLst>
          </p:cNvPr>
          <p:cNvGrpSpPr/>
          <p:nvPr/>
        </p:nvGrpSpPr>
        <p:grpSpPr>
          <a:xfrm>
            <a:off x="5340217" y="1566302"/>
            <a:ext cx="283094" cy="301841"/>
            <a:chOff x="-34774722" y="1914325"/>
            <a:chExt cx="273325" cy="291425"/>
          </a:xfrm>
          <a:solidFill>
            <a:schemeClr val="bg1"/>
          </a:solidFill>
        </p:grpSpPr>
        <p:sp>
          <p:nvSpPr>
            <p:cNvPr id="45" name="Google Shape;12178;p76">
              <a:extLst>
                <a:ext uri="{FF2B5EF4-FFF2-40B4-BE49-F238E27FC236}">
                  <a16:creationId xmlns:a16="http://schemas.microsoft.com/office/drawing/2014/main" id="{475B464B-3B0E-CE00-D9E2-FA5FFCE2F804}"/>
                </a:ext>
              </a:extLst>
            </p:cNvPr>
            <p:cNvSpPr/>
            <p:nvPr/>
          </p:nvSpPr>
          <p:spPr>
            <a:xfrm>
              <a:off x="-34774722" y="1914325"/>
              <a:ext cx="273325" cy="291425"/>
            </a:xfrm>
            <a:custGeom>
              <a:avLst/>
              <a:gdLst/>
              <a:ahLst/>
              <a:cxnLst/>
              <a:rect l="l" t="t" r="r" b="b"/>
              <a:pathLst>
                <a:path w="10933" h="11657" extrusionOk="0">
                  <a:moveTo>
                    <a:pt x="5954" y="662"/>
                  </a:moveTo>
                  <a:cubicBezTo>
                    <a:pt x="5702" y="851"/>
                    <a:pt x="5482" y="1103"/>
                    <a:pt x="5324" y="1355"/>
                  </a:cubicBezTo>
                  <a:lnTo>
                    <a:pt x="693" y="1355"/>
                  </a:lnTo>
                  <a:lnTo>
                    <a:pt x="693" y="1008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7902" y="692"/>
                  </a:moveTo>
                  <a:cubicBezTo>
                    <a:pt x="9199" y="692"/>
                    <a:pt x="10239" y="1752"/>
                    <a:pt x="10239" y="3056"/>
                  </a:cubicBezTo>
                  <a:cubicBezTo>
                    <a:pt x="10239" y="4411"/>
                    <a:pt x="9168" y="5450"/>
                    <a:pt x="7845" y="5450"/>
                  </a:cubicBezTo>
                  <a:cubicBezTo>
                    <a:pt x="7404" y="5450"/>
                    <a:pt x="6963" y="5356"/>
                    <a:pt x="6585" y="5104"/>
                  </a:cubicBezTo>
                  <a:cubicBezTo>
                    <a:pt x="6519" y="5082"/>
                    <a:pt x="6454" y="5045"/>
                    <a:pt x="6389" y="5045"/>
                  </a:cubicBezTo>
                  <a:cubicBezTo>
                    <a:pt x="6360" y="5045"/>
                    <a:pt x="6330" y="5053"/>
                    <a:pt x="6301" y="5072"/>
                  </a:cubicBezTo>
                  <a:lnTo>
                    <a:pt x="5671" y="5261"/>
                  </a:lnTo>
                  <a:lnTo>
                    <a:pt x="5860" y="4631"/>
                  </a:lnTo>
                  <a:cubicBezTo>
                    <a:pt x="5923" y="4568"/>
                    <a:pt x="5860" y="4442"/>
                    <a:pt x="5828" y="4348"/>
                  </a:cubicBezTo>
                  <a:cubicBezTo>
                    <a:pt x="5608" y="3970"/>
                    <a:pt x="5482" y="3529"/>
                    <a:pt x="5482" y="3087"/>
                  </a:cubicBezTo>
                  <a:cubicBezTo>
                    <a:pt x="5482" y="2678"/>
                    <a:pt x="5608" y="2268"/>
                    <a:pt x="5765" y="1953"/>
                  </a:cubicBezTo>
                  <a:cubicBezTo>
                    <a:pt x="5797" y="1922"/>
                    <a:pt x="5797" y="1922"/>
                    <a:pt x="5797" y="1859"/>
                  </a:cubicBezTo>
                  <a:cubicBezTo>
                    <a:pt x="6207" y="1166"/>
                    <a:pt x="6963" y="693"/>
                    <a:pt x="7845" y="693"/>
                  </a:cubicBezTo>
                  <a:cubicBezTo>
                    <a:pt x="7864" y="693"/>
                    <a:pt x="7883" y="692"/>
                    <a:pt x="7902" y="692"/>
                  </a:cubicBezTo>
                  <a:close/>
                  <a:moveTo>
                    <a:pt x="3749" y="5450"/>
                  </a:moveTo>
                  <a:cubicBezTo>
                    <a:pt x="4127" y="5450"/>
                    <a:pt x="4411" y="5765"/>
                    <a:pt x="4411" y="6143"/>
                  </a:cubicBezTo>
                  <a:cubicBezTo>
                    <a:pt x="4411" y="6521"/>
                    <a:pt x="4096" y="6805"/>
                    <a:pt x="3749" y="6805"/>
                  </a:cubicBezTo>
                  <a:cubicBezTo>
                    <a:pt x="3732" y="6806"/>
                    <a:pt x="3714" y="6807"/>
                    <a:pt x="3697" y="6807"/>
                  </a:cubicBezTo>
                  <a:cubicBezTo>
                    <a:pt x="3343" y="6807"/>
                    <a:pt x="3056" y="6504"/>
                    <a:pt x="3056" y="6143"/>
                  </a:cubicBezTo>
                  <a:cubicBezTo>
                    <a:pt x="3056" y="5734"/>
                    <a:pt x="3371" y="5450"/>
                    <a:pt x="3749" y="5450"/>
                  </a:cubicBezTo>
                  <a:close/>
                  <a:moveTo>
                    <a:pt x="4946" y="1985"/>
                  </a:moveTo>
                  <a:cubicBezTo>
                    <a:pt x="4852" y="2300"/>
                    <a:pt x="4789" y="2646"/>
                    <a:pt x="4789" y="3024"/>
                  </a:cubicBezTo>
                  <a:cubicBezTo>
                    <a:pt x="4757" y="3560"/>
                    <a:pt x="4915" y="4096"/>
                    <a:pt x="5167" y="4568"/>
                  </a:cubicBezTo>
                  <a:lnTo>
                    <a:pt x="4883" y="5387"/>
                  </a:lnTo>
                  <a:cubicBezTo>
                    <a:pt x="4631" y="5009"/>
                    <a:pt x="4222" y="4757"/>
                    <a:pt x="3749" y="4757"/>
                  </a:cubicBezTo>
                  <a:cubicBezTo>
                    <a:pt x="2993" y="4757"/>
                    <a:pt x="2363" y="5387"/>
                    <a:pt x="2363" y="6143"/>
                  </a:cubicBezTo>
                  <a:cubicBezTo>
                    <a:pt x="2363" y="6490"/>
                    <a:pt x="2489" y="6805"/>
                    <a:pt x="2709" y="7026"/>
                  </a:cubicBezTo>
                  <a:cubicBezTo>
                    <a:pt x="2016" y="7404"/>
                    <a:pt x="1481" y="8065"/>
                    <a:pt x="1386" y="8853"/>
                  </a:cubicBezTo>
                  <a:lnTo>
                    <a:pt x="662" y="8853"/>
                  </a:lnTo>
                  <a:lnTo>
                    <a:pt x="662" y="1985"/>
                  </a:lnTo>
                  <a:close/>
                  <a:moveTo>
                    <a:pt x="3749" y="7498"/>
                  </a:moveTo>
                  <a:cubicBezTo>
                    <a:pt x="4568" y="7498"/>
                    <a:pt x="5261" y="8097"/>
                    <a:pt x="5419" y="8884"/>
                  </a:cubicBezTo>
                  <a:lnTo>
                    <a:pt x="2079" y="8884"/>
                  </a:lnTo>
                  <a:cubicBezTo>
                    <a:pt x="2237" y="8097"/>
                    <a:pt x="2899" y="7498"/>
                    <a:pt x="3749" y="7498"/>
                  </a:cubicBezTo>
                  <a:close/>
                  <a:moveTo>
                    <a:pt x="6364" y="5765"/>
                  </a:moveTo>
                  <a:cubicBezTo>
                    <a:pt x="6522" y="5860"/>
                    <a:pt x="6679" y="5923"/>
                    <a:pt x="6837" y="5986"/>
                  </a:cubicBezTo>
                  <a:lnTo>
                    <a:pt x="6837" y="8884"/>
                  </a:lnTo>
                  <a:lnTo>
                    <a:pt x="6112" y="8884"/>
                  </a:lnTo>
                  <a:cubicBezTo>
                    <a:pt x="5986" y="8065"/>
                    <a:pt x="5482" y="7404"/>
                    <a:pt x="4757" y="7089"/>
                  </a:cubicBezTo>
                  <a:cubicBezTo>
                    <a:pt x="5009" y="6837"/>
                    <a:pt x="5104" y="6521"/>
                    <a:pt x="5104" y="6175"/>
                  </a:cubicBezTo>
                  <a:lnTo>
                    <a:pt x="5230" y="6175"/>
                  </a:lnTo>
                  <a:lnTo>
                    <a:pt x="6364" y="5765"/>
                  </a:lnTo>
                  <a:close/>
                  <a:moveTo>
                    <a:pt x="6805" y="9514"/>
                  </a:moveTo>
                  <a:lnTo>
                    <a:pt x="6805" y="10586"/>
                  </a:lnTo>
                  <a:cubicBezTo>
                    <a:pt x="6805" y="10775"/>
                    <a:pt x="6648" y="10932"/>
                    <a:pt x="6490" y="10932"/>
                  </a:cubicBezTo>
                  <a:lnTo>
                    <a:pt x="1008" y="10932"/>
                  </a:lnTo>
                  <a:cubicBezTo>
                    <a:pt x="819" y="10932"/>
                    <a:pt x="662" y="10775"/>
                    <a:pt x="662" y="10586"/>
                  </a:cubicBezTo>
                  <a:lnTo>
                    <a:pt x="662" y="9514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41" y="11657"/>
                    <a:pt x="1008" y="11657"/>
                  </a:cubicBezTo>
                  <a:lnTo>
                    <a:pt x="6490" y="11657"/>
                  </a:lnTo>
                  <a:cubicBezTo>
                    <a:pt x="7057" y="11657"/>
                    <a:pt x="7530" y="11184"/>
                    <a:pt x="7530" y="10617"/>
                  </a:cubicBezTo>
                  <a:lnTo>
                    <a:pt x="7530" y="6143"/>
                  </a:lnTo>
                  <a:cubicBezTo>
                    <a:pt x="7624" y="6143"/>
                    <a:pt x="7750" y="6175"/>
                    <a:pt x="7876" y="6175"/>
                  </a:cubicBezTo>
                  <a:cubicBezTo>
                    <a:pt x="9578" y="6175"/>
                    <a:pt x="10932" y="4789"/>
                    <a:pt x="10932" y="3087"/>
                  </a:cubicBezTo>
                  <a:cubicBezTo>
                    <a:pt x="10932" y="1418"/>
                    <a:pt x="9578" y="0"/>
                    <a:pt x="7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179;p76">
              <a:extLst>
                <a:ext uri="{FF2B5EF4-FFF2-40B4-BE49-F238E27FC236}">
                  <a16:creationId xmlns:a16="http://schemas.microsoft.com/office/drawing/2014/main" id="{9F449132-13F6-6811-D4A6-95C9B5568197}"/>
                </a:ext>
              </a:extLst>
            </p:cNvPr>
            <p:cNvSpPr/>
            <p:nvPr/>
          </p:nvSpPr>
          <p:spPr>
            <a:xfrm>
              <a:off x="-34579600" y="1947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180;p76">
              <a:extLst>
                <a:ext uri="{FF2B5EF4-FFF2-40B4-BE49-F238E27FC236}">
                  <a16:creationId xmlns:a16="http://schemas.microsoft.com/office/drawing/2014/main" id="{A420A1EF-2587-36D3-A124-E3BED7DDB369}"/>
                </a:ext>
              </a:extLst>
            </p:cNvPr>
            <p:cNvSpPr/>
            <p:nvPr/>
          </p:nvSpPr>
          <p:spPr>
            <a:xfrm>
              <a:off x="-34581175" y="198205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cubicBezTo>
                    <a:pt x="568" y="2080"/>
                    <a:pt x="725" y="1922"/>
                    <a:pt x="725" y="1733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989;p51">
            <a:extLst>
              <a:ext uri="{FF2B5EF4-FFF2-40B4-BE49-F238E27FC236}">
                <a16:creationId xmlns:a16="http://schemas.microsoft.com/office/drawing/2014/main" id="{BD8B406D-F8CE-C7F1-D1DD-A2FEF17700B2}"/>
              </a:ext>
            </a:extLst>
          </p:cNvPr>
          <p:cNvSpPr txBox="1">
            <a:spLocks/>
          </p:cNvSpPr>
          <p:nvPr/>
        </p:nvSpPr>
        <p:spPr>
          <a:xfrm>
            <a:off x="4843194" y="2107989"/>
            <a:ext cx="1346888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marL="0" indent="0"/>
            <a:r>
              <a:rPr lang="fr-FR" sz="1400"/>
              <a:t>Consultation en vidéo</a:t>
            </a:r>
          </a:p>
        </p:txBody>
      </p:sp>
      <p:sp>
        <p:nvSpPr>
          <p:cNvPr id="53" name="Google Shape;989;p51">
            <a:extLst>
              <a:ext uri="{FF2B5EF4-FFF2-40B4-BE49-F238E27FC236}">
                <a16:creationId xmlns:a16="http://schemas.microsoft.com/office/drawing/2014/main" id="{0EAE8A22-1CA7-7A37-3667-8941FD1E3093}"/>
              </a:ext>
            </a:extLst>
          </p:cNvPr>
          <p:cNvSpPr txBox="1">
            <a:spLocks/>
          </p:cNvSpPr>
          <p:nvPr/>
        </p:nvSpPr>
        <p:spPr>
          <a:xfrm>
            <a:off x="7039019" y="2101931"/>
            <a:ext cx="1346888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marL="0" indent="0"/>
            <a:r>
              <a:rPr lang="fr-FR" sz="1400"/>
              <a:t>Avis médical gratuit</a:t>
            </a:r>
          </a:p>
        </p:txBody>
      </p:sp>
      <p:grpSp>
        <p:nvGrpSpPr>
          <p:cNvPr id="54" name="Google Shape;11634;p74">
            <a:extLst>
              <a:ext uri="{FF2B5EF4-FFF2-40B4-BE49-F238E27FC236}">
                <a16:creationId xmlns:a16="http://schemas.microsoft.com/office/drawing/2014/main" id="{74D91190-2372-C937-7D12-995D11D1FF8E}"/>
              </a:ext>
            </a:extLst>
          </p:cNvPr>
          <p:cNvGrpSpPr/>
          <p:nvPr/>
        </p:nvGrpSpPr>
        <p:grpSpPr>
          <a:xfrm>
            <a:off x="7590606" y="1572224"/>
            <a:ext cx="243713" cy="276126"/>
            <a:chOff x="-27710725" y="1959200"/>
            <a:chExt cx="260725" cy="295400"/>
          </a:xfrm>
          <a:solidFill>
            <a:schemeClr val="bg1"/>
          </a:solidFill>
        </p:grpSpPr>
        <p:sp>
          <p:nvSpPr>
            <p:cNvPr id="55" name="Google Shape;11635;p74">
              <a:extLst>
                <a:ext uri="{FF2B5EF4-FFF2-40B4-BE49-F238E27FC236}">
                  <a16:creationId xmlns:a16="http://schemas.microsoft.com/office/drawing/2014/main" id="{7154C90C-23E3-44CE-97F8-A022F8DF2EF4}"/>
                </a:ext>
              </a:extLst>
            </p:cNvPr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636;p74">
              <a:extLst>
                <a:ext uri="{FF2B5EF4-FFF2-40B4-BE49-F238E27FC236}">
                  <a16:creationId xmlns:a16="http://schemas.microsoft.com/office/drawing/2014/main" id="{D5CDF826-FACF-5C00-CCA5-C3A701615EAB}"/>
                </a:ext>
              </a:extLst>
            </p:cNvPr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11764;p75">
            <a:extLst>
              <a:ext uri="{FF2B5EF4-FFF2-40B4-BE49-F238E27FC236}">
                <a16:creationId xmlns:a16="http://schemas.microsoft.com/office/drawing/2014/main" id="{2302FFD5-03F6-177C-2742-872463DE911D}"/>
              </a:ext>
            </a:extLst>
          </p:cNvPr>
          <p:cNvGrpSpPr/>
          <p:nvPr/>
        </p:nvGrpSpPr>
        <p:grpSpPr>
          <a:xfrm>
            <a:off x="1136297" y="2778568"/>
            <a:ext cx="336355" cy="322756"/>
            <a:chOff x="-62890750" y="2296300"/>
            <a:chExt cx="330825" cy="317450"/>
          </a:xfrm>
          <a:solidFill>
            <a:schemeClr val="bg1"/>
          </a:solidFill>
        </p:grpSpPr>
        <p:sp>
          <p:nvSpPr>
            <p:cNvPr id="971" name="Google Shape;11765;p75">
              <a:extLst>
                <a:ext uri="{FF2B5EF4-FFF2-40B4-BE49-F238E27FC236}">
                  <a16:creationId xmlns:a16="http://schemas.microsoft.com/office/drawing/2014/main" id="{72E272E9-366B-0CFB-69B2-C9DE0469A5EA}"/>
                </a:ext>
              </a:extLst>
            </p:cNvPr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1766;p75">
              <a:extLst>
                <a:ext uri="{FF2B5EF4-FFF2-40B4-BE49-F238E27FC236}">
                  <a16:creationId xmlns:a16="http://schemas.microsoft.com/office/drawing/2014/main" id="{54DFAC2F-0BE7-67EF-C076-5D504CB4C073}"/>
                </a:ext>
              </a:extLst>
            </p:cNvPr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1767;p75">
              <a:extLst>
                <a:ext uri="{FF2B5EF4-FFF2-40B4-BE49-F238E27FC236}">
                  <a16:creationId xmlns:a16="http://schemas.microsoft.com/office/drawing/2014/main" id="{BE56718D-D036-784E-1EC6-FE31A2B4CB2E}"/>
                </a:ext>
              </a:extLst>
            </p:cNvPr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" name="Google Shape;11206;p73">
            <a:extLst>
              <a:ext uri="{FF2B5EF4-FFF2-40B4-BE49-F238E27FC236}">
                <a16:creationId xmlns:a16="http://schemas.microsoft.com/office/drawing/2014/main" id="{C91B3599-8508-FE15-59A6-5AA0E323BE48}"/>
              </a:ext>
            </a:extLst>
          </p:cNvPr>
          <p:cNvGrpSpPr/>
          <p:nvPr/>
        </p:nvGrpSpPr>
        <p:grpSpPr>
          <a:xfrm>
            <a:off x="3130829" y="2767571"/>
            <a:ext cx="319498" cy="319465"/>
            <a:chOff x="893650" y="1428000"/>
            <a:chExt cx="483200" cy="483150"/>
          </a:xfrm>
          <a:solidFill>
            <a:schemeClr val="bg1"/>
          </a:solidFill>
        </p:grpSpPr>
        <p:sp>
          <p:nvSpPr>
            <p:cNvPr id="975" name="Google Shape;11207;p73">
              <a:extLst>
                <a:ext uri="{FF2B5EF4-FFF2-40B4-BE49-F238E27FC236}">
                  <a16:creationId xmlns:a16="http://schemas.microsoft.com/office/drawing/2014/main" id="{42EA52E7-8C9B-F66A-9ADA-37136DB3ADC7}"/>
                </a:ext>
              </a:extLst>
            </p:cNvPr>
            <p:cNvSpPr/>
            <p:nvPr/>
          </p:nvSpPr>
          <p:spPr>
            <a:xfrm>
              <a:off x="893650" y="1428000"/>
              <a:ext cx="483200" cy="483150"/>
            </a:xfrm>
            <a:custGeom>
              <a:avLst/>
              <a:gdLst/>
              <a:ahLst/>
              <a:cxnLst/>
              <a:rect l="l" t="t" r="r" b="b"/>
              <a:pathLst>
                <a:path w="19328" h="19326" extrusionOk="0">
                  <a:moveTo>
                    <a:pt x="3436" y="6012"/>
                  </a:moveTo>
                  <a:lnTo>
                    <a:pt x="3436" y="8869"/>
                  </a:lnTo>
                  <a:lnTo>
                    <a:pt x="1516" y="7435"/>
                  </a:lnTo>
                  <a:lnTo>
                    <a:pt x="3436" y="6012"/>
                  </a:lnTo>
                  <a:close/>
                  <a:moveTo>
                    <a:pt x="15892" y="6012"/>
                  </a:moveTo>
                  <a:lnTo>
                    <a:pt x="17812" y="7438"/>
                  </a:lnTo>
                  <a:lnTo>
                    <a:pt x="15892" y="8869"/>
                  </a:lnTo>
                  <a:lnTo>
                    <a:pt x="15892" y="6012"/>
                  </a:lnTo>
                  <a:close/>
                  <a:moveTo>
                    <a:pt x="14759" y="1133"/>
                  </a:moveTo>
                  <a:lnTo>
                    <a:pt x="14759" y="9717"/>
                  </a:lnTo>
                  <a:lnTo>
                    <a:pt x="9665" y="13522"/>
                  </a:lnTo>
                  <a:lnTo>
                    <a:pt x="4569" y="9717"/>
                  </a:lnTo>
                  <a:lnTo>
                    <a:pt x="4569" y="1133"/>
                  </a:lnTo>
                  <a:close/>
                  <a:moveTo>
                    <a:pt x="18195" y="8564"/>
                  </a:moveTo>
                  <a:lnTo>
                    <a:pt x="18195" y="17625"/>
                  </a:lnTo>
                  <a:cubicBezTo>
                    <a:pt x="18195" y="17939"/>
                    <a:pt x="17942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6" y="17939"/>
                    <a:pt x="1136" y="17625"/>
                  </a:cubicBezTo>
                  <a:lnTo>
                    <a:pt x="1136" y="8564"/>
                  </a:lnTo>
                  <a:lnTo>
                    <a:pt x="9324" y="14681"/>
                  </a:lnTo>
                  <a:cubicBezTo>
                    <a:pt x="9425" y="14757"/>
                    <a:pt x="9545" y="14794"/>
                    <a:pt x="9664" y="14794"/>
                  </a:cubicBezTo>
                  <a:cubicBezTo>
                    <a:pt x="9783" y="14794"/>
                    <a:pt x="9903" y="14757"/>
                    <a:pt x="10004" y="14681"/>
                  </a:cubicBezTo>
                  <a:lnTo>
                    <a:pt x="18195" y="8564"/>
                  </a:lnTo>
                  <a:close/>
                  <a:moveTo>
                    <a:pt x="4004" y="1"/>
                  </a:moveTo>
                  <a:cubicBezTo>
                    <a:pt x="3690" y="1"/>
                    <a:pt x="3436" y="251"/>
                    <a:pt x="3436" y="565"/>
                  </a:cubicBezTo>
                  <a:lnTo>
                    <a:pt x="3436" y="4605"/>
                  </a:lnTo>
                  <a:lnTo>
                    <a:pt x="230" y="6982"/>
                  </a:lnTo>
                  <a:lnTo>
                    <a:pt x="221" y="6991"/>
                  </a:lnTo>
                  <a:cubicBezTo>
                    <a:pt x="212" y="6997"/>
                    <a:pt x="200" y="7006"/>
                    <a:pt x="190" y="7015"/>
                  </a:cubicBezTo>
                  <a:lnTo>
                    <a:pt x="175" y="7030"/>
                  </a:lnTo>
                  <a:cubicBezTo>
                    <a:pt x="163" y="7042"/>
                    <a:pt x="151" y="7051"/>
                    <a:pt x="142" y="7063"/>
                  </a:cubicBezTo>
                  <a:cubicBezTo>
                    <a:pt x="139" y="7069"/>
                    <a:pt x="136" y="7072"/>
                    <a:pt x="133" y="7075"/>
                  </a:cubicBezTo>
                  <a:cubicBezTo>
                    <a:pt x="121" y="7090"/>
                    <a:pt x="106" y="7105"/>
                    <a:pt x="94" y="7124"/>
                  </a:cubicBezTo>
                  <a:cubicBezTo>
                    <a:pt x="94" y="7127"/>
                    <a:pt x="91" y="7130"/>
                    <a:pt x="88" y="7133"/>
                  </a:cubicBezTo>
                  <a:cubicBezTo>
                    <a:pt x="82" y="7148"/>
                    <a:pt x="73" y="7163"/>
                    <a:pt x="64" y="7178"/>
                  </a:cubicBezTo>
                  <a:cubicBezTo>
                    <a:pt x="61" y="7181"/>
                    <a:pt x="58" y="7187"/>
                    <a:pt x="58" y="7193"/>
                  </a:cubicBezTo>
                  <a:cubicBezTo>
                    <a:pt x="52" y="7205"/>
                    <a:pt x="46" y="7220"/>
                    <a:pt x="39" y="7232"/>
                  </a:cubicBezTo>
                  <a:lnTo>
                    <a:pt x="33" y="7250"/>
                  </a:lnTo>
                  <a:cubicBezTo>
                    <a:pt x="27" y="7265"/>
                    <a:pt x="24" y="7278"/>
                    <a:pt x="18" y="7293"/>
                  </a:cubicBezTo>
                  <a:cubicBezTo>
                    <a:pt x="18" y="7299"/>
                    <a:pt x="15" y="7305"/>
                    <a:pt x="15" y="7311"/>
                  </a:cubicBezTo>
                  <a:cubicBezTo>
                    <a:pt x="12" y="7326"/>
                    <a:pt x="9" y="7341"/>
                    <a:pt x="6" y="7356"/>
                  </a:cubicBezTo>
                  <a:cubicBezTo>
                    <a:pt x="6" y="7362"/>
                    <a:pt x="6" y="7368"/>
                    <a:pt x="3" y="7374"/>
                  </a:cubicBezTo>
                  <a:cubicBezTo>
                    <a:pt x="3" y="7392"/>
                    <a:pt x="0" y="7410"/>
                    <a:pt x="0" y="7432"/>
                  </a:cubicBezTo>
                  <a:lnTo>
                    <a:pt x="0" y="7435"/>
                  </a:lnTo>
                  <a:lnTo>
                    <a:pt x="3" y="7435"/>
                  </a:lnTo>
                  <a:lnTo>
                    <a:pt x="3" y="17625"/>
                  </a:lnTo>
                  <a:cubicBezTo>
                    <a:pt x="3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7" y="19325"/>
                    <a:pt x="19325" y="18564"/>
                    <a:pt x="19328" y="17625"/>
                  </a:cubicBezTo>
                  <a:lnTo>
                    <a:pt x="19328" y="7435"/>
                  </a:lnTo>
                  <a:lnTo>
                    <a:pt x="19328" y="7428"/>
                  </a:lnTo>
                  <a:cubicBezTo>
                    <a:pt x="19328" y="7410"/>
                    <a:pt x="19325" y="7389"/>
                    <a:pt x="19322" y="7371"/>
                  </a:cubicBezTo>
                  <a:cubicBezTo>
                    <a:pt x="19322" y="7365"/>
                    <a:pt x="19322" y="7359"/>
                    <a:pt x="19319" y="7353"/>
                  </a:cubicBezTo>
                  <a:cubicBezTo>
                    <a:pt x="19319" y="7338"/>
                    <a:pt x="19316" y="7323"/>
                    <a:pt x="19313" y="7308"/>
                  </a:cubicBezTo>
                  <a:cubicBezTo>
                    <a:pt x="19313" y="7302"/>
                    <a:pt x="19310" y="7296"/>
                    <a:pt x="19307" y="7290"/>
                  </a:cubicBezTo>
                  <a:cubicBezTo>
                    <a:pt x="19304" y="7278"/>
                    <a:pt x="19301" y="7262"/>
                    <a:pt x="19294" y="7247"/>
                  </a:cubicBezTo>
                  <a:lnTo>
                    <a:pt x="19288" y="7232"/>
                  </a:lnTo>
                  <a:cubicBezTo>
                    <a:pt x="19282" y="7217"/>
                    <a:pt x="19276" y="7205"/>
                    <a:pt x="19270" y="7190"/>
                  </a:cubicBezTo>
                  <a:cubicBezTo>
                    <a:pt x="19267" y="7184"/>
                    <a:pt x="19264" y="7181"/>
                    <a:pt x="19264" y="7175"/>
                  </a:cubicBezTo>
                  <a:cubicBezTo>
                    <a:pt x="19255" y="7160"/>
                    <a:pt x="19246" y="7145"/>
                    <a:pt x="19237" y="7133"/>
                  </a:cubicBezTo>
                  <a:cubicBezTo>
                    <a:pt x="19237" y="7130"/>
                    <a:pt x="19234" y="7124"/>
                    <a:pt x="19231" y="7120"/>
                  </a:cubicBezTo>
                  <a:cubicBezTo>
                    <a:pt x="19219" y="7105"/>
                    <a:pt x="19207" y="7087"/>
                    <a:pt x="19195" y="7072"/>
                  </a:cubicBezTo>
                  <a:cubicBezTo>
                    <a:pt x="19192" y="7069"/>
                    <a:pt x="19189" y="7066"/>
                    <a:pt x="19186" y="7063"/>
                  </a:cubicBezTo>
                  <a:cubicBezTo>
                    <a:pt x="19174" y="7051"/>
                    <a:pt x="19165" y="7039"/>
                    <a:pt x="19153" y="7027"/>
                  </a:cubicBezTo>
                  <a:lnTo>
                    <a:pt x="19137" y="7015"/>
                  </a:lnTo>
                  <a:cubicBezTo>
                    <a:pt x="19125" y="7006"/>
                    <a:pt x="19116" y="6997"/>
                    <a:pt x="19104" y="6988"/>
                  </a:cubicBezTo>
                  <a:lnTo>
                    <a:pt x="19095" y="6979"/>
                  </a:lnTo>
                  <a:lnTo>
                    <a:pt x="15892" y="4605"/>
                  </a:lnTo>
                  <a:lnTo>
                    <a:pt x="15892" y="565"/>
                  </a:lnTo>
                  <a:cubicBezTo>
                    <a:pt x="15892" y="251"/>
                    <a:pt x="15638" y="1"/>
                    <a:pt x="15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6" name="Google Shape;11208;p73">
              <a:extLst>
                <a:ext uri="{FF2B5EF4-FFF2-40B4-BE49-F238E27FC236}">
                  <a16:creationId xmlns:a16="http://schemas.microsoft.com/office/drawing/2014/main" id="{B89A10A8-CA72-273E-9E93-C9B7744E7CE2}"/>
                </a:ext>
              </a:extLst>
            </p:cNvPr>
            <p:cNvSpPr/>
            <p:nvPr/>
          </p:nvSpPr>
          <p:spPr>
            <a:xfrm>
              <a:off x="1036150" y="15148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7362" y="1132"/>
                  </a:lnTo>
                  <a:cubicBezTo>
                    <a:pt x="7673" y="1132"/>
                    <a:pt x="7927" y="879"/>
                    <a:pt x="7927" y="565"/>
                  </a:cubicBezTo>
                  <a:cubicBezTo>
                    <a:pt x="7927" y="251"/>
                    <a:pt x="7673" y="0"/>
                    <a:pt x="7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7" name="Google Shape;11209;p73">
              <a:extLst>
                <a:ext uri="{FF2B5EF4-FFF2-40B4-BE49-F238E27FC236}">
                  <a16:creationId xmlns:a16="http://schemas.microsoft.com/office/drawing/2014/main" id="{A5366430-FD25-64A2-85E5-91A38E8297CB}"/>
                </a:ext>
              </a:extLst>
            </p:cNvPr>
            <p:cNvSpPr/>
            <p:nvPr/>
          </p:nvSpPr>
          <p:spPr>
            <a:xfrm>
              <a:off x="1036150" y="15714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7362" y="1133"/>
                  </a:lnTo>
                  <a:cubicBezTo>
                    <a:pt x="7673" y="1133"/>
                    <a:pt x="7927" y="879"/>
                    <a:pt x="7927" y="565"/>
                  </a:cubicBezTo>
                  <a:cubicBezTo>
                    <a:pt x="7927" y="251"/>
                    <a:pt x="7673" y="1"/>
                    <a:pt x="7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8" name="Google Shape;11210;p73">
              <a:extLst>
                <a:ext uri="{FF2B5EF4-FFF2-40B4-BE49-F238E27FC236}">
                  <a16:creationId xmlns:a16="http://schemas.microsoft.com/office/drawing/2014/main" id="{C89925FD-3BC9-D484-CD5B-F683C248BA92}"/>
                </a:ext>
              </a:extLst>
            </p:cNvPr>
            <p:cNvSpPr/>
            <p:nvPr/>
          </p:nvSpPr>
          <p:spPr>
            <a:xfrm>
              <a:off x="1036150" y="1628050"/>
              <a:ext cx="113275" cy="28325"/>
            </a:xfrm>
            <a:custGeom>
              <a:avLst/>
              <a:gdLst/>
              <a:ahLst/>
              <a:cxnLst/>
              <a:rect l="l" t="t" r="r" b="b"/>
              <a:pathLst>
                <a:path w="4531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3965" y="1132"/>
                  </a:lnTo>
                  <a:cubicBezTo>
                    <a:pt x="4276" y="1132"/>
                    <a:pt x="4530" y="879"/>
                    <a:pt x="4530" y="565"/>
                  </a:cubicBez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9" name="Google Shape;11217;p73">
            <a:extLst>
              <a:ext uri="{FF2B5EF4-FFF2-40B4-BE49-F238E27FC236}">
                <a16:creationId xmlns:a16="http://schemas.microsoft.com/office/drawing/2014/main" id="{A1A852B5-6210-C9E5-38FD-E0F3C272C7E3}"/>
              </a:ext>
            </a:extLst>
          </p:cNvPr>
          <p:cNvGrpSpPr/>
          <p:nvPr/>
        </p:nvGrpSpPr>
        <p:grpSpPr>
          <a:xfrm>
            <a:off x="5286494" y="2767571"/>
            <a:ext cx="340221" cy="340168"/>
            <a:chOff x="3270475" y="1427025"/>
            <a:chExt cx="483200" cy="483125"/>
          </a:xfrm>
          <a:solidFill>
            <a:schemeClr val="bg1"/>
          </a:solidFill>
        </p:grpSpPr>
        <p:sp>
          <p:nvSpPr>
            <p:cNvPr id="980" name="Google Shape;11218;p73">
              <a:extLst>
                <a:ext uri="{FF2B5EF4-FFF2-40B4-BE49-F238E27FC236}">
                  <a16:creationId xmlns:a16="http://schemas.microsoft.com/office/drawing/2014/main" id="{6ADF7E81-65CB-A354-B9DD-7B093C3A48C5}"/>
                </a:ext>
              </a:extLst>
            </p:cNvPr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1" name="Google Shape;11219;p73">
              <a:extLst>
                <a:ext uri="{FF2B5EF4-FFF2-40B4-BE49-F238E27FC236}">
                  <a16:creationId xmlns:a16="http://schemas.microsoft.com/office/drawing/2014/main" id="{216C0865-E112-1CB9-BD98-9EC8918D3D6F}"/>
                </a:ext>
              </a:extLst>
            </p:cNvPr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2" name="Google Shape;11220;p73">
              <a:extLst>
                <a:ext uri="{FF2B5EF4-FFF2-40B4-BE49-F238E27FC236}">
                  <a16:creationId xmlns:a16="http://schemas.microsoft.com/office/drawing/2014/main" id="{C1E294EC-42A4-1863-BC52-E2D99E4B11CC}"/>
                </a:ext>
              </a:extLst>
            </p:cNvPr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3" name="Google Shape;11673;p74">
            <a:extLst>
              <a:ext uri="{FF2B5EF4-FFF2-40B4-BE49-F238E27FC236}">
                <a16:creationId xmlns:a16="http://schemas.microsoft.com/office/drawing/2014/main" id="{1169D101-CBD7-0C58-7427-C632B3B5C9D1}"/>
              </a:ext>
            </a:extLst>
          </p:cNvPr>
          <p:cNvGrpSpPr/>
          <p:nvPr/>
        </p:nvGrpSpPr>
        <p:grpSpPr>
          <a:xfrm>
            <a:off x="7549682" y="2763418"/>
            <a:ext cx="326783" cy="325901"/>
            <a:chOff x="-23599325" y="1971025"/>
            <a:chExt cx="296175" cy="295375"/>
          </a:xfrm>
          <a:solidFill>
            <a:schemeClr val="bg1"/>
          </a:solidFill>
        </p:grpSpPr>
        <p:sp>
          <p:nvSpPr>
            <p:cNvPr id="984" name="Google Shape;11674;p74">
              <a:extLst>
                <a:ext uri="{FF2B5EF4-FFF2-40B4-BE49-F238E27FC236}">
                  <a16:creationId xmlns:a16="http://schemas.microsoft.com/office/drawing/2014/main" id="{BA88DA18-D632-D7BA-CC1A-CE4D78606295}"/>
                </a:ext>
              </a:extLst>
            </p:cNvPr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1675;p74">
              <a:extLst>
                <a:ext uri="{FF2B5EF4-FFF2-40B4-BE49-F238E27FC236}">
                  <a16:creationId xmlns:a16="http://schemas.microsoft.com/office/drawing/2014/main" id="{5C6DA48D-8BCB-76E0-1E5B-79E01AC5CB85}"/>
                </a:ext>
              </a:extLst>
            </p:cNvPr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6" name="Google Shape;989;p51">
            <a:extLst>
              <a:ext uri="{FF2B5EF4-FFF2-40B4-BE49-F238E27FC236}">
                <a16:creationId xmlns:a16="http://schemas.microsoft.com/office/drawing/2014/main" id="{BE33C1BF-52D8-066E-FD9A-3681B2D7B165}"/>
              </a:ext>
            </a:extLst>
          </p:cNvPr>
          <p:cNvSpPr txBox="1">
            <a:spLocks/>
          </p:cNvSpPr>
          <p:nvPr/>
        </p:nvSpPr>
        <p:spPr>
          <a:xfrm>
            <a:off x="500878" y="3302290"/>
            <a:ext cx="1704844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marL="0" indent="0"/>
            <a:r>
              <a:rPr lang="fr-FR" sz="1400"/>
              <a:t>Accessible où que vous soyez</a:t>
            </a:r>
          </a:p>
        </p:txBody>
      </p:sp>
      <p:sp>
        <p:nvSpPr>
          <p:cNvPr id="987" name="Google Shape;989;p51">
            <a:extLst>
              <a:ext uri="{FF2B5EF4-FFF2-40B4-BE49-F238E27FC236}">
                <a16:creationId xmlns:a16="http://schemas.microsoft.com/office/drawing/2014/main" id="{7A7B7B5A-73EC-E434-E08D-C8D4BD5B5D80}"/>
              </a:ext>
            </a:extLst>
          </p:cNvPr>
          <p:cNvSpPr txBox="1">
            <a:spLocks/>
          </p:cNvSpPr>
          <p:nvPr/>
        </p:nvSpPr>
        <p:spPr>
          <a:xfrm>
            <a:off x="2490129" y="3302290"/>
            <a:ext cx="1704844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marL="0" indent="0"/>
            <a:r>
              <a:rPr lang="fr-FR" sz="1400"/>
              <a:t>Dossier médical sécurisé</a:t>
            </a:r>
          </a:p>
        </p:txBody>
      </p:sp>
      <p:sp>
        <p:nvSpPr>
          <p:cNvPr id="1021" name="Google Shape;989;p51">
            <a:extLst>
              <a:ext uri="{FF2B5EF4-FFF2-40B4-BE49-F238E27FC236}">
                <a16:creationId xmlns:a16="http://schemas.microsoft.com/office/drawing/2014/main" id="{7B285AB5-CBF9-93EA-3213-FBACCACEADBA}"/>
              </a:ext>
            </a:extLst>
          </p:cNvPr>
          <p:cNvSpPr txBox="1">
            <a:spLocks/>
          </p:cNvSpPr>
          <p:nvPr/>
        </p:nvSpPr>
        <p:spPr>
          <a:xfrm>
            <a:off x="4655669" y="3302290"/>
            <a:ext cx="1704844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marL="0" indent="0"/>
            <a:r>
              <a:rPr lang="fr-FR" sz="1400" dirty="0"/>
              <a:t>Consultation planifiée G. RDV</a:t>
            </a:r>
          </a:p>
        </p:txBody>
      </p:sp>
      <p:sp>
        <p:nvSpPr>
          <p:cNvPr id="1022" name="Google Shape;989;p51">
            <a:extLst>
              <a:ext uri="{FF2B5EF4-FFF2-40B4-BE49-F238E27FC236}">
                <a16:creationId xmlns:a16="http://schemas.microsoft.com/office/drawing/2014/main" id="{6CA85A1B-65EC-934E-0E15-2C36F0FB9A48}"/>
              </a:ext>
            </a:extLst>
          </p:cNvPr>
          <p:cNvSpPr txBox="1">
            <a:spLocks/>
          </p:cNvSpPr>
          <p:nvPr/>
        </p:nvSpPr>
        <p:spPr>
          <a:xfrm>
            <a:off x="6933290" y="3302290"/>
            <a:ext cx="1704844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None/>
              <a:defRPr sz="20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marL="0" indent="0"/>
            <a:r>
              <a:rPr lang="fr-FR" sz="1400"/>
              <a:t>Ni déplacement ni salle d’attente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DD41278E-004A-2A8F-0A13-8E3BB7DB6C22}"/>
              </a:ext>
            </a:extLst>
          </p:cNvPr>
          <p:cNvSpPr txBox="1">
            <a:spLocks/>
          </p:cNvSpPr>
          <p:nvPr/>
        </p:nvSpPr>
        <p:spPr>
          <a:xfrm>
            <a:off x="443274" y="482213"/>
            <a:ext cx="5175795" cy="502800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800" b="1" dirty="0">
                <a:solidFill>
                  <a:srgbClr val="24BC9E"/>
                </a:solidFill>
                <a:latin typeface="Palanquin Dark"/>
                <a:cs typeface="Palanquin Dark"/>
              </a:rPr>
              <a:t>Notre proposition de valeur :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675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4">
            <a:extLst>
              <a:ext uri="{FF2B5EF4-FFF2-40B4-BE49-F238E27FC236}">
                <a16:creationId xmlns:a16="http://schemas.microsoft.com/office/drawing/2014/main" id="{C9C31FAE-FC6D-E6A0-CE70-D356CF722D31}"/>
              </a:ext>
            </a:extLst>
          </p:cNvPr>
          <p:cNvSpPr txBox="1">
            <a:spLocks/>
          </p:cNvSpPr>
          <p:nvPr/>
        </p:nvSpPr>
        <p:spPr>
          <a:xfrm>
            <a:off x="443274" y="310763"/>
            <a:ext cx="4000139" cy="502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800" b="1" dirty="0">
                <a:solidFill>
                  <a:srgbClr val="24BC9E"/>
                </a:solidFill>
                <a:latin typeface="Palanquin Dark" panose="020B0604020202020204" charset="0"/>
                <a:cs typeface="Palanquin Dark" panose="020B0604020202020204" charset="0"/>
              </a:rPr>
              <a:t>Télé conseil médical :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401AB6EC-7F00-CA42-9F90-20DA8EEBEA70}"/>
              </a:ext>
            </a:extLst>
          </p:cNvPr>
          <p:cNvGrpSpPr/>
          <p:nvPr/>
        </p:nvGrpSpPr>
        <p:grpSpPr>
          <a:xfrm>
            <a:off x="6891695" y="908478"/>
            <a:ext cx="1640129" cy="3184762"/>
            <a:chOff x="0" y="708788"/>
            <a:chExt cx="1828877" cy="3551268"/>
          </a:xfrm>
        </p:grpSpPr>
        <p:sp>
          <p:nvSpPr>
            <p:cNvPr id="38" name="Google Shape;295;p6">
              <a:extLst>
                <a:ext uri="{FF2B5EF4-FFF2-40B4-BE49-F238E27FC236}">
                  <a16:creationId xmlns:a16="http://schemas.microsoft.com/office/drawing/2014/main" id="{10E5E073-BC13-8CFD-D18F-B3B5D603FBE5}"/>
                </a:ext>
              </a:extLst>
            </p:cNvPr>
            <p:cNvSpPr/>
            <p:nvPr/>
          </p:nvSpPr>
          <p:spPr>
            <a:xfrm>
              <a:off x="40638" y="772724"/>
              <a:ext cx="1747600" cy="3250465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689" t="-24591" r="-1314" b="-1235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080;p55">
              <a:extLst>
                <a:ext uri="{FF2B5EF4-FFF2-40B4-BE49-F238E27FC236}">
                  <a16:creationId xmlns:a16="http://schemas.microsoft.com/office/drawing/2014/main" id="{A71DC306-7593-89C2-F0C0-F87C57432D9D}"/>
                </a:ext>
              </a:extLst>
            </p:cNvPr>
            <p:cNvGrpSpPr/>
            <p:nvPr/>
          </p:nvGrpSpPr>
          <p:grpSpPr>
            <a:xfrm>
              <a:off x="0" y="708788"/>
              <a:ext cx="1828877" cy="3551268"/>
              <a:chOff x="3336600" y="3468450"/>
              <a:chExt cx="336250" cy="668300"/>
            </a:xfrm>
          </p:grpSpPr>
          <p:sp>
            <p:nvSpPr>
              <p:cNvPr id="20" name="Google Shape;1081;p55">
                <a:extLst>
                  <a:ext uri="{FF2B5EF4-FFF2-40B4-BE49-F238E27FC236}">
                    <a16:creationId xmlns:a16="http://schemas.microsoft.com/office/drawing/2014/main" id="{D3CABA3B-EAFF-B73B-C85D-4FB64CA6A7A9}"/>
                  </a:ext>
                </a:extLst>
              </p:cNvPr>
              <p:cNvSpPr/>
              <p:nvPr/>
            </p:nvSpPr>
            <p:spPr>
              <a:xfrm>
                <a:off x="3336600" y="3468450"/>
                <a:ext cx="336250" cy="668300"/>
              </a:xfrm>
              <a:custGeom>
                <a:avLst/>
                <a:gdLst/>
                <a:ahLst/>
                <a:cxnLst/>
                <a:rect l="l" t="t" r="r" b="b"/>
                <a:pathLst>
                  <a:path w="13450" h="26732" extrusionOk="0">
                    <a:moveTo>
                      <a:pt x="12354" y="461"/>
                    </a:moveTo>
                    <a:cubicBezTo>
                      <a:pt x="12730" y="461"/>
                      <a:pt x="13031" y="762"/>
                      <a:pt x="13031" y="1139"/>
                    </a:cubicBezTo>
                    <a:lnTo>
                      <a:pt x="13031" y="24221"/>
                    </a:lnTo>
                    <a:cubicBezTo>
                      <a:pt x="13031" y="24598"/>
                      <a:pt x="12730" y="24899"/>
                      <a:pt x="12354" y="24899"/>
                    </a:cubicBezTo>
                    <a:lnTo>
                      <a:pt x="1097" y="24899"/>
                    </a:lnTo>
                    <a:cubicBezTo>
                      <a:pt x="720" y="24899"/>
                      <a:pt x="419" y="24598"/>
                      <a:pt x="419" y="24221"/>
                    </a:cubicBezTo>
                    <a:lnTo>
                      <a:pt x="419" y="1139"/>
                    </a:lnTo>
                    <a:cubicBezTo>
                      <a:pt x="419" y="762"/>
                      <a:pt x="720" y="461"/>
                      <a:pt x="1097" y="461"/>
                    </a:cubicBezTo>
                    <a:close/>
                    <a:moveTo>
                      <a:pt x="1022" y="0"/>
                    </a:moveTo>
                    <a:cubicBezTo>
                      <a:pt x="461" y="0"/>
                      <a:pt x="1" y="452"/>
                      <a:pt x="1" y="1021"/>
                    </a:cubicBezTo>
                    <a:lnTo>
                      <a:pt x="1" y="25711"/>
                    </a:lnTo>
                    <a:cubicBezTo>
                      <a:pt x="1" y="26280"/>
                      <a:pt x="461" y="26732"/>
                      <a:pt x="1022" y="26732"/>
                    </a:cubicBezTo>
                    <a:lnTo>
                      <a:pt x="12429" y="26732"/>
                    </a:lnTo>
                    <a:cubicBezTo>
                      <a:pt x="12998" y="26732"/>
                      <a:pt x="13450" y="26271"/>
                      <a:pt x="13450" y="25711"/>
                    </a:cubicBezTo>
                    <a:lnTo>
                      <a:pt x="13450" y="1021"/>
                    </a:lnTo>
                    <a:cubicBezTo>
                      <a:pt x="13450" y="452"/>
                      <a:pt x="12998" y="0"/>
                      <a:pt x="12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82;p55">
                <a:extLst>
                  <a:ext uri="{FF2B5EF4-FFF2-40B4-BE49-F238E27FC236}">
                    <a16:creationId xmlns:a16="http://schemas.microsoft.com/office/drawing/2014/main" id="{97322213-C069-B88D-BF82-4F6F51BF9AAF}"/>
                  </a:ext>
                </a:extLst>
              </p:cNvPr>
              <p:cNvSpPr/>
              <p:nvPr/>
            </p:nvSpPr>
            <p:spPr>
              <a:xfrm>
                <a:off x="3490375" y="4105350"/>
                <a:ext cx="182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9" extrusionOk="0">
                    <a:moveTo>
                      <a:pt x="511" y="84"/>
                    </a:moveTo>
                    <a:cubicBezTo>
                      <a:pt x="587" y="84"/>
                      <a:pt x="645" y="143"/>
                      <a:pt x="645" y="218"/>
                    </a:cubicBezTo>
                    <a:lnTo>
                      <a:pt x="645" y="511"/>
                    </a:lnTo>
                    <a:cubicBezTo>
                      <a:pt x="645" y="586"/>
                      <a:pt x="587" y="653"/>
                      <a:pt x="511" y="653"/>
                    </a:cubicBezTo>
                    <a:lnTo>
                      <a:pt x="219" y="653"/>
                    </a:lnTo>
                    <a:cubicBezTo>
                      <a:pt x="143" y="653"/>
                      <a:pt x="76" y="586"/>
                      <a:pt x="76" y="511"/>
                    </a:cubicBezTo>
                    <a:lnTo>
                      <a:pt x="76" y="218"/>
                    </a:lnTo>
                    <a:cubicBezTo>
                      <a:pt x="76" y="143"/>
                      <a:pt x="143" y="84"/>
                      <a:pt x="219" y="84"/>
                    </a:cubicBezTo>
                    <a:close/>
                    <a:moveTo>
                      <a:pt x="219" y="0"/>
                    </a:moveTo>
                    <a:cubicBezTo>
                      <a:pt x="101" y="0"/>
                      <a:pt x="1" y="101"/>
                      <a:pt x="1" y="218"/>
                    </a:cubicBezTo>
                    <a:lnTo>
                      <a:pt x="1" y="511"/>
                    </a:lnTo>
                    <a:cubicBezTo>
                      <a:pt x="1" y="628"/>
                      <a:pt x="101" y="729"/>
                      <a:pt x="219" y="729"/>
                    </a:cubicBezTo>
                    <a:lnTo>
                      <a:pt x="511" y="729"/>
                    </a:lnTo>
                    <a:cubicBezTo>
                      <a:pt x="629" y="729"/>
                      <a:pt x="729" y="628"/>
                      <a:pt x="729" y="511"/>
                    </a:cubicBezTo>
                    <a:lnTo>
                      <a:pt x="729" y="218"/>
                    </a:lnTo>
                    <a:cubicBezTo>
                      <a:pt x="729" y="101"/>
                      <a:pt x="629" y="0"/>
                      <a:pt x="5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" name="Google Shape;880;p45">
            <a:extLst>
              <a:ext uri="{FF2B5EF4-FFF2-40B4-BE49-F238E27FC236}">
                <a16:creationId xmlns:a16="http://schemas.microsoft.com/office/drawing/2014/main" id="{2F0CC454-0777-A911-5F80-EB72E53E5E26}"/>
              </a:ext>
            </a:extLst>
          </p:cNvPr>
          <p:cNvSpPr/>
          <p:nvPr/>
        </p:nvSpPr>
        <p:spPr>
          <a:xfrm>
            <a:off x="357545" y="1679530"/>
            <a:ext cx="542564" cy="542564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887;p45">
            <a:extLst>
              <a:ext uri="{FF2B5EF4-FFF2-40B4-BE49-F238E27FC236}">
                <a16:creationId xmlns:a16="http://schemas.microsoft.com/office/drawing/2014/main" id="{39AB4503-BBB5-1C32-A816-E175219DDA08}"/>
              </a:ext>
            </a:extLst>
          </p:cNvPr>
          <p:cNvSpPr txBox="1">
            <a:spLocks/>
          </p:cNvSpPr>
          <p:nvPr/>
        </p:nvSpPr>
        <p:spPr>
          <a:xfrm>
            <a:off x="345273" y="837223"/>
            <a:ext cx="5508309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fr-FR" b="1" dirty="0">
                <a:solidFill>
                  <a:schemeClr val="accent2">
                    <a:lumMod val="10000"/>
                  </a:schemeClr>
                </a:solidFill>
                <a:latin typeface="Overpass" pitchFamily="2" charset="0"/>
              </a:rPr>
              <a:t>Notre plateforme de télésanté vous permet de bénéficier du télé conseil médical afin de :</a:t>
            </a:r>
          </a:p>
        </p:txBody>
      </p:sp>
      <p:sp>
        <p:nvSpPr>
          <p:cNvPr id="45" name="Google Shape;880;p45">
            <a:extLst>
              <a:ext uri="{FF2B5EF4-FFF2-40B4-BE49-F238E27FC236}">
                <a16:creationId xmlns:a16="http://schemas.microsoft.com/office/drawing/2014/main" id="{96BE764E-18F5-3E00-0A75-4764D0F9F399}"/>
              </a:ext>
            </a:extLst>
          </p:cNvPr>
          <p:cNvSpPr/>
          <p:nvPr/>
        </p:nvSpPr>
        <p:spPr>
          <a:xfrm>
            <a:off x="357545" y="2562405"/>
            <a:ext cx="542564" cy="542564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Titre 4">
            <a:extLst>
              <a:ext uri="{FF2B5EF4-FFF2-40B4-BE49-F238E27FC236}">
                <a16:creationId xmlns:a16="http://schemas.microsoft.com/office/drawing/2014/main" id="{74E5D119-1DFB-E5A8-6394-4F96AE082181}"/>
              </a:ext>
            </a:extLst>
          </p:cNvPr>
          <p:cNvSpPr txBox="1">
            <a:spLocks/>
          </p:cNvSpPr>
          <p:nvPr/>
        </p:nvSpPr>
        <p:spPr>
          <a:xfrm>
            <a:off x="377649" y="1763437"/>
            <a:ext cx="488069" cy="3178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000">
                <a:solidFill>
                  <a:schemeClr val="bg1"/>
                </a:solidFill>
                <a:latin typeface="Palanquin Dark" panose="020B0604020202020204" charset="0"/>
                <a:cs typeface="Palanquin Dark" panose="020B0604020202020204" charset="0"/>
              </a:rPr>
              <a:t>01</a:t>
            </a:r>
          </a:p>
        </p:txBody>
      </p:sp>
      <p:sp>
        <p:nvSpPr>
          <p:cNvPr id="47" name="Titre 4">
            <a:extLst>
              <a:ext uri="{FF2B5EF4-FFF2-40B4-BE49-F238E27FC236}">
                <a16:creationId xmlns:a16="http://schemas.microsoft.com/office/drawing/2014/main" id="{8C74922B-3D9F-2081-709B-26BE3DC06F9E}"/>
              </a:ext>
            </a:extLst>
          </p:cNvPr>
          <p:cNvSpPr txBox="1">
            <a:spLocks/>
          </p:cNvSpPr>
          <p:nvPr/>
        </p:nvSpPr>
        <p:spPr>
          <a:xfrm>
            <a:off x="371833" y="2636799"/>
            <a:ext cx="488069" cy="3178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000">
                <a:solidFill>
                  <a:schemeClr val="bg1"/>
                </a:solidFill>
                <a:latin typeface="Palanquin Dark" panose="020B0604020202020204" charset="0"/>
                <a:cs typeface="Palanquin Dark" panose="020B0604020202020204" charset="0"/>
              </a:rPr>
              <a:t>02</a:t>
            </a:r>
          </a:p>
        </p:txBody>
      </p:sp>
      <p:sp>
        <p:nvSpPr>
          <p:cNvPr id="48" name="Google Shape;887;p45">
            <a:extLst>
              <a:ext uri="{FF2B5EF4-FFF2-40B4-BE49-F238E27FC236}">
                <a16:creationId xmlns:a16="http://schemas.microsoft.com/office/drawing/2014/main" id="{89D63871-19D7-632A-E8AD-D56C21F3BDFE}"/>
              </a:ext>
            </a:extLst>
          </p:cNvPr>
          <p:cNvSpPr txBox="1">
            <a:spLocks/>
          </p:cNvSpPr>
          <p:nvPr/>
        </p:nvSpPr>
        <p:spPr>
          <a:xfrm>
            <a:off x="885822" y="1556151"/>
            <a:ext cx="4743450" cy="9268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fr-FR" sz="1200" dirty="0">
                <a:latin typeface="Overpass" pitchFamily="2" charset="0"/>
              </a:rPr>
              <a:t>Poser des questions, obtenir gratuitement des conseils médicaux ou être orienté vers un spécialiste par des médecins bénévoles dans de brefs délais.</a:t>
            </a:r>
          </a:p>
        </p:txBody>
      </p:sp>
      <p:sp>
        <p:nvSpPr>
          <p:cNvPr id="50" name="Google Shape;887;p45">
            <a:extLst>
              <a:ext uri="{FF2B5EF4-FFF2-40B4-BE49-F238E27FC236}">
                <a16:creationId xmlns:a16="http://schemas.microsoft.com/office/drawing/2014/main" id="{E79A93BD-6113-D947-7C94-9ECE56C4BCC0}"/>
              </a:ext>
            </a:extLst>
          </p:cNvPr>
          <p:cNvSpPr txBox="1">
            <a:spLocks/>
          </p:cNvSpPr>
          <p:nvPr/>
        </p:nvSpPr>
        <p:spPr>
          <a:xfrm>
            <a:off x="896346" y="2574731"/>
            <a:ext cx="4743450" cy="5425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fr-FR" sz="1200" dirty="0">
                <a:latin typeface="Overpass" pitchFamily="2" charset="0"/>
              </a:rPr>
              <a:t>Consulter gratuitement les questions déjà résolues par nos médecins (comme un forum médical en ligne).</a:t>
            </a:r>
          </a:p>
        </p:txBody>
      </p:sp>
      <p:sp>
        <p:nvSpPr>
          <p:cNvPr id="59" name="Google Shape;880;p45">
            <a:extLst>
              <a:ext uri="{FF2B5EF4-FFF2-40B4-BE49-F238E27FC236}">
                <a16:creationId xmlns:a16="http://schemas.microsoft.com/office/drawing/2014/main" id="{3C296894-05B8-A3AB-BE0F-504789D6984B}"/>
              </a:ext>
            </a:extLst>
          </p:cNvPr>
          <p:cNvSpPr/>
          <p:nvPr/>
        </p:nvSpPr>
        <p:spPr>
          <a:xfrm>
            <a:off x="357545" y="3445099"/>
            <a:ext cx="542564" cy="542564"/>
          </a:xfrm>
          <a:prstGeom prst="ellipse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887;p45">
            <a:extLst>
              <a:ext uri="{FF2B5EF4-FFF2-40B4-BE49-F238E27FC236}">
                <a16:creationId xmlns:a16="http://schemas.microsoft.com/office/drawing/2014/main" id="{D9A6F6C4-7550-133B-1EB5-AF95BCB48F1C}"/>
              </a:ext>
            </a:extLst>
          </p:cNvPr>
          <p:cNvSpPr txBox="1">
            <a:spLocks/>
          </p:cNvSpPr>
          <p:nvPr/>
        </p:nvSpPr>
        <p:spPr>
          <a:xfrm>
            <a:off x="955035" y="3445099"/>
            <a:ext cx="4743450" cy="5425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fr-FR" sz="1200" dirty="0">
                <a:latin typeface="Overpass" pitchFamily="2" charset="0"/>
              </a:rPr>
              <a:t>Bénéficiez de conseils santé partagés quotidiennement sur nos réseaux sociaux (Facebook, Instagram et </a:t>
            </a:r>
            <a:r>
              <a:rPr lang="fr-FR" sz="1200" dirty="0" err="1">
                <a:latin typeface="Overpass" pitchFamily="2" charset="0"/>
              </a:rPr>
              <a:t>Linkedin</a:t>
            </a:r>
            <a:r>
              <a:rPr lang="fr-FR" sz="1200" dirty="0">
                <a:latin typeface="Overpass" pitchFamily="2" charset="0"/>
              </a:rPr>
              <a:t>).</a:t>
            </a:r>
          </a:p>
        </p:txBody>
      </p:sp>
      <p:sp>
        <p:nvSpPr>
          <p:cNvPr id="61" name="Titre 4">
            <a:extLst>
              <a:ext uri="{FF2B5EF4-FFF2-40B4-BE49-F238E27FC236}">
                <a16:creationId xmlns:a16="http://schemas.microsoft.com/office/drawing/2014/main" id="{4C07AACF-02B6-1B76-8C98-373150A297F9}"/>
              </a:ext>
            </a:extLst>
          </p:cNvPr>
          <p:cNvSpPr txBox="1">
            <a:spLocks/>
          </p:cNvSpPr>
          <p:nvPr/>
        </p:nvSpPr>
        <p:spPr>
          <a:xfrm>
            <a:off x="376321" y="3532150"/>
            <a:ext cx="488069" cy="3178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000">
                <a:solidFill>
                  <a:schemeClr val="bg1"/>
                </a:solidFill>
                <a:latin typeface="Palanquin Dark" panose="020B0604020202020204" charset="0"/>
                <a:cs typeface="Palanquin Dark" panose="020B0604020202020204" charset="0"/>
              </a:rPr>
              <a:t>03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85A55455-B3E5-CF92-921E-3C05588B8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74" y="4427959"/>
            <a:ext cx="1190632" cy="50837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AB182B30-6933-4257-6EFF-61F755B468E2}"/>
              </a:ext>
            </a:extLst>
          </p:cNvPr>
          <p:cNvGrpSpPr/>
          <p:nvPr/>
        </p:nvGrpSpPr>
        <p:grpSpPr>
          <a:xfrm>
            <a:off x="5692098" y="1262681"/>
            <a:ext cx="1642328" cy="3184762"/>
            <a:chOff x="5353576" y="1295837"/>
            <a:chExt cx="1642328" cy="3184762"/>
          </a:xfrm>
        </p:grpSpPr>
        <p:pic>
          <p:nvPicPr>
            <p:cNvPr id="8" name="Image 7" descr="Une image contenant texte, capture d’écran, conception&#10;&#10;Description générée automatiquement">
              <a:extLst>
                <a:ext uri="{FF2B5EF4-FFF2-40B4-BE49-F238E27FC236}">
                  <a16:creationId xmlns:a16="http://schemas.microsoft.com/office/drawing/2014/main" id="{4175ADB3-A840-B23A-AE7A-F5993FA2A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85" r="571" b="577"/>
            <a:stretch/>
          </p:blipFill>
          <p:spPr>
            <a:xfrm>
              <a:off x="5382874" y="1350746"/>
              <a:ext cx="1613030" cy="3092798"/>
            </a:xfrm>
            <a:prstGeom prst="rect">
              <a:avLst/>
            </a:prstGeom>
          </p:spPr>
        </p:pic>
        <p:grpSp>
          <p:nvGrpSpPr>
            <p:cNvPr id="5" name="Google Shape;1080;p55">
              <a:extLst>
                <a:ext uri="{FF2B5EF4-FFF2-40B4-BE49-F238E27FC236}">
                  <a16:creationId xmlns:a16="http://schemas.microsoft.com/office/drawing/2014/main" id="{69561313-612C-B917-E47D-EB1555C2C307}"/>
                </a:ext>
              </a:extLst>
            </p:cNvPr>
            <p:cNvGrpSpPr/>
            <p:nvPr/>
          </p:nvGrpSpPr>
          <p:grpSpPr>
            <a:xfrm>
              <a:off x="5353576" y="1295837"/>
              <a:ext cx="1640129" cy="3184762"/>
              <a:chOff x="3336600" y="3468450"/>
              <a:chExt cx="336250" cy="668300"/>
            </a:xfrm>
          </p:grpSpPr>
          <p:sp>
            <p:nvSpPr>
              <p:cNvPr id="6" name="Google Shape;1081;p55">
                <a:extLst>
                  <a:ext uri="{FF2B5EF4-FFF2-40B4-BE49-F238E27FC236}">
                    <a16:creationId xmlns:a16="http://schemas.microsoft.com/office/drawing/2014/main" id="{1AF25165-1D96-FB58-1BA1-316CE246A7F3}"/>
                  </a:ext>
                </a:extLst>
              </p:cNvPr>
              <p:cNvSpPr/>
              <p:nvPr/>
            </p:nvSpPr>
            <p:spPr>
              <a:xfrm>
                <a:off x="3336600" y="3468450"/>
                <a:ext cx="336250" cy="668300"/>
              </a:xfrm>
              <a:custGeom>
                <a:avLst/>
                <a:gdLst/>
                <a:ahLst/>
                <a:cxnLst/>
                <a:rect l="l" t="t" r="r" b="b"/>
                <a:pathLst>
                  <a:path w="13450" h="26732" extrusionOk="0">
                    <a:moveTo>
                      <a:pt x="12354" y="461"/>
                    </a:moveTo>
                    <a:cubicBezTo>
                      <a:pt x="12730" y="461"/>
                      <a:pt x="13031" y="762"/>
                      <a:pt x="13031" y="1139"/>
                    </a:cubicBezTo>
                    <a:lnTo>
                      <a:pt x="13031" y="24221"/>
                    </a:lnTo>
                    <a:cubicBezTo>
                      <a:pt x="13031" y="24598"/>
                      <a:pt x="12730" y="24899"/>
                      <a:pt x="12354" y="24899"/>
                    </a:cubicBezTo>
                    <a:lnTo>
                      <a:pt x="1097" y="24899"/>
                    </a:lnTo>
                    <a:cubicBezTo>
                      <a:pt x="720" y="24899"/>
                      <a:pt x="419" y="24598"/>
                      <a:pt x="419" y="24221"/>
                    </a:cubicBezTo>
                    <a:lnTo>
                      <a:pt x="419" y="1139"/>
                    </a:lnTo>
                    <a:cubicBezTo>
                      <a:pt x="419" y="762"/>
                      <a:pt x="720" y="461"/>
                      <a:pt x="1097" y="461"/>
                    </a:cubicBezTo>
                    <a:close/>
                    <a:moveTo>
                      <a:pt x="1022" y="0"/>
                    </a:moveTo>
                    <a:cubicBezTo>
                      <a:pt x="461" y="0"/>
                      <a:pt x="1" y="452"/>
                      <a:pt x="1" y="1021"/>
                    </a:cubicBezTo>
                    <a:lnTo>
                      <a:pt x="1" y="25711"/>
                    </a:lnTo>
                    <a:cubicBezTo>
                      <a:pt x="1" y="26280"/>
                      <a:pt x="461" y="26732"/>
                      <a:pt x="1022" y="26732"/>
                    </a:cubicBezTo>
                    <a:lnTo>
                      <a:pt x="12429" y="26732"/>
                    </a:lnTo>
                    <a:cubicBezTo>
                      <a:pt x="12998" y="26732"/>
                      <a:pt x="13450" y="26271"/>
                      <a:pt x="13450" y="25711"/>
                    </a:cubicBezTo>
                    <a:lnTo>
                      <a:pt x="13450" y="1021"/>
                    </a:lnTo>
                    <a:cubicBezTo>
                      <a:pt x="13450" y="452"/>
                      <a:pt x="12998" y="0"/>
                      <a:pt x="12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082;p55">
                <a:extLst>
                  <a:ext uri="{FF2B5EF4-FFF2-40B4-BE49-F238E27FC236}">
                    <a16:creationId xmlns:a16="http://schemas.microsoft.com/office/drawing/2014/main" id="{0A477CA5-E7CC-4A7A-C3EE-F90CF7D240ED}"/>
                  </a:ext>
                </a:extLst>
              </p:cNvPr>
              <p:cNvSpPr/>
              <p:nvPr/>
            </p:nvSpPr>
            <p:spPr>
              <a:xfrm>
                <a:off x="3490375" y="4105350"/>
                <a:ext cx="182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9" extrusionOk="0">
                    <a:moveTo>
                      <a:pt x="511" y="84"/>
                    </a:moveTo>
                    <a:cubicBezTo>
                      <a:pt x="587" y="84"/>
                      <a:pt x="645" y="143"/>
                      <a:pt x="645" y="218"/>
                    </a:cubicBezTo>
                    <a:lnTo>
                      <a:pt x="645" y="511"/>
                    </a:lnTo>
                    <a:cubicBezTo>
                      <a:pt x="645" y="586"/>
                      <a:pt x="587" y="653"/>
                      <a:pt x="511" y="653"/>
                    </a:cubicBezTo>
                    <a:lnTo>
                      <a:pt x="219" y="653"/>
                    </a:lnTo>
                    <a:cubicBezTo>
                      <a:pt x="143" y="653"/>
                      <a:pt x="76" y="586"/>
                      <a:pt x="76" y="511"/>
                    </a:cubicBezTo>
                    <a:lnTo>
                      <a:pt x="76" y="218"/>
                    </a:lnTo>
                    <a:cubicBezTo>
                      <a:pt x="76" y="143"/>
                      <a:pt x="143" y="84"/>
                      <a:pt x="219" y="84"/>
                    </a:cubicBezTo>
                    <a:close/>
                    <a:moveTo>
                      <a:pt x="219" y="0"/>
                    </a:moveTo>
                    <a:cubicBezTo>
                      <a:pt x="101" y="0"/>
                      <a:pt x="1" y="101"/>
                      <a:pt x="1" y="218"/>
                    </a:cubicBezTo>
                    <a:lnTo>
                      <a:pt x="1" y="511"/>
                    </a:lnTo>
                    <a:cubicBezTo>
                      <a:pt x="1" y="628"/>
                      <a:pt x="101" y="729"/>
                      <a:pt x="219" y="729"/>
                    </a:cubicBezTo>
                    <a:lnTo>
                      <a:pt x="511" y="729"/>
                    </a:lnTo>
                    <a:cubicBezTo>
                      <a:pt x="629" y="729"/>
                      <a:pt x="729" y="628"/>
                      <a:pt x="729" y="511"/>
                    </a:cubicBezTo>
                    <a:lnTo>
                      <a:pt x="729" y="218"/>
                    </a:lnTo>
                    <a:cubicBezTo>
                      <a:pt x="729" y="101"/>
                      <a:pt x="629" y="0"/>
                      <a:pt x="5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01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: avec coins arrondis en diagonale 12">
            <a:extLst>
              <a:ext uri="{FF2B5EF4-FFF2-40B4-BE49-F238E27FC236}">
                <a16:creationId xmlns:a16="http://schemas.microsoft.com/office/drawing/2014/main" id="{C8A0C1B3-37A2-BE3F-4991-9E6AD4931160}"/>
              </a:ext>
            </a:extLst>
          </p:cNvPr>
          <p:cNvSpPr/>
          <p:nvPr/>
        </p:nvSpPr>
        <p:spPr>
          <a:xfrm>
            <a:off x="6135842" y="1657269"/>
            <a:ext cx="1330976" cy="729477"/>
          </a:xfrm>
          <a:prstGeom prst="round2DiagRect">
            <a:avLst/>
          </a:prstGeom>
          <a:solidFill>
            <a:srgbClr val="1AAA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4BC9E"/>
              </a:solidFill>
            </a:endParaRP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68CBF727-5B1E-153A-91C2-E263BACAFE6C}"/>
              </a:ext>
            </a:extLst>
          </p:cNvPr>
          <p:cNvSpPr/>
          <p:nvPr/>
        </p:nvSpPr>
        <p:spPr>
          <a:xfrm>
            <a:off x="2744354" y="1666991"/>
            <a:ext cx="1394832" cy="729477"/>
          </a:xfrm>
          <a:prstGeom prst="round2DiagRect">
            <a:avLst/>
          </a:prstGeom>
          <a:solidFill>
            <a:srgbClr val="24BC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4BC9E"/>
              </a:solidFill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0" y="0"/>
            <a:ext cx="2200299" cy="5143500"/>
          </a:xfrm>
          <a:prstGeom prst="rect">
            <a:avLst/>
          </a:prstGeom>
          <a:solidFill>
            <a:srgbClr val="24BC9E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700"/>
          </a:p>
        </p:txBody>
      </p:sp>
      <p:grpSp>
        <p:nvGrpSpPr>
          <p:cNvPr id="352" name="Google Shape;352;p7"/>
          <p:cNvGrpSpPr/>
          <p:nvPr/>
        </p:nvGrpSpPr>
        <p:grpSpPr>
          <a:xfrm>
            <a:off x="2802834" y="1733949"/>
            <a:ext cx="1258088" cy="711750"/>
            <a:chOff x="0" y="-142880"/>
            <a:chExt cx="3354902" cy="1897997"/>
          </a:xfrm>
        </p:grpSpPr>
        <p:sp>
          <p:nvSpPr>
            <p:cNvPr id="353" name="Google Shape;353;p7"/>
            <p:cNvSpPr txBox="1"/>
            <p:nvPr/>
          </p:nvSpPr>
          <p:spPr>
            <a:xfrm>
              <a:off x="0" y="-142880"/>
              <a:ext cx="3354902" cy="619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0018"/>
                </a:lnSpc>
              </a:pPr>
              <a:r>
                <a:rPr lang="en-US" sz="1373" b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B to C</a:t>
              </a:r>
              <a:endParaRPr sz="700"/>
            </a:p>
          </p:txBody>
        </p:sp>
        <p:sp>
          <p:nvSpPr>
            <p:cNvPr id="354" name="Google Shape;354;p7"/>
            <p:cNvSpPr txBox="1"/>
            <p:nvPr/>
          </p:nvSpPr>
          <p:spPr>
            <a:xfrm>
              <a:off x="0" y="512727"/>
              <a:ext cx="3354902" cy="1242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20023"/>
                </a:lnSpc>
              </a:pPr>
              <a:r>
                <a:rPr lang="en-US" sz="841" b="1" err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Diriger</a:t>
              </a:r>
              <a:r>
                <a:rPr lang="en-US" sz="841" b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 les patients via www.doqtoor.com</a:t>
              </a:r>
              <a:endParaRPr sz="700"/>
            </a:p>
            <a:p>
              <a:pPr algn="ctr">
                <a:lnSpc>
                  <a:spcPct val="120023"/>
                </a:lnSpc>
              </a:pPr>
              <a:endParaRPr sz="841" b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grpSp>
        <p:nvGrpSpPr>
          <p:cNvPr id="356" name="Google Shape;356;p7"/>
          <p:cNvGrpSpPr/>
          <p:nvPr/>
        </p:nvGrpSpPr>
        <p:grpSpPr>
          <a:xfrm>
            <a:off x="6002942" y="1729233"/>
            <a:ext cx="1531013" cy="748546"/>
            <a:chOff x="-38102" y="-123829"/>
            <a:chExt cx="4082700" cy="1996124"/>
          </a:xfrm>
        </p:grpSpPr>
        <p:sp>
          <p:nvSpPr>
            <p:cNvPr id="357" name="Google Shape;357;p7"/>
            <p:cNvSpPr txBox="1"/>
            <p:nvPr/>
          </p:nvSpPr>
          <p:spPr>
            <a:xfrm>
              <a:off x="-38102" y="-123829"/>
              <a:ext cx="4082700" cy="619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10018"/>
                </a:lnSpc>
              </a:pPr>
              <a:r>
                <a:rPr lang="en-US" sz="1373" b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B to B to C</a:t>
              </a:r>
              <a:endParaRPr sz="700"/>
            </a:p>
          </p:txBody>
        </p:sp>
        <p:sp>
          <p:nvSpPr>
            <p:cNvPr id="358" name="Google Shape;358;p7"/>
            <p:cNvSpPr txBox="1"/>
            <p:nvPr/>
          </p:nvSpPr>
          <p:spPr>
            <a:xfrm>
              <a:off x="94330" y="618446"/>
              <a:ext cx="3764399" cy="1253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5668"/>
                </a:lnSpc>
                <a:buClr>
                  <a:schemeClr val="dk1"/>
                </a:buClr>
                <a:buSzPts val="1100"/>
              </a:pPr>
              <a:r>
                <a:rPr lang="en-US" sz="792" b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        Patients via assurances</a:t>
              </a:r>
              <a:endParaRPr sz="792" b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>
                <a:lnSpc>
                  <a:spcPct val="125668"/>
                </a:lnSpc>
                <a:buClr>
                  <a:schemeClr val="dk1"/>
                </a:buClr>
                <a:buSzPts val="1100"/>
              </a:pPr>
              <a:r>
                <a:rPr lang="en-US" sz="792" b="1">
                  <a:solidFill>
                    <a:srgbClr val="FFFFFF"/>
                  </a:solidFill>
                  <a:latin typeface="Overpass"/>
                  <a:ea typeface="Overpass"/>
                  <a:cs typeface="Overpass"/>
                  <a:sym typeface="Overpass"/>
                </a:rPr>
                <a:t>        ou entreprises</a:t>
              </a:r>
              <a:endParaRPr sz="792" b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endParaRPr>
            </a:p>
            <a:p>
              <a:pPr algn="r">
                <a:lnSpc>
                  <a:spcPct val="125668"/>
                </a:lnSpc>
              </a:pPr>
              <a:endParaRPr sz="841" b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</p:grpSp>
      <p:sp>
        <p:nvSpPr>
          <p:cNvPr id="369" name="Google Shape;369;p7"/>
          <p:cNvSpPr txBox="1"/>
          <p:nvPr/>
        </p:nvSpPr>
        <p:spPr>
          <a:xfrm>
            <a:off x="3121413" y="262762"/>
            <a:ext cx="4015500" cy="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100" b="1">
                <a:solidFill>
                  <a:srgbClr val="24BC9E"/>
                </a:solidFill>
                <a:latin typeface="Palanquin Dark" panose="020B0604020202020204" charset="0"/>
                <a:ea typeface="Halant"/>
                <a:cs typeface="Palanquin Dark" panose="020B0604020202020204" charset="0"/>
                <a:sym typeface="Halant"/>
              </a:rPr>
              <a:t>Téléconsultation</a:t>
            </a:r>
            <a:endParaRPr sz="600" b="1">
              <a:latin typeface="Palanquin Dark" panose="020B0604020202020204" charset="0"/>
              <a:cs typeface="Palanquin Dark" panose="020B0604020202020204" charset="0"/>
            </a:endParaRPr>
          </a:p>
        </p:txBody>
      </p:sp>
      <p:sp>
        <p:nvSpPr>
          <p:cNvPr id="370" name="Google Shape;370;p7"/>
          <p:cNvSpPr txBox="1"/>
          <p:nvPr/>
        </p:nvSpPr>
        <p:spPr>
          <a:xfrm>
            <a:off x="3121413" y="966659"/>
            <a:ext cx="57315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Notre </a:t>
            </a:r>
            <a:r>
              <a:rPr lang="en-US" sz="1200" b="1" dirty="0" err="1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plateforme</a:t>
            </a: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 de </a:t>
            </a:r>
            <a:r>
              <a:rPr lang="en-US" sz="1200" b="1" dirty="0" err="1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télésanté</a:t>
            </a: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200" b="1" dirty="0" err="1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vous</a:t>
            </a: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200" b="1" dirty="0" err="1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permet</a:t>
            </a: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 de </a:t>
            </a:r>
            <a:r>
              <a:rPr lang="en-US" sz="1200" b="1" dirty="0" err="1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bénéficier</a:t>
            </a: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 d’un </a:t>
            </a:r>
            <a:r>
              <a:rPr lang="en-US" sz="1200" b="1" dirty="0" err="1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avis</a:t>
            </a: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200" b="1" dirty="0" err="1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médical</a:t>
            </a: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200" b="1" dirty="0" err="1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instantané</a:t>
            </a: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200" b="1" dirty="0" err="1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en</a:t>
            </a: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-US" sz="1200" b="1" dirty="0" err="1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ligne</a:t>
            </a: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 :</a:t>
            </a:r>
            <a:endParaRPr sz="6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73" name="Google Shape;373;p7"/>
          <p:cNvSpPr txBox="1"/>
          <p:nvPr/>
        </p:nvSpPr>
        <p:spPr>
          <a:xfrm>
            <a:off x="4144836" y="1791093"/>
            <a:ext cx="18295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82">
              <a:buClr>
                <a:srgbClr val="24BC9E"/>
              </a:buClr>
              <a:buSzPts val="1799"/>
            </a:pPr>
            <a:r>
              <a:rPr lang="en-US" sz="1000" b="1">
                <a:solidFill>
                  <a:srgbClr val="24BC9E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.Paiement par téléconsultation</a:t>
            </a:r>
            <a:endParaRPr sz="1000" b="1">
              <a:solidFill>
                <a:srgbClr val="24BC9E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marL="57182">
              <a:buClr>
                <a:srgbClr val="24BC9E"/>
              </a:buClr>
              <a:buSzPts val="1799"/>
            </a:pPr>
            <a:r>
              <a:rPr lang="en-US" sz="1000" b="1">
                <a:solidFill>
                  <a:srgbClr val="24BC9E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.</a:t>
            </a:r>
            <a:r>
              <a:rPr lang="en-US" sz="1000" b="1" err="1">
                <a:solidFill>
                  <a:srgbClr val="24BC9E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Achetez</a:t>
            </a:r>
            <a:r>
              <a:rPr lang="en-US" sz="1000" b="1">
                <a:solidFill>
                  <a:srgbClr val="24BC9E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un package de téléconsultation </a:t>
            </a:r>
            <a:endParaRPr sz="1000" b="1">
              <a:solidFill>
                <a:srgbClr val="24BC9E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376" name="Google Shape;376;p7"/>
          <p:cNvSpPr txBox="1"/>
          <p:nvPr/>
        </p:nvSpPr>
        <p:spPr>
          <a:xfrm>
            <a:off x="7498377" y="1857742"/>
            <a:ext cx="12806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">
              <a:buClr>
                <a:srgbClr val="24BC9E"/>
              </a:buClr>
              <a:buSzPts val="1800"/>
            </a:pPr>
            <a:r>
              <a:rPr lang="en-US" sz="1000" b="1">
                <a:solidFill>
                  <a:srgbClr val="1AAAC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000" b="1">
                <a:solidFill>
                  <a:srgbClr val="1AAAC7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Payer un package de téléconsultation </a:t>
            </a:r>
            <a:endParaRPr sz="1000" b="1">
              <a:solidFill>
                <a:srgbClr val="1AAAC7"/>
              </a:solidFill>
            </a:endParaRPr>
          </a:p>
        </p:txBody>
      </p:sp>
      <p:grpSp>
        <p:nvGrpSpPr>
          <p:cNvPr id="327" name="Groupe 326">
            <a:extLst>
              <a:ext uri="{FF2B5EF4-FFF2-40B4-BE49-F238E27FC236}">
                <a16:creationId xmlns:a16="http://schemas.microsoft.com/office/drawing/2014/main" id="{8A73A57A-829D-D61F-7593-A3565BA5BE98}"/>
              </a:ext>
            </a:extLst>
          </p:cNvPr>
          <p:cNvGrpSpPr/>
          <p:nvPr/>
        </p:nvGrpSpPr>
        <p:grpSpPr>
          <a:xfrm>
            <a:off x="2828364" y="2762688"/>
            <a:ext cx="5799306" cy="2193741"/>
            <a:chOff x="2828364" y="2762688"/>
            <a:chExt cx="5799306" cy="2193741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49001C5F-B3B9-7C0D-4E25-3002D9C5D310}"/>
                </a:ext>
              </a:extLst>
            </p:cNvPr>
            <p:cNvGrpSpPr/>
            <p:nvPr/>
          </p:nvGrpSpPr>
          <p:grpSpPr>
            <a:xfrm>
              <a:off x="3141127" y="2762690"/>
              <a:ext cx="543701" cy="543701"/>
              <a:chOff x="2933956" y="2762690"/>
              <a:chExt cx="543701" cy="543701"/>
            </a:xfrm>
          </p:grpSpPr>
          <p:sp>
            <p:nvSpPr>
              <p:cNvPr id="2" name="Google Shape;802;p41">
                <a:extLst>
                  <a:ext uri="{FF2B5EF4-FFF2-40B4-BE49-F238E27FC236}">
                    <a16:creationId xmlns:a16="http://schemas.microsoft.com/office/drawing/2014/main" id="{458226BF-AE5A-2501-4F40-D4B1883336F4}"/>
                  </a:ext>
                </a:extLst>
              </p:cNvPr>
              <p:cNvSpPr/>
              <p:nvPr/>
            </p:nvSpPr>
            <p:spPr>
              <a:xfrm>
                <a:off x="2933956" y="2762690"/>
                <a:ext cx="543701" cy="543701"/>
              </a:xfrm>
              <a:prstGeom prst="ellipse">
                <a:avLst/>
              </a:prstGeom>
              <a:solidFill>
                <a:srgbClr val="24BC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" name="Google Shape;11764;p75">
                <a:extLst>
                  <a:ext uri="{FF2B5EF4-FFF2-40B4-BE49-F238E27FC236}">
                    <a16:creationId xmlns:a16="http://schemas.microsoft.com/office/drawing/2014/main" id="{77180748-79A9-587A-5680-9FBBC2D0BB1A}"/>
                  </a:ext>
                </a:extLst>
              </p:cNvPr>
              <p:cNvGrpSpPr/>
              <p:nvPr/>
            </p:nvGrpSpPr>
            <p:grpSpPr>
              <a:xfrm>
                <a:off x="2994767" y="2832031"/>
                <a:ext cx="422079" cy="405014"/>
                <a:chOff x="-62890750" y="2296300"/>
                <a:chExt cx="330825" cy="317450"/>
              </a:xfrm>
              <a:solidFill>
                <a:schemeClr val="bg1"/>
              </a:solidFill>
            </p:grpSpPr>
            <p:sp>
              <p:nvSpPr>
                <p:cNvPr id="9" name="Google Shape;11765;p75">
                  <a:extLst>
                    <a:ext uri="{FF2B5EF4-FFF2-40B4-BE49-F238E27FC236}">
                      <a16:creationId xmlns:a16="http://schemas.microsoft.com/office/drawing/2014/main" id="{D972A328-1FF9-0384-922F-EC5650F0E9CB}"/>
                    </a:ext>
                  </a:extLst>
                </p:cNvPr>
                <p:cNvSpPr/>
                <p:nvPr/>
              </p:nvSpPr>
              <p:spPr>
                <a:xfrm>
                  <a:off x="-62890750" y="2296300"/>
                  <a:ext cx="313500" cy="1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0" h="7815" extrusionOk="0">
                      <a:moveTo>
                        <a:pt x="11437" y="2080"/>
                      </a:moveTo>
                      <a:lnTo>
                        <a:pt x="11658" y="2931"/>
                      </a:lnTo>
                      <a:lnTo>
                        <a:pt x="10776" y="2742"/>
                      </a:lnTo>
                      <a:lnTo>
                        <a:pt x="11437" y="2080"/>
                      </a:lnTo>
                      <a:close/>
                      <a:moveTo>
                        <a:pt x="6617" y="1"/>
                      </a:moveTo>
                      <a:cubicBezTo>
                        <a:pt x="4916" y="1"/>
                        <a:pt x="3340" y="662"/>
                        <a:pt x="2112" y="1828"/>
                      </a:cubicBezTo>
                      <a:cubicBezTo>
                        <a:pt x="663" y="3277"/>
                        <a:pt x="1" y="5420"/>
                        <a:pt x="379" y="7467"/>
                      </a:cubicBezTo>
                      <a:cubicBezTo>
                        <a:pt x="442" y="7656"/>
                        <a:pt x="568" y="7814"/>
                        <a:pt x="789" y="7814"/>
                      </a:cubicBezTo>
                      <a:lnTo>
                        <a:pt x="852" y="7814"/>
                      </a:lnTo>
                      <a:cubicBezTo>
                        <a:pt x="1104" y="7783"/>
                        <a:pt x="1198" y="7562"/>
                        <a:pt x="1167" y="7341"/>
                      </a:cubicBezTo>
                      <a:cubicBezTo>
                        <a:pt x="852" y="5577"/>
                        <a:pt x="1419" y="3718"/>
                        <a:pt x="2710" y="2458"/>
                      </a:cubicBezTo>
                      <a:cubicBezTo>
                        <a:pt x="3719" y="1450"/>
                        <a:pt x="5136" y="851"/>
                        <a:pt x="6617" y="851"/>
                      </a:cubicBezTo>
                      <a:cubicBezTo>
                        <a:pt x="7940" y="851"/>
                        <a:pt x="9200" y="1324"/>
                        <a:pt x="10177" y="2206"/>
                      </a:cubicBezTo>
                      <a:lnTo>
                        <a:pt x="9610" y="2773"/>
                      </a:lnTo>
                      <a:cubicBezTo>
                        <a:pt x="9484" y="2899"/>
                        <a:pt x="9452" y="3057"/>
                        <a:pt x="9484" y="3183"/>
                      </a:cubicBezTo>
                      <a:cubicBezTo>
                        <a:pt x="9515" y="3340"/>
                        <a:pt x="9641" y="3403"/>
                        <a:pt x="9799" y="3466"/>
                      </a:cubicBezTo>
                      <a:lnTo>
                        <a:pt x="12036" y="3939"/>
                      </a:lnTo>
                      <a:lnTo>
                        <a:pt x="12130" y="3939"/>
                      </a:lnTo>
                      <a:cubicBezTo>
                        <a:pt x="12225" y="3939"/>
                        <a:pt x="12319" y="3876"/>
                        <a:pt x="12382" y="3813"/>
                      </a:cubicBezTo>
                      <a:cubicBezTo>
                        <a:pt x="12508" y="3687"/>
                        <a:pt x="12540" y="3561"/>
                        <a:pt x="12508" y="3403"/>
                      </a:cubicBezTo>
                      <a:lnTo>
                        <a:pt x="12036" y="1167"/>
                      </a:lnTo>
                      <a:cubicBezTo>
                        <a:pt x="12004" y="1009"/>
                        <a:pt x="11878" y="883"/>
                        <a:pt x="11752" y="851"/>
                      </a:cubicBezTo>
                      <a:cubicBezTo>
                        <a:pt x="11715" y="844"/>
                        <a:pt x="11678" y="840"/>
                        <a:pt x="11642" y="840"/>
                      </a:cubicBezTo>
                      <a:cubicBezTo>
                        <a:pt x="11526" y="840"/>
                        <a:pt x="11422" y="881"/>
                        <a:pt x="11374" y="977"/>
                      </a:cubicBezTo>
                      <a:lnTo>
                        <a:pt x="10776" y="1576"/>
                      </a:lnTo>
                      <a:cubicBezTo>
                        <a:pt x="9641" y="536"/>
                        <a:pt x="8129" y="1"/>
                        <a:pt x="661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11766;p75">
                  <a:extLst>
                    <a:ext uri="{FF2B5EF4-FFF2-40B4-BE49-F238E27FC236}">
                      <a16:creationId xmlns:a16="http://schemas.microsoft.com/office/drawing/2014/main" id="{1953925D-3ABE-2C1C-2D77-0E6AC21874DC}"/>
                    </a:ext>
                  </a:extLst>
                </p:cNvPr>
                <p:cNvSpPr/>
                <p:nvPr/>
              </p:nvSpPr>
              <p:spPr>
                <a:xfrm>
                  <a:off x="-62874975" y="2417475"/>
                  <a:ext cx="315050" cy="1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2" h="7851" extrusionOk="0">
                      <a:moveTo>
                        <a:pt x="977" y="4857"/>
                      </a:moveTo>
                      <a:lnTo>
                        <a:pt x="1827" y="5078"/>
                      </a:lnTo>
                      <a:lnTo>
                        <a:pt x="1166" y="5739"/>
                      </a:lnTo>
                      <a:lnTo>
                        <a:pt x="977" y="4857"/>
                      </a:lnTo>
                      <a:close/>
                      <a:moveTo>
                        <a:pt x="11779" y="1"/>
                      </a:moveTo>
                      <a:cubicBezTo>
                        <a:pt x="11759" y="1"/>
                        <a:pt x="11739" y="2"/>
                        <a:pt x="11720" y="6"/>
                      </a:cubicBezTo>
                      <a:cubicBezTo>
                        <a:pt x="11499" y="69"/>
                        <a:pt x="11373" y="289"/>
                        <a:pt x="11405" y="478"/>
                      </a:cubicBezTo>
                      <a:cubicBezTo>
                        <a:pt x="11720" y="2274"/>
                        <a:pt x="11184" y="4101"/>
                        <a:pt x="9861" y="5361"/>
                      </a:cubicBezTo>
                      <a:cubicBezTo>
                        <a:pt x="8853" y="6401"/>
                        <a:pt x="7435" y="7000"/>
                        <a:pt x="5986" y="7000"/>
                      </a:cubicBezTo>
                      <a:cubicBezTo>
                        <a:pt x="4631" y="7000"/>
                        <a:pt x="3371" y="6527"/>
                        <a:pt x="2394" y="5645"/>
                      </a:cubicBezTo>
                      <a:lnTo>
                        <a:pt x="2993" y="5046"/>
                      </a:lnTo>
                      <a:cubicBezTo>
                        <a:pt x="3088" y="4952"/>
                        <a:pt x="3151" y="4794"/>
                        <a:pt x="3088" y="4668"/>
                      </a:cubicBezTo>
                      <a:cubicBezTo>
                        <a:pt x="3056" y="4511"/>
                        <a:pt x="2962" y="4416"/>
                        <a:pt x="2772" y="4385"/>
                      </a:cubicBezTo>
                      <a:lnTo>
                        <a:pt x="536" y="3912"/>
                      </a:lnTo>
                      <a:cubicBezTo>
                        <a:pt x="506" y="3905"/>
                        <a:pt x="476" y="3901"/>
                        <a:pt x="446" y="3901"/>
                      </a:cubicBezTo>
                      <a:cubicBezTo>
                        <a:pt x="350" y="3901"/>
                        <a:pt x="254" y="3942"/>
                        <a:pt x="158" y="4038"/>
                      </a:cubicBezTo>
                      <a:cubicBezTo>
                        <a:pt x="32" y="4164"/>
                        <a:pt x="0" y="4290"/>
                        <a:pt x="32" y="4448"/>
                      </a:cubicBezTo>
                      <a:lnTo>
                        <a:pt x="504" y="6685"/>
                      </a:lnTo>
                      <a:cubicBezTo>
                        <a:pt x="536" y="6842"/>
                        <a:pt x="662" y="6937"/>
                        <a:pt x="788" y="7000"/>
                      </a:cubicBezTo>
                      <a:lnTo>
                        <a:pt x="882" y="7000"/>
                      </a:lnTo>
                      <a:cubicBezTo>
                        <a:pt x="1008" y="7000"/>
                        <a:pt x="1103" y="6968"/>
                        <a:pt x="1166" y="6874"/>
                      </a:cubicBezTo>
                      <a:lnTo>
                        <a:pt x="1764" y="6275"/>
                      </a:lnTo>
                      <a:cubicBezTo>
                        <a:pt x="2899" y="7315"/>
                        <a:pt x="4411" y="7850"/>
                        <a:pt x="5923" y="7850"/>
                      </a:cubicBezTo>
                      <a:cubicBezTo>
                        <a:pt x="7624" y="7850"/>
                        <a:pt x="9200" y="7189"/>
                        <a:pt x="10428" y="6023"/>
                      </a:cubicBezTo>
                      <a:cubicBezTo>
                        <a:pt x="11909" y="4511"/>
                        <a:pt x="12602" y="2400"/>
                        <a:pt x="12192" y="321"/>
                      </a:cubicBezTo>
                      <a:cubicBezTo>
                        <a:pt x="12164" y="123"/>
                        <a:pt x="11958" y="1"/>
                        <a:pt x="117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1767;p75">
                  <a:extLst>
                    <a:ext uri="{FF2B5EF4-FFF2-40B4-BE49-F238E27FC236}">
                      <a16:creationId xmlns:a16="http://schemas.microsoft.com/office/drawing/2014/main" id="{0F080FBD-3704-916D-A268-5CCB0DCD9722}"/>
                    </a:ext>
                  </a:extLst>
                </p:cNvPr>
                <p:cNvSpPr/>
                <p:nvPr/>
              </p:nvSpPr>
              <p:spPr>
                <a:xfrm>
                  <a:off x="-62822225" y="2357750"/>
                  <a:ext cx="193000" cy="19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0" h="7719" extrusionOk="0">
                      <a:moveTo>
                        <a:pt x="2238" y="1323"/>
                      </a:moveTo>
                      <a:lnTo>
                        <a:pt x="2238" y="1323"/>
                      </a:lnTo>
                      <a:cubicBezTo>
                        <a:pt x="2143" y="1544"/>
                        <a:pt x="2049" y="1827"/>
                        <a:pt x="1986" y="2111"/>
                      </a:cubicBezTo>
                      <a:lnTo>
                        <a:pt x="1419" y="2111"/>
                      </a:lnTo>
                      <a:cubicBezTo>
                        <a:pt x="1671" y="1796"/>
                        <a:pt x="1923" y="1512"/>
                        <a:pt x="2238" y="1323"/>
                      </a:cubicBezTo>
                      <a:close/>
                      <a:moveTo>
                        <a:pt x="3466" y="1040"/>
                      </a:moveTo>
                      <a:lnTo>
                        <a:pt x="3466" y="2111"/>
                      </a:lnTo>
                      <a:lnTo>
                        <a:pt x="2836" y="2111"/>
                      </a:lnTo>
                      <a:cubicBezTo>
                        <a:pt x="2994" y="1575"/>
                        <a:pt x="3246" y="1229"/>
                        <a:pt x="3466" y="1040"/>
                      </a:cubicBezTo>
                      <a:close/>
                      <a:moveTo>
                        <a:pt x="4254" y="1040"/>
                      </a:moveTo>
                      <a:cubicBezTo>
                        <a:pt x="4538" y="1229"/>
                        <a:pt x="4727" y="1575"/>
                        <a:pt x="4884" y="2111"/>
                      </a:cubicBezTo>
                      <a:lnTo>
                        <a:pt x="4254" y="2111"/>
                      </a:lnTo>
                      <a:lnTo>
                        <a:pt x="4254" y="1040"/>
                      </a:lnTo>
                      <a:close/>
                      <a:moveTo>
                        <a:pt x="5483" y="1323"/>
                      </a:moveTo>
                      <a:lnTo>
                        <a:pt x="5483" y="1323"/>
                      </a:lnTo>
                      <a:cubicBezTo>
                        <a:pt x="5798" y="1512"/>
                        <a:pt x="6081" y="1796"/>
                        <a:pt x="6302" y="2111"/>
                      </a:cubicBezTo>
                      <a:lnTo>
                        <a:pt x="5766" y="2111"/>
                      </a:lnTo>
                      <a:cubicBezTo>
                        <a:pt x="5672" y="1827"/>
                        <a:pt x="5609" y="1544"/>
                        <a:pt x="5483" y="1323"/>
                      </a:cubicBezTo>
                      <a:close/>
                      <a:moveTo>
                        <a:pt x="1765" y="2930"/>
                      </a:moveTo>
                      <a:cubicBezTo>
                        <a:pt x="1734" y="3245"/>
                        <a:pt x="1702" y="3560"/>
                        <a:pt x="1702" y="3875"/>
                      </a:cubicBezTo>
                      <a:cubicBezTo>
                        <a:pt x="1702" y="4190"/>
                        <a:pt x="1734" y="4537"/>
                        <a:pt x="1765" y="4820"/>
                      </a:cubicBezTo>
                      <a:lnTo>
                        <a:pt x="978" y="4820"/>
                      </a:lnTo>
                      <a:cubicBezTo>
                        <a:pt x="883" y="4537"/>
                        <a:pt x="820" y="4222"/>
                        <a:pt x="820" y="3875"/>
                      </a:cubicBezTo>
                      <a:cubicBezTo>
                        <a:pt x="820" y="3497"/>
                        <a:pt x="883" y="3214"/>
                        <a:pt x="978" y="2930"/>
                      </a:cubicBezTo>
                      <a:close/>
                      <a:moveTo>
                        <a:pt x="5136" y="2930"/>
                      </a:moveTo>
                      <a:cubicBezTo>
                        <a:pt x="5168" y="3245"/>
                        <a:pt x="5199" y="3560"/>
                        <a:pt x="5199" y="3875"/>
                      </a:cubicBezTo>
                      <a:cubicBezTo>
                        <a:pt x="5199" y="4222"/>
                        <a:pt x="5168" y="4537"/>
                        <a:pt x="5136" y="4820"/>
                      </a:cubicBezTo>
                      <a:lnTo>
                        <a:pt x="4286" y="4820"/>
                      </a:lnTo>
                      <a:lnTo>
                        <a:pt x="4286" y="2930"/>
                      </a:lnTo>
                      <a:close/>
                      <a:moveTo>
                        <a:pt x="6743" y="2930"/>
                      </a:moveTo>
                      <a:cubicBezTo>
                        <a:pt x="6869" y="3245"/>
                        <a:pt x="6900" y="3560"/>
                        <a:pt x="6900" y="3875"/>
                      </a:cubicBezTo>
                      <a:cubicBezTo>
                        <a:pt x="6900" y="4222"/>
                        <a:pt x="6869" y="4537"/>
                        <a:pt x="6743" y="4820"/>
                      </a:cubicBezTo>
                      <a:lnTo>
                        <a:pt x="5955" y="4820"/>
                      </a:lnTo>
                      <a:cubicBezTo>
                        <a:pt x="5987" y="4505"/>
                        <a:pt x="6018" y="4190"/>
                        <a:pt x="6018" y="3875"/>
                      </a:cubicBezTo>
                      <a:cubicBezTo>
                        <a:pt x="6018" y="3560"/>
                        <a:pt x="5987" y="3214"/>
                        <a:pt x="5955" y="2930"/>
                      </a:cubicBezTo>
                      <a:close/>
                      <a:moveTo>
                        <a:pt x="3466" y="2930"/>
                      </a:moveTo>
                      <a:lnTo>
                        <a:pt x="3466" y="4852"/>
                      </a:lnTo>
                      <a:lnTo>
                        <a:pt x="2647" y="4852"/>
                      </a:lnTo>
                      <a:cubicBezTo>
                        <a:pt x="2553" y="4537"/>
                        <a:pt x="2553" y="4222"/>
                        <a:pt x="2553" y="3875"/>
                      </a:cubicBezTo>
                      <a:cubicBezTo>
                        <a:pt x="2553" y="3497"/>
                        <a:pt x="2616" y="3214"/>
                        <a:pt x="2647" y="2930"/>
                      </a:cubicBezTo>
                      <a:close/>
                      <a:moveTo>
                        <a:pt x="6302" y="5640"/>
                      </a:moveTo>
                      <a:cubicBezTo>
                        <a:pt x="6081" y="5955"/>
                        <a:pt x="5798" y="6238"/>
                        <a:pt x="5483" y="6427"/>
                      </a:cubicBezTo>
                      <a:cubicBezTo>
                        <a:pt x="5609" y="6207"/>
                        <a:pt x="5672" y="5923"/>
                        <a:pt x="5766" y="5640"/>
                      </a:cubicBezTo>
                      <a:close/>
                      <a:moveTo>
                        <a:pt x="1986" y="5671"/>
                      </a:moveTo>
                      <a:cubicBezTo>
                        <a:pt x="2049" y="5955"/>
                        <a:pt x="2143" y="6238"/>
                        <a:pt x="2238" y="6459"/>
                      </a:cubicBezTo>
                      <a:cubicBezTo>
                        <a:pt x="1923" y="6238"/>
                        <a:pt x="1671" y="5955"/>
                        <a:pt x="1419" y="5671"/>
                      </a:cubicBezTo>
                      <a:close/>
                      <a:moveTo>
                        <a:pt x="4916" y="5640"/>
                      </a:moveTo>
                      <a:cubicBezTo>
                        <a:pt x="4727" y="6144"/>
                        <a:pt x="4538" y="6522"/>
                        <a:pt x="4286" y="6711"/>
                      </a:cubicBezTo>
                      <a:lnTo>
                        <a:pt x="4286" y="5640"/>
                      </a:lnTo>
                      <a:close/>
                      <a:moveTo>
                        <a:pt x="3466" y="5671"/>
                      </a:moveTo>
                      <a:lnTo>
                        <a:pt x="3466" y="6742"/>
                      </a:lnTo>
                      <a:cubicBezTo>
                        <a:pt x="3246" y="6553"/>
                        <a:pt x="2994" y="6144"/>
                        <a:pt x="2836" y="5671"/>
                      </a:cubicBezTo>
                      <a:close/>
                      <a:moveTo>
                        <a:pt x="3876" y="0"/>
                      </a:moveTo>
                      <a:cubicBezTo>
                        <a:pt x="2301" y="0"/>
                        <a:pt x="915" y="945"/>
                        <a:pt x="316" y="2332"/>
                      </a:cubicBezTo>
                      <a:cubicBezTo>
                        <a:pt x="127" y="2804"/>
                        <a:pt x="1" y="3308"/>
                        <a:pt x="1" y="3875"/>
                      </a:cubicBezTo>
                      <a:cubicBezTo>
                        <a:pt x="1" y="4411"/>
                        <a:pt x="127" y="4946"/>
                        <a:pt x="316" y="5419"/>
                      </a:cubicBezTo>
                      <a:cubicBezTo>
                        <a:pt x="915" y="6774"/>
                        <a:pt x="2301" y="7719"/>
                        <a:pt x="3876" y="7719"/>
                      </a:cubicBezTo>
                      <a:cubicBezTo>
                        <a:pt x="5451" y="7719"/>
                        <a:pt x="6806" y="6774"/>
                        <a:pt x="7405" y="5419"/>
                      </a:cubicBezTo>
                      <a:cubicBezTo>
                        <a:pt x="7594" y="4946"/>
                        <a:pt x="7720" y="4411"/>
                        <a:pt x="7720" y="3875"/>
                      </a:cubicBezTo>
                      <a:cubicBezTo>
                        <a:pt x="7720" y="3308"/>
                        <a:pt x="7594" y="2804"/>
                        <a:pt x="7405" y="2332"/>
                      </a:cubicBezTo>
                      <a:cubicBezTo>
                        <a:pt x="6806" y="945"/>
                        <a:pt x="5451" y="0"/>
                        <a:pt x="387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3B6E0DF5-9361-616D-E990-B0FA93E5E98A}"/>
                </a:ext>
              </a:extLst>
            </p:cNvPr>
            <p:cNvGrpSpPr/>
            <p:nvPr/>
          </p:nvGrpSpPr>
          <p:grpSpPr>
            <a:xfrm>
              <a:off x="4818988" y="2762689"/>
              <a:ext cx="568425" cy="578328"/>
              <a:chOff x="5176182" y="2762689"/>
              <a:chExt cx="568425" cy="578328"/>
            </a:xfrm>
          </p:grpSpPr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5DDE5AC7-49F5-BA1E-3FDB-91336E1DB5D6}"/>
                  </a:ext>
                </a:extLst>
              </p:cNvPr>
              <p:cNvGrpSpPr/>
              <p:nvPr/>
            </p:nvGrpSpPr>
            <p:grpSpPr>
              <a:xfrm>
                <a:off x="5176182" y="2762689"/>
                <a:ext cx="568425" cy="578328"/>
                <a:chOff x="5176182" y="2762689"/>
                <a:chExt cx="568425" cy="578328"/>
              </a:xfrm>
            </p:grpSpPr>
            <p:sp>
              <p:nvSpPr>
                <p:cNvPr id="3" name="Google Shape;802;p41">
                  <a:extLst>
                    <a:ext uri="{FF2B5EF4-FFF2-40B4-BE49-F238E27FC236}">
                      <a16:creationId xmlns:a16="http://schemas.microsoft.com/office/drawing/2014/main" id="{AA8F51FE-F587-0E77-535E-4BA6CDC653BD}"/>
                    </a:ext>
                  </a:extLst>
                </p:cNvPr>
                <p:cNvSpPr/>
                <p:nvPr/>
              </p:nvSpPr>
              <p:spPr>
                <a:xfrm>
                  <a:off x="5200906" y="2762689"/>
                  <a:ext cx="543701" cy="543701"/>
                </a:xfrm>
                <a:prstGeom prst="ellipse">
                  <a:avLst/>
                </a:prstGeom>
                <a:solidFill>
                  <a:srgbClr val="1AAA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Triangle isocèle 21">
                  <a:extLst>
                    <a:ext uri="{FF2B5EF4-FFF2-40B4-BE49-F238E27FC236}">
                      <a16:creationId xmlns:a16="http://schemas.microsoft.com/office/drawing/2014/main" id="{37830B0B-574C-219A-EDD4-38493BFE671E}"/>
                    </a:ext>
                  </a:extLst>
                </p:cNvPr>
                <p:cNvSpPr/>
                <p:nvPr/>
              </p:nvSpPr>
              <p:spPr>
                <a:xfrm rot="14015142">
                  <a:off x="5174518" y="3163139"/>
                  <a:ext cx="179542" cy="176214"/>
                </a:xfrm>
                <a:prstGeom prst="triangle">
                  <a:avLst/>
                </a:prstGeom>
                <a:solidFill>
                  <a:srgbClr val="1AAAC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5" name="Google Shape;12794;p77">
                <a:extLst>
                  <a:ext uri="{FF2B5EF4-FFF2-40B4-BE49-F238E27FC236}">
                    <a16:creationId xmlns:a16="http://schemas.microsoft.com/office/drawing/2014/main" id="{253B9CE1-53BE-89D2-D614-521250B18534}"/>
                  </a:ext>
                </a:extLst>
              </p:cNvPr>
              <p:cNvGrpSpPr/>
              <p:nvPr/>
            </p:nvGrpSpPr>
            <p:grpSpPr>
              <a:xfrm>
                <a:off x="5301967" y="2869558"/>
                <a:ext cx="341579" cy="299374"/>
                <a:chOff x="-12660025" y="2096250"/>
                <a:chExt cx="353675" cy="309975"/>
              </a:xfrm>
              <a:solidFill>
                <a:schemeClr val="bg1"/>
              </a:solidFill>
            </p:grpSpPr>
            <p:sp>
              <p:nvSpPr>
                <p:cNvPr id="16" name="Google Shape;12795;p77">
                  <a:extLst>
                    <a:ext uri="{FF2B5EF4-FFF2-40B4-BE49-F238E27FC236}">
                      <a16:creationId xmlns:a16="http://schemas.microsoft.com/office/drawing/2014/main" id="{2C2DBDC2-0095-5040-988B-D02FE531E384}"/>
                    </a:ext>
                  </a:extLst>
                </p:cNvPr>
                <p:cNvSpPr/>
                <p:nvPr/>
              </p:nvSpPr>
              <p:spPr>
                <a:xfrm>
                  <a:off x="-12619850" y="2136425"/>
                  <a:ext cx="63025" cy="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1" h="2490" extrusionOk="0">
                      <a:moveTo>
                        <a:pt x="1261" y="819"/>
                      </a:moveTo>
                      <a:cubicBezTo>
                        <a:pt x="1481" y="819"/>
                        <a:pt x="1702" y="1040"/>
                        <a:pt x="1702" y="1261"/>
                      </a:cubicBezTo>
                      <a:cubicBezTo>
                        <a:pt x="1702" y="1513"/>
                        <a:pt x="1481" y="1702"/>
                        <a:pt x="1261" y="1702"/>
                      </a:cubicBezTo>
                      <a:cubicBezTo>
                        <a:pt x="1040" y="1702"/>
                        <a:pt x="851" y="1513"/>
                        <a:pt x="851" y="1261"/>
                      </a:cubicBezTo>
                      <a:cubicBezTo>
                        <a:pt x="820" y="1040"/>
                        <a:pt x="1009" y="819"/>
                        <a:pt x="1261" y="819"/>
                      </a:cubicBezTo>
                      <a:close/>
                      <a:moveTo>
                        <a:pt x="1261" y="0"/>
                      </a:moveTo>
                      <a:cubicBezTo>
                        <a:pt x="568" y="0"/>
                        <a:pt x="1" y="567"/>
                        <a:pt x="1" y="1229"/>
                      </a:cubicBezTo>
                      <a:cubicBezTo>
                        <a:pt x="1" y="1922"/>
                        <a:pt x="568" y="2489"/>
                        <a:pt x="1261" y="2489"/>
                      </a:cubicBezTo>
                      <a:cubicBezTo>
                        <a:pt x="1922" y="2489"/>
                        <a:pt x="2521" y="1922"/>
                        <a:pt x="2521" y="1229"/>
                      </a:cubicBezTo>
                      <a:cubicBezTo>
                        <a:pt x="2521" y="567"/>
                        <a:pt x="1954" y="0"/>
                        <a:pt x="126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796;p77">
                  <a:extLst>
                    <a:ext uri="{FF2B5EF4-FFF2-40B4-BE49-F238E27FC236}">
                      <a16:creationId xmlns:a16="http://schemas.microsoft.com/office/drawing/2014/main" id="{F423CDFA-B27B-ECE0-A730-C199F4AB1B0B}"/>
                    </a:ext>
                  </a:extLst>
                </p:cNvPr>
                <p:cNvSpPr/>
                <p:nvPr/>
              </p:nvSpPr>
              <p:spPr>
                <a:xfrm>
                  <a:off x="-12496200" y="2136425"/>
                  <a:ext cx="63050" cy="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2" h="2490" extrusionOk="0">
                      <a:moveTo>
                        <a:pt x="1261" y="819"/>
                      </a:moveTo>
                      <a:cubicBezTo>
                        <a:pt x="1513" y="819"/>
                        <a:pt x="1702" y="1040"/>
                        <a:pt x="1702" y="1261"/>
                      </a:cubicBezTo>
                      <a:cubicBezTo>
                        <a:pt x="1702" y="1513"/>
                        <a:pt x="1513" y="1702"/>
                        <a:pt x="1261" y="1702"/>
                      </a:cubicBezTo>
                      <a:cubicBezTo>
                        <a:pt x="1040" y="1702"/>
                        <a:pt x="883" y="1513"/>
                        <a:pt x="883" y="1261"/>
                      </a:cubicBezTo>
                      <a:cubicBezTo>
                        <a:pt x="851" y="1040"/>
                        <a:pt x="1040" y="819"/>
                        <a:pt x="1261" y="819"/>
                      </a:cubicBezTo>
                      <a:close/>
                      <a:moveTo>
                        <a:pt x="1261" y="0"/>
                      </a:moveTo>
                      <a:cubicBezTo>
                        <a:pt x="568" y="0"/>
                        <a:pt x="64" y="567"/>
                        <a:pt x="64" y="1229"/>
                      </a:cubicBezTo>
                      <a:cubicBezTo>
                        <a:pt x="1" y="1922"/>
                        <a:pt x="568" y="2489"/>
                        <a:pt x="1261" y="2489"/>
                      </a:cubicBezTo>
                      <a:cubicBezTo>
                        <a:pt x="1954" y="2489"/>
                        <a:pt x="2521" y="1922"/>
                        <a:pt x="2521" y="1229"/>
                      </a:cubicBezTo>
                      <a:cubicBezTo>
                        <a:pt x="2521" y="567"/>
                        <a:pt x="1986" y="0"/>
                        <a:pt x="126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797;p77">
                  <a:extLst>
                    <a:ext uri="{FF2B5EF4-FFF2-40B4-BE49-F238E27FC236}">
                      <a16:creationId xmlns:a16="http://schemas.microsoft.com/office/drawing/2014/main" id="{E7C3B4CC-BCF4-EE22-7871-B28CFD959A03}"/>
                    </a:ext>
                  </a:extLst>
                </p:cNvPr>
                <p:cNvSpPr/>
                <p:nvPr/>
              </p:nvSpPr>
              <p:spPr>
                <a:xfrm>
                  <a:off x="-12453650" y="2261650"/>
                  <a:ext cx="19700" cy="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" h="789" extrusionOk="0">
                      <a:moveTo>
                        <a:pt x="410" y="1"/>
                      </a:moveTo>
                      <a:cubicBezTo>
                        <a:pt x="189" y="1"/>
                        <a:pt x="0" y="158"/>
                        <a:pt x="0" y="379"/>
                      </a:cubicBezTo>
                      <a:cubicBezTo>
                        <a:pt x="0" y="599"/>
                        <a:pt x="189" y="788"/>
                        <a:pt x="410" y="788"/>
                      </a:cubicBezTo>
                      <a:cubicBezTo>
                        <a:pt x="630" y="788"/>
                        <a:pt x="788" y="599"/>
                        <a:pt x="788" y="379"/>
                      </a:cubicBezTo>
                      <a:cubicBezTo>
                        <a:pt x="788" y="158"/>
                        <a:pt x="630" y="1"/>
                        <a:pt x="4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2798;p77">
                  <a:extLst>
                    <a:ext uri="{FF2B5EF4-FFF2-40B4-BE49-F238E27FC236}">
                      <a16:creationId xmlns:a16="http://schemas.microsoft.com/office/drawing/2014/main" id="{E4DB217B-0F50-BAB6-2B13-6EF0BFCB4403}"/>
                    </a:ext>
                  </a:extLst>
                </p:cNvPr>
                <p:cNvSpPr/>
                <p:nvPr/>
              </p:nvSpPr>
              <p:spPr>
                <a:xfrm>
                  <a:off x="-12494625" y="2261650"/>
                  <a:ext cx="19725" cy="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789" extrusionOk="0">
                      <a:moveTo>
                        <a:pt x="379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cubicBezTo>
                        <a:pt x="1" y="599"/>
                        <a:pt x="158" y="788"/>
                        <a:pt x="379" y="788"/>
                      </a:cubicBezTo>
                      <a:cubicBezTo>
                        <a:pt x="599" y="788"/>
                        <a:pt x="788" y="599"/>
                        <a:pt x="788" y="379"/>
                      </a:cubicBezTo>
                      <a:cubicBezTo>
                        <a:pt x="788" y="158"/>
                        <a:pt x="599" y="1"/>
                        <a:pt x="3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799;p77">
                  <a:extLst>
                    <a:ext uri="{FF2B5EF4-FFF2-40B4-BE49-F238E27FC236}">
                      <a16:creationId xmlns:a16="http://schemas.microsoft.com/office/drawing/2014/main" id="{99C145E0-1245-A86E-A777-08DFFABF80CB}"/>
                    </a:ext>
                  </a:extLst>
                </p:cNvPr>
                <p:cNvSpPr/>
                <p:nvPr/>
              </p:nvSpPr>
              <p:spPr>
                <a:xfrm>
                  <a:off x="-12619850" y="2301825"/>
                  <a:ext cx="103200" cy="6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8" h="2427" extrusionOk="0">
                      <a:moveTo>
                        <a:pt x="3309" y="819"/>
                      </a:moveTo>
                      <a:lnTo>
                        <a:pt x="3309" y="1670"/>
                      </a:lnTo>
                      <a:lnTo>
                        <a:pt x="820" y="1670"/>
                      </a:lnTo>
                      <a:lnTo>
                        <a:pt x="820" y="819"/>
                      </a:lnTo>
                      <a:close/>
                      <a:moveTo>
                        <a:pt x="442" y="0"/>
                      </a:moveTo>
                      <a:cubicBezTo>
                        <a:pt x="190" y="0"/>
                        <a:pt x="1" y="189"/>
                        <a:pt x="1" y="410"/>
                      </a:cubicBezTo>
                      <a:lnTo>
                        <a:pt x="1" y="2048"/>
                      </a:lnTo>
                      <a:cubicBezTo>
                        <a:pt x="1" y="2269"/>
                        <a:pt x="190" y="2426"/>
                        <a:pt x="442" y="2426"/>
                      </a:cubicBezTo>
                      <a:lnTo>
                        <a:pt x="3750" y="2426"/>
                      </a:lnTo>
                      <a:cubicBezTo>
                        <a:pt x="3970" y="2426"/>
                        <a:pt x="4128" y="2237"/>
                        <a:pt x="4128" y="2048"/>
                      </a:cubicBezTo>
                      <a:lnTo>
                        <a:pt x="4128" y="410"/>
                      </a:lnTo>
                      <a:cubicBezTo>
                        <a:pt x="4128" y="189"/>
                        <a:pt x="3970" y="0"/>
                        <a:pt x="37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2800;p77">
                  <a:extLst>
                    <a:ext uri="{FF2B5EF4-FFF2-40B4-BE49-F238E27FC236}">
                      <a16:creationId xmlns:a16="http://schemas.microsoft.com/office/drawing/2014/main" id="{3C026B82-B4CE-324C-2ED1-DCE34CC3C1D6}"/>
                    </a:ext>
                  </a:extLst>
                </p:cNvPr>
                <p:cNvSpPr/>
                <p:nvPr/>
              </p:nvSpPr>
              <p:spPr>
                <a:xfrm>
                  <a:off x="-12660025" y="2096250"/>
                  <a:ext cx="353675" cy="3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7" h="12399" extrusionOk="0">
                      <a:moveTo>
                        <a:pt x="5357" y="4317"/>
                      </a:moveTo>
                      <a:cubicBezTo>
                        <a:pt x="5451" y="4569"/>
                        <a:pt x="5609" y="4758"/>
                        <a:pt x="5766" y="4915"/>
                      </a:cubicBezTo>
                      <a:lnTo>
                        <a:pt x="4884" y="4915"/>
                      </a:lnTo>
                      <a:cubicBezTo>
                        <a:pt x="5042" y="4758"/>
                        <a:pt x="5199" y="4569"/>
                        <a:pt x="5357" y="4317"/>
                      </a:cubicBezTo>
                      <a:close/>
                      <a:moveTo>
                        <a:pt x="2868" y="788"/>
                      </a:moveTo>
                      <a:cubicBezTo>
                        <a:pt x="4002" y="788"/>
                        <a:pt x="4947" y="1733"/>
                        <a:pt x="4947" y="2868"/>
                      </a:cubicBezTo>
                      <a:cubicBezTo>
                        <a:pt x="4947" y="4002"/>
                        <a:pt x="4002" y="4947"/>
                        <a:pt x="2868" y="4947"/>
                      </a:cubicBezTo>
                      <a:cubicBezTo>
                        <a:pt x="1734" y="4915"/>
                        <a:pt x="788" y="4002"/>
                        <a:pt x="788" y="2868"/>
                      </a:cubicBezTo>
                      <a:cubicBezTo>
                        <a:pt x="788" y="1733"/>
                        <a:pt x="1734" y="788"/>
                        <a:pt x="2868" y="788"/>
                      </a:cubicBezTo>
                      <a:close/>
                      <a:moveTo>
                        <a:pt x="7814" y="788"/>
                      </a:moveTo>
                      <a:cubicBezTo>
                        <a:pt x="8980" y="788"/>
                        <a:pt x="9925" y="1733"/>
                        <a:pt x="9925" y="2868"/>
                      </a:cubicBezTo>
                      <a:cubicBezTo>
                        <a:pt x="9925" y="4002"/>
                        <a:pt x="8980" y="4947"/>
                        <a:pt x="7814" y="4947"/>
                      </a:cubicBezTo>
                      <a:cubicBezTo>
                        <a:pt x="6680" y="4947"/>
                        <a:pt x="5735" y="4002"/>
                        <a:pt x="5735" y="2868"/>
                      </a:cubicBezTo>
                      <a:cubicBezTo>
                        <a:pt x="5735" y="1733"/>
                        <a:pt x="6680" y="788"/>
                        <a:pt x="7814" y="788"/>
                      </a:cubicBezTo>
                      <a:close/>
                      <a:moveTo>
                        <a:pt x="13264" y="5987"/>
                      </a:moveTo>
                      <a:lnTo>
                        <a:pt x="13264" y="11311"/>
                      </a:lnTo>
                      <a:lnTo>
                        <a:pt x="10744" y="10051"/>
                      </a:lnTo>
                      <a:lnTo>
                        <a:pt x="10744" y="7247"/>
                      </a:lnTo>
                      <a:lnTo>
                        <a:pt x="13264" y="5987"/>
                      </a:lnTo>
                      <a:close/>
                      <a:moveTo>
                        <a:pt x="9484" y="5734"/>
                      </a:moveTo>
                      <a:cubicBezTo>
                        <a:pt x="9704" y="5734"/>
                        <a:pt x="9862" y="5955"/>
                        <a:pt x="9862" y="6176"/>
                      </a:cubicBezTo>
                      <a:lnTo>
                        <a:pt x="9862" y="11153"/>
                      </a:lnTo>
                      <a:cubicBezTo>
                        <a:pt x="9862" y="11374"/>
                        <a:pt x="9673" y="11563"/>
                        <a:pt x="9484" y="11563"/>
                      </a:cubicBezTo>
                      <a:lnTo>
                        <a:pt x="1198" y="11563"/>
                      </a:lnTo>
                      <a:cubicBezTo>
                        <a:pt x="977" y="11563"/>
                        <a:pt x="788" y="11374"/>
                        <a:pt x="788" y="11153"/>
                      </a:cubicBezTo>
                      <a:lnTo>
                        <a:pt x="788" y="6176"/>
                      </a:lnTo>
                      <a:cubicBezTo>
                        <a:pt x="788" y="5955"/>
                        <a:pt x="977" y="5734"/>
                        <a:pt x="1198" y="5734"/>
                      </a:cubicBezTo>
                      <a:close/>
                      <a:moveTo>
                        <a:pt x="2868" y="1"/>
                      </a:moveTo>
                      <a:cubicBezTo>
                        <a:pt x="1261" y="1"/>
                        <a:pt x="1" y="1292"/>
                        <a:pt x="1" y="2868"/>
                      </a:cubicBezTo>
                      <a:cubicBezTo>
                        <a:pt x="1" y="3687"/>
                        <a:pt x="347" y="4443"/>
                        <a:pt x="883" y="5010"/>
                      </a:cubicBezTo>
                      <a:cubicBezTo>
                        <a:pt x="379" y="5167"/>
                        <a:pt x="1" y="5640"/>
                        <a:pt x="1" y="6176"/>
                      </a:cubicBezTo>
                      <a:lnTo>
                        <a:pt x="1" y="11153"/>
                      </a:lnTo>
                      <a:cubicBezTo>
                        <a:pt x="1" y="11815"/>
                        <a:pt x="536" y="12382"/>
                        <a:pt x="1261" y="12382"/>
                      </a:cubicBezTo>
                      <a:lnTo>
                        <a:pt x="9515" y="12382"/>
                      </a:lnTo>
                      <a:cubicBezTo>
                        <a:pt x="10208" y="12382"/>
                        <a:pt x="10775" y="11846"/>
                        <a:pt x="10775" y="11153"/>
                      </a:cubicBezTo>
                      <a:lnTo>
                        <a:pt x="10775" y="10996"/>
                      </a:lnTo>
                      <a:lnTo>
                        <a:pt x="13548" y="12350"/>
                      </a:lnTo>
                      <a:cubicBezTo>
                        <a:pt x="13594" y="12385"/>
                        <a:pt x="13645" y="12399"/>
                        <a:pt x="13695" y="12399"/>
                      </a:cubicBezTo>
                      <a:cubicBezTo>
                        <a:pt x="13781" y="12399"/>
                        <a:pt x="13866" y="12359"/>
                        <a:pt x="13926" y="12319"/>
                      </a:cubicBezTo>
                      <a:cubicBezTo>
                        <a:pt x="14052" y="12256"/>
                        <a:pt x="14146" y="12130"/>
                        <a:pt x="14146" y="11972"/>
                      </a:cubicBezTo>
                      <a:lnTo>
                        <a:pt x="14146" y="5356"/>
                      </a:lnTo>
                      <a:cubicBezTo>
                        <a:pt x="14083" y="5199"/>
                        <a:pt x="14020" y="5073"/>
                        <a:pt x="13894" y="5010"/>
                      </a:cubicBezTo>
                      <a:cubicBezTo>
                        <a:pt x="13815" y="4950"/>
                        <a:pt x="13722" y="4928"/>
                        <a:pt x="13633" y="4928"/>
                      </a:cubicBezTo>
                      <a:cubicBezTo>
                        <a:pt x="13581" y="4928"/>
                        <a:pt x="13531" y="4935"/>
                        <a:pt x="13485" y="4947"/>
                      </a:cubicBezTo>
                      <a:lnTo>
                        <a:pt x="10744" y="6333"/>
                      </a:lnTo>
                      <a:lnTo>
                        <a:pt x="10744" y="6176"/>
                      </a:lnTo>
                      <a:cubicBezTo>
                        <a:pt x="10744" y="5577"/>
                        <a:pt x="10334" y="5104"/>
                        <a:pt x="9830" y="5010"/>
                      </a:cubicBezTo>
                      <a:cubicBezTo>
                        <a:pt x="10397" y="4474"/>
                        <a:pt x="10744" y="3750"/>
                        <a:pt x="10744" y="2868"/>
                      </a:cubicBezTo>
                      <a:cubicBezTo>
                        <a:pt x="10744" y="1261"/>
                        <a:pt x="9452" y="1"/>
                        <a:pt x="7814" y="1"/>
                      </a:cubicBezTo>
                      <a:cubicBezTo>
                        <a:pt x="6774" y="1"/>
                        <a:pt x="5861" y="536"/>
                        <a:pt x="5357" y="1418"/>
                      </a:cubicBezTo>
                      <a:cubicBezTo>
                        <a:pt x="4821" y="599"/>
                        <a:pt x="3939" y="1"/>
                        <a:pt x="286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0EB6DDF5-B4AE-3F56-5F94-EAD2AB869309}"/>
                </a:ext>
              </a:extLst>
            </p:cNvPr>
            <p:cNvGrpSpPr/>
            <p:nvPr/>
          </p:nvGrpSpPr>
          <p:grpSpPr>
            <a:xfrm>
              <a:off x="6346283" y="2762688"/>
              <a:ext cx="543701" cy="543701"/>
              <a:chOff x="7467856" y="2762688"/>
              <a:chExt cx="543701" cy="543701"/>
            </a:xfrm>
          </p:grpSpPr>
          <p:sp>
            <p:nvSpPr>
              <p:cNvPr id="4" name="Google Shape;802;p41">
                <a:extLst>
                  <a:ext uri="{FF2B5EF4-FFF2-40B4-BE49-F238E27FC236}">
                    <a16:creationId xmlns:a16="http://schemas.microsoft.com/office/drawing/2014/main" id="{BA7AD4DF-5161-E009-3142-E995DB7F9AA6}"/>
                  </a:ext>
                </a:extLst>
              </p:cNvPr>
              <p:cNvSpPr/>
              <p:nvPr/>
            </p:nvSpPr>
            <p:spPr>
              <a:xfrm>
                <a:off x="7467856" y="2762688"/>
                <a:ext cx="543701" cy="543701"/>
              </a:xfrm>
              <a:prstGeom prst="ellipse">
                <a:avLst/>
              </a:prstGeom>
              <a:solidFill>
                <a:srgbClr val="24BC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141;p58">
                <a:extLst>
                  <a:ext uri="{FF2B5EF4-FFF2-40B4-BE49-F238E27FC236}">
                    <a16:creationId xmlns:a16="http://schemas.microsoft.com/office/drawing/2014/main" id="{2605D3C9-037F-9285-D4F0-BB234FD77D6F}"/>
                  </a:ext>
                </a:extLst>
              </p:cNvPr>
              <p:cNvSpPr/>
              <p:nvPr/>
            </p:nvSpPr>
            <p:spPr>
              <a:xfrm>
                <a:off x="7619578" y="2857129"/>
                <a:ext cx="235128" cy="379916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14681" extrusionOk="0">
                    <a:moveTo>
                      <a:pt x="7561" y="10002"/>
                    </a:moveTo>
                    <a:cubicBezTo>
                      <a:pt x="7883" y="10002"/>
                      <a:pt x="8121" y="10240"/>
                      <a:pt x="8121" y="10549"/>
                    </a:cubicBezTo>
                    <a:cubicBezTo>
                      <a:pt x="8121" y="10871"/>
                      <a:pt x="7859" y="11109"/>
                      <a:pt x="7561" y="11109"/>
                    </a:cubicBezTo>
                    <a:cubicBezTo>
                      <a:pt x="7252" y="11109"/>
                      <a:pt x="7014" y="10871"/>
                      <a:pt x="7014" y="10549"/>
                    </a:cubicBezTo>
                    <a:cubicBezTo>
                      <a:pt x="7014" y="10240"/>
                      <a:pt x="7252" y="10002"/>
                      <a:pt x="7561" y="10002"/>
                    </a:cubicBezTo>
                    <a:close/>
                    <a:moveTo>
                      <a:pt x="3894" y="11049"/>
                    </a:moveTo>
                    <a:lnTo>
                      <a:pt x="3894" y="12371"/>
                    </a:lnTo>
                    <a:lnTo>
                      <a:pt x="3870" y="12371"/>
                    </a:lnTo>
                    <a:cubicBezTo>
                      <a:pt x="3870" y="13097"/>
                      <a:pt x="3275" y="13693"/>
                      <a:pt x="2549" y="13693"/>
                    </a:cubicBezTo>
                    <a:lnTo>
                      <a:pt x="2323" y="13693"/>
                    </a:lnTo>
                    <a:cubicBezTo>
                      <a:pt x="1573" y="13693"/>
                      <a:pt x="989" y="13109"/>
                      <a:pt x="989" y="12371"/>
                    </a:cubicBezTo>
                    <a:cubicBezTo>
                      <a:pt x="989" y="11645"/>
                      <a:pt x="1584" y="11049"/>
                      <a:pt x="2311" y="11049"/>
                    </a:cubicBezTo>
                    <a:close/>
                    <a:moveTo>
                      <a:pt x="2477" y="0"/>
                    </a:moveTo>
                    <a:cubicBezTo>
                      <a:pt x="2192" y="0"/>
                      <a:pt x="1989" y="215"/>
                      <a:pt x="1989" y="489"/>
                    </a:cubicBezTo>
                    <a:lnTo>
                      <a:pt x="1989" y="703"/>
                    </a:lnTo>
                    <a:lnTo>
                      <a:pt x="799" y="703"/>
                    </a:lnTo>
                    <a:cubicBezTo>
                      <a:pt x="513" y="703"/>
                      <a:pt x="299" y="905"/>
                      <a:pt x="299" y="1191"/>
                    </a:cubicBezTo>
                    <a:lnTo>
                      <a:pt x="299" y="3858"/>
                    </a:lnTo>
                    <a:cubicBezTo>
                      <a:pt x="299" y="5906"/>
                      <a:pt x="1894" y="7609"/>
                      <a:pt x="3906" y="7787"/>
                    </a:cubicBezTo>
                    <a:lnTo>
                      <a:pt x="3906" y="10061"/>
                    </a:lnTo>
                    <a:lnTo>
                      <a:pt x="2311" y="10061"/>
                    </a:lnTo>
                    <a:cubicBezTo>
                      <a:pt x="1049" y="10061"/>
                      <a:pt x="1" y="11109"/>
                      <a:pt x="1" y="12371"/>
                    </a:cubicBezTo>
                    <a:cubicBezTo>
                      <a:pt x="1" y="13633"/>
                      <a:pt x="1049" y="14681"/>
                      <a:pt x="2323" y="14681"/>
                    </a:cubicBezTo>
                    <a:lnTo>
                      <a:pt x="2549" y="14681"/>
                    </a:lnTo>
                    <a:cubicBezTo>
                      <a:pt x="3811" y="14681"/>
                      <a:pt x="4859" y="13633"/>
                      <a:pt x="4859" y="12371"/>
                    </a:cubicBezTo>
                    <a:lnTo>
                      <a:pt x="4859" y="11049"/>
                    </a:lnTo>
                    <a:lnTo>
                      <a:pt x="6121" y="11049"/>
                    </a:lnTo>
                    <a:cubicBezTo>
                      <a:pt x="6335" y="11657"/>
                      <a:pt x="6895" y="12085"/>
                      <a:pt x="7561" y="12085"/>
                    </a:cubicBezTo>
                    <a:cubicBezTo>
                      <a:pt x="8419" y="12085"/>
                      <a:pt x="9085" y="11407"/>
                      <a:pt x="9085" y="10573"/>
                    </a:cubicBezTo>
                    <a:cubicBezTo>
                      <a:pt x="9085" y="9740"/>
                      <a:pt x="8395" y="9025"/>
                      <a:pt x="7561" y="9025"/>
                    </a:cubicBezTo>
                    <a:cubicBezTo>
                      <a:pt x="6895" y="9025"/>
                      <a:pt x="6335" y="9454"/>
                      <a:pt x="6121" y="10061"/>
                    </a:cubicBezTo>
                    <a:lnTo>
                      <a:pt x="4859" y="10061"/>
                    </a:lnTo>
                    <a:lnTo>
                      <a:pt x="4859" y="7787"/>
                    </a:lnTo>
                    <a:cubicBezTo>
                      <a:pt x="6835" y="7573"/>
                      <a:pt x="8395" y="5906"/>
                      <a:pt x="8395" y="3858"/>
                    </a:cubicBezTo>
                    <a:lnTo>
                      <a:pt x="8395" y="1191"/>
                    </a:lnTo>
                    <a:cubicBezTo>
                      <a:pt x="8395" y="905"/>
                      <a:pt x="8192" y="703"/>
                      <a:pt x="7907" y="703"/>
                    </a:cubicBezTo>
                    <a:lnTo>
                      <a:pt x="6776" y="703"/>
                    </a:lnTo>
                    <a:lnTo>
                      <a:pt x="6776" y="489"/>
                    </a:lnTo>
                    <a:cubicBezTo>
                      <a:pt x="6776" y="215"/>
                      <a:pt x="6573" y="0"/>
                      <a:pt x="6287" y="0"/>
                    </a:cubicBezTo>
                    <a:cubicBezTo>
                      <a:pt x="6002" y="0"/>
                      <a:pt x="5799" y="215"/>
                      <a:pt x="5799" y="489"/>
                    </a:cubicBezTo>
                    <a:lnTo>
                      <a:pt x="5799" y="1858"/>
                    </a:lnTo>
                    <a:cubicBezTo>
                      <a:pt x="5799" y="2144"/>
                      <a:pt x="6002" y="2358"/>
                      <a:pt x="6287" y="2358"/>
                    </a:cubicBezTo>
                    <a:cubicBezTo>
                      <a:pt x="6573" y="2358"/>
                      <a:pt x="6776" y="2144"/>
                      <a:pt x="6776" y="1858"/>
                    </a:cubicBezTo>
                    <a:lnTo>
                      <a:pt x="6776" y="1679"/>
                    </a:lnTo>
                    <a:lnTo>
                      <a:pt x="7430" y="1679"/>
                    </a:lnTo>
                    <a:lnTo>
                      <a:pt x="7430" y="3858"/>
                    </a:lnTo>
                    <a:cubicBezTo>
                      <a:pt x="7430" y="5489"/>
                      <a:pt x="6109" y="6823"/>
                      <a:pt x="4466" y="6823"/>
                    </a:cubicBezTo>
                    <a:lnTo>
                      <a:pt x="4251" y="6823"/>
                    </a:lnTo>
                    <a:cubicBezTo>
                      <a:pt x="2608" y="6823"/>
                      <a:pt x="1287" y="5489"/>
                      <a:pt x="1287" y="3858"/>
                    </a:cubicBezTo>
                    <a:lnTo>
                      <a:pt x="1287" y="1679"/>
                    </a:lnTo>
                    <a:lnTo>
                      <a:pt x="1989" y="1679"/>
                    </a:lnTo>
                    <a:lnTo>
                      <a:pt x="1989" y="1858"/>
                    </a:lnTo>
                    <a:cubicBezTo>
                      <a:pt x="1989" y="2144"/>
                      <a:pt x="2192" y="2358"/>
                      <a:pt x="2477" y="2358"/>
                    </a:cubicBezTo>
                    <a:cubicBezTo>
                      <a:pt x="2763" y="2358"/>
                      <a:pt x="2966" y="2144"/>
                      <a:pt x="2966" y="1858"/>
                    </a:cubicBezTo>
                    <a:lnTo>
                      <a:pt x="2966" y="489"/>
                    </a:lnTo>
                    <a:cubicBezTo>
                      <a:pt x="2966" y="215"/>
                      <a:pt x="2751" y="0"/>
                      <a:pt x="247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802;p41">
              <a:extLst>
                <a:ext uri="{FF2B5EF4-FFF2-40B4-BE49-F238E27FC236}">
                  <a16:creationId xmlns:a16="http://schemas.microsoft.com/office/drawing/2014/main" id="{C05C3B26-BC32-BCF0-EAF6-4B6E10585E22}"/>
                </a:ext>
              </a:extLst>
            </p:cNvPr>
            <p:cNvSpPr/>
            <p:nvPr/>
          </p:nvSpPr>
          <p:spPr>
            <a:xfrm>
              <a:off x="7763706" y="2772738"/>
              <a:ext cx="543701" cy="543701"/>
            </a:xfrm>
            <a:prstGeom prst="ellipse">
              <a:avLst/>
            </a:prstGeom>
            <a:solidFill>
              <a:srgbClr val="1AA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02;p41">
              <a:extLst>
                <a:ext uri="{FF2B5EF4-FFF2-40B4-BE49-F238E27FC236}">
                  <a16:creationId xmlns:a16="http://schemas.microsoft.com/office/drawing/2014/main" id="{0E474C8F-2B6A-5CFB-71A9-AE415A44FE1F}"/>
                </a:ext>
              </a:extLst>
            </p:cNvPr>
            <p:cNvSpPr/>
            <p:nvPr/>
          </p:nvSpPr>
          <p:spPr>
            <a:xfrm>
              <a:off x="4831144" y="3862479"/>
              <a:ext cx="543701" cy="543701"/>
            </a:xfrm>
            <a:prstGeom prst="ellipse">
              <a:avLst/>
            </a:prstGeom>
            <a:solidFill>
              <a:srgbClr val="24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1;p7">
              <a:extLst>
                <a:ext uri="{FF2B5EF4-FFF2-40B4-BE49-F238E27FC236}">
                  <a16:creationId xmlns:a16="http://schemas.microsoft.com/office/drawing/2014/main" id="{8942C7EA-CEB5-918A-ABAC-97607B6233FC}"/>
                </a:ext>
              </a:extLst>
            </p:cNvPr>
            <p:cNvSpPr txBox="1"/>
            <p:nvPr/>
          </p:nvSpPr>
          <p:spPr>
            <a:xfrm>
              <a:off x="2882256" y="3345237"/>
              <a:ext cx="11298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b="1">
                  <a:solidFill>
                    <a:srgbClr val="24BC9E"/>
                  </a:solidFill>
                  <a:latin typeface="Overpass"/>
                  <a:ea typeface="Overpass"/>
                  <a:cs typeface="Overpass"/>
                  <a:sym typeface="Overpass"/>
                </a:rPr>
                <a:t>www.doqtoor.com</a:t>
              </a:r>
              <a:endParaRPr sz="800"/>
            </a:p>
          </p:txBody>
        </p:sp>
        <p:sp>
          <p:nvSpPr>
            <p:cNvPr id="30" name="Google Shape;374;p7">
              <a:extLst>
                <a:ext uri="{FF2B5EF4-FFF2-40B4-BE49-F238E27FC236}">
                  <a16:creationId xmlns:a16="http://schemas.microsoft.com/office/drawing/2014/main" id="{9AA9266F-5D64-481C-517D-55CA1EFC5F0B}"/>
                </a:ext>
              </a:extLst>
            </p:cNvPr>
            <p:cNvSpPr txBox="1"/>
            <p:nvPr/>
          </p:nvSpPr>
          <p:spPr>
            <a:xfrm>
              <a:off x="4568542" y="3345191"/>
              <a:ext cx="11298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b="1" err="1">
                  <a:solidFill>
                    <a:srgbClr val="1AAAC7"/>
                  </a:solidFill>
                  <a:latin typeface="Overpass"/>
                  <a:ea typeface="Overpass"/>
                  <a:cs typeface="Overpass"/>
                  <a:sym typeface="Overpass"/>
                </a:rPr>
                <a:t>Vidéo</a:t>
              </a:r>
              <a:r>
                <a:rPr lang="en-US" sz="1000" b="1">
                  <a:solidFill>
                    <a:srgbClr val="1AAAC7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  <a:r>
                <a:rPr lang="en-US" sz="1000" b="1" err="1">
                  <a:solidFill>
                    <a:srgbClr val="1AAAC7"/>
                  </a:solidFill>
                  <a:latin typeface="Overpass"/>
                  <a:ea typeface="Overpass"/>
                  <a:cs typeface="Overpass"/>
                  <a:sym typeface="Overpass"/>
                </a:rPr>
                <a:t>conférence</a:t>
              </a:r>
              <a:endParaRPr sz="800">
                <a:solidFill>
                  <a:srgbClr val="1AAAC7"/>
                </a:solidFill>
              </a:endParaRPr>
            </a:p>
          </p:txBody>
        </p:sp>
        <p:sp>
          <p:nvSpPr>
            <p:cNvPr id="31" name="Google Shape;374;p7">
              <a:extLst>
                <a:ext uri="{FF2B5EF4-FFF2-40B4-BE49-F238E27FC236}">
                  <a16:creationId xmlns:a16="http://schemas.microsoft.com/office/drawing/2014/main" id="{3069D52E-3820-11C8-C836-6A57BCF8F0E0}"/>
                </a:ext>
              </a:extLst>
            </p:cNvPr>
            <p:cNvSpPr txBox="1"/>
            <p:nvPr/>
          </p:nvSpPr>
          <p:spPr>
            <a:xfrm>
              <a:off x="6062702" y="3332547"/>
              <a:ext cx="11298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b="1" dirty="0">
                  <a:solidFill>
                    <a:srgbClr val="24BC9E"/>
                  </a:solidFill>
                  <a:latin typeface="Overpass"/>
                  <a:ea typeface="Overpass"/>
                  <a:cs typeface="Overpass"/>
                  <a:sym typeface="Overpass"/>
                </a:rPr>
                <a:t>+100 </a:t>
              </a:r>
              <a:r>
                <a:rPr lang="en-US" sz="1000" b="1" dirty="0" err="1">
                  <a:solidFill>
                    <a:srgbClr val="24BC9E"/>
                  </a:solidFill>
                  <a:latin typeface="Overpass"/>
                  <a:ea typeface="Overpass"/>
                  <a:cs typeface="Overpass"/>
                  <a:sym typeface="Overpass"/>
                </a:rPr>
                <a:t>médecins</a:t>
              </a:r>
              <a:endParaRPr sz="800" dirty="0"/>
            </a:p>
          </p:txBody>
        </p:sp>
        <p:sp>
          <p:nvSpPr>
            <p:cNvPr id="32" name="Google Shape;371;p7">
              <a:extLst>
                <a:ext uri="{FF2B5EF4-FFF2-40B4-BE49-F238E27FC236}">
                  <a16:creationId xmlns:a16="http://schemas.microsoft.com/office/drawing/2014/main" id="{82C962D3-7911-1632-7579-A43C7AD800B8}"/>
                </a:ext>
              </a:extLst>
            </p:cNvPr>
            <p:cNvSpPr txBox="1"/>
            <p:nvPr/>
          </p:nvSpPr>
          <p:spPr>
            <a:xfrm>
              <a:off x="2828364" y="4444870"/>
              <a:ext cx="1129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-US" sz="1000" b="1" dirty="0" err="1">
                  <a:solidFill>
                    <a:srgbClr val="1AAAC7"/>
                  </a:solidFill>
                  <a:latin typeface="Overpass"/>
                  <a:ea typeface="Overpass"/>
                  <a:cs typeface="Overpass"/>
                  <a:sym typeface="Overpass"/>
                </a:rPr>
                <a:t>Rendez-vous</a:t>
              </a:r>
              <a:r>
                <a:rPr lang="en-US" sz="1000" b="1" dirty="0">
                  <a:solidFill>
                    <a:srgbClr val="1AAAC7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  <a:r>
                <a:rPr lang="en-US" sz="1000" b="1" dirty="0" err="1">
                  <a:solidFill>
                    <a:srgbClr val="1AAAC7"/>
                  </a:solidFill>
                  <a:latin typeface="Overpass"/>
                  <a:ea typeface="Overpass"/>
                  <a:cs typeface="Overpass"/>
                  <a:sym typeface="Overpass"/>
                </a:rPr>
                <a:t>en</a:t>
              </a:r>
              <a:r>
                <a:rPr lang="en-US" sz="1000" b="1" dirty="0">
                  <a:solidFill>
                    <a:srgbClr val="1AAAC7"/>
                  </a:solidFill>
                  <a:latin typeface="Overpass"/>
                  <a:ea typeface="Overpass"/>
                  <a:cs typeface="Overpass"/>
                  <a:sym typeface="Overpass"/>
                </a:rPr>
                <a:t> </a:t>
              </a:r>
              <a:r>
                <a:rPr lang="en-US" sz="1000" b="1" dirty="0" err="1">
                  <a:solidFill>
                    <a:srgbClr val="1AAAC7"/>
                  </a:solidFill>
                  <a:latin typeface="Overpass"/>
                  <a:ea typeface="Overpass"/>
                  <a:cs typeface="Overpass"/>
                  <a:sym typeface="Overpass"/>
                </a:rPr>
                <a:t>ligne</a:t>
              </a:r>
              <a:endParaRPr lang="en-US" sz="1000" b="1" dirty="0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35" name="Google Shape;802;p41">
              <a:extLst>
                <a:ext uri="{FF2B5EF4-FFF2-40B4-BE49-F238E27FC236}">
                  <a16:creationId xmlns:a16="http://schemas.microsoft.com/office/drawing/2014/main" id="{249EDA8D-243C-523E-347F-C05C9C155B2C}"/>
                </a:ext>
              </a:extLst>
            </p:cNvPr>
            <p:cNvSpPr/>
            <p:nvPr/>
          </p:nvSpPr>
          <p:spPr>
            <a:xfrm>
              <a:off x="6355751" y="3857130"/>
              <a:ext cx="543701" cy="543701"/>
            </a:xfrm>
            <a:prstGeom prst="ellipse">
              <a:avLst/>
            </a:prstGeom>
            <a:solidFill>
              <a:srgbClr val="1AA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02;p41">
              <a:extLst>
                <a:ext uri="{FF2B5EF4-FFF2-40B4-BE49-F238E27FC236}">
                  <a16:creationId xmlns:a16="http://schemas.microsoft.com/office/drawing/2014/main" id="{1FE06DEC-6F16-1C97-B067-D4E13CDE5F16}"/>
                </a:ext>
              </a:extLst>
            </p:cNvPr>
            <p:cNvSpPr/>
            <p:nvPr/>
          </p:nvSpPr>
          <p:spPr>
            <a:xfrm>
              <a:off x="7777017" y="3857129"/>
              <a:ext cx="543701" cy="543701"/>
            </a:xfrm>
            <a:prstGeom prst="ellipse">
              <a:avLst/>
            </a:prstGeom>
            <a:solidFill>
              <a:srgbClr val="24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A21DC896-0393-DC69-338E-05C632963D18}"/>
                </a:ext>
              </a:extLst>
            </p:cNvPr>
            <p:cNvGrpSpPr/>
            <p:nvPr/>
          </p:nvGrpSpPr>
          <p:grpSpPr>
            <a:xfrm>
              <a:off x="3141127" y="3857129"/>
              <a:ext cx="543701" cy="543701"/>
              <a:chOff x="7777017" y="2757450"/>
              <a:chExt cx="543701" cy="543701"/>
            </a:xfrm>
          </p:grpSpPr>
          <p:sp>
            <p:nvSpPr>
              <p:cNvPr id="25" name="Google Shape;802;p41">
                <a:extLst>
                  <a:ext uri="{FF2B5EF4-FFF2-40B4-BE49-F238E27FC236}">
                    <a16:creationId xmlns:a16="http://schemas.microsoft.com/office/drawing/2014/main" id="{BBFA3A9D-913A-6839-9915-3C995336A709}"/>
                  </a:ext>
                </a:extLst>
              </p:cNvPr>
              <p:cNvSpPr/>
              <p:nvPr/>
            </p:nvSpPr>
            <p:spPr>
              <a:xfrm>
                <a:off x="7777017" y="2757450"/>
                <a:ext cx="543701" cy="543701"/>
              </a:xfrm>
              <a:prstGeom prst="ellipse">
                <a:avLst/>
              </a:prstGeom>
              <a:solidFill>
                <a:srgbClr val="1AAA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" name="Google Shape;11160;p73">
                <a:extLst>
                  <a:ext uri="{FF2B5EF4-FFF2-40B4-BE49-F238E27FC236}">
                    <a16:creationId xmlns:a16="http://schemas.microsoft.com/office/drawing/2014/main" id="{1AA85762-13C0-1F7B-52DC-0C2539EAB6EE}"/>
                  </a:ext>
                </a:extLst>
              </p:cNvPr>
              <p:cNvGrpSpPr/>
              <p:nvPr/>
            </p:nvGrpSpPr>
            <p:grpSpPr>
              <a:xfrm>
                <a:off x="7878783" y="2850326"/>
                <a:ext cx="340168" cy="340168"/>
                <a:chOff x="5648375" y="238125"/>
                <a:chExt cx="483125" cy="483125"/>
              </a:xfrm>
              <a:solidFill>
                <a:schemeClr val="bg1"/>
              </a:solidFill>
            </p:grpSpPr>
            <p:sp>
              <p:nvSpPr>
                <p:cNvPr id="38" name="Google Shape;11161;p73">
                  <a:extLst>
                    <a:ext uri="{FF2B5EF4-FFF2-40B4-BE49-F238E27FC236}">
                      <a16:creationId xmlns:a16="http://schemas.microsoft.com/office/drawing/2014/main" id="{935F1DE4-7B53-599C-EBF8-BD31F9E31006}"/>
                    </a:ext>
                  </a:extLst>
                </p:cNvPr>
                <p:cNvSpPr/>
                <p:nvPr/>
              </p:nvSpPr>
              <p:spPr>
                <a:xfrm>
                  <a:off x="5648375" y="238125"/>
                  <a:ext cx="483125" cy="4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5" h="19325" extrusionOk="0">
                      <a:moveTo>
                        <a:pt x="4001" y="1132"/>
                      </a:moveTo>
                      <a:cubicBezTo>
                        <a:pt x="4315" y="1132"/>
                        <a:pt x="4569" y="1386"/>
                        <a:pt x="4569" y="1700"/>
                      </a:cubicBezTo>
                      <a:lnTo>
                        <a:pt x="4569" y="3965"/>
                      </a:lnTo>
                      <a:cubicBezTo>
                        <a:pt x="4569" y="4276"/>
                        <a:pt x="4315" y="4529"/>
                        <a:pt x="4001" y="4529"/>
                      </a:cubicBezTo>
                      <a:cubicBezTo>
                        <a:pt x="3687" y="4529"/>
                        <a:pt x="3436" y="4276"/>
                        <a:pt x="3436" y="3965"/>
                      </a:cubicBezTo>
                      <a:lnTo>
                        <a:pt x="3436" y="1700"/>
                      </a:lnTo>
                      <a:cubicBezTo>
                        <a:pt x="3436" y="1386"/>
                        <a:pt x="3687" y="1132"/>
                        <a:pt x="4001" y="1132"/>
                      </a:cubicBezTo>
                      <a:close/>
                      <a:moveTo>
                        <a:pt x="9662" y="1132"/>
                      </a:moveTo>
                      <a:cubicBezTo>
                        <a:pt x="9976" y="1132"/>
                        <a:pt x="10230" y="1386"/>
                        <a:pt x="10230" y="1700"/>
                      </a:cubicBezTo>
                      <a:lnTo>
                        <a:pt x="10230" y="3965"/>
                      </a:lnTo>
                      <a:cubicBezTo>
                        <a:pt x="10230" y="4276"/>
                        <a:pt x="9976" y="4529"/>
                        <a:pt x="9662" y="4529"/>
                      </a:cubicBezTo>
                      <a:cubicBezTo>
                        <a:pt x="9348" y="4529"/>
                        <a:pt x="9098" y="4276"/>
                        <a:pt x="9098" y="3965"/>
                      </a:cubicBezTo>
                      <a:lnTo>
                        <a:pt x="9098" y="1700"/>
                      </a:lnTo>
                      <a:cubicBezTo>
                        <a:pt x="9098" y="1386"/>
                        <a:pt x="9348" y="1132"/>
                        <a:pt x="9662" y="1132"/>
                      </a:cubicBezTo>
                      <a:close/>
                      <a:moveTo>
                        <a:pt x="15324" y="1132"/>
                      </a:moveTo>
                      <a:cubicBezTo>
                        <a:pt x="15638" y="1132"/>
                        <a:pt x="15891" y="1386"/>
                        <a:pt x="15891" y="1700"/>
                      </a:cubicBezTo>
                      <a:lnTo>
                        <a:pt x="15891" y="3965"/>
                      </a:lnTo>
                      <a:cubicBezTo>
                        <a:pt x="15891" y="4276"/>
                        <a:pt x="15638" y="4529"/>
                        <a:pt x="15324" y="4529"/>
                      </a:cubicBezTo>
                      <a:cubicBezTo>
                        <a:pt x="15010" y="4529"/>
                        <a:pt x="14759" y="4276"/>
                        <a:pt x="14759" y="3965"/>
                      </a:cubicBezTo>
                      <a:lnTo>
                        <a:pt x="14759" y="1700"/>
                      </a:lnTo>
                      <a:cubicBezTo>
                        <a:pt x="14759" y="1386"/>
                        <a:pt x="15010" y="1132"/>
                        <a:pt x="15324" y="1132"/>
                      </a:cubicBezTo>
                      <a:close/>
                      <a:moveTo>
                        <a:pt x="17628" y="3397"/>
                      </a:moveTo>
                      <a:cubicBezTo>
                        <a:pt x="17939" y="3397"/>
                        <a:pt x="18192" y="3651"/>
                        <a:pt x="18192" y="3965"/>
                      </a:cubicBezTo>
                      <a:lnTo>
                        <a:pt x="18192" y="6833"/>
                      </a:lnTo>
                      <a:lnTo>
                        <a:pt x="1132" y="6833"/>
                      </a:lnTo>
                      <a:lnTo>
                        <a:pt x="1132" y="3965"/>
                      </a:lnTo>
                      <a:cubicBezTo>
                        <a:pt x="1132" y="3651"/>
                        <a:pt x="1386" y="3397"/>
                        <a:pt x="1700" y="3397"/>
                      </a:cubicBezTo>
                      <a:lnTo>
                        <a:pt x="2304" y="3397"/>
                      </a:lnTo>
                      <a:lnTo>
                        <a:pt x="2304" y="3965"/>
                      </a:lnTo>
                      <a:cubicBezTo>
                        <a:pt x="2304" y="4901"/>
                        <a:pt x="3062" y="5661"/>
                        <a:pt x="4001" y="5661"/>
                      </a:cubicBezTo>
                      <a:cubicBezTo>
                        <a:pt x="4940" y="5661"/>
                        <a:pt x="5701" y="4901"/>
                        <a:pt x="5701" y="3965"/>
                      </a:cubicBezTo>
                      <a:lnTo>
                        <a:pt x="5701" y="3397"/>
                      </a:lnTo>
                      <a:lnTo>
                        <a:pt x="7965" y="3397"/>
                      </a:lnTo>
                      <a:lnTo>
                        <a:pt x="7965" y="3965"/>
                      </a:lnTo>
                      <a:cubicBezTo>
                        <a:pt x="7965" y="4901"/>
                        <a:pt x="8723" y="5661"/>
                        <a:pt x="9662" y="5661"/>
                      </a:cubicBezTo>
                      <a:cubicBezTo>
                        <a:pt x="10601" y="5661"/>
                        <a:pt x="11362" y="4901"/>
                        <a:pt x="11362" y="3965"/>
                      </a:cubicBezTo>
                      <a:lnTo>
                        <a:pt x="11362" y="3397"/>
                      </a:lnTo>
                      <a:lnTo>
                        <a:pt x="13627" y="3397"/>
                      </a:lnTo>
                      <a:lnTo>
                        <a:pt x="13627" y="3965"/>
                      </a:lnTo>
                      <a:cubicBezTo>
                        <a:pt x="13627" y="4901"/>
                        <a:pt x="14385" y="5661"/>
                        <a:pt x="15324" y="5661"/>
                      </a:cubicBezTo>
                      <a:cubicBezTo>
                        <a:pt x="16263" y="5661"/>
                        <a:pt x="17024" y="4901"/>
                        <a:pt x="17024" y="3965"/>
                      </a:cubicBezTo>
                      <a:lnTo>
                        <a:pt x="17024" y="3397"/>
                      </a:lnTo>
                      <a:close/>
                      <a:moveTo>
                        <a:pt x="18192" y="7965"/>
                      </a:moveTo>
                      <a:lnTo>
                        <a:pt x="18192" y="17628"/>
                      </a:lnTo>
                      <a:cubicBezTo>
                        <a:pt x="18192" y="17939"/>
                        <a:pt x="17939" y="18192"/>
                        <a:pt x="17628" y="18192"/>
                      </a:cubicBezTo>
                      <a:lnTo>
                        <a:pt x="1700" y="18192"/>
                      </a:lnTo>
                      <a:cubicBezTo>
                        <a:pt x="1386" y="18192"/>
                        <a:pt x="1132" y="17939"/>
                        <a:pt x="1132" y="17628"/>
                      </a:cubicBezTo>
                      <a:lnTo>
                        <a:pt x="1132" y="7965"/>
                      </a:lnTo>
                      <a:close/>
                      <a:moveTo>
                        <a:pt x="4001" y="0"/>
                      </a:moveTo>
                      <a:cubicBezTo>
                        <a:pt x="3062" y="0"/>
                        <a:pt x="2304" y="761"/>
                        <a:pt x="2304" y="1700"/>
                      </a:cubicBezTo>
                      <a:lnTo>
                        <a:pt x="2304" y="2265"/>
                      </a:lnTo>
                      <a:lnTo>
                        <a:pt x="1700" y="2265"/>
                      </a:lnTo>
                      <a:cubicBezTo>
                        <a:pt x="761" y="2265"/>
                        <a:pt x="0" y="3025"/>
                        <a:pt x="0" y="3965"/>
                      </a:cubicBezTo>
                      <a:lnTo>
                        <a:pt x="0" y="17628"/>
                      </a:lnTo>
                      <a:cubicBezTo>
                        <a:pt x="0" y="18564"/>
                        <a:pt x="761" y="19324"/>
                        <a:pt x="1700" y="19324"/>
                      </a:cubicBezTo>
                      <a:lnTo>
                        <a:pt x="17628" y="19324"/>
                      </a:lnTo>
                      <a:cubicBezTo>
                        <a:pt x="18564" y="19324"/>
                        <a:pt x="19325" y="18564"/>
                        <a:pt x="19325" y="17628"/>
                      </a:cubicBezTo>
                      <a:lnTo>
                        <a:pt x="19325" y="3965"/>
                      </a:lnTo>
                      <a:cubicBezTo>
                        <a:pt x="19325" y="3025"/>
                        <a:pt x="18564" y="2265"/>
                        <a:pt x="17628" y="2265"/>
                      </a:cubicBezTo>
                      <a:lnTo>
                        <a:pt x="17024" y="2265"/>
                      </a:lnTo>
                      <a:lnTo>
                        <a:pt x="17024" y="1700"/>
                      </a:lnTo>
                      <a:cubicBezTo>
                        <a:pt x="17024" y="761"/>
                        <a:pt x="16263" y="0"/>
                        <a:pt x="15324" y="0"/>
                      </a:cubicBezTo>
                      <a:cubicBezTo>
                        <a:pt x="14385" y="0"/>
                        <a:pt x="13627" y="761"/>
                        <a:pt x="13627" y="1700"/>
                      </a:cubicBezTo>
                      <a:lnTo>
                        <a:pt x="13627" y="2265"/>
                      </a:lnTo>
                      <a:lnTo>
                        <a:pt x="11362" y="2265"/>
                      </a:lnTo>
                      <a:lnTo>
                        <a:pt x="11362" y="1700"/>
                      </a:lnTo>
                      <a:cubicBezTo>
                        <a:pt x="11362" y="761"/>
                        <a:pt x="10601" y="0"/>
                        <a:pt x="9662" y="0"/>
                      </a:cubicBezTo>
                      <a:cubicBezTo>
                        <a:pt x="8723" y="0"/>
                        <a:pt x="7965" y="761"/>
                        <a:pt x="7965" y="1700"/>
                      </a:cubicBezTo>
                      <a:lnTo>
                        <a:pt x="7965" y="2265"/>
                      </a:lnTo>
                      <a:lnTo>
                        <a:pt x="5701" y="2265"/>
                      </a:lnTo>
                      <a:lnTo>
                        <a:pt x="5701" y="1700"/>
                      </a:lnTo>
                      <a:cubicBezTo>
                        <a:pt x="5701" y="761"/>
                        <a:pt x="4940" y="0"/>
                        <a:pt x="40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9" name="Google Shape;11162;p73">
                  <a:extLst>
                    <a:ext uri="{FF2B5EF4-FFF2-40B4-BE49-F238E27FC236}">
                      <a16:creationId xmlns:a16="http://schemas.microsoft.com/office/drawing/2014/main" id="{5B3E7B4E-E8CE-AA8C-2AD1-7C68EDD82F09}"/>
                    </a:ext>
                  </a:extLst>
                </p:cNvPr>
                <p:cNvSpPr/>
                <p:nvPr/>
              </p:nvSpPr>
              <p:spPr>
                <a:xfrm>
                  <a:off x="5705950" y="465550"/>
                  <a:ext cx="8487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1133" extrusionOk="0">
                      <a:moveTo>
                        <a:pt x="566" y="1"/>
                      </a:moveTo>
                      <a:cubicBezTo>
                        <a:pt x="252" y="1"/>
                        <a:pt x="1" y="251"/>
                        <a:pt x="1" y="565"/>
                      </a:cubicBezTo>
                      <a:cubicBezTo>
                        <a:pt x="1" y="879"/>
                        <a:pt x="252" y="1133"/>
                        <a:pt x="566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5" y="879"/>
                        <a:pt x="3395" y="565"/>
                      </a:cubicBezTo>
                      <a:cubicBezTo>
                        <a:pt x="3395" y="251"/>
                        <a:pt x="3144" y="1"/>
                        <a:pt x="28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0" name="Google Shape;11163;p73">
                  <a:extLst>
                    <a:ext uri="{FF2B5EF4-FFF2-40B4-BE49-F238E27FC236}">
                      <a16:creationId xmlns:a16="http://schemas.microsoft.com/office/drawing/2014/main" id="{0022CD5A-B0FF-02D8-7D0B-154377F2952C}"/>
                    </a:ext>
                  </a:extLst>
                </p:cNvPr>
                <p:cNvSpPr/>
                <p:nvPr/>
              </p:nvSpPr>
              <p:spPr>
                <a:xfrm>
                  <a:off x="5847500" y="465550"/>
                  <a:ext cx="8487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1133" extrusionOk="0">
                      <a:moveTo>
                        <a:pt x="565" y="1"/>
                      </a:moveTo>
                      <a:cubicBezTo>
                        <a:pt x="251" y="1"/>
                        <a:pt x="0" y="251"/>
                        <a:pt x="0" y="565"/>
                      </a:cubicBezTo>
                      <a:cubicBezTo>
                        <a:pt x="0" y="879"/>
                        <a:pt x="251" y="1133"/>
                        <a:pt x="565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4" y="879"/>
                        <a:pt x="3394" y="565"/>
                      </a:cubicBezTo>
                      <a:cubicBezTo>
                        <a:pt x="3394" y="251"/>
                        <a:pt x="3144" y="1"/>
                        <a:pt x="28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1" name="Google Shape;11164;p73">
                  <a:extLst>
                    <a:ext uri="{FF2B5EF4-FFF2-40B4-BE49-F238E27FC236}">
                      <a16:creationId xmlns:a16="http://schemas.microsoft.com/office/drawing/2014/main" id="{FD3C6DC9-E1E8-4008-928C-EDBCD4ACA3F9}"/>
                    </a:ext>
                  </a:extLst>
                </p:cNvPr>
                <p:cNvSpPr/>
                <p:nvPr/>
              </p:nvSpPr>
              <p:spPr>
                <a:xfrm>
                  <a:off x="5989025" y="465550"/>
                  <a:ext cx="8487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1133" extrusionOk="0">
                      <a:moveTo>
                        <a:pt x="565" y="1"/>
                      </a:moveTo>
                      <a:cubicBezTo>
                        <a:pt x="251" y="1"/>
                        <a:pt x="1" y="251"/>
                        <a:pt x="1" y="565"/>
                      </a:cubicBezTo>
                      <a:cubicBezTo>
                        <a:pt x="1" y="879"/>
                        <a:pt x="251" y="1133"/>
                        <a:pt x="565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5" y="879"/>
                        <a:pt x="3395" y="565"/>
                      </a:cubicBezTo>
                      <a:cubicBezTo>
                        <a:pt x="3395" y="251"/>
                        <a:pt x="3144" y="1"/>
                        <a:pt x="28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2" name="Google Shape;11165;p73">
                  <a:extLst>
                    <a:ext uri="{FF2B5EF4-FFF2-40B4-BE49-F238E27FC236}">
                      <a16:creationId xmlns:a16="http://schemas.microsoft.com/office/drawing/2014/main" id="{138FE59B-2D8A-8109-CD6B-6AECF3708FC5}"/>
                    </a:ext>
                  </a:extLst>
                </p:cNvPr>
                <p:cNvSpPr/>
                <p:nvPr/>
              </p:nvSpPr>
              <p:spPr>
                <a:xfrm>
                  <a:off x="5705950" y="550475"/>
                  <a:ext cx="8487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1133" extrusionOk="0">
                      <a:moveTo>
                        <a:pt x="566" y="0"/>
                      </a:moveTo>
                      <a:cubicBezTo>
                        <a:pt x="252" y="0"/>
                        <a:pt x="1" y="251"/>
                        <a:pt x="1" y="565"/>
                      </a:cubicBezTo>
                      <a:cubicBezTo>
                        <a:pt x="1" y="879"/>
                        <a:pt x="252" y="1133"/>
                        <a:pt x="566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5" y="879"/>
                        <a:pt x="3395" y="565"/>
                      </a:cubicBezTo>
                      <a:cubicBezTo>
                        <a:pt x="3395" y="251"/>
                        <a:pt x="3144" y="0"/>
                        <a:pt x="28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3" name="Google Shape;11166;p73">
                  <a:extLst>
                    <a:ext uri="{FF2B5EF4-FFF2-40B4-BE49-F238E27FC236}">
                      <a16:creationId xmlns:a16="http://schemas.microsoft.com/office/drawing/2014/main" id="{DC7F781D-EF14-D81C-0DB3-4D52E2198A83}"/>
                    </a:ext>
                  </a:extLst>
                </p:cNvPr>
                <p:cNvSpPr/>
                <p:nvPr/>
              </p:nvSpPr>
              <p:spPr>
                <a:xfrm>
                  <a:off x="5847500" y="550475"/>
                  <a:ext cx="8487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1133" extrusionOk="0">
                      <a:moveTo>
                        <a:pt x="565" y="0"/>
                      </a:moveTo>
                      <a:cubicBezTo>
                        <a:pt x="251" y="0"/>
                        <a:pt x="0" y="251"/>
                        <a:pt x="0" y="565"/>
                      </a:cubicBezTo>
                      <a:cubicBezTo>
                        <a:pt x="0" y="879"/>
                        <a:pt x="251" y="1133"/>
                        <a:pt x="565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4" y="879"/>
                        <a:pt x="3394" y="565"/>
                      </a:cubicBezTo>
                      <a:cubicBezTo>
                        <a:pt x="3394" y="251"/>
                        <a:pt x="3144" y="0"/>
                        <a:pt x="28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4" name="Google Shape;11167;p73">
                  <a:extLst>
                    <a:ext uri="{FF2B5EF4-FFF2-40B4-BE49-F238E27FC236}">
                      <a16:creationId xmlns:a16="http://schemas.microsoft.com/office/drawing/2014/main" id="{7FE3B1EB-3223-6E3A-1BDE-CA7262D014D5}"/>
                    </a:ext>
                  </a:extLst>
                </p:cNvPr>
                <p:cNvSpPr/>
                <p:nvPr/>
              </p:nvSpPr>
              <p:spPr>
                <a:xfrm>
                  <a:off x="5989025" y="550475"/>
                  <a:ext cx="8487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1133" extrusionOk="0">
                      <a:moveTo>
                        <a:pt x="565" y="0"/>
                      </a:moveTo>
                      <a:cubicBezTo>
                        <a:pt x="251" y="0"/>
                        <a:pt x="1" y="251"/>
                        <a:pt x="1" y="565"/>
                      </a:cubicBezTo>
                      <a:cubicBezTo>
                        <a:pt x="1" y="879"/>
                        <a:pt x="251" y="1133"/>
                        <a:pt x="565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5" y="879"/>
                        <a:pt x="3395" y="565"/>
                      </a:cubicBezTo>
                      <a:cubicBezTo>
                        <a:pt x="3395" y="251"/>
                        <a:pt x="3144" y="0"/>
                        <a:pt x="28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5" name="Google Shape;11168;p73">
                  <a:extLst>
                    <a:ext uri="{FF2B5EF4-FFF2-40B4-BE49-F238E27FC236}">
                      <a16:creationId xmlns:a16="http://schemas.microsoft.com/office/drawing/2014/main" id="{43D93CBE-7021-FFD1-8DF6-3FB808F10D7F}"/>
                    </a:ext>
                  </a:extLst>
                </p:cNvPr>
                <p:cNvSpPr/>
                <p:nvPr/>
              </p:nvSpPr>
              <p:spPr>
                <a:xfrm>
                  <a:off x="5705950" y="636300"/>
                  <a:ext cx="8487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1133" extrusionOk="0">
                      <a:moveTo>
                        <a:pt x="566" y="1"/>
                      </a:moveTo>
                      <a:cubicBezTo>
                        <a:pt x="252" y="1"/>
                        <a:pt x="1" y="254"/>
                        <a:pt x="1" y="568"/>
                      </a:cubicBezTo>
                      <a:cubicBezTo>
                        <a:pt x="1" y="879"/>
                        <a:pt x="252" y="1133"/>
                        <a:pt x="566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5" y="879"/>
                        <a:pt x="3395" y="568"/>
                      </a:cubicBezTo>
                      <a:cubicBezTo>
                        <a:pt x="3395" y="254"/>
                        <a:pt x="3144" y="1"/>
                        <a:pt x="28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6" name="Google Shape;11169;p73">
                  <a:extLst>
                    <a:ext uri="{FF2B5EF4-FFF2-40B4-BE49-F238E27FC236}">
                      <a16:creationId xmlns:a16="http://schemas.microsoft.com/office/drawing/2014/main" id="{130D08B1-4D46-1A8A-D2C8-41EC41D79ECF}"/>
                    </a:ext>
                  </a:extLst>
                </p:cNvPr>
                <p:cNvSpPr/>
                <p:nvPr/>
              </p:nvSpPr>
              <p:spPr>
                <a:xfrm>
                  <a:off x="5847500" y="636300"/>
                  <a:ext cx="8487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1133" extrusionOk="0">
                      <a:moveTo>
                        <a:pt x="565" y="1"/>
                      </a:moveTo>
                      <a:cubicBezTo>
                        <a:pt x="251" y="1"/>
                        <a:pt x="0" y="254"/>
                        <a:pt x="0" y="568"/>
                      </a:cubicBezTo>
                      <a:cubicBezTo>
                        <a:pt x="0" y="879"/>
                        <a:pt x="251" y="1133"/>
                        <a:pt x="565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4" y="879"/>
                        <a:pt x="3394" y="568"/>
                      </a:cubicBezTo>
                      <a:cubicBezTo>
                        <a:pt x="3394" y="254"/>
                        <a:pt x="3144" y="1"/>
                        <a:pt x="28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7" name="Google Shape;11170;p73">
                  <a:extLst>
                    <a:ext uri="{FF2B5EF4-FFF2-40B4-BE49-F238E27FC236}">
                      <a16:creationId xmlns:a16="http://schemas.microsoft.com/office/drawing/2014/main" id="{54992771-74DF-12A6-EC3E-1064C50CF3EB}"/>
                    </a:ext>
                  </a:extLst>
                </p:cNvPr>
                <p:cNvSpPr/>
                <p:nvPr/>
              </p:nvSpPr>
              <p:spPr>
                <a:xfrm>
                  <a:off x="5989025" y="636300"/>
                  <a:ext cx="8487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" h="1133" extrusionOk="0">
                      <a:moveTo>
                        <a:pt x="565" y="1"/>
                      </a:moveTo>
                      <a:cubicBezTo>
                        <a:pt x="251" y="1"/>
                        <a:pt x="1" y="254"/>
                        <a:pt x="1" y="568"/>
                      </a:cubicBezTo>
                      <a:cubicBezTo>
                        <a:pt x="1" y="879"/>
                        <a:pt x="251" y="1133"/>
                        <a:pt x="565" y="1133"/>
                      </a:cubicBezTo>
                      <a:lnTo>
                        <a:pt x="2830" y="1133"/>
                      </a:lnTo>
                      <a:cubicBezTo>
                        <a:pt x="3144" y="1133"/>
                        <a:pt x="3395" y="879"/>
                        <a:pt x="3395" y="568"/>
                      </a:cubicBezTo>
                      <a:cubicBezTo>
                        <a:pt x="3395" y="254"/>
                        <a:pt x="3144" y="1"/>
                        <a:pt x="28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  <p:sp>
          <p:nvSpPr>
            <p:cNvPr id="49" name="Google Shape;371;p7">
              <a:extLst>
                <a:ext uri="{FF2B5EF4-FFF2-40B4-BE49-F238E27FC236}">
                  <a16:creationId xmlns:a16="http://schemas.microsoft.com/office/drawing/2014/main" id="{4F589579-87B7-75DE-815F-9035C845F677}"/>
                </a:ext>
              </a:extLst>
            </p:cNvPr>
            <p:cNvSpPr txBox="1"/>
            <p:nvPr/>
          </p:nvSpPr>
          <p:spPr>
            <a:xfrm>
              <a:off x="4448548" y="4489436"/>
              <a:ext cx="13697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fr-FR" sz="1000" b="1">
                  <a:solidFill>
                    <a:srgbClr val="24BC9E"/>
                  </a:solidFill>
                  <a:latin typeface="Overpass"/>
                  <a:ea typeface="Overpass"/>
                  <a:cs typeface="Overpass"/>
                  <a:sym typeface="Overpass"/>
                </a:rPr>
                <a:t>Applications mobiles </a:t>
              </a:r>
            </a:p>
            <a:p>
              <a:pPr algn="ctr"/>
              <a:r>
                <a:rPr lang="fr-FR" sz="1000" b="1">
                  <a:solidFill>
                    <a:srgbClr val="24BC9E"/>
                  </a:solidFill>
                  <a:latin typeface="Overpass"/>
                  <a:ea typeface="Overpass"/>
                  <a:cs typeface="Overpass"/>
                  <a:sym typeface="Overpass"/>
                </a:rPr>
                <a:t>en 1 an</a:t>
              </a:r>
            </a:p>
          </p:txBody>
        </p:sp>
        <p:sp>
          <p:nvSpPr>
            <p:cNvPr id="50" name="Google Shape;371;p7">
              <a:extLst>
                <a:ext uri="{FF2B5EF4-FFF2-40B4-BE49-F238E27FC236}">
                  <a16:creationId xmlns:a16="http://schemas.microsoft.com/office/drawing/2014/main" id="{283BB10D-A81B-03B1-E74F-7A286AE23D36}"/>
                </a:ext>
              </a:extLst>
            </p:cNvPr>
            <p:cNvSpPr txBox="1"/>
            <p:nvPr/>
          </p:nvSpPr>
          <p:spPr>
            <a:xfrm>
              <a:off x="6071543" y="4494764"/>
              <a:ext cx="1129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1AAAC7"/>
                  </a:solidFill>
                  <a:latin typeface="Overpass"/>
                  <a:ea typeface="Overpass"/>
                  <a:cs typeface="Overpass"/>
                  <a:sym typeface="Overpass"/>
                </a:rPr>
                <a:t>+200000 </a:t>
              </a:r>
              <a:r>
                <a:rPr lang="en-US" sz="1000" b="1" dirty="0" err="1">
                  <a:solidFill>
                    <a:srgbClr val="1AAAC7"/>
                  </a:solidFill>
                  <a:latin typeface="Overpass"/>
                  <a:ea typeface="Overpass"/>
                  <a:cs typeface="Overpass"/>
                  <a:sym typeface="Overpass"/>
                </a:rPr>
                <a:t>Utilisateurs</a:t>
              </a:r>
              <a:r>
                <a:rPr lang="en-US" sz="1000" b="1" dirty="0">
                  <a:solidFill>
                    <a:srgbClr val="1AAAC7"/>
                  </a:solidFill>
                  <a:latin typeface="Overpass"/>
                  <a:ea typeface="Overpass"/>
                  <a:cs typeface="Overpass"/>
                  <a:sym typeface="Overpass"/>
                </a:rPr>
                <a:t> dans 3 </a:t>
              </a:r>
              <a:r>
                <a:rPr lang="en-US" sz="1000" b="1" dirty="0" err="1">
                  <a:solidFill>
                    <a:srgbClr val="1AAAC7"/>
                  </a:solidFill>
                  <a:latin typeface="Overpass"/>
                  <a:ea typeface="Overpass"/>
                  <a:cs typeface="Overpass"/>
                  <a:sym typeface="Overpass"/>
                </a:rPr>
                <a:t>ans</a:t>
              </a:r>
              <a:endParaRPr lang="en-US" sz="1000" b="1" dirty="0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grpSp>
          <p:nvGrpSpPr>
            <p:cNvPr id="52" name="Google Shape;11813;p75">
              <a:extLst>
                <a:ext uri="{FF2B5EF4-FFF2-40B4-BE49-F238E27FC236}">
                  <a16:creationId xmlns:a16="http://schemas.microsoft.com/office/drawing/2014/main" id="{A1176735-47CC-DF65-29EC-85CB258C75CD}"/>
                </a:ext>
              </a:extLst>
            </p:cNvPr>
            <p:cNvGrpSpPr/>
            <p:nvPr/>
          </p:nvGrpSpPr>
          <p:grpSpPr>
            <a:xfrm>
              <a:off x="7860291" y="2925241"/>
              <a:ext cx="355023" cy="254369"/>
              <a:chOff x="-60621600" y="2716100"/>
              <a:chExt cx="316650" cy="226875"/>
            </a:xfrm>
            <a:solidFill>
              <a:schemeClr val="bg1"/>
            </a:solidFill>
          </p:grpSpPr>
          <p:sp>
            <p:nvSpPr>
              <p:cNvPr id="53" name="Google Shape;11814;p75">
                <a:extLst>
                  <a:ext uri="{FF2B5EF4-FFF2-40B4-BE49-F238E27FC236}">
                    <a16:creationId xmlns:a16="http://schemas.microsoft.com/office/drawing/2014/main" id="{F9275D8E-F9E4-682D-B716-49776E1FF32F}"/>
                  </a:ext>
                </a:extLst>
              </p:cNvPr>
              <p:cNvSpPr/>
              <p:nvPr/>
            </p:nvSpPr>
            <p:spPr>
              <a:xfrm>
                <a:off x="-60621600" y="2716100"/>
                <a:ext cx="316650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9075" extrusionOk="0">
                    <a:moveTo>
                      <a:pt x="11374" y="789"/>
                    </a:moveTo>
                    <a:cubicBezTo>
                      <a:pt x="11626" y="789"/>
                      <a:pt x="11815" y="1009"/>
                      <a:pt x="11815" y="1230"/>
                    </a:cubicBezTo>
                    <a:lnTo>
                      <a:pt x="11815" y="1671"/>
                    </a:lnTo>
                    <a:lnTo>
                      <a:pt x="788" y="1671"/>
                    </a:lnTo>
                    <a:lnTo>
                      <a:pt x="788" y="1230"/>
                    </a:lnTo>
                    <a:cubicBezTo>
                      <a:pt x="788" y="1009"/>
                      <a:pt x="977" y="789"/>
                      <a:pt x="1166" y="789"/>
                    </a:cubicBezTo>
                    <a:close/>
                    <a:moveTo>
                      <a:pt x="11815" y="2490"/>
                    </a:moveTo>
                    <a:lnTo>
                      <a:pt x="11815" y="7877"/>
                    </a:lnTo>
                    <a:cubicBezTo>
                      <a:pt x="11815" y="8129"/>
                      <a:pt x="11626" y="8318"/>
                      <a:pt x="11374" y="8318"/>
                    </a:cubicBezTo>
                    <a:lnTo>
                      <a:pt x="1166" y="8318"/>
                    </a:lnTo>
                    <a:cubicBezTo>
                      <a:pt x="946" y="8318"/>
                      <a:pt x="788" y="8129"/>
                      <a:pt x="788" y="7877"/>
                    </a:cubicBezTo>
                    <a:lnTo>
                      <a:pt x="788" y="2490"/>
                    </a:lnTo>
                    <a:close/>
                    <a:moveTo>
                      <a:pt x="1229" y="1"/>
                    </a:moveTo>
                    <a:cubicBezTo>
                      <a:pt x="536" y="1"/>
                      <a:pt x="1" y="568"/>
                      <a:pt x="1" y="1230"/>
                    </a:cubicBezTo>
                    <a:lnTo>
                      <a:pt x="1" y="7846"/>
                    </a:lnTo>
                    <a:cubicBezTo>
                      <a:pt x="1" y="8507"/>
                      <a:pt x="536" y="9074"/>
                      <a:pt x="1229" y="9074"/>
                    </a:cubicBezTo>
                    <a:lnTo>
                      <a:pt x="11406" y="9074"/>
                    </a:lnTo>
                    <a:cubicBezTo>
                      <a:pt x="12099" y="9074"/>
                      <a:pt x="12666" y="8507"/>
                      <a:pt x="12666" y="7846"/>
                    </a:cubicBezTo>
                    <a:lnTo>
                      <a:pt x="12666" y="1230"/>
                    </a:lnTo>
                    <a:cubicBezTo>
                      <a:pt x="12634" y="568"/>
                      <a:pt x="12099" y="1"/>
                      <a:pt x="114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1815;p75">
                <a:extLst>
                  <a:ext uri="{FF2B5EF4-FFF2-40B4-BE49-F238E27FC236}">
                    <a16:creationId xmlns:a16="http://schemas.microsoft.com/office/drawing/2014/main" id="{2CC9A609-F2A3-05EE-6753-7039B0EB85AF}"/>
                  </a:ext>
                </a:extLst>
              </p:cNvPr>
              <p:cNvSpPr/>
              <p:nvPr/>
            </p:nvSpPr>
            <p:spPr>
              <a:xfrm>
                <a:off x="-60546775" y="2798025"/>
                <a:ext cx="16622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4191" extrusionOk="0">
                    <a:moveTo>
                      <a:pt x="2080" y="883"/>
                    </a:moveTo>
                    <a:cubicBezTo>
                      <a:pt x="2332" y="883"/>
                      <a:pt x="2553" y="946"/>
                      <a:pt x="2805" y="1072"/>
                    </a:cubicBezTo>
                    <a:cubicBezTo>
                      <a:pt x="2647" y="1387"/>
                      <a:pt x="2521" y="1733"/>
                      <a:pt x="2521" y="2080"/>
                    </a:cubicBezTo>
                    <a:cubicBezTo>
                      <a:pt x="2521" y="2489"/>
                      <a:pt x="2647" y="2804"/>
                      <a:pt x="2805" y="3119"/>
                    </a:cubicBezTo>
                    <a:cubicBezTo>
                      <a:pt x="2584" y="3245"/>
                      <a:pt x="2364" y="3308"/>
                      <a:pt x="2080" y="3308"/>
                    </a:cubicBezTo>
                    <a:cubicBezTo>
                      <a:pt x="1418" y="3308"/>
                      <a:pt x="820" y="2741"/>
                      <a:pt x="820" y="2048"/>
                    </a:cubicBezTo>
                    <a:cubicBezTo>
                      <a:pt x="820" y="1418"/>
                      <a:pt x="1418" y="883"/>
                      <a:pt x="2080" y="883"/>
                    </a:cubicBezTo>
                    <a:close/>
                    <a:moveTo>
                      <a:pt x="4569" y="883"/>
                    </a:moveTo>
                    <a:cubicBezTo>
                      <a:pt x="5231" y="883"/>
                      <a:pt x="5798" y="1418"/>
                      <a:pt x="5798" y="2080"/>
                    </a:cubicBezTo>
                    <a:cubicBezTo>
                      <a:pt x="5798" y="2741"/>
                      <a:pt x="5231" y="3340"/>
                      <a:pt x="4569" y="3340"/>
                    </a:cubicBezTo>
                    <a:cubicBezTo>
                      <a:pt x="3907" y="3340"/>
                      <a:pt x="3340" y="2804"/>
                      <a:pt x="3340" y="2080"/>
                    </a:cubicBezTo>
                    <a:cubicBezTo>
                      <a:pt x="3309" y="1418"/>
                      <a:pt x="3907" y="883"/>
                      <a:pt x="4569" y="883"/>
                    </a:cubicBezTo>
                    <a:close/>
                    <a:moveTo>
                      <a:pt x="2080" y="0"/>
                    </a:moveTo>
                    <a:cubicBezTo>
                      <a:pt x="946" y="0"/>
                      <a:pt x="1" y="946"/>
                      <a:pt x="1" y="2080"/>
                    </a:cubicBezTo>
                    <a:cubicBezTo>
                      <a:pt x="1" y="3245"/>
                      <a:pt x="946" y="4191"/>
                      <a:pt x="2080" y="4191"/>
                    </a:cubicBezTo>
                    <a:cubicBezTo>
                      <a:pt x="2521" y="4191"/>
                      <a:pt x="2962" y="4033"/>
                      <a:pt x="3340" y="3749"/>
                    </a:cubicBezTo>
                    <a:cubicBezTo>
                      <a:pt x="3687" y="4033"/>
                      <a:pt x="4128" y="4191"/>
                      <a:pt x="4569" y="4191"/>
                    </a:cubicBezTo>
                    <a:cubicBezTo>
                      <a:pt x="5703" y="4191"/>
                      <a:pt x="6648" y="3245"/>
                      <a:pt x="6648" y="2080"/>
                    </a:cubicBezTo>
                    <a:cubicBezTo>
                      <a:pt x="6648" y="946"/>
                      <a:pt x="5703" y="0"/>
                      <a:pt x="4569" y="0"/>
                    </a:cubicBezTo>
                    <a:cubicBezTo>
                      <a:pt x="4096" y="0"/>
                      <a:pt x="3655" y="158"/>
                      <a:pt x="3340" y="441"/>
                    </a:cubicBezTo>
                    <a:cubicBezTo>
                      <a:pt x="2994" y="158"/>
                      <a:pt x="2553" y="0"/>
                      <a:pt x="20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" name="Google Shape;374;p7">
              <a:extLst>
                <a:ext uri="{FF2B5EF4-FFF2-40B4-BE49-F238E27FC236}">
                  <a16:creationId xmlns:a16="http://schemas.microsoft.com/office/drawing/2014/main" id="{61534B58-7F16-0D07-F956-0D05CAD9FF25}"/>
                </a:ext>
              </a:extLst>
            </p:cNvPr>
            <p:cNvSpPr txBox="1"/>
            <p:nvPr/>
          </p:nvSpPr>
          <p:spPr>
            <a:xfrm>
              <a:off x="7483967" y="3333357"/>
              <a:ext cx="11298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b="1">
                  <a:solidFill>
                    <a:srgbClr val="1AAAC7"/>
                  </a:solidFill>
                  <a:latin typeface="Overpass"/>
                  <a:ea typeface="Overpass"/>
                  <a:cs typeface="Overpass"/>
                  <a:sym typeface="Overpass"/>
                </a:rPr>
                <a:t>Service </a:t>
              </a:r>
              <a:r>
                <a:rPr lang="en-US" sz="1000" b="1" err="1">
                  <a:solidFill>
                    <a:srgbClr val="1AAAC7"/>
                  </a:solidFill>
                  <a:latin typeface="Overpass"/>
                  <a:ea typeface="Overpass"/>
                  <a:cs typeface="Overpass"/>
                  <a:sym typeface="Overpass"/>
                </a:rPr>
                <a:t>payant</a:t>
              </a:r>
              <a:endParaRPr lang="en-US" sz="1000" b="1">
                <a:solidFill>
                  <a:srgbClr val="1AAAC7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56" name="Google Shape;371;p7">
              <a:extLst>
                <a:ext uri="{FF2B5EF4-FFF2-40B4-BE49-F238E27FC236}">
                  <a16:creationId xmlns:a16="http://schemas.microsoft.com/office/drawing/2014/main" id="{C8A57C69-4B3A-6241-15CC-BDB305A531BF}"/>
                </a:ext>
              </a:extLst>
            </p:cNvPr>
            <p:cNvSpPr txBox="1"/>
            <p:nvPr/>
          </p:nvSpPr>
          <p:spPr>
            <a:xfrm>
              <a:off x="7497870" y="4489436"/>
              <a:ext cx="1129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fr-FR" sz="1000" b="1">
                  <a:solidFill>
                    <a:srgbClr val="24BC9E"/>
                  </a:solidFill>
                  <a:latin typeface="Overpass"/>
                  <a:ea typeface="Overpass"/>
                  <a:cs typeface="Overpass"/>
                  <a:sym typeface="Overpass"/>
                </a:rPr>
                <a:t>15 assurances</a:t>
              </a:r>
            </a:p>
            <a:p>
              <a:pPr algn="ctr"/>
              <a:r>
                <a:rPr lang="fr-FR" sz="1000" b="1">
                  <a:solidFill>
                    <a:srgbClr val="24BC9E"/>
                  </a:solidFill>
                  <a:latin typeface="Overpass"/>
                  <a:ea typeface="Overpass"/>
                  <a:cs typeface="Overpass"/>
                  <a:sym typeface="Overpass"/>
                </a:rPr>
                <a:t>en 3 ans</a:t>
              </a:r>
            </a:p>
          </p:txBody>
        </p:sp>
        <p:sp>
          <p:nvSpPr>
            <p:cNvPr id="57" name="Google Shape;11292;p73">
              <a:extLst>
                <a:ext uri="{FF2B5EF4-FFF2-40B4-BE49-F238E27FC236}">
                  <a16:creationId xmlns:a16="http://schemas.microsoft.com/office/drawing/2014/main" id="{9A80C1A0-3812-2FD5-515E-F53605F0BBF0}"/>
                </a:ext>
              </a:extLst>
            </p:cNvPr>
            <p:cNvSpPr/>
            <p:nvPr/>
          </p:nvSpPr>
          <p:spPr>
            <a:xfrm>
              <a:off x="4984040" y="3987583"/>
              <a:ext cx="279052" cy="340186"/>
            </a:xfrm>
            <a:custGeom>
              <a:avLst/>
              <a:gdLst/>
              <a:ahLst/>
              <a:cxnLst/>
              <a:rect l="l" t="t" r="r" b="b"/>
              <a:pathLst>
                <a:path w="15853" h="19326" extrusionOk="0">
                  <a:moveTo>
                    <a:pt x="9627" y="1133"/>
                  </a:moveTo>
                  <a:cubicBezTo>
                    <a:pt x="9938" y="1133"/>
                    <a:pt x="10191" y="1387"/>
                    <a:pt x="10191" y="1701"/>
                  </a:cubicBezTo>
                  <a:lnTo>
                    <a:pt x="10191" y="2265"/>
                  </a:lnTo>
                  <a:lnTo>
                    <a:pt x="1133" y="2265"/>
                  </a:lnTo>
                  <a:lnTo>
                    <a:pt x="1133" y="1701"/>
                  </a:lnTo>
                  <a:cubicBezTo>
                    <a:pt x="1133" y="1387"/>
                    <a:pt x="1387" y="1133"/>
                    <a:pt x="1701" y="1133"/>
                  </a:cubicBezTo>
                  <a:close/>
                  <a:moveTo>
                    <a:pt x="10191" y="3398"/>
                  </a:moveTo>
                  <a:lnTo>
                    <a:pt x="10191" y="8063"/>
                  </a:lnTo>
                  <a:cubicBezTo>
                    <a:pt x="10009" y="7998"/>
                    <a:pt x="9817" y="7965"/>
                    <a:pt x="9625" y="7965"/>
                  </a:cubicBezTo>
                  <a:cubicBezTo>
                    <a:pt x="9434" y="7965"/>
                    <a:pt x="9242" y="7998"/>
                    <a:pt x="9059" y="8063"/>
                  </a:cubicBezTo>
                  <a:lnTo>
                    <a:pt x="9059" y="6230"/>
                  </a:lnTo>
                  <a:cubicBezTo>
                    <a:pt x="9059" y="5291"/>
                    <a:pt x="8298" y="4530"/>
                    <a:pt x="7362" y="4530"/>
                  </a:cubicBezTo>
                  <a:cubicBezTo>
                    <a:pt x="6423" y="4530"/>
                    <a:pt x="5662" y="5291"/>
                    <a:pt x="5662" y="6230"/>
                  </a:cubicBezTo>
                  <a:lnTo>
                    <a:pt x="5662" y="10285"/>
                  </a:lnTo>
                  <a:cubicBezTo>
                    <a:pt x="4346" y="10557"/>
                    <a:pt x="3401" y="11716"/>
                    <a:pt x="3398" y="13060"/>
                  </a:cubicBezTo>
                  <a:lnTo>
                    <a:pt x="3398" y="14231"/>
                  </a:lnTo>
                  <a:cubicBezTo>
                    <a:pt x="3398" y="14419"/>
                    <a:pt x="3404" y="14609"/>
                    <a:pt x="3413" y="14796"/>
                  </a:cubicBezTo>
                  <a:lnTo>
                    <a:pt x="1133" y="14796"/>
                  </a:lnTo>
                  <a:lnTo>
                    <a:pt x="1133" y="3398"/>
                  </a:lnTo>
                  <a:close/>
                  <a:moveTo>
                    <a:pt x="3543" y="15928"/>
                  </a:moveTo>
                  <a:cubicBezTo>
                    <a:pt x="3606" y="16312"/>
                    <a:pt x="3694" y="16689"/>
                    <a:pt x="3802" y="17061"/>
                  </a:cubicBezTo>
                  <a:lnTo>
                    <a:pt x="1701" y="17061"/>
                  </a:lnTo>
                  <a:cubicBezTo>
                    <a:pt x="1387" y="17061"/>
                    <a:pt x="1133" y="16807"/>
                    <a:pt x="1133" y="16496"/>
                  </a:cubicBezTo>
                  <a:lnTo>
                    <a:pt x="1133" y="15928"/>
                  </a:lnTo>
                  <a:close/>
                  <a:moveTo>
                    <a:pt x="7362" y="5662"/>
                  </a:moveTo>
                  <a:cubicBezTo>
                    <a:pt x="7673" y="5662"/>
                    <a:pt x="7927" y="5916"/>
                    <a:pt x="7927" y="6230"/>
                  </a:cubicBezTo>
                  <a:lnTo>
                    <a:pt x="7927" y="11928"/>
                  </a:lnTo>
                  <a:cubicBezTo>
                    <a:pt x="7927" y="12242"/>
                    <a:pt x="8181" y="12492"/>
                    <a:pt x="8495" y="12492"/>
                  </a:cubicBezTo>
                  <a:cubicBezTo>
                    <a:pt x="8806" y="12492"/>
                    <a:pt x="9059" y="12242"/>
                    <a:pt x="9059" y="11928"/>
                  </a:cubicBezTo>
                  <a:lnTo>
                    <a:pt x="9059" y="9663"/>
                  </a:lnTo>
                  <a:cubicBezTo>
                    <a:pt x="9059" y="9349"/>
                    <a:pt x="9313" y="9098"/>
                    <a:pt x="9627" y="9098"/>
                  </a:cubicBezTo>
                  <a:cubicBezTo>
                    <a:pt x="9938" y="9098"/>
                    <a:pt x="10191" y="9349"/>
                    <a:pt x="10191" y="9663"/>
                  </a:cubicBezTo>
                  <a:lnTo>
                    <a:pt x="10191" y="11928"/>
                  </a:lnTo>
                  <a:cubicBezTo>
                    <a:pt x="10191" y="12242"/>
                    <a:pt x="10445" y="12492"/>
                    <a:pt x="10759" y="12492"/>
                  </a:cubicBezTo>
                  <a:cubicBezTo>
                    <a:pt x="11070" y="12492"/>
                    <a:pt x="11324" y="12242"/>
                    <a:pt x="11324" y="11928"/>
                  </a:cubicBezTo>
                  <a:lnTo>
                    <a:pt x="11324" y="10795"/>
                  </a:lnTo>
                  <a:cubicBezTo>
                    <a:pt x="11324" y="10481"/>
                    <a:pt x="11577" y="10231"/>
                    <a:pt x="11891" y="10231"/>
                  </a:cubicBezTo>
                  <a:cubicBezTo>
                    <a:pt x="12202" y="10231"/>
                    <a:pt x="12456" y="10481"/>
                    <a:pt x="12456" y="10795"/>
                  </a:cubicBezTo>
                  <a:lnTo>
                    <a:pt x="12456" y="13060"/>
                  </a:lnTo>
                  <a:cubicBezTo>
                    <a:pt x="12456" y="13374"/>
                    <a:pt x="12710" y="13625"/>
                    <a:pt x="13024" y="13625"/>
                  </a:cubicBezTo>
                  <a:cubicBezTo>
                    <a:pt x="13335" y="13625"/>
                    <a:pt x="13588" y="13374"/>
                    <a:pt x="13588" y="13060"/>
                  </a:cubicBezTo>
                  <a:lnTo>
                    <a:pt x="13588" y="11928"/>
                  </a:lnTo>
                  <a:cubicBezTo>
                    <a:pt x="13588" y="11614"/>
                    <a:pt x="13842" y="11363"/>
                    <a:pt x="14156" y="11363"/>
                  </a:cubicBezTo>
                  <a:cubicBezTo>
                    <a:pt x="14467" y="11363"/>
                    <a:pt x="14721" y="11614"/>
                    <a:pt x="14721" y="11928"/>
                  </a:cubicBezTo>
                  <a:lnTo>
                    <a:pt x="14721" y="14231"/>
                  </a:lnTo>
                  <a:cubicBezTo>
                    <a:pt x="14718" y="15602"/>
                    <a:pt x="14407" y="16958"/>
                    <a:pt x="13806" y="18193"/>
                  </a:cubicBezTo>
                  <a:lnTo>
                    <a:pt x="5448" y="18193"/>
                  </a:lnTo>
                  <a:cubicBezTo>
                    <a:pt x="4844" y="16958"/>
                    <a:pt x="4533" y="15602"/>
                    <a:pt x="4530" y="14231"/>
                  </a:cubicBezTo>
                  <a:lnTo>
                    <a:pt x="4530" y="13060"/>
                  </a:lnTo>
                  <a:cubicBezTo>
                    <a:pt x="4530" y="12341"/>
                    <a:pt x="4983" y="11698"/>
                    <a:pt x="5662" y="11460"/>
                  </a:cubicBezTo>
                  <a:lnTo>
                    <a:pt x="5662" y="14231"/>
                  </a:lnTo>
                  <a:cubicBezTo>
                    <a:pt x="5662" y="14542"/>
                    <a:pt x="5916" y="14796"/>
                    <a:pt x="6230" y="14796"/>
                  </a:cubicBezTo>
                  <a:cubicBezTo>
                    <a:pt x="6541" y="14796"/>
                    <a:pt x="6795" y="14542"/>
                    <a:pt x="6795" y="14231"/>
                  </a:cubicBezTo>
                  <a:lnTo>
                    <a:pt x="6795" y="6230"/>
                  </a:lnTo>
                  <a:cubicBezTo>
                    <a:pt x="6795" y="5916"/>
                    <a:pt x="7048" y="5662"/>
                    <a:pt x="7362" y="5662"/>
                  </a:cubicBezTo>
                  <a:close/>
                  <a:moveTo>
                    <a:pt x="1701" y="1"/>
                  </a:moveTo>
                  <a:cubicBezTo>
                    <a:pt x="762" y="1"/>
                    <a:pt x="1" y="762"/>
                    <a:pt x="1" y="1701"/>
                  </a:cubicBezTo>
                  <a:lnTo>
                    <a:pt x="1" y="16496"/>
                  </a:lnTo>
                  <a:cubicBezTo>
                    <a:pt x="1" y="17432"/>
                    <a:pt x="762" y="18193"/>
                    <a:pt x="1701" y="18193"/>
                  </a:cubicBezTo>
                  <a:lnTo>
                    <a:pt x="4204" y="18193"/>
                  </a:lnTo>
                  <a:cubicBezTo>
                    <a:pt x="4285" y="18389"/>
                    <a:pt x="4376" y="18582"/>
                    <a:pt x="4470" y="18773"/>
                  </a:cubicBezTo>
                  <a:lnTo>
                    <a:pt x="4590" y="19011"/>
                  </a:lnTo>
                  <a:cubicBezTo>
                    <a:pt x="4687" y="19204"/>
                    <a:pt x="4880" y="19325"/>
                    <a:pt x="5098" y="19325"/>
                  </a:cubicBezTo>
                  <a:lnTo>
                    <a:pt x="14156" y="19325"/>
                  </a:lnTo>
                  <a:cubicBezTo>
                    <a:pt x="14370" y="19325"/>
                    <a:pt x="14564" y="19204"/>
                    <a:pt x="14660" y="19011"/>
                  </a:cubicBezTo>
                  <a:lnTo>
                    <a:pt x="14781" y="18773"/>
                  </a:lnTo>
                  <a:cubicBezTo>
                    <a:pt x="15485" y="17363"/>
                    <a:pt x="15850" y="15808"/>
                    <a:pt x="15853" y="14231"/>
                  </a:cubicBezTo>
                  <a:lnTo>
                    <a:pt x="15853" y="11928"/>
                  </a:lnTo>
                  <a:cubicBezTo>
                    <a:pt x="15853" y="10953"/>
                    <a:pt x="15054" y="10228"/>
                    <a:pt x="14155" y="10228"/>
                  </a:cubicBezTo>
                  <a:cubicBezTo>
                    <a:pt x="13949" y="10228"/>
                    <a:pt x="13737" y="10266"/>
                    <a:pt x="13528" y="10348"/>
                  </a:cubicBezTo>
                  <a:cubicBezTo>
                    <a:pt x="13326" y="9609"/>
                    <a:pt x="12655" y="9098"/>
                    <a:pt x="11891" y="9098"/>
                  </a:cubicBezTo>
                  <a:cubicBezTo>
                    <a:pt x="11883" y="9098"/>
                    <a:pt x="11875" y="9098"/>
                    <a:pt x="11867" y="9098"/>
                  </a:cubicBezTo>
                  <a:cubicBezTo>
                    <a:pt x="11682" y="9098"/>
                    <a:pt x="11497" y="9131"/>
                    <a:pt x="11324" y="9195"/>
                  </a:cubicBezTo>
                  <a:lnTo>
                    <a:pt x="11324" y="1701"/>
                  </a:lnTo>
                  <a:cubicBezTo>
                    <a:pt x="11324" y="762"/>
                    <a:pt x="10563" y="1"/>
                    <a:pt x="96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grpSp>
          <p:nvGrpSpPr>
            <p:cNvPr id="58" name="Google Shape;12194;p76">
              <a:extLst>
                <a:ext uri="{FF2B5EF4-FFF2-40B4-BE49-F238E27FC236}">
                  <a16:creationId xmlns:a16="http://schemas.microsoft.com/office/drawing/2014/main" id="{0679E537-5BE0-FF78-74AE-7E1FFB0508B8}"/>
                </a:ext>
              </a:extLst>
            </p:cNvPr>
            <p:cNvGrpSpPr/>
            <p:nvPr/>
          </p:nvGrpSpPr>
          <p:grpSpPr>
            <a:xfrm>
              <a:off x="7888460" y="3952200"/>
              <a:ext cx="356438" cy="353557"/>
              <a:chOff x="-31166825" y="1939525"/>
              <a:chExt cx="293800" cy="291425"/>
            </a:xfrm>
            <a:solidFill>
              <a:schemeClr val="bg1"/>
            </a:solidFill>
          </p:grpSpPr>
          <p:sp>
            <p:nvSpPr>
              <p:cNvPr id="59" name="Google Shape;12195;p76">
                <a:extLst>
                  <a:ext uri="{FF2B5EF4-FFF2-40B4-BE49-F238E27FC236}">
                    <a16:creationId xmlns:a16="http://schemas.microsoft.com/office/drawing/2014/main" id="{3FF538AF-FC55-67EB-3BFE-F696A75FC125}"/>
                  </a:ext>
                </a:extLst>
              </p:cNvPr>
              <p:cNvSpPr/>
              <p:nvPr/>
            </p:nvSpPr>
            <p:spPr>
              <a:xfrm>
                <a:off x="-31166825" y="1939525"/>
                <a:ext cx="2245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11657" extrusionOk="0">
                    <a:moveTo>
                      <a:pt x="5892" y="662"/>
                    </a:moveTo>
                    <a:cubicBezTo>
                      <a:pt x="6081" y="662"/>
                      <a:pt x="6239" y="819"/>
                      <a:pt x="6239" y="1040"/>
                    </a:cubicBezTo>
                    <a:lnTo>
                      <a:pt x="6239" y="1386"/>
                    </a:lnTo>
                    <a:lnTo>
                      <a:pt x="2805" y="1386"/>
                    </a:lnTo>
                    <a:lnTo>
                      <a:pt x="2805" y="1040"/>
                    </a:lnTo>
                    <a:cubicBezTo>
                      <a:pt x="2805" y="819"/>
                      <a:pt x="2962" y="662"/>
                      <a:pt x="3120" y="662"/>
                    </a:cubicBezTo>
                    <a:close/>
                    <a:moveTo>
                      <a:pt x="8035" y="1323"/>
                    </a:moveTo>
                    <a:cubicBezTo>
                      <a:pt x="8255" y="1323"/>
                      <a:pt x="8413" y="1512"/>
                      <a:pt x="8413" y="1701"/>
                    </a:cubicBezTo>
                    <a:lnTo>
                      <a:pt x="8413" y="10617"/>
                    </a:lnTo>
                    <a:cubicBezTo>
                      <a:pt x="8413" y="10838"/>
                      <a:pt x="8255" y="10995"/>
                      <a:pt x="8035" y="10995"/>
                    </a:cubicBezTo>
                    <a:lnTo>
                      <a:pt x="1166" y="10995"/>
                    </a:lnTo>
                    <a:cubicBezTo>
                      <a:pt x="946" y="10995"/>
                      <a:pt x="788" y="10838"/>
                      <a:pt x="788" y="10617"/>
                    </a:cubicBezTo>
                    <a:lnTo>
                      <a:pt x="788" y="1701"/>
                    </a:lnTo>
                    <a:lnTo>
                      <a:pt x="757" y="1701"/>
                    </a:lnTo>
                    <a:cubicBezTo>
                      <a:pt x="757" y="1512"/>
                      <a:pt x="914" y="1323"/>
                      <a:pt x="1103" y="1323"/>
                    </a:cubicBezTo>
                    <a:lnTo>
                      <a:pt x="2143" y="1323"/>
                    </a:lnTo>
                    <a:lnTo>
                      <a:pt x="2143" y="1701"/>
                    </a:lnTo>
                    <a:cubicBezTo>
                      <a:pt x="2143" y="1890"/>
                      <a:pt x="2301" y="2048"/>
                      <a:pt x="2490" y="2048"/>
                    </a:cubicBezTo>
                    <a:lnTo>
                      <a:pt x="6617" y="2048"/>
                    </a:lnTo>
                    <a:cubicBezTo>
                      <a:pt x="6837" y="2048"/>
                      <a:pt x="6995" y="1890"/>
                      <a:pt x="6995" y="1701"/>
                    </a:cubicBezTo>
                    <a:lnTo>
                      <a:pt x="6995" y="1323"/>
                    </a:lnTo>
                    <a:close/>
                    <a:moveTo>
                      <a:pt x="3120" y="0"/>
                    </a:moveTo>
                    <a:cubicBezTo>
                      <a:pt x="2679" y="0"/>
                      <a:pt x="2301" y="284"/>
                      <a:pt x="2143" y="662"/>
                    </a:cubicBezTo>
                    <a:lnTo>
                      <a:pt x="1040" y="662"/>
                    </a:lnTo>
                    <a:cubicBezTo>
                      <a:pt x="473" y="662"/>
                      <a:pt x="1" y="1134"/>
                      <a:pt x="1" y="1701"/>
                    </a:cubicBezTo>
                    <a:lnTo>
                      <a:pt x="1" y="10649"/>
                    </a:lnTo>
                    <a:cubicBezTo>
                      <a:pt x="64" y="11216"/>
                      <a:pt x="536" y="11657"/>
                      <a:pt x="1072" y="11657"/>
                    </a:cubicBezTo>
                    <a:lnTo>
                      <a:pt x="7971" y="11657"/>
                    </a:lnTo>
                    <a:cubicBezTo>
                      <a:pt x="8507" y="11657"/>
                      <a:pt x="8980" y="11184"/>
                      <a:pt x="8980" y="10649"/>
                    </a:cubicBezTo>
                    <a:lnTo>
                      <a:pt x="8980" y="1701"/>
                    </a:lnTo>
                    <a:cubicBezTo>
                      <a:pt x="8980" y="1134"/>
                      <a:pt x="8507" y="662"/>
                      <a:pt x="7971" y="662"/>
                    </a:cubicBezTo>
                    <a:lnTo>
                      <a:pt x="6869" y="662"/>
                    </a:lnTo>
                    <a:cubicBezTo>
                      <a:pt x="6711" y="284"/>
                      <a:pt x="6365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196;p76">
                <a:extLst>
                  <a:ext uri="{FF2B5EF4-FFF2-40B4-BE49-F238E27FC236}">
                    <a16:creationId xmlns:a16="http://schemas.microsoft.com/office/drawing/2014/main" id="{EABAD9AC-4BD1-8C7C-C68C-1E12B6795BC7}"/>
                  </a:ext>
                </a:extLst>
              </p:cNvPr>
              <p:cNvSpPr/>
              <p:nvPr/>
            </p:nvSpPr>
            <p:spPr>
              <a:xfrm>
                <a:off x="-31131375" y="2145075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6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6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4"/>
                    </a:lnTo>
                    <a:cubicBezTo>
                      <a:pt x="0" y="1954"/>
                      <a:pt x="158" y="2112"/>
                      <a:pt x="379" y="2112"/>
                    </a:cubicBezTo>
                    <a:lnTo>
                      <a:pt x="1733" y="2112"/>
                    </a:lnTo>
                    <a:cubicBezTo>
                      <a:pt x="1954" y="2112"/>
                      <a:pt x="2111" y="1954"/>
                      <a:pt x="2111" y="1734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2197;p76">
                <a:extLst>
                  <a:ext uri="{FF2B5EF4-FFF2-40B4-BE49-F238E27FC236}">
                    <a16:creationId xmlns:a16="http://schemas.microsoft.com/office/drawing/2014/main" id="{5E48556E-D97B-30D6-BE09-588645FAB543}"/>
                  </a:ext>
                </a:extLst>
              </p:cNvPr>
              <p:cNvSpPr/>
              <p:nvPr/>
            </p:nvSpPr>
            <p:spPr>
              <a:xfrm>
                <a:off x="-31131375" y="2076550"/>
                <a:ext cx="528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081" extrusionOk="0">
                    <a:moveTo>
                      <a:pt x="1355" y="694"/>
                    </a:moveTo>
                    <a:lnTo>
                      <a:pt x="1355" y="1356"/>
                    </a:lnTo>
                    <a:lnTo>
                      <a:pt x="694" y="1356"/>
                    </a:lnTo>
                    <a:lnTo>
                      <a:pt x="694" y="694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9"/>
                      <a:pt x="0" y="348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79" y="2080"/>
                    </a:cubicBezTo>
                    <a:lnTo>
                      <a:pt x="1733" y="2080"/>
                    </a:lnTo>
                    <a:cubicBezTo>
                      <a:pt x="1954" y="2080"/>
                      <a:pt x="2111" y="1923"/>
                      <a:pt x="2111" y="1734"/>
                    </a:cubicBezTo>
                    <a:lnTo>
                      <a:pt x="2111" y="348"/>
                    </a:lnTo>
                    <a:cubicBezTo>
                      <a:pt x="2111" y="159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2198;p76">
                <a:extLst>
                  <a:ext uri="{FF2B5EF4-FFF2-40B4-BE49-F238E27FC236}">
                    <a16:creationId xmlns:a16="http://schemas.microsoft.com/office/drawing/2014/main" id="{99F6B143-4E47-0702-C244-00904A3495BD}"/>
                  </a:ext>
                </a:extLst>
              </p:cNvPr>
              <p:cNvSpPr/>
              <p:nvPr/>
            </p:nvSpPr>
            <p:spPr>
              <a:xfrm>
                <a:off x="-31131375" y="2007250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5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5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3"/>
                    </a:lnTo>
                    <a:cubicBezTo>
                      <a:pt x="0" y="1954"/>
                      <a:pt x="158" y="2111"/>
                      <a:pt x="379" y="2111"/>
                    </a:cubicBezTo>
                    <a:lnTo>
                      <a:pt x="1733" y="2111"/>
                    </a:lnTo>
                    <a:cubicBezTo>
                      <a:pt x="1954" y="2111"/>
                      <a:pt x="2111" y="1954"/>
                      <a:pt x="2111" y="1733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199;p76">
                <a:extLst>
                  <a:ext uri="{FF2B5EF4-FFF2-40B4-BE49-F238E27FC236}">
                    <a16:creationId xmlns:a16="http://schemas.microsoft.com/office/drawing/2014/main" id="{F22DAD84-ADA9-2474-4E24-A4DF362876EC}"/>
                  </a:ext>
                </a:extLst>
              </p:cNvPr>
              <p:cNvSpPr/>
              <p:nvPr/>
            </p:nvSpPr>
            <p:spPr>
              <a:xfrm>
                <a:off x="-31062075" y="2007250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3057" y="725"/>
                    </a:lnTo>
                    <a:cubicBezTo>
                      <a:pt x="3277" y="725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12200;p76">
                <a:extLst>
                  <a:ext uri="{FF2B5EF4-FFF2-40B4-BE49-F238E27FC236}">
                    <a16:creationId xmlns:a16="http://schemas.microsoft.com/office/drawing/2014/main" id="{D4BFA185-6DBE-9877-6273-6DB44B9C0BE3}"/>
                  </a:ext>
                </a:extLst>
              </p:cNvPr>
              <p:cNvSpPr/>
              <p:nvPr/>
            </p:nvSpPr>
            <p:spPr>
              <a:xfrm>
                <a:off x="-31062075" y="2041900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47"/>
                    </a:cubicBezTo>
                    <a:cubicBezTo>
                      <a:pt x="2080" y="158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12201;p76">
                <a:extLst>
                  <a:ext uri="{FF2B5EF4-FFF2-40B4-BE49-F238E27FC236}">
                    <a16:creationId xmlns:a16="http://schemas.microsoft.com/office/drawing/2014/main" id="{FACEE0E8-D99F-529A-14EA-457CD5C6866A}"/>
                  </a:ext>
                </a:extLst>
              </p:cNvPr>
              <p:cNvSpPr/>
              <p:nvPr/>
            </p:nvSpPr>
            <p:spPr>
              <a:xfrm>
                <a:off x="-31062075" y="2076550"/>
                <a:ext cx="85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95" extrusionOk="0">
                    <a:moveTo>
                      <a:pt x="347" y="1"/>
                    </a:moveTo>
                    <a:cubicBezTo>
                      <a:pt x="158" y="1"/>
                      <a:pt x="1" y="159"/>
                      <a:pt x="1" y="348"/>
                    </a:cubicBezTo>
                    <a:cubicBezTo>
                      <a:pt x="1" y="537"/>
                      <a:pt x="158" y="694"/>
                      <a:pt x="347" y="694"/>
                    </a:cubicBezTo>
                    <a:lnTo>
                      <a:pt x="3057" y="694"/>
                    </a:lnTo>
                    <a:cubicBezTo>
                      <a:pt x="3277" y="694"/>
                      <a:pt x="3435" y="537"/>
                      <a:pt x="3435" y="348"/>
                    </a:cubicBezTo>
                    <a:cubicBezTo>
                      <a:pt x="3435" y="159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2202;p76">
                <a:extLst>
                  <a:ext uri="{FF2B5EF4-FFF2-40B4-BE49-F238E27FC236}">
                    <a16:creationId xmlns:a16="http://schemas.microsoft.com/office/drawing/2014/main" id="{E4153226-5C31-EED0-2D05-1AD4D2B3E6AC}"/>
                  </a:ext>
                </a:extLst>
              </p:cNvPr>
              <p:cNvSpPr/>
              <p:nvPr/>
            </p:nvSpPr>
            <p:spPr>
              <a:xfrm>
                <a:off x="-31062075" y="2110425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90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79"/>
                    </a:cubicBezTo>
                    <a:cubicBezTo>
                      <a:pt x="2080" y="190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12203;p76">
                <a:extLst>
                  <a:ext uri="{FF2B5EF4-FFF2-40B4-BE49-F238E27FC236}">
                    <a16:creationId xmlns:a16="http://schemas.microsoft.com/office/drawing/2014/main" id="{FDEDF088-3B9B-8317-11E9-820571BDE414}"/>
                  </a:ext>
                </a:extLst>
              </p:cNvPr>
              <p:cNvSpPr/>
              <p:nvPr/>
            </p:nvSpPr>
            <p:spPr>
              <a:xfrm>
                <a:off x="-31062075" y="2145075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6"/>
                      <a:pt x="347" y="726"/>
                    </a:cubicBezTo>
                    <a:lnTo>
                      <a:pt x="3057" y="726"/>
                    </a:lnTo>
                    <a:cubicBezTo>
                      <a:pt x="3277" y="726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12204;p76">
                <a:extLst>
                  <a:ext uri="{FF2B5EF4-FFF2-40B4-BE49-F238E27FC236}">
                    <a16:creationId xmlns:a16="http://schemas.microsoft.com/office/drawing/2014/main" id="{FB74816B-F875-C7D8-3AD2-280B97118722}"/>
                  </a:ext>
                </a:extLst>
              </p:cNvPr>
              <p:cNvSpPr/>
              <p:nvPr/>
            </p:nvSpPr>
            <p:spPr>
              <a:xfrm>
                <a:off x="-31062075" y="2179750"/>
                <a:ext cx="520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7"/>
                      <a:pt x="2080" y="347"/>
                    </a:cubicBez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12205;p76">
                <a:extLst>
                  <a:ext uri="{FF2B5EF4-FFF2-40B4-BE49-F238E27FC236}">
                    <a16:creationId xmlns:a16="http://schemas.microsoft.com/office/drawing/2014/main" id="{EA11476B-8AFB-9BC1-9F76-EB507691C72F}"/>
                  </a:ext>
                </a:extLst>
              </p:cNvPr>
              <p:cNvSpPr/>
              <p:nvPr/>
            </p:nvSpPr>
            <p:spPr>
              <a:xfrm>
                <a:off x="-30924225" y="1974175"/>
                <a:ext cx="51200" cy="2402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610" extrusionOk="0">
                    <a:moveTo>
                      <a:pt x="1008" y="662"/>
                    </a:moveTo>
                    <a:cubicBezTo>
                      <a:pt x="1229" y="662"/>
                      <a:pt x="1386" y="819"/>
                      <a:pt x="1386" y="1009"/>
                    </a:cubicBezTo>
                    <a:lnTo>
                      <a:pt x="1386" y="2080"/>
                    </a:lnTo>
                    <a:lnTo>
                      <a:pt x="725" y="2080"/>
                    </a:lnTo>
                    <a:lnTo>
                      <a:pt x="725" y="1009"/>
                    </a:lnTo>
                    <a:lnTo>
                      <a:pt x="662" y="1009"/>
                    </a:lnTo>
                    <a:cubicBezTo>
                      <a:pt x="662" y="819"/>
                      <a:pt x="819" y="662"/>
                      <a:pt x="1008" y="662"/>
                    </a:cubicBezTo>
                    <a:close/>
                    <a:moveTo>
                      <a:pt x="1323" y="2741"/>
                    </a:moveTo>
                    <a:lnTo>
                      <a:pt x="1323" y="6900"/>
                    </a:lnTo>
                    <a:lnTo>
                      <a:pt x="662" y="6900"/>
                    </a:lnTo>
                    <a:lnTo>
                      <a:pt x="662" y="2741"/>
                    </a:lnTo>
                    <a:close/>
                    <a:moveTo>
                      <a:pt x="1260" y="7562"/>
                    </a:moveTo>
                    <a:lnTo>
                      <a:pt x="1008" y="8192"/>
                    </a:lnTo>
                    <a:lnTo>
                      <a:pt x="819" y="7562"/>
                    </a:lnTo>
                    <a:close/>
                    <a:moveTo>
                      <a:pt x="1008" y="0"/>
                    </a:moveTo>
                    <a:cubicBezTo>
                      <a:pt x="473" y="0"/>
                      <a:pt x="0" y="473"/>
                      <a:pt x="0" y="1009"/>
                    </a:cubicBezTo>
                    <a:lnTo>
                      <a:pt x="0" y="7215"/>
                    </a:lnTo>
                    <a:lnTo>
                      <a:pt x="0" y="7309"/>
                    </a:lnTo>
                    <a:lnTo>
                      <a:pt x="662" y="9357"/>
                    </a:lnTo>
                    <a:cubicBezTo>
                      <a:pt x="693" y="9515"/>
                      <a:pt x="819" y="9609"/>
                      <a:pt x="977" y="9609"/>
                    </a:cubicBezTo>
                    <a:cubicBezTo>
                      <a:pt x="1134" y="9609"/>
                      <a:pt x="1260" y="9515"/>
                      <a:pt x="1292" y="9357"/>
                    </a:cubicBezTo>
                    <a:lnTo>
                      <a:pt x="1954" y="7309"/>
                    </a:lnTo>
                    <a:lnTo>
                      <a:pt x="1954" y="7215"/>
                    </a:lnTo>
                    <a:lnTo>
                      <a:pt x="1954" y="1009"/>
                    </a:lnTo>
                    <a:cubicBezTo>
                      <a:pt x="2048" y="441"/>
                      <a:pt x="1576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1101;p56">
              <a:extLst>
                <a:ext uri="{FF2B5EF4-FFF2-40B4-BE49-F238E27FC236}">
                  <a16:creationId xmlns:a16="http://schemas.microsoft.com/office/drawing/2014/main" id="{A8546EA0-EA95-5B1F-EAF2-1F57F7747815}"/>
                </a:ext>
              </a:extLst>
            </p:cNvPr>
            <p:cNvSpPr/>
            <p:nvPr/>
          </p:nvSpPr>
          <p:spPr>
            <a:xfrm>
              <a:off x="6512293" y="3971262"/>
              <a:ext cx="239525" cy="314446"/>
            </a:xfrm>
            <a:custGeom>
              <a:avLst/>
              <a:gdLst/>
              <a:ahLst/>
              <a:cxnLst/>
              <a:rect l="l" t="t" r="r" b="b"/>
              <a:pathLst>
                <a:path w="21158" h="27776" extrusionOk="0">
                  <a:moveTo>
                    <a:pt x="15461" y="1628"/>
                  </a:moveTo>
                  <a:cubicBezTo>
                    <a:pt x="15922" y="1628"/>
                    <a:pt x="16275" y="2008"/>
                    <a:pt x="16275" y="2442"/>
                  </a:cubicBezTo>
                  <a:lnTo>
                    <a:pt x="16275" y="6592"/>
                  </a:lnTo>
                  <a:lnTo>
                    <a:pt x="4883" y="6592"/>
                  </a:lnTo>
                  <a:lnTo>
                    <a:pt x="4883" y="2442"/>
                  </a:lnTo>
                  <a:cubicBezTo>
                    <a:pt x="4883" y="2008"/>
                    <a:pt x="5263" y="1628"/>
                    <a:pt x="5697" y="1628"/>
                  </a:cubicBezTo>
                  <a:close/>
                  <a:moveTo>
                    <a:pt x="3256" y="8219"/>
                  </a:moveTo>
                  <a:lnTo>
                    <a:pt x="3256" y="10633"/>
                  </a:lnTo>
                  <a:cubicBezTo>
                    <a:pt x="3256" y="10931"/>
                    <a:pt x="3256" y="11176"/>
                    <a:pt x="3310" y="11447"/>
                  </a:cubicBezTo>
                  <a:lnTo>
                    <a:pt x="3256" y="11447"/>
                  </a:lnTo>
                  <a:lnTo>
                    <a:pt x="3256" y="11474"/>
                  </a:lnTo>
                  <a:cubicBezTo>
                    <a:pt x="2388" y="11474"/>
                    <a:pt x="1628" y="10714"/>
                    <a:pt x="1628" y="9846"/>
                  </a:cubicBezTo>
                  <a:cubicBezTo>
                    <a:pt x="1628" y="8951"/>
                    <a:pt x="2388" y="8219"/>
                    <a:pt x="3256" y="8219"/>
                  </a:cubicBezTo>
                  <a:close/>
                  <a:moveTo>
                    <a:pt x="16275" y="8219"/>
                  </a:moveTo>
                  <a:lnTo>
                    <a:pt x="16275" y="10660"/>
                  </a:lnTo>
                  <a:cubicBezTo>
                    <a:pt x="16275" y="10931"/>
                    <a:pt x="16248" y="11203"/>
                    <a:pt x="16221" y="11474"/>
                  </a:cubicBezTo>
                  <a:lnTo>
                    <a:pt x="4964" y="11474"/>
                  </a:lnTo>
                  <a:cubicBezTo>
                    <a:pt x="4937" y="11203"/>
                    <a:pt x="4883" y="10931"/>
                    <a:pt x="4883" y="10660"/>
                  </a:cubicBezTo>
                  <a:lnTo>
                    <a:pt x="4883" y="8219"/>
                  </a:lnTo>
                  <a:close/>
                  <a:moveTo>
                    <a:pt x="17902" y="8219"/>
                  </a:moveTo>
                  <a:cubicBezTo>
                    <a:pt x="18825" y="8219"/>
                    <a:pt x="19530" y="8924"/>
                    <a:pt x="19530" y="9846"/>
                  </a:cubicBezTo>
                  <a:cubicBezTo>
                    <a:pt x="19530" y="10714"/>
                    <a:pt x="18798" y="11474"/>
                    <a:pt x="17902" y="11474"/>
                  </a:cubicBezTo>
                  <a:lnTo>
                    <a:pt x="17875" y="11474"/>
                  </a:lnTo>
                  <a:cubicBezTo>
                    <a:pt x="17902" y="11203"/>
                    <a:pt x="17902" y="10931"/>
                    <a:pt x="17902" y="10660"/>
                  </a:cubicBezTo>
                  <a:lnTo>
                    <a:pt x="17902" y="8219"/>
                  </a:lnTo>
                  <a:close/>
                  <a:moveTo>
                    <a:pt x="15733" y="13101"/>
                  </a:moveTo>
                  <a:cubicBezTo>
                    <a:pt x="14837" y="15054"/>
                    <a:pt x="12857" y="16410"/>
                    <a:pt x="10579" y="16410"/>
                  </a:cubicBezTo>
                  <a:cubicBezTo>
                    <a:pt x="8328" y="16410"/>
                    <a:pt x="6348" y="15027"/>
                    <a:pt x="5425" y="13101"/>
                  </a:cubicBezTo>
                  <a:close/>
                  <a:moveTo>
                    <a:pt x="12206" y="17848"/>
                  </a:moveTo>
                  <a:lnTo>
                    <a:pt x="12206" y="19638"/>
                  </a:lnTo>
                  <a:cubicBezTo>
                    <a:pt x="12206" y="20506"/>
                    <a:pt x="11474" y="21266"/>
                    <a:pt x="10579" y="21266"/>
                  </a:cubicBezTo>
                  <a:cubicBezTo>
                    <a:pt x="9711" y="21266"/>
                    <a:pt x="8952" y="20506"/>
                    <a:pt x="8952" y="19638"/>
                  </a:cubicBezTo>
                  <a:lnTo>
                    <a:pt x="8952" y="17848"/>
                  </a:lnTo>
                  <a:cubicBezTo>
                    <a:pt x="9467" y="17984"/>
                    <a:pt x="10037" y="18011"/>
                    <a:pt x="10579" y="18011"/>
                  </a:cubicBezTo>
                  <a:cubicBezTo>
                    <a:pt x="11121" y="18011"/>
                    <a:pt x="11718" y="17929"/>
                    <a:pt x="12206" y="17848"/>
                  </a:cubicBezTo>
                  <a:close/>
                  <a:moveTo>
                    <a:pt x="7053" y="20289"/>
                  </a:moveTo>
                  <a:lnTo>
                    <a:pt x="8789" y="24575"/>
                  </a:lnTo>
                  <a:lnTo>
                    <a:pt x="8789" y="24575"/>
                  </a:lnTo>
                  <a:lnTo>
                    <a:pt x="5371" y="21998"/>
                  </a:lnTo>
                  <a:lnTo>
                    <a:pt x="7053" y="20289"/>
                  </a:lnTo>
                  <a:close/>
                  <a:moveTo>
                    <a:pt x="14159" y="20289"/>
                  </a:moveTo>
                  <a:lnTo>
                    <a:pt x="15868" y="21998"/>
                  </a:lnTo>
                  <a:lnTo>
                    <a:pt x="12451" y="24575"/>
                  </a:lnTo>
                  <a:lnTo>
                    <a:pt x="14159" y="20289"/>
                  </a:lnTo>
                  <a:close/>
                  <a:moveTo>
                    <a:pt x="11366" y="22812"/>
                  </a:moveTo>
                  <a:lnTo>
                    <a:pt x="10579" y="24792"/>
                  </a:lnTo>
                  <a:lnTo>
                    <a:pt x="9820" y="22812"/>
                  </a:lnTo>
                  <a:lnTo>
                    <a:pt x="9820" y="22812"/>
                  </a:lnTo>
                  <a:cubicBezTo>
                    <a:pt x="10037" y="22893"/>
                    <a:pt x="10308" y="22920"/>
                    <a:pt x="10579" y="22920"/>
                  </a:cubicBezTo>
                  <a:cubicBezTo>
                    <a:pt x="10850" y="22920"/>
                    <a:pt x="11121" y="22893"/>
                    <a:pt x="11366" y="22812"/>
                  </a:cubicBezTo>
                  <a:close/>
                  <a:moveTo>
                    <a:pt x="16492" y="20289"/>
                  </a:moveTo>
                  <a:lnTo>
                    <a:pt x="17685" y="20588"/>
                  </a:lnTo>
                  <a:cubicBezTo>
                    <a:pt x="18798" y="20886"/>
                    <a:pt x="19530" y="21862"/>
                    <a:pt x="19530" y="23002"/>
                  </a:cubicBezTo>
                  <a:lnTo>
                    <a:pt x="19530" y="26148"/>
                  </a:lnTo>
                  <a:lnTo>
                    <a:pt x="13020" y="26148"/>
                  </a:lnTo>
                  <a:lnTo>
                    <a:pt x="17577" y="22730"/>
                  </a:lnTo>
                  <a:cubicBezTo>
                    <a:pt x="17767" y="22595"/>
                    <a:pt x="17875" y="22351"/>
                    <a:pt x="17902" y="22106"/>
                  </a:cubicBezTo>
                  <a:cubicBezTo>
                    <a:pt x="17902" y="21862"/>
                    <a:pt x="17848" y="21645"/>
                    <a:pt x="17685" y="21455"/>
                  </a:cubicBezTo>
                  <a:lnTo>
                    <a:pt x="16492" y="20289"/>
                  </a:lnTo>
                  <a:close/>
                  <a:moveTo>
                    <a:pt x="4693" y="20316"/>
                  </a:moveTo>
                  <a:lnTo>
                    <a:pt x="3500" y="21510"/>
                  </a:lnTo>
                  <a:cubicBezTo>
                    <a:pt x="3337" y="21672"/>
                    <a:pt x="3256" y="21917"/>
                    <a:pt x="3256" y="22134"/>
                  </a:cubicBezTo>
                  <a:cubicBezTo>
                    <a:pt x="3256" y="22378"/>
                    <a:pt x="3391" y="22595"/>
                    <a:pt x="3608" y="22757"/>
                  </a:cubicBezTo>
                  <a:lnTo>
                    <a:pt x="8138" y="26175"/>
                  </a:lnTo>
                  <a:lnTo>
                    <a:pt x="1628" y="26175"/>
                  </a:lnTo>
                  <a:lnTo>
                    <a:pt x="1628" y="23002"/>
                  </a:lnTo>
                  <a:cubicBezTo>
                    <a:pt x="1628" y="21862"/>
                    <a:pt x="2388" y="20886"/>
                    <a:pt x="3500" y="20615"/>
                  </a:cubicBezTo>
                  <a:lnTo>
                    <a:pt x="4693" y="20316"/>
                  </a:lnTo>
                  <a:close/>
                  <a:moveTo>
                    <a:pt x="5697" y="1"/>
                  </a:moveTo>
                  <a:cubicBezTo>
                    <a:pt x="4341" y="1"/>
                    <a:pt x="3256" y="1085"/>
                    <a:pt x="3256" y="2442"/>
                  </a:cubicBezTo>
                  <a:lnTo>
                    <a:pt x="3256" y="6592"/>
                  </a:lnTo>
                  <a:cubicBezTo>
                    <a:pt x="1465" y="6592"/>
                    <a:pt x="1" y="8029"/>
                    <a:pt x="1" y="9846"/>
                  </a:cubicBezTo>
                  <a:cubicBezTo>
                    <a:pt x="1" y="11637"/>
                    <a:pt x="1465" y="13101"/>
                    <a:pt x="3256" y="13101"/>
                  </a:cubicBezTo>
                  <a:lnTo>
                    <a:pt x="3662" y="13101"/>
                  </a:lnTo>
                  <a:cubicBezTo>
                    <a:pt x="4313" y="14919"/>
                    <a:pt x="5642" y="16410"/>
                    <a:pt x="7324" y="17251"/>
                  </a:cubicBezTo>
                  <a:lnTo>
                    <a:pt x="7324" y="18011"/>
                  </a:lnTo>
                  <a:lnTo>
                    <a:pt x="3093" y="19069"/>
                  </a:lnTo>
                  <a:cubicBezTo>
                    <a:pt x="1276" y="19503"/>
                    <a:pt x="1" y="21130"/>
                    <a:pt x="1" y="23002"/>
                  </a:cubicBezTo>
                  <a:lnTo>
                    <a:pt x="1" y="26962"/>
                  </a:lnTo>
                  <a:cubicBezTo>
                    <a:pt x="1" y="27396"/>
                    <a:pt x="380" y="27775"/>
                    <a:pt x="814" y="27775"/>
                  </a:cubicBezTo>
                  <a:lnTo>
                    <a:pt x="20344" y="27775"/>
                  </a:lnTo>
                  <a:cubicBezTo>
                    <a:pt x="20805" y="27775"/>
                    <a:pt x="21157" y="27396"/>
                    <a:pt x="21157" y="26962"/>
                  </a:cubicBezTo>
                  <a:lnTo>
                    <a:pt x="21157" y="23002"/>
                  </a:lnTo>
                  <a:cubicBezTo>
                    <a:pt x="21157" y="21130"/>
                    <a:pt x="19910" y="19503"/>
                    <a:pt x="18092" y="19069"/>
                  </a:cubicBezTo>
                  <a:lnTo>
                    <a:pt x="13834" y="18011"/>
                  </a:lnTo>
                  <a:lnTo>
                    <a:pt x="13834" y="17251"/>
                  </a:lnTo>
                  <a:cubicBezTo>
                    <a:pt x="15543" y="16383"/>
                    <a:pt x="16872" y="14892"/>
                    <a:pt x="17496" y="13101"/>
                  </a:cubicBezTo>
                  <a:lnTo>
                    <a:pt x="17902" y="13101"/>
                  </a:lnTo>
                  <a:cubicBezTo>
                    <a:pt x="19720" y="13101"/>
                    <a:pt x="21157" y="11637"/>
                    <a:pt x="21157" y="9846"/>
                  </a:cubicBezTo>
                  <a:cubicBezTo>
                    <a:pt x="21157" y="8029"/>
                    <a:pt x="19720" y="6592"/>
                    <a:pt x="17902" y="6592"/>
                  </a:cubicBezTo>
                  <a:lnTo>
                    <a:pt x="17902" y="2442"/>
                  </a:lnTo>
                  <a:cubicBezTo>
                    <a:pt x="17902" y="1085"/>
                    <a:pt x="16817" y="1"/>
                    <a:pt x="15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8" name="Image 327">
            <a:extLst>
              <a:ext uri="{FF2B5EF4-FFF2-40B4-BE49-F238E27FC236}">
                <a16:creationId xmlns:a16="http://schemas.microsoft.com/office/drawing/2014/main" id="{9F13EC06-0220-343D-7AFE-5A6F551CA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7"/>
          <a:stretch/>
        </p:blipFill>
        <p:spPr>
          <a:xfrm>
            <a:off x="408710" y="519536"/>
            <a:ext cx="2104953" cy="4059608"/>
          </a:xfrm>
          <a:prstGeom prst="rect">
            <a:avLst/>
          </a:prstGeom>
        </p:spPr>
      </p:pic>
      <p:grpSp>
        <p:nvGrpSpPr>
          <p:cNvPr id="5" name="Google Shape;1080;p55">
            <a:extLst>
              <a:ext uri="{FF2B5EF4-FFF2-40B4-BE49-F238E27FC236}">
                <a16:creationId xmlns:a16="http://schemas.microsoft.com/office/drawing/2014/main" id="{A9519695-84B0-B6D0-3739-DBF438693EB6}"/>
              </a:ext>
            </a:extLst>
          </p:cNvPr>
          <p:cNvGrpSpPr/>
          <p:nvPr/>
        </p:nvGrpSpPr>
        <p:grpSpPr>
          <a:xfrm>
            <a:off x="365065" y="448354"/>
            <a:ext cx="2203826" cy="4279335"/>
            <a:chOff x="3336600" y="3468450"/>
            <a:chExt cx="336250" cy="668300"/>
          </a:xfrm>
        </p:grpSpPr>
        <p:sp>
          <p:nvSpPr>
            <p:cNvPr id="6" name="Google Shape;1081;p55">
              <a:extLst>
                <a:ext uri="{FF2B5EF4-FFF2-40B4-BE49-F238E27FC236}">
                  <a16:creationId xmlns:a16="http://schemas.microsoft.com/office/drawing/2014/main" id="{2BB1E723-1128-6E6D-09C9-C6D90586DF74}"/>
                </a:ext>
              </a:extLst>
            </p:cNvPr>
            <p:cNvSpPr/>
            <p:nvPr/>
          </p:nvSpPr>
          <p:spPr>
            <a:xfrm>
              <a:off x="3336600" y="3468450"/>
              <a:ext cx="336250" cy="668300"/>
            </a:xfrm>
            <a:custGeom>
              <a:avLst/>
              <a:gdLst/>
              <a:ahLst/>
              <a:cxnLst/>
              <a:rect l="l" t="t" r="r" b="b"/>
              <a:pathLst>
                <a:path w="13450" h="26732" extrusionOk="0">
                  <a:moveTo>
                    <a:pt x="12354" y="461"/>
                  </a:moveTo>
                  <a:cubicBezTo>
                    <a:pt x="12730" y="461"/>
                    <a:pt x="13031" y="762"/>
                    <a:pt x="13031" y="1139"/>
                  </a:cubicBezTo>
                  <a:lnTo>
                    <a:pt x="13031" y="24221"/>
                  </a:lnTo>
                  <a:cubicBezTo>
                    <a:pt x="13031" y="24598"/>
                    <a:pt x="12730" y="24899"/>
                    <a:pt x="12354" y="24899"/>
                  </a:cubicBezTo>
                  <a:lnTo>
                    <a:pt x="1097" y="24899"/>
                  </a:lnTo>
                  <a:cubicBezTo>
                    <a:pt x="720" y="24899"/>
                    <a:pt x="419" y="24598"/>
                    <a:pt x="419" y="24221"/>
                  </a:cubicBezTo>
                  <a:lnTo>
                    <a:pt x="419" y="1139"/>
                  </a:lnTo>
                  <a:cubicBezTo>
                    <a:pt x="419" y="762"/>
                    <a:pt x="720" y="461"/>
                    <a:pt x="1097" y="461"/>
                  </a:cubicBezTo>
                  <a:close/>
                  <a:moveTo>
                    <a:pt x="1022" y="0"/>
                  </a:moveTo>
                  <a:cubicBezTo>
                    <a:pt x="461" y="0"/>
                    <a:pt x="1" y="452"/>
                    <a:pt x="1" y="1021"/>
                  </a:cubicBezTo>
                  <a:lnTo>
                    <a:pt x="1" y="25711"/>
                  </a:lnTo>
                  <a:cubicBezTo>
                    <a:pt x="1" y="26280"/>
                    <a:pt x="461" y="26732"/>
                    <a:pt x="1022" y="26732"/>
                  </a:cubicBezTo>
                  <a:lnTo>
                    <a:pt x="12429" y="26732"/>
                  </a:lnTo>
                  <a:cubicBezTo>
                    <a:pt x="12998" y="26732"/>
                    <a:pt x="13450" y="26271"/>
                    <a:pt x="13450" y="25711"/>
                  </a:cubicBezTo>
                  <a:lnTo>
                    <a:pt x="13450" y="1021"/>
                  </a:lnTo>
                  <a:cubicBezTo>
                    <a:pt x="13450" y="452"/>
                    <a:pt x="12998" y="0"/>
                    <a:pt x="12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82;p55">
              <a:extLst>
                <a:ext uri="{FF2B5EF4-FFF2-40B4-BE49-F238E27FC236}">
                  <a16:creationId xmlns:a16="http://schemas.microsoft.com/office/drawing/2014/main" id="{AB908DE2-7AED-1B1B-D40B-8ECDF52B53EA}"/>
                </a:ext>
              </a:extLst>
            </p:cNvPr>
            <p:cNvSpPr/>
            <p:nvPr/>
          </p:nvSpPr>
          <p:spPr>
            <a:xfrm>
              <a:off x="3490375" y="4105350"/>
              <a:ext cx="18250" cy="18225"/>
            </a:xfrm>
            <a:custGeom>
              <a:avLst/>
              <a:gdLst/>
              <a:ahLst/>
              <a:cxnLst/>
              <a:rect l="l" t="t" r="r" b="b"/>
              <a:pathLst>
                <a:path w="730" h="729" extrusionOk="0">
                  <a:moveTo>
                    <a:pt x="511" y="84"/>
                  </a:moveTo>
                  <a:cubicBezTo>
                    <a:pt x="587" y="84"/>
                    <a:pt x="645" y="143"/>
                    <a:pt x="645" y="218"/>
                  </a:cubicBezTo>
                  <a:lnTo>
                    <a:pt x="645" y="511"/>
                  </a:lnTo>
                  <a:cubicBezTo>
                    <a:pt x="645" y="586"/>
                    <a:pt x="587" y="653"/>
                    <a:pt x="511" y="653"/>
                  </a:cubicBezTo>
                  <a:lnTo>
                    <a:pt x="219" y="653"/>
                  </a:lnTo>
                  <a:cubicBezTo>
                    <a:pt x="143" y="653"/>
                    <a:pt x="76" y="586"/>
                    <a:pt x="76" y="511"/>
                  </a:cubicBezTo>
                  <a:lnTo>
                    <a:pt x="76" y="218"/>
                  </a:lnTo>
                  <a:cubicBezTo>
                    <a:pt x="76" y="143"/>
                    <a:pt x="143" y="84"/>
                    <a:pt x="219" y="84"/>
                  </a:cubicBezTo>
                  <a:close/>
                  <a:moveTo>
                    <a:pt x="219" y="0"/>
                  </a:moveTo>
                  <a:cubicBezTo>
                    <a:pt x="101" y="0"/>
                    <a:pt x="1" y="101"/>
                    <a:pt x="1" y="218"/>
                  </a:cubicBezTo>
                  <a:lnTo>
                    <a:pt x="1" y="511"/>
                  </a:lnTo>
                  <a:cubicBezTo>
                    <a:pt x="1" y="628"/>
                    <a:pt x="101" y="729"/>
                    <a:pt x="219" y="729"/>
                  </a:cubicBezTo>
                  <a:lnTo>
                    <a:pt x="511" y="729"/>
                  </a:lnTo>
                  <a:cubicBezTo>
                    <a:pt x="629" y="729"/>
                    <a:pt x="729" y="628"/>
                    <a:pt x="729" y="511"/>
                  </a:cubicBezTo>
                  <a:lnTo>
                    <a:pt x="729" y="218"/>
                  </a:lnTo>
                  <a:cubicBezTo>
                    <a:pt x="729" y="101"/>
                    <a:pt x="629" y="0"/>
                    <a:pt x="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4665958"/>
      </p:ext>
    </p:extLst>
  </p:cSld>
  <p:clrMapOvr>
    <a:masterClrMapping/>
  </p:clrMapOvr>
</p:sld>
</file>

<file path=ppt/theme/theme1.xml><?xml version="1.0" encoding="utf-8"?>
<a:theme xmlns:a="http://schemas.openxmlformats.org/drawingml/2006/main" name="Center for Health Statistics by Slidesgo">
  <a:themeElements>
    <a:clrScheme name="Simple Light">
      <a:dk1>
        <a:srgbClr val="211E42"/>
      </a:dk1>
      <a:lt1>
        <a:srgbClr val="FFFFFF"/>
      </a:lt1>
      <a:dk2>
        <a:srgbClr val="6D689C"/>
      </a:dk2>
      <a:lt2>
        <a:srgbClr val="D5D3EB"/>
      </a:lt2>
      <a:accent1>
        <a:srgbClr val="E4F8F9"/>
      </a:accent1>
      <a:accent2>
        <a:srgbClr val="C7EDF0"/>
      </a:accent2>
      <a:accent3>
        <a:srgbClr val="AAE3E8"/>
      </a:accent3>
      <a:accent4>
        <a:srgbClr val="24BBC4"/>
      </a:accent4>
      <a:accent5>
        <a:srgbClr val="0E868C"/>
      </a:accent5>
      <a:accent6>
        <a:srgbClr val="211E42"/>
      </a:accent6>
      <a:hlink>
        <a:srgbClr val="211E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25532</TotalTime>
  <Words>1194</Words>
  <Application>Microsoft Office PowerPoint</Application>
  <PresentationFormat>Affichage à l'écran (16:9)</PresentationFormat>
  <Paragraphs>286</Paragraphs>
  <Slides>23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7" baseType="lpstr">
      <vt:lpstr>Overpass Light</vt:lpstr>
      <vt:lpstr>Roboto</vt:lpstr>
      <vt:lpstr>Söhne</vt:lpstr>
      <vt:lpstr>Overpass</vt:lpstr>
      <vt:lpstr>Montserrat</vt:lpstr>
      <vt:lpstr>Trebuchet MS</vt:lpstr>
      <vt:lpstr>Halant Medium</vt:lpstr>
      <vt:lpstr>Palanquin Dark</vt:lpstr>
      <vt:lpstr>Times New Roman</vt:lpstr>
      <vt:lpstr>Arial</vt:lpstr>
      <vt:lpstr>Rubik</vt:lpstr>
      <vt:lpstr>Halant</vt:lpstr>
      <vt:lpstr>Calibri</vt:lpstr>
      <vt:lpstr>Center for Health Statistics by Slidesgo</vt:lpstr>
      <vt:lpstr>DE TÉLÉSANTÉ </vt:lpstr>
      <vt:lpstr>Notre histoire</vt:lpstr>
      <vt:lpstr>Notre histoire :</vt:lpstr>
      <vt:lpstr>Présentation PowerPoint</vt:lpstr>
      <vt:lpstr>Notre solution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DOQTOOR.COM</vt:lpstr>
      <vt:lpstr>Marché</vt:lpstr>
      <vt:lpstr>Présentation PowerPoint</vt:lpstr>
      <vt:lpstr>Présentation PowerPoint</vt:lpstr>
      <vt:lpstr>04</vt:lpstr>
      <vt:lpstr>Notre partenaire  et  premier client </vt:lpstr>
      <vt:lpstr>Présentation PowerPoint</vt:lpstr>
      <vt:lpstr>Notre Feuille de route</vt:lpstr>
      <vt:lpstr>Remote Vital Signs  Surveillance des signes vitaux du patient à travers l’extraction et l’analyse de trois paramètres de l’image: 3D Face Landmarks, Skin region of Interest et 3 D Headpose </vt:lpstr>
      <vt:lpstr>Présentation PowerPoint</vt:lpstr>
      <vt:lpstr>04</vt:lpstr>
      <vt:lpstr>Notre équipe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TÉLÉCONSEIL MÉDICAL</dc:title>
  <dc:creator>BEN HMIDA</dc:creator>
  <cp:lastModifiedBy>med ben hmida</cp:lastModifiedBy>
  <cp:revision>96</cp:revision>
  <dcterms:modified xsi:type="dcterms:W3CDTF">2025-10-01T18:45:55Z</dcterms:modified>
</cp:coreProperties>
</file>