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5029200" cy="5029200"/>
  <p:notesSz cx="6858000" cy="9144000"/>
  <p:embeddedFontLst>
    <p:embeddedFont>
      <p:font typeface="Body Grotesque" panose="020B0604020202020204" charset="0"/>
      <p:regular r:id="rId13"/>
    </p:embeddedFont>
    <p:embeddedFont>
      <p:font typeface="Body Grotesque Fit" panose="020B0604020202020204" charset="0"/>
      <p:regular r:id="rId14"/>
    </p:embeddedFont>
    <p:embeddedFont>
      <p:font typeface="Body Text Bold" panose="020B0604020202020204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old" panose="02000000000000000000" charset="0"/>
      <p:regular r:id="rId20"/>
    </p:embeddedFont>
    <p:embeddedFont>
      <p:font typeface="Roboto Bold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211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37.jpeg"/><Relationship Id="rId10" Type="http://schemas.openxmlformats.org/officeDocument/2006/relationships/image" Target="../media/image30.jpeg"/><Relationship Id="rId19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3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3.png"/><Relationship Id="rId39" Type="http://schemas.openxmlformats.org/officeDocument/2006/relationships/image" Target="../media/image26.svg"/><Relationship Id="rId21" Type="http://schemas.openxmlformats.org/officeDocument/2006/relationships/image" Target="../media/image20.png"/><Relationship Id="rId34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36.png"/><Relationship Id="rId41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31.png"/><Relationship Id="rId32" Type="http://schemas.openxmlformats.org/officeDocument/2006/relationships/image" Target="../media/image41.svg"/><Relationship Id="rId37" Type="http://schemas.openxmlformats.org/officeDocument/2006/relationships/image" Target="../media/image24.svg"/><Relationship Id="rId40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jpeg"/><Relationship Id="rId35" Type="http://schemas.openxmlformats.org/officeDocument/2006/relationships/image" Target="../media/image22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2.png"/><Relationship Id="rId33" Type="http://schemas.openxmlformats.org/officeDocument/2006/relationships/image" Target="../media/image42.jpeg"/><Relationship Id="rId38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3.png"/><Relationship Id="rId39" Type="http://schemas.openxmlformats.org/officeDocument/2006/relationships/image" Target="../media/image26.svg"/><Relationship Id="rId21" Type="http://schemas.openxmlformats.org/officeDocument/2006/relationships/image" Target="../media/image20.png"/><Relationship Id="rId34" Type="http://schemas.openxmlformats.org/officeDocument/2006/relationships/image" Target="../media/image21.png"/><Relationship Id="rId42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36.png"/><Relationship Id="rId41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31.png"/><Relationship Id="rId32" Type="http://schemas.openxmlformats.org/officeDocument/2006/relationships/image" Target="../media/image41.svg"/><Relationship Id="rId37" Type="http://schemas.openxmlformats.org/officeDocument/2006/relationships/image" Target="../media/image24.svg"/><Relationship Id="rId40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jpeg"/><Relationship Id="rId35" Type="http://schemas.openxmlformats.org/officeDocument/2006/relationships/image" Target="../media/image22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2.png"/><Relationship Id="rId33" Type="http://schemas.openxmlformats.org/officeDocument/2006/relationships/image" Target="../media/image43.jpeg"/><Relationship Id="rId38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9" Type="http://schemas.openxmlformats.org/officeDocument/2006/relationships/image" Target="../media/image40.png"/><Relationship Id="rId21" Type="http://schemas.openxmlformats.org/officeDocument/2006/relationships/image" Target="../media/image20.png"/><Relationship Id="rId34" Type="http://schemas.openxmlformats.org/officeDocument/2006/relationships/image" Target="../media/image24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49.jpeg"/><Relationship Id="rId29" Type="http://schemas.openxmlformats.org/officeDocument/2006/relationships/image" Target="../media/image36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24" Type="http://schemas.openxmlformats.org/officeDocument/2006/relationships/image" Target="../media/image31.png"/><Relationship Id="rId32" Type="http://schemas.openxmlformats.org/officeDocument/2006/relationships/image" Target="../media/image22.svg"/><Relationship Id="rId37" Type="http://schemas.openxmlformats.org/officeDocument/2006/relationships/image" Target="../media/image27.png"/><Relationship Id="rId40" Type="http://schemas.openxmlformats.org/officeDocument/2006/relationships/image" Target="../media/image41.svg"/><Relationship Id="rId5" Type="http://schemas.openxmlformats.org/officeDocument/2006/relationships/image" Target="../media/image4.png"/><Relationship Id="rId15" Type="http://schemas.openxmlformats.org/officeDocument/2006/relationships/image" Target="../media/image48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26.svg"/><Relationship Id="rId10" Type="http://schemas.openxmlformats.org/officeDocument/2006/relationships/image" Target="../media/image45.png"/><Relationship Id="rId19" Type="http://schemas.openxmlformats.org/officeDocument/2006/relationships/image" Target="../media/image18.png"/><Relationship Id="rId31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52.jpeg"/><Relationship Id="rId35" Type="http://schemas.openxmlformats.org/officeDocument/2006/relationships/image" Target="../media/image25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47.png"/><Relationship Id="rId17" Type="http://schemas.openxmlformats.org/officeDocument/2006/relationships/image" Target="../media/image16.png"/><Relationship Id="rId25" Type="http://schemas.openxmlformats.org/officeDocument/2006/relationships/image" Target="../media/image50.png"/><Relationship Id="rId33" Type="http://schemas.openxmlformats.org/officeDocument/2006/relationships/image" Target="../media/image23.png"/><Relationship Id="rId38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3.png"/><Relationship Id="rId39" Type="http://schemas.openxmlformats.org/officeDocument/2006/relationships/image" Target="../media/image26.svg"/><Relationship Id="rId21" Type="http://schemas.openxmlformats.org/officeDocument/2006/relationships/image" Target="../media/image20.png"/><Relationship Id="rId34" Type="http://schemas.openxmlformats.org/officeDocument/2006/relationships/image" Target="../media/image21.png"/><Relationship Id="rId42" Type="http://schemas.openxmlformats.org/officeDocument/2006/relationships/image" Target="../media/image55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36.png"/><Relationship Id="rId41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31.png"/><Relationship Id="rId32" Type="http://schemas.openxmlformats.org/officeDocument/2006/relationships/image" Target="../media/image41.svg"/><Relationship Id="rId37" Type="http://schemas.openxmlformats.org/officeDocument/2006/relationships/image" Target="../media/image24.svg"/><Relationship Id="rId40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jpeg"/><Relationship Id="rId35" Type="http://schemas.openxmlformats.org/officeDocument/2006/relationships/image" Target="../media/image22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2.png"/><Relationship Id="rId33" Type="http://schemas.openxmlformats.org/officeDocument/2006/relationships/image" Target="../media/image54.png"/><Relationship Id="rId38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9.png"/><Relationship Id="rId39" Type="http://schemas.openxmlformats.org/officeDocument/2006/relationships/image" Target="../media/image40.png"/><Relationship Id="rId21" Type="http://schemas.openxmlformats.org/officeDocument/2006/relationships/image" Target="../media/image20.png"/><Relationship Id="rId34" Type="http://schemas.openxmlformats.org/officeDocument/2006/relationships/image" Target="../media/image37.jpeg"/><Relationship Id="rId42" Type="http://schemas.openxmlformats.org/officeDocument/2006/relationships/image" Target="../media/image57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32.png"/><Relationship Id="rId41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23.png"/><Relationship Id="rId40" Type="http://schemas.openxmlformats.org/officeDocument/2006/relationships/image" Target="../media/image41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21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8.svg"/><Relationship Id="rId33" Type="http://schemas.openxmlformats.org/officeDocument/2006/relationships/image" Target="../media/image36.png"/><Relationship Id="rId38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9.png"/><Relationship Id="rId39" Type="http://schemas.openxmlformats.org/officeDocument/2006/relationships/image" Target="../media/image40.png"/><Relationship Id="rId21" Type="http://schemas.openxmlformats.org/officeDocument/2006/relationships/image" Target="../media/image20.png"/><Relationship Id="rId34" Type="http://schemas.openxmlformats.org/officeDocument/2006/relationships/image" Target="../media/image37.jpeg"/><Relationship Id="rId42" Type="http://schemas.openxmlformats.org/officeDocument/2006/relationships/image" Target="../media/image55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32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23.png"/><Relationship Id="rId40" Type="http://schemas.openxmlformats.org/officeDocument/2006/relationships/image" Target="../media/image41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21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8.svg"/><Relationship Id="rId33" Type="http://schemas.openxmlformats.org/officeDocument/2006/relationships/image" Target="../media/image36.png"/><Relationship Id="rId38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3420" y="4136615"/>
            <a:ext cx="4032000" cy="233152"/>
            <a:chOff x="0" y="0"/>
            <a:chExt cx="2774868" cy="1604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74868" cy="160458"/>
            </a:xfrm>
            <a:custGeom>
              <a:avLst/>
              <a:gdLst/>
              <a:ahLst/>
              <a:cxnLst/>
              <a:rect l="l" t="t" r="r" b="b"/>
              <a:pathLst>
                <a:path w="2774868" h="160458">
                  <a:moveTo>
                    <a:pt x="0" y="0"/>
                  </a:moveTo>
                  <a:lnTo>
                    <a:pt x="2774868" y="0"/>
                  </a:lnTo>
                  <a:lnTo>
                    <a:pt x="2774868" y="160458"/>
                  </a:lnTo>
                  <a:lnTo>
                    <a:pt x="0" y="160458"/>
                  </a:lnTo>
                  <a:close/>
                </a:path>
              </a:pathLst>
            </a:custGeom>
            <a:solidFill>
              <a:srgbClr val="15D1B1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552344" y="4171608"/>
            <a:ext cx="3854152" cy="1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"/>
              </a:lnSpc>
              <a:spcBef>
                <a:spcPct val="0"/>
              </a:spcBef>
            </a:pPr>
            <a:r>
              <a:rPr lang="en-US" sz="500" spc="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</a:r>
          </a:p>
        </p:txBody>
      </p:sp>
      <p:sp>
        <p:nvSpPr>
          <p:cNvPr id="20" name="Freeform 20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662005" y="3512155"/>
            <a:ext cx="1368383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09-11 Octombrie 2025</a:t>
            </a:r>
          </a:p>
          <a:p>
            <a:pPr algn="ctr">
              <a:lnSpc>
                <a:spcPts val="1300"/>
              </a:lnSpc>
            </a:pPr>
            <a:endParaRPr lang="en-US" sz="1000" spc="1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396568" y="3494894"/>
            <a:ext cx="221847" cy="221847"/>
          </a:xfrm>
          <a:custGeom>
            <a:avLst/>
            <a:gdLst/>
            <a:ahLst/>
            <a:cxnLst/>
            <a:rect l="l" t="t" r="r" b="b"/>
            <a:pathLst>
              <a:path w="221847" h="221847">
                <a:moveTo>
                  <a:pt x="0" y="0"/>
                </a:moveTo>
                <a:lnTo>
                  <a:pt x="221847" y="0"/>
                </a:lnTo>
                <a:lnTo>
                  <a:pt x="221847" y="221846"/>
                </a:lnTo>
                <a:lnTo>
                  <a:pt x="0" y="2218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176697" y="3494894"/>
            <a:ext cx="228255" cy="228255"/>
          </a:xfrm>
          <a:custGeom>
            <a:avLst/>
            <a:gdLst/>
            <a:ahLst/>
            <a:cxnLst/>
            <a:rect l="l" t="t" r="r" b="b"/>
            <a:pathLst>
              <a:path w="228255" h="228255">
                <a:moveTo>
                  <a:pt x="0" y="0"/>
                </a:moveTo>
                <a:lnTo>
                  <a:pt x="228255" y="0"/>
                </a:lnTo>
                <a:lnTo>
                  <a:pt x="228255" y="228254"/>
                </a:lnTo>
                <a:lnTo>
                  <a:pt x="0" y="22825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2425189" y="3530894"/>
            <a:ext cx="2218243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1000" u="none" strike="noStrike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POLITEHNICA București-Rectorat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922597" y="3870086"/>
            <a:ext cx="3061089" cy="228429"/>
            <a:chOff x="0" y="0"/>
            <a:chExt cx="4081452" cy="30457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04572" cy="304572"/>
            </a:xfrm>
            <a:custGeom>
              <a:avLst/>
              <a:gdLst/>
              <a:ahLst/>
              <a:cxnLst/>
              <a:rect l="l" t="t" r="r" b="b"/>
              <a:pathLst>
                <a:path w="304572" h="304572">
                  <a:moveTo>
                    <a:pt x="0" y="0"/>
                  </a:moveTo>
                  <a:lnTo>
                    <a:pt x="304572" y="0"/>
                  </a:lnTo>
                  <a:lnTo>
                    <a:pt x="304572" y="304572"/>
                  </a:lnTo>
                  <a:lnTo>
                    <a:pt x="0" y="30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226200" y="33753"/>
              <a:ext cx="137283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Roboto"/>
                  <a:ea typeface="Roboto"/>
                  <a:cs typeface="Roboto"/>
                  <a:sym typeface="Roboto"/>
                </a:rPr>
                <a:t>tetrafest.eu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1743798" y="52803"/>
              <a:ext cx="275661" cy="199478"/>
            </a:xfrm>
            <a:custGeom>
              <a:avLst/>
              <a:gdLst/>
              <a:ahLst/>
              <a:cxnLst/>
              <a:rect l="l" t="t" r="r" b="b"/>
              <a:pathLst>
                <a:path w="275661" h="199478">
                  <a:moveTo>
                    <a:pt x="0" y="0"/>
                  </a:moveTo>
                  <a:lnTo>
                    <a:pt x="275661" y="0"/>
                  </a:lnTo>
                  <a:lnTo>
                    <a:pt x="275661" y="199478"/>
                  </a:lnTo>
                  <a:lnTo>
                    <a:pt x="0" y="199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2104495" y="33753"/>
              <a:ext cx="197695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Roboto"/>
                  <a:ea typeface="Roboto"/>
                  <a:cs typeface="Roboto"/>
                  <a:sym typeface="Roboto"/>
                </a:rPr>
                <a:t>contact@tetrafest.eu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882386" y="108000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</p:sp>
      <p:sp>
        <p:nvSpPr>
          <p:cNvPr id="58" name="TextBox 58"/>
          <p:cNvSpPr txBox="1"/>
          <p:nvPr/>
        </p:nvSpPr>
        <p:spPr>
          <a:xfrm>
            <a:off x="28012" y="4440156"/>
            <a:ext cx="836922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 OFICIAL: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98159" y="4827858"/>
            <a:ext cx="325508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SPONSORI: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04558" y="4428209"/>
            <a:ext cx="499627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 MEDIA: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69564" y="848677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875391" y="742528"/>
            <a:ext cx="2251188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FFFFFF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02088" y="4641649"/>
            <a:ext cx="327831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PARTENERI: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06138" y="2106721"/>
            <a:ext cx="3827724" cy="204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0"/>
              </a:lnSpc>
            </a:pPr>
            <a:r>
              <a:rPr lang="en-US" sz="1161" b="1" i="1">
                <a:solidFill>
                  <a:srgbClr val="FAFAFA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INOVEAZĂ, CONECTEAZĂ-TE ȘI TRANSFORMĂ VIITORUL!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8734" y="1623361"/>
            <a:ext cx="982532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00"/>
              </a:lnSpc>
              <a:spcBef>
                <a:spcPct val="0"/>
              </a:spcBef>
            </a:pPr>
            <a:r>
              <a:rPr lang="en-US" sz="146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</a:t>
            </a:r>
            <a:r>
              <a:rPr lang="en-US" sz="1461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PONSORI</a:t>
            </a:r>
          </a:p>
        </p:txBody>
      </p:sp>
      <p:sp>
        <p:nvSpPr>
          <p:cNvPr id="3" name="Freeform 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31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9257" y="736183"/>
            <a:ext cx="1990297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000000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882386" y="105396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3919" y="2135296"/>
            <a:ext cx="1454815" cy="218222"/>
          </a:xfrm>
          <a:custGeom>
            <a:avLst/>
            <a:gdLst/>
            <a:ahLst/>
            <a:cxnLst/>
            <a:rect l="l" t="t" r="r" b="b"/>
            <a:pathLst>
              <a:path w="1454815" h="218222">
                <a:moveTo>
                  <a:pt x="0" y="0"/>
                </a:moveTo>
                <a:lnTo>
                  <a:pt x="1454815" y="0"/>
                </a:lnTo>
                <a:lnTo>
                  <a:pt x="1454815" y="218223"/>
                </a:lnTo>
                <a:lnTo>
                  <a:pt x="0" y="2182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07179" y="2713685"/>
            <a:ext cx="1333640" cy="666820"/>
          </a:xfrm>
          <a:custGeom>
            <a:avLst/>
            <a:gdLst/>
            <a:ahLst/>
            <a:cxnLst/>
            <a:rect l="l" t="t" r="r" b="b"/>
            <a:pathLst>
              <a:path w="1333640" h="666820">
                <a:moveTo>
                  <a:pt x="0" y="0"/>
                </a:moveTo>
                <a:lnTo>
                  <a:pt x="1333640" y="0"/>
                </a:lnTo>
                <a:lnTo>
                  <a:pt x="1333640" y="666820"/>
                </a:lnTo>
                <a:lnTo>
                  <a:pt x="0" y="6668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56216" y="2686894"/>
            <a:ext cx="1233086" cy="693611"/>
          </a:xfrm>
          <a:custGeom>
            <a:avLst/>
            <a:gdLst/>
            <a:ahLst/>
            <a:cxnLst/>
            <a:rect l="l" t="t" r="r" b="b"/>
            <a:pathLst>
              <a:path w="1233086" h="693611">
                <a:moveTo>
                  <a:pt x="0" y="0"/>
                </a:moveTo>
                <a:lnTo>
                  <a:pt x="1233086" y="0"/>
                </a:lnTo>
                <a:lnTo>
                  <a:pt x="1233086" y="693611"/>
                </a:lnTo>
                <a:lnTo>
                  <a:pt x="0" y="693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42525" y="1857801"/>
            <a:ext cx="1085210" cy="773212"/>
          </a:xfrm>
          <a:custGeom>
            <a:avLst/>
            <a:gdLst/>
            <a:ahLst/>
            <a:cxnLst/>
            <a:rect l="l" t="t" r="r" b="b"/>
            <a:pathLst>
              <a:path w="1085210" h="773212">
                <a:moveTo>
                  <a:pt x="0" y="0"/>
                </a:moveTo>
                <a:lnTo>
                  <a:pt x="1085210" y="0"/>
                </a:lnTo>
                <a:lnTo>
                  <a:pt x="1085210" y="773213"/>
                </a:lnTo>
                <a:lnTo>
                  <a:pt x="0" y="773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19257" y="3947355"/>
            <a:ext cx="1309482" cy="320096"/>
          </a:xfrm>
          <a:custGeom>
            <a:avLst/>
            <a:gdLst/>
            <a:ahLst/>
            <a:cxnLst/>
            <a:rect l="l" t="t" r="r" b="b"/>
            <a:pathLst>
              <a:path w="1309482" h="320096">
                <a:moveTo>
                  <a:pt x="0" y="0"/>
                </a:moveTo>
                <a:lnTo>
                  <a:pt x="1309483" y="0"/>
                </a:lnTo>
                <a:lnTo>
                  <a:pt x="1309483" y="320095"/>
                </a:lnTo>
                <a:lnTo>
                  <a:pt x="0" y="320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61065" y="3789313"/>
            <a:ext cx="880524" cy="636178"/>
          </a:xfrm>
          <a:custGeom>
            <a:avLst/>
            <a:gdLst/>
            <a:ahLst/>
            <a:cxnLst/>
            <a:rect l="l" t="t" r="r" b="b"/>
            <a:pathLst>
              <a:path w="880524" h="636178">
                <a:moveTo>
                  <a:pt x="0" y="0"/>
                </a:moveTo>
                <a:lnTo>
                  <a:pt x="880523" y="0"/>
                </a:lnTo>
                <a:lnTo>
                  <a:pt x="880523" y="636179"/>
                </a:lnTo>
                <a:lnTo>
                  <a:pt x="0" y="6361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3914" y="1636786"/>
            <a:ext cx="1024171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00"/>
              </a:lnSpc>
              <a:spcBef>
                <a:spcPct val="0"/>
              </a:spcBef>
            </a:pPr>
            <a:r>
              <a:rPr lang="en-US" sz="1461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PARTENERI</a:t>
            </a:r>
          </a:p>
        </p:txBody>
      </p:sp>
      <p:sp>
        <p:nvSpPr>
          <p:cNvPr id="3" name="Freeform 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31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9257" y="736183"/>
            <a:ext cx="1990297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000000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882386" y="105396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52742" y="2075423"/>
            <a:ext cx="866515" cy="300244"/>
          </a:xfrm>
          <a:custGeom>
            <a:avLst/>
            <a:gdLst/>
            <a:ahLst/>
            <a:cxnLst/>
            <a:rect l="l" t="t" r="r" b="b"/>
            <a:pathLst>
              <a:path w="866515" h="300244">
                <a:moveTo>
                  <a:pt x="0" y="0"/>
                </a:moveTo>
                <a:lnTo>
                  <a:pt x="866515" y="0"/>
                </a:lnTo>
                <a:lnTo>
                  <a:pt x="866515" y="300245"/>
                </a:lnTo>
                <a:lnTo>
                  <a:pt x="0" y="3002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37992" y="1651936"/>
            <a:ext cx="1148137" cy="1148137"/>
          </a:xfrm>
          <a:custGeom>
            <a:avLst/>
            <a:gdLst/>
            <a:ahLst/>
            <a:cxnLst/>
            <a:rect l="l" t="t" r="r" b="b"/>
            <a:pathLst>
              <a:path w="1148137" h="1148137">
                <a:moveTo>
                  <a:pt x="0" y="0"/>
                </a:moveTo>
                <a:lnTo>
                  <a:pt x="1148137" y="0"/>
                </a:lnTo>
                <a:lnTo>
                  <a:pt x="1148137" y="1148136"/>
                </a:lnTo>
                <a:lnTo>
                  <a:pt x="0" y="1148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310846" y="2691450"/>
            <a:ext cx="361598" cy="353224"/>
          </a:xfrm>
          <a:custGeom>
            <a:avLst/>
            <a:gdLst/>
            <a:ahLst/>
            <a:cxnLst/>
            <a:rect l="l" t="t" r="r" b="b"/>
            <a:pathLst>
              <a:path w="361598" h="353224">
                <a:moveTo>
                  <a:pt x="0" y="0"/>
                </a:moveTo>
                <a:lnTo>
                  <a:pt x="361598" y="0"/>
                </a:lnTo>
                <a:lnTo>
                  <a:pt x="361598" y="353224"/>
                </a:lnTo>
                <a:lnTo>
                  <a:pt x="0" y="353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61963" y="2067890"/>
            <a:ext cx="748466" cy="316227"/>
          </a:xfrm>
          <a:custGeom>
            <a:avLst/>
            <a:gdLst/>
            <a:ahLst/>
            <a:cxnLst/>
            <a:rect l="l" t="t" r="r" b="b"/>
            <a:pathLst>
              <a:path w="748466" h="316227">
                <a:moveTo>
                  <a:pt x="0" y="0"/>
                </a:moveTo>
                <a:lnTo>
                  <a:pt x="748466" y="0"/>
                </a:lnTo>
                <a:lnTo>
                  <a:pt x="748466" y="316227"/>
                </a:lnTo>
                <a:lnTo>
                  <a:pt x="0" y="3162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76277" y="1931091"/>
            <a:ext cx="588909" cy="588909"/>
          </a:xfrm>
          <a:custGeom>
            <a:avLst/>
            <a:gdLst/>
            <a:ahLst/>
            <a:cxnLst/>
            <a:rect l="l" t="t" r="r" b="b"/>
            <a:pathLst>
              <a:path w="588909" h="588909">
                <a:moveTo>
                  <a:pt x="0" y="0"/>
                </a:moveTo>
                <a:lnTo>
                  <a:pt x="588909" y="0"/>
                </a:lnTo>
                <a:lnTo>
                  <a:pt x="588909" y="588909"/>
                </a:lnTo>
                <a:lnTo>
                  <a:pt x="0" y="588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207076" y="1931091"/>
            <a:ext cx="569137" cy="569137"/>
          </a:xfrm>
          <a:custGeom>
            <a:avLst/>
            <a:gdLst/>
            <a:ahLst/>
            <a:cxnLst/>
            <a:rect l="l" t="t" r="r" b="b"/>
            <a:pathLst>
              <a:path w="569137" h="569137">
                <a:moveTo>
                  <a:pt x="0" y="0"/>
                </a:moveTo>
                <a:lnTo>
                  <a:pt x="569137" y="0"/>
                </a:lnTo>
                <a:lnTo>
                  <a:pt x="569137" y="569137"/>
                </a:lnTo>
                <a:lnTo>
                  <a:pt x="0" y="5691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185154" y="2730801"/>
            <a:ext cx="601692" cy="274522"/>
          </a:xfrm>
          <a:custGeom>
            <a:avLst/>
            <a:gdLst/>
            <a:ahLst/>
            <a:cxnLst/>
            <a:rect l="l" t="t" r="r" b="b"/>
            <a:pathLst>
              <a:path w="601692" h="274522">
                <a:moveTo>
                  <a:pt x="0" y="0"/>
                </a:moveTo>
                <a:lnTo>
                  <a:pt x="601692" y="0"/>
                </a:lnTo>
                <a:lnTo>
                  <a:pt x="601692" y="274522"/>
                </a:lnTo>
                <a:lnTo>
                  <a:pt x="0" y="2745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20942" y="2780193"/>
            <a:ext cx="1182237" cy="230680"/>
          </a:xfrm>
          <a:custGeom>
            <a:avLst/>
            <a:gdLst/>
            <a:ahLst/>
            <a:cxnLst/>
            <a:rect l="l" t="t" r="r" b="b"/>
            <a:pathLst>
              <a:path w="1182237" h="230680">
                <a:moveTo>
                  <a:pt x="0" y="0"/>
                </a:moveTo>
                <a:lnTo>
                  <a:pt x="1182237" y="0"/>
                </a:lnTo>
                <a:lnTo>
                  <a:pt x="1182237" y="230680"/>
                </a:lnTo>
                <a:lnTo>
                  <a:pt x="0" y="23068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10098" y="3499356"/>
            <a:ext cx="1619803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00"/>
              </a:lnSpc>
              <a:spcBef>
                <a:spcPct val="0"/>
              </a:spcBef>
            </a:pPr>
            <a:r>
              <a:rPr lang="en-US" sz="1461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PARTENERI MEDIA</a:t>
            </a:r>
          </a:p>
        </p:txBody>
      </p:sp>
      <p:sp>
        <p:nvSpPr>
          <p:cNvPr id="20" name="Freeform 20"/>
          <p:cNvSpPr/>
          <p:nvPr/>
        </p:nvSpPr>
        <p:spPr>
          <a:xfrm>
            <a:off x="904599" y="4331102"/>
            <a:ext cx="952258" cy="692125"/>
          </a:xfrm>
          <a:custGeom>
            <a:avLst/>
            <a:gdLst/>
            <a:ahLst/>
            <a:cxnLst/>
            <a:rect l="l" t="t" r="r" b="b"/>
            <a:pathLst>
              <a:path w="952258" h="692125">
                <a:moveTo>
                  <a:pt x="0" y="0"/>
                </a:moveTo>
                <a:lnTo>
                  <a:pt x="952258" y="0"/>
                </a:lnTo>
                <a:lnTo>
                  <a:pt x="952258" y="692125"/>
                </a:lnTo>
                <a:lnTo>
                  <a:pt x="0" y="69212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903329" y="3935597"/>
            <a:ext cx="937672" cy="317441"/>
          </a:xfrm>
          <a:custGeom>
            <a:avLst/>
            <a:gdLst/>
            <a:ahLst/>
            <a:cxnLst/>
            <a:rect l="l" t="t" r="r" b="b"/>
            <a:pathLst>
              <a:path w="937672" h="317441">
                <a:moveTo>
                  <a:pt x="0" y="0"/>
                </a:moveTo>
                <a:lnTo>
                  <a:pt x="937673" y="0"/>
                </a:lnTo>
                <a:lnTo>
                  <a:pt x="937673" y="317441"/>
                </a:lnTo>
                <a:lnTo>
                  <a:pt x="0" y="31744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70732" y="3797637"/>
            <a:ext cx="460308" cy="460308"/>
          </a:xfrm>
          <a:custGeom>
            <a:avLst/>
            <a:gdLst/>
            <a:ahLst/>
            <a:cxnLst/>
            <a:rect l="l" t="t" r="r" b="b"/>
            <a:pathLst>
              <a:path w="460308" h="460308">
                <a:moveTo>
                  <a:pt x="0" y="0"/>
                </a:moveTo>
                <a:lnTo>
                  <a:pt x="460307" y="0"/>
                </a:lnTo>
                <a:lnTo>
                  <a:pt x="460307" y="460307"/>
                </a:lnTo>
                <a:lnTo>
                  <a:pt x="0" y="46030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841002" y="4532806"/>
            <a:ext cx="951812" cy="288716"/>
          </a:xfrm>
          <a:custGeom>
            <a:avLst/>
            <a:gdLst/>
            <a:ahLst/>
            <a:cxnLst/>
            <a:rect l="l" t="t" r="r" b="b"/>
            <a:pathLst>
              <a:path w="951812" h="288716">
                <a:moveTo>
                  <a:pt x="0" y="0"/>
                </a:moveTo>
                <a:lnTo>
                  <a:pt x="951812" y="0"/>
                </a:lnTo>
                <a:lnTo>
                  <a:pt x="951812" y="288716"/>
                </a:lnTo>
                <a:lnTo>
                  <a:pt x="0" y="2887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526003" y="3961264"/>
            <a:ext cx="867741" cy="133054"/>
          </a:xfrm>
          <a:custGeom>
            <a:avLst/>
            <a:gdLst/>
            <a:ahLst/>
            <a:cxnLst/>
            <a:rect l="l" t="t" r="r" b="b"/>
            <a:pathLst>
              <a:path w="867741" h="133054">
                <a:moveTo>
                  <a:pt x="0" y="0"/>
                </a:moveTo>
                <a:lnTo>
                  <a:pt x="867740" y="0"/>
                </a:lnTo>
                <a:lnTo>
                  <a:pt x="867740" y="133053"/>
                </a:lnTo>
                <a:lnTo>
                  <a:pt x="0" y="13305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3420" y="4136615"/>
            <a:ext cx="4032000" cy="233152"/>
            <a:chOff x="0" y="0"/>
            <a:chExt cx="5376000" cy="31087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376000" cy="310870"/>
              <a:chOff x="0" y="0"/>
              <a:chExt cx="2774868" cy="16045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74868" cy="160458"/>
              </a:xfrm>
              <a:custGeom>
                <a:avLst/>
                <a:gdLst/>
                <a:ahLst/>
                <a:cxnLst/>
                <a:rect l="l" t="t" r="r" b="b"/>
                <a:pathLst>
                  <a:path w="2774868" h="160458">
                    <a:moveTo>
                      <a:pt x="0" y="0"/>
                    </a:moveTo>
                    <a:lnTo>
                      <a:pt x="2774868" y="0"/>
                    </a:lnTo>
                    <a:lnTo>
                      <a:pt x="2774868" y="160458"/>
                    </a:lnTo>
                    <a:lnTo>
                      <a:pt x="0" y="160458"/>
                    </a:lnTo>
                    <a:close/>
                  </a:path>
                </a:pathLst>
              </a:custGeom>
              <a:solidFill>
                <a:srgbClr val="15D1B1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18566" y="46658"/>
              <a:ext cx="5138869" cy="18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"/>
                </a:lnSpc>
                <a:spcBef>
                  <a:spcPct val="0"/>
                </a:spcBef>
              </a:pPr>
              <a:r>
                <a:rPr lang="en-US" sz="500" spc="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882386" y="108000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42404" y="1512545"/>
            <a:ext cx="4789596" cy="1251282"/>
          </a:xfrm>
          <a:custGeom>
            <a:avLst/>
            <a:gdLst/>
            <a:ahLst/>
            <a:cxnLst/>
            <a:rect l="l" t="t" r="r" b="b"/>
            <a:pathLst>
              <a:path w="4789596" h="1251282">
                <a:moveTo>
                  <a:pt x="0" y="0"/>
                </a:moveTo>
                <a:lnTo>
                  <a:pt x="4789596" y="0"/>
                </a:lnTo>
                <a:lnTo>
                  <a:pt x="4789596" y="1251282"/>
                </a:lnTo>
                <a:lnTo>
                  <a:pt x="0" y="1251282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ro-RO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8012" y="4440156"/>
            <a:ext cx="836922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 dirty="0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 OFICIAL: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98159" y="4827858"/>
            <a:ext cx="325508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SPONSORI: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04558" y="4428209"/>
            <a:ext cx="499627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 dirty="0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 MEDIA: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788812" y="736183"/>
            <a:ext cx="2251188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FFFFFF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02088" y="4641649"/>
            <a:ext cx="327831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 dirty="0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PARTENERI: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08689" y="1239495"/>
            <a:ext cx="1640856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1000" b="1" spc="10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Obiectivele proiectului: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1161596" y="2640812"/>
            <a:ext cx="3035691" cy="1580894"/>
            <a:chOff x="0" y="-188018"/>
            <a:chExt cx="4047588" cy="2107859"/>
          </a:xfrm>
        </p:grpSpPr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76218" y="-188018"/>
              <a:ext cx="2256215" cy="2107859"/>
            </a:xfrm>
            <a:prstGeom prst="rect">
              <a:avLst/>
            </a:prstGeom>
          </p:spPr>
        </p:pic>
        <p:grpSp>
          <p:nvGrpSpPr>
            <p:cNvPr id="60" name="Group 60"/>
            <p:cNvGrpSpPr/>
            <p:nvPr/>
          </p:nvGrpSpPr>
          <p:grpSpPr>
            <a:xfrm>
              <a:off x="2356563" y="1476956"/>
              <a:ext cx="387852" cy="189731"/>
              <a:chOff x="0" y="0"/>
              <a:chExt cx="156372" cy="7649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56372" cy="76495"/>
              </a:xfrm>
              <a:custGeom>
                <a:avLst/>
                <a:gdLst/>
                <a:ahLst/>
                <a:cxnLst/>
                <a:rect l="l" t="t" r="r" b="b"/>
                <a:pathLst>
                  <a:path w="156372" h="76495">
                    <a:moveTo>
                      <a:pt x="0" y="0"/>
                    </a:moveTo>
                    <a:lnTo>
                      <a:pt x="156372" y="0"/>
                    </a:lnTo>
                    <a:lnTo>
                      <a:pt x="156372" y="76495"/>
                    </a:lnTo>
                    <a:lnTo>
                      <a:pt x="0" y="76495"/>
                    </a:lnTo>
                    <a:close/>
                  </a:path>
                </a:pathLst>
              </a:custGeom>
              <a:solidFill>
                <a:srgbClr val="062C60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19050"/>
                <a:ext cx="156372" cy="955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894052" y="80528"/>
              <a:ext cx="387852" cy="189731"/>
              <a:chOff x="0" y="0"/>
              <a:chExt cx="156372" cy="76495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56372" cy="76495"/>
              </a:xfrm>
              <a:custGeom>
                <a:avLst/>
                <a:gdLst/>
                <a:ahLst/>
                <a:cxnLst/>
                <a:rect l="l" t="t" r="r" b="b"/>
                <a:pathLst>
                  <a:path w="156372" h="76495">
                    <a:moveTo>
                      <a:pt x="0" y="0"/>
                    </a:moveTo>
                    <a:lnTo>
                      <a:pt x="156372" y="0"/>
                    </a:lnTo>
                    <a:lnTo>
                      <a:pt x="156372" y="76495"/>
                    </a:lnTo>
                    <a:lnTo>
                      <a:pt x="0" y="76495"/>
                    </a:lnTo>
                    <a:close/>
                  </a:path>
                </a:pathLst>
              </a:custGeom>
              <a:solidFill>
                <a:srgbClr val="062C60"/>
              </a:solidFill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19050"/>
                <a:ext cx="156372" cy="955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284372" y="371609"/>
              <a:ext cx="1115896" cy="23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200" b="1" u="none" strike="noStrike" spc="12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EXPOZIȚIE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208693" y="1267272"/>
              <a:ext cx="1838895" cy="2051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200" b="1" spc="12" dirty="0">
                  <a:solidFill>
                    <a:srgbClr val="FAFAF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SESIUNI PITCH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1285051"/>
              <a:ext cx="1425773" cy="23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200" b="1" spc="12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NETWORKING</a:t>
              </a:r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2324078" y="42427"/>
              <a:ext cx="387852" cy="189731"/>
              <a:chOff x="0" y="0"/>
              <a:chExt cx="156372" cy="76495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6372" cy="76495"/>
              </a:xfrm>
              <a:custGeom>
                <a:avLst/>
                <a:gdLst/>
                <a:ahLst/>
                <a:cxnLst/>
                <a:rect l="l" t="t" r="r" b="b"/>
                <a:pathLst>
                  <a:path w="156372" h="76495">
                    <a:moveTo>
                      <a:pt x="0" y="0"/>
                    </a:moveTo>
                    <a:lnTo>
                      <a:pt x="156372" y="0"/>
                    </a:lnTo>
                    <a:lnTo>
                      <a:pt x="156372" y="76495"/>
                    </a:lnTo>
                    <a:lnTo>
                      <a:pt x="0" y="76495"/>
                    </a:lnTo>
                    <a:close/>
                  </a:path>
                </a:pathLst>
              </a:custGeom>
              <a:solidFill>
                <a:srgbClr val="062C6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19050"/>
                <a:ext cx="156372" cy="955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02094" y="1476956"/>
              <a:ext cx="387852" cy="189731"/>
              <a:chOff x="0" y="0"/>
              <a:chExt cx="156372" cy="7649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156372" cy="76495"/>
              </a:xfrm>
              <a:custGeom>
                <a:avLst/>
                <a:gdLst/>
                <a:ahLst/>
                <a:cxnLst/>
                <a:rect l="l" t="t" r="r" b="b"/>
                <a:pathLst>
                  <a:path w="156372" h="76495">
                    <a:moveTo>
                      <a:pt x="0" y="0"/>
                    </a:moveTo>
                    <a:lnTo>
                      <a:pt x="156372" y="0"/>
                    </a:lnTo>
                    <a:lnTo>
                      <a:pt x="156372" y="76495"/>
                    </a:lnTo>
                    <a:lnTo>
                      <a:pt x="0" y="76495"/>
                    </a:lnTo>
                    <a:close/>
                  </a:path>
                </a:pathLst>
              </a:custGeom>
              <a:solidFill>
                <a:srgbClr val="062C60"/>
              </a:solidFill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156372" cy="955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2220172" y="370036"/>
              <a:ext cx="1479852" cy="23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200" b="1" spc="12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CONFERINȚĂ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0678" y="1444549"/>
            <a:ext cx="2502350" cy="1983670"/>
            <a:chOff x="0" y="0"/>
            <a:chExt cx="2789287" cy="22111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9287" cy="2211132"/>
            </a:xfrm>
            <a:custGeom>
              <a:avLst/>
              <a:gdLst/>
              <a:ahLst/>
              <a:cxnLst/>
              <a:rect l="l" t="t" r="r" b="b"/>
              <a:pathLst>
                <a:path w="2789287" h="2211132">
                  <a:moveTo>
                    <a:pt x="2664827" y="2211132"/>
                  </a:moveTo>
                  <a:lnTo>
                    <a:pt x="124460" y="2211132"/>
                  </a:lnTo>
                  <a:cubicBezTo>
                    <a:pt x="55880" y="2211132"/>
                    <a:pt x="0" y="2155252"/>
                    <a:pt x="0" y="2086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4827" y="0"/>
                  </a:lnTo>
                  <a:cubicBezTo>
                    <a:pt x="2733407" y="0"/>
                    <a:pt x="2789287" y="55880"/>
                    <a:pt x="2789287" y="124460"/>
                  </a:cubicBezTo>
                  <a:lnTo>
                    <a:pt x="2789287" y="2086672"/>
                  </a:lnTo>
                  <a:cubicBezTo>
                    <a:pt x="2789287" y="2155252"/>
                    <a:pt x="2733407" y="2211132"/>
                    <a:pt x="2664827" y="2211132"/>
                  </a:cubicBezTo>
                  <a:close/>
                </a:path>
              </a:pathLst>
            </a:custGeom>
            <a:solidFill>
              <a:srgbClr val="F2F4F6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3420" y="4136615"/>
            <a:ext cx="4032000" cy="233152"/>
            <a:chOff x="0" y="0"/>
            <a:chExt cx="5376000" cy="3108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376000" cy="310870"/>
              <a:chOff x="0" y="0"/>
              <a:chExt cx="2774868" cy="16045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74868" cy="160458"/>
              </a:xfrm>
              <a:custGeom>
                <a:avLst/>
                <a:gdLst/>
                <a:ahLst/>
                <a:cxnLst/>
                <a:rect l="l" t="t" r="r" b="b"/>
                <a:pathLst>
                  <a:path w="2774868" h="160458">
                    <a:moveTo>
                      <a:pt x="0" y="0"/>
                    </a:moveTo>
                    <a:lnTo>
                      <a:pt x="2774868" y="0"/>
                    </a:lnTo>
                    <a:lnTo>
                      <a:pt x="2774868" y="160458"/>
                    </a:lnTo>
                    <a:lnTo>
                      <a:pt x="0" y="160458"/>
                    </a:lnTo>
                    <a:close/>
                  </a:path>
                </a:pathLst>
              </a:custGeom>
              <a:solidFill>
                <a:srgbClr val="15D1B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18566" y="46658"/>
              <a:ext cx="5138869" cy="18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"/>
                </a:lnSpc>
                <a:spcBef>
                  <a:spcPct val="0"/>
                </a:spcBef>
              </a:pPr>
              <a:r>
                <a:rPr lang="en-US" sz="500" spc="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882386" y="108000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52" name="TextBox 52"/>
          <p:cNvSpPr txBox="1"/>
          <p:nvPr/>
        </p:nvSpPr>
        <p:spPr>
          <a:xfrm>
            <a:off x="28012" y="4440156"/>
            <a:ext cx="836922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 OFICIAL: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98159" y="4827858"/>
            <a:ext cx="325508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SPONSORI: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04558" y="4428209"/>
            <a:ext cx="499627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 MEDIA: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342138" y="1505603"/>
            <a:ext cx="2328471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2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MODERATOR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788812" y="736183"/>
            <a:ext cx="2251188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FFFFFF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02088" y="4641649"/>
            <a:ext cx="327831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PARTENERI: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446473" y="1444549"/>
            <a:ext cx="1887043" cy="1993195"/>
            <a:chOff x="0" y="0"/>
            <a:chExt cx="1808079" cy="190978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808080" cy="1909789"/>
            </a:xfrm>
            <a:custGeom>
              <a:avLst/>
              <a:gdLst/>
              <a:ahLst/>
              <a:cxnLst/>
              <a:rect l="l" t="t" r="r" b="b"/>
              <a:pathLst>
                <a:path w="1808080" h="1909789">
                  <a:moveTo>
                    <a:pt x="1683619" y="1909789"/>
                  </a:moveTo>
                  <a:lnTo>
                    <a:pt x="124460" y="1909789"/>
                  </a:lnTo>
                  <a:cubicBezTo>
                    <a:pt x="55880" y="1909789"/>
                    <a:pt x="0" y="1853909"/>
                    <a:pt x="0" y="17853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3620" y="0"/>
                  </a:lnTo>
                  <a:cubicBezTo>
                    <a:pt x="1752199" y="0"/>
                    <a:pt x="1808080" y="55880"/>
                    <a:pt x="1808080" y="124460"/>
                  </a:cubicBezTo>
                  <a:lnTo>
                    <a:pt x="1808080" y="1785329"/>
                  </a:lnTo>
                  <a:cubicBezTo>
                    <a:pt x="1808080" y="1853909"/>
                    <a:pt x="1752199" y="1909789"/>
                    <a:pt x="1683620" y="1909789"/>
                  </a:cubicBezTo>
                  <a:close/>
                </a:path>
              </a:pathLst>
            </a:custGeom>
            <a:solidFill>
              <a:srgbClr val="0F7F77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446473" y="1945528"/>
            <a:ext cx="1868488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endParaRPr/>
          </a:p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Sesiune Plenară –</a:t>
            </a:r>
          </a:p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Transfer Tehnologic pentru Dezvoltare Sustenabilă</a:t>
            </a:r>
          </a:p>
          <a:p>
            <a:pPr algn="ctr">
              <a:lnSpc>
                <a:spcPts val="1539"/>
              </a:lnSpc>
            </a:pPr>
            <a:endParaRPr lang="en-US" sz="109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2" name="Freeform 62"/>
          <p:cNvSpPr/>
          <p:nvPr/>
        </p:nvSpPr>
        <p:spPr>
          <a:xfrm>
            <a:off x="2996265" y="1887814"/>
            <a:ext cx="1071032" cy="1071032"/>
          </a:xfrm>
          <a:custGeom>
            <a:avLst/>
            <a:gdLst/>
            <a:ahLst/>
            <a:cxnLst/>
            <a:rect l="l" t="t" r="r" b="b"/>
            <a:pathLst>
              <a:path w="1071032" h="1071032">
                <a:moveTo>
                  <a:pt x="0" y="0"/>
                </a:moveTo>
                <a:lnTo>
                  <a:pt x="1071033" y="0"/>
                </a:lnTo>
                <a:lnTo>
                  <a:pt x="1071033" y="1071032"/>
                </a:lnTo>
                <a:lnTo>
                  <a:pt x="0" y="107103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2915840" y="1869160"/>
            <a:ext cx="1071037" cy="1071032"/>
            <a:chOff x="0" y="0"/>
            <a:chExt cx="6350000" cy="634997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3"/>
              <a:stretch>
                <a:fillRect l="-3124" r="-3124"/>
              </a:stretch>
            </a:blipFill>
          </p:spPr>
        </p:sp>
      </p:grpSp>
      <p:sp>
        <p:nvSpPr>
          <p:cNvPr id="65" name="TextBox 65"/>
          <p:cNvSpPr txBox="1"/>
          <p:nvPr/>
        </p:nvSpPr>
        <p:spPr>
          <a:xfrm>
            <a:off x="2849031" y="3029478"/>
            <a:ext cx="1281889" cy="12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"/>
              </a:lnSpc>
            </a:pPr>
            <a:r>
              <a:rPr lang="en-US" sz="948" b="1" spc="14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Dr.ing.Gabriel Vlăduț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766186" y="3191424"/>
            <a:ext cx="1418362" cy="15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Asociația Română pentru Transfer Tehnologic -ARoTT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46473" y="1631650"/>
            <a:ext cx="1837595" cy="5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spc="2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ZIUA 1 </a:t>
            </a:r>
          </a:p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endParaRPr lang="en-US" sz="1700" b="1" u="none" strike="noStrike" spc="25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662005" y="3512155"/>
            <a:ext cx="1990349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-US" sz="1000" spc="10" dirty="0" err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Octombrie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2025</a:t>
            </a:r>
          </a:p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11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00-12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</a:p>
        </p:txBody>
      </p:sp>
      <p:sp>
        <p:nvSpPr>
          <p:cNvPr id="69" name="Freeform 69"/>
          <p:cNvSpPr/>
          <p:nvPr/>
        </p:nvSpPr>
        <p:spPr>
          <a:xfrm>
            <a:off x="800144" y="3517684"/>
            <a:ext cx="221847" cy="221847"/>
          </a:xfrm>
          <a:custGeom>
            <a:avLst/>
            <a:gdLst/>
            <a:ahLst/>
            <a:cxnLst/>
            <a:rect l="l" t="t" r="r" b="b"/>
            <a:pathLst>
              <a:path w="221847" h="221847">
                <a:moveTo>
                  <a:pt x="0" y="0"/>
                </a:moveTo>
                <a:lnTo>
                  <a:pt x="221847" y="0"/>
                </a:lnTo>
                <a:lnTo>
                  <a:pt x="221847" y="221846"/>
                </a:lnTo>
                <a:lnTo>
                  <a:pt x="0" y="2218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2687585" y="3531205"/>
            <a:ext cx="228255" cy="228255"/>
          </a:xfrm>
          <a:custGeom>
            <a:avLst/>
            <a:gdLst/>
            <a:ahLst/>
            <a:cxnLst/>
            <a:rect l="l" t="t" r="r" b="b"/>
            <a:pathLst>
              <a:path w="228255" h="228255">
                <a:moveTo>
                  <a:pt x="0" y="0"/>
                </a:moveTo>
                <a:lnTo>
                  <a:pt x="228255" y="0"/>
                </a:lnTo>
                <a:lnTo>
                  <a:pt x="228255" y="228254"/>
                </a:lnTo>
                <a:lnTo>
                  <a:pt x="0" y="22825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1" name="TextBox 71"/>
          <p:cNvSpPr txBox="1"/>
          <p:nvPr/>
        </p:nvSpPr>
        <p:spPr>
          <a:xfrm>
            <a:off x="2769225" y="3534945"/>
            <a:ext cx="1109122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1000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Sal</a:t>
            </a:r>
            <a:r>
              <a:rPr lang="en-US" sz="1000" u="none" strike="noStrike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a AN010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922597" y="3870086"/>
            <a:ext cx="3061089" cy="228429"/>
            <a:chOff x="0" y="0"/>
            <a:chExt cx="4081452" cy="304572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04572" cy="304572"/>
            </a:xfrm>
            <a:custGeom>
              <a:avLst/>
              <a:gdLst/>
              <a:ahLst/>
              <a:cxnLst/>
              <a:rect l="l" t="t" r="r" b="b"/>
              <a:pathLst>
                <a:path w="304572" h="304572">
                  <a:moveTo>
                    <a:pt x="0" y="0"/>
                  </a:moveTo>
                  <a:lnTo>
                    <a:pt x="304572" y="0"/>
                  </a:lnTo>
                  <a:lnTo>
                    <a:pt x="304572" y="304572"/>
                  </a:lnTo>
                  <a:lnTo>
                    <a:pt x="0" y="30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74"/>
            <p:cNvSpPr txBox="1"/>
            <p:nvPr/>
          </p:nvSpPr>
          <p:spPr>
            <a:xfrm>
              <a:off x="226200" y="33753"/>
              <a:ext cx="137283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tetrafest.eu</a:t>
              </a:r>
            </a:p>
          </p:txBody>
        </p:sp>
        <p:sp>
          <p:nvSpPr>
            <p:cNvPr id="75" name="Freeform 75"/>
            <p:cNvSpPr/>
            <p:nvPr/>
          </p:nvSpPr>
          <p:spPr>
            <a:xfrm>
              <a:off x="1743798" y="52803"/>
              <a:ext cx="275661" cy="199478"/>
            </a:xfrm>
            <a:custGeom>
              <a:avLst/>
              <a:gdLst/>
              <a:ahLst/>
              <a:cxnLst/>
              <a:rect l="l" t="t" r="r" b="b"/>
              <a:pathLst>
                <a:path w="275661" h="199478">
                  <a:moveTo>
                    <a:pt x="0" y="0"/>
                  </a:moveTo>
                  <a:lnTo>
                    <a:pt x="275661" y="0"/>
                  </a:lnTo>
                  <a:lnTo>
                    <a:pt x="275661" y="199478"/>
                  </a:lnTo>
                  <a:lnTo>
                    <a:pt x="0" y="199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2104495" y="33753"/>
              <a:ext cx="197695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contact@tetrafest.eu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0678" y="1444549"/>
            <a:ext cx="2502350" cy="1983670"/>
            <a:chOff x="0" y="0"/>
            <a:chExt cx="2789287" cy="22111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9287" cy="2211132"/>
            </a:xfrm>
            <a:custGeom>
              <a:avLst/>
              <a:gdLst/>
              <a:ahLst/>
              <a:cxnLst/>
              <a:rect l="l" t="t" r="r" b="b"/>
              <a:pathLst>
                <a:path w="2789287" h="2211132">
                  <a:moveTo>
                    <a:pt x="2664827" y="2211132"/>
                  </a:moveTo>
                  <a:lnTo>
                    <a:pt x="124460" y="2211132"/>
                  </a:lnTo>
                  <a:cubicBezTo>
                    <a:pt x="55880" y="2211132"/>
                    <a:pt x="0" y="2155252"/>
                    <a:pt x="0" y="2086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4827" y="0"/>
                  </a:lnTo>
                  <a:cubicBezTo>
                    <a:pt x="2733407" y="0"/>
                    <a:pt x="2789287" y="55880"/>
                    <a:pt x="2789287" y="124460"/>
                  </a:cubicBezTo>
                  <a:lnTo>
                    <a:pt x="2789287" y="2086672"/>
                  </a:lnTo>
                  <a:cubicBezTo>
                    <a:pt x="2789287" y="2155252"/>
                    <a:pt x="2733407" y="2211132"/>
                    <a:pt x="2664827" y="2211132"/>
                  </a:cubicBezTo>
                  <a:close/>
                </a:path>
              </a:pathLst>
            </a:custGeom>
            <a:solidFill>
              <a:srgbClr val="F2F4F6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3420" y="4136615"/>
            <a:ext cx="4032000" cy="233152"/>
            <a:chOff x="0" y="0"/>
            <a:chExt cx="5376000" cy="3108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376000" cy="310870"/>
              <a:chOff x="0" y="0"/>
              <a:chExt cx="2774868" cy="16045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74868" cy="160458"/>
              </a:xfrm>
              <a:custGeom>
                <a:avLst/>
                <a:gdLst/>
                <a:ahLst/>
                <a:cxnLst/>
                <a:rect l="l" t="t" r="r" b="b"/>
                <a:pathLst>
                  <a:path w="2774868" h="160458">
                    <a:moveTo>
                      <a:pt x="0" y="0"/>
                    </a:moveTo>
                    <a:lnTo>
                      <a:pt x="2774868" y="0"/>
                    </a:lnTo>
                    <a:lnTo>
                      <a:pt x="2774868" y="160458"/>
                    </a:lnTo>
                    <a:lnTo>
                      <a:pt x="0" y="160458"/>
                    </a:lnTo>
                    <a:close/>
                  </a:path>
                </a:pathLst>
              </a:custGeom>
              <a:solidFill>
                <a:srgbClr val="15D1B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18566" y="46658"/>
              <a:ext cx="5138869" cy="18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"/>
                </a:lnSpc>
                <a:spcBef>
                  <a:spcPct val="0"/>
                </a:spcBef>
              </a:pPr>
              <a:r>
                <a:rPr lang="en-US" sz="500" spc="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882386" y="108000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446473" y="1444549"/>
            <a:ext cx="1887043" cy="1993195"/>
            <a:chOff x="0" y="0"/>
            <a:chExt cx="1808079" cy="190978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808080" cy="1909789"/>
            </a:xfrm>
            <a:custGeom>
              <a:avLst/>
              <a:gdLst/>
              <a:ahLst/>
              <a:cxnLst/>
              <a:rect l="l" t="t" r="r" b="b"/>
              <a:pathLst>
                <a:path w="1808080" h="1909789">
                  <a:moveTo>
                    <a:pt x="1683619" y="1909789"/>
                  </a:moveTo>
                  <a:lnTo>
                    <a:pt x="124460" y="1909789"/>
                  </a:lnTo>
                  <a:cubicBezTo>
                    <a:pt x="55880" y="1909789"/>
                    <a:pt x="0" y="1853909"/>
                    <a:pt x="0" y="17853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3620" y="0"/>
                  </a:lnTo>
                  <a:cubicBezTo>
                    <a:pt x="1752199" y="0"/>
                    <a:pt x="1808080" y="55880"/>
                    <a:pt x="1808080" y="124460"/>
                  </a:cubicBezTo>
                  <a:lnTo>
                    <a:pt x="1808080" y="1785329"/>
                  </a:lnTo>
                  <a:cubicBezTo>
                    <a:pt x="1808080" y="1853909"/>
                    <a:pt x="1752199" y="1909789"/>
                    <a:pt x="1683620" y="1909789"/>
                  </a:cubicBezTo>
                  <a:close/>
                </a:path>
              </a:pathLst>
            </a:custGeom>
            <a:solidFill>
              <a:srgbClr val="0F7F77"/>
            </a:solidFill>
          </p:spPr>
        </p:sp>
      </p:grpSp>
      <p:sp>
        <p:nvSpPr>
          <p:cNvPr id="54" name="Freeform 54"/>
          <p:cNvSpPr/>
          <p:nvPr/>
        </p:nvSpPr>
        <p:spPr>
          <a:xfrm>
            <a:off x="2555553" y="1902517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79" y="0"/>
                </a:lnTo>
                <a:lnTo>
                  <a:pt x="732479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55"/>
          <p:cNvGrpSpPr>
            <a:grpSpLocks noChangeAspect="1"/>
          </p:cNvGrpSpPr>
          <p:nvPr/>
        </p:nvGrpSpPr>
        <p:grpSpPr>
          <a:xfrm>
            <a:off x="2500550" y="1889760"/>
            <a:ext cx="732482" cy="732479"/>
            <a:chOff x="0" y="0"/>
            <a:chExt cx="6350000" cy="634997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3"/>
              <a:stretch>
                <a:fillRect l="-15344" t="-15344" r="-13523" b="-13524"/>
              </a:stretch>
            </a:blipFill>
          </p:spPr>
        </p:sp>
      </p:grpSp>
      <p:sp>
        <p:nvSpPr>
          <p:cNvPr id="57" name="TextBox 57"/>
          <p:cNvSpPr txBox="1"/>
          <p:nvPr/>
        </p:nvSpPr>
        <p:spPr>
          <a:xfrm>
            <a:off x="662005" y="3512155"/>
            <a:ext cx="1990349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-US" sz="1000" spc="10" dirty="0" err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Octombrie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2025</a:t>
            </a:r>
          </a:p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14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30- 17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00</a:t>
            </a:r>
          </a:p>
        </p:txBody>
      </p:sp>
      <p:sp>
        <p:nvSpPr>
          <p:cNvPr id="58" name="Freeform 58"/>
          <p:cNvSpPr/>
          <p:nvPr/>
        </p:nvSpPr>
        <p:spPr>
          <a:xfrm>
            <a:off x="800144" y="3517684"/>
            <a:ext cx="221847" cy="221847"/>
          </a:xfrm>
          <a:custGeom>
            <a:avLst/>
            <a:gdLst/>
            <a:ahLst/>
            <a:cxnLst/>
            <a:rect l="l" t="t" r="r" b="b"/>
            <a:pathLst>
              <a:path w="221847" h="221847">
                <a:moveTo>
                  <a:pt x="0" y="0"/>
                </a:moveTo>
                <a:lnTo>
                  <a:pt x="221847" y="0"/>
                </a:lnTo>
                <a:lnTo>
                  <a:pt x="221847" y="221846"/>
                </a:lnTo>
                <a:lnTo>
                  <a:pt x="0" y="2218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687585" y="3531205"/>
            <a:ext cx="228255" cy="228255"/>
          </a:xfrm>
          <a:custGeom>
            <a:avLst/>
            <a:gdLst/>
            <a:ahLst/>
            <a:cxnLst/>
            <a:rect l="l" t="t" r="r" b="b"/>
            <a:pathLst>
              <a:path w="228255" h="228255">
                <a:moveTo>
                  <a:pt x="0" y="0"/>
                </a:moveTo>
                <a:lnTo>
                  <a:pt x="228255" y="0"/>
                </a:lnTo>
                <a:lnTo>
                  <a:pt x="228255" y="228254"/>
                </a:lnTo>
                <a:lnTo>
                  <a:pt x="0" y="22825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grpSp>
        <p:nvGrpSpPr>
          <p:cNvPr id="60" name="Group 60"/>
          <p:cNvGrpSpPr/>
          <p:nvPr/>
        </p:nvGrpSpPr>
        <p:grpSpPr>
          <a:xfrm>
            <a:off x="922597" y="3870086"/>
            <a:ext cx="3061089" cy="228429"/>
            <a:chOff x="0" y="0"/>
            <a:chExt cx="4081452" cy="304572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04572" cy="304572"/>
            </a:xfrm>
            <a:custGeom>
              <a:avLst/>
              <a:gdLst/>
              <a:ahLst/>
              <a:cxnLst/>
              <a:rect l="l" t="t" r="r" b="b"/>
              <a:pathLst>
                <a:path w="304572" h="304572">
                  <a:moveTo>
                    <a:pt x="0" y="0"/>
                  </a:moveTo>
                  <a:lnTo>
                    <a:pt x="304572" y="0"/>
                  </a:lnTo>
                  <a:lnTo>
                    <a:pt x="304572" y="304572"/>
                  </a:lnTo>
                  <a:lnTo>
                    <a:pt x="0" y="30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TextBox 62"/>
            <p:cNvSpPr txBox="1"/>
            <p:nvPr/>
          </p:nvSpPr>
          <p:spPr>
            <a:xfrm>
              <a:off x="226200" y="33753"/>
              <a:ext cx="137283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tetrafest.eu</a:t>
              </a:r>
            </a:p>
          </p:txBody>
        </p:sp>
        <p:sp>
          <p:nvSpPr>
            <p:cNvPr id="63" name="Freeform 63"/>
            <p:cNvSpPr/>
            <p:nvPr/>
          </p:nvSpPr>
          <p:spPr>
            <a:xfrm>
              <a:off x="1743798" y="52803"/>
              <a:ext cx="275661" cy="199478"/>
            </a:xfrm>
            <a:custGeom>
              <a:avLst/>
              <a:gdLst/>
              <a:ahLst/>
              <a:cxnLst/>
              <a:rect l="l" t="t" r="r" b="b"/>
              <a:pathLst>
                <a:path w="275661" h="199478">
                  <a:moveTo>
                    <a:pt x="0" y="0"/>
                  </a:moveTo>
                  <a:lnTo>
                    <a:pt x="275661" y="0"/>
                  </a:lnTo>
                  <a:lnTo>
                    <a:pt x="275661" y="199478"/>
                  </a:lnTo>
                  <a:lnTo>
                    <a:pt x="0" y="199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2104495" y="33753"/>
              <a:ext cx="197695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contact@tetrafest.eu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3722361" y="1916689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80" y="0"/>
                </a:lnTo>
                <a:lnTo>
                  <a:pt x="732480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3667358" y="1903932"/>
            <a:ext cx="732482" cy="732479"/>
            <a:chOff x="0" y="0"/>
            <a:chExt cx="6350000" cy="63499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2"/>
              <a:stretch>
                <a:fillRect b="-23267"/>
              </a:stretch>
            </a:blipFill>
          </p:spPr>
        </p:sp>
      </p:grpSp>
      <p:sp>
        <p:nvSpPr>
          <p:cNvPr id="68" name="TextBox 68"/>
          <p:cNvSpPr txBox="1"/>
          <p:nvPr/>
        </p:nvSpPr>
        <p:spPr>
          <a:xfrm>
            <a:off x="28012" y="4440156"/>
            <a:ext cx="836922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 OFICIAL: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98159" y="4827858"/>
            <a:ext cx="325508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SPONSORI: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504558" y="4428209"/>
            <a:ext cx="499627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 MEDIA: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342138" y="1505603"/>
            <a:ext cx="2328471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2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MODERATORI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788812" y="736183"/>
            <a:ext cx="2251188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FFFFFF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02088" y="4641649"/>
            <a:ext cx="327831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PARTENERI: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250824" y="2668061"/>
            <a:ext cx="1281889" cy="11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"/>
              </a:lnSpc>
            </a:pPr>
            <a:r>
              <a:rPr lang="en-US" sz="748" b="1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Dr. ing. Marian Velcea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150678" y="2805602"/>
            <a:ext cx="1418362" cy="15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Președinte al Asociației </a:t>
            </a:r>
          </a:p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Inventatorilor ”Justin Capră”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769225" y="3534945"/>
            <a:ext cx="1109122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1000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Sal</a:t>
            </a:r>
            <a:r>
              <a:rPr lang="en-US" sz="1000" u="none" strike="noStrike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a AN010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46473" y="2136028"/>
            <a:ext cx="1868488" cy="76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Workshop</a:t>
            </a:r>
            <a:r>
              <a:rPr lang="ro-RO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>
              <a:lnSpc>
                <a:spcPts val="1539"/>
              </a:lnSpc>
            </a:pPr>
            <a:r>
              <a:rPr lang="en-US" sz="1099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Proprietatea</a:t>
            </a: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099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intelectuală</a:t>
            </a: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099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în</a:t>
            </a: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099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transferul</a:t>
            </a: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099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tehnologic</a:t>
            </a: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099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aplicat</a:t>
            </a:r>
            <a:r>
              <a:rPr lang="en-US" sz="10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>
              <a:lnSpc>
                <a:spcPts val="1539"/>
              </a:lnSpc>
            </a:pPr>
            <a:endParaRPr lang="en-US" sz="1099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446473" y="1631650"/>
            <a:ext cx="1837595" cy="5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spc="2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ZIUA 1 </a:t>
            </a:r>
          </a:p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endParaRPr lang="en-US" sz="1700" b="1" u="none" strike="noStrike" spc="25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3371139" y="2668923"/>
            <a:ext cx="1281889" cy="209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"/>
              </a:lnSpc>
            </a:pPr>
            <a:r>
              <a:rPr lang="en-US" sz="748" b="1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Dr.Habil. Radu Claudiu Fierăscu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334476" y="2887652"/>
            <a:ext cx="1418362" cy="15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Director Tehnic </a:t>
            </a:r>
          </a:p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INCDCP - ICECHIM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0678" y="1444549"/>
            <a:ext cx="2502350" cy="1983670"/>
            <a:chOff x="0" y="0"/>
            <a:chExt cx="2789287" cy="22111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9287" cy="2211132"/>
            </a:xfrm>
            <a:custGeom>
              <a:avLst/>
              <a:gdLst/>
              <a:ahLst/>
              <a:cxnLst/>
              <a:rect l="l" t="t" r="r" b="b"/>
              <a:pathLst>
                <a:path w="2789287" h="2211132">
                  <a:moveTo>
                    <a:pt x="2664827" y="2211132"/>
                  </a:moveTo>
                  <a:lnTo>
                    <a:pt x="124460" y="2211132"/>
                  </a:lnTo>
                  <a:cubicBezTo>
                    <a:pt x="55880" y="2211132"/>
                    <a:pt x="0" y="2155252"/>
                    <a:pt x="0" y="2086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4827" y="0"/>
                  </a:lnTo>
                  <a:cubicBezTo>
                    <a:pt x="2733407" y="0"/>
                    <a:pt x="2789287" y="55880"/>
                    <a:pt x="2789287" y="124460"/>
                  </a:cubicBezTo>
                  <a:lnTo>
                    <a:pt x="2789287" y="2086672"/>
                  </a:lnTo>
                  <a:cubicBezTo>
                    <a:pt x="2789287" y="2155252"/>
                    <a:pt x="2733407" y="2211132"/>
                    <a:pt x="2664827" y="2211132"/>
                  </a:cubicBezTo>
                  <a:close/>
                </a:path>
              </a:pathLst>
            </a:custGeom>
            <a:solidFill>
              <a:srgbClr val="F2F4F6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3420" y="4136615"/>
            <a:ext cx="4032000" cy="233152"/>
            <a:chOff x="0" y="0"/>
            <a:chExt cx="5376000" cy="3108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376000" cy="310870"/>
              <a:chOff x="0" y="0"/>
              <a:chExt cx="2774868" cy="16045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74868" cy="160458"/>
              </a:xfrm>
              <a:custGeom>
                <a:avLst/>
                <a:gdLst/>
                <a:ahLst/>
                <a:cxnLst/>
                <a:rect l="l" t="t" r="r" b="b"/>
                <a:pathLst>
                  <a:path w="2774868" h="160458">
                    <a:moveTo>
                      <a:pt x="0" y="0"/>
                    </a:moveTo>
                    <a:lnTo>
                      <a:pt x="2774868" y="0"/>
                    </a:lnTo>
                    <a:lnTo>
                      <a:pt x="2774868" y="160458"/>
                    </a:lnTo>
                    <a:lnTo>
                      <a:pt x="0" y="160458"/>
                    </a:lnTo>
                    <a:close/>
                  </a:path>
                </a:pathLst>
              </a:custGeom>
              <a:solidFill>
                <a:srgbClr val="15D1B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18566" y="46658"/>
              <a:ext cx="5138869" cy="18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882386" y="108000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446473" y="1444549"/>
            <a:ext cx="1887043" cy="1993195"/>
            <a:chOff x="0" y="0"/>
            <a:chExt cx="1808079" cy="190978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808080" cy="1909789"/>
            </a:xfrm>
            <a:custGeom>
              <a:avLst/>
              <a:gdLst/>
              <a:ahLst/>
              <a:cxnLst/>
              <a:rect l="l" t="t" r="r" b="b"/>
              <a:pathLst>
                <a:path w="1808080" h="1909789">
                  <a:moveTo>
                    <a:pt x="1683619" y="1909789"/>
                  </a:moveTo>
                  <a:lnTo>
                    <a:pt x="124460" y="1909789"/>
                  </a:lnTo>
                  <a:cubicBezTo>
                    <a:pt x="55880" y="1909789"/>
                    <a:pt x="0" y="1853909"/>
                    <a:pt x="0" y="17853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3620" y="0"/>
                  </a:lnTo>
                  <a:cubicBezTo>
                    <a:pt x="1752199" y="0"/>
                    <a:pt x="1808080" y="55880"/>
                    <a:pt x="1808080" y="124460"/>
                  </a:cubicBezTo>
                  <a:lnTo>
                    <a:pt x="1808080" y="1785329"/>
                  </a:lnTo>
                  <a:cubicBezTo>
                    <a:pt x="1808080" y="1853909"/>
                    <a:pt x="1752199" y="1909789"/>
                    <a:pt x="1683620" y="1909789"/>
                  </a:cubicBezTo>
                  <a:close/>
                </a:path>
              </a:pathLst>
            </a:custGeom>
            <a:solidFill>
              <a:srgbClr val="0F7F77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662005" y="3512155"/>
            <a:ext cx="1990349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kumimoji="0" lang="en-US" sz="1000" b="0" i="0" u="none" strike="noStrike" kern="1200" cap="none" spc="10" normalizeH="0" baseline="0" noProof="0" dirty="0" err="1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Octombrie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10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00-12</a:t>
            </a:r>
            <a:r>
              <a:rPr kumimoji="0" lang="ro-RO" sz="1000" b="0" i="0" u="none" strike="noStrike" kern="1200" cap="none" spc="1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00</a:t>
            </a:r>
          </a:p>
        </p:txBody>
      </p:sp>
      <p:sp>
        <p:nvSpPr>
          <p:cNvPr id="55" name="Freeform 55"/>
          <p:cNvSpPr/>
          <p:nvPr/>
        </p:nvSpPr>
        <p:spPr>
          <a:xfrm>
            <a:off x="800144" y="3517684"/>
            <a:ext cx="221847" cy="221847"/>
          </a:xfrm>
          <a:custGeom>
            <a:avLst/>
            <a:gdLst/>
            <a:ahLst/>
            <a:cxnLst/>
            <a:rect l="l" t="t" r="r" b="b"/>
            <a:pathLst>
              <a:path w="221847" h="221847">
                <a:moveTo>
                  <a:pt x="0" y="0"/>
                </a:moveTo>
                <a:lnTo>
                  <a:pt x="221847" y="0"/>
                </a:lnTo>
                <a:lnTo>
                  <a:pt x="221847" y="221846"/>
                </a:lnTo>
                <a:lnTo>
                  <a:pt x="0" y="22184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2687585" y="3531205"/>
            <a:ext cx="228255" cy="228255"/>
          </a:xfrm>
          <a:custGeom>
            <a:avLst/>
            <a:gdLst/>
            <a:ahLst/>
            <a:cxnLst/>
            <a:rect l="l" t="t" r="r" b="b"/>
            <a:pathLst>
              <a:path w="228255" h="228255">
                <a:moveTo>
                  <a:pt x="0" y="0"/>
                </a:moveTo>
                <a:lnTo>
                  <a:pt x="228255" y="0"/>
                </a:lnTo>
                <a:lnTo>
                  <a:pt x="228255" y="228254"/>
                </a:lnTo>
                <a:lnTo>
                  <a:pt x="0" y="228254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922597" y="3870086"/>
            <a:ext cx="3061089" cy="228429"/>
            <a:chOff x="0" y="0"/>
            <a:chExt cx="4081452" cy="30457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04572" cy="304572"/>
            </a:xfrm>
            <a:custGeom>
              <a:avLst/>
              <a:gdLst/>
              <a:ahLst/>
              <a:cxnLst/>
              <a:rect l="l" t="t" r="r" b="b"/>
              <a:pathLst>
                <a:path w="304572" h="304572">
                  <a:moveTo>
                    <a:pt x="0" y="0"/>
                  </a:moveTo>
                  <a:lnTo>
                    <a:pt x="304572" y="0"/>
                  </a:lnTo>
                  <a:lnTo>
                    <a:pt x="304572" y="304572"/>
                  </a:lnTo>
                  <a:lnTo>
                    <a:pt x="0" y="30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TextBox 59"/>
            <p:cNvSpPr txBox="1"/>
            <p:nvPr/>
          </p:nvSpPr>
          <p:spPr>
            <a:xfrm>
              <a:off x="226200" y="33753"/>
              <a:ext cx="137283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1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  <a:latin typeface="Body Grotesque Fit"/>
                  <a:ea typeface="Body Grotesque Fit"/>
                  <a:cs typeface="Body Grotesque Fit"/>
                  <a:sym typeface="Body Grotesque Fit"/>
                </a:rPr>
                <a:t>tetrafest.eu</a:t>
              </a:r>
            </a:p>
          </p:txBody>
        </p:sp>
        <p:sp>
          <p:nvSpPr>
            <p:cNvPr id="60" name="Freeform 60"/>
            <p:cNvSpPr/>
            <p:nvPr/>
          </p:nvSpPr>
          <p:spPr>
            <a:xfrm>
              <a:off x="1743798" y="52803"/>
              <a:ext cx="275661" cy="199478"/>
            </a:xfrm>
            <a:custGeom>
              <a:avLst/>
              <a:gdLst/>
              <a:ahLst/>
              <a:cxnLst/>
              <a:rect l="l" t="t" r="r" b="b"/>
              <a:pathLst>
                <a:path w="275661" h="199478">
                  <a:moveTo>
                    <a:pt x="0" y="0"/>
                  </a:moveTo>
                  <a:lnTo>
                    <a:pt x="275661" y="0"/>
                  </a:lnTo>
                  <a:lnTo>
                    <a:pt x="275661" y="199478"/>
                  </a:lnTo>
                  <a:lnTo>
                    <a:pt x="0" y="199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2104495" y="33753"/>
              <a:ext cx="197695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10" normalizeH="0" baseline="0" noProof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  <a:latin typeface="Body Grotesque Fit"/>
                  <a:ea typeface="Body Grotesque Fit"/>
                  <a:cs typeface="Body Grotesque Fit"/>
                  <a:sym typeface="Body Grotesque Fit"/>
                </a:rPr>
                <a:t>contact@tetrafest.eu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930644" y="1896303"/>
            <a:ext cx="1151458" cy="1089686"/>
            <a:chOff x="0" y="0"/>
            <a:chExt cx="1535277" cy="1452914"/>
          </a:xfrm>
        </p:grpSpPr>
        <p:sp>
          <p:nvSpPr>
            <p:cNvPr id="63" name="Freeform 63"/>
            <p:cNvSpPr/>
            <p:nvPr/>
          </p:nvSpPr>
          <p:spPr>
            <a:xfrm>
              <a:off x="107234" y="24871"/>
              <a:ext cx="1428043" cy="1428043"/>
            </a:xfrm>
            <a:custGeom>
              <a:avLst/>
              <a:gdLst/>
              <a:ahLst/>
              <a:cxnLst/>
              <a:rect l="l" t="t" r="r" b="b"/>
              <a:pathLst>
                <a:path w="1428043" h="1428043">
                  <a:moveTo>
                    <a:pt x="0" y="0"/>
                  </a:moveTo>
                  <a:lnTo>
                    <a:pt x="1428043" y="0"/>
                  </a:lnTo>
                  <a:lnTo>
                    <a:pt x="1428043" y="1428043"/>
                  </a:lnTo>
                  <a:lnTo>
                    <a:pt x="0" y="1428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0" y="0"/>
              <a:ext cx="1428049" cy="1428043"/>
              <a:chOff x="0" y="0"/>
              <a:chExt cx="6350000" cy="6349975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1"/>
                <a:stretch>
                  <a:fillRect l="-83528" t="-3270" r="-110149" b="-61977"/>
                </a:stretch>
              </a:blipFill>
            </p:spPr>
          </p:sp>
        </p:grpSp>
      </p:grpSp>
      <p:sp>
        <p:nvSpPr>
          <p:cNvPr id="66" name="TextBox 66"/>
          <p:cNvSpPr txBox="1"/>
          <p:nvPr/>
        </p:nvSpPr>
        <p:spPr>
          <a:xfrm>
            <a:off x="28012" y="4440156"/>
            <a:ext cx="836922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4" normalizeH="0" baseline="0" noProof="0">
                <a:ln>
                  <a:noFill/>
                </a:ln>
                <a:solidFill>
                  <a:srgbClr val="15D1B1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SPONSOR OFICIAL: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98159" y="4827858"/>
            <a:ext cx="325508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4" normalizeH="0" baseline="0" noProof="0">
                <a:ln>
                  <a:noFill/>
                </a:ln>
                <a:solidFill>
                  <a:srgbClr val="15D1B1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SPONSORI: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04558" y="4428209"/>
            <a:ext cx="499627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4" normalizeH="0" baseline="0" noProof="0">
                <a:ln>
                  <a:noFill/>
                </a:ln>
                <a:solidFill>
                  <a:srgbClr val="15D1B1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PARTENERI MEDIA: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342138" y="1505603"/>
            <a:ext cx="2328471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25" normalizeH="0" baseline="0" noProof="0">
                <a:ln>
                  <a:noFill/>
                </a:ln>
                <a:solidFill>
                  <a:srgbClr val="0F7F77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MODERATOR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1" b="1" i="0" u="none" strike="noStrike" kern="120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788812" y="736183"/>
            <a:ext cx="2251188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02088" y="4641649"/>
            <a:ext cx="327831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4" normalizeH="0" baseline="0" noProof="0">
                <a:ln>
                  <a:noFill/>
                </a:ln>
                <a:solidFill>
                  <a:srgbClr val="15D1B1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PARTENERI: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769225" y="3534945"/>
            <a:ext cx="1109122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1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Sala AN010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46473" y="2354371"/>
            <a:ext cx="1868488" cy="76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Sesiune tematica: rezultate cercetare / ecosisteme de inovare </a:t>
            </a:r>
          </a:p>
          <a:p>
            <a:pPr marL="0" marR="0" lvl="0" indent="0" algn="ctr" defTabSz="914400" rtl="0" eaLnBrk="1" fontAlgn="auto" latinLnBrk="0" hangingPunct="1">
              <a:lnSpc>
                <a:spcPts val="15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446473" y="1631650"/>
            <a:ext cx="1837595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ZIUA 2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786138" y="3021331"/>
            <a:ext cx="1440470" cy="12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8" b="1" i="0" u="none" strike="noStrike" kern="1200" cap="none" spc="14" normalizeH="0" baseline="0" noProof="0">
                <a:ln>
                  <a:noFill/>
                </a:ln>
                <a:solidFill>
                  <a:srgbClr val="0F7F77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Prof. dr. Cristina Orbeci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769225" y="3157460"/>
            <a:ext cx="1418362" cy="22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7" b="1" i="0" u="none" strike="noStrike" kern="1200" cap="none" spc="5" normalizeH="0" baseline="0" noProof="0">
                <a:ln>
                  <a:noFill/>
                </a:ln>
                <a:solidFill>
                  <a:srgbClr val="0F7F77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Decan, Facultatea de Inginerie Chimică și Biotehnologii, POLITEHNICA București</a:t>
            </a:r>
          </a:p>
          <a:p>
            <a:pPr marL="0" marR="0" lvl="0" indent="0" algn="ctr" defTabSz="914400" rtl="0" eaLnBrk="1" fontAlgn="auto" latinLnBrk="0" hangingPunct="1">
              <a:lnSpc>
                <a:spcPts val="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7" b="1" i="0" u="none" strike="noStrike" kern="1200" cap="none" spc="5" normalizeH="0" baseline="0" noProof="0">
              <a:ln>
                <a:noFill/>
              </a:ln>
              <a:solidFill>
                <a:srgbClr val="0F7F77"/>
              </a:solidFill>
              <a:effectLst/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0678" y="1444549"/>
            <a:ext cx="2502350" cy="1983670"/>
            <a:chOff x="0" y="0"/>
            <a:chExt cx="2789287" cy="22111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9287" cy="2211132"/>
            </a:xfrm>
            <a:custGeom>
              <a:avLst/>
              <a:gdLst/>
              <a:ahLst/>
              <a:cxnLst/>
              <a:rect l="l" t="t" r="r" b="b"/>
              <a:pathLst>
                <a:path w="2789287" h="2211132">
                  <a:moveTo>
                    <a:pt x="2664827" y="2211132"/>
                  </a:moveTo>
                  <a:lnTo>
                    <a:pt x="124460" y="2211132"/>
                  </a:lnTo>
                  <a:cubicBezTo>
                    <a:pt x="55880" y="2211132"/>
                    <a:pt x="0" y="2155252"/>
                    <a:pt x="0" y="2086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4827" y="0"/>
                  </a:lnTo>
                  <a:cubicBezTo>
                    <a:pt x="2733407" y="0"/>
                    <a:pt x="2789287" y="55880"/>
                    <a:pt x="2789287" y="124460"/>
                  </a:cubicBezTo>
                  <a:lnTo>
                    <a:pt x="2789287" y="2086672"/>
                  </a:lnTo>
                  <a:cubicBezTo>
                    <a:pt x="2789287" y="2155252"/>
                    <a:pt x="2733407" y="2211132"/>
                    <a:pt x="2664827" y="2211132"/>
                  </a:cubicBezTo>
                  <a:close/>
                </a:path>
              </a:pathLst>
            </a:custGeom>
            <a:solidFill>
              <a:srgbClr val="F2F4F6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3420" y="4136615"/>
            <a:ext cx="4032000" cy="233152"/>
            <a:chOff x="0" y="0"/>
            <a:chExt cx="5376000" cy="3108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376000" cy="310870"/>
              <a:chOff x="0" y="0"/>
              <a:chExt cx="2774868" cy="16045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74868" cy="160458"/>
              </a:xfrm>
              <a:custGeom>
                <a:avLst/>
                <a:gdLst/>
                <a:ahLst/>
                <a:cxnLst/>
                <a:rect l="l" t="t" r="r" b="b"/>
                <a:pathLst>
                  <a:path w="2774868" h="160458">
                    <a:moveTo>
                      <a:pt x="0" y="0"/>
                    </a:moveTo>
                    <a:lnTo>
                      <a:pt x="2774868" y="0"/>
                    </a:lnTo>
                    <a:lnTo>
                      <a:pt x="2774868" y="160458"/>
                    </a:lnTo>
                    <a:lnTo>
                      <a:pt x="0" y="160458"/>
                    </a:lnTo>
                    <a:close/>
                  </a:path>
                </a:pathLst>
              </a:custGeom>
              <a:solidFill>
                <a:srgbClr val="15D1B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18566" y="46658"/>
              <a:ext cx="5138869" cy="18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"/>
                </a:lnSpc>
                <a:spcBef>
                  <a:spcPct val="0"/>
                </a:spcBef>
              </a:pPr>
              <a:r>
                <a:rPr lang="en-US" sz="500" spc="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882386" y="108000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446473" y="1444549"/>
            <a:ext cx="1887043" cy="1993195"/>
            <a:chOff x="0" y="0"/>
            <a:chExt cx="1808079" cy="190978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808080" cy="1909789"/>
            </a:xfrm>
            <a:custGeom>
              <a:avLst/>
              <a:gdLst/>
              <a:ahLst/>
              <a:cxnLst/>
              <a:rect l="l" t="t" r="r" b="b"/>
              <a:pathLst>
                <a:path w="1808080" h="1909789">
                  <a:moveTo>
                    <a:pt x="1683619" y="1909789"/>
                  </a:moveTo>
                  <a:lnTo>
                    <a:pt x="124460" y="1909789"/>
                  </a:lnTo>
                  <a:cubicBezTo>
                    <a:pt x="55880" y="1909789"/>
                    <a:pt x="0" y="1853909"/>
                    <a:pt x="0" y="17853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3620" y="0"/>
                  </a:lnTo>
                  <a:cubicBezTo>
                    <a:pt x="1752199" y="0"/>
                    <a:pt x="1808080" y="55880"/>
                    <a:pt x="1808080" y="124460"/>
                  </a:cubicBezTo>
                  <a:lnTo>
                    <a:pt x="1808080" y="1785329"/>
                  </a:lnTo>
                  <a:cubicBezTo>
                    <a:pt x="1808080" y="1853909"/>
                    <a:pt x="1752199" y="1909789"/>
                    <a:pt x="1683620" y="1909789"/>
                  </a:cubicBezTo>
                  <a:close/>
                </a:path>
              </a:pathLst>
            </a:custGeom>
            <a:solidFill>
              <a:srgbClr val="0F7F77"/>
            </a:solidFill>
          </p:spPr>
        </p:sp>
      </p:grpSp>
      <p:sp>
        <p:nvSpPr>
          <p:cNvPr id="54" name="Freeform 54"/>
          <p:cNvSpPr/>
          <p:nvPr/>
        </p:nvSpPr>
        <p:spPr>
          <a:xfrm>
            <a:off x="2555553" y="1902517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79" y="0"/>
                </a:lnTo>
                <a:lnTo>
                  <a:pt x="732479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55"/>
          <p:cNvGrpSpPr>
            <a:grpSpLocks noChangeAspect="1"/>
          </p:cNvGrpSpPr>
          <p:nvPr/>
        </p:nvGrpSpPr>
        <p:grpSpPr>
          <a:xfrm>
            <a:off x="2500550" y="1889760"/>
            <a:ext cx="732482" cy="732479"/>
            <a:chOff x="0" y="0"/>
            <a:chExt cx="6350000" cy="634997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3"/>
              <a:stretch>
                <a:fillRect t="-3936" b="-15320"/>
              </a:stretch>
            </a:blipFill>
          </p:spPr>
        </p:sp>
      </p:grpSp>
      <p:sp>
        <p:nvSpPr>
          <p:cNvPr id="57" name="TextBox 57"/>
          <p:cNvSpPr txBox="1"/>
          <p:nvPr/>
        </p:nvSpPr>
        <p:spPr>
          <a:xfrm>
            <a:off x="662005" y="3512155"/>
            <a:ext cx="1990349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-US" sz="1000" spc="10" dirty="0" err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Octombrie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2025</a:t>
            </a:r>
          </a:p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14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30-15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</a:p>
        </p:txBody>
      </p:sp>
      <p:sp>
        <p:nvSpPr>
          <p:cNvPr id="58" name="Freeform 58"/>
          <p:cNvSpPr/>
          <p:nvPr/>
        </p:nvSpPr>
        <p:spPr>
          <a:xfrm>
            <a:off x="800144" y="3517684"/>
            <a:ext cx="221847" cy="221847"/>
          </a:xfrm>
          <a:custGeom>
            <a:avLst/>
            <a:gdLst/>
            <a:ahLst/>
            <a:cxnLst/>
            <a:rect l="l" t="t" r="r" b="b"/>
            <a:pathLst>
              <a:path w="221847" h="221847">
                <a:moveTo>
                  <a:pt x="0" y="0"/>
                </a:moveTo>
                <a:lnTo>
                  <a:pt x="221847" y="0"/>
                </a:lnTo>
                <a:lnTo>
                  <a:pt x="221847" y="221846"/>
                </a:lnTo>
                <a:lnTo>
                  <a:pt x="0" y="22184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687585" y="3531205"/>
            <a:ext cx="228255" cy="228255"/>
          </a:xfrm>
          <a:custGeom>
            <a:avLst/>
            <a:gdLst/>
            <a:ahLst/>
            <a:cxnLst/>
            <a:rect l="l" t="t" r="r" b="b"/>
            <a:pathLst>
              <a:path w="228255" h="228255">
                <a:moveTo>
                  <a:pt x="0" y="0"/>
                </a:moveTo>
                <a:lnTo>
                  <a:pt x="228255" y="0"/>
                </a:lnTo>
                <a:lnTo>
                  <a:pt x="228255" y="228254"/>
                </a:lnTo>
                <a:lnTo>
                  <a:pt x="0" y="22825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grpSp>
        <p:nvGrpSpPr>
          <p:cNvPr id="60" name="Group 60"/>
          <p:cNvGrpSpPr/>
          <p:nvPr/>
        </p:nvGrpSpPr>
        <p:grpSpPr>
          <a:xfrm>
            <a:off x="922597" y="3870086"/>
            <a:ext cx="3061089" cy="228429"/>
            <a:chOff x="0" y="0"/>
            <a:chExt cx="4081452" cy="304572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04572" cy="304572"/>
            </a:xfrm>
            <a:custGeom>
              <a:avLst/>
              <a:gdLst/>
              <a:ahLst/>
              <a:cxnLst/>
              <a:rect l="l" t="t" r="r" b="b"/>
              <a:pathLst>
                <a:path w="304572" h="304572">
                  <a:moveTo>
                    <a:pt x="0" y="0"/>
                  </a:moveTo>
                  <a:lnTo>
                    <a:pt x="304572" y="0"/>
                  </a:lnTo>
                  <a:lnTo>
                    <a:pt x="304572" y="304572"/>
                  </a:lnTo>
                  <a:lnTo>
                    <a:pt x="0" y="30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TextBox 62"/>
            <p:cNvSpPr txBox="1"/>
            <p:nvPr/>
          </p:nvSpPr>
          <p:spPr>
            <a:xfrm>
              <a:off x="226200" y="33753"/>
              <a:ext cx="137283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tetrafest.eu</a:t>
              </a:r>
            </a:p>
          </p:txBody>
        </p:sp>
        <p:sp>
          <p:nvSpPr>
            <p:cNvPr id="63" name="Freeform 63"/>
            <p:cNvSpPr/>
            <p:nvPr/>
          </p:nvSpPr>
          <p:spPr>
            <a:xfrm>
              <a:off x="1743798" y="52803"/>
              <a:ext cx="275661" cy="199478"/>
            </a:xfrm>
            <a:custGeom>
              <a:avLst/>
              <a:gdLst/>
              <a:ahLst/>
              <a:cxnLst/>
              <a:rect l="l" t="t" r="r" b="b"/>
              <a:pathLst>
                <a:path w="275661" h="199478">
                  <a:moveTo>
                    <a:pt x="0" y="0"/>
                  </a:moveTo>
                  <a:lnTo>
                    <a:pt x="275661" y="0"/>
                  </a:lnTo>
                  <a:lnTo>
                    <a:pt x="275661" y="199478"/>
                  </a:lnTo>
                  <a:lnTo>
                    <a:pt x="0" y="199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2104495" y="33753"/>
              <a:ext cx="197695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contact@tetrafest.eu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3722361" y="1916689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80" y="0"/>
                </a:lnTo>
                <a:lnTo>
                  <a:pt x="732480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3667358" y="1903932"/>
            <a:ext cx="732482" cy="732479"/>
            <a:chOff x="0" y="0"/>
            <a:chExt cx="6350000" cy="63499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2"/>
              <a:stretch>
                <a:fillRect t="-25047" b="-25047"/>
              </a:stretch>
            </a:blipFill>
          </p:spPr>
        </p:sp>
      </p:grpSp>
      <p:sp>
        <p:nvSpPr>
          <p:cNvPr id="68" name="TextBox 68"/>
          <p:cNvSpPr txBox="1"/>
          <p:nvPr/>
        </p:nvSpPr>
        <p:spPr>
          <a:xfrm>
            <a:off x="28012" y="4440156"/>
            <a:ext cx="836922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 OFICIAL: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98159" y="4827858"/>
            <a:ext cx="325508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SPONSORI: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504558" y="4428209"/>
            <a:ext cx="499627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 MEDIA: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342138" y="1505603"/>
            <a:ext cx="2328471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2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MODERATORI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788812" y="736183"/>
            <a:ext cx="2251188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FFFFFF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02088" y="4641649"/>
            <a:ext cx="327831" cy="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Roboto Bold"/>
                <a:ea typeface="Roboto Bold"/>
                <a:cs typeface="Roboto Bold"/>
                <a:sym typeface="Roboto Bold"/>
              </a:rPr>
              <a:t>PARTENERI: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250824" y="2668061"/>
            <a:ext cx="1281889" cy="11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"/>
              </a:lnSpc>
            </a:pPr>
            <a:r>
              <a:rPr lang="en-US" sz="748" b="1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Ioana Mihai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150678" y="2805602"/>
            <a:ext cx="1418362" cy="7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Director CTT-ECOIND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769225" y="3534945"/>
            <a:ext cx="1109122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1000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Sal</a:t>
            </a:r>
            <a:r>
              <a:rPr lang="en-US" sz="1000" u="none" strike="noStrike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a AN010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46473" y="2163871"/>
            <a:ext cx="1868488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Workshop:</a:t>
            </a:r>
          </a:p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Oportunități de finanțare și priorități de dezvoltare strategică</a:t>
            </a:r>
          </a:p>
          <a:p>
            <a:pPr algn="ctr">
              <a:lnSpc>
                <a:spcPts val="1539"/>
              </a:lnSpc>
            </a:pPr>
            <a:endParaRPr lang="en-US" sz="109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446473" y="1631650"/>
            <a:ext cx="1837595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spc="2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ZIUA 2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371139" y="2668923"/>
            <a:ext cx="1281889" cy="11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"/>
              </a:lnSpc>
            </a:pPr>
            <a:r>
              <a:rPr lang="en-US" sz="748" b="1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Costel Bumbac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321215" y="2805602"/>
            <a:ext cx="1418362" cy="7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INCD-ECOIND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41082" y="1444549"/>
            <a:ext cx="2502350" cy="1983670"/>
            <a:chOff x="0" y="0"/>
            <a:chExt cx="2789287" cy="22111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9287" cy="2211132"/>
            </a:xfrm>
            <a:custGeom>
              <a:avLst/>
              <a:gdLst/>
              <a:ahLst/>
              <a:cxnLst/>
              <a:rect l="l" t="t" r="r" b="b"/>
              <a:pathLst>
                <a:path w="2789287" h="2211132">
                  <a:moveTo>
                    <a:pt x="2664827" y="2211132"/>
                  </a:moveTo>
                  <a:lnTo>
                    <a:pt x="124460" y="2211132"/>
                  </a:lnTo>
                  <a:cubicBezTo>
                    <a:pt x="55880" y="2211132"/>
                    <a:pt x="0" y="2155252"/>
                    <a:pt x="0" y="2086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4827" y="0"/>
                  </a:lnTo>
                  <a:cubicBezTo>
                    <a:pt x="2733407" y="0"/>
                    <a:pt x="2789287" y="55880"/>
                    <a:pt x="2789287" y="124460"/>
                  </a:cubicBezTo>
                  <a:lnTo>
                    <a:pt x="2789287" y="2086672"/>
                  </a:lnTo>
                  <a:cubicBezTo>
                    <a:pt x="2789287" y="2155252"/>
                    <a:pt x="2733407" y="2211132"/>
                    <a:pt x="2664827" y="2211132"/>
                  </a:cubicBezTo>
                  <a:close/>
                </a:path>
              </a:pathLst>
            </a:custGeom>
            <a:solidFill>
              <a:srgbClr val="F2F4F6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3420" y="4136615"/>
            <a:ext cx="4032000" cy="233152"/>
            <a:chOff x="0" y="0"/>
            <a:chExt cx="5376000" cy="3108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376000" cy="310870"/>
              <a:chOff x="0" y="0"/>
              <a:chExt cx="2774868" cy="16045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74868" cy="160458"/>
              </a:xfrm>
              <a:custGeom>
                <a:avLst/>
                <a:gdLst/>
                <a:ahLst/>
                <a:cxnLst/>
                <a:rect l="l" t="t" r="r" b="b"/>
                <a:pathLst>
                  <a:path w="2774868" h="160458">
                    <a:moveTo>
                      <a:pt x="0" y="0"/>
                    </a:moveTo>
                    <a:lnTo>
                      <a:pt x="2774868" y="0"/>
                    </a:lnTo>
                    <a:lnTo>
                      <a:pt x="2774868" y="160458"/>
                    </a:lnTo>
                    <a:lnTo>
                      <a:pt x="0" y="160458"/>
                    </a:lnTo>
                    <a:close/>
                  </a:path>
                </a:pathLst>
              </a:custGeom>
              <a:solidFill>
                <a:srgbClr val="15D1B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18566" y="46658"/>
              <a:ext cx="5138869" cy="18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"/>
                </a:lnSpc>
                <a:spcBef>
                  <a:spcPct val="0"/>
                </a:spcBef>
              </a:pPr>
              <a:r>
                <a:rPr lang="en-US" sz="500" spc="7">
                  <a:solidFill>
                    <a:srgbClr val="FFFFFF"/>
                  </a:solidFill>
                  <a:latin typeface="Body Grotesque"/>
                  <a:ea typeface="Body Grotesque"/>
                  <a:cs typeface="Body Grotesque"/>
                  <a:sym typeface="Body Grotesque"/>
                </a:rPr>
  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922597" y="3870086"/>
            <a:ext cx="3061089" cy="228429"/>
            <a:chOff x="0" y="0"/>
            <a:chExt cx="4081452" cy="30457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04572" cy="304572"/>
            </a:xfrm>
            <a:custGeom>
              <a:avLst/>
              <a:gdLst/>
              <a:ahLst/>
              <a:cxnLst/>
              <a:rect l="l" t="t" r="r" b="b"/>
              <a:pathLst>
                <a:path w="304572" h="304572">
                  <a:moveTo>
                    <a:pt x="0" y="0"/>
                  </a:moveTo>
                  <a:lnTo>
                    <a:pt x="304572" y="0"/>
                  </a:lnTo>
                  <a:lnTo>
                    <a:pt x="304572" y="304572"/>
                  </a:lnTo>
                  <a:lnTo>
                    <a:pt x="0" y="30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226200" y="33753"/>
              <a:ext cx="137283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tetrafest.eu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43798" y="52803"/>
              <a:ext cx="275661" cy="199478"/>
            </a:xfrm>
            <a:custGeom>
              <a:avLst/>
              <a:gdLst/>
              <a:ahLst/>
              <a:cxnLst/>
              <a:rect l="l" t="t" r="r" b="b"/>
              <a:pathLst>
                <a:path w="275661" h="199478">
                  <a:moveTo>
                    <a:pt x="0" y="0"/>
                  </a:moveTo>
                  <a:lnTo>
                    <a:pt x="275661" y="0"/>
                  </a:lnTo>
                  <a:lnTo>
                    <a:pt x="275661" y="199478"/>
                  </a:lnTo>
                  <a:lnTo>
                    <a:pt x="0" y="199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2104495" y="33753"/>
              <a:ext cx="197695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contact@tetrafest.eu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882386" y="105396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</p:sp>
      <p:sp>
        <p:nvSpPr>
          <p:cNvPr id="57" name="TextBox 57"/>
          <p:cNvSpPr txBox="1"/>
          <p:nvPr/>
        </p:nvSpPr>
        <p:spPr>
          <a:xfrm>
            <a:off x="28012" y="4449681"/>
            <a:ext cx="836922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SPONSOR OFICIAL: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98159" y="4837383"/>
            <a:ext cx="325508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SPONSORI: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504558" y="4437734"/>
            <a:ext cx="499627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PARTENERI MEDIA: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342138" y="1505603"/>
            <a:ext cx="2328471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spc="2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MODERATORI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342138" y="2725758"/>
            <a:ext cx="1162029" cy="19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"/>
              </a:lnSpc>
              <a:spcBef>
                <a:spcPct val="0"/>
              </a:spcBef>
            </a:pPr>
            <a:r>
              <a:rPr lang="en-US" sz="748" b="1" u="none" strike="noStrike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Oana Cătălina</a:t>
            </a:r>
          </a:p>
          <a:p>
            <a:pPr marL="0" lvl="0" indent="0" algn="ctr">
              <a:lnSpc>
                <a:spcPts val="748"/>
              </a:lnSpc>
              <a:spcBef>
                <a:spcPct val="0"/>
              </a:spcBef>
            </a:pPr>
            <a:r>
              <a:rPr lang="en-US" sz="748" b="1" u="none" strike="noStrike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TACHE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351287" y="3030125"/>
            <a:ext cx="1162029" cy="7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"/>
              </a:lnSpc>
              <a:spcBef>
                <a:spcPct val="0"/>
              </a:spcBef>
            </a:pPr>
            <a:r>
              <a:rPr lang="en-US" sz="587" b="1" u="none" strike="noStrike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SYNESIS PARTNERS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919257" y="736183"/>
            <a:ext cx="1990297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FFFFFF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437201" y="2717421"/>
            <a:ext cx="1162029" cy="19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"/>
              </a:lnSpc>
              <a:spcBef>
                <a:spcPct val="0"/>
              </a:spcBef>
            </a:pPr>
            <a:r>
              <a:rPr lang="en-US" sz="748" b="1" u="none" strike="noStrike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Florin </a:t>
            </a:r>
          </a:p>
          <a:p>
            <a:pPr marL="0" lvl="0" indent="0" algn="ctr">
              <a:lnSpc>
                <a:spcPts val="748"/>
              </a:lnSpc>
              <a:spcBef>
                <a:spcPct val="0"/>
              </a:spcBef>
            </a:pPr>
            <a:r>
              <a:rPr lang="en-US" sz="748" b="1" u="none" strike="noStrike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TACHE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342138" y="2935260"/>
            <a:ext cx="1162029" cy="7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"/>
              </a:lnSpc>
              <a:spcBef>
                <a:spcPct val="0"/>
              </a:spcBef>
            </a:pPr>
            <a:r>
              <a:rPr lang="en-US" sz="587" b="1" u="none" strike="noStrike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CO-FOUNDER &amp; CEO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02088" y="4651174"/>
            <a:ext cx="327831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PARTENERI: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446473" y="1444549"/>
            <a:ext cx="1887043" cy="1993195"/>
            <a:chOff x="0" y="0"/>
            <a:chExt cx="1808079" cy="1909789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808080" cy="1909789"/>
            </a:xfrm>
            <a:custGeom>
              <a:avLst/>
              <a:gdLst/>
              <a:ahLst/>
              <a:cxnLst/>
              <a:rect l="l" t="t" r="r" b="b"/>
              <a:pathLst>
                <a:path w="1808080" h="1909789">
                  <a:moveTo>
                    <a:pt x="1683619" y="1909789"/>
                  </a:moveTo>
                  <a:lnTo>
                    <a:pt x="124460" y="1909789"/>
                  </a:lnTo>
                  <a:cubicBezTo>
                    <a:pt x="55880" y="1909789"/>
                    <a:pt x="0" y="1853909"/>
                    <a:pt x="0" y="17853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3620" y="0"/>
                  </a:lnTo>
                  <a:cubicBezTo>
                    <a:pt x="1752199" y="0"/>
                    <a:pt x="1808080" y="55880"/>
                    <a:pt x="1808080" y="124460"/>
                  </a:cubicBezTo>
                  <a:lnTo>
                    <a:pt x="1808080" y="1785329"/>
                  </a:lnTo>
                  <a:cubicBezTo>
                    <a:pt x="1808080" y="1853909"/>
                    <a:pt x="1752199" y="1909789"/>
                    <a:pt x="1683620" y="1909789"/>
                  </a:cubicBezTo>
                  <a:close/>
                </a:path>
              </a:pathLst>
            </a:custGeom>
            <a:solidFill>
              <a:srgbClr val="0F7F77"/>
            </a:solidFill>
          </p:spPr>
        </p:sp>
      </p:grpSp>
      <p:sp>
        <p:nvSpPr>
          <p:cNvPr id="70" name="TextBox 70"/>
          <p:cNvSpPr txBox="1"/>
          <p:nvPr/>
        </p:nvSpPr>
        <p:spPr>
          <a:xfrm>
            <a:off x="455751" y="2877033"/>
            <a:ext cx="1868488" cy="27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9"/>
              </a:lnSpc>
              <a:spcBef>
                <a:spcPct val="0"/>
              </a:spcBef>
            </a:pPr>
            <a:r>
              <a:rPr lang="en-US" sz="799" b="1" u="none" strike="noStrik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 PERSPECTIVE</a:t>
            </a:r>
          </a:p>
          <a:p>
            <a:pPr marL="0" lvl="0" indent="0" algn="ctr">
              <a:lnSpc>
                <a:spcPts val="1119"/>
              </a:lnSpc>
              <a:spcBef>
                <a:spcPct val="0"/>
              </a:spcBef>
            </a:pPr>
            <a:r>
              <a:rPr lang="en-US" sz="799" b="1" u="none" strike="noStrik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 SCOP COMUN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46473" y="2333473"/>
            <a:ext cx="1868488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Atelier de descoperire antreprenorială</a:t>
            </a:r>
          </a:p>
          <a:p>
            <a:pPr algn="ctr">
              <a:lnSpc>
                <a:spcPts val="1539"/>
              </a:lnSpc>
            </a:pPr>
            <a:endParaRPr lang="en-US" sz="109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446473" y="1631650"/>
            <a:ext cx="1837595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spc="2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ZIUA 2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62005" y="3512155"/>
            <a:ext cx="1990349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-US" sz="1000" spc="10" dirty="0" err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Octombrie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2025</a:t>
            </a:r>
          </a:p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15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:15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-17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00</a:t>
            </a:r>
          </a:p>
        </p:txBody>
      </p:sp>
      <p:sp>
        <p:nvSpPr>
          <p:cNvPr id="74" name="Freeform 74"/>
          <p:cNvSpPr/>
          <p:nvPr/>
        </p:nvSpPr>
        <p:spPr>
          <a:xfrm>
            <a:off x="800144" y="3517684"/>
            <a:ext cx="221847" cy="221847"/>
          </a:xfrm>
          <a:custGeom>
            <a:avLst/>
            <a:gdLst/>
            <a:ahLst/>
            <a:cxnLst/>
            <a:rect l="l" t="t" r="r" b="b"/>
            <a:pathLst>
              <a:path w="221847" h="221847">
                <a:moveTo>
                  <a:pt x="0" y="0"/>
                </a:moveTo>
                <a:lnTo>
                  <a:pt x="221847" y="0"/>
                </a:lnTo>
                <a:lnTo>
                  <a:pt x="221847" y="221846"/>
                </a:lnTo>
                <a:lnTo>
                  <a:pt x="0" y="221846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2687585" y="3531205"/>
            <a:ext cx="228255" cy="228255"/>
          </a:xfrm>
          <a:custGeom>
            <a:avLst/>
            <a:gdLst/>
            <a:ahLst/>
            <a:cxnLst/>
            <a:rect l="l" t="t" r="r" b="b"/>
            <a:pathLst>
              <a:path w="228255" h="228255">
                <a:moveTo>
                  <a:pt x="0" y="0"/>
                </a:moveTo>
                <a:lnTo>
                  <a:pt x="228255" y="0"/>
                </a:lnTo>
                <a:lnTo>
                  <a:pt x="228255" y="228254"/>
                </a:lnTo>
                <a:lnTo>
                  <a:pt x="0" y="228254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2892367" y="3551669"/>
            <a:ext cx="1109122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1000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Sal</a:t>
            </a:r>
            <a:r>
              <a:rPr lang="en-US" sz="1000" u="none" strike="noStrike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a Senatului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420474" y="3032803"/>
            <a:ext cx="1162029" cy="7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"/>
              </a:lnSpc>
              <a:spcBef>
                <a:spcPct val="0"/>
              </a:spcBef>
            </a:pPr>
            <a:r>
              <a:rPr lang="en-US" sz="587" b="1" u="none" strike="noStrike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SYNESIS PARTNERS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411324" y="2937938"/>
            <a:ext cx="1162029" cy="7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"/>
              </a:lnSpc>
              <a:spcBef>
                <a:spcPct val="0"/>
              </a:spcBef>
            </a:pPr>
            <a:r>
              <a:rPr lang="en-US" sz="587" b="1" u="none" strike="noStrike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CO-FOUNDER &amp; CEO</a:t>
            </a:r>
          </a:p>
        </p:txBody>
      </p:sp>
      <p:sp>
        <p:nvSpPr>
          <p:cNvPr id="79" name="Freeform 79"/>
          <p:cNvSpPr/>
          <p:nvPr/>
        </p:nvSpPr>
        <p:spPr>
          <a:xfrm>
            <a:off x="2555553" y="1902517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79" y="0"/>
                </a:lnTo>
                <a:lnTo>
                  <a:pt x="732479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grpSp>
        <p:nvGrpSpPr>
          <p:cNvPr id="80" name="Group 80"/>
          <p:cNvGrpSpPr>
            <a:grpSpLocks noChangeAspect="1"/>
          </p:cNvGrpSpPr>
          <p:nvPr/>
        </p:nvGrpSpPr>
        <p:grpSpPr>
          <a:xfrm>
            <a:off x="2500550" y="1889760"/>
            <a:ext cx="732482" cy="732479"/>
            <a:chOff x="0" y="0"/>
            <a:chExt cx="6350000" cy="6349975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1"/>
              <a:stretch>
                <a:fillRect l="-24931" r="-67771" b="-28585"/>
              </a:stretch>
            </a:blipFill>
          </p:spPr>
        </p:sp>
      </p:grpSp>
      <p:sp>
        <p:nvSpPr>
          <p:cNvPr id="82" name="Freeform 82"/>
          <p:cNvSpPr/>
          <p:nvPr/>
        </p:nvSpPr>
        <p:spPr>
          <a:xfrm>
            <a:off x="3722361" y="1916689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80" y="0"/>
                </a:lnTo>
                <a:lnTo>
                  <a:pt x="732480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grpSp>
        <p:nvGrpSpPr>
          <p:cNvPr id="83" name="Group 83"/>
          <p:cNvGrpSpPr>
            <a:grpSpLocks noChangeAspect="1"/>
          </p:cNvGrpSpPr>
          <p:nvPr/>
        </p:nvGrpSpPr>
        <p:grpSpPr>
          <a:xfrm>
            <a:off x="3667358" y="1903932"/>
            <a:ext cx="732482" cy="732479"/>
            <a:chOff x="0" y="0"/>
            <a:chExt cx="6350000" cy="6349975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2"/>
              <a:stretch>
                <a:fillRect l="-3996" t="-20285" r="-162270" b="-57387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49842" y="576579"/>
            <a:ext cx="1871006" cy="1520617"/>
          </a:xfrm>
          <a:custGeom>
            <a:avLst/>
            <a:gdLst/>
            <a:ahLst/>
            <a:cxnLst/>
            <a:rect l="l" t="t" r="r" b="b"/>
            <a:pathLst>
              <a:path w="1871006" h="1520617">
                <a:moveTo>
                  <a:pt x="0" y="0"/>
                </a:moveTo>
                <a:lnTo>
                  <a:pt x="1871006" y="0"/>
                </a:lnTo>
                <a:lnTo>
                  <a:pt x="1871006" y="1520617"/>
                </a:lnTo>
                <a:lnTo>
                  <a:pt x="0" y="1520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686507" y="3570748"/>
            <a:ext cx="1959679" cy="1592685"/>
          </a:xfrm>
          <a:custGeom>
            <a:avLst/>
            <a:gdLst/>
            <a:ahLst/>
            <a:cxnLst/>
            <a:rect l="l" t="t" r="r" b="b"/>
            <a:pathLst>
              <a:path w="1959679" h="1592685">
                <a:moveTo>
                  <a:pt x="1959680" y="1592685"/>
                </a:moveTo>
                <a:lnTo>
                  <a:pt x="0" y="1592685"/>
                </a:lnTo>
                <a:lnTo>
                  <a:pt x="0" y="0"/>
                </a:lnTo>
                <a:lnTo>
                  <a:pt x="1959680" y="0"/>
                </a:lnTo>
                <a:lnTo>
                  <a:pt x="1959680" y="15926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41082" y="1444549"/>
            <a:ext cx="2502350" cy="1983670"/>
            <a:chOff x="0" y="0"/>
            <a:chExt cx="2789287" cy="22111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9287" cy="2211132"/>
            </a:xfrm>
            <a:custGeom>
              <a:avLst/>
              <a:gdLst/>
              <a:ahLst/>
              <a:cxnLst/>
              <a:rect l="l" t="t" r="r" b="b"/>
              <a:pathLst>
                <a:path w="2789287" h="2211132">
                  <a:moveTo>
                    <a:pt x="2664827" y="2211132"/>
                  </a:moveTo>
                  <a:lnTo>
                    <a:pt x="124460" y="2211132"/>
                  </a:lnTo>
                  <a:cubicBezTo>
                    <a:pt x="55880" y="2211132"/>
                    <a:pt x="0" y="2155252"/>
                    <a:pt x="0" y="2086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4827" y="0"/>
                  </a:lnTo>
                  <a:cubicBezTo>
                    <a:pt x="2733407" y="0"/>
                    <a:pt x="2789287" y="55880"/>
                    <a:pt x="2789287" y="124460"/>
                  </a:cubicBezTo>
                  <a:lnTo>
                    <a:pt x="2789287" y="2086672"/>
                  </a:lnTo>
                  <a:cubicBezTo>
                    <a:pt x="2789287" y="2155252"/>
                    <a:pt x="2733407" y="2211132"/>
                    <a:pt x="2664827" y="2211132"/>
                  </a:cubicBezTo>
                  <a:close/>
                </a:path>
              </a:pathLst>
            </a:custGeom>
            <a:solidFill>
              <a:srgbClr val="F2F4F6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4536000" y="2992427"/>
            <a:ext cx="1691420" cy="1374663"/>
          </a:xfrm>
          <a:custGeom>
            <a:avLst/>
            <a:gdLst/>
            <a:ahLst/>
            <a:cxnLst/>
            <a:rect l="l" t="t" r="r" b="b"/>
            <a:pathLst>
              <a:path w="1691420" h="1374663">
                <a:moveTo>
                  <a:pt x="1691420" y="0"/>
                </a:moveTo>
                <a:lnTo>
                  <a:pt x="0" y="0"/>
                </a:lnTo>
                <a:lnTo>
                  <a:pt x="0" y="1374663"/>
                </a:lnTo>
                <a:lnTo>
                  <a:pt x="1691420" y="1374663"/>
                </a:lnTo>
                <a:lnTo>
                  <a:pt x="16914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4197288" y="-379415"/>
            <a:ext cx="1541424" cy="1252757"/>
          </a:xfrm>
          <a:custGeom>
            <a:avLst/>
            <a:gdLst/>
            <a:ahLst/>
            <a:cxnLst/>
            <a:rect l="l" t="t" r="r" b="b"/>
            <a:pathLst>
              <a:path w="1541424" h="1252757">
                <a:moveTo>
                  <a:pt x="1541424" y="1252757"/>
                </a:moveTo>
                <a:lnTo>
                  <a:pt x="0" y="1252757"/>
                </a:lnTo>
                <a:lnTo>
                  <a:pt x="0" y="0"/>
                </a:lnTo>
                <a:lnTo>
                  <a:pt x="1541424" y="0"/>
                </a:lnTo>
                <a:lnTo>
                  <a:pt x="1541424" y="12527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076375" y="3679759"/>
            <a:ext cx="1409868" cy="140986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3333" r="-3333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7992" y="4090217"/>
            <a:ext cx="1312686" cy="131268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576665" y="576579"/>
            <a:ext cx="1033663" cy="10336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l="-33805" r="-32860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9969" y="-235954"/>
            <a:ext cx="1010390" cy="1010386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 flipV="1"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4949"/>
                  </a:moveTo>
                  <a:cubicBezTo>
                    <a:pt x="6350000" y="1421523"/>
                    <a:pt x="4928476" y="0"/>
                    <a:pt x="3175000" y="0"/>
                  </a:cubicBezTo>
                  <a:cubicBezTo>
                    <a:pt x="1421498" y="0"/>
                    <a:pt x="0" y="1421524"/>
                    <a:pt x="0" y="3174949"/>
                  </a:cubicBezTo>
                  <a:cubicBezTo>
                    <a:pt x="0" y="4928463"/>
                    <a:pt x="1421498" y="6349974"/>
                    <a:pt x="3175000" y="6349974"/>
                  </a:cubicBezTo>
                  <a:cubicBezTo>
                    <a:pt x="4928501" y="6349974"/>
                    <a:pt x="6350000" y="4928463"/>
                    <a:pt x="6350000" y="3174949"/>
                  </a:cubicBezTo>
                  <a:close/>
                </a:path>
              </a:pathLst>
            </a:custGeom>
            <a:blipFill>
              <a:blip r:embed="rId4"/>
              <a:stretch>
                <a:fillRect r="-6666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0" y="0"/>
            <a:ext cx="5040000" cy="538479"/>
            <a:chOff x="0" y="0"/>
            <a:chExt cx="2709333" cy="289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289468"/>
            </a:xfrm>
            <a:custGeom>
              <a:avLst/>
              <a:gdLst/>
              <a:ahLst/>
              <a:cxnLst/>
              <a:rect l="l" t="t" r="r" b="b"/>
              <a:pathLst>
                <a:path w="2709333" h="289468">
                  <a:moveTo>
                    <a:pt x="0" y="0"/>
                  </a:moveTo>
                  <a:lnTo>
                    <a:pt x="2709333" y="0"/>
                  </a:lnTo>
                  <a:lnTo>
                    <a:pt x="2709333" y="289468"/>
                  </a:lnTo>
                  <a:lnTo>
                    <a:pt x="0" y="2894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09333" cy="30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3420" y="4136615"/>
            <a:ext cx="4032000" cy="233152"/>
            <a:chOff x="0" y="0"/>
            <a:chExt cx="5376000" cy="3108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376000" cy="310870"/>
              <a:chOff x="0" y="0"/>
              <a:chExt cx="2774868" cy="16045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774868" cy="160458"/>
              </a:xfrm>
              <a:custGeom>
                <a:avLst/>
                <a:gdLst/>
                <a:ahLst/>
                <a:cxnLst/>
                <a:rect l="l" t="t" r="r" b="b"/>
                <a:pathLst>
                  <a:path w="2774868" h="160458">
                    <a:moveTo>
                      <a:pt x="0" y="0"/>
                    </a:moveTo>
                    <a:lnTo>
                      <a:pt x="2774868" y="0"/>
                    </a:lnTo>
                    <a:lnTo>
                      <a:pt x="2774868" y="160458"/>
                    </a:lnTo>
                    <a:lnTo>
                      <a:pt x="0" y="160458"/>
                    </a:lnTo>
                    <a:close/>
                  </a:path>
                </a:pathLst>
              </a:custGeom>
              <a:solidFill>
                <a:srgbClr val="15D1B1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18566" y="46658"/>
              <a:ext cx="5138869" cy="186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0"/>
                </a:lnSpc>
                <a:spcBef>
                  <a:spcPct val="0"/>
                </a:spcBef>
              </a:pPr>
              <a:r>
                <a:rPr lang="en-US" sz="500" spc="7">
                  <a:solidFill>
                    <a:srgbClr val="FFFFFF"/>
                  </a:solidFill>
                  <a:latin typeface="Body Grotesque"/>
                  <a:ea typeface="Body Grotesque"/>
                  <a:cs typeface="Body Grotesque"/>
                  <a:sym typeface="Body Grotesque"/>
                </a:rPr>
                <a:t>Proiectul ”Transfer tehnologic pentru o dezvoltare economică sustenabilă – TETRAFEST” este susținut printr-un grant al Ministerului Educației și Cercetării, CCCDI - UEFISCDI, în cadrul PNCDI IV, cod proiect PN-IV-P7-7.4-FTT-2024-0031.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310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0" y="4369767"/>
            <a:ext cx="5040000" cy="724406"/>
            <a:chOff x="0" y="0"/>
            <a:chExt cx="2709333" cy="3894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09333" cy="389416"/>
            </a:xfrm>
            <a:custGeom>
              <a:avLst/>
              <a:gdLst/>
              <a:ahLst/>
              <a:cxnLst/>
              <a:rect l="l" t="t" r="r" b="b"/>
              <a:pathLst>
                <a:path w="2709333" h="389416">
                  <a:moveTo>
                    <a:pt x="0" y="0"/>
                  </a:moveTo>
                  <a:lnTo>
                    <a:pt x="2709333" y="0"/>
                  </a:lnTo>
                  <a:lnTo>
                    <a:pt x="2709333" y="389416"/>
                  </a:lnTo>
                  <a:lnTo>
                    <a:pt x="0" y="389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709333" cy="38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82386" y="4407867"/>
            <a:ext cx="279210" cy="141917"/>
          </a:xfrm>
          <a:custGeom>
            <a:avLst/>
            <a:gdLst/>
            <a:ahLst/>
            <a:cxnLst/>
            <a:rect l="l" t="t" r="r" b="b"/>
            <a:pathLst>
              <a:path w="279210" h="141917">
                <a:moveTo>
                  <a:pt x="0" y="0"/>
                </a:moveTo>
                <a:lnTo>
                  <a:pt x="279210" y="0"/>
                </a:lnTo>
                <a:lnTo>
                  <a:pt x="279210" y="141917"/>
                </a:lnTo>
                <a:lnTo>
                  <a:pt x="0" y="141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42694" y="4832386"/>
            <a:ext cx="385639" cy="57846"/>
          </a:xfrm>
          <a:custGeom>
            <a:avLst/>
            <a:gdLst/>
            <a:ahLst/>
            <a:cxnLst/>
            <a:rect l="l" t="t" r="r" b="b"/>
            <a:pathLst>
              <a:path w="385639" h="57846">
                <a:moveTo>
                  <a:pt x="0" y="0"/>
                </a:moveTo>
                <a:lnTo>
                  <a:pt x="385639" y="0"/>
                </a:lnTo>
                <a:lnTo>
                  <a:pt x="385639" y="57845"/>
                </a:lnTo>
                <a:lnTo>
                  <a:pt x="0" y="578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06120" y="4788829"/>
            <a:ext cx="266294" cy="133147"/>
          </a:xfrm>
          <a:custGeom>
            <a:avLst/>
            <a:gdLst/>
            <a:ahLst/>
            <a:cxnLst/>
            <a:rect l="l" t="t" r="r" b="b"/>
            <a:pathLst>
              <a:path w="266294" h="133147">
                <a:moveTo>
                  <a:pt x="0" y="0"/>
                </a:moveTo>
                <a:lnTo>
                  <a:pt x="266294" y="0"/>
                </a:lnTo>
                <a:lnTo>
                  <a:pt x="266294" y="133147"/>
                </a:lnTo>
                <a:lnTo>
                  <a:pt x="0" y="133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048639" y="4785422"/>
            <a:ext cx="266322" cy="149806"/>
          </a:xfrm>
          <a:custGeom>
            <a:avLst/>
            <a:gdLst/>
            <a:ahLst/>
            <a:cxnLst/>
            <a:rect l="l" t="t" r="r" b="b"/>
            <a:pathLst>
              <a:path w="266322" h="149806">
                <a:moveTo>
                  <a:pt x="0" y="0"/>
                </a:moveTo>
                <a:lnTo>
                  <a:pt x="266322" y="0"/>
                </a:lnTo>
                <a:lnTo>
                  <a:pt x="266322" y="149806"/>
                </a:lnTo>
                <a:lnTo>
                  <a:pt x="0" y="1498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538522" y="4778045"/>
            <a:ext cx="227664" cy="162211"/>
          </a:xfrm>
          <a:custGeom>
            <a:avLst/>
            <a:gdLst/>
            <a:ahLst/>
            <a:cxnLst/>
            <a:rect l="l" t="t" r="r" b="b"/>
            <a:pathLst>
              <a:path w="227664" h="162211">
                <a:moveTo>
                  <a:pt x="0" y="0"/>
                </a:moveTo>
                <a:lnTo>
                  <a:pt x="227664" y="0"/>
                </a:lnTo>
                <a:lnTo>
                  <a:pt x="227664" y="162210"/>
                </a:lnTo>
                <a:lnTo>
                  <a:pt x="0" y="1622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096714" y="4814355"/>
            <a:ext cx="366507" cy="89590"/>
          </a:xfrm>
          <a:custGeom>
            <a:avLst/>
            <a:gdLst/>
            <a:ahLst/>
            <a:cxnLst/>
            <a:rect l="l" t="t" r="r" b="b"/>
            <a:pathLst>
              <a:path w="366507" h="89590">
                <a:moveTo>
                  <a:pt x="0" y="0"/>
                </a:moveTo>
                <a:lnTo>
                  <a:pt x="366507" y="0"/>
                </a:lnTo>
                <a:lnTo>
                  <a:pt x="366507" y="89590"/>
                </a:lnTo>
                <a:lnTo>
                  <a:pt x="0" y="895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73007" y="4790420"/>
            <a:ext cx="210678" cy="152215"/>
          </a:xfrm>
          <a:custGeom>
            <a:avLst/>
            <a:gdLst/>
            <a:ahLst/>
            <a:cxnLst/>
            <a:rect l="l" t="t" r="r" b="b"/>
            <a:pathLst>
              <a:path w="210678" h="152215">
                <a:moveTo>
                  <a:pt x="0" y="0"/>
                </a:moveTo>
                <a:lnTo>
                  <a:pt x="210678" y="0"/>
                </a:lnTo>
                <a:lnTo>
                  <a:pt x="210678" y="152215"/>
                </a:lnTo>
                <a:lnTo>
                  <a:pt x="0" y="1522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04803" y="4627082"/>
            <a:ext cx="289573" cy="100336"/>
          </a:xfrm>
          <a:custGeom>
            <a:avLst/>
            <a:gdLst/>
            <a:ahLst/>
            <a:cxnLst/>
            <a:rect l="l" t="t" r="r" b="b"/>
            <a:pathLst>
              <a:path w="289573" h="100336">
                <a:moveTo>
                  <a:pt x="0" y="0"/>
                </a:moveTo>
                <a:lnTo>
                  <a:pt x="289573" y="0"/>
                </a:lnTo>
                <a:lnTo>
                  <a:pt x="289573" y="100336"/>
                </a:lnTo>
                <a:lnTo>
                  <a:pt x="0" y="1003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29117" y="4448396"/>
            <a:ext cx="457708" cy="457708"/>
          </a:xfrm>
          <a:custGeom>
            <a:avLst/>
            <a:gdLst/>
            <a:ahLst/>
            <a:cxnLst/>
            <a:rect l="l" t="t" r="r" b="b"/>
            <a:pathLst>
              <a:path w="457708" h="457708">
                <a:moveTo>
                  <a:pt x="0" y="0"/>
                </a:moveTo>
                <a:lnTo>
                  <a:pt x="457708" y="0"/>
                </a:lnTo>
                <a:lnTo>
                  <a:pt x="457708" y="457708"/>
                </a:lnTo>
                <a:lnTo>
                  <a:pt x="0" y="457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748072" y="4369604"/>
            <a:ext cx="287392" cy="208884"/>
          </a:xfrm>
          <a:custGeom>
            <a:avLst/>
            <a:gdLst/>
            <a:ahLst/>
            <a:cxnLst/>
            <a:rect l="l" t="t" r="r" b="b"/>
            <a:pathLst>
              <a:path w="287392" h="208884">
                <a:moveTo>
                  <a:pt x="0" y="0"/>
                </a:moveTo>
                <a:lnTo>
                  <a:pt x="287393" y="0"/>
                </a:lnTo>
                <a:lnTo>
                  <a:pt x="287393" y="208884"/>
                </a:lnTo>
                <a:lnTo>
                  <a:pt x="0" y="20888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1215" y="4428587"/>
            <a:ext cx="306834" cy="103876"/>
          </a:xfrm>
          <a:custGeom>
            <a:avLst/>
            <a:gdLst/>
            <a:ahLst/>
            <a:cxnLst/>
            <a:rect l="l" t="t" r="r" b="b"/>
            <a:pathLst>
              <a:path w="306834" h="103876">
                <a:moveTo>
                  <a:pt x="0" y="0"/>
                </a:moveTo>
                <a:lnTo>
                  <a:pt x="306833" y="0"/>
                </a:lnTo>
                <a:lnTo>
                  <a:pt x="306833" y="103876"/>
                </a:lnTo>
                <a:lnTo>
                  <a:pt x="0" y="10387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279233" y="4388981"/>
            <a:ext cx="183089" cy="183089"/>
          </a:xfrm>
          <a:custGeom>
            <a:avLst/>
            <a:gdLst/>
            <a:ahLst/>
            <a:cxnLst/>
            <a:rect l="l" t="t" r="r" b="b"/>
            <a:pathLst>
              <a:path w="183089" h="183089">
                <a:moveTo>
                  <a:pt x="0" y="0"/>
                </a:moveTo>
                <a:lnTo>
                  <a:pt x="183089" y="0"/>
                </a:lnTo>
                <a:lnTo>
                  <a:pt x="183089" y="183089"/>
                </a:lnTo>
                <a:lnTo>
                  <a:pt x="0" y="183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922597" y="3870086"/>
            <a:ext cx="3061089" cy="228429"/>
            <a:chOff x="0" y="0"/>
            <a:chExt cx="4081452" cy="30457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04572" cy="304572"/>
            </a:xfrm>
            <a:custGeom>
              <a:avLst/>
              <a:gdLst/>
              <a:ahLst/>
              <a:cxnLst/>
              <a:rect l="l" t="t" r="r" b="b"/>
              <a:pathLst>
                <a:path w="304572" h="304572">
                  <a:moveTo>
                    <a:pt x="0" y="0"/>
                  </a:moveTo>
                  <a:lnTo>
                    <a:pt x="304572" y="0"/>
                  </a:lnTo>
                  <a:lnTo>
                    <a:pt x="304572" y="304572"/>
                  </a:lnTo>
                  <a:lnTo>
                    <a:pt x="0" y="304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226200" y="33753"/>
              <a:ext cx="137283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tetrafest.eu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43798" y="52803"/>
              <a:ext cx="275661" cy="199478"/>
            </a:xfrm>
            <a:custGeom>
              <a:avLst/>
              <a:gdLst/>
              <a:ahLst/>
              <a:cxnLst/>
              <a:rect l="l" t="t" r="r" b="b"/>
              <a:pathLst>
                <a:path w="275661" h="199478">
                  <a:moveTo>
                    <a:pt x="0" y="0"/>
                  </a:moveTo>
                  <a:lnTo>
                    <a:pt x="275661" y="0"/>
                  </a:lnTo>
                  <a:lnTo>
                    <a:pt x="275661" y="199478"/>
                  </a:lnTo>
                  <a:lnTo>
                    <a:pt x="0" y="199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2104495" y="33753"/>
              <a:ext cx="1976957" cy="218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00"/>
                </a:lnSpc>
                <a:spcBef>
                  <a:spcPct val="0"/>
                </a:spcBef>
              </a:pPr>
              <a:r>
                <a:rPr lang="en-US" sz="1000" u="none" strike="noStrike" spc="10">
                  <a:solidFill>
                    <a:srgbClr val="FAFAFA"/>
                  </a:solidFill>
                  <a:latin typeface="Body Grotesque Fit"/>
                  <a:ea typeface="Body Grotesque Fit"/>
                  <a:cs typeface="Body Grotesque Fit"/>
                  <a:sym typeface="Body Grotesque Fit"/>
                </a:rPr>
                <a:t>contact@tetrafest.eu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882386" y="105396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4432744" y="4600266"/>
            <a:ext cx="149759" cy="146291"/>
          </a:xfrm>
          <a:custGeom>
            <a:avLst/>
            <a:gdLst/>
            <a:ahLst/>
            <a:cxnLst/>
            <a:rect l="l" t="t" r="r" b="b"/>
            <a:pathLst>
              <a:path w="149759" h="146291">
                <a:moveTo>
                  <a:pt x="0" y="0"/>
                </a:moveTo>
                <a:lnTo>
                  <a:pt x="149759" y="0"/>
                </a:lnTo>
                <a:lnTo>
                  <a:pt x="149759" y="146291"/>
                </a:lnTo>
                <a:lnTo>
                  <a:pt x="0" y="14629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2760744" y="4627082"/>
            <a:ext cx="262048" cy="110715"/>
          </a:xfrm>
          <a:custGeom>
            <a:avLst/>
            <a:gdLst/>
            <a:ahLst/>
            <a:cxnLst/>
            <a:rect l="l" t="t" r="r" b="b"/>
            <a:pathLst>
              <a:path w="262048" h="110715">
                <a:moveTo>
                  <a:pt x="0" y="0"/>
                </a:moveTo>
                <a:lnTo>
                  <a:pt x="262049" y="0"/>
                </a:lnTo>
                <a:lnTo>
                  <a:pt x="262049" y="110715"/>
                </a:lnTo>
                <a:lnTo>
                  <a:pt x="0" y="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3916822" y="4428587"/>
            <a:ext cx="321088" cy="97397"/>
          </a:xfrm>
          <a:custGeom>
            <a:avLst/>
            <a:gdLst/>
            <a:ahLst/>
            <a:cxnLst/>
            <a:rect l="l" t="t" r="r" b="b"/>
            <a:pathLst>
              <a:path w="321088" h="97397">
                <a:moveTo>
                  <a:pt x="0" y="0"/>
                </a:moveTo>
                <a:lnTo>
                  <a:pt x="321088" y="0"/>
                </a:lnTo>
                <a:lnTo>
                  <a:pt x="321088" y="97397"/>
                </a:lnTo>
                <a:lnTo>
                  <a:pt x="0" y="9739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4512991" y="4455158"/>
            <a:ext cx="308712" cy="47336"/>
          </a:xfrm>
          <a:custGeom>
            <a:avLst/>
            <a:gdLst/>
            <a:ahLst/>
            <a:cxnLst/>
            <a:rect l="l" t="t" r="r" b="b"/>
            <a:pathLst>
              <a:path w="308712" h="47336">
                <a:moveTo>
                  <a:pt x="0" y="0"/>
                </a:moveTo>
                <a:lnTo>
                  <a:pt x="308712" y="0"/>
                </a:lnTo>
                <a:lnTo>
                  <a:pt x="308712" y="47336"/>
                </a:lnTo>
                <a:lnTo>
                  <a:pt x="0" y="47336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733778" y="4580672"/>
            <a:ext cx="197373" cy="197373"/>
          </a:xfrm>
          <a:custGeom>
            <a:avLst/>
            <a:gdLst/>
            <a:ahLst/>
            <a:cxnLst/>
            <a:rect l="l" t="t" r="r" b="b"/>
            <a:pathLst>
              <a:path w="197373" h="197373">
                <a:moveTo>
                  <a:pt x="0" y="0"/>
                </a:moveTo>
                <a:lnTo>
                  <a:pt x="197373" y="0"/>
                </a:lnTo>
                <a:lnTo>
                  <a:pt x="197373" y="197373"/>
                </a:lnTo>
                <a:lnTo>
                  <a:pt x="0" y="197373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2253847" y="4582792"/>
            <a:ext cx="199294" cy="199294"/>
          </a:xfrm>
          <a:custGeom>
            <a:avLst/>
            <a:gdLst/>
            <a:ahLst/>
            <a:cxnLst/>
            <a:rect l="l" t="t" r="r" b="b"/>
            <a:pathLst>
              <a:path w="199294" h="199294">
                <a:moveTo>
                  <a:pt x="0" y="0"/>
                </a:moveTo>
                <a:lnTo>
                  <a:pt x="199294" y="0"/>
                </a:lnTo>
                <a:lnTo>
                  <a:pt x="199294" y="199294"/>
                </a:lnTo>
                <a:lnTo>
                  <a:pt x="0" y="19929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3960497" y="4631255"/>
            <a:ext cx="215072" cy="98127"/>
          </a:xfrm>
          <a:custGeom>
            <a:avLst/>
            <a:gdLst/>
            <a:ahLst/>
            <a:cxnLst/>
            <a:rect l="l" t="t" r="r" b="b"/>
            <a:pathLst>
              <a:path w="215072" h="98127">
                <a:moveTo>
                  <a:pt x="0" y="0"/>
                </a:moveTo>
                <a:lnTo>
                  <a:pt x="215072" y="0"/>
                </a:lnTo>
                <a:lnTo>
                  <a:pt x="215072" y="98127"/>
                </a:lnTo>
                <a:lnTo>
                  <a:pt x="0" y="9812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3279968" y="4642603"/>
            <a:ext cx="423354" cy="82606"/>
          </a:xfrm>
          <a:custGeom>
            <a:avLst/>
            <a:gdLst/>
            <a:ahLst/>
            <a:cxnLst/>
            <a:rect l="l" t="t" r="r" b="b"/>
            <a:pathLst>
              <a:path w="423354" h="82606">
                <a:moveTo>
                  <a:pt x="0" y="0"/>
                </a:moveTo>
                <a:lnTo>
                  <a:pt x="423354" y="0"/>
                </a:lnTo>
                <a:lnTo>
                  <a:pt x="423354" y="82605"/>
                </a:lnTo>
                <a:lnTo>
                  <a:pt x="0" y="8260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46473" y="1444549"/>
            <a:ext cx="1887043" cy="1993195"/>
            <a:chOff x="0" y="0"/>
            <a:chExt cx="1808079" cy="190978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808080" cy="1909789"/>
            </a:xfrm>
            <a:custGeom>
              <a:avLst/>
              <a:gdLst/>
              <a:ahLst/>
              <a:cxnLst/>
              <a:rect l="l" t="t" r="r" b="b"/>
              <a:pathLst>
                <a:path w="1808080" h="1909789">
                  <a:moveTo>
                    <a:pt x="1683619" y="1909789"/>
                  </a:moveTo>
                  <a:lnTo>
                    <a:pt x="124460" y="1909789"/>
                  </a:lnTo>
                  <a:cubicBezTo>
                    <a:pt x="55880" y="1909789"/>
                    <a:pt x="0" y="1853909"/>
                    <a:pt x="0" y="17853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83620" y="0"/>
                  </a:lnTo>
                  <a:cubicBezTo>
                    <a:pt x="1752199" y="0"/>
                    <a:pt x="1808080" y="55880"/>
                    <a:pt x="1808080" y="124460"/>
                  </a:cubicBezTo>
                  <a:lnTo>
                    <a:pt x="1808080" y="1785329"/>
                  </a:lnTo>
                  <a:cubicBezTo>
                    <a:pt x="1808080" y="1853909"/>
                    <a:pt x="1752199" y="1909789"/>
                    <a:pt x="1683620" y="1909789"/>
                  </a:cubicBezTo>
                  <a:close/>
                </a:path>
              </a:pathLst>
            </a:custGeom>
            <a:solidFill>
              <a:srgbClr val="0F7F77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662005" y="3512155"/>
            <a:ext cx="1990349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11 </a:t>
            </a:r>
            <a:r>
              <a:rPr lang="en-US" sz="1000" spc="10" dirty="0" err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Octombrie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2025</a:t>
            </a:r>
          </a:p>
          <a:p>
            <a:pPr algn="ctr">
              <a:lnSpc>
                <a:spcPts val="1300"/>
              </a:lnSpc>
            </a:pP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 10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00-13</a:t>
            </a:r>
            <a:r>
              <a:rPr lang="ro-RO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000" spc="10" dirty="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</a:p>
        </p:txBody>
      </p:sp>
      <p:sp>
        <p:nvSpPr>
          <p:cNvPr id="60" name="Freeform 60"/>
          <p:cNvSpPr/>
          <p:nvPr/>
        </p:nvSpPr>
        <p:spPr>
          <a:xfrm>
            <a:off x="800144" y="3517684"/>
            <a:ext cx="221847" cy="221847"/>
          </a:xfrm>
          <a:custGeom>
            <a:avLst/>
            <a:gdLst/>
            <a:ahLst/>
            <a:cxnLst/>
            <a:rect l="l" t="t" r="r" b="b"/>
            <a:pathLst>
              <a:path w="221847" h="221847">
                <a:moveTo>
                  <a:pt x="0" y="0"/>
                </a:moveTo>
                <a:lnTo>
                  <a:pt x="221847" y="0"/>
                </a:lnTo>
                <a:lnTo>
                  <a:pt x="221847" y="221846"/>
                </a:lnTo>
                <a:lnTo>
                  <a:pt x="0" y="221846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2687585" y="3531205"/>
            <a:ext cx="228255" cy="228255"/>
          </a:xfrm>
          <a:custGeom>
            <a:avLst/>
            <a:gdLst/>
            <a:ahLst/>
            <a:cxnLst/>
            <a:rect l="l" t="t" r="r" b="b"/>
            <a:pathLst>
              <a:path w="228255" h="228255">
                <a:moveTo>
                  <a:pt x="0" y="0"/>
                </a:moveTo>
                <a:lnTo>
                  <a:pt x="228255" y="0"/>
                </a:lnTo>
                <a:lnTo>
                  <a:pt x="228255" y="228254"/>
                </a:lnTo>
                <a:lnTo>
                  <a:pt x="0" y="228254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2555553" y="1902517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79" y="0"/>
                </a:lnTo>
                <a:lnTo>
                  <a:pt x="732479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2500550" y="1889760"/>
            <a:ext cx="732482" cy="732479"/>
            <a:chOff x="0" y="0"/>
            <a:chExt cx="6350000" cy="634997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1"/>
              <a:stretch>
                <a:fillRect/>
              </a:stretch>
            </a:blipFill>
          </p:spPr>
        </p:sp>
      </p:grpSp>
      <p:sp>
        <p:nvSpPr>
          <p:cNvPr id="65" name="Freeform 65"/>
          <p:cNvSpPr/>
          <p:nvPr/>
        </p:nvSpPr>
        <p:spPr>
          <a:xfrm>
            <a:off x="3722361" y="1916689"/>
            <a:ext cx="732479" cy="732479"/>
          </a:xfrm>
          <a:custGeom>
            <a:avLst/>
            <a:gdLst/>
            <a:ahLst/>
            <a:cxnLst/>
            <a:rect l="l" t="t" r="r" b="b"/>
            <a:pathLst>
              <a:path w="732479" h="732479">
                <a:moveTo>
                  <a:pt x="0" y="0"/>
                </a:moveTo>
                <a:lnTo>
                  <a:pt x="732480" y="0"/>
                </a:lnTo>
                <a:lnTo>
                  <a:pt x="732480" y="732479"/>
                </a:lnTo>
                <a:lnTo>
                  <a:pt x="0" y="732479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3667358" y="1903932"/>
            <a:ext cx="732482" cy="732479"/>
            <a:chOff x="0" y="0"/>
            <a:chExt cx="6350000" cy="63499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2"/>
              <a:stretch>
                <a:fillRect t="-25047" b="-25047"/>
              </a:stretch>
            </a:blipFill>
          </p:spPr>
        </p:sp>
      </p:grpSp>
      <p:sp>
        <p:nvSpPr>
          <p:cNvPr id="68" name="TextBox 68"/>
          <p:cNvSpPr txBox="1"/>
          <p:nvPr/>
        </p:nvSpPr>
        <p:spPr>
          <a:xfrm>
            <a:off x="28012" y="4449681"/>
            <a:ext cx="836922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SPONSOR OFICIAL: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98159" y="4837383"/>
            <a:ext cx="325508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u="none" strike="noStrike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SPONSORI: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504558" y="4437734"/>
            <a:ext cx="499627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PARTENERI MEDIA: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342138" y="1505603"/>
            <a:ext cx="2328471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spc="2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MODERATORI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334825" y="2673607"/>
            <a:ext cx="1162029" cy="10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"/>
              </a:lnSpc>
              <a:spcBef>
                <a:spcPct val="0"/>
              </a:spcBef>
            </a:pPr>
            <a:r>
              <a:rPr lang="en-US" sz="748" b="1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A</a:t>
            </a:r>
            <a:r>
              <a:rPr lang="en-US" sz="748" b="1" u="none" strike="noStrike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ndrei Cojan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919257" y="736183"/>
            <a:ext cx="1990297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FFFFFF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340778" y="2815684"/>
            <a:ext cx="1162029" cy="14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"/>
              </a:lnSpc>
              <a:spcBef>
                <a:spcPct val="0"/>
              </a:spcBef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Head</a:t>
            </a:r>
            <a:r>
              <a:rPr lang="en-US" sz="587" b="1" u="none" strike="noStrike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 of Launch Community România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02088" y="4651174"/>
            <a:ext cx="327831" cy="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"/>
              </a:lnSpc>
              <a:spcBef>
                <a:spcPct val="0"/>
              </a:spcBef>
            </a:pPr>
            <a:r>
              <a:rPr lang="en-US" sz="400" b="1" spc="4">
                <a:solidFill>
                  <a:srgbClr val="15D1B1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PARTENERI: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46473" y="2142973"/>
            <a:ext cx="1868488" cy="76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Concursul de Inovație </a:t>
            </a:r>
          </a:p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Pitch Contest </a:t>
            </a:r>
          </a:p>
          <a:p>
            <a:pPr algn="ctr">
              <a:lnSpc>
                <a:spcPts val="1539"/>
              </a:lnSpc>
            </a:pPr>
            <a:r>
              <a:rPr lang="en-US" sz="10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TETRAFEST 2025</a:t>
            </a:r>
          </a:p>
          <a:p>
            <a:pPr algn="ctr">
              <a:lnSpc>
                <a:spcPts val="1539"/>
              </a:lnSpc>
            </a:pPr>
            <a:endParaRPr lang="en-US" sz="109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446473" y="1631650"/>
            <a:ext cx="1837595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spc="25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ZIUA 3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371139" y="2668923"/>
            <a:ext cx="1281889" cy="11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"/>
              </a:lnSpc>
            </a:pPr>
            <a:r>
              <a:rPr lang="en-US" sz="748" b="1" spc="11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Costel Bumbac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321215" y="2805602"/>
            <a:ext cx="1418362" cy="7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"/>
              </a:lnSpc>
            </a:pPr>
            <a:r>
              <a:rPr lang="en-US" sz="587" b="1" spc="5">
                <a:solidFill>
                  <a:srgbClr val="0F7F77"/>
                </a:solidFill>
                <a:latin typeface="Roboto Bold"/>
                <a:ea typeface="Roboto Bold"/>
                <a:cs typeface="Roboto Bold"/>
                <a:sym typeface="Roboto Bold"/>
              </a:rPr>
              <a:t>INCD-ECOIND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2892367" y="3551669"/>
            <a:ext cx="1109122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0"/>
              </a:lnSpc>
              <a:spcBef>
                <a:spcPct val="0"/>
              </a:spcBef>
            </a:pPr>
            <a:r>
              <a:rPr lang="en-US" sz="1000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Sal</a:t>
            </a:r>
            <a:r>
              <a:rPr lang="en-US" sz="1000" u="none" strike="noStrike" spc="1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a Senatului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5041" y="2426657"/>
            <a:ext cx="1769917" cy="899614"/>
          </a:xfrm>
          <a:custGeom>
            <a:avLst/>
            <a:gdLst/>
            <a:ahLst/>
            <a:cxnLst/>
            <a:rect l="l" t="t" r="r" b="b"/>
            <a:pathLst>
              <a:path w="1769917" h="899614">
                <a:moveTo>
                  <a:pt x="0" y="0"/>
                </a:moveTo>
                <a:lnTo>
                  <a:pt x="1769918" y="0"/>
                </a:lnTo>
                <a:lnTo>
                  <a:pt x="1769918" y="899615"/>
                </a:lnTo>
                <a:lnTo>
                  <a:pt x="0" y="899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4389" y="2068621"/>
            <a:ext cx="1631222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00"/>
              </a:lnSpc>
              <a:spcBef>
                <a:spcPct val="0"/>
              </a:spcBef>
            </a:pPr>
            <a:r>
              <a:rPr lang="en-US" sz="146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</a:t>
            </a:r>
            <a:r>
              <a:rPr lang="en-US" sz="1461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PONSOR OFICIAL </a:t>
            </a:r>
          </a:p>
        </p:txBody>
      </p:sp>
      <p:sp>
        <p:nvSpPr>
          <p:cNvPr id="4" name="Freeform 4"/>
          <p:cNvSpPr/>
          <p:nvPr/>
        </p:nvSpPr>
        <p:spPr>
          <a:xfrm>
            <a:off x="3169166" y="207977"/>
            <a:ext cx="415964" cy="219224"/>
          </a:xfrm>
          <a:custGeom>
            <a:avLst/>
            <a:gdLst/>
            <a:ahLst/>
            <a:cxnLst/>
            <a:rect l="l" t="t" r="r" b="b"/>
            <a:pathLst>
              <a:path w="415964" h="219224">
                <a:moveTo>
                  <a:pt x="0" y="0"/>
                </a:moveTo>
                <a:lnTo>
                  <a:pt x="415964" y="0"/>
                </a:lnTo>
                <a:lnTo>
                  <a:pt x="415964" y="219225"/>
                </a:lnTo>
                <a:lnTo>
                  <a:pt x="0" y="219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85155" y="205571"/>
            <a:ext cx="258502" cy="258502"/>
          </a:xfrm>
          <a:custGeom>
            <a:avLst/>
            <a:gdLst/>
            <a:ahLst/>
            <a:cxnLst/>
            <a:rect l="l" t="t" r="r" b="b"/>
            <a:pathLst>
              <a:path w="258502" h="258502">
                <a:moveTo>
                  <a:pt x="0" y="0"/>
                </a:moveTo>
                <a:lnTo>
                  <a:pt x="258502" y="0"/>
                </a:lnTo>
                <a:lnTo>
                  <a:pt x="258502" y="258502"/>
                </a:lnTo>
                <a:lnTo>
                  <a:pt x="0" y="258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45211" y="205736"/>
            <a:ext cx="209630" cy="261574"/>
          </a:xfrm>
          <a:custGeom>
            <a:avLst/>
            <a:gdLst/>
            <a:ahLst/>
            <a:cxnLst/>
            <a:rect l="l" t="t" r="r" b="b"/>
            <a:pathLst>
              <a:path w="209630" h="261574">
                <a:moveTo>
                  <a:pt x="0" y="0"/>
                </a:moveTo>
                <a:lnTo>
                  <a:pt x="209630" y="0"/>
                </a:lnTo>
                <a:lnTo>
                  <a:pt x="209630" y="261574"/>
                </a:lnTo>
                <a:lnTo>
                  <a:pt x="0" y="26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99230" y="172667"/>
            <a:ext cx="327712" cy="327712"/>
          </a:xfrm>
          <a:custGeom>
            <a:avLst/>
            <a:gdLst/>
            <a:ahLst/>
            <a:cxnLst/>
            <a:rect l="l" t="t" r="r" b="b"/>
            <a:pathLst>
              <a:path w="327712" h="327712">
                <a:moveTo>
                  <a:pt x="0" y="0"/>
                </a:moveTo>
                <a:lnTo>
                  <a:pt x="327712" y="0"/>
                </a:lnTo>
                <a:lnTo>
                  <a:pt x="327712" y="327712"/>
                </a:lnTo>
                <a:lnTo>
                  <a:pt x="0" y="327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9308" y="134236"/>
            <a:ext cx="728684" cy="404242"/>
          </a:xfrm>
          <a:custGeom>
            <a:avLst/>
            <a:gdLst/>
            <a:ahLst/>
            <a:cxnLst/>
            <a:rect l="l" t="t" r="r" b="b"/>
            <a:pathLst>
              <a:path w="728684" h="404242">
                <a:moveTo>
                  <a:pt x="0" y="0"/>
                </a:moveTo>
                <a:lnTo>
                  <a:pt x="728684" y="0"/>
                </a:lnTo>
                <a:lnTo>
                  <a:pt x="728684" y="404243"/>
                </a:lnTo>
                <a:lnTo>
                  <a:pt x="0" y="404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31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9806" y="839016"/>
            <a:ext cx="3205329" cy="2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46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Festival de Transfer Tehnologic -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19257" y="736183"/>
            <a:ext cx="1990297" cy="594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399" b="1" spc="23">
                <a:solidFill>
                  <a:srgbClr val="000000"/>
                </a:solidFill>
                <a:latin typeface="Body Text Bold"/>
                <a:ea typeface="Body Text Bold"/>
                <a:cs typeface="Body Text Bold"/>
                <a:sym typeface="Body Text Bold"/>
              </a:rPr>
              <a:t>TETRAFEST 2025</a:t>
            </a:r>
          </a:p>
        </p:txBody>
      </p:sp>
      <p:sp>
        <p:nvSpPr>
          <p:cNvPr id="11" name="Freeform 11"/>
          <p:cNvSpPr/>
          <p:nvPr/>
        </p:nvSpPr>
        <p:spPr>
          <a:xfrm>
            <a:off x="882386" y="105396"/>
            <a:ext cx="748552" cy="398604"/>
          </a:xfrm>
          <a:custGeom>
            <a:avLst/>
            <a:gdLst/>
            <a:ahLst/>
            <a:cxnLst/>
            <a:rect l="l" t="t" r="r" b="b"/>
            <a:pathLst>
              <a:path w="748552" h="398604">
                <a:moveTo>
                  <a:pt x="0" y="0"/>
                </a:moveTo>
                <a:lnTo>
                  <a:pt x="748553" y="0"/>
                </a:lnTo>
                <a:lnTo>
                  <a:pt x="748553" y="398604"/>
                </a:lnTo>
                <a:lnTo>
                  <a:pt x="0" y="398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745</Words>
  <Application>Microsoft Office PowerPoint</Application>
  <PresentationFormat>Custom</PresentationFormat>
  <Paragraphs>158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Roboto Bold</vt:lpstr>
      <vt:lpstr>Roboto Bold Italics</vt:lpstr>
      <vt:lpstr>Roboto</vt:lpstr>
      <vt:lpstr>Body Text Bold</vt:lpstr>
      <vt:lpstr>Body Grotesque Fit</vt:lpstr>
      <vt:lpstr>Calibri</vt:lpstr>
      <vt:lpstr>Body Grotesque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designului MEET THE SPEAKERS TETRAFEST</dc:title>
  <cp:lastModifiedBy>Iulia Mihai</cp:lastModifiedBy>
  <cp:revision>5</cp:revision>
  <dcterms:created xsi:type="dcterms:W3CDTF">2006-08-16T00:00:00Z</dcterms:created>
  <dcterms:modified xsi:type="dcterms:W3CDTF">2025-10-08T19:07:01Z</dcterms:modified>
  <dc:identifier>DAG1OUPRwiU</dc:identifier>
</cp:coreProperties>
</file>