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  <p:sldId id="267" r:id="rId10"/>
    <p:sldId id="258" r:id="rId11"/>
    <p:sldId id="268" r:id="rId12"/>
    <p:sldId id="272" r:id="rId13"/>
    <p:sldId id="269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53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Company Profile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E0F53-CFEA-411E-9AB5-55E0F1846FE6}" type="datetimeFigureOut">
              <a:rPr lang="tr-TR" smtClean="0"/>
              <a:t>7.07.2022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9AAF1-997F-464F-BD45-DFB00F46F2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0669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Company Profile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2BCEC-4776-450B-99DA-AB7BF353B74C}" type="datetimeFigureOut">
              <a:rPr lang="tr-TR" smtClean="0"/>
              <a:t>7.07.2022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291AD-7E64-422C-8270-C4F0665275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8641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88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88D9-753C-4BFB-9CAC-B00568560F89}" type="datetime1">
              <a:rPr lang="tr-TR" smtClean="0"/>
              <a:t>7.07.2022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UNO Transport Co. Demirciler Sitesi 7/50 Zeytinburnu İstanbul Türkiye +902126649702/444 0 866 (UNO) www.unotransport.com.tr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273-8B00-4FC4-8571-1BD7C864F4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060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BA70-EE72-40B5-9B90-17F45A8F27D8}" type="datetime1">
              <a:rPr lang="tr-TR" smtClean="0"/>
              <a:t>7.07.2022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UNO Transport Co. Demirciler Sitesi 7/50 Zeytinburnu İstanbul Türkiye +902126649702/444 0 866 (UNO) www.unotransport.com.tr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273-8B00-4FC4-8571-1BD7C864F4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99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A009-000D-4DFC-AFAB-153C9797A2DB}" type="datetime1">
              <a:rPr lang="tr-TR" smtClean="0"/>
              <a:t>7.07.2022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UNO Transport Co. Demirciler Sitesi 7/50 Zeytinburnu İstanbul Türkiye +902126649702/444 0 866 (UNO) www.unotransport.com.tr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273-8B00-4FC4-8571-1BD7C864F4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87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8432-EAA2-4FC3-BD94-850A06C073BF}" type="datetime1">
              <a:rPr lang="tr-TR" smtClean="0"/>
              <a:t>7.07.2022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UNO Transport Co. Demirciler Sitesi 7/50 Zeytinburnu İstanbul Türkiye +902126649702/444 0 866 (UNO) www.unotransport.com.tr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273-8B00-4FC4-8571-1BD7C864F4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3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90C9-E884-4B16-964E-97B6CF69938C}" type="datetime1">
              <a:rPr lang="tr-TR" smtClean="0"/>
              <a:t>7.07.2022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UNO Transport Co. Demirciler Sitesi 7/50 Zeytinburnu İstanbul Türkiye +902126649702/444 0 866 (UNO) www.unotransport.com.tr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273-8B00-4FC4-8571-1BD7C864F4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26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F734-68D0-4923-A8EE-5A9A75052B9E}" type="datetime1">
              <a:rPr lang="tr-TR" smtClean="0"/>
              <a:t>7.07.2022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UNO Transport Co. Demirciler Sitesi 7/50 Zeytinburnu İstanbul Türkiye +902126649702/444 0 866 (UNO) www.unotransport.com.tr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273-8B00-4FC4-8571-1BD7C864F4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74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B05-69C5-4F16-9476-A132EA33C560}" type="datetime1">
              <a:rPr lang="tr-TR" smtClean="0"/>
              <a:t>7.07.2022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UNO Transport Co. Demirciler Sitesi 7/50 Zeytinburnu İstanbul Türkiye +902126649702/444 0 866 (UNO) www.unotransport.com.tr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273-8B00-4FC4-8571-1BD7C864F4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7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DD66-3BFD-46F7-B5BA-CB39413E79F5}" type="datetime1">
              <a:rPr lang="tr-TR" smtClean="0"/>
              <a:t>7.07.2022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UNO Transport Co. Demirciler Sitesi 7/50 Zeytinburnu İstanbul Türkiye +902126649702/444 0 866 (UNO) www.unotransport.com.tr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273-8B00-4FC4-8571-1BD7C864F4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54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3A61-D1FA-47F8-BC18-DE1A1166BA1B}" type="datetime1">
              <a:rPr lang="tr-TR" smtClean="0"/>
              <a:t>7.07.2022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UNO Transport Co. Demirciler Sitesi 7/50 Zeytinburnu İstanbul Türkiye +902126649702/444 0 866 (UNO) www.unotransport.com.tr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273-8B00-4FC4-8571-1BD7C864F4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11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7BBB-9FF6-489B-80A9-F57636D3268D}" type="datetime1">
              <a:rPr lang="tr-TR" smtClean="0"/>
              <a:t>7.07.2022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UNO Transport Co. Demirciler Sitesi 7/50 Zeytinburnu İstanbul Türkiye +902126649702/444 0 866 (UNO) www.unotransport.com.tr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273-8B00-4FC4-8571-1BD7C864F4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5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DED1-4113-4DAA-ABB2-6E22B1CBEE2C}" type="datetime1">
              <a:rPr lang="tr-TR" smtClean="0"/>
              <a:t>7.07.2022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UNO Transport Co. Demirciler Sitesi 7/50 Zeytinburnu İstanbul Türkiye +902126649702/444 0 866 (UNO) www.unotransport.com.tr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273-8B00-4FC4-8571-1BD7C864F4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14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4CFD3-CA1D-4033-A5B0-5067520B5B09}" type="datetime1">
              <a:rPr lang="tr-TR" smtClean="0"/>
              <a:t>7.07.2022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UNO Transport Co. Demirciler Sitesi 7/50 Zeytinburnu İstanbul Türkiye +902126649702/444 0 866 (UNO) www.unotransport.com.tr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F5273-8B00-4FC4-8571-1BD7C864F4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941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seckin_ozan@goodyear.com" TargetMode="External"/><Relationship Id="rId13" Type="http://schemas.openxmlformats.org/officeDocument/2006/relationships/hyperlink" Target="mailto:aozyi&#287;it@sisecam.com" TargetMode="External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hyperlink" Target="mailto:fcm-team@goodyear.com" TargetMode="External"/><Relationship Id="rId12" Type="http://schemas.openxmlformats.org/officeDocument/2006/relationships/hyperlink" Target="mailto:eersoy@teklas.com.tr" TargetMode="External"/><Relationship Id="rId17" Type="http://schemas.openxmlformats.org/officeDocument/2006/relationships/image" Target="../media/image15.jpeg"/><Relationship Id="rId2" Type="http://schemas.openxmlformats.org/officeDocument/2006/relationships/image" Target="../media/image3.png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gokcegul.yildiz@pirelli.com" TargetMode="External"/><Relationship Id="rId11" Type="http://schemas.openxmlformats.org/officeDocument/2006/relationships/hyperlink" Target="mailto:kgenc@teklas.com.tr" TargetMode="External"/><Relationship Id="rId5" Type="http://schemas.openxmlformats.org/officeDocument/2006/relationships/hyperlink" Target="mailto:Aysegul.Senalp@pirelli.com" TargetMode="External"/><Relationship Id="rId15" Type="http://schemas.openxmlformats.org/officeDocument/2006/relationships/image" Target="../media/image13.jpeg"/><Relationship Id="rId10" Type="http://schemas.openxmlformats.org/officeDocument/2006/relationships/hyperlink" Target="mailto:asumana@koczer.com" TargetMode="External"/><Relationship Id="rId19" Type="http://schemas.openxmlformats.org/officeDocument/2006/relationships/image" Target="../media/image17.jpeg"/><Relationship Id="rId4" Type="http://schemas.openxmlformats.org/officeDocument/2006/relationships/hyperlink" Target="mailto:Roberta.Cantoni@pirelli.com" TargetMode="External"/><Relationship Id="rId9" Type="http://schemas.openxmlformats.org/officeDocument/2006/relationships/hyperlink" Target="mailto:mucahit.akgul@bshg.com" TargetMode="External"/><Relationship Id="rId14" Type="http://schemas.openxmlformats.org/officeDocument/2006/relationships/hyperlink" Target="mailto:aar@sisecam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ebru.kaptan@lcwaikiki.com.tr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hyperlink" Target="mailto:hande.dogdurucu@lcwaikiki.com.tr" TargetMode="External"/><Relationship Id="rId12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bemir@coskunoz.com.tr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mailto:MikhailinBoB@sibur.ru" TargetMode="External"/><Relationship Id="rId15" Type="http://schemas.openxmlformats.org/officeDocument/2006/relationships/image" Target="../media/image24.png"/><Relationship Id="rId10" Type="http://schemas.openxmlformats.org/officeDocument/2006/relationships/hyperlink" Target="mailto:esra.sakaooglu@dalgakiran.com" TargetMode="External"/><Relationship Id="rId4" Type="http://schemas.openxmlformats.org/officeDocument/2006/relationships/image" Target="../media/image1.png"/><Relationship Id="rId9" Type="http://schemas.openxmlformats.org/officeDocument/2006/relationships/hyperlink" Target="mailto:e.bayraktar@enpay.com" TargetMode="External"/><Relationship Id="rId1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em@unotransport.com.t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hyperlink" Target="http://www.unotransport.com.t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70" y="0"/>
            <a:ext cx="1600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>
          <a:xfrm>
            <a:off x="3136513" y="6012645"/>
            <a:ext cx="2895600" cy="838200"/>
          </a:xfrm>
        </p:spPr>
        <p:txBody>
          <a:bodyPr/>
          <a:lstStyle/>
          <a:p>
            <a:r>
              <a:rPr lang="tr-TR" dirty="0"/>
              <a:t>UNO Transport </a:t>
            </a:r>
            <a:r>
              <a:rPr lang="tr-TR" dirty="0" err="1"/>
              <a:t>Co</a:t>
            </a:r>
            <a:r>
              <a:rPr lang="tr-TR" dirty="0"/>
              <a:t>. Demirciler Sitesi 7/50 Zeytinburnu İstanbul Türkiye +902126649702/444 0 866 (UNO) www.unotransport.com.tr</a:t>
            </a:r>
          </a:p>
        </p:txBody>
      </p:sp>
      <p:pic>
        <p:nvPicPr>
          <p:cNvPr id="1030" name="Picture 6" descr="D:\DESKTOP\internet_sitesi_son\IMG_0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4" y="1066800"/>
            <a:ext cx="8229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35" y="0"/>
            <a:ext cx="1323975" cy="68580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295840" y="0"/>
            <a:ext cx="155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solidFill>
                  <a:schemeClr val="bg1">
                    <a:lumMod val="50000"/>
                  </a:schemeClr>
                </a:solidFill>
              </a:rPr>
              <a:t>Company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 Profile</a:t>
            </a:r>
          </a:p>
        </p:txBody>
      </p:sp>
    </p:spTree>
    <p:extLst>
      <p:ext uri="{BB962C8B-B14F-4D97-AF65-F5344CB8AC3E}">
        <p14:creationId xmlns:p14="http://schemas.microsoft.com/office/powerpoint/2010/main" val="422715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35" y="0"/>
            <a:ext cx="1323975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70" y="0"/>
            <a:ext cx="1600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3048000" y="6079905"/>
            <a:ext cx="2895600" cy="746126"/>
          </a:xfrm>
        </p:spPr>
        <p:txBody>
          <a:bodyPr/>
          <a:lstStyle/>
          <a:p>
            <a:r>
              <a:rPr lang="tr-TR" dirty="0"/>
              <a:t>UNO Transport </a:t>
            </a:r>
            <a:r>
              <a:rPr lang="tr-TR" dirty="0" err="1"/>
              <a:t>Co</a:t>
            </a:r>
            <a:r>
              <a:rPr lang="tr-TR" dirty="0"/>
              <a:t>. Demirciler Sitesi 7/50 Zeytinburnu İstanbul Türkiye +902126649702/444 0 866 (UNO) www.unotransport.com.tr</a:t>
            </a:r>
          </a:p>
        </p:txBody>
      </p:sp>
      <p:sp>
        <p:nvSpPr>
          <p:cNvPr id="5" name="Metin Yer Tutucusu 6"/>
          <p:cNvSpPr txBox="1">
            <a:spLocks/>
          </p:cNvSpPr>
          <p:nvPr/>
        </p:nvSpPr>
        <p:spPr>
          <a:xfrm>
            <a:off x="457200" y="326804"/>
            <a:ext cx="3008313" cy="5799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  <p:sp>
        <p:nvSpPr>
          <p:cNvPr id="7" name="Metin Yer Tutucusu 6"/>
          <p:cNvSpPr txBox="1">
            <a:spLocks/>
          </p:cNvSpPr>
          <p:nvPr/>
        </p:nvSpPr>
        <p:spPr>
          <a:xfrm>
            <a:off x="609600" y="479204"/>
            <a:ext cx="3008313" cy="5799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1400" dirty="0"/>
          </a:p>
        </p:txBody>
      </p:sp>
      <p:sp>
        <p:nvSpPr>
          <p:cNvPr id="8" name="Metin Yer Tutucusu 6"/>
          <p:cNvSpPr txBox="1">
            <a:spLocks/>
          </p:cNvSpPr>
          <p:nvPr/>
        </p:nvSpPr>
        <p:spPr>
          <a:xfrm>
            <a:off x="457200" y="631604"/>
            <a:ext cx="3313113" cy="579936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1400" dirty="0"/>
          </a:p>
        </p:txBody>
      </p:sp>
      <p:pic>
        <p:nvPicPr>
          <p:cNvPr id="3074" name="Picture 2" descr="D:\DESKTOP\internet_sitesi_son\IMG_0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03" y="1588184"/>
            <a:ext cx="464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Yer Tutucusu 6"/>
          <p:cNvSpPr txBox="1">
            <a:spLocks/>
          </p:cNvSpPr>
          <p:nvPr/>
        </p:nvSpPr>
        <p:spPr>
          <a:xfrm>
            <a:off x="634919" y="1336858"/>
            <a:ext cx="3505200" cy="46903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/>
              <a:t>Quality, reliability, transparency of processes</a:t>
            </a:r>
          </a:p>
          <a:p>
            <a:r>
              <a:rPr lang="en-US" sz="1600" dirty="0"/>
              <a:t>Professionalism</a:t>
            </a:r>
          </a:p>
          <a:p>
            <a:r>
              <a:rPr lang="en-US" sz="1600" dirty="0"/>
              <a:t>A wide network of international partners</a:t>
            </a:r>
          </a:p>
          <a:p>
            <a:r>
              <a:rPr lang="en-US" sz="1600" dirty="0"/>
              <a:t>Own car park</a:t>
            </a:r>
          </a:p>
          <a:p>
            <a:r>
              <a:rPr lang="en-US" sz="1600" dirty="0"/>
              <a:t>The use of modern technologies and technical solutions</a:t>
            </a:r>
          </a:p>
          <a:p>
            <a:r>
              <a:rPr lang="en-US" sz="1600" dirty="0"/>
              <a:t>Quality Management System ISO 9001</a:t>
            </a:r>
          </a:p>
          <a:p>
            <a:r>
              <a:rPr lang="en-US" sz="1600" dirty="0"/>
              <a:t>Selection of the best shipment models according to customers' requirements</a:t>
            </a:r>
          </a:p>
          <a:p>
            <a:r>
              <a:rPr lang="en-US" sz="1600" dirty="0"/>
              <a:t>Flexible pricing policy</a:t>
            </a:r>
            <a:endParaRPr lang="ru-RU" sz="2400" b="1" dirty="0"/>
          </a:p>
        </p:txBody>
      </p:sp>
      <p:sp>
        <p:nvSpPr>
          <p:cNvPr id="3" name="Dikdörtgen 2"/>
          <p:cNvSpPr/>
          <p:nvPr/>
        </p:nvSpPr>
        <p:spPr>
          <a:xfrm>
            <a:off x="1175334" y="776268"/>
            <a:ext cx="2743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dirty="0"/>
              <a:t>Why</a:t>
            </a:r>
            <a:r>
              <a:rPr lang="ru-RU" sz="2400" b="1" dirty="0"/>
              <a:t> </a:t>
            </a:r>
            <a:r>
              <a:rPr lang="en-GB" sz="2400" b="1" dirty="0"/>
              <a:t>UNO Transport</a:t>
            </a:r>
            <a:endParaRPr lang="ru-RU" sz="24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295840" y="0"/>
            <a:ext cx="155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solidFill>
                  <a:schemeClr val="bg1">
                    <a:lumMod val="50000"/>
                  </a:schemeClr>
                </a:solidFill>
              </a:rPr>
              <a:t>Company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 Profile</a:t>
            </a:r>
          </a:p>
        </p:txBody>
      </p:sp>
    </p:spTree>
    <p:extLst>
      <p:ext uri="{BB962C8B-B14F-4D97-AF65-F5344CB8AC3E}">
        <p14:creationId xmlns:p14="http://schemas.microsoft.com/office/powerpoint/2010/main" val="176729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46" y="0"/>
            <a:ext cx="1323975" cy="68580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991467" y="-10129"/>
            <a:ext cx="1908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tint val="75000"/>
                  </a:schemeClr>
                </a:solidFill>
              </a:rPr>
              <a:t>Профиль Компании</a:t>
            </a:r>
            <a:endParaRPr lang="tr-TR" sz="16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70" y="0"/>
            <a:ext cx="1600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Dikdörtgen 52"/>
          <p:cNvSpPr/>
          <p:nvPr/>
        </p:nvSpPr>
        <p:spPr>
          <a:xfrm>
            <a:off x="2743200" y="535510"/>
            <a:ext cx="601719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500" dirty="0"/>
          </a:p>
          <a:p>
            <a:endParaRPr lang="tr-TR" sz="1500" dirty="0"/>
          </a:p>
          <a:p>
            <a:endParaRPr lang="tr-TR" sz="1500" dirty="0"/>
          </a:p>
          <a:p>
            <a:endParaRPr lang="tr-TR" sz="1500" dirty="0"/>
          </a:p>
          <a:p>
            <a:r>
              <a:rPr lang="tr-TR" sz="1500" dirty="0" err="1"/>
              <a:t>Roberta</a:t>
            </a:r>
            <a:r>
              <a:rPr lang="tr-TR" sz="1500" dirty="0"/>
              <a:t> </a:t>
            </a:r>
            <a:r>
              <a:rPr lang="tr-TR" sz="1500" dirty="0" err="1"/>
              <a:t>Cantoni</a:t>
            </a:r>
            <a:r>
              <a:rPr lang="tr-TR" sz="1500" dirty="0"/>
              <a:t> / </a:t>
            </a:r>
            <a:r>
              <a:rPr lang="tr-TR" sz="1500" dirty="0" err="1"/>
              <a:t>Italy</a:t>
            </a:r>
            <a:r>
              <a:rPr lang="tr-TR" sz="1500" dirty="0"/>
              <a:t> -  </a:t>
            </a:r>
            <a:r>
              <a:rPr lang="tr-TR" sz="1500" dirty="0">
                <a:hlinkClick r:id="rId4"/>
              </a:rPr>
              <a:t>Roberta.Cantoni@pirelli.com</a:t>
            </a:r>
            <a:endParaRPr lang="tr-TR" sz="1500" dirty="0"/>
          </a:p>
          <a:p>
            <a:r>
              <a:rPr lang="tr-TR" sz="1500" dirty="0"/>
              <a:t>Ayşegül </a:t>
            </a:r>
            <a:r>
              <a:rPr lang="tr-TR" sz="1500" dirty="0" err="1"/>
              <a:t>Şenalp</a:t>
            </a:r>
            <a:r>
              <a:rPr lang="tr-TR" sz="1500" dirty="0"/>
              <a:t> / </a:t>
            </a:r>
            <a:r>
              <a:rPr lang="tr-TR" sz="1500" dirty="0" err="1"/>
              <a:t>Turkey</a:t>
            </a:r>
            <a:r>
              <a:rPr lang="tr-TR" sz="1500" dirty="0"/>
              <a:t> -  </a:t>
            </a:r>
            <a:r>
              <a:rPr lang="tr-TR" sz="1500" dirty="0">
                <a:hlinkClick r:id="rId5"/>
              </a:rPr>
              <a:t>Aysegul.Senalp@pirelli.com</a:t>
            </a:r>
            <a:endParaRPr lang="ru-RU" sz="1500" dirty="0"/>
          </a:p>
          <a:p>
            <a:r>
              <a:rPr lang="tr-TR" sz="1500" dirty="0" err="1"/>
              <a:t>Gökçegül</a:t>
            </a:r>
            <a:r>
              <a:rPr lang="tr-TR" sz="1500" dirty="0"/>
              <a:t> Yıldız / </a:t>
            </a:r>
            <a:r>
              <a:rPr lang="tr-TR" sz="1500" dirty="0" err="1"/>
              <a:t>Turkey</a:t>
            </a:r>
            <a:r>
              <a:rPr lang="tr-TR" sz="1500" dirty="0"/>
              <a:t> - </a:t>
            </a:r>
            <a:r>
              <a:rPr lang="tr-TR" sz="1500" dirty="0">
                <a:hlinkClick r:id="rId6"/>
              </a:rPr>
              <a:t>gokcegul.yildiz@pirelli.com</a:t>
            </a:r>
            <a:endParaRPr lang="tr-TR" sz="1500" dirty="0"/>
          </a:p>
          <a:p>
            <a:r>
              <a:rPr lang="tr-TR" sz="1500" dirty="0"/>
              <a:t> </a:t>
            </a:r>
          </a:p>
          <a:p>
            <a:r>
              <a:rPr lang="tr-TR" sz="1500" dirty="0"/>
              <a:t>Thomas </a:t>
            </a:r>
            <a:r>
              <a:rPr lang="tr-TR" sz="1500" dirty="0" err="1"/>
              <a:t>Füller</a:t>
            </a:r>
            <a:r>
              <a:rPr lang="tr-TR" sz="1500" dirty="0"/>
              <a:t> / Germany - </a:t>
            </a:r>
            <a:r>
              <a:rPr lang="tr-TR" sz="1500" dirty="0">
                <a:hlinkClick r:id="rId7"/>
              </a:rPr>
              <a:t>fcm-team@goodyear.com</a:t>
            </a:r>
            <a:endParaRPr lang="tr-TR" sz="1500" dirty="0"/>
          </a:p>
          <a:p>
            <a:r>
              <a:rPr lang="tr-TR" sz="1500" dirty="0"/>
              <a:t>Seçkin Ozan / </a:t>
            </a:r>
            <a:r>
              <a:rPr lang="tr-TR" sz="1500" dirty="0" err="1"/>
              <a:t>Turkey</a:t>
            </a:r>
            <a:r>
              <a:rPr lang="tr-TR" sz="1500" dirty="0"/>
              <a:t> - </a:t>
            </a:r>
            <a:r>
              <a:rPr lang="tr-TR" sz="1500" dirty="0">
                <a:hlinkClick r:id="rId8"/>
              </a:rPr>
              <a:t>seckin_ozan@goodyear.com</a:t>
            </a:r>
            <a:endParaRPr lang="tr-TR" sz="1500" dirty="0"/>
          </a:p>
          <a:p>
            <a:endParaRPr lang="tr-TR" sz="1500" dirty="0"/>
          </a:p>
          <a:p>
            <a:r>
              <a:rPr lang="tr-TR" sz="1500" dirty="0"/>
              <a:t>Mücahit Akgül / </a:t>
            </a:r>
            <a:r>
              <a:rPr lang="tr-TR" sz="1500" dirty="0" err="1"/>
              <a:t>Turkey</a:t>
            </a:r>
            <a:r>
              <a:rPr lang="tr-TR" sz="1500" dirty="0"/>
              <a:t>- </a:t>
            </a:r>
            <a:r>
              <a:rPr lang="tr-TR" sz="1500" dirty="0">
                <a:hlinkClick r:id="rId9"/>
              </a:rPr>
              <a:t>mucahit.akgul@bshg.com</a:t>
            </a:r>
            <a:endParaRPr lang="tr-TR" sz="1500" dirty="0"/>
          </a:p>
          <a:p>
            <a:r>
              <a:rPr lang="tr-TR" sz="1500" dirty="0"/>
              <a:t> </a:t>
            </a:r>
          </a:p>
          <a:p>
            <a:r>
              <a:rPr lang="tr-TR" sz="1500" dirty="0"/>
              <a:t>Asuman Arat / </a:t>
            </a:r>
            <a:r>
              <a:rPr lang="tr-TR" sz="1500" dirty="0" err="1"/>
              <a:t>Turkey</a:t>
            </a:r>
            <a:r>
              <a:rPr lang="tr-TR" sz="1500" dirty="0"/>
              <a:t> - </a:t>
            </a:r>
            <a:r>
              <a:rPr lang="tr-TR" sz="1500" dirty="0">
                <a:hlinkClick r:id="rId10"/>
              </a:rPr>
              <a:t>asumana@koczer.com</a:t>
            </a:r>
            <a:endParaRPr lang="tr-TR" sz="1500" dirty="0"/>
          </a:p>
          <a:p>
            <a:endParaRPr lang="tr-TR" sz="1500" dirty="0"/>
          </a:p>
          <a:p>
            <a:endParaRPr lang="tr-TR" sz="1500" dirty="0"/>
          </a:p>
          <a:p>
            <a:r>
              <a:rPr lang="en-GB" sz="1500" dirty="0"/>
              <a:t>Erol </a:t>
            </a:r>
            <a:r>
              <a:rPr lang="en-GB" sz="1500" dirty="0" err="1"/>
              <a:t>Ersoy</a:t>
            </a:r>
            <a:r>
              <a:rPr lang="tr-TR" sz="1500" dirty="0"/>
              <a:t> / </a:t>
            </a:r>
            <a:r>
              <a:rPr lang="tr-TR" sz="1500" dirty="0" err="1"/>
              <a:t>Turkey</a:t>
            </a:r>
            <a:r>
              <a:rPr lang="tr-TR" sz="1500" dirty="0"/>
              <a:t> </a:t>
            </a:r>
            <a:r>
              <a:rPr lang="tr-TR" sz="1500" dirty="0">
                <a:hlinkClick r:id="rId11"/>
              </a:rPr>
              <a:t>–</a:t>
            </a:r>
            <a:r>
              <a:rPr lang="tr-TR" sz="1500" dirty="0"/>
              <a:t> </a:t>
            </a:r>
            <a:r>
              <a:rPr lang="en-GB" sz="1500" dirty="0" err="1">
                <a:hlinkClick r:id="rId12"/>
              </a:rPr>
              <a:t>eersoy</a:t>
            </a:r>
            <a:r>
              <a:rPr lang="tr-TR" sz="1500" dirty="0">
                <a:hlinkClick r:id="rId12"/>
              </a:rPr>
              <a:t>@teklas.com.tr</a:t>
            </a:r>
            <a:endParaRPr lang="tr-TR" sz="1500" dirty="0"/>
          </a:p>
          <a:p>
            <a:endParaRPr lang="tr-TR" sz="1500" dirty="0"/>
          </a:p>
          <a:p>
            <a:endParaRPr lang="tr-TR" sz="1500" dirty="0"/>
          </a:p>
          <a:p>
            <a:endParaRPr lang="tr-TR" sz="1500" dirty="0"/>
          </a:p>
          <a:p>
            <a:r>
              <a:rPr lang="tr-TR" sz="1500" dirty="0"/>
              <a:t>Altan Özyiğit / </a:t>
            </a:r>
            <a:r>
              <a:rPr lang="tr-TR" sz="1500" dirty="0" err="1"/>
              <a:t>Turkey</a:t>
            </a:r>
            <a:r>
              <a:rPr lang="tr-TR" sz="1500" dirty="0"/>
              <a:t> – </a:t>
            </a:r>
            <a:r>
              <a:rPr lang="tr-TR" sz="1500" dirty="0">
                <a:hlinkClick r:id="rId13"/>
              </a:rPr>
              <a:t>aozyiğit@sisecam.com</a:t>
            </a:r>
            <a:endParaRPr lang="tr-TR" sz="1500" dirty="0"/>
          </a:p>
          <a:p>
            <a:r>
              <a:rPr lang="tr-TR" sz="1500" dirty="0"/>
              <a:t>Aydın Ar / </a:t>
            </a:r>
            <a:r>
              <a:rPr lang="tr-TR" sz="1500" dirty="0" err="1"/>
              <a:t>Turkey</a:t>
            </a:r>
            <a:r>
              <a:rPr lang="tr-TR" sz="1500" dirty="0"/>
              <a:t> – </a:t>
            </a:r>
            <a:r>
              <a:rPr lang="tr-TR" sz="1500" dirty="0">
                <a:hlinkClick r:id="rId14"/>
              </a:rPr>
              <a:t>aar@sisecam.com</a:t>
            </a:r>
            <a:endParaRPr lang="tr-TR" sz="1500" dirty="0"/>
          </a:p>
          <a:p>
            <a:endParaRPr lang="tr-TR" sz="1500" dirty="0"/>
          </a:p>
        </p:txBody>
      </p:sp>
      <p:pic>
        <p:nvPicPr>
          <p:cNvPr id="54" name="Picture 2" descr="C:\Documents and Settings\Administrator.unotransport\Desktop\pire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87" y="1494612"/>
            <a:ext cx="1116625" cy="2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Documents and Settings\Administrator.unotransport\Desktop\good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63" y="2424227"/>
            <a:ext cx="1197219" cy="2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C:\Documents and Settings\Administrator.unotransport\Desktop\bsh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62" y="3080303"/>
            <a:ext cx="1144077" cy="2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http://www.analitikbilisim.com/images/Logo_Zer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62" y="3420073"/>
            <a:ext cx="1105023" cy="6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Documents and Settings\Administrator.unotransport\Desktop\teklas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85" y="4140835"/>
            <a:ext cx="914400" cy="43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lt Bilgi Yer Tutucusu 4"/>
          <p:cNvSpPr>
            <a:spLocks noGrp="1"/>
          </p:cNvSpPr>
          <p:nvPr/>
        </p:nvSpPr>
        <p:spPr>
          <a:xfrm>
            <a:off x="2109571" y="6403373"/>
            <a:ext cx="5334000" cy="4512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UNO Transport </a:t>
            </a:r>
            <a:r>
              <a:rPr lang="tr-TR" dirty="0" err="1"/>
              <a:t>Co</a:t>
            </a:r>
            <a:r>
              <a:rPr lang="tr-TR" dirty="0"/>
              <a:t>. Demirciler Sitesi 7/50 Zeytinburnu İstanbul Türkiye +902126649702/444 0 866 (UNO) www.unotransport.com.tr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C3E1E41-080D-42A3-A0E9-33594272EF1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0485" y="4846814"/>
            <a:ext cx="99373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4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46" y="0"/>
            <a:ext cx="1323975" cy="6858000"/>
          </a:xfrm>
          <a:prstGeom prst="rect">
            <a:avLst/>
          </a:prstGeom>
        </p:spPr>
      </p:pic>
      <p:pic>
        <p:nvPicPr>
          <p:cNvPr id="60" name="Picture 6" descr="http://www.goksuavm.com/wp-content/uploads/2012/04/40-39-lc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35" y="3260471"/>
            <a:ext cx="1078525" cy="64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991467" y="-10129"/>
            <a:ext cx="1908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tint val="75000"/>
                  </a:schemeClr>
                </a:solidFill>
              </a:rPr>
              <a:t>Профиль Компании</a:t>
            </a:r>
            <a:endParaRPr lang="tr-TR" sz="16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70" y="0"/>
            <a:ext cx="1600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Dikdörtgen 52"/>
          <p:cNvSpPr/>
          <p:nvPr/>
        </p:nvSpPr>
        <p:spPr>
          <a:xfrm>
            <a:off x="2743200" y="535510"/>
            <a:ext cx="601719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500" dirty="0"/>
              <a:t> </a:t>
            </a:r>
          </a:p>
          <a:p>
            <a:endParaRPr lang="tr-TR" sz="1500" dirty="0"/>
          </a:p>
          <a:p>
            <a:r>
              <a:rPr lang="tr-TR" sz="1500" dirty="0"/>
              <a:t> </a:t>
            </a:r>
          </a:p>
          <a:p>
            <a:endParaRPr lang="tr-TR" sz="1500" dirty="0"/>
          </a:p>
          <a:p>
            <a:r>
              <a:rPr lang="tr-TR" sz="1500" dirty="0" err="1"/>
              <a:t>Irina</a:t>
            </a:r>
            <a:r>
              <a:rPr lang="tr-TR" sz="1500" dirty="0"/>
              <a:t> </a:t>
            </a:r>
            <a:r>
              <a:rPr lang="tr-TR" sz="1500" dirty="0" err="1"/>
              <a:t>Gaydukova</a:t>
            </a:r>
            <a:r>
              <a:rPr lang="tr-TR" sz="1500" dirty="0"/>
              <a:t> / </a:t>
            </a:r>
            <a:r>
              <a:rPr lang="tr-TR" sz="1500" dirty="0" err="1"/>
              <a:t>Russia</a:t>
            </a:r>
            <a:r>
              <a:rPr lang="tr-TR" sz="1500" dirty="0"/>
              <a:t> – tdreferent@kurskvolokno.ru </a:t>
            </a:r>
          </a:p>
          <a:p>
            <a:endParaRPr lang="tr-TR" sz="1500" dirty="0"/>
          </a:p>
          <a:p>
            <a:endParaRPr lang="tr-TR" sz="1500" dirty="0"/>
          </a:p>
          <a:p>
            <a:r>
              <a:rPr lang="tr-TR" sz="1500" dirty="0" err="1"/>
              <a:t>Mikhaylin</a:t>
            </a:r>
            <a:r>
              <a:rPr lang="tr-TR" sz="1500" dirty="0"/>
              <a:t> </a:t>
            </a:r>
            <a:r>
              <a:rPr lang="tr-TR" sz="1500" dirty="0" err="1"/>
              <a:t>Boris</a:t>
            </a:r>
            <a:r>
              <a:rPr lang="tr-TR" sz="1500" dirty="0"/>
              <a:t> </a:t>
            </a:r>
            <a:r>
              <a:rPr lang="tr-TR" sz="1500" dirty="0" err="1"/>
              <a:t>Borisovich</a:t>
            </a:r>
            <a:r>
              <a:rPr lang="tr-TR" sz="1500" dirty="0"/>
              <a:t> / </a:t>
            </a:r>
            <a:r>
              <a:rPr lang="tr-TR" sz="1500" dirty="0" err="1"/>
              <a:t>Russia</a:t>
            </a:r>
            <a:r>
              <a:rPr lang="tr-TR" sz="1500" dirty="0"/>
              <a:t> – </a:t>
            </a:r>
            <a:r>
              <a:rPr lang="tr-TR" sz="1500" u="sng" dirty="0">
                <a:hlinkClick r:id="rId5"/>
              </a:rPr>
              <a:t>MikhailinBoB@sibur.ru</a:t>
            </a:r>
            <a:endParaRPr lang="tr-TR" sz="1500" dirty="0"/>
          </a:p>
          <a:p>
            <a:endParaRPr lang="tr-TR" sz="1500" dirty="0"/>
          </a:p>
          <a:p>
            <a:endParaRPr lang="tr-TR" sz="1500" dirty="0"/>
          </a:p>
          <a:p>
            <a:r>
              <a:rPr lang="tr-TR" sz="1500" dirty="0"/>
              <a:t>Bahadır Emir / </a:t>
            </a:r>
            <a:r>
              <a:rPr lang="tr-TR" sz="1500" dirty="0" err="1"/>
              <a:t>Turkey</a:t>
            </a:r>
            <a:r>
              <a:rPr lang="tr-TR" sz="1500" dirty="0"/>
              <a:t> – </a:t>
            </a:r>
            <a:r>
              <a:rPr lang="tr-TR" sz="1500" dirty="0">
                <a:hlinkClick r:id="rId6"/>
              </a:rPr>
              <a:t>bemir@coskunoz.com.tr</a:t>
            </a:r>
            <a:endParaRPr lang="tr-TR" sz="1500" dirty="0"/>
          </a:p>
          <a:p>
            <a:endParaRPr lang="tr-TR" sz="1500" dirty="0"/>
          </a:p>
          <a:p>
            <a:endParaRPr lang="tr-TR" sz="1500" dirty="0"/>
          </a:p>
          <a:p>
            <a:r>
              <a:rPr lang="tr-TR" sz="1500" dirty="0"/>
              <a:t>Hande Doğdurucu Sevindik / </a:t>
            </a:r>
            <a:r>
              <a:rPr lang="tr-TR" sz="1500" dirty="0" err="1"/>
              <a:t>Turkey</a:t>
            </a:r>
            <a:r>
              <a:rPr lang="tr-TR" sz="1500" dirty="0"/>
              <a:t> -  </a:t>
            </a:r>
            <a:r>
              <a:rPr lang="tr-TR" sz="1500" dirty="0">
                <a:hlinkClick r:id="rId7"/>
              </a:rPr>
              <a:t>hande.dogdurucu@lcwaikiki.com.tr</a:t>
            </a:r>
            <a:endParaRPr lang="tr-TR" sz="1500" dirty="0"/>
          </a:p>
          <a:p>
            <a:r>
              <a:rPr lang="tr-TR" sz="1500" dirty="0"/>
              <a:t>Ebru Kaptan / </a:t>
            </a:r>
            <a:r>
              <a:rPr lang="tr-TR" sz="1500" dirty="0" err="1"/>
              <a:t>Turkey</a:t>
            </a:r>
            <a:r>
              <a:rPr lang="tr-TR" sz="1500" dirty="0"/>
              <a:t> – </a:t>
            </a:r>
            <a:r>
              <a:rPr lang="tr-TR" sz="1500" dirty="0">
                <a:hlinkClick r:id="rId8"/>
              </a:rPr>
              <a:t>ebru.kaptan@lcwaikiki.com.tr</a:t>
            </a:r>
            <a:endParaRPr lang="tr-TR" sz="1500" dirty="0"/>
          </a:p>
          <a:p>
            <a:endParaRPr lang="tr-TR" sz="1500" b="1" dirty="0"/>
          </a:p>
          <a:p>
            <a:r>
              <a:rPr lang="tr-TR" sz="1500" dirty="0"/>
              <a:t>Erdoğan Bayraktar / </a:t>
            </a:r>
            <a:r>
              <a:rPr lang="tr-TR" sz="1500" dirty="0" err="1"/>
              <a:t>Turkey</a:t>
            </a:r>
            <a:r>
              <a:rPr lang="tr-TR" sz="1500" dirty="0"/>
              <a:t> – </a:t>
            </a:r>
            <a:r>
              <a:rPr lang="tr-TR" sz="1500" dirty="0">
                <a:hlinkClick r:id="rId9"/>
              </a:rPr>
              <a:t>e.bayraktar@enpay.com</a:t>
            </a:r>
            <a:endParaRPr lang="tr-TR" sz="1500" dirty="0"/>
          </a:p>
          <a:p>
            <a:endParaRPr lang="tr-TR" sz="1500" dirty="0"/>
          </a:p>
          <a:p>
            <a:r>
              <a:rPr lang="tr-TR" sz="1500" dirty="0"/>
              <a:t>Esra Sakaoğlu / </a:t>
            </a:r>
            <a:r>
              <a:rPr lang="tr-TR" sz="1500" dirty="0" err="1"/>
              <a:t>Turkey</a:t>
            </a:r>
            <a:r>
              <a:rPr lang="tr-TR" sz="1500" dirty="0"/>
              <a:t> – </a:t>
            </a:r>
            <a:r>
              <a:rPr lang="tr-TR" sz="1500" dirty="0">
                <a:hlinkClick r:id="rId10"/>
              </a:rPr>
              <a:t>esra.sakaooglu@dalgakiran.com</a:t>
            </a:r>
            <a:endParaRPr lang="tr-TR" sz="1500" dirty="0"/>
          </a:p>
          <a:p>
            <a:endParaRPr lang="tr-TR" sz="1500" dirty="0"/>
          </a:p>
          <a:p>
            <a:endParaRPr lang="tr-TR" sz="1500" dirty="0"/>
          </a:p>
        </p:txBody>
      </p:sp>
      <p:pic>
        <p:nvPicPr>
          <p:cNvPr id="59" name="Picture 18" descr="http://basinbulteni.sirkethaberleri.com/files/news/72187/low_coskunoz-holding-logo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74" y="2921254"/>
            <a:ext cx="1144652" cy="3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http://ak-armakina.com/wp-content/uploads/2015/03/enpa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74" y="3917715"/>
            <a:ext cx="1066800" cy="8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http://www.kurumsalhaberler.com/images/ekler/1644/2014/8/dalgakiran-kompresor-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56" y="4732830"/>
            <a:ext cx="1440331" cy="43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lt Bilgi Yer Tutucusu 4"/>
          <p:cNvSpPr>
            <a:spLocks noGrp="1"/>
          </p:cNvSpPr>
          <p:nvPr/>
        </p:nvSpPr>
        <p:spPr>
          <a:xfrm>
            <a:off x="2109571" y="6403373"/>
            <a:ext cx="5334000" cy="4512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UNO Transport </a:t>
            </a:r>
            <a:r>
              <a:rPr lang="tr-TR" dirty="0" err="1"/>
              <a:t>Co</a:t>
            </a:r>
            <a:r>
              <a:rPr lang="tr-TR" dirty="0"/>
              <a:t>. Demirciler Sitesi 7/50 Zeytinburnu İstanbul Türkiye +902126649702/444 0 866 (UNO) www.unotransport.com.tr</a:t>
            </a:r>
          </a:p>
        </p:txBody>
      </p:sp>
      <p:pic>
        <p:nvPicPr>
          <p:cNvPr id="3" name="Resim 2" descr="çizim içeren bir resim&#10;&#10;Açıklama otomatik olarak oluşturuldu">
            <a:extLst>
              <a:ext uri="{FF2B5EF4-FFF2-40B4-BE49-F238E27FC236}">
                <a16:creationId xmlns:a16="http://schemas.microsoft.com/office/drawing/2014/main" id="{AC40F554-9E03-46AC-A7FC-C8804C4FEC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" y="1813454"/>
            <a:ext cx="1095528" cy="881186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38E7717-FA98-4605-831A-C77D2C72FA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7084" y="1230755"/>
            <a:ext cx="1908215" cy="5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0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46" y="0"/>
            <a:ext cx="1323975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7800" y="1547018"/>
            <a:ext cx="7010400" cy="416798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4600" dirty="0"/>
              <a:t>For any questions don’t hesitate to contact:</a:t>
            </a:r>
          </a:p>
          <a:p>
            <a:pPr marL="0" indent="0" algn="ctr">
              <a:buNone/>
            </a:pPr>
            <a:endParaRPr lang="ru-RU" sz="4600" dirty="0"/>
          </a:p>
          <a:p>
            <a:pPr marL="0" indent="0">
              <a:buNone/>
            </a:pPr>
            <a:r>
              <a:rPr lang="tr-TR" dirty="0"/>
              <a:t>Mehmet Cem Dönmez</a:t>
            </a:r>
          </a:p>
          <a:p>
            <a:pPr marL="0" indent="0">
              <a:buNone/>
            </a:pPr>
            <a:r>
              <a:rPr lang="tr-TR" dirty="0"/>
              <a:t>UNO </a:t>
            </a:r>
            <a:r>
              <a:rPr lang="tr-TR" dirty="0" err="1"/>
              <a:t>Uluslararasi</a:t>
            </a:r>
            <a:r>
              <a:rPr lang="tr-TR" dirty="0"/>
              <a:t> Nakliye Ltd. </a:t>
            </a:r>
            <a:r>
              <a:rPr lang="tr-TR" dirty="0" err="1"/>
              <a:t>Sti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Demirciler Sitesi 7.Cadde no:50. </a:t>
            </a:r>
          </a:p>
          <a:p>
            <a:pPr marL="0" indent="0">
              <a:buNone/>
            </a:pPr>
            <a:r>
              <a:rPr lang="tr-TR" dirty="0"/>
              <a:t>Zeytinburnu/ İstanbul</a:t>
            </a:r>
          </a:p>
          <a:p>
            <a:pPr marL="0" indent="0">
              <a:buNone/>
            </a:pPr>
            <a:r>
              <a:rPr lang="tr-TR" dirty="0"/>
              <a:t>Tel:</a:t>
            </a:r>
            <a:r>
              <a:rPr lang="ru-RU" dirty="0"/>
              <a:t> +.9</a:t>
            </a:r>
            <a:r>
              <a:rPr lang="tr-TR" dirty="0"/>
              <a:t>0</a:t>
            </a:r>
            <a:r>
              <a:rPr lang="ru-RU" dirty="0"/>
              <a:t>.</a:t>
            </a:r>
            <a:r>
              <a:rPr lang="tr-TR" dirty="0"/>
              <a:t>212</a:t>
            </a:r>
            <a:r>
              <a:rPr lang="ru-RU" dirty="0"/>
              <a:t>.</a:t>
            </a:r>
            <a:r>
              <a:rPr lang="tr-TR" dirty="0"/>
              <a:t>664</a:t>
            </a:r>
            <a:r>
              <a:rPr lang="ru-RU" dirty="0"/>
              <a:t>.</a:t>
            </a:r>
            <a:r>
              <a:rPr lang="tr-TR" dirty="0"/>
              <a:t>97</a:t>
            </a:r>
            <a:r>
              <a:rPr lang="ru-RU" dirty="0"/>
              <a:t>.</a:t>
            </a:r>
            <a:r>
              <a:rPr lang="tr-TR" dirty="0"/>
              <a:t>02(</a:t>
            </a:r>
            <a:r>
              <a:rPr lang="tr-TR" dirty="0" err="1"/>
              <a:t>Pbx</a:t>
            </a:r>
            <a:r>
              <a:rPr lang="tr-TR" dirty="0"/>
              <a:t>) </a:t>
            </a:r>
            <a:endParaRPr lang="ru-RU" dirty="0"/>
          </a:p>
          <a:p>
            <a:pPr marL="0" indent="0">
              <a:buNone/>
            </a:pPr>
            <a:r>
              <a:rPr lang="en-GB" dirty="0"/>
              <a:t>Fax</a:t>
            </a:r>
            <a:r>
              <a:rPr lang="tr-TR" dirty="0"/>
              <a:t>: +.90.212.582.44.98</a:t>
            </a:r>
          </a:p>
          <a:p>
            <a:pPr marL="0" indent="0">
              <a:buNone/>
            </a:pPr>
            <a:r>
              <a:rPr lang="en-GB" dirty="0"/>
              <a:t>Cell</a:t>
            </a:r>
            <a:r>
              <a:rPr lang="tr-TR" dirty="0"/>
              <a:t>: +905305216505</a:t>
            </a:r>
          </a:p>
          <a:p>
            <a:pPr marL="0" indent="0">
              <a:buNone/>
            </a:pPr>
            <a:r>
              <a:rPr lang="tr-TR" b="1" u="sng">
                <a:hlinkClick r:id="rId3"/>
              </a:rPr>
              <a:t>cem@</a:t>
            </a:r>
            <a:r>
              <a:rPr lang="tr-TR" b="1" u="sng" dirty="0">
                <a:hlinkClick r:id="rId3"/>
              </a:rPr>
              <a:t>unotransport.com.tr</a:t>
            </a:r>
            <a:endParaRPr lang="tr-TR" dirty="0"/>
          </a:p>
          <a:p>
            <a:pPr marL="0" indent="0">
              <a:buNone/>
            </a:pPr>
            <a:r>
              <a:rPr lang="tr-TR" b="1" u="sng" dirty="0">
                <a:hlinkClick r:id="rId4"/>
              </a:rPr>
              <a:t>www.unotransport.com.tr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057314"/>
            <a:ext cx="2895600" cy="800686"/>
          </a:xfrm>
        </p:spPr>
        <p:txBody>
          <a:bodyPr/>
          <a:lstStyle/>
          <a:p>
            <a:r>
              <a:rPr lang="tr-TR" dirty="0"/>
              <a:t>UNO Transport </a:t>
            </a:r>
            <a:r>
              <a:rPr lang="tr-TR" dirty="0" err="1"/>
              <a:t>Co</a:t>
            </a:r>
            <a:r>
              <a:rPr lang="tr-TR" dirty="0"/>
              <a:t>. Demirciler Sitesi 7/50 Zeytinburnu İstanbul Türkiye +902126649702/444 0 866 (UNO) www.unotransport.com.tr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70" y="0"/>
            <a:ext cx="1600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765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6"/>
          <p:cNvSpPr txBox="1">
            <a:spLocks/>
          </p:cNvSpPr>
          <p:nvPr/>
        </p:nvSpPr>
        <p:spPr>
          <a:xfrm>
            <a:off x="3179298" y="2819400"/>
            <a:ext cx="5257800" cy="4318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/>
              <a:t>We carry your trust and safety!</a:t>
            </a:r>
            <a:endParaRPr lang="tr-TR" sz="28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69" y="2654310"/>
            <a:ext cx="1600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46" y="0"/>
            <a:ext cx="1323975" cy="6858000"/>
          </a:xfrm>
          <a:prstGeom prst="rect">
            <a:avLst/>
          </a:prstGeom>
        </p:spPr>
      </p:pic>
      <p:sp>
        <p:nvSpPr>
          <p:cNvPr id="9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057314"/>
            <a:ext cx="2895600" cy="800686"/>
          </a:xfrm>
        </p:spPr>
        <p:txBody>
          <a:bodyPr/>
          <a:lstStyle/>
          <a:p>
            <a:r>
              <a:rPr lang="tr-TR" dirty="0"/>
              <a:t>UNO Transport </a:t>
            </a:r>
            <a:r>
              <a:rPr lang="tr-TR" dirty="0" err="1"/>
              <a:t>Co</a:t>
            </a:r>
            <a:r>
              <a:rPr lang="tr-TR" dirty="0"/>
              <a:t>. Demirciler Sitesi 7/50 Zeytinburnu İstanbul Türkiye +902126649702/444 0 866 (UNO) www.unotransport.com.tr</a:t>
            </a:r>
          </a:p>
        </p:txBody>
      </p:sp>
    </p:spTree>
    <p:extLst>
      <p:ext uri="{BB962C8B-B14F-4D97-AF65-F5344CB8AC3E}">
        <p14:creationId xmlns:p14="http://schemas.microsoft.com/office/powerpoint/2010/main" val="263397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35" y="0"/>
            <a:ext cx="1323975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70" y="0"/>
            <a:ext cx="1600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>
            <a:off x="588005" y="1801449"/>
            <a:ext cx="2971802" cy="3255101"/>
          </a:xfrm>
        </p:spPr>
        <p:txBody>
          <a:bodyPr anchor="ctr">
            <a:noAutofit/>
          </a:bodyPr>
          <a:lstStyle/>
          <a:p>
            <a:pPr algn="just"/>
            <a:r>
              <a:rPr lang="en-GB" sz="1600" dirty="0"/>
              <a:t>Since 1996 for 20 years already UNO Transport provides  logistic services as exporter and importer in Turkey. </a:t>
            </a:r>
            <a:r>
              <a:rPr lang="en-US" sz="1600" dirty="0"/>
              <a:t>Our company has gained a well deserved reputation for its reliable services in</a:t>
            </a:r>
            <a:r>
              <a:rPr lang="en-GB" sz="1600" dirty="0"/>
              <a:t> road shipment of goods by our own fleet within Turkey, Russian Federation, Ukraine, Republic of Belarus and other CIS countries  and since 2003 within Turkey and European countries as well. </a:t>
            </a:r>
            <a:endParaRPr lang="tr-TR" sz="16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971755" y="6083571"/>
            <a:ext cx="2895600" cy="767897"/>
          </a:xfrm>
        </p:spPr>
        <p:txBody>
          <a:bodyPr/>
          <a:lstStyle/>
          <a:p>
            <a:r>
              <a:rPr lang="tr-TR" dirty="0"/>
              <a:t>UNO Transport </a:t>
            </a:r>
            <a:r>
              <a:rPr lang="tr-TR" dirty="0" err="1"/>
              <a:t>Co</a:t>
            </a:r>
            <a:r>
              <a:rPr lang="tr-TR" dirty="0"/>
              <a:t>. Demirciler Sitesi 7/50 Zeytinburnu İstanbul Türkiye +902126649702/444 0 866 (UNO) www.unotransport.com.tr</a:t>
            </a:r>
          </a:p>
        </p:txBody>
      </p:sp>
      <p:pic>
        <p:nvPicPr>
          <p:cNvPr id="2050" name="Picture 2" descr="D:\DESKTOP\internet_sitesi_son\IMG_99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69" y="1382486"/>
            <a:ext cx="5449887" cy="40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1295840" y="0"/>
            <a:ext cx="155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solidFill>
                  <a:schemeClr val="bg1">
                    <a:lumMod val="50000"/>
                  </a:schemeClr>
                </a:solidFill>
              </a:rPr>
              <a:t>Company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 Profile</a:t>
            </a:r>
          </a:p>
        </p:txBody>
      </p:sp>
    </p:spTree>
    <p:extLst>
      <p:ext uri="{BB962C8B-B14F-4D97-AF65-F5344CB8AC3E}">
        <p14:creationId xmlns:p14="http://schemas.microsoft.com/office/powerpoint/2010/main" val="176729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35" y="0"/>
            <a:ext cx="1323975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70" y="0"/>
            <a:ext cx="1600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>
            <a:off x="633852" y="1632720"/>
            <a:ext cx="3581400" cy="3433080"/>
          </a:xfrm>
        </p:spPr>
        <p:txBody>
          <a:bodyPr anchor="ctr">
            <a:normAutofit/>
          </a:bodyPr>
          <a:lstStyle/>
          <a:p>
            <a:r>
              <a:rPr lang="en-GB" sz="1600" dirty="0"/>
              <a:t>UNO Transport has opened an agency “UGD Logistics”, LTD. in Russian Federation in 2003 which is an active member of the Association of International Road Carriers (ASAMP). </a:t>
            </a:r>
          </a:p>
          <a:p>
            <a:r>
              <a:rPr lang="en-GB" sz="1600" dirty="0"/>
              <a:t>This helped us to gain a foothold in logistic market of Russia.</a:t>
            </a:r>
          </a:p>
          <a:p>
            <a:r>
              <a:rPr lang="en-GB" sz="1600" dirty="0"/>
              <a:t>“UGD Logistics”, LTD. is located in the city of Belgorod which is one of the main routes of all trucks going from Turkey to CIS countries.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3124200" y="6035675"/>
            <a:ext cx="2895600" cy="822325"/>
          </a:xfrm>
        </p:spPr>
        <p:txBody>
          <a:bodyPr/>
          <a:lstStyle/>
          <a:p>
            <a:r>
              <a:rPr lang="tr-TR" dirty="0"/>
              <a:t>UNO Transport </a:t>
            </a:r>
            <a:r>
              <a:rPr lang="tr-TR" dirty="0" err="1"/>
              <a:t>Co</a:t>
            </a:r>
            <a:r>
              <a:rPr lang="tr-TR" dirty="0"/>
              <a:t>. Demirciler Sitesi 7/50 Zeytinburnu İstanbul Türkiye +902126649702/444 0 866 (UNO) www.unotransport.com.tr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06160"/>
            <a:ext cx="449341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1295840" y="0"/>
            <a:ext cx="155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solidFill>
                  <a:schemeClr val="bg1">
                    <a:lumMod val="50000"/>
                  </a:schemeClr>
                </a:solidFill>
              </a:rPr>
              <a:t>Company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 Profile</a:t>
            </a:r>
          </a:p>
        </p:txBody>
      </p:sp>
    </p:spTree>
    <p:extLst>
      <p:ext uri="{BB962C8B-B14F-4D97-AF65-F5344CB8AC3E}">
        <p14:creationId xmlns:p14="http://schemas.microsoft.com/office/powerpoint/2010/main" val="190377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35" y="0"/>
            <a:ext cx="1323975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70" y="0"/>
            <a:ext cx="1600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>
            <a:off x="838200" y="1413691"/>
            <a:ext cx="3008313" cy="4357422"/>
          </a:xfrm>
        </p:spPr>
        <p:txBody>
          <a:bodyPr anchor="ctr"/>
          <a:lstStyle/>
          <a:p>
            <a:pPr algn="just"/>
            <a:r>
              <a:rPr lang="en-GB" sz="1600" dirty="0"/>
              <a:t>Our main shipment routes are</a:t>
            </a:r>
            <a:r>
              <a:rPr lang="ru-RU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Russian Federation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Ukraine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Kazakhstan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Belarus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Poland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France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Slovakia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Slovenia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Great Britain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Latvia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Estonia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Romania</a:t>
            </a:r>
            <a:endParaRPr lang="en-US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3105443" y="6019801"/>
            <a:ext cx="2895600" cy="822325"/>
          </a:xfrm>
        </p:spPr>
        <p:txBody>
          <a:bodyPr/>
          <a:lstStyle/>
          <a:p>
            <a:r>
              <a:rPr lang="tr-TR" dirty="0"/>
              <a:t>UNO Transport </a:t>
            </a:r>
            <a:r>
              <a:rPr lang="tr-TR" dirty="0" err="1"/>
              <a:t>Co</a:t>
            </a:r>
            <a:r>
              <a:rPr lang="tr-TR" dirty="0"/>
              <a:t>. Demirciler Sitesi 7/50 Zeytinburnu İstanbul Türkiye +902126649702/444 0 866 (UNO) www.unotransport.com.tr</a:t>
            </a:r>
          </a:p>
        </p:txBody>
      </p:sp>
      <p:pic>
        <p:nvPicPr>
          <p:cNvPr id="4098" name="Picture 2" descr="D:\DESKTOP\internet_sitesi_son\IMG_00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953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1295840" y="0"/>
            <a:ext cx="155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solidFill>
                  <a:schemeClr val="bg1">
                    <a:lumMod val="50000"/>
                  </a:schemeClr>
                </a:solidFill>
              </a:rPr>
              <a:t>Company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 Profile</a:t>
            </a:r>
          </a:p>
        </p:txBody>
      </p:sp>
    </p:spTree>
    <p:extLst>
      <p:ext uri="{BB962C8B-B14F-4D97-AF65-F5344CB8AC3E}">
        <p14:creationId xmlns:p14="http://schemas.microsoft.com/office/powerpoint/2010/main" val="190377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35" y="0"/>
            <a:ext cx="1323975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70" y="0"/>
            <a:ext cx="1600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822325"/>
          </a:xfrm>
        </p:spPr>
        <p:txBody>
          <a:bodyPr/>
          <a:lstStyle/>
          <a:p>
            <a:r>
              <a:rPr lang="tr-TR" dirty="0"/>
              <a:t>UNO Transport </a:t>
            </a:r>
            <a:r>
              <a:rPr lang="tr-TR" dirty="0" err="1"/>
              <a:t>Co</a:t>
            </a:r>
            <a:r>
              <a:rPr lang="tr-TR" dirty="0"/>
              <a:t>. Demirciler Sitesi 7/50 Zeytinburnu İstanbul Türkiye +902126649702/444 0 866 (UNO) www.unotransport.com.tr</a:t>
            </a:r>
          </a:p>
        </p:txBody>
      </p:sp>
      <p:pic>
        <p:nvPicPr>
          <p:cNvPr id="5123" name="Picture 3" descr="C:\Documents and Settings\Administrator.unotransport\Desktop\rota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9" y="1192101"/>
            <a:ext cx="831272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1295840" y="0"/>
            <a:ext cx="155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solidFill>
                  <a:schemeClr val="bg1">
                    <a:lumMod val="50000"/>
                  </a:schemeClr>
                </a:solidFill>
              </a:rPr>
              <a:t>Company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 Profile</a:t>
            </a:r>
          </a:p>
        </p:txBody>
      </p:sp>
    </p:spTree>
    <p:extLst>
      <p:ext uri="{BB962C8B-B14F-4D97-AF65-F5344CB8AC3E}">
        <p14:creationId xmlns:p14="http://schemas.microsoft.com/office/powerpoint/2010/main" val="190377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35" y="0"/>
            <a:ext cx="1323975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70" y="0"/>
            <a:ext cx="1600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>
            <a:off x="481817" y="2111564"/>
            <a:ext cx="3505200" cy="3215481"/>
          </a:xfrm>
        </p:spPr>
        <p:txBody>
          <a:bodyPr anchor="ctr">
            <a:normAutofit/>
          </a:bodyPr>
          <a:lstStyle/>
          <a:p>
            <a:pPr algn="just"/>
            <a:r>
              <a:rPr lang="en-US" sz="1600" dirty="0"/>
              <a:t>Our fleet consists of </a:t>
            </a:r>
            <a:r>
              <a:rPr lang="tr-TR" sz="1600"/>
              <a:t>100 </a:t>
            </a:r>
            <a:r>
              <a:rPr lang="tr-TR" sz="1600" dirty="0" err="1"/>
              <a:t>vehicles</a:t>
            </a:r>
            <a:r>
              <a:rPr lang="en-US" sz="1600" dirty="0"/>
              <a:t> (mega maxima, tent). All vehicles are equipped with a GPRS system that allows our clients to track their  positions on-line.</a:t>
            </a:r>
          </a:p>
          <a:p>
            <a:pPr algn="just"/>
            <a:br>
              <a:rPr lang="en-US" sz="1600" dirty="0"/>
            </a:br>
            <a:r>
              <a:rPr lang="en-GB" sz="1600" dirty="0"/>
              <a:t>Also as UNO Transport works on a contract basis with proven carriers, professionals of our company will pick up and form a model of shipment according to customers’ needs.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3193504" y="6019801"/>
            <a:ext cx="2895600" cy="822325"/>
          </a:xfrm>
        </p:spPr>
        <p:txBody>
          <a:bodyPr/>
          <a:lstStyle/>
          <a:p>
            <a:r>
              <a:rPr lang="tr-TR" dirty="0"/>
              <a:t>UNO Transport </a:t>
            </a:r>
            <a:r>
              <a:rPr lang="tr-TR" dirty="0" err="1"/>
              <a:t>Co</a:t>
            </a:r>
            <a:r>
              <a:rPr lang="tr-TR" dirty="0"/>
              <a:t>. Demirciler Sitesi 7/50 Zeytinburnu İstanbul Türkiye +902126649702/444 0 866 (UNO) www.unotransport.com.tr</a:t>
            </a:r>
          </a:p>
        </p:txBody>
      </p:sp>
      <p:pic>
        <p:nvPicPr>
          <p:cNvPr id="6146" name="Picture 2" descr="D:\DESKTOP\internet_sitesi_son\IMG_00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91" y="1852405"/>
            <a:ext cx="510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1295840" y="0"/>
            <a:ext cx="155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solidFill>
                  <a:schemeClr val="bg1">
                    <a:lumMod val="50000"/>
                  </a:schemeClr>
                </a:solidFill>
              </a:rPr>
              <a:t>Company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 Profile</a:t>
            </a:r>
          </a:p>
        </p:txBody>
      </p:sp>
    </p:spTree>
    <p:extLst>
      <p:ext uri="{BB962C8B-B14F-4D97-AF65-F5344CB8AC3E}">
        <p14:creationId xmlns:p14="http://schemas.microsoft.com/office/powerpoint/2010/main" val="190377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70" y="0"/>
            <a:ext cx="1600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>
            <a:off x="1" y="326803"/>
            <a:ext cx="9143998" cy="3866461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sz="1500" dirty="0"/>
          </a:p>
          <a:p>
            <a:endParaRPr lang="tr-TR" sz="1500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135" y="0"/>
            <a:ext cx="1323975" cy="6858000"/>
          </a:xfrm>
          <a:prstGeom prst="rect">
            <a:avLst/>
          </a:prstGeom>
        </p:spPr>
      </p:pic>
      <p:sp>
        <p:nvSpPr>
          <p:cNvPr id="21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3048000" y="6079905"/>
            <a:ext cx="2895600" cy="746126"/>
          </a:xfrm>
        </p:spPr>
        <p:txBody>
          <a:bodyPr/>
          <a:lstStyle/>
          <a:p>
            <a:r>
              <a:rPr lang="tr-TR" dirty="0"/>
              <a:t>UNO Transport </a:t>
            </a:r>
            <a:r>
              <a:rPr lang="tr-TR" dirty="0" err="1"/>
              <a:t>Co</a:t>
            </a:r>
            <a:r>
              <a:rPr lang="tr-TR" dirty="0"/>
              <a:t>. Demirciler Sitesi 7/50 Zeytinburnu İstanbul Türkiye +902126649702/444 0 866 (UNO) www.unotransport.com.tr</a:t>
            </a:r>
          </a:p>
        </p:txBody>
      </p:sp>
      <p:pic>
        <p:nvPicPr>
          <p:cNvPr id="22" name="Picture 2" descr="D:\DESKTOP\internet_sitesi_son\IMG_98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0" y="1785918"/>
            <a:ext cx="5068541" cy="328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etin Yer Tutucusu 6"/>
          <p:cNvSpPr txBox="1">
            <a:spLocks/>
          </p:cNvSpPr>
          <p:nvPr/>
        </p:nvSpPr>
        <p:spPr>
          <a:xfrm>
            <a:off x="617510" y="1255874"/>
            <a:ext cx="3332652" cy="5019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600" dirty="0"/>
              <a:t>An ideal way for customers who needs to deliver their consignments fast and reliably is a groupage (LTL Transportation) which allows to deliver smaller parcels inside of a bigger shipment. For “UNO Transport” as modern customer oriented company groupage (LTL Transportation) services became one of the main stream in everyday work. </a:t>
            </a:r>
            <a:endParaRPr lang="tr-TR" sz="1600" dirty="0"/>
          </a:p>
          <a:p>
            <a:pPr algn="just"/>
            <a:r>
              <a:rPr lang="en-GB" sz="1600" b="1" dirty="0"/>
              <a:t>Convenience. </a:t>
            </a:r>
            <a:r>
              <a:rPr lang="en-GB" sz="1600" dirty="0"/>
              <a:t>Possible to combine different goods. </a:t>
            </a:r>
            <a:endParaRPr lang="tr-TR" sz="1600" dirty="0"/>
          </a:p>
          <a:p>
            <a:pPr algn="just"/>
            <a:r>
              <a:rPr lang="en-GB" sz="1600" b="1" dirty="0"/>
              <a:t>Cost effectiveness.</a:t>
            </a:r>
            <a:r>
              <a:rPr lang="en-GB" sz="1600" dirty="0"/>
              <a:t> Our groupage shipment allows to minimize delivery costs. Tariffs costed are based on your own individual requirements.</a:t>
            </a:r>
            <a:endParaRPr lang="tr-TR" sz="1600" dirty="0"/>
          </a:p>
          <a:p>
            <a:pPr algn="just"/>
            <a:r>
              <a:rPr lang="en-GB" sz="1600" b="1" dirty="0"/>
              <a:t>Rapidity.</a:t>
            </a:r>
            <a:r>
              <a:rPr lang="en-GB" sz="1600" dirty="0"/>
              <a:t> Don’t wait, you can schedule delivery for a specific date and time.</a:t>
            </a:r>
            <a:endParaRPr lang="tr-TR" sz="16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1295840" y="0"/>
            <a:ext cx="155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solidFill>
                  <a:schemeClr val="bg1">
                    <a:lumMod val="50000"/>
                  </a:schemeClr>
                </a:solidFill>
              </a:rPr>
              <a:t>Company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 Profile</a:t>
            </a:r>
          </a:p>
        </p:txBody>
      </p:sp>
    </p:spTree>
    <p:extLst>
      <p:ext uri="{BB962C8B-B14F-4D97-AF65-F5344CB8AC3E}">
        <p14:creationId xmlns:p14="http://schemas.microsoft.com/office/powerpoint/2010/main" val="190377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35" y="0"/>
            <a:ext cx="1323975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70" y="0"/>
            <a:ext cx="1600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>
            <a:off x="627990" y="1876658"/>
            <a:ext cx="3581400" cy="3629391"/>
          </a:xfrm>
        </p:spPr>
        <p:txBody>
          <a:bodyPr anchor="ctr">
            <a:normAutofit/>
          </a:bodyPr>
          <a:lstStyle/>
          <a:p>
            <a:pPr algn="just"/>
            <a:r>
              <a:rPr lang="en-US" sz="1600" dirty="0"/>
              <a:t>Our main goal is constantly improving the quality of service, to keep pace with modern technologies and requirements of the logistic market and customers. Our </a:t>
            </a:r>
            <a:r>
              <a:rPr lang="en-GB" sz="1600" dirty="0"/>
              <a:t>target</a:t>
            </a:r>
            <a:r>
              <a:rPr lang="en-US" sz="1600" dirty="0"/>
              <a:t> is to achieve a high level of customer satisfaction by providing professional, high-quality and reliable services.</a:t>
            </a:r>
          </a:p>
          <a:p>
            <a:pPr algn="just"/>
            <a:r>
              <a:rPr lang="en-US" sz="1600" dirty="0"/>
              <a:t>Thanks to the </a:t>
            </a:r>
            <a:r>
              <a:rPr lang="en-GB" sz="1600" dirty="0"/>
              <a:t>excellent coherency of </a:t>
            </a:r>
            <a:r>
              <a:rPr lang="en-US" sz="1600" dirty="0"/>
              <a:t>our team and the use of time-management</a:t>
            </a:r>
            <a:r>
              <a:rPr lang="ru-RU" sz="1600" dirty="0"/>
              <a:t> </a:t>
            </a:r>
            <a:r>
              <a:rPr lang="en-GB" sz="1600" dirty="0"/>
              <a:t>principles</a:t>
            </a:r>
            <a:r>
              <a:rPr lang="en-US" sz="1600" dirty="0"/>
              <a:t>, we deliver the goods to their destinations on time, to minimize the costs associated with time.</a:t>
            </a:r>
          </a:p>
          <a:p>
            <a:pPr algn="just"/>
            <a:endParaRPr lang="tr-TR" sz="16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3170058" y="6038412"/>
            <a:ext cx="2895600" cy="822325"/>
          </a:xfrm>
        </p:spPr>
        <p:txBody>
          <a:bodyPr/>
          <a:lstStyle/>
          <a:p>
            <a:r>
              <a:rPr lang="tr-TR" dirty="0"/>
              <a:t>UNO Transport </a:t>
            </a:r>
            <a:r>
              <a:rPr lang="tr-TR" dirty="0" err="1"/>
              <a:t>Co</a:t>
            </a:r>
            <a:r>
              <a:rPr lang="tr-TR" dirty="0"/>
              <a:t>. Demirciler Sitesi 7/50 Zeytinburnu İstanbul Türkiye +902126649702/444 0 866 (UNO) www.unotransport.com.tr</a:t>
            </a:r>
          </a:p>
        </p:txBody>
      </p:sp>
      <p:pic>
        <p:nvPicPr>
          <p:cNvPr id="7171" name="Picture 3" descr="D:\DESKTOP\ofis katl\GENEL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52" y="1690504"/>
            <a:ext cx="4708940" cy="38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1295840" y="0"/>
            <a:ext cx="155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solidFill>
                  <a:schemeClr val="bg1">
                    <a:lumMod val="50000"/>
                  </a:schemeClr>
                </a:solidFill>
              </a:rPr>
              <a:t>Company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 Profile</a:t>
            </a:r>
          </a:p>
        </p:txBody>
      </p:sp>
    </p:spTree>
    <p:extLst>
      <p:ext uri="{BB962C8B-B14F-4D97-AF65-F5344CB8AC3E}">
        <p14:creationId xmlns:p14="http://schemas.microsoft.com/office/powerpoint/2010/main" val="190377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35" y="0"/>
            <a:ext cx="1323975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70" y="0"/>
            <a:ext cx="1600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>
            <a:off x="707777" y="2665107"/>
            <a:ext cx="3124200" cy="1477964"/>
          </a:xfrm>
        </p:spPr>
        <p:txBody>
          <a:bodyPr anchor="ctr">
            <a:normAutofit/>
          </a:bodyPr>
          <a:lstStyle/>
          <a:p>
            <a:pPr algn="just"/>
            <a:r>
              <a:rPr lang="en-GB" sz="1600" dirty="0"/>
              <a:t>Strict implementation of Quality Management System </a:t>
            </a:r>
            <a:r>
              <a:rPr lang="en-GB" sz="1600" dirty="0" err="1"/>
              <a:t>standarts</a:t>
            </a:r>
            <a:r>
              <a:rPr lang="en-GB" sz="1600" dirty="0"/>
              <a:t> excludes any loss of time and money as a result of mistakes of the staff.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3124200" y="6132391"/>
            <a:ext cx="2895600" cy="725609"/>
          </a:xfrm>
        </p:spPr>
        <p:txBody>
          <a:bodyPr/>
          <a:lstStyle/>
          <a:p>
            <a:r>
              <a:rPr lang="tr-TR" dirty="0"/>
              <a:t>UNO Transport </a:t>
            </a:r>
            <a:r>
              <a:rPr lang="tr-TR" dirty="0" err="1"/>
              <a:t>Co</a:t>
            </a:r>
            <a:r>
              <a:rPr lang="tr-TR" dirty="0"/>
              <a:t>. Demirciler Sitesi 7/50 Zeytinburnu İstanbul Türkiye +902126649702/444 0 866 (UNO) www.unotransport.com.tr</a:t>
            </a:r>
          </a:p>
        </p:txBody>
      </p:sp>
      <p:pic>
        <p:nvPicPr>
          <p:cNvPr id="9218" name="Picture 2" descr="Z:\KALITE DOSYALARI\2014 YILI\KURUMSAL\KALITE BELGESI VE LOGOLAR\ISO 90012008 12 APRIL 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20262"/>
            <a:ext cx="4457434" cy="49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1295840" y="0"/>
            <a:ext cx="155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solidFill>
                  <a:schemeClr val="bg1">
                    <a:lumMod val="50000"/>
                  </a:schemeClr>
                </a:solidFill>
              </a:rPr>
              <a:t>Company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 Profile</a:t>
            </a:r>
          </a:p>
        </p:txBody>
      </p:sp>
    </p:spTree>
    <p:extLst>
      <p:ext uri="{BB962C8B-B14F-4D97-AF65-F5344CB8AC3E}">
        <p14:creationId xmlns:p14="http://schemas.microsoft.com/office/powerpoint/2010/main" val="38870639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1113</Words>
  <Application>Microsoft Office PowerPoint</Application>
  <PresentationFormat>Ekran Gösterisi (4:3)</PresentationFormat>
  <Paragraphs>115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administrator</dc:creator>
  <cp:lastModifiedBy>Cem Dönmez</cp:lastModifiedBy>
  <cp:revision>75</cp:revision>
  <dcterms:created xsi:type="dcterms:W3CDTF">2014-02-17T09:07:44Z</dcterms:created>
  <dcterms:modified xsi:type="dcterms:W3CDTF">2022-07-07T14:38:40Z</dcterms:modified>
</cp:coreProperties>
</file>