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62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0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3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8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9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00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1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1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8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0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6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76770" y="577333"/>
            <a:ext cx="10745482" cy="3566160"/>
          </a:xfrm>
        </p:spPr>
        <p:txBody>
          <a:bodyPr/>
          <a:lstStyle/>
          <a:p>
            <a:r>
              <a:rPr lang="tr-TR" dirty="0"/>
              <a:t>NUH YAPI ÜRÜNLERİ A.Ş.</a:t>
            </a:r>
          </a:p>
        </p:txBody>
      </p:sp>
      <p:pic>
        <p:nvPicPr>
          <p:cNvPr id="5" name="Resim 4" descr="logo, grafik, kırpıntı çizim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270F5D1-A4E0-4B3F-7F1A-457DB449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48" y="4543338"/>
            <a:ext cx="2889383" cy="15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1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Company</a:t>
            </a:r>
            <a:r>
              <a:rPr lang="tr-TR" dirty="0"/>
              <a:t> </a:t>
            </a:r>
            <a:r>
              <a:rPr lang="tr-TR" dirty="0" err="1"/>
              <a:t>Description</a:t>
            </a:r>
            <a:endParaRPr lang="tr-TR" dirty="0"/>
          </a:p>
        </p:txBody>
      </p:sp>
      <p:pic>
        <p:nvPicPr>
          <p:cNvPr id="39" name="object 23">
            <a:extLst>
              <a:ext uri="{FF2B5EF4-FFF2-40B4-BE49-F238E27FC236}">
                <a16:creationId xmlns:a16="http://schemas.microsoft.com/office/drawing/2014/main" id="{4AD032D8-E87C-A9F0-7915-F497ECF1F3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974" y="1786373"/>
            <a:ext cx="1831679" cy="1680007"/>
          </a:xfrm>
          <a:prstGeom prst="rect">
            <a:avLst/>
          </a:prstGeom>
        </p:spPr>
      </p:pic>
      <p:sp>
        <p:nvSpPr>
          <p:cNvPr id="40" name="object 25">
            <a:extLst>
              <a:ext uri="{FF2B5EF4-FFF2-40B4-BE49-F238E27FC236}">
                <a16:creationId xmlns:a16="http://schemas.microsoft.com/office/drawing/2014/main" id="{921A2E23-D0C0-04D8-658F-23A198F6ABB0}"/>
              </a:ext>
            </a:extLst>
          </p:cNvPr>
          <p:cNvSpPr txBox="1"/>
          <p:nvPr/>
        </p:nvSpPr>
        <p:spPr>
          <a:xfrm>
            <a:off x="1001098" y="3542513"/>
            <a:ext cx="1748367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 defTabSz="1219170">
              <a:spcBef>
                <a:spcPts val="127"/>
              </a:spcBef>
            </a:pP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Lime</a:t>
            </a:r>
            <a:r>
              <a:rPr sz="900" i="1" kern="0" spc="1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plant</a:t>
            </a:r>
            <a:r>
              <a:rPr sz="900" i="1" kern="0" spc="18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has</a:t>
            </a:r>
            <a:r>
              <a:rPr sz="900" i="1" kern="0" spc="1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commenced</a:t>
            </a:r>
            <a:r>
              <a:rPr sz="900" i="1" kern="0" spc="67" dirty="0">
                <a:solidFill>
                  <a:srgbClr val="333333"/>
                </a:solidFill>
                <a:latin typeface="Century Gothic"/>
                <a:cs typeface="Century Gothic"/>
              </a:rPr>
              <a:t> its</a:t>
            </a:r>
            <a:r>
              <a:rPr sz="900" i="1" kern="0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operation</a:t>
            </a:r>
            <a:r>
              <a:rPr sz="900" i="1" kern="0" spc="13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with</a:t>
            </a:r>
            <a:r>
              <a:rPr sz="900" i="1" kern="0" spc="4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900" i="1" kern="0" spc="8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capacity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900" i="1" kern="0" spc="4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160.000</a:t>
            </a:r>
            <a:r>
              <a:rPr sz="900" i="1" kern="0" spc="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t/year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pic>
        <p:nvPicPr>
          <p:cNvPr id="41" name="object 26">
            <a:extLst>
              <a:ext uri="{FF2B5EF4-FFF2-40B4-BE49-F238E27FC236}">
                <a16:creationId xmlns:a16="http://schemas.microsoft.com/office/drawing/2014/main" id="{C29AC8F0-B0EC-BBBA-6309-3D9BCA05E77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5045" y="1786373"/>
            <a:ext cx="1923457" cy="1680007"/>
          </a:xfrm>
          <a:prstGeom prst="rect">
            <a:avLst/>
          </a:prstGeom>
        </p:spPr>
      </p:pic>
      <p:sp>
        <p:nvSpPr>
          <p:cNvPr id="42" name="object 28">
            <a:extLst>
              <a:ext uri="{FF2B5EF4-FFF2-40B4-BE49-F238E27FC236}">
                <a16:creationId xmlns:a16="http://schemas.microsoft.com/office/drawing/2014/main" id="{87DD6612-A7D8-5442-4E7A-810796994504}"/>
              </a:ext>
            </a:extLst>
          </p:cNvPr>
          <p:cNvSpPr txBox="1"/>
          <p:nvPr/>
        </p:nvSpPr>
        <p:spPr>
          <a:xfrm>
            <a:off x="3077464" y="3542513"/>
            <a:ext cx="1591733" cy="30337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defTabSz="1219170">
              <a:spcBef>
                <a:spcPts val="127"/>
              </a:spcBef>
            </a:pP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Nuh</a:t>
            </a:r>
            <a:r>
              <a:rPr sz="900" i="1" kern="0" spc="19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Yapı</a:t>
            </a:r>
            <a:r>
              <a:rPr sz="900" i="1" kern="0" spc="18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Ürünleri</a:t>
            </a:r>
            <a:r>
              <a:rPr sz="900" i="1" kern="0" spc="16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ve</a:t>
            </a:r>
            <a:r>
              <a:rPr sz="900" i="1" kern="0" spc="152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27" dirty="0">
                <a:solidFill>
                  <a:srgbClr val="333333"/>
                </a:solidFill>
                <a:latin typeface="Century Gothic"/>
                <a:cs typeface="Century Gothic"/>
              </a:rPr>
              <a:t>Mak.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6933" defTabSz="1219170">
              <a:spcBef>
                <a:spcPts val="7"/>
              </a:spcBef>
            </a:pP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San.</a:t>
            </a:r>
            <a:r>
              <a:rPr sz="900" i="1" kern="0" spc="5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A.Ş.</a:t>
            </a:r>
            <a:r>
              <a:rPr sz="900" i="1" kern="0" spc="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was</a:t>
            </a:r>
            <a:r>
              <a:rPr sz="900" i="1" kern="0" spc="5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established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pic>
        <p:nvPicPr>
          <p:cNvPr id="43" name="object 30">
            <a:extLst>
              <a:ext uri="{FF2B5EF4-FFF2-40B4-BE49-F238E27FC236}">
                <a16:creationId xmlns:a16="http://schemas.microsoft.com/office/drawing/2014/main" id="{4F3FB34E-058C-A142-0631-E3BBEBCF9D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061" y="1786373"/>
            <a:ext cx="1909064" cy="1680007"/>
          </a:xfrm>
          <a:prstGeom prst="rect">
            <a:avLst/>
          </a:prstGeom>
        </p:spPr>
      </p:pic>
      <p:sp>
        <p:nvSpPr>
          <p:cNvPr id="44" name="object 31">
            <a:extLst>
              <a:ext uri="{FF2B5EF4-FFF2-40B4-BE49-F238E27FC236}">
                <a16:creationId xmlns:a16="http://schemas.microsoft.com/office/drawing/2014/main" id="{86628D9F-333A-7BDC-F6F5-577560931B58}"/>
              </a:ext>
            </a:extLst>
          </p:cNvPr>
          <p:cNvSpPr txBox="1"/>
          <p:nvPr/>
        </p:nvSpPr>
        <p:spPr>
          <a:xfrm>
            <a:off x="5153661" y="3514470"/>
            <a:ext cx="1687407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defTabSz="1219170">
              <a:spcBef>
                <a:spcPts val="127"/>
              </a:spcBef>
            </a:pPr>
            <a:r>
              <a:rPr sz="900" i="1" kern="0" spc="-53" dirty="0">
                <a:solidFill>
                  <a:srgbClr val="333333"/>
                </a:solidFill>
                <a:latin typeface="Century Gothic"/>
                <a:cs typeface="Century Gothic"/>
              </a:rPr>
              <a:t>AAC</a:t>
            </a:r>
            <a:r>
              <a:rPr sz="900" i="1" kern="0" spc="10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Plant</a:t>
            </a:r>
            <a:r>
              <a:rPr sz="900" i="1" kern="0" spc="1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has</a:t>
            </a:r>
            <a:r>
              <a:rPr sz="900" i="1" kern="0" spc="152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commenced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to</a:t>
            </a:r>
            <a:r>
              <a:rPr sz="900" i="1" kern="0" spc="9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production</a:t>
            </a:r>
            <a:r>
              <a:rPr sz="900" i="1" kern="0" spc="1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with</a:t>
            </a:r>
            <a:r>
              <a:rPr sz="900" i="1" kern="0" spc="1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110.000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m3/year</a:t>
            </a:r>
            <a:r>
              <a:rPr sz="900" i="1" kern="0" spc="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capacity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45" name="object 33">
            <a:extLst>
              <a:ext uri="{FF2B5EF4-FFF2-40B4-BE49-F238E27FC236}">
                <a16:creationId xmlns:a16="http://schemas.microsoft.com/office/drawing/2014/main" id="{41A390DC-0301-721A-E48D-3BF7B62B19B6}"/>
              </a:ext>
            </a:extLst>
          </p:cNvPr>
          <p:cNvGrpSpPr/>
          <p:nvPr/>
        </p:nvGrpSpPr>
        <p:grpSpPr>
          <a:xfrm>
            <a:off x="7216987" y="1786374"/>
            <a:ext cx="3877733" cy="1680633"/>
            <a:chOff x="5537708" y="1079969"/>
            <a:chExt cx="2908300" cy="1260475"/>
          </a:xfrm>
        </p:grpSpPr>
        <p:pic>
          <p:nvPicPr>
            <p:cNvPr id="46" name="object 34">
              <a:extLst>
                <a:ext uri="{FF2B5EF4-FFF2-40B4-BE49-F238E27FC236}">
                  <a16:creationId xmlns:a16="http://schemas.microsoft.com/office/drawing/2014/main" id="{E1BF6759-8605-2C52-6E5F-EB3B958D197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708" y="1079969"/>
              <a:ext cx="1328674" cy="1260005"/>
            </a:xfrm>
            <a:prstGeom prst="rect">
              <a:avLst/>
            </a:prstGeom>
          </p:spPr>
        </p:pic>
        <p:pic>
          <p:nvPicPr>
            <p:cNvPr id="47" name="object 35">
              <a:extLst>
                <a:ext uri="{FF2B5EF4-FFF2-40B4-BE49-F238E27FC236}">
                  <a16:creationId xmlns:a16="http://schemas.microsoft.com/office/drawing/2014/main" id="{B53A2060-6D69-B2C2-5B65-5A013DE2386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3702" y="1079969"/>
              <a:ext cx="1431798" cy="1260005"/>
            </a:xfrm>
            <a:prstGeom prst="rect">
              <a:avLst/>
            </a:prstGeom>
          </p:spPr>
        </p:pic>
      </p:grpSp>
      <p:sp>
        <p:nvSpPr>
          <p:cNvPr id="48" name="object 36">
            <a:extLst>
              <a:ext uri="{FF2B5EF4-FFF2-40B4-BE49-F238E27FC236}">
                <a16:creationId xmlns:a16="http://schemas.microsoft.com/office/drawing/2014/main" id="{8DABF715-CA04-FC96-F282-52FDA688479E}"/>
              </a:ext>
            </a:extLst>
          </p:cNvPr>
          <p:cNvSpPr txBox="1"/>
          <p:nvPr/>
        </p:nvSpPr>
        <p:spPr>
          <a:xfrm>
            <a:off x="9552094" y="3506783"/>
            <a:ext cx="1135380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 defTabSz="1219170">
              <a:spcBef>
                <a:spcPts val="127"/>
              </a:spcBef>
            </a:pPr>
            <a:r>
              <a:rPr sz="900" i="1" kern="0" spc="-53" dirty="0">
                <a:solidFill>
                  <a:srgbClr val="333333"/>
                </a:solidFill>
                <a:latin typeface="Century Gothic"/>
                <a:cs typeface="Century Gothic"/>
              </a:rPr>
              <a:t>AAC</a:t>
            </a:r>
            <a:r>
              <a:rPr sz="900" i="1" kern="0" spc="3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Thin-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bed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Mortar</a:t>
            </a:r>
            <a:r>
              <a:rPr sz="900" i="1" kern="0" spc="2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production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has</a:t>
            </a:r>
            <a:r>
              <a:rPr sz="900" i="1" kern="0" spc="1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commenced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pic>
        <p:nvPicPr>
          <p:cNvPr id="49" name="object 39">
            <a:extLst>
              <a:ext uri="{FF2B5EF4-FFF2-40B4-BE49-F238E27FC236}">
                <a16:creationId xmlns:a16="http://schemas.microsoft.com/office/drawing/2014/main" id="{B886B8D8-539E-2FDB-D848-97FB50EBA69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7280" y="4010770"/>
            <a:ext cx="1771565" cy="1680007"/>
          </a:xfrm>
          <a:prstGeom prst="rect">
            <a:avLst/>
          </a:prstGeom>
        </p:spPr>
      </p:pic>
      <p:sp>
        <p:nvSpPr>
          <p:cNvPr id="50" name="object 40">
            <a:extLst>
              <a:ext uri="{FF2B5EF4-FFF2-40B4-BE49-F238E27FC236}">
                <a16:creationId xmlns:a16="http://schemas.microsoft.com/office/drawing/2014/main" id="{52B5C4C5-9A45-4932-DE1F-8A34FA9B37EA}"/>
              </a:ext>
            </a:extLst>
          </p:cNvPr>
          <p:cNvSpPr txBox="1"/>
          <p:nvPr/>
        </p:nvSpPr>
        <p:spPr>
          <a:xfrm>
            <a:off x="1384419" y="5732535"/>
            <a:ext cx="1058333" cy="43174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 defTabSz="1219170">
              <a:spcBef>
                <a:spcPts val="127"/>
              </a:spcBef>
            </a:pPr>
            <a:r>
              <a:rPr sz="900" i="1" kern="0" spc="-53" dirty="0">
                <a:solidFill>
                  <a:srgbClr val="333333"/>
                </a:solidFill>
                <a:latin typeface="Century Gothic"/>
                <a:cs typeface="Century Gothic"/>
              </a:rPr>
              <a:t>AAC</a:t>
            </a:r>
            <a:r>
              <a:rPr sz="900" i="1" kern="0" spc="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Jamb</a:t>
            </a:r>
            <a:r>
              <a:rPr sz="900" i="1" kern="0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and</a:t>
            </a:r>
            <a:r>
              <a:rPr sz="900" i="1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 Lintel</a:t>
            </a:r>
            <a:r>
              <a:rPr sz="900" i="1" kern="0" spc="2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production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has</a:t>
            </a:r>
            <a:r>
              <a:rPr sz="900" i="1" kern="0" spc="1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commenced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pic>
        <p:nvPicPr>
          <p:cNvPr id="51" name="object 42">
            <a:extLst>
              <a:ext uri="{FF2B5EF4-FFF2-40B4-BE49-F238E27FC236}">
                <a16:creationId xmlns:a16="http://schemas.microsoft.com/office/drawing/2014/main" id="{273A4F69-B6B4-12A1-A52A-A113BA6099F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81816" y="4005928"/>
            <a:ext cx="1797473" cy="1680007"/>
          </a:xfrm>
          <a:prstGeom prst="rect">
            <a:avLst/>
          </a:prstGeom>
        </p:spPr>
      </p:pic>
      <p:sp>
        <p:nvSpPr>
          <p:cNvPr id="52" name="object 43">
            <a:extLst>
              <a:ext uri="{FF2B5EF4-FFF2-40B4-BE49-F238E27FC236}">
                <a16:creationId xmlns:a16="http://schemas.microsoft.com/office/drawing/2014/main" id="{E41C37A7-C7BB-5C00-5F43-A2CFA73EF9A3}"/>
              </a:ext>
            </a:extLst>
          </p:cNvPr>
          <p:cNvSpPr txBox="1"/>
          <p:nvPr/>
        </p:nvSpPr>
        <p:spPr>
          <a:xfrm>
            <a:off x="3180707" y="5731722"/>
            <a:ext cx="1590887" cy="59050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 defTabSz="1219170">
              <a:spcBef>
                <a:spcPts val="127"/>
              </a:spcBef>
            </a:pPr>
            <a:r>
              <a:rPr sz="900" i="1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900" i="1" kern="0" spc="2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first</a:t>
            </a:r>
            <a:r>
              <a:rPr sz="900" i="1" kern="0" spc="1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lightweight</a:t>
            </a:r>
            <a:r>
              <a:rPr sz="900" i="1" kern="0" spc="1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AAC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27" dirty="0">
                <a:solidFill>
                  <a:srgbClr val="333333"/>
                </a:solidFill>
                <a:latin typeface="Century Gothic"/>
                <a:cs typeface="Century Gothic"/>
              </a:rPr>
              <a:t>(ecoblock)</a:t>
            </a:r>
            <a:r>
              <a:rPr sz="900" i="1" kern="0" spc="8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production</a:t>
            </a:r>
            <a:r>
              <a:rPr sz="900" i="1" kern="0" spc="8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has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made</a:t>
            </a:r>
            <a:r>
              <a:rPr sz="900" i="1" kern="0" spc="6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as</a:t>
            </a:r>
            <a:r>
              <a:rPr sz="900" i="1" kern="0" spc="3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350</a:t>
            </a:r>
            <a:r>
              <a:rPr sz="900" i="1" kern="0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kg/m</a:t>
            </a:r>
            <a:r>
              <a:rPr sz="900" i="1" kern="0" baseline="30000" dirty="0">
                <a:solidFill>
                  <a:srgbClr val="333333"/>
                </a:solidFill>
                <a:latin typeface="Century Gothic"/>
                <a:cs typeface="Century Gothic"/>
              </a:rPr>
              <a:t>3</a:t>
            </a:r>
            <a:r>
              <a:rPr sz="900" i="1" kern="0" spc="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in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Turkey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pic>
        <p:nvPicPr>
          <p:cNvPr id="53" name="object 45">
            <a:extLst>
              <a:ext uri="{FF2B5EF4-FFF2-40B4-BE49-F238E27FC236}">
                <a16:creationId xmlns:a16="http://schemas.microsoft.com/office/drawing/2014/main" id="{890D130C-7071-F36F-CF67-95A6FB3EBB7F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91126" y="4005928"/>
            <a:ext cx="1838452" cy="1680007"/>
          </a:xfrm>
          <a:prstGeom prst="rect">
            <a:avLst/>
          </a:prstGeom>
        </p:spPr>
      </p:pic>
      <p:sp>
        <p:nvSpPr>
          <p:cNvPr id="54" name="object 46">
            <a:extLst>
              <a:ext uri="{FF2B5EF4-FFF2-40B4-BE49-F238E27FC236}">
                <a16:creationId xmlns:a16="http://schemas.microsoft.com/office/drawing/2014/main" id="{F71341F7-B4EA-170D-5D9E-CB10D0E159C5}"/>
              </a:ext>
            </a:extLst>
          </p:cNvPr>
          <p:cNvSpPr txBox="1"/>
          <p:nvPr/>
        </p:nvSpPr>
        <p:spPr>
          <a:xfrm>
            <a:off x="4960401" y="5704494"/>
            <a:ext cx="1877060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 defTabSz="1219170">
              <a:spcBef>
                <a:spcPts val="127"/>
              </a:spcBef>
            </a:pP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Increased</a:t>
            </a:r>
            <a:r>
              <a:rPr sz="900" i="1" kern="0" spc="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900" i="1" kern="0" spc="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capacity</a:t>
            </a:r>
            <a:r>
              <a:rPr sz="900" i="1" kern="0" spc="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900" i="1" kern="0" spc="28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40" dirty="0">
                <a:solidFill>
                  <a:srgbClr val="333333"/>
                </a:solidFill>
                <a:latin typeface="Century Gothic"/>
                <a:cs typeface="Century Gothic"/>
              </a:rPr>
              <a:t>AAC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Plant</a:t>
            </a:r>
            <a:r>
              <a:rPr sz="900" i="1" kern="0" spc="1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with</a:t>
            </a:r>
            <a:r>
              <a:rPr sz="900" i="1" kern="0" spc="1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900" i="1" kern="0" spc="1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new</a:t>
            </a:r>
            <a:r>
              <a:rPr sz="900" i="1" kern="0" spc="152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60" dirty="0">
                <a:solidFill>
                  <a:srgbClr val="333333"/>
                </a:solidFill>
                <a:latin typeface="Century Gothic"/>
                <a:cs typeface="Century Gothic"/>
              </a:rPr>
              <a:t>AAC</a:t>
            </a:r>
            <a:r>
              <a:rPr sz="900" i="1" kern="0" spc="9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Plant</a:t>
            </a:r>
            <a:r>
              <a:rPr sz="900" i="1" kern="0" spc="1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as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6933" algn="just" defTabSz="1219170"/>
            <a:r>
              <a:rPr sz="900" i="1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408.420</a:t>
            </a:r>
            <a:r>
              <a:rPr sz="900" i="1" kern="0" spc="1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m</a:t>
            </a:r>
            <a:r>
              <a:rPr sz="900" i="1" kern="0" baseline="30000" dirty="0">
                <a:solidFill>
                  <a:srgbClr val="333333"/>
                </a:solidFill>
                <a:latin typeface="Century Gothic"/>
                <a:cs typeface="Century Gothic"/>
              </a:rPr>
              <a:t>3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/year</a:t>
            </a:r>
            <a:r>
              <a:rPr sz="900" i="1" kern="0" spc="13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capacity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pic>
        <p:nvPicPr>
          <p:cNvPr id="55" name="object 47">
            <a:extLst>
              <a:ext uri="{FF2B5EF4-FFF2-40B4-BE49-F238E27FC236}">
                <a16:creationId xmlns:a16="http://schemas.microsoft.com/office/drawing/2014/main" id="{C873950F-870E-0DB3-8E18-E974E7F10DC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13812" y="4005928"/>
            <a:ext cx="1861649" cy="1680007"/>
          </a:xfrm>
          <a:prstGeom prst="rect">
            <a:avLst/>
          </a:prstGeom>
        </p:spPr>
      </p:pic>
      <p:sp>
        <p:nvSpPr>
          <p:cNvPr id="56" name="object 48">
            <a:extLst>
              <a:ext uri="{FF2B5EF4-FFF2-40B4-BE49-F238E27FC236}">
                <a16:creationId xmlns:a16="http://schemas.microsoft.com/office/drawing/2014/main" id="{3E5A9AAD-96DD-7F8F-9712-2ED5C653086E}"/>
              </a:ext>
            </a:extLst>
          </p:cNvPr>
          <p:cNvSpPr txBox="1"/>
          <p:nvPr/>
        </p:nvSpPr>
        <p:spPr>
          <a:xfrm>
            <a:off x="7253563" y="3538008"/>
            <a:ext cx="1626447" cy="59050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 defTabSz="1219170">
              <a:spcBef>
                <a:spcPts val="127"/>
              </a:spcBef>
            </a:pP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Lime</a:t>
            </a:r>
            <a:r>
              <a:rPr sz="900" i="1" kern="0" spc="12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Plant,</a:t>
            </a:r>
            <a:r>
              <a:rPr sz="900" i="1" kern="0" spc="1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Machine</a:t>
            </a:r>
            <a:r>
              <a:rPr sz="900" i="1" kern="0" spc="20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27" dirty="0">
                <a:solidFill>
                  <a:srgbClr val="333333"/>
                </a:solidFill>
                <a:latin typeface="Century Gothic"/>
                <a:cs typeface="Century Gothic"/>
              </a:rPr>
              <a:t>Plant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and</a:t>
            </a:r>
            <a:r>
              <a:rPr sz="900" i="1" kern="0" spc="11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53" dirty="0">
                <a:solidFill>
                  <a:srgbClr val="333333"/>
                </a:solidFill>
                <a:latin typeface="Century Gothic"/>
                <a:cs typeface="Century Gothic"/>
              </a:rPr>
              <a:t>AAC</a:t>
            </a:r>
            <a:r>
              <a:rPr sz="900" i="1" kern="0" spc="8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Plant</a:t>
            </a:r>
            <a:r>
              <a:rPr sz="900" i="1" kern="0" spc="10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27" dirty="0">
                <a:solidFill>
                  <a:srgbClr val="333333"/>
                </a:solidFill>
                <a:latin typeface="Century Gothic"/>
                <a:cs typeface="Century Gothic"/>
              </a:rPr>
              <a:t>were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gathered</a:t>
            </a:r>
            <a:r>
              <a:rPr sz="900" i="1" kern="0" spc="11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under</a:t>
            </a:r>
            <a:r>
              <a:rPr sz="900" i="1" kern="0" spc="1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900" i="1" kern="0" spc="1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Nuh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 err="1">
                <a:solidFill>
                  <a:srgbClr val="333333"/>
                </a:solidFill>
                <a:latin typeface="Century Gothic"/>
                <a:cs typeface="Century Gothic"/>
              </a:rPr>
              <a:t>Yapı</a:t>
            </a:r>
            <a:r>
              <a:rPr sz="900" i="1" kern="0" spc="8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27" dirty="0">
                <a:solidFill>
                  <a:srgbClr val="333333"/>
                </a:solidFill>
                <a:latin typeface="Century Gothic"/>
                <a:cs typeface="Century Gothic"/>
              </a:rPr>
              <a:t>roof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7" name="object 49">
            <a:extLst>
              <a:ext uri="{FF2B5EF4-FFF2-40B4-BE49-F238E27FC236}">
                <a16:creationId xmlns:a16="http://schemas.microsoft.com/office/drawing/2014/main" id="{04094AD5-DA5F-0C27-EB93-20CE6A577DF7}"/>
              </a:ext>
            </a:extLst>
          </p:cNvPr>
          <p:cNvSpPr txBox="1"/>
          <p:nvPr/>
        </p:nvSpPr>
        <p:spPr>
          <a:xfrm>
            <a:off x="7095524" y="5710558"/>
            <a:ext cx="2030647" cy="590504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 defTabSz="1219170">
              <a:spcBef>
                <a:spcPts val="127"/>
              </a:spcBef>
            </a:pPr>
            <a:r>
              <a:rPr sz="900" i="1" kern="0" spc="80" dirty="0">
                <a:solidFill>
                  <a:srgbClr val="333333"/>
                </a:solidFill>
                <a:latin typeface="Century Gothic"/>
                <a:cs typeface="Century Gothic"/>
              </a:rPr>
              <a:t>By</a:t>
            </a:r>
            <a:r>
              <a:rPr sz="900" i="1" kern="0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increasing</a:t>
            </a:r>
            <a:r>
              <a:rPr sz="900" i="1" kern="0" spc="8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900" i="1" kern="0" spc="6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capacity</a:t>
            </a:r>
            <a:r>
              <a:rPr sz="900" i="1" kern="0" spc="8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Lime</a:t>
            </a:r>
            <a:r>
              <a:rPr sz="900" i="1" kern="0" spc="13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Plant</a:t>
            </a:r>
            <a:r>
              <a:rPr sz="900" i="1" kern="0" spc="20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has</a:t>
            </a:r>
            <a:r>
              <a:rPr sz="900" i="1" kern="0" spc="16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continued</a:t>
            </a:r>
            <a:r>
              <a:rPr sz="900" i="1" kern="0" spc="2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production</a:t>
            </a:r>
            <a:r>
              <a:rPr sz="900" i="1" kern="0" spc="1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with</a:t>
            </a:r>
            <a:r>
              <a:rPr sz="900" i="1" kern="0" spc="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a</a:t>
            </a:r>
            <a:r>
              <a:rPr sz="900" i="1" kern="0" spc="7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new</a:t>
            </a:r>
            <a:r>
              <a:rPr sz="900" i="1" kern="0" spc="8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27" dirty="0">
                <a:solidFill>
                  <a:srgbClr val="333333"/>
                </a:solidFill>
                <a:latin typeface="Century Gothic"/>
                <a:cs typeface="Century Gothic"/>
              </a:rPr>
              <a:t>Lime</a:t>
            </a:r>
            <a:r>
              <a:rPr sz="900" i="1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 Plant</a:t>
            </a:r>
            <a:r>
              <a:rPr sz="900" i="1" kern="0" spc="1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as</a:t>
            </a:r>
            <a:r>
              <a:rPr sz="900" i="1" kern="0" spc="14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208.000</a:t>
            </a:r>
            <a:r>
              <a:rPr sz="900" i="1" kern="0" spc="22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t/year</a:t>
            </a:r>
            <a:r>
              <a:rPr sz="900" i="1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capacity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8" name="object 51">
            <a:extLst>
              <a:ext uri="{FF2B5EF4-FFF2-40B4-BE49-F238E27FC236}">
                <a16:creationId xmlns:a16="http://schemas.microsoft.com/office/drawing/2014/main" id="{EE693D44-03B6-D13A-DB20-E5FC0B760D5A}"/>
              </a:ext>
            </a:extLst>
          </p:cNvPr>
          <p:cNvSpPr txBox="1"/>
          <p:nvPr/>
        </p:nvSpPr>
        <p:spPr>
          <a:xfrm>
            <a:off x="9303462" y="5697585"/>
            <a:ext cx="1665393" cy="44693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 defTabSz="1219170">
              <a:spcBef>
                <a:spcPts val="127"/>
              </a:spcBef>
            </a:pPr>
            <a:r>
              <a:rPr sz="900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Thermal</a:t>
            </a:r>
            <a:r>
              <a:rPr sz="900" kern="0" spc="2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kern="0" spc="13" dirty="0">
                <a:solidFill>
                  <a:srgbClr val="333333"/>
                </a:solidFill>
                <a:latin typeface="Century Gothic"/>
                <a:cs typeface="Century Gothic"/>
              </a:rPr>
              <a:t>Insulation</a:t>
            </a:r>
            <a:r>
              <a:rPr sz="900" kern="0" spc="25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kern="0" spc="-27" dirty="0">
                <a:solidFill>
                  <a:srgbClr val="333333"/>
                </a:solidFill>
                <a:latin typeface="Century Gothic"/>
                <a:cs typeface="Century Gothic"/>
              </a:rPr>
              <a:t>Plate</a:t>
            </a:r>
            <a:r>
              <a:rPr sz="900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kern="0" dirty="0">
                <a:solidFill>
                  <a:srgbClr val="333333"/>
                </a:solidFill>
                <a:latin typeface="Century Gothic"/>
                <a:cs typeface="Century Gothic"/>
              </a:rPr>
              <a:t>(Termoküp)</a:t>
            </a:r>
            <a:r>
              <a:rPr sz="900" kern="0" spc="19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kern="0" dirty="0">
                <a:solidFill>
                  <a:srgbClr val="333333"/>
                </a:solidFill>
                <a:latin typeface="Century Gothic"/>
                <a:cs typeface="Century Gothic"/>
              </a:rPr>
              <a:t>production</a:t>
            </a:r>
            <a:r>
              <a:rPr sz="900" kern="0" spc="253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kern="0" spc="-33" dirty="0">
                <a:solidFill>
                  <a:srgbClr val="333333"/>
                </a:solidFill>
                <a:latin typeface="Century Gothic"/>
                <a:cs typeface="Century Gothic"/>
              </a:rPr>
              <a:t>has</a:t>
            </a:r>
            <a:r>
              <a:rPr sz="900" kern="0" spc="667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kern="0" spc="-13" dirty="0">
                <a:solidFill>
                  <a:srgbClr val="333333"/>
                </a:solidFill>
                <a:latin typeface="Century Gothic"/>
                <a:cs typeface="Century Gothic"/>
              </a:rPr>
              <a:t>commenced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pic>
        <p:nvPicPr>
          <p:cNvPr id="59" name="object 52">
            <a:extLst>
              <a:ext uri="{FF2B5EF4-FFF2-40B4-BE49-F238E27FC236}">
                <a16:creationId xmlns:a16="http://schemas.microsoft.com/office/drawing/2014/main" id="{0A0B3A54-F090-6F9B-DFF0-9445472DFA0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35559" y="4021304"/>
            <a:ext cx="1842684" cy="1680007"/>
          </a:xfrm>
          <a:prstGeom prst="rect">
            <a:avLst/>
          </a:prstGeom>
        </p:spPr>
      </p:pic>
      <p:sp>
        <p:nvSpPr>
          <p:cNvPr id="60" name="object 24">
            <a:extLst>
              <a:ext uri="{FF2B5EF4-FFF2-40B4-BE49-F238E27FC236}">
                <a16:creationId xmlns:a16="http://schemas.microsoft.com/office/drawing/2014/main" id="{D7EC2243-6C0E-DD2A-1603-CC70EB7685D7}"/>
              </a:ext>
            </a:extLst>
          </p:cNvPr>
          <p:cNvSpPr txBox="1"/>
          <p:nvPr/>
        </p:nvSpPr>
        <p:spPr>
          <a:xfrm>
            <a:off x="1678873" y="3342489"/>
            <a:ext cx="42290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1984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1" name="object 27">
            <a:extLst>
              <a:ext uri="{FF2B5EF4-FFF2-40B4-BE49-F238E27FC236}">
                <a16:creationId xmlns:a16="http://schemas.microsoft.com/office/drawing/2014/main" id="{269524B9-BA55-E6B7-7E74-4C028C057E38}"/>
              </a:ext>
            </a:extLst>
          </p:cNvPr>
          <p:cNvSpPr txBox="1"/>
          <p:nvPr/>
        </p:nvSpPr>
        <p:spPr>
          <a:xfrm>
            <a:off x="3615166" y="3342489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1995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2" name="object 29">
            <a:extLst>
              <a:ext uri="{FF2B5EF4-FFF2-40B4-BE49-F238E27FC236}">
                <a16:creationId xmlns:a16="http://schemas.microsoft.com/office/drawing/2014/main" id="{FFC5B1DF-9876-C4F4-E6FC-6CEF891C8134}"/>
              </a:ext>
            </a:extLst>
          </p:cNvPr>
          <p:cNvSpPr txBox="1"/>
          <p:nvPr/>
        </p:nvSpPr>
        <p:spPr>
          <a:xfrm>
            <a:off x="5885180" y="3342489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1996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3" name="object 32">
            <a:extLst>
              <a:ext uri="{FF2B5EF4-FFF2-40B4-BE49-F238E27FC236}">
                <a16:creationId xmlns:a16="http://schemas.microsoft.com/office/drawing/2014/main" id="{157E46B3-39A9-16DC-A340-D7C46E59D354}"/>
              </a:ext>
            </a:extLst>
          </p:cNvPr>
          <p:cNvSpPr txBox="1"/>
          <p:nvPr/>
        </p:nvSpPr>
        <p:spPr>
          <a:xfrm>
            <a:off x="7861874" y="3326191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1998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4" name="object 37">
            <a:extLst>
              <a:ext uri="{FF2B5EF4-FFF2-40B4-BE49-F238E27FC236}">
                <a16:creationId xmlns:a16="http://schemas.microsoft.com/office/drawing/2014/main" id="{AD19A7F0-D8C7-FD11-BC80-DC8593223676}"/>
              </a:ext>
            </a:extLst>
          </p:cNvPr>
          <p:cNvSpPr txBox="1"/>
          <p:nvPr/>
        </p:nvSpPr>
        <p:spPr>
          <a:xfrm>
            <a:off x="9946081" y="3319754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1999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5" name="object 38">
            <a:extLst>
              <a:ext uri="{FF2B5EF4-FFF2-40B4-BE49-F238E27FC236}">
                <a16:creationId xmlns:a16="http://schemas.microsoft.com/office/drawing/2014/main" id="{612D0134-8F19-C9D1-F8BC-772C414DB483}"/>
              </a:ext>
            </a:extLst>
          </p:cNvPr>
          <p:cNvSpPr txBox="1"/>
          <p:nvPr/>
        </p:nvSpPr>
        <p:spPr>
          <a:xfrm>
            <a:off x="1702765" y="5542821"/>
            <a:ext cx="4216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2000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6" name="object 41">
            <a:extLst>
              <a:ext uri="{FF2B5EF4-FFF2-40B4-BE49-F238E27FC236}">
                <a16:creationId xmlns:a16="http://schemas.microsoft.com/office/drawing/2014/main" id="{ABA35FB3-70B1-EEF0-BA90-5179342F0A05}"/>
              </a:ext>
            </a:extLst>
          </p:cNvPr>
          <p:cNvSpPr txBox="1"/>
          <p:nvPr/>
        </p:nvSpPr>
        <p:spPr>
          <a:xfrm>
            <a:off x="3769165" y="5544521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2005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7" name="object 44">
            <a:extLst>
              <a:ext uri="{FF2B5EF4-FFF2-40B4-BE49-F238E27FC236}">
                <a16:creationId xmlns:a16="http://schemas.microsoft.com/office/drawing/2014/main" id="{95B0FD32-86F0-3EBA-CECD-6515A7316C99}"/>
              </a:ext>
            </a:extLst>
          </p:cNvPr>
          <p:cNvSpPr txBox="1"/>
          <p:nvPr/>
        </p:nvSpPr>
        <p:spPr>
          <a:xfrm>
            <a:off x="5781880" y="5536429"/>
            <a:ext cx="42290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2008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BA78AED2-647B-5CFE-EE0C-59467714046D}"/>
              </a:ext>
            </a:extLst>
          </p:cNvPr>
          <p:cNvSpPr txBox="1"/>
          <p:nvPr/>
        </p:nvSpPr>
        <p:spPr>
          <a:xfrm>
            <a:off x="7620332" y="5545804"/>
            <a:ext cx="121983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 defTabSz="914400">
              <a:spcBef>
                <a:spcPts val="140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2011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69" name="object 50">
            <a:extLst>
              <a:ext uri="{FF2B5EF4-FFF2-40B4-BE49-F238E27FC236}">
                <a16:creationId xmlns:a16="http://schemas.microsoft.com/office/drawing/2014/main" id="{23951728-0F37-C46E-D862-54E1AC9B591D}"/>
              </a:ext>
            </a:extLst>
          </p:cNvPr>
          <p:cNvSpPr txBox="1"/>
          <p:nvPr/>
        </p:nvSpPr>
        <p:spPr>
          <a:xfrm>
            <a:off x="10044890" y="5544521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2013</a:t>
            </a:r>
            <a:endParaRPr sz="1400" b="1" kern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984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58B1A-57C4-B4E2-1C71-F9808C5F2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E9919D-5D69-B8D9-0696-15709855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Company</a:t>
            </a:r>
            <a:r>
              <a:rPr lang="tr-TR" dirty="0"/>
              <a:t> </a:t>
            </a:r>
            <a:r>
              <a:rPr lang="tr-TR" dirty="0" err="1"/>
              <a:t>Description</a:t>
            </a:r>
            <a:endParaRPr lang="tr-TR" dirty="0"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093D407D-EAB2-25F5-D6A6-97CBBB12D318}"/>
              </a:ext>
            </a:extLst>
          </p:cNvPr>
          <p:cNvSpPr txBox="1"/>
          <p:nvPr/>
        </p:nvSpPr>
        <p:spPr>
          <a:xfrm>
            <a:off x="2012661" y="4141045"/>
            <a:ext cx="1206500" cy="42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Title</a:t>
            </a:r>
            <a:r>
              <a:rPr sz="900" i="1" spc="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333333"/>
                </a:solidFill>
                <a:latin typeface="Century Gothic"/>
                <a:cs typeface="Century Gothic"/>
              </a:rPr>
              <a:t>change</a:t>
            </a:r>
            <a:r>
              <a:rPr sz="900" i="1" spc="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was</a:t>
            </a:r>
            <a:r>
              <a:rPr sz="900" i="1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made</a:t>
            </a:r>
            <a:r>
              <a:rPr sz="900" i="1" spc="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-25" dirty="0">
                <a:solidFill>
                  <a:srgbClr val="333333"/>
                </a:solidFill>
                <a:latin typeface="Century Gothic"/>
                <a:cs typeface="Century Gothic"/>
              </a:rPr>
              <a:t>as</a:t>
            </a:r>
            <a:r>
              <a:rPr sz="900" i="1" spc="20" dirty="0">
                <a:solidFill>
                  <a:srgbClr val="333333"/>
                </a:solidFill>
                <a:latin typeface="Century Gothic"/>
                <a:cs typeface="Century Gothic"/>
              </a:rPr>
              <a:t> Nuh</a:t>
            </a:r>
            <a:r>
              <a:rPr sz="900" i="1" spc="1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20" dirty="0">
                <a:solidFill>
                  <a:srgbClr val="333333"/>
                </a:solidFill>
                <a:latin typeface="Century Gothic"/>
                <a:cs typeface="Century Gothic"/>
              </a:rPr>
              <a:t>Yapı</a:t>
            </a:r>
            <a:r>
              <a:rPr sz="900" i="1" spc="9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20" dirty="0">
                <a:solidFill>
                  <a:srgbClr val="333333"/>
                </a:solidFill>
                <a:latin typeface="Century Gothic"/>
                <a:cs typeface="Century Gothic"/>
              </a:rPr>
              <a:t>Ürünleri</a:t>
            </a:r>
            <a:r>
              <a:rPr sz="900" i="1" spc="8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-20" dirty="0">
                <a:solidFill>
                  <a:srgbClr val="333333"/>
                </a:solidFill>
                <a:latin typeface="Century Gothic"/>
                <a:cs typeface="Century Gothic"/>
              </a:rPr>
              <a:t>A.Ş.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0" name="object 25">
            <a:extLst>
              <a:ext uri="{FF2B5EF4-FFF2-40B4-BE49-F238E27FC236}">
                <a16:creationId xmlns:a16="http://schemas.microsoft.com/office/drawing/2014/main" id="{9EBDA1B8-F57B-8036-88A1-857E8952A46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7147" y="2790018"/>
            <a:ext cx="1382014" cy="1260005"/>
          </a:xfrm>
          <a:prstGeom prst="rect">
            <a:avLst/>
          </a:prstGeom>
        </p:spPr>
      </p:pic>
      <p:sp>
        <p:nvSpPr>
          <p:cNvPr id="21" name="object 27">
            <a:extLst>
              <a:ext uri="{FF2B5EF4-FFF2-40B4-BE49-F238E27FC236}">
                <a16:creationId xmlns:a16="http://schemas.microsoft.com/office/drawing/2014/main" id="{79273D37-A8A1-59A8-62B6-509755C59F8B}"/>
              </a:ext>
            </a:extLst>
          </p:cNvPr>
          <p:cNvSpPr txBox="1"/>
          <p:nvPr/>
        </p:nvSpPr>
        <p:spPr>
          <a:xfrm>
            <a:off x="3894985" y="4095247"/>
            <a:ext cx="1508125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900" i="1" spc="20" dirty="0">
                <a:solidFill>
                  <a:srgbClr val="333333"/>
                </a:solidFill>
                <a:latin typeface="Century Gothic"/>
                <a:cs typeface="Century Gothic"/>
              </a:rPr>
              <a:t>Aluminum</a:t>
            </a:r>
            <a:r>
              <a:rPr sz="900" i="1" spc="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20" dirty="0">
                <a:solidFill>
                  <a:srgbClr val="333333"/>
                </a:solidFill>
                <a:latin typeface="Century Gothic"/>
                <a:cs typeface="Century Gothic"/>
              </a:rPr>
              <a:t>paste</a:t>
            </a:r>
            <a:r>
              <a:rPr sz="900" i="1" spc="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production</a:t>
            </a:r>
            <a:r>
              <a:rPr sz="900" i="1" spc="7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-25" dirty="0">
                <a:solidFill>
                  <a:srgbClr val="333333"/>
                </a:solidFill>
                <a:latin typeface="Century Gothic"/>
                <a:cs typeface="Century Gothic"/>
              </a:rPr>
              <a:t>was</a:t>
            </a:r>
            <a:r>
              <a:rPr sz="900" i="1" spc="5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333333"/>
                </a:solidFill>
                <a:latin typeface="Century Gothic"/>
                <a:cs typeface="Century Gothic"/>
              </a:rPr>
              <a:t>commenced</a:t>
            </a:r>
            <a:r>
              <a:rPr sz="900" i="1" spc="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as</a:t>
            </a:r>
            <a:r>
              <a:rPr sz="900" i="1" spc="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900" i="1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first</a:t>
            </a:r>
            <a:r>
              <a:rPr sz="900" i="1" spc="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and</a:t>
            </a:r>
            <a:r>
              <a:rPr sz="900" i="1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-20" dirty="0">
                <a:solidFill>
                  <a:srgbClr val="333333"/>
                </a:solidFill>
                <a:latin typeface="Century Gothic"/>
                <a:cs typeface="Century Gothic"/>
              </a:rPr>
              <a:t>only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 in</a:t>
            </a:r>
            <a:r>
              <a:rPr sz="900" i="1" spc="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Turkey</a:t>
            </a:r>
            <a:r>
              <a:rPr sz="900" i="1" spc="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10" dirty="0">
                <a:solidFill>
                  <a:srgbClr val="333333"/>
                </a:solidFill>
                <a:latin typeface="Century Gothic"/>
                <a:cs typeface="Century Gothic"/>
              </a:rPr>
              <a:t>to</a:t>
            </a:r>
            <a:r>
              <a:rPr sz="900" i="1" spc="3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333333"/>
                </a:solidFill>
                <a:latin typeface="Century Gothic"/>
                <a:cs typeface="Century Gothic"/>
              </a:rPr>
              <a:t>produce</a:t>
            </a:r>
            <a:r>
              <a:rPr sz="900" i="1" spc="8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-25" dirty="0">
                <a:solidFill>
                  <a:srgbClr val="333333"/>
                </a:solidFill>
                <a:latin typeface="Century Gothic"/>
                <a:cs typeface="Century Gothic"/>
              </a:rPr>
              <a:t>AAC</a:t>
            </a:r>
            <a:endParaRPr sz="900" dirty="0">
              <a:latin typeface="Century Gothic"/>
              <a:cs typeface="Century Gothic"/>
            </a:endParaRPr>
          </a:p>
        </p:txBody>
      </p:sp>
      <p:grpSp>
        <p:nvGrpSpPr>
          <p:cNvPr id="22" name="object 28">
            <a:extLst>
              <a:ext uri="{FF2B5EF4-FFF2-40B4-BE49-F238E27FC236}">
                <a16:creationId xmlns:a16="http://schemas.microsoft.com/office/drawing/2014/main" id="{A066C0D1-1D3A-17BD-9C95-E9A11E96BC89}"/>
              </a:ext>
            </a:extLst>
          </p:cNvPr>
          <p:cNvGrpSpPr/>
          <p:nvPr/>
        </p:nvGrpSpPr>
        <p:grpSpPr>
          <a:xfrm>
            <a:off x="3910978" y="2782726"/>
            <a:ext cx="6053956" cy="1274587"/>
            <a:chOff x="2811907" y="2000846"/>
            <a:chExt cx="6053956" cy="1274587"/>
          </a:xfrm>
        </p:grpSpPr>
        <p:pic>
          <p:nvPicPr>
            <p:cNvPr id="23" name="object 29">
              <a:extLst>
                <a:ext uri="{FF2B5EF4-FFF2-40B4-BE49-F238E27FC236}">
                  <a16:creationId xmlns:a16="http://schemas.microsoft.com/office/drawing/2014/main" id="{4DE81BB3-487F-B9AC-FDA6-2559BE24ED13}"/>
                </a:ext>
              </a:extLst>
            </p:cNvPr>
            <p:cNvPicPr/>
            <p:nvPr/>
          </p:nvPicPr>
          <p:blipFill>
            <a:blip r:embed="rId3" cstate="print"/>
            <a:srcRect b="39097"/>
            <a:stretch/>
          </p:blipFill>
          <p:spPr>
            <a:xfrm>
              <a:off x="7094213" y="2036798"/>
              <a:ext cx="1771650" cy="1238635"/>
            </a:xfrm>
            <a:prstGeom prst="rect">
              <a:avLst/>
            </a:prstGeom>
          </p:spPr>
        </p:pic>
        <p:pic>
          <p:nvPicPr>
            <p:cNvPr id="24" name="object 30">
              <a:extLst>
                <a:ext uri="{FF2B5EF4-FFF2-40B4-BE49-F238E27FC236}">
                  <a16:creationId xmlns:a16="http://schemas.microsoft.com/office/drawing/2014/main" id="{F18CA9FF-753E-32B5-C6E2-3ABC7F2F843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907" y="2000846"/>
              <a:ext cx="1320165" cy="1260005"/>
            </a:xfrm>
            <a:prstGeom prst="rect">
              <a:avLst/>
            </a:prstGeom>
          </p:spPr>
        </p:pic>
      </p:grpSp>
      <p:sp>
        <p:nvSpPr>
          <p:cNvPr id="25" name="object 33">
            <a:extLst>
              <a:ext uri="{FF2B5EF4-FFF2-40B4-BE49-F238E27FC236}">
                <a16:creationId xmlns:a16="http://schemas.microsoft.com/office/drawing/2014/main" id="{F5D73C7B-8516-C721-E767-D5872C67916D}"/>
              </a:ext>
            </a:extLst>
          </p:cNvPr>
          <p:cNvSpPr txBox="1"/>
          <p:nvPr/>
        </p:nvSpPr>
        <p:spPr>
          <a:xfrm>
            <a:off x="7640208" y="2531066"/>
            <a:ext cx="4216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id="{D2243516-5F30-028E-2D00-36FBF1C938A5}"/>
              </a:ext>
            </a:extLst>
          </p:cNvPr>
          <p:cNvSpPr txBox="1"/>
          <p:nvPr/>
        </p:nvSpPr>
        <p:spPr>
          <a:xfrm>
            <a:off x="8468923" y="4210294"/>
            <a:ext cx="161353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900" i="1" dirty="0">
                <a:solidFill>
                  <a:srgbClr val="333333"/>
                </a:solidFill>
                <a:latin typeface="Century Gothic"/>
                <a:cs typeface="Century Gothic"/>
              </a:rPr>
              <a:t>Research</a:t>
            </a:r>
            <a:r>
              <a:rPr sz="900" i="1" spc="8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333333"/>
                </a:solidFill>
                <a:latin typeface="Century Gothic"/>
                <a:cs typeface="Century Gothic"/>
              </a:rPr>
              <a:t>and</a:t>
            </a:r>
            <a:r>
              <a:rPr sz="900" i="1" spc="7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333333"/>
                </a:solidFill>
                <a:latin typeface="Century Gothic"/>
                <a:cs typeface="Century Gothic"/>
              </a:rPr>
              <a:t>Development</a:t>
            </a:r>
            <a:r>
              <a:rPr sz="900" i="1" spc="1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-10" dirty="0">
                <a:solidFill>
                  <a:srgbClr val="333333"/>
                </a:solidFill>
                <a:latin typeface="Century Gothic"/>
                <a:cs typeface="Century Gothic"/>
              </a:rPr>
              <a:t>Center</a:t>
            </a:r>
            <a:r>
              <a:rPr sz="900" i="1" spc="5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dirty="0">
                <a:solidFill>
                  <a:srgbClr val="333333"/>
                </a:solidFill>
                <a:latin typeface="Century Gothic"/>
                <a:cs typeface="Century Gothic"/>
              </a:rPr>
              <a:t>was</a:t>
            </a:r>
            <a:r>
              <a:rPr sz="900" i="1" spc="5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spc="-10" dirty="0">
                <a:solidFill>
                  <a:srgbClr val="333333"/>
                </a:solidFill>
                <a:latin typeface="Century Gothic"/>
                <a:cs typeface="Century Gothic"/>
              </a:rPr>
              <a:t>commenced</a:t>
            </a:r>
            <a:endParaRPr sz="900" dirty="0">
              <a:latin typeface="Century Gothic"/>
              <a:cs typeface="Century Gothic"/>
            </a:endParaRPr>
          </a:p>
        </p:txBody>
      </p:sp>
      <p:pic>
        <p:nvPicPr>
          <p:cNvPr id="27" name="object 35">
            <a:extLst>
              <a:ext uri="{FF2B5EF4-FFF2-40B4-BE49-F238E27FC236}">
                <a16:creationId xmlns:a16="http://schemas.microsoft.com/office/drawing/2014/main" id="{231A4C01-B3F3-F029-23E8-D5D8E533DB63}"/>
              </a:ext>
            </a:extLst>
          </p:cNvPr>
          <p:cNvPicPr/>
          <p:nvPr/>
        </p:nvPicPr>
        <p:blipFill>
          <a:blip r:embed="rId5" cstate="print"/>
          <a:srcRect b="39096"/>
          <a:stretch/>
        </p:blipFill>
        <p:spPr>
          <a:xfrm>
            <a:off x="5935530" y="2840847"/>
            <a:ext cx="1774698" cy="1238636"/>
          </a:xfrm>
          <a:prstGeom prst="rect">
            <a:avLst/>
          </a:prstGeom>
        </p:spPr>
      </p:pic>
      <p:sp>
        <p:nvSpPr>
          <p:cNvPr id="28" name="object 32">
            <a:extLst>
              <a:ext uri="{FF2B5EF4-FFF2-40B4-BE49-F238E27FC236}">
                <a16:creationId xmlns:a16="http://schemas.microsoft.com/office/drawing/2014/main" id="{D04942DB-3E80-F31D-363E-1B6B0C777A66}"/>
              </a:ext>
            </a:extLst>
          </p:cNvPr>
          <p:cNvSpPr txBox="1"/>
          <p:nvPr/>
        </p:nvSpPr>
        <p:spPr>
          <a:xfrm>
            <a:off x="6153293" y="4164497"/>
            <a:ext cx="150685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defTabSz="914400">
              <a:spcBef>
                <a:spcPts val="95"/>
              </a:spcBef>
            </a:pPr>
            <a:r>
              <a:rPr sz="900" i="1" kern="0" spc="10" dirty="0">
                <a:solidFill>
                  <a:srgbClr val="333333"/>
                </a:solidFill>
                <a:latin typeface="Century Gothic"/>
                <a:cs typeface="Century Gothic"/>
              </a:rPr>
              <a:t>Magnesium</a:t>
            </a:r>
            <a:r>
              <a:rPr sz="900" i="1" kern="0" spc="6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55" dirty="0">
                <a:solidFill>
                  <a:srgbClr val="333333"/>
                </a:solidFill>
                <a:latin typeface="Century Gothic"/>
                <a:cs typeface="Century Gothic"/>
              </a:rPr>
              <a:t>milk</a:t>
            </a:r>
            <a:r>
              <a:rPr sz="900" i="1" kern="0" spc="10" dirty="0">
                <a:solidFill>
                  <a:srgbClr val="333333"/>
                </a:solidFill>
                <a:latin typeface="Century Gothic"/>
                <a:cs typeface="Century Gothic"/>
              </a:rPr>
              <a:t> hydroxide</a:t>
            </a:r>
            <a:r>
              <a:rPr sz="900" i="1" kern="0" spc="8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25" dirty="0">
                <a:solidFill>
                  <a:srgbClr val="333333"/>
                </a:solidFill>
                <a:latin typeface="Century Gothic"/>
                <a:cs typeface="Century Gothic"/>
              </a:rPr>
              <a:t>was</a:t>
            </a:r>
            <a:r>
              <a:rPr sz="900" i="1" kern="0" spc="5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commenced</a:t>
            </a:r>
            <a:r>
              <a:rPr sz="900" i="1" kern="0" spc="5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10" dirty="0">
                <a:solidFill>
                  <a:srgbClr val="333333"/>
                </a:solidFill>
                <a:latin typeface="Century Gothic"/>
                <a:cs typeface="Century Gothic"/>
              </a:rPr>
              <a:t>as</a:t>
            </a:r>
            <a:r>
              <a:rPr sz="900" i="1" kern="0" spc="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10" dirty="0">
                <a:solidFill>
                  <a:srgbClr val="333333"/>
                </a:solidFill>
                <a:latin typeface="Century Gothic"/>
                <a:cs typeface="Century Gothic"/>
              </a:rPr>
              <a:t>the</a:t>
            </a:r>
            <a:r>
              <a:rPr sz="900" i="1" kern="0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10" dirty="0">
                <a:solidFill>
                  <a:srgbClr val="333333"/>
                </a:solidFill>
                <a:latin typeface="Century Gothic"/>
                <a:cs typeface="Century Gothic"/>
              </a:rPr>
              <a:t>first</a:t>
            </a:r>
            <a:r>
              <a:rPr sz="900" i="1" kern="0" spc="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10" dirty="0">
                <a:solidFill>
                  <a:srgbClr val="333333"/>
                </a:solidFill>
                <a:latin typeface="Century Gothic"/>
                <a:cs typeface="Century Gothic"/>
              </a:rPr>
              <a:t>and</a:t>
            </a:r>
            <a:r>
              <a:rPr sz="900" i="1" kern="0" spc="4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20" dirty="0">
                <a:solidFill>
                  <a:srgbClr val="333333"/>
                </a:solidFill>
                <a:latin typeface="Century Gothic"/>
                <a:cs typeface="Century Gothic"/>
              </a:rPr>
              <a:t>only</a:t>
            </a:r>
            <a:r>
              <a:rPr sz="900" i="1" kern="0" spc="5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dirty="0">
                <a:solidFill>
                  <a:srgbClr val="333333"/>
                </a:solidFill>
                <a:latin typeface="Century Gothic"/>
                <a:cs typeface="Century Gothic"/>
              </a:rPr>
              <a:t>in</a:t>
            </a:r>
            <a:r>
              <a:rPr sz="900" i="1" kern="0" spc="8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900" i="1" kern="0" spc="-10" dirty="0">
                <a:solidFill>
                  <a:srgbClr val="333333"/>
                </a:solidFill>
                <a:latin typeface="Century Gothic"/>
                <a:cs typeface="Century Gothic"/>
              </a:rPr>
              <a:t>Turkey</a:t>
            </a:r>
            <a:endParaRPr sz="9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" name="object 23">
            <a:extLst>
              <a:ext uri="{FF2B5EF4-FFF2-40B4-BE49-F238E27FC236}">
                <a16:creationId xmlns:a16="http://schemas.microsoft.com/office/drawing/2014/main" id="{88468984-296A-E52A-AE00-C9DB174E0F6D}"/>
              </a:ext>
            </a:extLst>
          </p:cNvPr>
          <p:cNvSpPr txBox="1"/>
          <p:nvPr/>
        </p:nvSpPr>
        <p:spPr>
          <a:xfrm>
            <a:off x="2387374" y="2470087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2014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30" name="object 26">
            <a:extLst>
              <a:ext uri="{FF2B5EF4-FFF2-40B4-BE49-F238E27FC236}">
                <a16:creationId xmlns:a16="http://schemas.microsoft.com/office/drawing/2014/main" id="{A875903B-D112-55A3-7003-EA4A94372015}"/>
              </a:ext>
            </a:extLst>
          </p:cNvPr>
          <p:cNvSpPr txBox="1"/>
          <p:nvPr/>
        </p:nvSpPr>
        <p:spPr>
          <a:xfrm>
            <a:off x="4334603" y="2508479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2016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2D1998FC-B315-98CC-9256-03C033FFB978}"/>
              </a:ext>
            </a:extLst>
          </p:cNvPr>
          <p:cNvSpPr txBox="1"/>
          <p:nvPr/>
        </p:nvSpPr>
        <p:spPr>
          <a:xfrm>
            <a:off x="6644382" y="2509990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2018</a:t>
            </a:r>
            <a:endParaRPr sz="1400" b="1" kern="0" dirty="0">
              <a:latin typeface="Century Gothic"/>
              <a:cs typeface="Century Gothic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5BB219EF-CF8E-FD36-D2AF-304C8E32FE48}"/>
              </a:ext>
            </a:extLst>
          </p:cNvPr>
          <p:cNvSpPr txBox="1"/>
          <p:nvPr/>
        </p:nvSpPr>
        <p:spPr>
          <a:xfrm>
            <a:off x="8788580" y="2470086"/>
            <a:ext cx="4216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400" b="1" kern="0" spc="-20" dirty="0">
                <a:latin typeface="Century Gothic"/>
                <a:cs typeface="Century Gothic"/>
              </a:rPr>
              <a:t>2023</a:t>
            </a:r>
            <a:endParaRPr sz="1400" b="1" kern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272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Company Expertise</a:t>
            </a:r>
            <a:r>
              <a:rPr lang="tr-TR" sz="4000" dirty="0"/>
              <a:t/>
            </a:r>
            <a:br>
              <a:rPr lang="tr-TR" sz="4000" dirty="0"/>
            </a:br>
            <a:r>
              <a:rPr lang="tr-TR" sz="4000" dirty="0"/>
              <a:t>(</a:t>
            </a:r>
            <a:r>
              <a:rPr lang="en-US" sz="4000" dirty="0"/>
              <a:t>Expertise and Specializations</a:t>
            </a:r>
            <a:r>
              <a:rPr lang="tr-TR" sz="4000" dirty="0"/>
              <a:t>)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F495D44-7C69-FE12-2821-2FD1E7F93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141" b="5959"/>
          <a:stretch/>
        </p:blipFill>
        <p:spPr>
          <a:xfrm>
            <a:off x="828675" y="1806086"/>
            <a:ext cx="10488930" cy="4451839"/>
          </a:xfrm>
          <a:prstGeom prst="rect">
            <a:avLst/>
          </a:prstGeom>
        </p:spPr>
      </p:pic>
      <p:grpSp>
        <p:nvGrpSpPr>
          <p:cNvPr id="44" name="object 24">
            <a:extLst>
              <a:ext uri="{FF2B5EF4-FFF2-40B4-BE49-F238E27FC236}">
                <a16:creationId xmlns:a16="http://schemas.microsoft.com/office/drawing/2014/main" id="{D4D3EAD1-A3B5-3D71-E4A7-B81772A0C4F1}"/>
              </a:ext>
            </a:extLst>
          </p:cNvPr>
          <p:cNvGrpSpPr/>
          <p:nvPr/>
        </p:nvGrpSpPr>
        <p:grpSpPr>
          <a:xfrm>
            <a:off x="2765678" y="2615862"/>
            <a:ext cx="1176020" cy="2854113"/>
            <a:chOff x="1909952" y="1561846"/>
            <a:chExt cx="882015" cy="2140585"/>
          </a:xfrm>
        </p:grpSpPr>
        <p:sp>
          <p:nvSpPr>
            <p:cNvPr id="45" name="object 25">
              <a:extLst>
                <a:ext uri="{FF2B5EF4-FFF2-40B4-BE49-F238E27FC236}">
                  <a16:creationId xmlns:a16="http://schemas.microsoft.com/office/drawing/2014/main" id="{FEC4BDEE-5ACE-9D22-4C0A-A37D254D25D9}"/>
                </a:ext>
              </a:extLst>
            </p:cNvPr>
            <p:cNvSpPr/>
            <p:nvPr/>
          </p:nvSpPr>
          <p:spPr>
            <a:xfrm>
              <a:off x="1919477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0"/>
                  </a:moveTo>
                  <a:lnTo>
                    <a:pt x="0" y="2121154"/>
                  </a:lnTo>
                  <a:lnTo>
                    <a:pt x="862457" y="1696846"/>
                  </a:lnTo>
                  <a:lnTo>
                    <a:pt x="862457" y="42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AC9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bject 26">
              <a:extLst>
                <a:ext uri="{FF2B5EF4-FFF2-40B4-BE49-F238E27FC236}">
                  <a16:creationId xmlns:a16="http://schemas.microsoft.com/office/drawing/2014/main" id="{4B3121EB-7363-B726-6824-56650CE17E84}"/>
                </a:ext>
              </a:extLst>
            </p:cNvPr>
            <p:cNvSpPr/>
            <p:nvPr/>
          </p:nvSpPr>
          <p:spPr>
            <a:xfrm>
              <a:off x="1919477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2121154"/>
                  </a:moveTo>
                  <a:lnTo>
                    <a:pt x="0" y="0"/>
                  </a:lnTo>
                  <a:lnTo>
                    <a:pt x="862457" y="424179"/>
                  </a:lnTo>
                  <a:lnTo>
                    <a:pt x="862457" y="1696846"/>
                  </a:lnTo>
                  <a:lnTo>
                    <a:pt x="0" y="21211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7" name="object 28">
            <a:extLst>
              <a:ext uri="{FF2B5EF4-FFF2-40B4-BE49-F238E27FC236}">
                <a16:creationId xmlns:a16="http://schemas.microsoft.com/office/drawing/2014/main" id="{60FA0FE2-6475-9C2A-ED48-191CF575CBE8}"/>
              </a:ext>
            </a:extLst>
          </p:cNvPr>
          <p:cNvGrpSpPr/>
          <p:nvPr/>
        </p:nvGrpSpPr>
        <p:grpSpPr>
          <a:xfrm>
            <a:off x="4001812" y="2615862"/>
            <a:ext cx="1176020" cy="2854113"/>
            <a:chOff x="2837052" y="1561846"/>
            <a:chExt cx="882015" cy="2140585"/>
          </a:xfrm>
        </p:grpSpPr>
        <p:sp>
          <p:nvSpPr>
            <p:cNvPr id="48" name="object 29">
              <a:extLst>
                <a:ext uri="{FF2B5EF4-FFF2-40B4-BE49-F238E27FC236}">
                  <a16:creationId xmlns:a16="http://schemas.microsoft.com/office/drawing/2014/main" id="{7663010B-EFE3-D42C-AB3A-D3A75589E991}"/>
                </a:ext>
              </a:extLst>
            </p:cNvPr>
            <p:cNvSpPr/>
            <p:nvPr/>
          </p:nvSpPr>
          <p:spPr>
            <a:xfrm>
              <a:off x="2846577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0"/>
                  </a:moveTo>
                  <a:lnTo>
                    <a:pt x="0" y="2121154"/>
                  </a:lnTo>
                  <a:lnTo>
                    <a:pt x="862457" y="1696846"/>
                  </a:lnTo>
                  <a:lnTo>
                    <a:pt x="862457" y="42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997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object 30">
              <a:extLst>
                <a:ext uri="{FF2B5EF4-FFF2-40B4-BE49-F238E27FC236}">
                  <a16:creationId xmlns:a16="http://schemas.microsoft.com/office/drawing/2014/main" id="{D90AEDB9-0CB0-F222-8DD6-66A1B5192D37}"/>
                </a:ext>
              </a:extLst>
            </p:cNvPr>
            <p:cNvSpPr/>
            <p:nvPr/>
          </p:nvSpPr>
          <p:spPr>
            <a:xfrm>
              <a:off x="2846577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2121154"/>
                  </a:moveTo>
                  <a:lnTo>
                    <a:pt x="0" y="0"/>
                  </a:lnTo>
                  <a:lnTo>
                    <a:pt x="862457" y="424179"/>
                  </a:lnTo>
                  <a:lnTo>
                    <a:pt x="862457" y="1696846"/>
                  </a:lnTo>
                  <a:lnTo>
                    <a:pt x="0" y="21211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19F9D61E-38E6-094E-8006-33165A35F8CF}"/>
              </a:ext>
            </a:extLst>
          </p:cNvPr>
          <p:cNvGrpSpPr/>
          <p:nvPr/>
        </p:nvGrpSpPr>
        <p:grpSpPr>
          <a:xfrm>
            <a:off x="5237946" y="2615862"/>
            <a:ext cx="1176020" cy="2854113"/>
            <a:chOff x="3764153" y="1561846"/>
            <a:chExt cx="882015" cy="2140585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FA10E027-C76A-2B80-CEBD-7120347A6151}"/>
                </a:ext>
              </a:extLst>
            </p:cNvPr>
            <p:cNvSpPr/>
            <p:nvPr/>
          </p:nvSpPr>
          <p:spPr>
            <a:xfrm>
              <a:off x="3773678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0"/>
                  </a:moveTo>
                  <a:lnTo>
                    <a:pt x="0" y="2121154"/>
                  </a:lnTo>
                  <a:lnTo>
                    <a:pt x="862457" y="1696846"/>
                  </a:lnTo>
                  <a:lnTo>
                    <a:pt x="862457" y="42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4A0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7E29CC1E-3963-A2F1-C9D0-024D7CDC0D04}"/>
                </a:ext>
              </a:extLst>
            </p:cNvPr>
            <p:cNvSpPr/>
            <p:nvPr/>
          </p:nvSpPr>
          <p:spPr>
            <a:xfrm>
              <a:off x="3773678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2121154"/>
                  </a:moveTo>
                  <a:lnTo>
                    <a:pt x="0" y="0"/>
                  </a:lnTo>
                  <a:lnTo>
                    <a:pt x="862457" y="424179"/>
                  </a:lnTo>
                  <a:lnTo>
                    <a:pt x="862457" y="1696846"/>
                  </a:lnTo>
                  <a:lnTo>
                    <a:pt x="0" y="21211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3" name="object 36">
            <a:extLst>
              <a:ext uri="{FF2B5EF4-FFF2-40B4-BE49-F238E27FC236}">
                <a16:creationId xmlns:a16="http://schemas.microsoft.com/office/drawing/2014/main" id="{277CEE70-221C-0CBE-304E-A779F4620182}"/>
              </a:ext>
            </a:extLst>
          </p:cNvPr>
          <p:cNvGrpSpPr/>
          <p:nvPr/>
        </p:nvGrpSpPr>
        <p:grpSpPr>
          <a:xfrm>
            <a:off x="6462226" y="2615862"/>
            <a:ext cx="1176020" cy="2854113"/>
            <a:chOff x="4682363" y="1561846"/>
            <a:chExt cx="882015" cy="2140585"/>
          </a:xfrm>
        </p:grpSpPr>
        <p:sp>
          <p:nvSpPr>
            <p:cNvPr id="54" name="object 37">
              <a:extLst>
                <a:ext uri="{FF2B5EF4-FFF2-40B4-BE49-F238E27FC236}">
                  <a16:creationId xmlns:a16="http://schemas.microsoft.com/office/drawing/2014/main" id="{30C23D39-9F0C-193B-F780-DF3D7B7E3A3C}"/>
                </a:ext>
              </a:extLst>
            </p:cNvPr>
            <p:cNvSpPr/>
            <p:nvPr/>
          </p:nvSpPr>
          <p:spPr>
            <a:xfrm>
              <a:off x="4691888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0"/>
                  </a:moveTo>
                  <a:lnTo>
                    <a:pt x="0" y="2121154"/>
                  </a:lnTo>
                  <a:lnTo>
                    <a:pt x="862457" y="1696846"/>
                  </a:lnTo>
                  <a:lnTo>
                    <a:pt x="862457" y="42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969F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object 38">
              <a:extLst>
                <a:ext uri="{FF2B5EF4-FFF2-40B4-BE49-F238E27FC236}">
                  <a16:creationId xmlns:a16="http://schemas.microsoft.com/office/drawing/2014/main" id="{5A008CF0-3E3F-907B-C149-8BCA4DEE3A12}"/>
                </a:ext>
              </a:extLst>
            </p:cNvPr>
            <p:cNvSpPr/>
            <p:nvPr/>
          </p:nvSpPr>
          <p:spPr>
            <a:xfrm>
              <a:off x="4691888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2121154"/>
                  </a:moveTo>
                  <a:lnTo>
                    <a:pt x="0" y="0"/>
                  </a:lnTo>
                  <a:lnTo>
                    <a:pt x="862457" y="424179"/>
                  </a:lnTo>
                  <a:lnTo>
                    <a:pt x="862457" y="1696846"/>
                  </a:lnTo>
                  <a:lnTo>
                    <a:pt x="0" y="21211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6" name="object 40">
            <a:extLst>
              <a:ext uri="{FF2B5EF4-FFF2-40B4-BE49-F238E27FC236}">
                <a16:creationId xmlns:a16="http://schemas.microsoft.com/office/drawing/2014/main" id="{B30847ED-7CE9-88CC-859D-B01DB5E89366}"/>
              </a:ext>
            </a:extLst>
          </p:cNvPr>
          <p:cNvGrpSpPr/>
          <p:nvPr/>
        </p:nvGrpSpPr>
        <p:grpSpPr>
          <a:xfrm>
            <a:off x="7710381" y="2615862"/>
            <a:ext cx="1176020" cy="2854113"/>
            <a:chOff x="5618479" y="1561846"/>
            <a:chExt cx="882015" cy="2140585"/>
          </a:xfrm>
        </p:grpSpPr>
        <p:sp>
          <p:nvSpPr>
            <p:cNvPr id="57" name="object 41">
              <a:extLst>
                <a:ext uri="{FF2B5EF4-FFF2-40B4-BE49-F238E27FC236}">
                  <a16:creationId xmlns:a16="http://schemas.microsoft.com/office/drawing/2014/main" id="{FAAEABC1-C04D-9462-584D-B6F38CCD1AE2}"/>
                </a:ext>
              </a:extLst>
            </p:cNvPr>
            <p:cNvSpPr/>
            <p:nvPr/>
          </p:nvSpPr>
          <p:spPr>
            <a:xfrm>
              <a:off x="5628004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0"/>
                  </a:moveTo>
                  <a:lnTo>
                    <a:pt x="0" y="2121154"/>
                  </a:lnTo>
                  <a:lnTo>
                    <a:pt x="862457" y="1696846"/>
                  </a:lnTo>
                  <a:lnTo>
                    <a:pt x="862457" y="42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849A"/>
            </a:solidFill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object 42">
              <a:extLst>
                <a:ext uri="{FF2B5EF4-FFF2-40B4-BE49-F238E27FC236}">
                  <a16:creationId xmlns:a16="http://schemas.microsoft.com/office/drawing/2014/main" id="{88F4FA6B-02FD-0832-1F4D-DA487D7919FD}"/>
                </a:ext>
              </a:extLst>
            </p:cNvPr>
            <p:cNvSpPr/>
            <p:nvPr/>
          </p:nvSpPr>
          <p:spPr>
            <a:xfrm>
              <a:off x="5628004" y="1571371"/>
              <a:ext cx="862965" cy="2121535"/>
            </a:xfrm>
            <a:custGeom>
              <a:avLst/>
              <a:gdLst/>
              <a:ahLst/>
              <a:cxnLst/>
              <a:rect l="l" t="t" r="r" b="b"/>
              <a:pathLst>
                <a:path w="862964" h="2121535">
                  <a:moveTo>
                    <a:pt x="0" y="2121154"/>
                  </a:moveTo>
                  <a:lnTo>
                    <a:pt x="0" y="0"/>
                  </a:lnTo>
                  <a:lnTo>
                    <a:pt x="862457" y="424179"/>
                  </a:lnTo>
                  <a:lnTo>
                    <a:pt x="862457" y="1696846"/>
                  </a:lnTo>
                  <a:lnTo>
                    <a:pt x="0" y="212115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1219170"/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9" name="object 27">
            <a:extLst>
              <a:ext uri="{FF2B5EF4-FFF2-40B4-BE49-F238E27FC236}">
                <a16:creationId xmlns:a16="http://schemas.microsoft.com/office/drawing/2014/main" id="{6F4FB433-EB71-8497-C8A5-A783D988E050}"/>
              </a:ext>
            </a:extLst>
          </p:cNvPr>
          <p:cNvSpPr txBox="1"/>
          <p:nvPr/>
        </p:nvSpPr>
        <p:spPr>
          <a:xfrm>
            <a:off x="2847381" y="3429000"/>
            <a:ext cx="975360" cy="881224"/>
          </a:xfrm>
          <a:prstGeom prst="rect">
            <a:avLst/>
          </a:prstGeom>
        </p:spPr>
        <p:txBody>
          <a:bodyPr vert="horz" wrap="square" lIns="0" tIns="31327" rIns="0" bIns="0" rtlCol="0">
            <a:spAutoFit/>
          </a:bodyPr>
          <a:lstStyle/>
          <a:p>
            <a:pPr marL="16933" marR="6773" indent="-847" algn="ctr" defTabSz="1219170">
              <a:lnSpc>
                <a:spcPct val="92000"/>
              </a:lnSpc>
              <a:spcBef>
                <a:spcPts val="247"/>
              </a:spcBef>
            </a:pPr>
            <a:r>
              <a:rPr sz="1200" kern="0" dirty="0">
                <a:solidFill>
                  <a:srgbClr val="FFFFFF"/>
                </a:solidFill>
                <a:latin typeface="Century Gothic"/>
                <a:cs typeface="Century Gothic"/>
              </a:rPr>
              <a:t>BEING</a:t>
            </a:r>
            <a:r>
              <a:rPr sz="1200" kern="0" spc="-4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PART </a:t>
            </a:r>
            <a:r>
              <a:rPr sz="1200" kern="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2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kern="0" spc="-67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 FINANCIALLY STRONG GROUP</a:t>
            </a:r>
            <a:endParaRPr sz="12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0" name="object 31">
            <a:extLst>
              <a:ext uri="{FF2B5EF4-FFF2-40B4-BE49-F238E27FC236}">
                <a16:creationId xmlns:a16="http://schemas.microsoft.com/office/drawing/2014/main" id="{3657FE71-AF48-5942-F457-694EB8ADDEDA}"/>
              </a:ext>
            </a:extLst>
          </p:cNvPr>
          <p:cNvSpPr txBox="1"/>
          <p:nvPr/>
        </p:nvSpPr>
        <p:spPr>
          <a:xfrm>
            <a:off x="4118228" y="3597317"/>
            <a:ext cx="901700" cy="5428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 defTabSz="1219170">
              <a:lnSpc>
                <a:spcPts val="1387"/>
              </a:lnSpc>
              <a:spcBef>
                <a:spcPts val="133"/>
              </a:spcBef>
            </a:pPr>
            <a:r>
              <a:rPr sz="12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ADVANCED</a:t>
            </a:r>
            <a:endParaRPr sz="12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3178" marR="30479" indent="-3387" algn="ctr" defTabSz="1219170">
              <a:lnSpc>
                <a:spcPts val="1333"/>
              </a:lnSpc>
              <a:spcBef>
                <a:spcPts val="73"/>
              </a:spcBef>
            </a:pPr>
            <a:r>
              <a:rPr sz="1200" kern="0" spc="-33" dirty="0">
                <a:solidFill>
                  <a:srgbClr val="FFFFFF"/>
                </a:solidFill>
                <a:latin typeface="Century Gothic"/>
                <a:cs typeface="Century Gothic"/>
              </a:rPr>
              <a:t>R&amp;D </a:t>
            </a:r>
            <a:r>
              <a:rPr sz="12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CAPABILITY</a:t>
            </a:r>
            <a:endParaRPr sz="12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1" name="object 35">
            <a:extLst>
              <a:ext uri="{FF2B5EF4-FFF2-40B4-BE49-F238E27FC236}">
                <a16:creationId xmlns:a16="http://schemas.microsoft.com/office/drawing/2014/main" id="{B8FD7C5C-E0F7-0C6D-EE28-BE7942488131}"/>
              </a:ext>
            </a:extLst>
          </p:cNvPr>
          <p:cNvSpPr txBox="1"/>
          <p:nvPr/>
        </p:nvSpPr>
        <p:spPr>
          <a:xfrm>
            <a:off x="5291539" y="3597318"/>
            <a:ext cx="1032933" cy="534335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indent="-1693" algn="ctr" defTabSz="1219170">
              <a:lnSpc>
                <a:spcPts val="1333"/>
              </a:lnSpc>
              <a:spcBef>
                <a:spcPts val="267"/>
              </a:spcBef>
            </a:pPr>
            <a:r>
              <a:rPr sz="12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INTEGRATED PRODUCTION FACILITIES</a:t>
            </a:r>
            <a:endParaRPr sz="12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2" name="object 39">
            <a:extLst>
              <a:ext uri="{FF2B5EF4-FFF2-40B4-BE49-F238E27FC236}">
                <a16:creationId xmlns:a16="http://schemas.microsoft.com/office/drawing/2014/main" id="{FB138E60-3CB5-EACB-0A47-845725BBED93}"/>
              </a:ext>
            </a:extLst>
          </p:cNvPr>
          <p:cNvSpPr txBox="1"/>
          <p:nvPr/>
        </p:nvSpPr>
        <p:spPr>
          <a:xfrm>
            <a:off x="6516496" y="3597318"/>
            <a:ext cx="1032933" cy="534335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086" marR="6773" indent="-5080" algn="ctr" defTabSz="1219170">
              <a:lnSpc>
                <a:spcPts val="1333"/>
              </a:lnSpc>
              <a:spcBef>
                <a:spcPts val="267"/>
              </a:spcBef>
            </a:pPr>
            <a:r>
              <a:rPr sz="12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CUSTOMER ORIENTED PRODUCTION</a:t>
            </a:r>
            <a:endParaRPr sz="12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3" name="object 43">
            <a:extLst>
              <a:ext uri="{FF2B5EF4-FFF2-40B4-BE49-F238E27FC236}">
                <a16:creationId xmlns:a16="http://schemas.microsoft.com/office/drawing/2014/main" id="{F961B392-3F07-1A85-1277-8943F35499A7}"/>
              </a:ext>
            </a:extLst>
          </p:cNvPr>
          <p:cNvSpPr txBox="1"/>
          <p:nvPr/>
        </p:nvSpPr>
        <p:spPr>
          <a:xfrm>
            <a:off x="7853892" y="3597318"/>
            <a:ext cx="860213" cy="534335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6933" marR="6773" algn="ctr" defTabSz="1219170">
              <a:lnSpc>
                <a:spcPts val="1333"/>
              </a:lnSpc>
              <a:spcBef>
                <a:spcPts val="267"/>
              </a:spcBef>
            </a:pPr>
            <a:r>
              <a:rPr sz="1200" kern="0" dirty="0">
                <a:solidFill>
                  <a:srgbClr val="FFFFFF"/>
                </a:solidFill>
                <a:latin typeface="Century Gothic"/>
                <a:cs typeface="Century Gothic"/>
              </a:rPr>
              <a:t>OWNING</a:t>
            </a:r>
            <a:r>
              <a:rPr sz="1200" kern="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kern="0" spc="-67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200" kern="0" spc="-27" dirty="0">
                <a:solidFill>
                  <a:srgbClr val="FFFFFF"/>
                </a:solidFill>
                <a:latin typeface="Century Gothic"/>
                <a:cs typeface="Century Gothic"/>
              </a:rPr>
              <a:t> PORT </a:t>
            </a:r>
            <a:r>
              <a:rPr sz="1200" kern="0" spc="-13" dirty="0">
                <a:solidFill>
                  <a:srgbClr val="FFFFFF"/>
                </a:solidFill>
                <a:latin typeface="Century Gothic"/>
                <a:cs typeface="Century Gothic"/>
              </a:rPr>
              <a:t>FACILITY</a:t>
            </a:r>
            <a:endParaRPr sz="1200" kern="0" dirty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384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Project topics you plan to participate in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tr-TR" dirty="0"/>
              <a:t>Development of </a:t>
            </a:r>
            <a:r>
              <a:rPr lang="tr-TR" dirty="0" err="1"/>
              <a:t>gypsum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, lime,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autoclaved</a:t>
            </a:r>
            <a:r>
              <a:rPr lang="tr-TR" dirty="0"/>
              <a:t> </a:t>
            </a:r>
            <a:r>
              <a:rPr lang="tr-TR" dirty="0" err="1"/>
              <a:t>aerated</a:t>
            </a:r>
            <a:r>
              <a:rPr lang="tr-TR" dirty="0"/>
              <a:t> </a:t>
            </a:r>
            <a:r>
              <a:rPr lang="tr-TR" dirty="0" err="1"/>
              <a:t>concrete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product studies specific to the construction sector</a:t>
            </a:r>
            <a:r>
              <a:rPr lang="tr-TR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/>
              <a:t>Green</a:t>
            </a:r>
            <a:r>
              <a:rPr lang="tr-TR" dirty="0"/>
              <a:t> </a:t>
            </a:r>
            <a:r>
              <a:rPr lang="tr-TR" dirty="0" err="1"/>
              <a:t>transformation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reduction</a:t>
            </a:r>
            <a:r>
              <a:rPr lang="tr-TR" dirty="0"/>
              <a:t> of </a:t>
            </a:r>
            <a:r>
              <a:rPr lang="tr-TR" dirty="0" err="1"/>
              <a:t>carbon</a:t>
            </a:r>
            <a:r>
              <a:rPr lang="tr-TR" dirty="0"/>
              <a:t> </a:t>
            </a:r>
            <a:r>
              <a:rPr lang="tr-TR" dirty="0" err="1"/>
              <a:t>emission</a:t>
            </a:r>
            <a:r>
              <a:rPr lang="tr-TR" dirty="0"/>
              <a:t>  </a:t>
            </a:r>
            <a:r>
              <a:rPr lang="tr-TR" dirty="0" err="1"/>
              <a:t>studies</a:t>
            </a:r>
            <a:r>
              <a:rPr lang="tr-TR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/>
              <a:t>Artificial</a:t>
            </a:r>
            <a:r>
              <a:rPr lang="tr-TR" dirty="0"/>
              <a:t> </a:t>
            </a:r>
            <a:r>
              <a:rPr lang="tr-TR" dirty="0" err="1"/>
              <a:t>intelligence</a:t>
            </a:r>
            <a:r>
              <a:rPr lang="tr-TR" dirty="0"/>
              <a:t> </a:t>
            </a:r>
            <a:r>
              <a:rPr lang="tr-TR" dirty="0" err="1"/>
              <a:t>projects</a:t>
            </a:r>
            <a:r>
              <a:rPr lang="tr-TR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err="1"/>
              <a:t>Innovative</a:t>
            </a:r>
            <a:r>
              <a:rPr lang="tr-TR" dirty="0"/>
              <a:t> R&amp;D </a:t>
            </a:r>
            <a:r>
              <a:rPr lang="tr-TR" dirty="0" err="1"/>
              <a:t>projects</a:t>
            </a:r>
            <a:r>
              <a:rPr lang="tr-TR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Development of autoclaved aerated concrete</a:t>
            </a:r>
            <a:r>
              <a:rPr lang="tr-TR" dirty="0"/>
              <a:t>, lime,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gypsum</a:t>
            </a:r>
            <a:r>
              <a:rPr lang="en-US" dirty="0"/>
              <a:t> production process</a:t>
            </a:r>
            <a:r>
              <a:rPr lang="tr-TR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endParaRPr lang="tr-TR" dirty="0"/>
          </a:p>
          <a:p>
            <a:pPr lvl="1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086500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835</TotalTime>
  <Words>275</Words>
  <Application>Microsoft Office PowerPoint</Application>
  <PresentationFormat>Geniş ekran</PresentationFormat>
  <Paragraphs>49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Geçmişe bakış</vt:lpstr>
      <vt:lpstr>NUH YAPI ÜRÜNLERİ A.Ş.</vt:lpstr>
      <vt:lpstr>Company Description</vt:lpstr>
      <vt:lpstr>Company Description</vt:lpstr>
      <vt:lpstr>Company Expertise (Expertise and Specializations)</vt:lpstr>
      <vt:lpstr>Project topics you plan to participate 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AMER</dc:creator>
  <cp:lastModifiedBy>Alp DOĞRU</cp:lastModifiedBy>
  <cp:revision>20</cp:revision>
  <dcterms:created xsi:type="dcterms:W3CDTF">2022-11-08T08:40:56Z</dcterms:created>
  <dcterms:modified xsi:type="dcterms:W3CDTF">2025-03-17T06:22:24Z</dcterms:modified>
</cp:coreProperties>
</file>