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7" r:id="rId3"/>
    <p:sldId id="258" r:id="rId4"/>
    <p:sldId id="290" r:id="rId5"/>
    <p:sldId id="284" r:id="rId6"/>
    <p:sldId id="257" r:id="rId7"/>
    <p:sldId id="289" r:id="rId8"/>
    <p:sldId id="288" r:id="rId9"/>
    <p:sldId id="277" r:id="rId10"/>
    <p:sldId id="285" r:id="rId11"/>
    <p:sldId id="283" r:id="rId12"/>
  </p:sldIdLst>
  <p:sldSz cx="18288000" cy="10287000"/>
  <p:notesSz cx="6858000" cy="9144000"/>
  <p:embeddedFontLs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660A2-3B45-AEAF-9F7B-8E34F67371C3}" v="67" dt="2024-09-03T06:04:28.914"/>
    <p1510:client id="{4CB78F4D-5527-86FA-1E60-A6438EB4B383}" v="4953" dt="2024-09-03T08:19:18.142"/>
    <p1510:client id="{56C3E71B-5A7A-AD57-F3DF-A468331BEBB2}" v="167" dt="2024-09-02T14:25:05.913"/>
    <p1510:client id="{95D1FBE7-A270-06A2-52CC-C51431DC3896}" v="1233" dt="2024-09-02T14:15:08.854"/>
    <p1510:client id="{9DB4B439-EEAE-D1A0-6761-AC9A8B058484}" v="1562" dt="2024-09-02T16:26:03.097"/>
    <p1510:client id="{B6DD093D-9917-8572-69A7-D276698C45DA}" v="419" dt="2024-09-03T09:04:03.543"/>
    <p1510:client id="{CE10D33D-749F-ABBB-7A4A-770F63B2D4E2}" v="11" dt="2024-09-03T10:43:24.23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upport-png/download/3865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70896-icons-money-bill-dollar-computer-bank-stock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s://freepngimg.com/png/63807-icons-media-social-advertising-marketing-digita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B2E5A6-DC2F-7CDA-14ED-AAC1AF1BECFC}"/>
              </a:ext>
            </a:extLst>
          </p:cNvPr>
          <p:cNvSpPr/>
          <p:nvPr/>
        </p:nvSpPr>
        <p:spPr>
          <a:xfrm>
            <a:off x="0" y="0"/>
            <a:ext cx="8448259" cy="103035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and orange logo&#10;&#10;Description automatically generated">
            <a:extLst>
              <a:ext uri="{FF2B5EF4-FFF2-40B4-BE49-F238E27FC236}">
                <a16:creationId xmlns:a16="http://schemas.microsoft.com/office/drawing/2014/main" id="{F18FB411-E969-C5FC-340C-72C62550D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55286"/>
            <a:ext cx="7096540" cy="30463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235895-13CA-7EC7-5969-FDBA93A6FF5D}"/>
              </a:ext>
            </a:extLst>
          </p:cNvPr>
          <p:cNvSpPr txBox="1"/>
          <p:nvPr/>
        </p:nvSpPr>
        <p:spPr>
          <a:xfrm>
            <a:off x="9458738" y="4240696"/>
            <a:ext cx="7109720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>
                <a:ea typeface="Calibri"/>
                <a:cs typeface="Calibri"/>
              </a:rPr>
              <a:t>SIMATECH INTEGRATED SOLUTIONS</a:t>
            </a:r>
          </a:p>
          <a:p>
            <a:pPr algn="ctr"/>
            <a:r>
              <a:rPr lang="en-US" sz="2800" i="1">
                <a:solidFill>
                  <a:schemeClr val="accent6">
                    <a:lumMod val="76000"/>
                  </a:schemeClr>
                </a:solidFill>
                <a:ea typeface="Calibri"/>
                <a:cs typeface="Calibri"/>
              </a:rPr>
              <a:t>Technological Smart Solutions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92013" y="1056208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5">
                <a:moveTo>
                  <a:pt x="0" y="0"/>
                </a:moveTo>
                <a:lnTo>
                  <a:pt x="0" y="1068391"/>
                </a:lnTo>
              </a:path>
            </a:pathLst>
          </a:custGeom>
          <a:ln w="47624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6">
            <a:extLst>
              <a:ext uri="{FF2B5EF4-FFF2-40B4-BE49-F238E27FC236}">
                <a16:creationId xmlns:a16="http://schemas.microsoft.com/office/drawing/2014/main" id="{36C55835-8B29-7577-354B-53C9D1A64540}"/>
              </a:ext>
            </a:extLst>
          </p:cNvPr>
          <p:cNvSpPr/>
          <p:nvPr/>
        </p:nvSpPr>
        <p:spPr>
          <a:xfrm>
            <a:off x="500449" y="0"/>
            <a:ext cx="1132840" cy="735330"/>
          </a:xfrm>
          <a:custGeom>
            <a:avLst/>
            <a:gdLst/>
            <a:ahLst/>
            <a:cxnLst/>
            <a:rect l="l" t="t" r="r" b="b"/>
            <a:pathLst>
              <a:path w="1132839" h="735330">
                <a:moveTo>
                  <a:pt x="1132297" y="735301"/>
                </a:moveTo>
                <a:lnTo>
                  <a:pt x="0" y="735301"/>
                </a:lnTo>
                <a:lnTo>
                  <a:pt x="0" y="0"/>
                </a:lnTo>
                <a:lnTo>
                  <a:pt x="1132297" y="0"/>
                </a:lnTo>
                <a:lnTo>
                  <a:pt x="1132297" y="73530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7">
            <a:extLst>
              <a:ext uri="{FF2B5EF4-FFF2-40B4-BE49-F238E27FC236}">
                <a16:creationId xmlns:a16="http://schemas.microsoft.com/office/drawing/2014/main" id="{B58FD30A-CB37-E8F6-A949-77760EBDF69F}"/>
              </a:ext>
            </a:extLst>
          </p:cNvPr>
          <p:cNvSpPr txBox="1">
            <a:spLocks/>
          </p:cNvSpPr>
          <p:nvPr/>
        </p:nvSpPr>
        <p:spPr>
          <a:xfrm>
            <a:off x="1646246" y="1062835"/>
            <a:ext cx="2620955" cy="63696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799"/>
              </a:lnSpc>
            </a:pPr>
            <a:r>
              <a:rPr lang="en-US" sz="4800" dirty="0">
                <a:latin typeface="Calibri"/>
                <a:ea typeface="Calibri"/>
                <a:cs typeface="Calibri"/>
              </a:rPr>
              <a:t>Our Team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41EBD-79C8-C8CD-68AB-7DB8D7E2A473}"/>
              </a:ext>
            </a:extLst>
          </p:cNvPr>
          <p:cNvSpPr txBox="1"/>
          <p:nvPr/>
        </p:nvSpPr>
        <p:spPr>
          <a:xfrm>
            <a:off x="1360485" y="6963370"/>
            <a:ext cx="2385728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Poppins"/>
                <a:ea typeface="Calibri"/>
                <a:cs typeface="Calibri"/>
              </a:rPr>
              <a:t>Paul </a:t>
            </a:r>
            <a:r>
              <a:rPr lang="en-US" sz="2000" b="1" err="1">
                <a:latin typeface="Poppins"/>
                <a:ea typeface="Calibri"/>
                <a:cs typeface="Calibri"/>
              </a:rPr>
              <a:t>Kinambuga</a:t>
            </a:r>
            <a:endParaRPr lang="en-US" sz="2000" b="1" dirty="0">
              <a:latin typeface="Poppins"/>
              <a:ea typeface="Calibri"/>
              <a:cs typeface="Calibri"/>
            </a:endParaRPr>
          </a:p>
          <a:p>
            <a:endParaRPr lang="en-US" sz="2000" b="1" dirty="0">
              <a:latin typeface="Poppins"/>
              <a:ea typeface="Calibri"/>
              <a:cs typeface="Calibri"/>
            </a:endParaRPr>
          </a:p>
          <a:p>
            <a:r>
              <a:rPr lang="en-US" sz="2000" b="1" dirty="0">
                <a:latin typeface="Poppins"/>
                <a:ea typeface="Calibri"/>
                <a:cs typeface="Calibri"/>
              </a:rPr>
              <a:t>CEO, Project Lead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838A4-02C6-89B5-DD11-CC0228AAC8A8}"/>
              </a:ext>
            </a:extLst>
          </p:cNvPr>
          <p:cNvSpPr txBox="1"/>
          <p:nvPr/>
        </p:nvSpPr>
        <p:spPr>
          <a:xfrm>
            <a:off x="4323982" y="6963370"/>
            <a:ext cx="2385728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Poppins"/>
                <a:cs typeface="Poppins"/>
              </a:rPr>
              <a:t>Nataline Olang</a:t>
            </a:r>
          </a:p>
          <a:p>
            <a:endParaRPr lang="en-US" sz="2000" b="1" dirty="0">
              <a:latin typeface="Poppins"/>
              <a:ea typeface="Calibri"/>
              <a:cs typeface="Calibri"/>
            </a:endParaRPr>
          </a:p>
          <a:p>
            <a:r>
              <a:rPr lang="en-US" sz="2000" b="1" dirty="0">
                <a:latin typeface="Poppins"/>
                <a:ea typeface="Calibri"/>
                <a:cs typeface="Calibri"/>
              </a:rPr>
              <a:t>Director, Business Operations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334161-82B0-652A-CE79-0C7B6A1CF210}"/>
              </a:ext>
            </a:extLst>
          </p:cNvPr>
          <p:cNvSpPr txBox="1"/>
          <p:nvPr/>
        </p:nvSpPr>
        <p:spPr>
          <a:xfrm>
            <a:off x="7440717" y="6963370"/>
            <a:ext cx="2385728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Poppins"/>
                <a:ea typeface="Calibri"/>
                <a:cs typeface="Calibri"/>
              </a:rPr>
              <a:t>Isaac </a:t>
            </a:r>
            <a:r>
              <a:rPr lang="en-US" sz="2000" b="1" err="1">
                <a:latin typeface="Poppins"/>
                <a:ea typeface="Calibri"/>
                <a:cs typeface="Calibri"/>
              </a:rPr>
              <a:t>Mwangaza</a:t>
            </a:r>
            <a:endParaRPr lang="en-US" sz="2000" b="1">
              <a:latin typeface="Poppins"/>
              <a:ea typeface="Calibri"/>
              <a:cs typeface="Calibri"/>
            </a:endParaRPr>
          </a:p>
          <a:p>
            <a:endParaRPr lang="en-US" sz="2000" b="1" dirty="0">
              <a:latin typeface="Poppins"/>
              <a:cs typeface="Poppins"/>
            </a:endParaRPr>
          </a:p>
          <a:p>
            <a:r>
              <a:rPr lang="en-US" sz="2000" b="1" dirty="0">
                <a:latin typeface="Poppins"/>
                <a:ea typeface="Calibri"/>
                <a:cs typeface="Calibri"/>
              </a:rPr>
              <a:t>Sales &amp; Marketing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01962-A69A-BF9C-1821-C312938127C9}"/>
              </a:ext>
            </a:extLst>
          </p:cNvPr>
          <p:cNvSpPr txBox="1"/>
          <p:nvPr/>
        </p:nvSpPr>
        <p:spPr>
          <a:xfrm>
            <a:off x="10801778" y="6963370"/>
            <a:ext cx="238572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Poppins"/>
                <a:ea typeface="Calibri"/>
                <a:cs typeface="Calibri"/>
              </a:rPr>
              <a:t>Emmanuel </a:t>
            </a:r>
            <a:r>
              <a:rPr lang="en-US" sz="2000" b="1" err="1">
                <a:latin typeface="Poppins"/>
                <a:ea typeface="Calibri"/>
                <a:cs typeface="Calibri"/>
              </a:rPr>
              <a:t>Mariara</a:t>
            </a:r>
            <a:endParaRPr lang="en-US" sz="2000" b="1" dirty="0">
              <a:latin typeface="Poppins"/>
              <a:ea typeface="Calibri"/>
              <a:cs typeface="Calibri"/>
            </a:endParaRPr>
          </a:p>
          <a:p>
            <a:endParaRPr lang="en-US" sz="2000" b="1" dirty="0">
              <a:latin typeface="Poppins"/>
              <a:cs typeface="Poppins"/>
            </a:endParaRPr>
          </a:p>
          <a:p>
            <a:r>
              <a:rPr lang="en-US" sz="2000" b="1" dirty="0">
                <a:latin typeface="Poppins"/>
                <a:ea typeface="Calibri"/>
                <a:cs typeface="Calibri"/>
              </a:rPr>
              <a:t>NPD, IoT Solutions Architect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BFBD4B-0683-74AA-4DD9-D1D93301050F}"/>
              </a:ext>
            </a:extLst>
          </p:cNvPr>
          <p:cNvSpPr txBox="1"/>
          <p:nvPr/>
        </p:nvSpPr>
        <p:spPr>
          <a:xfrm>
            <a:off x="14330168" y="6963369"/>
            <a:ext cx="238572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err="1">
                <a:latin typeface="Poppins"/>
                <a:cs typeface="Poppins"/>
              </a:rPr>
              <a:t>Aineah</a:t>
            </a:r>
            <a:r>
              <a:rPr lang="en-US" sz="2000" b="1" dirty="0">
                <a:latin typeface="Poppins"/>
                <a:cs typeface="Poppins"/>
              </a:rPr>
              <a:t> </a:t>
            </a:r>
            <a:r>
              <a:rPr lang="en-US" sz="2000" b="1" err="1">
                <a:latin typeface="Poppins"/>
                <a:cs typeface="Poppins"/>
              </a:rPr>
              <a:t>Omuyonga</a:t>
            </a:r>
            <a:endParaRPr lang="en-US" sz="2000" b="1">
              <a:latin typeface="Poppins"/>
              <a:ea typeface="Calibri"/>
              <a:cs typeface="Poppins"/>
            </a:endParaRPr>
          </a:p>
          <a:p>
            <a:endParaRPr lang="en-US" sz="2000" b="1" dirty="0">
              <a:latin typeface="Poppins"/>
              <a:cs typeface="Poppins"/>
            </a:endParaRPr>
          </a:p>
          <a:p>
            <a:r>
              <a:rPr lang="en-US" sz="2000" b="1" dirty="0">
                <a:latin typeface="Poppins"/>
                <a:cs typeface="Poppins"/>
              </a:rPr>
              <a:t>NPD, Embedded Systems Engineer</a:t>
            </a:r>
            <a:endParaRPr lang="LID4096" b="1" dirty="0">
              <a:latin typeface="Poppins"/>
              <a:cs typeface="Poppins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EF941621-F66E-3B67-5048-272808730B81}"/>
              </a:ext>
            </a:extLst>
          </p:cNvPr>
          <p:cNvSpPr/>
          <p:nvPr/>
        </p:nvSpPr>
        <p:spPr>
          <a:xfrm rot="21564000">
            <a:off x="1308482" y="3018751"/>
            <a:ext cx="2273944" cy="3666448"/>
          </a:xfrm>
          <a:custGeom>
            <a:avLst/>
            <a:gdLst/>
            <a:ahLst/>
            <a:cxnLst/>
            <a:rect l="l" t="t" r="r" b="b"/>
            <a:pathLst>
              <a:path w="873133" h="1407817">
                <a:moveTo>
                  <a:pt x="66320" y="144"/>
                </a:moveTo>
                <a:lnTo>
                  <a:pt x="821471" y="8052"/>
                </a:lnTo>
                <a:cubicBezTo>
                  <a:pt x="850138" y="8353"/>
                  <a:pt x="873134" y="31835"/>
                  <a:pt x="872833" y="60502"/>
                </a:cubicBezTo>
                <a:lnTo>
                  <a:pt x="859263" y="1356310"/>
                </a:lnTo>
                <a:cubicBezTo>
                  <a:pt x="859119" y="1370076"/>
                  <a:pt x="853512" y="1383222"/>
                  <a:pt x="843676" y="1392854"/>
                </a:cubicBezTo>
                <a:cubicBezTo>
                  <a:pt x="833840" y="1402486"/>
                  <a:pt x="820580" y="1407817"/>
                  <a:pt x="806814" y="1407673"/>
                </a:cubicBezTo>
                <a:lnTo>
                  <a:pt x="51663" y="1399764"/>
                </a:lnTo>
                <a:cubicBezTo>
                  <a:pt x="22996" y="1399464"/>
                  <a:pt x="0" y="1375982"/>
                  <a:pt x="300" y="1347315"/>
                </a:cubicBezTo>
                <a:lnTo>
                  <a:pt x="13871" y="51507"/>
                </a:lnTo>
                <a:cubicBezTo>
                  <a:pt x="14015" y="37740"/>
                  <a:pt x="19622" y="24595"/>
                  <a:pt x="29458" y="14963"/>
                </a:cubicBezTo>
                <a:cubicBezTo>
                  <a:pt x="39294" y="5331"/>
                  <a:pt x="52554" y="0"/>
                  <a:pt x="66320" y="144"/>
                </a:cubicBezTo>
                <a:close/>
              </a:path>
            </a:pathLst>
          </a:custGeom>
          <a:blipFill>
            <a:blip r:embed="rId2"/>
            <a:stretch>
              <a:fillRect l="-8841" t="-693" r="-8790" b="-3751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KE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071EFB69-00E9-B140-BDFA-9765B786A2C7}"/>
              </a:ext>
            </a:extLst>
          </p:cNvPr>
          <p:cNvSpPr/>
          <p:nvPr/>
        </p:nvSpPr>
        <p:spPr>
          <a:xfrm rot="21312001">
            <a:off x="4115884" y="2943743"/>
            <a:ext cx="2672201" cy="3938815"/>
          </a:xfrm>
          <a:custGeom>
            <a:avLst/>
            <a:gdLst/>
            <a:ahLst/>
            <a:cxnLst/>
            <a:rect l="l" t="t" r="r" b="b"/>
            <a:pathLst>
              <a:path w="981529" h="1461514">
                <a:moveTo>
                  <a:pt x="164908" y="1134"/>
                </a:moveTo>
                <a:lnTo>
                  <a:pt x="932519" y="65593"/>
                </a:lnTo>
                <a:cubicBezTo>
                  <a:pt x="960644" y="67954"/>
                  <a:pt x="981530" y="92669"/>
                  <a:pt x="979168" y="120795"/>
                </a:cubicBezTo>
                <a:lnTo>
                  <a:pt x="870597" y="1413731"/>
                </a:lnTo>
                <a:cubicBezTo>
                  <a:pt x="869463" y="1427237"/>
                  <a:pt x="863010" y="1439740"/>
                  <a:pt x="852658" y="1448488"/>
                </a:cubicBezTo>
                <a:cubicBezTo>
                  <a:pt x="842305" y="1457237"/>
                  <a:pt x="828901" y="1461515"/>
                  <a:pt x="815395" y="1460380"/>
                </a:cubicBezTo>
                <a:lnTo>
                  <a:pt x="47784" y="1395922"/>
                </a:lnTo>
                <a:cubicBezTo>
                  <a:pt x="34278" y="1394788"/>
                  <a:pt x="21775" y="1388335"/>
                  <a:pt x="13027" y="1377983"/>
                </a:cubicBezTo>
                <a:cubicBezTo>
                  <a:pt x="4278" y="1367630"/>
                  <a:pt x="0" y="1354227"/>
                  <a:pt x="1135" y="1340720"/>
                </a:cubicBezTo>
                <a:lnTo>
                  <a:pt x="109705" y="47784"/>
                </a:lnTo>
                <a:cubicBezTo>
                  <a:pt x="110840" y="34277"/>
                  <a:pt x="117293" y="21775"/>
                  <a:pt x="127645" y="13026"/>
                </a:cubicBezTo>
                <a:cubicBezTo>
                  <a:pt x="137998" y="4278"/>
                  <a:pt x="151401" y="0"/>
                  <a:pt x="164908" y="1134"/>
                </a:cubicBezTo>
                <a:close/>
              </a:path>
            </a:pathLst>
          </a:custGeom>
          <a:blipFill>
            <a:blip r:embed="rId3"/>
            <a:stretch>
              <a:fillRect l="-3515" t="-13521" r="-6192" b="-5456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KE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B348DD6-C375-3AC1-1AA0-1BB8924D7BA3}"/>
              </a:ext>
            </a:extLst>
          </p:cNvPr>
          <p:cNvSpPr/>
          <p:nvPr/>
        </p:nvSpPr>
        <p:spPr>
          <a:xfrm>
            <a:off x="7319487" y="2996195"/>
            <a:ext cx="2540341" cy="3770556"/>
          </a:xfrm>
          <a:custGeom>
            <a:avLst/>
            <a:gdLst/>
            <a:ahLst/>
            <a:cxnLst/>
            <a:rect l="l" t="t" r="r" b="b"/>
            <a:pathLst>
              <a:path w="941218" h="1399697">
                <a:moveTo>
                  <a:pt x="47255" y="0"/>
                </a:moveTo>
                <a:lnTo>
                  <a:pt x="893963" y="0"/>
                </a:lnTo>
                <a:cubicBezTo>
                  <a:pt x="920061" y="0"/>
                  <a:pt x="941218" y="21157"/>
                  <a:pt x="941218" y="47255"/>
                </a:cubicBezTo>
                <a:lnTo>
                  <a:pt x="941218" y="1352442"/>
                </a:lnTo>
                <a:cubicBezTo>
                  <a:pt x="941218" y="1378540"/>
                  <a:pt x="920061" y="1399697"/>
                  <a:pt x="893963" y="1399697"/>
                </a:cubicBezTo>
                <a:lnTo>
                  <a:pt x="47255" y="1399697"/>
                </a:lnTo>
                <a:cubicBezTo>
                  <a:pt x="21157" y="1399697"/>
                  <a:pt x="0" y="1378540"/>
                  <a:pt x="0" y="1352442"/>
                </a:cubicBezTo>
                <a:lnTo>
                  <a:pt x="0" y="47255"/>
                </a:lnTo>
                <a:cubicBezTo>
                  <a:pt x="0" y="21157"/>
                  <a:pt x="21157" y="0"/>
                  <a:pt x="47255" y="0"/>
                </a:cubicBezTo>
                <a:close/>
              </a:path>
            </a:pathLst>
          </a:custGeom>
          <a:blipFill>
            <a:blip r:embed="rId4"/>
            <a:stretch>
              <a:fillRect l="-16067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KE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ED4AA719-DC70-86E3-4010-EA0B602ECFA0}"/>
              </a:ext>
            </a:extLst>
          </p:cNvPr>
          <p:cNvSpPr/>
          <p:nvPr/>
        </p:nvSpPr>
        <p:spPr>
          <a:xfrm>
            <a:off x="10632554" y="3045891"/>
            <a:ext cx="2792611" cy="3645301"/>
          </a:xfrm>
          <a:custGeom>
            <a:avLst/>
            <a:gdLst/>
            <a:ahLst/>
            <a:cxnLst/>
            <a:rect l="l" t="t" r="r" b="b"/>
            <a:pathLst>
              <a:path w="1072287" h="1399697">
                <a:moveTo>
                  <a:pt x="41584" y="0"/>
                </a:moveTo>
                <a:lnTo>
                  <a:pt x="1030702" y="0"/>
                </a:lnTo>
                <a:cubicBezTo>
                  <a:pt x="1053669" y="0"/>
                  <a:pt x="1072287" y="18618"/>
                  <a:pt x="1072287" y="41584"/>
                </a:cubicBezTo>
                <a:lnTo>
                  <a:pt x="1072287" y="1358113"/>
                </a:lnTo>
                <a:cubicBezTo>
                  <a:pt x="1072287" y="1369141"/>
                  <a:pt x="1067905" y="1379718"/>
                  <a:pt x="1060107" y="1387517"/>
                </a:cubicBezTo>
                <a:cubicBezTo>
                  <a:pt x="1052308" y="1395316"/>
                  <a:pt x="1041731" y="1399697"/>
                  <a:pt x="1030702" y="1399697"/>
                </a:cubicBezTo>
                <a:lnTo>
                  <a:pt x="41584" y="1399697"/>
                </a:lnTo>
                <a:cubicBezTo>
                  <a:pt x="30555" y="1399697"/>
                  <a:pt x="19978" y="1395316"/>
                  <a:pt x="12180" y="1387517"/>
                </a:cubicBezTo>
                <a:cubicBezTo>
                  <a:pt x="4381" y="1379718"/>
                  <a:pt x="0" y="1369141"/>
                  <a:pt x="0" y="1358113"/>
                </a:cubicBezTo>
                <a:lnTo>
                  <a:pt x="0" y="41584"/>
                </a:lnTo>
                <a:cubicBezTo>
                  <a:pt x="0" y="30555"/>
                  <a:pt x="4381" y="19978"/>
                  <a:pt x="12180" y="12180"/>
                </a:cubicBezTo>
                <a:cubicBezTo>
                  <a:pt x="19978" y="4381"/>
                  <a:pt x="30555" y="0"/>
                  <a:pt x="41584" y="0"/>
                </a:cubicBezTo>
                <a:close/>
              </a:path>
            </a:pathLst>
          </a:custGeom>
          <a:blipFill>
            <a:blip r:embed="rId5"/>
            <a:stretch>
              <a:fillRect l="-8827" t="-3182" b="-16853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KE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3CC938B2-FD1A-37EC-B642-DEFD5828915B}"/>
              </a:ext>
            </a:extLst>
          </p:cNvPr>
          <p:cNvSpPr/>
          <p:nvPr/>
        </p:nvSpPr>
        <p:spPr>
          <a:xfrm rot="138000">
            <a:off x="13984300" y="3001876"/>
            <a:ext cx="3021941" cy="3753134"/>
          </a:xfrm>
          <a:custGeom>
            <a:avLst/>
            <a:gdLst/>
            <a:ahLst/>
            <a:cxnLst/>
            <a:rect l="l" t="t" r="r" b="b"/>
            <a:pathLst>
              <a:path w="1160344" h="1441102">
                <a:moveTo>
                  <a:pt x="39045" y="41641"/>
                </a:moveTo>
                <a:lnTo>
                  <a:pt x="1065127" y="429"/>
                </a:lnTo>
                <a:cubicBezTo>
                  <a:pt x="1075798" y="0"/>
                  <a:pt x="1086201" y="3828"/>
                  <a:pt x="1094049" y="11070"/>
                </a:cubicBezTo>
                <a:cubicBezTo>
                  <a:pt x="1101897" y="18312"/>
                  <a:pt x="1106547" y="28375"/>
                  <a:pt x="1106975" y="39045"/>
                </a:cubicBezTo>
                <a:lnTo>
                  <a:pt x="1159916" y="1357150"/>
                </a:lnTo>
                <a:cubicBezTo>
                  <a:pt x="1160344" y="1367821"/>
                  <a:pt x="1156517" y="1378224"/>
                  <a:pt x="1149275" y="1386072"/>
                </a:cubicBezTo>
                <a:cubicBezTo>
                  <a:pt x="1142033" y="1393920"/>
                  <a:pt x="1131970" y="1398570"/>
                  <a:pt x="1121300" y="1398998"/>
                </a:cubicBezTo>
                <a:lnTo>
                  <a:pt x="95217" y="1440210"/>
                </a:lnTo>
                <a:cubicBezTo>
                  <a:pt x="72998" y="1441102"/>
                  <a:pt x="54262" y="1423813"/>
                  <a:pt x="53369" y="1401594"/>
                </a:cubicBezTo>
                <a:lnTo>
                  <a:pt x="429" y="83488"/>
                </a:lnTo>
                <a:cubicBezTo>
                  <a:pt x="0" y="72818"/>
                  <a:pt x="3828" y="62415"/>
                  <a:pt x="11070" y="54567"/>
                </a:cubicBezTo>
                <a:cubicBezTo>
                  <a:pt x="18312" y="46719"/>
                  <a:pt x="28375" y="42069"/>
                  <a:pt x="39045" y="41641"/>
                </a:cubicBezTo>
                <a:close/>
              </a:path>
            </a:pathLst>
          </a:custGeom>
          <a:blipFill>
            <a:blip r:embed="rId6"/>
            <a:stretch>
              <a:fillRect l="-885" t="-14499" r="-12042" b="-1329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K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520538" y="3892232"/>
            <a:ext cx="5240701" cy="944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602"/>
              </a:lnSpc>
            </a:pPr>
            <a:r>
              <a:rPr lang="en-US" sz="6000" b="1" dirty="0">
                <a:solidFill>
                  <a:srgbClr val="002060"/>
                </a:solidFill>
                <a:latin typeface="Aptos Display"/>
                <a:cs typeface="Poppins"/>
              </a:rPr>
              <a:t>THANK 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64227" y="4839365"/>
            <a:ext cx="8750431" cy="173451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3200" i="1" spc="88" dirty="0" err="1">
                <a:latin typeface="Aptos Display"/>
              </a:rPr>
              <a:t>Simatech</a:t>
            </a:r>
            <a:r>
              <a:rPr lang="en-US" sz="3200" i="1" spc="88" dirty="0">
                <a:latin typeface="Aptos Display"/>
              </a:rPr>
              <a:t> Integrated Solutions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3200" i="1" spc="88" dirty="0">
                <a:latin typeface="Aptos Display"/>
                <a:ea typeface="Tahoma"/>
                <a:cs typeface="Tahoma"/>
              </a:rPr>
              <a:t>+254 798 2841987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3200" i="1" spc="88" dirty="0">
                <a:latin typeface="Aptos Display"/>
                <a:ea typeface="Tahoma"/>
                <a:cs typeface="Tahoma"/>
              </a:rPr>
              <a:t>@simatechintegratedsolutions on all social media platforms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9FF576-D3DF-CFB3-EA1C-F05BBB80B779}"/>
              </a:ext>
            </a:extLst>
          </p:cNvPr>
          <p:cNvSpPr/>
          <p:nvPr/>
        </p:nvSpPr>
        <p:spPr>
          <a:xfrm>
            <a:off x="0" y="9690651"/>
            <a:ext cx="18288000" cy="6211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729072" y="612045"/>
            <a:ext cx="55861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lang="en-US" sz="4800" spc="-155">
                <a:solidFill>
                  <a:srgbClr val="000000"/>
                </a:solidFill>
                <a:latin typeface="Calibri"/>
                <a:ea typeface="Tahoma"/>
                <a:cs typeface="Tahoma"/>
              </a:rPr>
              <a:t>Company Overview</a:t>
            </a:r>
            <a:endParaRPr sz="4800">
              <a:latin typeface="Calibri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00449" y="0"/>
            <a:ext cx="1132840" cy="735330"/>
          </a:xfrm>
          <a:custGeom>
            <a:avLst/>
            <a:gdLst/>
            <a:ahLst/>
            <a:cxnLst/>
            <a:rect l="l" t="t" r="r" b="b"/>
            <a:pathLst>
              <a:path w="1132839" h="735330">
                <a:moveTo>
                  <a:pt x="1132297" y="735301"/>
                </a:moveTo>
                <a:lnTo>
                  <a:pt x="0" y="735301"/>
                </a:lnTo>
                <a:lnTo>
                  <a:pt x="0" y="0"/>
                </a:lnTo>
                <a:lnTo>
                  <a:pt x="1132297" y="0"/>
                </a:lnTo>
                <a:lnTo>
                  <a:pt x="1132297" y="73530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0F80246-D154-BA2D-1643-53766BAC70F5}"/>
              </a:ext>
            </a:extLst>
          </p:cNvPr>
          <p:cNvSpPr/>
          <p:nvPr/>
        </p:nvSpPr>
        <p:spPr>
          <a:xfrm>
            <a:off x="592013" y="1056208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5">
                <a:moveTo>
                  <a:pt x="0" y="0"/>
                </a:moveTo>
                <a:lnTo>
                  <a:pt x="0" y="1068391"/>
                </a:lnTo>
              </a:path>
            </a:pathLst>
          </a:custGeom>
          <a:ln w="47624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BE191F-128D-C6B6-3FDB-AAC65B9686C5}"/>
              </a:ext>
            </a:extLst>
          </p:cNvPr>
          <p:cNvSpPr/>
          <p:nvPr/>
        </p:nvSpPr>
        <p:spPr>
          <a:xfrm>
            <a:off x="596348" y="1852820"/>
            <a:ext cx="9754428" cy="48958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rPr>
              <a:t>Simatech Integrated Solutions 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rPr>
              <a:t>is a Kenyan tech company designing, building, and manufacturing smart automated vending machines</a:t>
            </a:r>
            <a:r>
              <a:rPr lang="en-US" sz="2800" b="1" i="1" u="none" strike="noStrike" baseline="0">
                <a:solidFill>
                  <a:srgbClr val="0E2740"/>
                </a:solidFill>
                <a:latin typeface="Aptos"/>
                <a:ea typeface="Aptos"/>
                <a:cs typeface="Aptos"/>
              </a:rPr>
              <a:t> with an IoT dashboard providing real time data for remote business </a:t>
            </a:r>
            <a:r>
              <a:rPr lang="en-US" sz="28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rPr>
              <a:t>management</a:t>
            </a:r>
            <a:r>
              <a:rPr lang="en-US" sz="2800" b="1" i="1" u="none" strike="noStrike" baseline="0">
                <a:solidFill>
                  <a:srgbClr val="0E2740"/>
                </a:solidFill>
                <a:latin typeface="Aptos"/>
                <a:ea typeface="Aptos"/>
                <a:cs typeface="Aptos"/>
              </a:rPr>
              <a:t> and enhanced customer experience.</a:t>
            </a:r>
            <a:endParaRPr lang="en-US"/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A52237CD-7A14-88AB-0486-4FD19DE76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434" y="1365681"/>
            <a:ext cx="7056781" cy="3712504"/>
          </a:xfrm>
          <a:prstGeom prst="rect">
            <a:avLst/>
          </a:prstGeom>
        </p:spPr>
      </p:pic>
      <p:pic>
        <p:nvPicPr>
          <p:cNvPr id="20" name="Picture 19" descr="A person standing in a room with a green machine&#10;&#10;Description automatically generated">
            <a:extLst>
              <a:ext uri="{FF2B5EF4-FFF2-40B4-BE49-F238E27FC236}">
                <a16:creationId xmlns:a16="http://schemas.microsoft.com/office/drawing/2014/main" id="{0A229950-A9E9-0413-028E-89A289688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992" y="5146814"/>
            <a:ext cx="3502715" cy="4863547"/>
          </a:xfrm>
          <a:prstGeom prst="rect">
            <a:avLst/>
          </a:prstGeom>
        </p:spPr>
      </p:pic>
      <p:pic>
        <p:nvPicPr>
          <p:cNvPr id="21" name="Picture 20" descr="A blue machine with a screen and a bottle of water inside&#10;&#10;Description automatically generated">
            <a:extLst>
              <a:ext uri="{FF2B5EF4-FFF2-40B4-BE49-F238E27FC236}">
                <a16:creationId xmlns:a16="http://schemas.microsoft.com/office/drawing/2014/main" id="{62E1FD90-977C-3FB0-7A13-87C022A41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3836514" y="5933662"/>
            <a:ext cx="4399722" cy="3287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>
            <a:extLst>
              <a:ext uri="{FF2B5EF4-FFF2-40B4-BE49-F238E27FC236}">
                <a16:creationId xmlns:a16="http://schemas.microsoft.com/office/drawing/2014/main" id="{51A8E65E-267C-EA55-D56A-B8B6CD8C5A4D}"/>
              </a:ext>
            </a:extLst>
          </p:cNvPr>
          <p:cNvSpPr txBox="1"/>
          <p:nvPr/>
        </p:nvSpPr>
        <p:spPr>
          <a:xfrm>
            <a:off x="8527774" y="1274442"/>
            <a:ext cx="225386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99"/>
              </a:lnSpc>
            </a:pPr>
            <a:r>
              <a:rPr lang="en-US" sz="4000" dirty="0">
                <a:latin typeface="Poppins"/>
                <a:cs typeface="Poppins"/>
              </a:rPr>
              <a:t>Solution</a:t>
            </a:r>
            <a:r>
              <a:rPr lang="en-US" sz="4000" b="1" dirty="0">
                <a:latin typeface="Poppins"/>
                <a:cs typeface="Poppins"/>
              </a:rPr>
              <a:t> </a:t>
            </a:r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8B8BAE50-742F-3CED-F601-1F985D7ED02B}"/>
              </a:ext>
            </a:extLst>
          </p:cNvPr>
          <p:cNvSpPr/>
          <p:nvPr/>
        </p:nvSpPr>
        <p:spPr>
          <a:xfrm>
            <a:off x="500449" y="0"/>
            <a:ext cx="1132840" cy="735330"/>
          </a:xfrm>
          <a:custGeom>
            <a:avLst/>
            <a:gdLst/>
            <a:ahLst/>
            <a:cxnLst/>
            <a:rect l="l" t="t" r="r" b="b"/>
            <a:pathLst>
              <a:path w="1132839" h="735330">
                <a:moveTo>
                  <a:pt x="1132297" y="735301"/>
                </a:moveTo>
                <a:lnTo>
                  <a:pt x="0" y="735301"/>
                </a:lnTo>
                <a:lnTo>
                  <a:pt x="0" y="0"/>
                </a:lnTo>
                <a:lnTo>
                  <a:pt x="1132297" y="0"/>
                </a:lnTo>
                <a:lnTo>
                  <a:pt x="1132297" y="73530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7">
            <a:extLst>
              <a:ext uri="{FF2B5EF4-FFF2-40B4-BE49-F238E27FC236}">
                <a16:creationId xmlns:a16="http://schemas.microsoft.com/office/drawing/2014/main" id="{C16933C4-9E59-7CFD-B6F9-412269B4F6F7}"/>
              </a:ext>
            </a:extLst>
          </p:cNvPr>
          <p:cNvSpPr txBox="1">
            <a:spLocks/>
          </p:cNvSpPr>
          <p:nvPr/>
        </p:nvSpPr>
        <p:spPr>
          <a:xfrm>
            <a:off x="768289" y="1211922"/>
            <a:ext cx="5586128" cy="63248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799"/>
              </a:lnSpc>
            </a:pPr>
            <a:r>
              <a:rPr lang="en-US" sz="4000" dirty="0">
                <a:latin typeface="Calibri"/>
                <a:ea typeface="Calibri"/>
                <a:cs typeface="Poppins"/>
              </a:rPr>
              <a:t>Problem Statement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4804BE77-FB4E-9910-A030-EDA5EB4F2EC2}"/>
              </a:ext>
            </a:extLst>
          </p:cNvPr>
          <p:cNvSpPr/>
          <p:nvPr/>
        </p:nvSpPr>
        <p:spPr>
          <a:xfrm>
            <a:off x="592013" y="1056208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5">
                <a:moveTo>
                  <a:pt x="0" y="0"/>
                </a:moveTo>
                <a:lnTo>
                  <a:pt x="0" y="1068391"/>
                </a:lnTo>
              </a:path>
            </a:pathLst>
          </a:custGeom>
          <a:ln w="47624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EA637-49B5-2ACF-1574-9E550D2A8BFF}"/>
              </a:ext>
            </a:extLst>
          </p:cNvPr>
          <p:cNvSpPr txBox="1"/>
          <p:nvPr/>
        </p:nvSpPr>
        <p:spPr>
          <a:xfrm>
            <a:off x="764583" y="2441951"/>
            <a:ext cx="258143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Operational Efficiency</a:t>
            </a:r>
            <a:endParaRPr lang="en-US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50EAD-BB10-BB09-2874-9364DA78BB75}"/>
              </a:ext>
            </a:extLst>
          </p:cNvPr>
          <p:cNvSpPr txBox="1"/>
          <p:nvPr/>
        </p:nvSpPr>
        <p:spPr>
          <a:xfrm>
            <a:off x="764583" y="3914290"/>
            <a:ext cx="258143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Non-Revenue water</a:t>
            </a:r>
            <a:endParaRPr lang="en-US" sz="2000" b="1">
              <a:ea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3EA15-8B41-8D92-0BA1-565EA5510C33}"/>
              </a:ext>
            </a:extLst>
          </p:cNvPr>
          <p:cNvSpPr txBox="1"/>
          <p:nvPr/>
        </p:nvSpPr>
        <p:spPr>
          <a:xfrm>
            <a:off x="764583" y="5386628"/>
            <a:ext cx="25814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Payment Barriers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0E9082-1C2D-A168-E3B9-8ABA45F91584}"/>
              </a:ext>
            </a:extLst>
          </p:cNvPr>
          <p:cNvSpPr txBox="1"/>
          <p:nvPr/>
        </p:nvSpPr>
        <p:spPr>
          <a:xfrm>
            <a:off x="764583" y="6878621"/>
            <a:ext cx="258143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Lack of Convenience</a:t>
            </a:r>
            <a:endParaRPr lang="en-US" sz="2400" b="1" dirty="0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B4996D-B4FE-B6E3-C920-C67ACACBA18C}"/>
              </a:ext>
            </a:extLst>
          </p:cNvPr>
          <p:cNvSpPr txBox="1"/>
          <p:nvPr/>
        </p:nvSpPr>
        <p:spPr>
          <a:xfrm>
            <a:off x="764582" y="8359101"/>
            <a:ext cx="258143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ea typeface="Calibri"/>
                <a:cs typeface="Calibri"/>
              </a:rPr>
              <a:t>Plastic Waste Management</a:t>
            </a:r>
            <a:endParaRPr lang="en-US" sz="24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CA9FED-94C3-234D-4048-F50AE5EA2F53}"/>
              </a:ext>
            </a:extLst>
          </p:cNvPr>
          <p:cNvGrpSpPr/>
          <p:nvPr/>
        </p:nvGrpSpPr>
        <p:grpSpPr>
          <a:xfrm>
            <a:off x="6509117" y="2328296"/>
            <a:ext cx="655467" cy="6714014"/>
            <a:chOff x="6509117" y="2328296"/>
            <a:chExt cx="655467" cy="6714014"/>
          </a:xfrm>
        </p:grpSpPr>
        <p:grpSp>
          <p:nvGrpSpPr>
            <p:cNvPr id="4" name="Group 4"/>
            <p:cNvGrpSpPr/>
            <p:nvPr/>
          </p:nvGrpSpPr>
          <p:grpSpPr>
            <a:xfrm>
              <a:off x="6533656" y="2328296"/>
              <a:ext cx="619305" cy="619305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prstGeom prst="octagon">
                <a:avLst/>
              </a:prstGeom>
              <a:solidFill>
                <a:schemeClr val="accent6"/>
              </a:solidFill>
            </p:spPr>
            <p:txBody>
              <a:bodyPr/>
              <a:lstStyle/>
              <a:p>
                <a:endParaRPr lang="LID4096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octagon">
                <a:avLst/>
              </a:prstGeom>
              <a:solidFill>
                <a:schemeClr val="accent6"/>
              </a:solidFill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05"/>
                  </a:lnSpc>
                </a:pPr>
                <a:endParaRPr/>
              </a:p>
            </p:txBody>
          </p:sp>
        </p:grp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7E52F338-0C85-2395-2B50-ABAE8EACF680}"/>
                </a:ext>
              </a:extLst>
            </p:cNvPr>
            <p:cNvSpPr/>
            <p:nvPr/>
          </p:nvSpPr>
          <p:spPr>
            <a:xfrm>
              <a:off x="6509117" y="3853586"/>
              <a:ext cx="619305" cy="619305"/>
            </a:xfrm>
            <a:prstGeom prst="octagon">
              <a:avLst/>
            </a:prstGeom>
            <a:solidFill>
              <a:schemeClr val="accent6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31AE1B4F-F12F-1EB3-FB94-40C1EE6B03EA}"/>
                </a:ext>
              </a:extLst>
            </p:cNvPr>
            <p:cNvSpPr/>
            <p:nvPr/>
          </p:nvSpPr>
          <p:spPr>
            <a:xfrm>
              <a:off x="6545279" y="8423005"/>
              <a:ext cx="619305" cy="619305"/>
            </a:xfrm>
            <a:prstGeom prst="octagon">
              <a:avLst/>
            </a:prstGeom>
            <a:solidFill>
              <a:schemeClr val="accent6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65BA1C8E-E48C-39FA-428D-B2AD0A1266A1}"/>
                </a:ext>
              </a:extLst>
            </p:cNvPr>
            <p:cNvSpPr/>
            <p:nvPr/>
          </p:nvSpPr>
          <p:spPr>
            <a:xfrm>
              <a:off x="6523323" y="5301387"/>
              <a:ext cx="619305" cy="619305"/>
            </a:xfrm>
            <a:prstGeom prst="octagon">
              <a:avLst/>
            </a:prstGeom>
            <a:solidFill>
              <a:schemeClr val="accent6"/>
            </a:solidFill>
          </p:spPr>
          <p:txBody>
            <a:bodyPr/>
            <a:lstStyle/>
            <a:p>
              <a:endParaRPr lang="LID4096"/>
            </a:p>
          </p:txBody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CC8FB727-7F68-6617-76D1-C7A204E45D62}"/>
                </a:ext>
              </a:extLst>
            </p:cNvPr>
            <p:cNvSpPr/>
            <p:nvPr/>
          </p:nvSpPr>
          <p:spPr>
            <a:xfrm>
              <a:off x="6540114" y="6984244"/>
              <a:ext cx="619305" cy="619305"/>
            </a:xfrm>
            <a:prstGeom prst="octagon">
              <a:avLst/>
            </a:prstGeom>
            <a:solidFill>
              <a:schemeClr val="accent6"/>
            </a:solidFill>
          </p:spPr>
          <p:txBody>
            <a:bodyPr/>
            <a:lstStyle/>
            <a:p>
              <a:endParaRPr lang="LID4096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A8117A1-D3EF-2815-AB62-69F5790D4CEC}"/>
              </a:ext>
            </a:extLst>
          </p:cNvPr>
          <p:cNvSpPr txBox="1"/>
          <p:nvPr/>
        </p:nvSpPr>
        <p:spPr>
          <a:xfrm>
            <a:off x="7673008" y="2297595"/>
            <a:ext cx="7464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ptos"/>
              </a:rPr>
              <a:t>IoT dashboard for real time data collection allowing remote business management and informed decisions.</a:t>
            </a:r>
            <a:r>
              <a:rPr lang="en-US" sz="1200">
                <a:latin typeface="Aptos"/>
              </a:rPr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1ECF4-B92F-7267-31C3-CF21ECAAE27B}"/>
              </a:ext>
            </a:extLst>
          </p:cNvPr>
          <p:cNvSpPr txBox="1"/>
          <p:nvPr/>
        </p:nvSpPr>
        <p:spPr>
          <a:xfrm>
            <a:off x="7673007" y="5295898"/>
            <a:ext cx="7464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ptos"/>
              </a:rPr>
              <a:t>A pool of payment options. M-Pesa integration, NFC wallets and token systems.</a:t>
            </a:r>
            <a:endParaRPr lang="en-US" sz="2000" b="1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A1AAC-1ED8-1B4D-E788-06F8F6D774FB}"/>
              </a:ext>
            </a:extLst>
          </p:cNvPr>
          <p:cNvSpPr txBox="1"/>
          <p:nvPr/>
        </p:nvSpPr>
        <p:spPr>
          <a:xfrm>
            <a:off x="7673007" y="7068377"/>
            <a:ext cx="7464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0" u="none" strike="noStrike">
                <a:latin typeface="Aptos"/>
                <a:ea typeface="Aptos"/>
                <a:cs typeface="Aptos"/>
              </a:rPr>
              <a:t>Accessibility is now available; with the self-service capability this allows 24/7 services. </a:t>
            </a:r>
            <a:r>
              <a:rPr lang="en-US" sz="2000" b="1" i="0">
                <a:latin typeface="Aptos"/>
                <a:ea typeface="Aptos"/>
                <a:cs typeface="Aptos"/>
              </a:rPr>
              <a:t> </a:t>
            </a:r>
            <a:endParaRPr lang="en-US" sz="1200" b="1">
              <a:latin typeface="Apto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A3B39-443F-8461-DAC6-CB8EEAE7752F}"/>
              </a:ext>
            </a:extLst>
          </p:cNvPr>
          <p:cNvSpPr txBox="1"/>
          <p:nvPr/>
        </p:nvSpPr>
        <p:spPr>
          <a:xfrm>
            <a:off x="7673007" y="8410159"/>
            <a:ext cx="7464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ptos"/>
              </a:rPr>
              <a:t>Promoting circular economy allows reduction of plastic waste and leads to healthy climate practice.</a:t>
            </a:r>
            <a:endParaRPr lang="en-US" sz="2000" b="1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C14AA-44AC-72BF-0545-8FE2F2411B4B}"/>
              </a:ext>
            </a:extLst>
          </p:cNvPr>
          <p:cNvSpPr txBox="1"/>
          <p:nvPr/>
        </p:nvSpPr>
        <p:spPr>
          <a:xfrm>
            <a:off x="7673007" y="3838160"/>
            <a:ext cx="746428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ptos"/>
              </a:rPr>
              <a:t>Automated alerts, machines are equipped with sensors that detect leaks or unusual water flows.</a:t>
            </a:r>
            <a:endParaRPr lang="en-US" sz="20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6">
            <a:extLst>
              <a:ext uri="{FF2B5EF4-FFF2-40B4-BE49-F238E27FC236}">
                <a16:creationId xmlns:a16="http://schemas.microsoft.com/office/drawing/2014/main" id="{D529D78E-A88A-7416-320E-3C1400BE00D1}"/>
              </a:ext>
            </a:extLst>
          </p:cNvPr>
          <p:cNvSpPr/>
          <p:nvPr/>
        </p:nvSpPr>
        <p:spPr>
          <a:xfrm>
            <a:off x="500449" y="0"/>
            <a:ext cx="1132840" cy="735330"/>
          </a:xfrm>
          <a:custGeom>
            <a:avLst/>
            <a:gdLst/>
            <a:ahLst/>
            <a:cxnLst/>
            <a:rect l="l" t="t" r="r" b="b"/>
            <a:pathLst>
              <a:path w="1132839" h="735330">
                <a:moveTo>
                  <a:pt x="1132297" y="735301"/>
                </a:moveTo>
                <a:lnTo>
                  <a:pt x="0" y="735301"/>
                </a:lnTo>
                <a:lnTo>
                  <a:pt x="0" y="0"/>
                </a:lnTo>
                <a:lnTo>
                  <a:pt x="1132297" y="0"/>
                </a:lnTo>
                <a:lnTo>
                  <a:pt x="1132297" y="73530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42D33FEA-F13B-E98A-970D-1EECF7556440}"/>
              </a:ext>
            </a:extLst>
          </p:cNvPr>
          <p:cNvSpPr txBox="1">
            <a:spLocks/>
          </p:cNvSpPr>
          <p:nvPr/>
        </p:nvSpPr>
        <p:spPr>
          <a:xfrm>
            <a:off x="1646246" y="731530"/>
            <a:ext cx="5728356" cy="12525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799"/>
              </a:lnSpc>
            </a:pPr>
            <a:r>
              <a:rPr lang="en-US" sz="4000" dirty="0">
                <a:latin typeface="Calibri"/>
                <a:ea typeface="Tahoma"/>
                <a:cs typeface="Tahoma"/>
              </a:rPr>
              <a:t>Products &amp; Service Key Features</a:t>
            </a:r>
            <a:endParaRPr lang="en-US" sz="4000" dirty="0">
              <a:latin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D101771E-BD7E-880F-1B4E-4BBFD2FDD89D}"/>
              </a:ext>
            </a:extLst>
          </p:cNvPr>
          <p:cNvSpPr/>
          <p:nvPr/>
        </p:nvSpPr>
        <p:spPr>
          <a:xfrm>
            <a:off x="592013" y="1056208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5">
                <a:moveTo>
                  <a:pt x="0" y="0"/>
                </a:moveTo>
                <a:lnTo>
                  <a:pt x="0" y="1068391"/>
                </a:lnTo>
              </a:path>
            </a:pathLst>
          </a:custGeom>
          <a:ln w="47624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D0F142-1D9D-94D6-2D00-DE37957B1D00}"/>
              </a:ext>
            </a:extLst>
          </p:cNvPr>
          <p:cNvSpPr txBox="1"/>
          <p:nvPr/>
        </p:nvSpPr>
        <p:spPr>
          <a:xfrm>
            <a:off x="1076738" y="2319130"/>
            <a:ext cx="293204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Poppins"/>
                <a:ea typeface="Calibri"/>
                <a:cs typeface="Calibri"/>
              </a:rPr>
              <a:t>Remote Management Dashboard.</a:t>
            </a:r>
            <a:endParaRPr lang="en-US"/>
          </a:p>
          <a:p>
            <a:r>
              <a:rPr lang="en-US" sz="2400" dirty="0">
                <a:latin typeface="Poppins"/>
                <a:ea typeface="Calibri"/>
                <a:cs typeface="Calibri"/>
              </a:rPr>
              <a:t>Allows business to access, manage, and track their vending network &amp; data through management dashboards.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3A2E00-E65C-5C35-43B1-8585F07C2DAE}"/>
              </a:ext>
            </a:extLst>
          </p:cNvPr>
          <p:cNvSpPr txBox="1"/>
          <p:nvPr/>
        </p:nvSpPr>
        <p:spPr>
          <a:xfrm>
            <a:off x="5317433" y="6195390"/>
            <a:ext cx="293204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Poppins"/>
                <a:ea typeface="Calibri"/>
                <a:cs typeface="Calibri"/>
              </a:rPr>
              <a:t>Smart Water ATMs</a:t>
            </a:r>
          </a:p>
          <a:p>
            <a:r>
              <a:rPr lang="en-US" sz="2400" dirty="0">
                <a:latin typeface="Poppins"/>
                <a:ea typeface="Calibri"/>
                <a:cs typeface="Calibri"/>
              </a:rPr>
              <a:t>Improved efficiency by using cutting edge industry 4.0 technology such as AI, IoT, FinTech.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1F7EDB-06E0-7A46-4EFA-960ADE17F7CE}"/>
              </a:ext>
            </a:extLst>
          </p:cNvPr>
          <p:cNvSpPr txBox="1"/>
          <p:nvPr/>
        </p:nvSpPr>
        <p:spPr>
          <a:xfrm>
            <a:off x="9143999" y="2319129"/>
            <a:ext cx="293204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Poppins"/>
                <a:ea typeface="Calibri"/>
                <a:cs typeface="Calibri"/>
              </a:rPr>
              <a:t>Enhanced Payment Options</a:t>
            </a:r>
          </a:p>
          <a:p>
            <a:r>
              <a:rPr lang="en-US" sz="2400" dirty="0">
                <a:latin typeface="Poppins"/>
                <a:ea typeface="Calibri"/>
                <a:cs typeface="Calibri"/>
              </a:rPr>
              <a:t>Integration with mobile payments, NFC wallets, and Tokens.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44E13B-E8B5-528D-1862-154CA58D7DE3}"/>
              </a:ext>
            </a:extLst>
          </p:cNvPr>
          <p:cNvSpPr txBox="1"/>
          <p:nvPr/>
        </p:nvSpPr>
        <p:spPr>
          <a:xfrm>
            <a:off x="14047303" y="5085521"/>
            <a:ext cx="293204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Poppins"/>
                <a:ea typeface="Calibri"/>
                <a:cs typeface="Calibri"/>
              </a:rPr>
              <a:t>Environmental Sustainability Focus</a:t>
            </a:r>
          </a:p>
          <a:p>
            <a:r>
              <a:rPr lang="en-US" sz="2400" dirty="0">
                <a:latin typeface="Poppins"/>
                <a:ea typeface="Calibri"/>
                <a:cs typeface="Calibri"/>
              </a:rPr>
              <a:t>Promoting refilling and recycling to reduce single-use plastics by promoting circular economy practices.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BEC39FB2-6121-B21B-3C5B-9F6C2BB01B2E}"/>
              </a:ext>
            </a:extLst>
          </p:cNvPr>
          <p:cNvSpPr/>
          <p:nvPr/>
        </p:nvSpPr>
        <p:spPr>
          <a:xfrm>
            <a:off x="1302811" y="6817951"/>
            <a:ext cx="1925094" cy="1410569"/>
          </a:xfrm>
          <a:custGeom>
            <a:avLst/>
            <a:gdLst/>
            <a:ahLst/>
            <a:cxnLst/>
            <a:rect l="l" t="t" r="r" b="b"/>
            <a:pathLst>
              <a:path w="1925094" h="1410569">
                <a:moveTo>
                  <a:pt x="0" y="0"/>
                </a:moveTo>
                <a:lnTo>
                  <a:pt x="1925095" y="0"/>
                </a:lnTo>
                <a:lnTo>
                  <a:pt x="1925095" y="1410569"/>
                </a:lnTo>
                <a:lnTo>
                  <a:pt x="0" y="14105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KE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0D396AA-63D4-31B9-D3FC-E18A34F90217}"/>
              </a:ext>
            </a:extLst>
          </p:cNvPr>
          <p:cNvGrpSpPr/>
          <p:nvPr/>
        </p:nvGrpSpPr>
        <p:grpSpPr>
          <a:xfrm>
            <a:off x="9470972" y="4968100"/>
            <a:ext cx="2543117" cy="1574172"/>
            <a:chOff x="9222494" y="4968100"/>
            <a:chExt cx="2543117" cy="1574172"/>
          </a:xfrm>
        </p:grpSpPr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019B8730-4E80-C348-CD85-CD6B3869E7E5}"/>
                </a:ext>
              </a:extLst>
            </p:cNvPr>
            <p:cNvSpPr/>
            <p:nvPr/>
          </p:nvSpPr>
          <p:spPr>
            <a:xfrm>
              <a:off x="9222494" y="4968100"/>
              <a:ext cx="1741728" cy="1384638"/>
            </a:xfrm>
            <a:custGeom>
              <a:avLst/>
              <a:gdLst/>
              <a:ahLst/>
              <a:cxnLst/>
              <a:rect l="l" t="t" r="r" b="b"/>
              <a:pathLst>
                <a:path w="2172423" h="1732507">
                  <a:moveTo>
                    <a:pt x="0" y="0"/>
                  </a:moveTo>
                  <a:lnTo>
                    <a:pt x="2172423" y="0"/>
                  </a:lnTo>
                  <a:lnTo>
                    <a:pt x="2172423" y="1732507"/>
                  </a:lnTo>
                  <a:lnTo>
                    <a:pt x="0" y="17325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KE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4D66076-9908-FD89-7390-18E54F01D03E}"/>
                </a:ext>
              </a:extLst>
            </p:cNvPr>
            <p:cNvSpPr/>
            <p:nvPr/>
          </p:nvSpPr>
          <p:spPr>
            <a:xfrm>
              <a:off x="10685475" y="5921565"/>
              <a:ext cx="1080136" cy="620707"/>
            </a:xfrm>
            <a:custGeom>
              <a:avLst/>
              <a:gdLst/>
              <a:ahLst/>
              <a:cxnLst/>
              <a:rect l="l" t="t" r="r" b="b"/>
              <a:pathLst>
                <a:path w="1394875" h="819489">
                  <a:moveTo>
                    <a:pt x="0" y="0"/>
                  </a:moveTo>
                  <a:lnTo>
                    <a:pt x="1394875" y="0"/>
                  </a:lnTo>
                  <a:lnTo>
                    <a:pt x="1394875" y="819489"/>
                  </a:lnTo>
                  <a:lnTo>
                    <a:pt x="0" y="8194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KE"/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23CD9B81-8152-5F7C-9691-E70290579FB4}"/>
              </a:ext>
            </a:extLst>
          </p:cNvPr>
          <p:cNvSpPr/>
          <p:nvPr/>
        </p:nvSpPr>
        <p:spPr>
          <a:xfrm>
            <a:off x="14169684" y="3172717"/>
            <a:ext cx="1790916" cy="1706255"/>
          </a:xfrm>
          <a:custGeom>
            <a:avLst/>
            <a:gdLst/>
            <a:ahLst/>
            <a:cxnLst/>
            <a:rect l="l" t="t" r="r" b="b"/>
            <a:pathLst>
              <a:path w="1790916" h="1706255">
                <a:moveTo>
                  <a:pt x="0" y="0"/>
                </a:moveTo>
                <a:lnTo>
                  <a:pt x="1790916" y="0"/>
                </a:lnTo>
                <a:lnTo>
                  <a:pt x="1790916" y="1706255"/>
                </a:lnTo>
                <a:lnTo>
                  <a:pt x="0" y="1706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KE"/>
          </a:p>
        </p:txBody>
      </p:sp>
      <p:pic>
        <p:nvPicPr>
          <p:cNvPr id="3" name="Picture 2" descr="A blue machine with a screen and a bottle of water inside&#10;&#10;Description automatically generated">
            <a:extLst>
              <a:ext uri="{FF2B5EF4-FFF2-40B4-BE49-F238E27FC236}">
                <a16:creationId xmlns:a16="http://schemas.microsoft.com/office/drawing/2014/main" id="{6CD10ED8-A67F-708F-4D08-25F331330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471692" y="4674011"/>
            <a:ext cx="1567069" cy="11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1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6">
            <a:extLst>
              <a:ext uri="{FF2B5EF4-FFF2-40B4-BE49-F238E27FC236}">
                <a16:creationId xmlns:a16="http://schemas.microsoft.com/office/drawing/2014/main" id="{0D1C0AB8-485C-C6E2-9BD1-A4EA5051BD5E}"/>
              </a:ext>
            </a:extLst>
          </p:cNvPr>
          <p:cNvSpPr/>
          <p:nvPr/>
        </p:nvSpPr>
        <p:spPr>
          <a:xfrm>
            <a:off x="500449" y="0"/>
            <a:ext cx="1132840" cy="735330"/>
          </a:xfrm>
          <a:custGeom>
            <a:avLst/>
            <a:gdLst/>
            <a:ahLst/>
            <a:cxnLst/>
            <a:rect l="l" t="t" r="r" b="b"/>
            <a:pathLst>
              <a:path w="1132839" h="735330">
                <a:moveTo>
                  <a:pt x="1132297" y="735301"/>
                </a:moveTo>
                <a:lnTo>
                  <a:pt x="0" y="735301"/>
                </a:lnTo>
                <a:lnTo>
                  <a:pt x="0" y="0"/>
                </a:lnTo>
                <a:lnTo>
                  <a:pt x="1132297" y="0"/>
                </a:lnTo>
                <a:lnTo>
                  <a:pt x="1132297" y="73530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C19707A3-30FE-C2A4-9EF1-5886DA0DCC50}"/>
              </a:ext>
            </a:extLst>
          </p:cNvPr>
          <p:cNvSpPr txBox="1">
            <a:spLocks/>
          </p:cNvSpPr>
          <p:nvPr/>
        </p:nvSpPr>
        <p:spPr>
          <a:xfrm>
            <a:off x="1729072" y="565879"/>
            <a:ext cx="5586128" cy="63696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799"/>
              </a:lnSpc>
            </a:pPr>
            <a:r>
              <a:rPr lang="en-US" sz="4800" dirty="0">
                <a:latin typeface="Calibri"/>
                <a:ea typeface="Calibri"/>
                <a:cs typeface="Calibri"/>
              </a:rPr>
              <a:t>Market Opportunity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90BBEB41-31A8-A39A-42D9-92CADA7F3C20}"/>
              </a:ext>
            </a:extLst>
          </p:cNvPr>
          <p:cNvSpPr/>
          <p:nvPr/>
        </p:nvSpPr>
        <p:spPr>
          <a:xfrm>
            <a:off x="592013" y="1056208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5">
                <a:moveTo>
                  <a:pt x="0" y="0"/>
                </a:moveTo>
                <a:lnTo>
                  <a:pt x="0" y="1068391"/>
                </a:lnTo>
              </a:path>
            </a:pathLst>
          </a:custGeom>
          <a:ln w="47624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CF3B6-AE32-321F-BD9E-E49B553D7E31}"/>
              </a:ext>
            </a:extLst>
          </p:cNvPr>
          <p:cNvSpPr txBox="1"/>
          <p:nvPr/>
        </p:nvSpPr>
        <p:spPr>
          <a:xfrm>
            <a:off x="1076739" y="3081129"/>
            <a:ext cx="7199242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50" b="1" dirty="0">
                <a:latin typeface="Poppins"/>
                <a:ea typeface="Lato"/>
                <a:cs typeface="Lato"/>
              </a:rPr>
              <a:t>These valuations provide a comprehensive overview of the potential and realistically achievable segments of the pure drinking water market in Kenya for the year 2023.​</a:t>
            </a:r>
          </a:p>
          <a:p>
            <a:endParaRPr lang="en-US" sz="2150" b="1" dirty="0">
              <a:latin typeface="Poppins"/>
              <a:ea typeface="Lato"/>
              <a:cs typeface="Lato"/>
            </a:endParaRPr>
          </a:p>
          <a:p>
            <a:r>
              <a:rPr lang="en-US" sz="2150" b="1" dirty="0">
                <a:latin typeface="Poppins"/>
                <a:ea typeface="Lato"/>
                <a:cs typeface="Lato"/>
              </a:rPr>
              <a:t>Total Addressable Market,</a:t>
            </a:r>
            <a:r>
              <a:rPr lang="en-US" sz="2150" b="1" dirty="0">
                <a:solidFill>
                  <a:schemeClr val="accent6">
                    <a:lumMod val="49000"/>
                  </a:schemeClr>
                </a:solidFill>
                <a:latin typeface="Poppins"/>
                <a:ea typeface="Lato"/>
                <a:cs typeface="Lato"/>
              </a:rPr>
              <a:t> 45.3 billion liters</a:t>
            </a:r>
            <a:r>
              <a:rPr lang="en-US" sz="2150" b="1" dirty="0">
                <a:latin typeface="Poppins"/>
                <a:ea typeface="Lato"/>
                <a:cs typeface="Lato"/>
              </a:rPr>
              <a:t>/year.</a:t>
            </a:r>
          </a:p>
          <a:p>
            <a:endParaRPr lang="en-US" sz="2150" b="1" dirty="0">
              <a:latin typeface="Poppins"/>
              <a:ea typeface="Lato"/>
              <a:cs typeface="Lato"/>
            </a:endParaRPr>
          </a:p>
          <a:p>
            <a:r>
              <a:rPr lang="en-US" sz="2150" b="1" dirty="0">
                <a:latin typeface="Poppins"/>
                <a:ea typeface="Lato"/>
                <a:cs typeface="Lato"/>
              </a:rPr>
              <a:t>Serviceable Addressable Market </a:t>
            </a:r>
            <a:r>
              <a:rPr lang="en-US" sz="2150" b="1" dirty="0">
                <a:solidFill>
                  <a:schemeClr val="accent6">
                    <a:lumMod val="49000"/>
                  </a:schemeClr>
                </a:solidFill>
                <a:latin typeface="Poppins"/>
                <a:ea typeface="Lato"/>
                <a:cs typeface="Lato"/>
              </a:rPr>
              <a:t>22.65billion liters</a:t>
            </a:r>
            <a:r>
              <a:rPr lang="en-US" sz="2150" b="1" dirty="0">
                <a:latin typeface="Poppins"/>
                <a:ea typeface="Lato"/>
                <a:cs typeface="Lato"/>
              </a:rPr>
              <a:t>/year.</a:t>
            </a:r>
          </a:p>
          <a:p>
            <a:endParaRPr lang="en-US" sz="2150" b="1" dirty="0">
              <a:latin typeface="Poppins"/>
              <a:ea typeface="Lato"/>
              <a:cs typeface="Lato"/>
            </a:endParaRPr>
          </a:p>
          <a:p>
            <a:r>
              <a:rPr lang="en-US" sz="2150" b="1" dirty="0">
                <a:latin typeface="Poppins"/>
                <a:ea typeface="Lato"/>
                <a:cs typeface="Lato"/>
              </a:rPr>
              <a:t>Serviceable Obtainable Market</a:t>
            </a:r>
            <a:r>
              <a:rPr lang="en-US" sz="2150" b="1" dirty="0">
                <a:solidFill>
                  <a:schemeClr val="accent6">
                    <a:lumMod val="49000"/>
                  </a:schemeClr>
                </a:solidFill>
                <a:latin typeface="Poppins"/>
                <a:ea typeface="Lato"/>
                <a:cs typeface="Lato"/>
              </a:rPr>
              <a:t> 4.53billion liters</a:t>
            </a:r>
            <a:r>
              <a:rPr lang="en-US" sz="2150" b="1" dirty="0">
                <a:latin typeface="Poppins"/>
                <a:ea typeface="Lato"/>
                <a:cs typeface="Lato"/>
              </a:rPr>
              <a:t>/year.</a:t>
            </a:r>
          </a:p>
          <a:p>
            <a:endParaRPr lang="en-US" sz="2150" b="1" dirty="0">
              <a:latin typeface="Poppins"/>
              <a:ea typeface="Lato"/>
              <a:cs typeface="Lato"/>
            </a:endParaRPr>
          </a:p>
          <a:p>
            <a:endParaRPr lang="en-US" sz="2150" b="1" dirty="0">
              <a:latin typeface="Poppins"/>
              <a:ea typeface="Lato"/>
              <a:cs typeface="Lato"/>
            </a:endParaRPr>
          </a:p>
          <a:p>
            <a:endParaRPr lang="en-US" sz="2150" b="1" dirty="0">
              <a:latin typeface="Poppins"/>
              <a:ea typeface="Lato"/>
              <a:cs typeface="Lato"/>
            </a:endParaRPr>
          </a:p>
          <a:p>
            <a:r>
              <a:rPr lang="en-US" sz="2150" b="1" dirty="0">
                <a:latin typeface="Poppins"/>
                <a:ea typeface="Lato"/>
                <a:cs typeface="Lato"/>
              </a:rPr>
              <a:t>Data Sources; </a:t>
            </a:r>
            <a:r>
              <a:rPr lang="en-US" sz="2150" b="1" dirty="0">
                <a:solidFill>
                  <a:schemeClr val="accent6">
                    <a:lumMod val="76000"/>
                  </a:schemeClr>
                </a:solidFill>
                <a:latin typeface="Poppins"/>
                <a:ea typeface="Lato"/>
                <a:cs typeface="Lato"/>
              </a:rPr>
              <a:t>KNBS, WHO, WASREB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1BA77EA-90B8-2238-5048-0D87C9C7D947}"/>
              </a:ext>
            </a:extLst>
          </p:cNvPr>
          <p:cNvSpPr/>
          <p:nvPr/>
        </p:nvSpPr>
        <p:spPr>
          <a:xfrm>
            <a:off x="8282608" y="1060174"/>
            <a:ext cx="4671391" cy="477078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4DF4A9-AFE6-6B89-BC39-C75CEA117346}"/>
              </a:ext>
            </a:extLst>
          </p:cNvPr>
          <p:cNvSpPr/>
          <p:nvPr/>
        </p:nvSpPr>
        <p:spPr>
          <a:xfrm>
            <a:off x="11131824" y="3362738"/>
            <a:ext cx="4340087" cy="437321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2B8C730-DFB5-3751-BFC7-93C3C913C4FE}"/>
              </a:ext>
            </a:extLst>
          </p:cNvPr>
          <p:cNvSpPr/>
          <p:nvPr/>
        </p:nvSpPr>
        <p:spPr>
          <a:xfrm>
            <a:off x="14030737" y="5864086"/>
            <a:ext cx="4041913" cy="42241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F96544-8480-E7AA-4373-D3493729459E}"/>
              </a:ext>
            </a:extLst>
          </p:cNvPr>
          <p:cNvSpPr txBox="1"/>
          <p:nvPr/>
        </p:nvSpPr>
        <p:spPr>
          <a:xfrm>
            <a:off x="9243391" y="2285999"/>
            <a:ext cx="2743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ea typeface="Calibri"/>
                <a:cs typeface="Calibri"/>
              </a:rPr>
              <a:t>TAM</a:t>
            </a:r>
            <a:r>
              <a:rPr lang="en-US" sz="4000" b="1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sz="4000" dirty="0">
                <a:solidFill>
                  <a:schemeClr val="bg1"/>
                </a:solidFill>
                <a:ea typeface="Calibri"/>
                <a:cs typeface="Calibri"/>
              </a:rPr>
              <a:t>2.3 billion USD/year</a:t>
            </a:r>
            <a:endParaRPr lang="en-US" sz="40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4ED31C-03DB-B908-B5FE-676CF621C563}"/>
              </a:ext>
            </a:extLst>
          </p:cNvPr>
          <p:cNvSpPr txBox="1"/>
          <p:nvPr/>
        </p:nvSpPr>
        <p:spPr>
          <a:xfrm>
            <a:off x="11926955" y="4588563"/>
            <a:ext cx="2743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ea typeface="Calibri"/>
                <a:cs typeface="Calibri"/>
              </a:rPr>
              <a:t>SAM </a:t>
            </a:r>
            <a:r>
              <a:rPr lang="en-US" sz="4000" dirty="0">
                <a:solidFill>
                  <a:schemeClr val="bg1"/>
                </a:solidFill>
                <a:ea typeface="Calibri"/>
                <a:cs typeface="Calibri"/>
              </a:rPr>
              <a:t>1.2 billion USD/year</a:t>
            </a:r>
            <a:endParaRPr lang="en-US" sz="40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5CF93B-4CF8-421D-3947-5005305F0EEE}"/>
              </a:ext>
            </a:extLst>
          </p:cNvPr>
          <p:cNvSpPr txBox="1"/>
          <p:nvPr/>
        </p:nvSpPr>
        <p:spPr>
          <a:xfrm>
            <a:off x="14676781" y="7007085"/>
            <a:ext cx="27432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ea typeface="Calibri"/>
                <a:cs typeface="Calibri"/>
              </a:rPr>
              <a:t>SOM </a:t>
            </a:r>
            <a:r>
              <a:rPr lang="en-US" sz="4000" dirty="0">
                <a:solidFill>
                  <a:schemeClr val="bg1"/>
                </a:solidFill>
                <a:ea typeface="Calibri"/>
                <a:cs typeface="Calibri"/>
              </a:rPr>
              <a:t>226.5 million  USD/year</a:t>
            </a:r>
            <a:endParaRPr lang="en-US" sz="40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0"/>
          <p:cNvSpPr/>
          <p:nvPr/>
        </p:nvSpPr>
        <p:spPr>
          <a:xfrm>
            <a:off x="1234980" y="7987680"/>
            <a:ext cx="572940" cy="46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LID4096"/>
          </a:p>
        </p:txBody>
      </p:sp>
      <p:sp>
        <p:nvSpPr>
          <p:cNvPr id="2" name="object 36">
            <a:extLst>
              <a:ext uri="{FF2B5EF4-FFF2-40B4-BE49-F238E27FC236}">
                <a16:creationId xmlns:a16="http://schemas.microsoft.com/office/drawing/2014/main" id="{65225DB6-21B3-C890-8941-8A14BDACB449}"/>
              </a:ext>
            </a:extLst>
          </p:cNvPr>
          <p:cNvSpPr/>
          <p:nvPr/>
        </p:nvSpPr>
        <p:spPr>
          <a:xfrm>
            <a:off x="500449" y="0"/>
            <a:ext cx="1132840" cy="735330"/>
          </a:xfrm>
          <a:custGeom>
            <a:avLst/>
            <a:gdLst/>
            <a:ahLst/>
            <a:cxnLst/>
            <a:rect l="l" t="t" r="r" b="b"/>
            <a:pathLst>
              <a:path w="1132839" h="735330">
                <a:moveTo>
                  <a:pt x="1132297" y="735301"/>
                </a:moveTo>
                <a:lnTo>
                  <a:pt x="0" y="735301"/>
                </a:lnTo>
                <a:lnTo>
                  <a:pt x="0" y="0"/>
                </a:lnTo>
                <a:lnTo>
                  <a:pt x="1132297" y="0"/>
                </a:lnTo>
                <a:lnTo>
                  <a:pt x="1132297" y="73530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7">
            <a:extLst>
              <a:ext uri="{FF2B5EF4-FFF2-40B4-BE49-F238E27FC236}">
                <a16:creationId xmlns:a16="http://schemas.microsoft.com/office/drawing/2014/main" id="{ECB60D9C-3245-DE3A-FAEF-D0D92392C4DA}"/>
              </a:ext>
            </a:extLst>
          </p:cNvPr>
          <p:cNvSpPr txBox="1">
            <a:spLocks/>
          </p:cNvSpPr>
          <p:nvPr/>
        </p:nvSpPr>
        <p:spPr>
          <a:xfrm>
            <a:off x="1778767" y="681835"/>
            <a:ext cx="3995868" cy="63696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799"/>
              </a:lnSpc>
            </a:pPr>
            <a:r>
              <a:rPr lang="en-US" sz="4800" dirty="0">
                <a:latin typeface="Calibri"/>
                <a:ea typeface="Calibri"/>
                <a:cs typeface="Calibri"/>
              </a:rPr>
              <a:t>Business Model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23EDACB-A65C-7A9E-DFA7-188107115A67}"/>
              </a:ext>
            </a:extLst>
          </p:cNvPr>
          <p:cNvSpPr/>
          <p:nvPr/>
        </p:nvSpPr>
        <p:spPr>
          <a:xfrm>
            <a:off x="592013" y="1056208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5">
                <a:moveTo>
                  <a:pt x="0" y="0"/>
                </a:moveTo>
                <a:lnTo>
                  <a:pt x="0" y="1068391"/>
                </a:lnTo>
              </a:path>
            </a:pathLst>
          </a:custGeom>
          <a:ln w="47624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756363-D7B0-67D7-6323-2EC548409DFD}"/>
              </a:ext>
            </a:extLst>
          </p:cNvPr>
          <p:cNvSpPr txBox="1"/>
          <p:nvPr/>
        </p:nvSpPr>
        <p:spPr>
          <a:xfrm>
            <a:off x="1076738" y="1697935"/>
            <a:ext cx="9905999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6000"/>
                  </a:schemeClr>
                </a:solidFill>
                <a:ea typeface="Calibri"/>
                <a:cs typeface="Calibri"/>
              </a:rPr>
              <a:t>Direct Sales</a:t>
            </a:r>
            <a:r>
              <a:rPr lang="en-US" sz="2400" b="1" dirty="0">
                <a:ea typeface="Calibri"/>
                <a:cs typeface="Calibri"/>
              </a:rPr>
              <a:t> – One time or multiple installments of hardware with integrated software for businesses and organizations.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71EF0A-AEDD-FBE1-6228-04817F7E24EA}"/>
              </a:ext>
            </a:extLst>
          </p:cNvPr>
          <p:cNvSpPr txBox="1"/>
          <p:nvPr/>
        </p:nvSpPr>
        <p:spPr>
          <a:xfrm>
            <a:off x="1076737" y="6419020"/>
            <a:ext cx="100882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6000"/>
                  </a:schemeClr>
                </a:solidFill>
                <a:ea typeface="Calibri"/>
                <a:cs typeface="Calibri"/>
              </a:rPr>
              <a:t>After Sale Services</a:t>
            </a:r>
            <a:r>
              <a:rPr lang="en-US" sz="2400" b="1" dirty="0">
                <a:ea typeface="Calibri"/>
                <a:cs typeface="Calibri"/>
              </a:rPr>
              <a:t> – Comprehensive and Maintenance Support.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AB7104-622A-7BAB-AEAA-0DF2D5BCCFB9}"/>
              </a:ext>
            </a:extLst>
          </p:cNvPr>
          <p:cNvSpPr txBox="1"/>
          <p:nvPr/>
        </p:nvSpPr>
        <p:spPr>
          <a:xfrm>
            <a:off x="1076738" y="3188803"/>
            <a:ext cx="10088217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6000"/>
                  </a:schemeClr>
                </a:solidFill>
                <a:ea typeface="Calibri"/>
                <a:cs typeface="Calibri"/>
              </a:rPr>
              <a:t>Upgrade &amp; Retrofitting </a:t>
            </a:r>
            <a:r>
              <a:rPr lang="en-US" sz="2400" b="1" dirty="0">
                <a:ea typeface="Calibri"/>
                <a:cs typeface="Calibri"/>
              </a:rPr>
              <a:t>– Fostering digital transformation by Enhancing existing machines in the market to integrate new technology.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B5BAD6-019E-135D-7675-D63C566B19AF}"/>
              </a:ext>
            </a:extLst>
          </p:cNvPr>
          <p:cNvSpPr txBox="1"/>
          <p:nvPr/>
        </p:nvSpPr>
        <p:spPr>
          <a:xfrm>
            <a:off x="1076737" y="7992716"/>
            <a:ext cx="1008821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6000"/>
                  </a:schemeClr>
                </a:solidFill>
                <a:ea typeface="Calibri"/>
                <a:cs typeface="Calibri"/>
              </a:rPr>
              <a:t>Partnerships </a:t>
            </a:r>
            <a:r>
              <a:rPr lang="en-US" sz="2400" b="1" dirty="0">
                <a:ea typeface="Calibri"/>
                <a:cs typeface="Calibri"/>
              </a:rPr>
              <a:t>– Partnerships on revenue share models.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85F4E2-7BBD-B8FB-7654-1D88CD2CDDFF}"/>
              </a:ext>
            </a:extLst>
          </p:cNvPr>
          <p:cNvSpPr txBox="1"/>
          <p:nvPr/>
        </p:nvSpPr>
        <p:spPr>
          <a:xfrm>
            <a:off x="1076738" y="4729367"/>
            <a:ext cx="10088217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6000"/>
                  </a:schemeClr>
                </a:solidFill>
                <a:ea typeface="Calibri"/>
                <a:cs typeface="Calibri"/>
              </a:rPr>
              <a:t>Monthly Subscription</a:t>
            </a:r>
            <a:r>
              <a:rPr lang="en-US" sz="2800" b="1" dirty="0">
                <a:ea typeface="Calibri"/>
                <a:cs typeface="Calibri"/>
              </a:rPr>
              <a:t> </a:t>
            </a:r>
            <a:r>
              <a:rPr lang="en-US" sz="2400" b="1" dirty="0">
                <a:ea typeface="Calibri"/>
                <a:cs typeface="Calibri"/>
              </a:rPr>
              <a:t>– sh2500 per unit, from businesses using our technology to manage their water vending &amp; distribution network.</a:t>
            </a:r>
            <a:endParaRPr lang="en-US" sz="2400" b="1" dirty="0"/>
          </a:p>
        </p:txBody>
      </p:sp>
      <p:pic>
        <p:nvPicPr>
          <p:cNvPr id="25" name="Picture 24" descr="A blue circle with white people shaking hands&#10;&#10;Description automatically generated">
            <a:extLst>
              <a:ext uri="{FF2B5EF4-FFF2-40B4-BE49-F238E27FC236}">
                <a16:creationId xmlns:a16="http://schemas.microsoft.com/office/drawing/2014/main" id="{BBBD503B-DB96-F683-3A04-A072C5B6C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62139" y="2481596"/>
            <a:ext cx="5340374" cy="5340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2093700" y="3390900"/>
            <a:ext cx="1371060" cy="1371060"/>
          </a:xfrm>
          <a:prstGeom prst="ellipse">
            <a:avLst/>
          </a:prstGeom>
          <a:noFill/>
          <a:ln w="2556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9" name="CustomShape 2"/>
          <p:cNvSpPr/>
          <p:nvPr/>
        </p:nvSpPr>
        <p:spPr>
          <a:xfrm>
            <a:off x="10584660" y="3390900"/>
            <a:ext cx="1371060" cy="1371060"/>
          </a:xfrm>
          <a:prstGeom prst="ellipse">
            <a:avLst/>
          </a:prstGeom>
          <a:noFill/>
          <a:ln w="2556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0" name="CustomShape 3"/>
          <p:cNvSpPr/>
          <p:nvPr/>
        </p:nvSpPr>
        <p:spPr>
          <a:xfrm>
            <a:off x="6334320" y="5755560"/>
            <a:ext cx="1371060" cy="1371060"/>
          </a:xfrm>
          <a:prstGeom prst="ellipse">
            <a:avLst/>
          </a:prstGeom>
          <a:noFill/>
          <a:ln w="2556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1" name="CustomShape 4"/>
          <p:cNvSpPr/>
          <p:nvPr/>
        </p:nvSpPr>
        <p:spPr>
          <a:xfrm>
            <a:off x="14830140" y="5755560"/>
            <a:ext cx="1371060" cy="1371060"/>
          </a:xfrm>
          <a:prstGeom prst="ellipse">
            <a:avLst/>
          </a:prstGeom>
          <a:noFill/>
          <a:ln w="2556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12" name="Group 5"/>
          <p:cNvGrpSpPr/>
          <p:nvPr/>
        </p:nvGrpSpPr>
        <p:grpSpPr>
          <a:xfrm>
            <a:off x="838200" y="5111880"/>
            <a:ext cx="3882060" cy="704700"/>
            <a:chOff x="540720" y="3729960"/>
            <a:chExt cx="2588040" cy="469800"/>
          </a:xfrm>
        </p:grpSpPr>
        <p:sp>
          <p:nvSpPr>
            <p:cNvPr id="513" name="CustomShape 6"/>
            <p:cNvSpPr/>
            <p:nvPr/>
          </p:nvSpPr>
          <p:spPr>
            <a:xfrm>
              <a:off x="540720" y="3729960"/>
              <a:ext cx="2588040" cy="189360"/>
            </a:xfrm>
            <a:custGeom>
              <a:avLst/>
              <a:gdLst/>
              <a:ahLst/>
              <a:cxnLst/>
              <a:rect l="l" t="t" r="r" b="b"/>
              <a:pathLst>
                <a:path w="2136754" h="223157">
                  <a:moveTo>
                    <a:pt x="111579" y="0"/>
                  </a:moveTo>
                  <a:lnTo>
                    <a:pt x="2136754" y="0"/>
                  </a:lnTo>
                  <a:lnTo>
                    <a:pt x="2136754" y="223157"/>
                  </a:lnTo>
                  <a:lnTo>
                    <a:pt x="111579" y="223157"/>
                  </a:lnTo>
                  <a:cubicBezTo>
                    <a:pt x="65362" y="223157"/>
                    <a:pt x="25707" y="195057"/>
                    <a:pt x="8768" y="155009"/>
                  </a:cubicBezTo>
                  <a:lnTo>
                    <a:pt x="0" y="111579"/>
                  </a:lnTo>
                  <a:lnTo>
                    <a:pt x="8768" y="68148"/>
                  </a:lnTo>
                  <a:cubicBezTo>
                    <a:pt x="25707" y="28100"/>
                    <a:pt x="65362" y="0"/>
                    <a:pt x="111579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4" name="CustomShape 7"/>
            <p:cNvSpPr/>
            <p:nvPr/>
          </p:nvSpPr>
          <p:spPr>
            <a:xfrm rot="10800000">
              <a:off x="1662840" y="3902760"/>
              <a:ext cx="344520" cy="29700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15" name="Group 8"/>
          <p:cNvGrpSpPr/>
          <p:nvPr/>
        </p:nvGrpSpPr>
        <p:grpSpPr>
          <a:xfrm>
            <a:off x="5083680" y="5111885"/>
            <a:ext cx="3882060" cy="552794"/>
            <a:chOff x="3371040" y="3729960"/>
            <a:chExt cx="2588040" cy="368529"/>
          </a:xfrm>
          <a:solidFill>
            <a:srgbClr val="00FFFF"/>
          </a:solidFill>
        </p:grpSpPr>
        <p:sp>
          <p:nvSpPr>
            <p:cNvPr id="516" name="CustomShape 9"/>
            <p:cNvSpPr/>
            <p:nvPr/>
          </p:nvSpPr>
          <p:spPr>
            <a:xfrm>
              <a:off x="3371040" y="3729960"/>
              <a:ext cx="2588040" cy="189360"/>
            </a:xfrm>
            <a:custGeom>
              <a:avLst/>
              <a:gdLst/>
              <a:ahLst/>
              <a:cxnLst/>
              <a:rect l="l" t="t" r="r" b="b"/>
              <a:pathLst>
                <a:path w="2136754" h="223158">
                  <a:moveTo>
                    <a:pt x="0" y="0"/>
                  </a:moveTo>
                  <a:lnTo>
                    <a:pt x="2136754" y="0"/>
                  </a:lnTo>
                  <a:lnTo>
                    <a:pt x="2136754" y="223158"/>
                  </a:lnTo>
                  <a:lnTo>
                    <a:pt x="0" y="223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7" name="CustomShape 10"/>
            <p:cNvSpPr/>
            <p:nvPr/>
          </p:nvSpPr>
          <p:spPr>
            <a:xfrm rot="10800000" flipV="1">
              <a:off x="4483080" y="3801489"/>
              <a:ext cx="344520" cy="297000"/>
            </a:xfrm>
            <a:prstGeom prst="triangl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LID4096"/>
            </a:p>
          </p:txBody>
        </p:sp>
      </p:grpSp>
      <p:grpSp>
        <p:nvGrpSpPr>
          <p:cNvPr id="518" name="Group 11"/>
          <p:cNvGrpSpPr/>
          <p:nvPr/>
        </p:nvGrpSpPr>
        <p:grpSpPr>
          <a:xfrm>
            <a:off x="13574640" y="5111880"/>
            <a:ext cx="3882060" cy="506790"/>
            <a:chOff x="9031680" y="3729960"/>
            <a:chExt cx="2588040" cy="337860"/>
          </a:xfrm>
          <a:solidFill>
            <a:srgbClr val="00FFFF"/>
          </a:solidFill>
        </p:grpSpPr>
        <p:sp>
          <p:nvSpPr>
            <p:cNvPr id="519" name="CustomShape 12"/>
            <p:cNvSpPr/>
            <p:nvPr/>
          </p:nvSpPr>
          <p:spPr>
            <a:xfrm>
              <a:off x="9031680" y="3729960"/>
              <a:ext cx="2588040" cy="189360"/>
            </a:xfrm>
            <a:custGeom>
              <a:avLst/>
              <a:gdLst/>
              <a:ahLst/>
              <a:cxnLst/>
              <a:rect l="l" t="t" r="r" b="b"/>
              <a:pathLst>
                <a:path w="2136754" h="223158">
                  <a:moveTo>
                    <a:pt x="0" y="0"/>
                  </a:moveTo>
                  <a:lnTo>
                    <a:pt x="2025176" y="0"/>
                  </a:lnTo>
                  <a:cubicBezTo>
                    <a:pt x="2071393" y="0"/>
                    <a:pt x="2111048" y="28100"/>
                    <a:pt x="2127987" y="68148"/>
                  </a:cubicBezTo>
                  <a:lnTo>
                    <a:pt x="2136754" y="111574"/>
                  </a:lnTo>
                  <a:lnTo>
                    <a:pt x="2136754" y="111579"/>
                  </a:lnTo>
                  <a:cubicBezTo>
                    <a:pt x="2136754" y="173202"/>
                    <a:pt x="2086798" y="223158"/>
                    <a:pt x="2025175" y="223158"/>
                  </a:cubicBezTo>
                  <a:lnTo>
                    <a:pt x="0" y="223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0" name="CustomShape 13"/>
            <p:cNvSpPr/>
            <p:nvPr/>
          </p:nvSpPr>
          <p:spPr>
            <a:xfrm rot="10800000" flipV="1">
              <a:off x="10163880" y="3770819"/>
              <a:ext cx="344520" cy="297001"/>
            </a:xfrm>
            <a:prstGeom prst="triangle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521" name="Group 14"/>
          <p:cNvGrpSpPr/>
          <p:nvPr/>
        </p:nvGrpSpPr>
        <p:grpSpPr>
          <a:xfrm>
            <a:off x="9329160" y="5111880"/>
            <a:ext cx="3882060" cy="704700"/>
            <a:chOff x="6201360" y="3729960"/>
            <a:chExt cx="2588040" cy="469800"/>
          </a:xfrm>
          <a:solidFill>
            <a:schemeClr val="tx1"/>
          </a:solidFill>
        </p:grpSpPr>
        <p:sp>
          <p:nvSpPr>
            <p:cNvPr id="522" name="CustomShape 15"/>
            <p:cNvSpPr/>
            <p:nvPr/>
          </p:nvSpPr>
          <p:spPr>
            <a:xfrm>
              <a:off x="6201360" y="3729960"/>
              <a:ext cx="2588040" cy="189360"/>
            </a:xfrm>
            <a:custGeom>
              <a:avLst/>
              <a:gdLst/>
              <a:ahLst/>
              <a:cxnLst/>
              <a:rect l="l" t="t" r="r" b="b"/>
              <a:pathLst>
                <a:path w="2136754" h="223158">
                  <a:moveTo>
                    <a:pt x="0" y="0"/>
                  </a:moveTo>
                  <a:lnTo>
                    <a:pt x="2136754" y="0"/>
                  </a:lnTo>
                  <a:lnTo>
                    <a:pt x="2136754" y="223158"/>
                  </a:lnTo>
                  <a:lnTo>
                    <a:pt x="0" y="223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3" name="CustomShape 16"/>
            <p:cNvSpPr/>
            <p:nvPr/>
          </p:nvSpPr>
          <p:spPr>
            <a:xfrm rot="10800000">
              <a:off x="7323480" y="3902760"/>
              <a:ext cx="344520" cy="297000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25" name="CustomShape 18"/>
          <p:cNvSpPr/>
          <p:nvPr/>
        </p:nvSpPr>
        <p:spPr>
          <a:xfrm>
            <a:off x="1342560" y="5651880"/>
            <a:ext cx="2872800" cy="12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n-US" sz="2700" b="1" spc="-2" dirty="0">
                <a:latin typeface="Calibri"/>
                <a:ea typeface="Calibri"/>
                <a:cs typeface="Calibri"/>
              </a:rPr>
              <a:t>Target Market profiling</a:t>
            </a:r>
            <a:endParaRPr lang="en-US" sz="2700" b="1" spc="-2" dirty="0">
              <a:latin typeface="Calibri"/>
              <a:cs typeface="Calibri"/>
            </a:endParaRPr>
          </a:p>
        </p:txBody>
      </p:sp>
      <p:sp>
        <p:nvSpPr>
          <p:cNvPr id="527" name="CustomShape 20"/>
          <p:cNvSpPr/>
          <p:nvPr/>
        </p:nvSpPr>
        <p:spPr>
          <a:xfrm>
            <a:off x="9324300" y="5959140"/>
            <a:ext cx="3886920" cy="61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n-US" sz="2700" b="1" spc="-2" dirty="0">
                <a:latin typeface="Calibri"/>
                <a:ea typeface="Calibri"/>
                <a:cs typeface="Calibri"/>
              </a:rPr>
              <a:t>Partnerships with key Industry Players</a:t>
            </a:r>
            <a:endParaRPr lang="en-US" sz="2700" b="1" spc="-2" dirty="0">
              <a:latin typeface="Calibri"/>
              <a:cs typeface="Calibri"/>
            </a:endParaRPr>
          </a:p>
        </p:txBody>
      </p:sp>
      <p:sp>
        <p:nvSpPr>
          <p:cNvPr id="529" name="CustomShape 22"/>
          <p:cNvSpPr/>
          <p:nvPr/>
        </p:nvSpPr>
        <p:spPr>
          <a:xfrm>
            <a:off x="5083680" y="3701400"/>
            <a:ext cx="3377160" cy="61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n-US" sz="2700" b="1" spc="-2" dirty="0">
                <a:latin typeface="Calibri"/>
                <a:ea typeface="Calibri"/>
                <a:cs typeface="Calibri"/>
              </a:rPr>
              <a:t>Marketing through Multi-channels(Digital Marketing, CRM)</a:t>
            </a:r>
            <a:endParaRPr lang="en-US" sz="2700" b="1" spc="-2" dirty="0">
              <a:latin typeface="Calibri"/>
              <a:cs typeface="Calibri"/>
            </a:endParaRPr>
          </a:p>
        </p:txBody>
      </p:sp>
      <p:sp>
        <p:nvSpPr>
          <p:cNvPr id="531" name="CustomShape 24"/>
          <p:cNvSpPr/>
          <p:nvPr/>
        </p:nvSpPr>
        <p:spPr>
          <a:xfrm>
            <a:off x="13574640" y="3587730"/>
            <a:ext cx="4116420" cy="84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en-US" sz="2700" b="1" spc="-2" dirty="0">
                <a:latin typeface="Calibri"/>
                <a:ea typeface="Calibri"/>
                <a:cs typeface="Calibri"/>
              </a:rPr>
              <a:t>Adapt a Pay-Go Model to incentivize our potential customers</a:t>
            </a:r>
            <a:endParaRPr lang="en-US" sz="2700" b="1" spc="-2" dirty="0">
              <a:latin typeface="Calibri"/>
              <a:cs typeface="Calibri"/>
            </a:endParaRPr>
          </a:p>
        </p:txBody>
      </p:sp>
      <p:pic>
        <p:nvPicPr>
          <p:cNvPr id="532" name="Picture 53" descr="Simple Handshake Free Stock Photo - Public Domain Pictures"/>
          <p:cNvPicPr/>
          <p:nvPr/>
        </p:nvPicPr>
        <p:blipFill>
          <a:blip r:embed="rId2"/>
          <a:stretch/>
        </p:blipFill>
        <p:spPr>
          <a:xfrm>
            <a:off x="10813065" y="3622386"/>
            <a:ext cx="908851" cy="908851"/>
          </a:xfrm>
          <a:prstGeom prst="rect">
            <a:avLst/>
          </a:prstGeom>
          <a:ln>
            <a:noFill/>
          </a:ln>
        </p:spPr>
      </p:pic>
      <p:pic>
        <p:nvPicPr>
          <p:cNvPr id="533" name="Picture 55"/>
          <p:cNvPicPr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6375339" y="5852199"/>
            <a:ext cx="1219885" cy="1219885"/>
          </a:xfrm>
          <a:prstGeom prst="rect">
            <a:avLst/>
          </a:prstGeom>
          <a:ln>
            <a:noFill/>
          </a:ln>
        </p:spPr>
      </p:pic>
      <p:pic>
        <p:nvPicPr>
          <p:cNvPr id="534" name="Picture 57"/>
          <p:cNvPicPr/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/>
        </p:blipFill>
        <p:spPr>
          <a:xfrm>
            <a:off x="14961678" y="5825507"/>
            <a:ext cx="1057938" cy="1057938"/>
          </a:xfrm>
          <a:prstGeom prst="rect">
            <a:avLst/>
          </a:prstGeom>
          <a:ln>
            <a:noFill/>
          </a:ln>
        </p:spPr>
      </p:pic>
      <p:pic>
        <p:nvPicPr>
          <p:cNvPr id="535" name="Picture 59" descr="Target Board Clipart Free Stock Photo - Public Domain Pictures"/>
          <p:cNvPicPr/>
          <p:nvPr/>
        </p:nvPicPr>
        <p:blipFill>
          <a:blip r:embed="rId7"/>
          <a:stretch/>
        </p:blipFill>
        <p:spPr>
          <a:xfrm>
            <a:off x="2374500" y="3671700"/>
            <a:ext cx="809460" cy="809460"/>
          </a:xfrm>
          <a:prstGeom prst="rect">
            <a:avLst/>
          </a:prstGeom>
          <a:ln>
            <a:noFill/>
          </a:ln>
        </p:spPr>
      </p:pic>
      <p:sp>
        <p:nvSpPr>
          <p:cNvPr id="4" name="object 36">
            <a:extLst>
              <a:ext uri="{FF2B5EF4-FFF2-40B4-BE49-F238E27FC236}">
                <a16:creationId xmlns:a16="http://schemas.microsoft.com/office/drawing/2014/main" id="{67ACBB18-3439-52D3-335D-049306249AC0}"/>
              </a:ext>
            </a:extLst>
          </p:cNvPr>
          <p:cNvSpPr/>
          <p:nvPr/>
        </p:nvSpPr>
        <p:spPr>
          <a:xfrm>
            <a:off x="500449" y="0"/>
            <a:ext cx="1132840" cy="735330"/>
          </a:xfrm>
          <a:custGeom>
            <a:avLst/>
            <a:gdLst/>
            <a:ahLst/>
            <a:cxnLst/>
            <a:rect l="l" t="t" r="r" b="b"/>
            <a:pathLst>
              <a:path w="1132839" h="735330">
                <a:moveTo>
                  <a:pt x="1132297" y="735301"/>
                </a:moveTo>
                <a:lnTo>
                  <a:pt x="0" y="735301"/>
                </a:lnTo>
                <a:lnTo>
                  <a:pt x="0" y="0"/>
                </a:lnTo>
                <a:lnTo>
                  <a:pt x="1132297" y="0"/>
                </a:lnTo>
                <a:lnTo>
                  <a:pt x="1132297" y="73530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7">
            <a:extLst>
              <a:ext uri="{FF2B5EF4-FFF2-40B4-BE49-F238E27FC236}">
                <a16:creationId xmlns:a16="http://schemas.microsoft.com/office/drawing/2014/main" id="{A3EC4FB2-A4B7-580E-FB76-AB7837306E2F}"/>
              </a:ext>
            </a:extLst>
          </p:cNvPr>
          <p:cNvSpPr txBox="1">
            <a:spLocks/>
          </p:cNvSpPr>
          <p:nvPr/>
        </p:nvSpPr>
        <p:spPr>
          <a:xfrm>
            <a:off x="1878159" y="731531"/>
            <a:ext cx="6424328" cy="63696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799"/>
              </a:lnSpc>
            </a:pPr>
            <a:r>
              <a:rPr lang="en-US" sz="4800" dirty="0">
                <a:latin typeface="Calibri"/>
                <a:ea typeface="Calibri"/>
                <a:cs typeface="Calibri"/>
              </a:rPr>
              <a:t>Go-To-Market Strategy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FEB968C-0B65-8345-DA33-0BBC73CBB6E6}"/>
              </a:ext>
            </a:extLst>
          </p:cNvPr>
          <p:cNvSpPr/>
          <p:nvPr/>
        </p:nvSpPr>
        <p:spPr>
          <a:xfrm>
            <a:off x="592013" y="1056208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5">
                <a:moveTo>
                  <a:pt x="0" y="0"/>
                </a:moveTo>
                <a:lnTo>
                  <a:pt x="0" y="1068391"/>
                </a:lnTo>
              </a:path>
            </a:pathLst>
          </a:custGeom>
          <a:ln w="47624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" name="Table 1"/>
          <p:cNvGraphicFramePr/>
          <p:nvPr>
            <p:extLst>
              <p:ext uri="{D42A27DB-BD31-4B8C-83A1-F6EECF244321}">
                <p14:modId xmlns:p14="http://schemas.microsoft.com/office/powerpoint/2010/main" val="2860940726"/>
              </p:ext>
            </p:extLst>
          </p:nvPr>
        </p:nvGraphicFramePr>
        <p:xfrm>
          <a:off x="1053548" y="1823830"/>
          <a:ext cx="16187580" cy="70445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4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04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strike="noStrike" spc="-1" dirty="0">
                          <a:solidFill>
                            <a:schemeClr val="tx1"/>
                          </a:solidFill>
                        </a:rPr>
                        <a:t>Component</a:t>
                      </a:r>
                      <a:endParaRPr lang="en-US" sz="2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02600" marR="10260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strike="noStrike" spc="-1" dirty="0">
                          <a:solidFill>
                            <a:schemeClr val="tx1"/>
                          </a:solidFill>
                        </a:rPr>
                        <a:t> Competitor 1</a:t>
                      </a:r>
                      <a:endParaRPr lang="en-US" sz="2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02600" marR="10260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strike="noStrike" spc="-1" dirty="0">
                          <a:solidFill>
                            <a:schemeClr val="tx1"/>
                          </a:solidFill>
                        </a:rPr>
                        <a:t>Competitor 2</a:t>
                      </a:r>
                      <a:endParaRPr lang="en-US" sz="2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02600" marR="10260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strike="noStrike" spc="-1" dirty="0">
                          <a:solidFill>
                            <a:schemeClr val="tx1"/>
                          </a:solidFill>
                        </a:rPr>
                        <a:t>Competitor 3</a:t>
                      </a:r>
                      <a:endParaRPr lang="en-US" sz="2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02600" marR="10260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1" strike="noStrike" spc="-1" dirty="0">
                          <a:solidFill>
                            <a:schemeClr val="tx1"/>
                          </a:solidFill>
                        </a:rPr>
                        <a:t>Competitive Advantage</a:t>
                      </a:r>
                      <a:endParaRPr lang="en-US" sz="2400" b="0" strike="noStrike" spc="-1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02600" marR="102600" marT="68580" marB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100" b="0" strike="noStrike" spc="-1" dirty="0"/>
                        <a:t>1Water purification &amp; dispensing with cloud management.</a:t>
                      </a:r>
                      <a:endParaRPr lang="en-US" sz="2100" b="0" strike="noStrike" spc="-1" dirty="0">
                        <a:latin typeface="Arial"/>
                      </a:endParaRP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r>
                        <a:rPr lang="en-KE" sz="2700" dirty="0"/>
                        <a:t>Grundfos</a:t>
                      </a: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100" b="0" strike="noStrike" spc="-1" dirty="0">
                          <a:latin typeface="Arial"/>
                        </a:rPr>
                        <a:t>Maji Milele</a:t>
                      </a: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100" b="0" strike="noStrike" spc="-1">
                        <a:latin typeface="Arial"/>
                      </a:endParaRP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100" b="0" strike="noStrike" spc="-1" dirty="0">
                          <a:latin typeface="Arial"/>
                        </a:rPr>
                        <a:t>Enhanced Payment Options, &amp; remote management.</a:t>
                      </a:r>
                      <a:endParaRPr lang="en-US" sz="2100" b="0" strike="noStrike" spc="-1" dirty="0" err="1">
                        <a:latin typeface="Arial"/>
                      </a:endParaRPr>
                    </a:p>
                  </a:txBody>
                  <a:tcPr marL="102600" marR="102600" marT="68580" marB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100" b="0" strike="noStrike" spc="-1" dirty="0"/>
                        <a:t>2 Sale of vending machines with basic features.</a:t>
                      </a:r>
                      <a:endParaRPr lang="en-US" sz="2100" b="0" strike="noStrike" spc="-1" dirty="0">
                        <a:latin typeface="Arial"/>
                      </a:endParaRP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r>
                        <a:rPr lang="en-KE" sz="2700" dirty="0"/>
                        <a:t>Olmec</a:t>
                      </a: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b="0" strike="noStrike" spc="-1" err="1">
                          <a:latin typeface="Arial"/>
                        </a:rPr>
                        <a:t>Saset</a:t>
                      </a: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r>
                        <a:rPr lang="en-KE" sz="2700" err="1"/>
                        <a:t>Tasmart</a:t>
                      </a:r>
                      <a:endParaRPr lang="en-KE" sz="2700" dirty="0" err="1"/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latin typeface="Arial"/>
                        </a:rPr>
                        <a:t>Advanced cutting edge technology.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100" b="0" strike="noStrike" spc="-1" dirty="0"/>
                        <a:t>3 Offers convenience and not climate conscious.</a:t>
                      </a: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r>
                        <a:rPr lang="en-KE" sz="2700" dirty="0"/>
                        <a:t>Bottling companies</a:t>
                      </a: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100" b="0" strike="noStrike" spc="-1">
                        <a:latin typeface="Arial"/>
                      </a:endParaRP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100" b="0" strike="noStrike" spc="-1">
                        <a:latin typeface="Arial"/>
                      </a:endParaRP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100" b="0" strike="noStrike" spc="-1" dirty="0">
                          <a:latin typeface="Arial"/>
                        </a:rPr>
                        <a:t>Propagate Circular economy practices (refilling, recycling, reuse)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100" b="0" strike="noStrike" spc="-1" dirty="0"/>
                        <a:t>4 Inconsistent life cycle support from imported vending machines.</a:t>
                      </a: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r>
                        <a:rPr lang="en-KE" sz="2700" dirty="0"/>
                        <a:t>China-made </a:t>
                      </a: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r>
                        <a:rPr lang="en-KE" sz="2700" dirty="0"/>
                        <a:t>India-made</a:t>
                      </a: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endParaRPr lang="en-KE" sz="2700"/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100" b="0" strike="noStrike" spc="-1" dirty="0">
                          <a:latin typeface="Arial"/>
                        </a:rPr>
                        <a:t>Offer Complete life cycle and reliable after sale support. </a:t>
                      </a:r>
                    </a:p>
                  </a:txBody>
                  <a:tcPr marL="102600" marR="10260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100" b="0" strike="noStrike" spc="-1" dirty="0"/>
                        <a:t>5 Compatibility for local market conditions.</a:t>
                      </a:r>
                      <a:endParaRPr lang="en-US" sz="2100" b="0" strike="noStrike" spc="-1" dirty="0">
                        <a:latin typeface="Arial"/>
                      </a:endParaRP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r>
                        <a:rPr lang="en-KE" sz="2700" dirty="0"/>
                        <a:t>China- made &amp; overseas</a:t>
                      </a: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100" b="0" strike="noStrike" spc="-1">
                        <a:latin typeface="Arial"/>
                      </a:endParaRP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100" b="0" strike="noStrike" spc="-1">
                        <a:latin typeface="Arial"/>
                      </a:endParaRPr>
                    </a:p>
                  </a:txBody>
                  <a:tcPr marL="102600" marR="102600" marT="68580" marB="685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100" b="0" strike="noStrike" spc="-1" dirty="0">
                          <a:latin typeface="Arial"/>
                        </a:rPr>
                        <a:t>Operational efficiency &amp; tailored vending machines for local market.</a:t>
                      </a:r>
                    </a:p>
                  </a:txBody>
                  <a:tcPr marL="102600" marR="10260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36">
            <a:extLst>
              <a:ext uri="{FF2B5EF4-FFF2-40B4-BE49-F238E27FC236}">
                <a16:creationId xmlns:a16="http://schemas.microsoft.com/office/drawing/2014/main" id="{A90C7A53-0C95-7355-F938-F5B8D1D4F55F}"/>
              </a:ext>
            </a:extLst>
          </p:cNvPr>
          <p:cNvSpPr/>
          <p:nvPr/>
        </p:nvSpPr>
        <p:spPr>
          <a:xfrm>
            <a:off x="500449" y="0"/>
            <a:ext cx="1132840" cy="735330"/>
          </a:xfrm>
          <a:custGeom>
            <a:avLst/>
            <a:gdLst/>
            <a:ahLst/>
            <a:cxnLst/>
            <a:rect l="l" t="t" r="r" b="b"/>
            <a:pathLst>
              <a:path w="1132839" h="735330">
                <a:moveTo>
                  <a:pt x="1132297" y="735301"/>
                </a:moveTo>
                <a:lnTo>
                  <a:pt x="0" y="735301"/>
                </a:lnTo>
                <a:lnTo>
                  <a:pt x="0" y="0"/>
                </a:lnTo>
                <a:lnTo>
                  <a:pt x="1132297" y="0"/>
                </a:lnTo>
                <a:lnTo>
                  <a:pt x="1132297" y="73530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7">
            <a:extLst>
              <a:ext uri="{FF2B5EF4-FFF2-40B4-BE49-F238E27FC236}">
                <a16:creationId xmlns:a16="http://schemas.microsoft.com/office/drawing/2014/main" id="{12F70326-D15A-3E26-6062-086F8E7B1DE7}"/>
              </a:ext>
            </a:extLst>
          </p:cNvPr>
          <p:cNvSpPr txBox="1">
            <a:spLocks/>
          </p:cNvSpPr>
          <p:nvPr/>
        </p:nvSpPr>
        <p:spPr>
          <a:xfrm>
            <a:off x="1861594" y="565878"/>
            <a:ext cx="673575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799"/>
              </a:lnSpc>
            </a:pPr>
            <a:r>
              <a:rPr lang="en-US" sz="4800">
                <a:latin typeface="Tahoma"/>
              </a:rPr>
              <a:t>Competitive Landscape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06CAE6C-DF0E-1352-EEAF-19A17CD9E1A9}"/>
              </a:ext>
            </a:extLst>
          </p:cNvPr>
          <p:cNvSpPr/>
          <p:nvPr/>
        </p:nvSpPr>
        <p:spPr>
          <a:xfrm>
            <a:off x="592013" y="1056208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5">
                <a:moveTo>
                  <a:pt x="0" y="0"/>
                </a:moveTo>
                <a:lnTo>
                  <a:pt x="0" y="1068391"/>
                </a:lnTo>
              </a:path>
            </a:pathLst>
          </a:custGeom>
          <a:ln w="47624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6">
            <a:extLst>
              <a:ext uri="{FF2B5EF4-FFF2-40B4-BE49-F238E27FC236}">
                <a16:creationId xmlns:a16="http://schemas.microsoft.com/office/drawing/2014/main" id="{395C52B5-D649-BE4A-1E0A-38EAF5C87504}"/>
              </a:ext>
            </a:extLst>
          </p:cNvPr>
          <p:cNvSpPr/>
          <p:nvPr/>
        </p:nvSpPr>
        <p:spPr>
          <a:xfrm>
            <a:off x="500449" y="0"/>
            <a:ext cx="1132840" cy="735330"/>
          </a:xfrm>
          <a:custGeom>
            <a:avLst/>
            <a:gdLst/>
            <a:ahLst/>
            <a:cxnLst/>
            <a:rect l="l" t="t" r="r" b="b"/>
            <a:pathLst>
              <a:path w="1132839" h="735330">
                <a:moveTo>
                  <a:pt x="1132297" y="735301"/>
                </a:moveTo>
                <a:lnTo>
                  <a:pt x="0" y="735301"/>
                </a:lnTo>
                <a:lnTo>
                  <a:pt x="0" y="0"/>
                </a:lnTo>
                <a:lnTo>
                  <a:pt x="1132297" y="0"/>
                </a:lnTo>
                <a:lnTo>
                  <a:pt x="1132297" y="73530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Table 1">
            <a:extLst>
              <a:ext uri="{FF2B5EF4-FFF2-40B4-BE49-F238E27FC236}">
                <a16:creationId xmlns:a16="http://schemas.microsoft.com/office/drawing/2014/main" id="{90C07749-51AE-744D-9CA6-62DC73A5F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51175"/>
              </p:ext>
            </p:extLst>
          </p:nvPr>
        </p:nvGraphicFramePr>
        <p:xfrm>
          <a:off x="9395847" y="3157779"/>
          <a:ext cx="8152938" cy="5169106"/>
        </p:xfrm>
        <a:graphic>
          <a:graphicData uri="http://schemas.openxmlformats.org/drawingml/2006/table">
            <a:tbl>
              <a:tblPr/>
              <a:tblGrid>
                <a:gridCol w="529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681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US" sz="2400" b="1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Use of funds description</a:t>
                      </a:r>
                      <a:endParaRPr lang="en-KE" sz="2400" b="1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4200" marR="34920" anchor="ctr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US" sz="2400" b="1" strike="noStrike" kern="1200" spc="-1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Amount</a:t>
                      </a:r>
                      <a:endParaRPr lang="en-KE" sz="2400" b="1" strike="noStrike" kern="1200" spc="-1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4200" marR="34920" anchor="ctr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40432"/>
                  </a:ext>
                </a:extLst>
              </a:tr>
              <a:tr h="793279"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lnSpc>
                          <a:spcPct val="107000"/>
                        </a:lnSpc>
                        <a:spcAft>
                          <a:spcPts val="799"/>
                        </a:spcAft>
                        <a:buAutoNum type="arabicPeriod"/>
                      </a:pPr>
                      <a:r>
                        <a:rPr lang="en-US" sz="2000" b="1" strike="noStrike" kern="1200" spc="-1" dirty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+mn-cs"/>
                        </a:rPr>
                        <a:t>Manufacturing: Local Production Set-up</a:t>
                      </a:r>
                    </a:p>
                  </a:txBody>
                  <a:tcPr marL="34200" marR="34920"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KE" sz="2000" b="1" strike="noStrike" kern="1200" spc="-1" dirty="0">
                          <a:solidFill>
                            <a:schemeClr val="tx1"/>
                          </a:solidFill>
                          <a:latin typeface="Poppins"/>
                          <a:ea typeface="+mn-ea"/>
                          <a:cs typeface="+mn-cs"/>
                        </a:rPr>
                        <a:t>$110,000</a:t>
                      </a:r>
                    </a:p>
                  </a:txBody>
                  <a:tcPr marL="34200" marR="34920"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US" sz="1800" b="1" strike="noStrike" spc="-1" dirty="0">
                          <a:solidFill>
                            <a:srgbClr val="000000"/>
                          </a:solidFill>
                          <a:latin typeface="Poppins"/>
                        </a:rPr>
                        <a:t>2. </a:t>
                      </a: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Poppins"/>
                        </a:rPr>
                        <a:t> Job Creation: Employment for Local Youth.</a:t>
                      </a:r>
                    </a:p>
                  </a:txBody>
                  <a:tcPr marL="34200" marR="3492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US" sz="2000" b="1" strike="noStrike" spc="-1" dirty="0">
                          <a:latin typeface="Poppins"/>
                        </a:rPr>
                        <a:t>$35,000</a:t>
                      </a:r>
                    </a:p>
                  </a:txBody>
                  <a:tcPr marL="34200" marR="3492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27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US" sz="2000" b="1" strike="noStrike" kern="1200" spc="-1" dirty="0">
                          <a:solidFill>
                            <a:srgbClr val="000000"/>
                          </a:solidFill>
                          <a:latin typeface="Poppins"/>
                          <a:ea typeface="+mn-ea"/>
                          <a:cs typeface="+mn-cs"/>
                        </a:rPr>
                        <a:t>3. Marketing: Brand Awareness and Partnerships.</a:t>
                      </a:r>
                    </a:p>
                  </a:txBody>
                  <a:tcPr marL="34200" marR="34920"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US" sz="2000" b="1" strike="noStrike" kern="1200" spc="-1" dirty="0">
                          <a:solidFill>
                            <a:schemeClr val="tx1"/>
                          </a:solidFill>
                          <a:latin typeface="Poppins"/>
                          <a:ea typeface="+mn-ea"/>
                          <a:cs typeface="+mn-cs"/>
                        </a:rPr>
                        <a:t>$25,000</a:t>
                      </a:r>
                    </a:p>
                  </a:txBody>
                  <a:tcPr marL="34200" marR="34920"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576775"/>
                  </a:ext>
                </a:extLst>
              </a:tr>
              <a:tr h="895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US" sz="2000" b="1" strike="noStrike" spc="-1" dirty="0">
                          <a:solidFill>
                            <a:srgbClr val="000000"/>
                          </a:solidFill>
                          <a:latin typeface="Poppins"/>
                        </a:rPr>
                        <a:t>4. R&amp;D Technology and Product enhancement.</a:t>
                      </a:r>
                      <a:endParaRPr lang="en-US" sz="2000" b="0" strike="noStrike" spc="-1" dirty="0">
                        <a:latin typeface="Poppins"/>
                      </a:endParaRPr>
                    </a:p>
                  </a:txBody>
                  <a:tcPr marL="34200" marR="3492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US" sz="2000" b="1" strike="noStrike" spc="-1" dirty="0">
                          <a:solidFill>
                            <a:schemeClr val="tx1"/>
                          </a:solidFill>
                          <a:latin typeface="Poppins"/>
                        </a:rPr>
                        <a:t>$30,000</a:t>
                      </a:r>
                    </a:p>
                  </a:txBody>
                  <a:tcPr marL="34200" marR="34920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US" sz="4400" b="1" strike="noStrike" spc="-1" dirty="0">
                          <a:solidFill>
                            <a:srgbClr val="FFFFFF"/>
                          </a:solidFill>
                          <a:latin typeface="Poppins"/>
                        </a:rPr>
                        <a:t>TOTAL </a:t>
                      </a:r>
                    </a:p>
                  </a:txBody>
                  <a:tcPr marL="34200" marR="34920"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en-US" sz="1600" b="0" strike="noStrike" spc="-1" dirty="0">
                          <a:latin typeface="Arial"/>
                        </a:rPr>
                        <a:t>CV</a:t>
                      </a:r>
                    </a:p>
                  </a:txBody>
                  <a:tcPr marL="34200" marR="34920"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CustomShape 2">
            <a:extLst>
              <a:ext uri="{FF2B5EF4-FFF2-40B4-BE49-F238E27FC236}">
                <a16:creationId xmlns:a16="http://schemas.microsoft.com/office/drawing/2014/main" id="{A007C60D-8FA4-E966-6E58-A2B4585F33D1}"/>
              </a:ext>
            </a:extLst>
          </p:cNvPr>
          <p:cNvSpPr/>
          <p:nvPr/>
        </p:nvSpPr>
        <p:spPr>
          <a:xfrm>
            <a:off x="7810941" y="5572286"/>
            <a:ext cx="1028259" cy="8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$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en-US" sz="2200" b="0" strike="noStrike" spc="-1" dirty="0">
              <a:latin typeface="Arial"/>
            </a:endParaRP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0F15DDFB-6412-7F24-C71C-168B21377518}"/>
              </a:ext>
            </a:extLst>
          </p:cNvPr>
          <p:cNvGrpSpPr/>
          <p:nvPr/>
        </p:nvGrpSpPr>
        <p:grpSpPr>
          <a:xfrm>
            <a:off x="777372" y="3283534"/>
            <a:ext cx="5464770" cy="4581126"/>
            <a:chOff x="543960" y="2103120"/>
            <a:chExt cx="3205080" cy="2734200"/>
          </a:xfrm>
        </p:grpSpPr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1311DF91-D2A7-BECB-7DBD-3648253CEB40}"/>
                </a:ext>
              </a:extLst>
            </p:cNvPr>
            <p:cNvGrpSpPr/>
            <p:nvPr/>
          </p:nvGrpSpPr>
          <p:grpSpPr>
            <a:xfrm>
              <a:off x="543960" y="2103120"/>
              <a:ext cx="3205080" cy="2734200"/>
              <a:chOff x="543960" y="2103120"/>
              <a:chExt cx="3205080" cy="2734200"/>
            </a:xfrm>
          </p:grpSpPr>
          <p:sp>
            <p:nvSpPr>
              <p:cNvPr id="28" name="CustomShape 5">
                <a:extLst>
                  <a:ext uri="{FF2B5EF4-FFF2-40B4-BE49-F238E27FC236}">
                    <a16:creationId xmlns:a16="http://schemas.microsoft.com/office/drawing/2014/main" id="{33C77E1C-F90A-F32F-70ED-D521C61A1206}"/>
                  </a:ext>
                </a:extLst>
              </p:cNvPr>
              <p:cNvSpPr/>
              <p:nvPr/>
            </p:nvSpPr>
            <p:spPr>
              <a:xfrm flipH="1">
                <a:off x="543600" y="2103120"/>
                <a:ext cx="3205080" cy="721440"/>
              </a:xfrm>
              <a:prstGeom prst="round1Rect">
                <a:avLst>
                  <a:gd name="adj" fmla="val 1666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LID4096" dirty="0"/>
              </a:p>
            </p:txBody>
          </p:sp>
          <p:sp>
            <p:nvSpPr>
              <p:cNvPr id="29" name="CustomShape 6">
                <a:extLst>
                  <a:ext uri="{FF2B5EF4-FFF2-40B4-BE49-F238E27FC236}">
                    <a16:creationId xmlns:a16="http://schemas.microsoft.com/office/drawing/2014/main" id="{65168509-2AAD-EBA9-B567-7F7DEC50B57C}"/>
                  </a:ext>
                </a:extLst>
              </p:cNvPr>
              <p:cNvSpPr/>
              <p:nvPr/>
            </p:nvSpPr>
            <p:spPr>
              <a:xfrm flipH="1" flipV="1">
                <a:off x="543600" y="2836440"/>
                <a:ext cx="3205080" cy="2000520"/>
              </a:xfrm>
              <a:prstGeom prst="round1Rect">
                <a:avLst>
                  <a:gd name="adj" fmla="val 16667"/>
                </a:avLst>
              </a:prstGeom>
              <a:noFill/>
              <a:ln>
                <a:solidFill>
                  <a:schemeClr val="tx1"/>
                </a:solidFill>
                <a:custDash>
                  <a:ds d="400000" sp="300000"/>
                </a:custDash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6" name="CustomShape 7">
              <a:extLst>
                <a:ext uri="{FF2B5EF4-FFF2-40B4-BE49-F238E27FC236}">
                  <a16:creationId xmlns:a16="http://schemas.microsoft.com/office/drawing/2014/main" id="{6E85E12E-9D34-D5CA-96E0-13E27733F16F}"/>
                </a:ext>
              </a:extLst>
            </p:cNvPr>
            <p:cNvSpPr/>
            <p:nvPr/>
          </p:nvSpPr>
          <p:spPr>
            <a:xfrm>
              <a:off x="878760" y="2280600"/>
              <a:ext cx="21880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/>
            <a:lstStyle/>
            <a:p>
              <a:pPr algn="ctr">
                <a:lnSpc>
                  <a:spcPct val="100000"/>
                </a:lnSpc>
              </a:pPr>
              <a:r>
                <a:rPr lang="en-US" sz="2400" b="1" strike="noStrike" spc="-1" dirty="0">
                  <a:latin typeface="Calibri"/>
                </a:rPr>
                <a:t>Capital Injection</a:t>
              </a:r>
              <a:endParaRPr lang="en-US" sz="2400" b="0" strike="noStrike" spc="-1" dirty="0">
                <a:latin typeface="Arial"/>
                <a:cs typeface="Arial"/>
              </a:endParaRPr>
            </a:p>
          </p:txBody>
        </p:sp>
        <p:sp>
          <p:nvSpPr>
            <p:cNvPr id="27" name="CustomShape 8">
              <a:extLst>
                <a:ext uri="{FF2B5EF4-FFF2-40B4-BE49-F238E27FC236}">
                  <a16:creationId xmlns:a16="http://schemas.microsoft.com/office/drawing/2014/main" id="{FE9181F7-11EC-59C6-2B26-150EC530C121}"/>
                </a:ext>
              </a:extLst>
            </p:cNvPr>
            <p:cNvSpPr/>
            <p:nvPr/>
          </p:nvSpPr>
          <p:spPr>
            <a:xfrm>
              <a:off x="1278000" y="3343493"/>
              <a:ext cx="1859400" cy="89694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/>
            <a:lstStyle/>
            <a:p>
              <a:pPr>
                <a:lnSpc>
                  <a:spcPct val="100000"/>
                </a:lnSpc>
              </a:pPr>
              <a:endParaRPr lang="en-US" sz="1800" b="0" strike="noStrike" spc="-1" dirty="0">
                <a:latin typeface="Arial"/>
              </a:endParaRPr>
            </a:p>
          </p:txBody>
        </p:sp>
      </p:grpSp>
      <p:sp>
        <p:nvSpPr>
          <p:cNvPr id="31" name="CustomShape 13">
            <a:extLst>
              <a:ext uri="{FF2B5EF4-FFF2-40B4-BE49-F238E27FC236}">
                <a16:creationId xmlns:a16="http://schemas.microsoft.com/office/drawing/2014/main" id="{5AC9EE5B-93CA-44B4-6EBB-40229C1BCC22}"/>
              </a:ext>
            </a:extLst>
          </p:cNvPr>
          <p:cNvSpPr/>
          <p:nvPr/>
        </p:nvSpPr>
        <p:spPr>
          <a:xfrm>
            <a:off x="6336828" y="4697924"/>
            <a:ext cx="2951823" cy="261685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chemeClr val="tx1"/>
            </a:solidFill>
            <a:custDash>
              <a:ds d="400000" sp="300000"/>
            </a:custDash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object 27">
            <a:extLst>
              <a:ext uri="{FF2B5EF4-FFF2-40B4-BE49-F238E27FC236}">
                <a16:creationId xmlns:a16="http://schemas.microsoft.com/office/drawing/2014/main" id="{722EAAEB-EFFB-ABD2-831D-16121D61782F}"/>
              </a:ext>
            </a:extLst>
          </p:cNvPr>
          <p:cNvSpPr txBox="1">
            <a:spLocks/>
          </p:cNvSpPr>
          <p:nvPr/>
        </p:nvSpPr>
        <p:spPr>
          <a:xfrm>
            <a:off x="1632208" y="1050201"/>
            <a:ext cx="3396993" cy="63696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799"/>
              </a:lnSpc>
            </a:pPr>
            <a:r>
              <a:rPr lang="en-US" sz="4800" dirty="0">
                <a:latin typeface="Calibri"/>
                <a:ea typeface="Calibri"/>
                <a:cs typeface="Calibri"/>
              </a:rPr>
              <a:t>Ask Amount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8ACCF5F-0A9B-6081-E071-6A4120E222FE}"/>
              </a:ext>
            </a:extLst>
          </p:cNvPr>
          <p:cNvSpPr/>
          <p:nvPr/>
        </p:nvSpPr>
        <p:spPr>
          <a:xfrm>
            <a:off x="592013" y="1056208"/>
            <a:ext cx="0" cy="1068705"/>
          </a:xfrm>
          <a:custGeom>
            <a:avLst/>
            <a:gdLst/>
            <a:ahLst/>
            <a:cxnLst/>
            <a:rect l="l" t="t" r="r" b="b"/>
            <a:pathLst>
              <a:path h="1068705">
                <a:moveTo>
                  <a:pt x="0" y="0"/>
                </a:moveTo>
                <a:lnTo>
                  <a:pt x="0" y="1068391"/>
                </a:lnTo>
              </a:path>
            </a:pathLst>
          </a:custGeom>
          <a:ln w="47624">
            <a:solidFill>
              <a:schemeClr val="accent6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82284-CF1C-CD2E-D850-DB50E792D047}"/>
              </a:ext>
            </a:extLst>
          </p:cNvPr>
          <p:cNvSpPr txBox="1"/>
          <p:nvPr/>
        </p:nvSpPr>
        <p:spPr>
          <a:xfrm>
            <a:off x="2147020" y="5582478"/>
            <a:ext cx="27432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dirty="0">
                <a:latin typeface="Poppins"/>
                <a:ea typeface="Calibri"/>
                <a:cs typeface="Calibri"/>
              </a:rPr>
              <a:t>$200,000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04B31-962E-021E-64D6-323BB21A36F6}"/>
              </a:ext>
            </a:extLst>
          </p:cNvPr>
          <p:cNvSpPr txBox="1"/>
          <p:nvPr/>
        </p:nvSpPr>
        <p:spPr>
          <a:xfrm>
            <a:off x="14801723" y="7531838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Poppins"/>
                <a:ea typeface="Calibri"/>
                <a:cs typeface="Calibri"/>
              </a:rPr>
              <a:t>$200,000</a:t>
            </a:r>
            <a:endParaRPr lang="en-US" sz="4000" dirty="0">
              <a:solidFill>
                <a:schemeClr val="bg1"/>
              </a:solidFill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Company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Ai4earth</dc:title>
  <dc:creator>Nyakinda</dc:creator>
  <cp:revision>776</cp:revision>
  <dcterms:created xsi:type="dcterms:W3CDTF">2006-08-16T00:00:00Z</dcterms:created>
  <dcterms:modified xsi:type="dcterms:W3CDTF">2024-09-03T10:43:45Z</dcterms:modified>
  <dc:identifier>DAGEWVXSncY</dc:identifier>
</cp:coreProperties>
</file>