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7" r:id="rId1"/>
  </p:sldMasterIdLst>
  <p:notesMasterIdLst>
    <p:notesMasterId r:id="rId16"/>
  </p:notesMasterIdLst>
  <p:sldIdLst>
    <p:sldId id="298" r:id="rId2"/>
    <p:sldId id="280" r:id="rId3"/>
    <p:sldId id="300" r:id="rId4"/>
    <p:sldId id="307" r:id="rId5"/>
    <p:sldId id="302" r:id="rId6"/>
    <p:sldId id="303" r:id="rId7"/>
    <p:sldId id="304" r:id="rId8"/>
    <p:sldId id="312" r:id="rId9"/>
    <p:sldId id="309" r:id="rId10"/>
    <p:sldId id="290" r:id="rId11"/>
    <p:sldId id="310" r:id="rId12"/>
    <p:sldId id="293" r:id="rId13"/>
    <p:sldId id="292" r:id="rId14"/>
    <p:sldId id="28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656C0E-3226-4B1A-9E17-7480613CB63C}" v="205" dt="2021-03-10T19:53:52.514"/>
    <p1510:client id="{24BE8DAB-B3F1-4082-8EDB-ADD72C7DB516}" v="2742" dt="2021-03-31T13:29:18.720"/>
    <p1510:client id="{276E1006-E272-450F-8573-3497F886865E}" v="388" dt="2020-02-05T09:44:29.163"/>
    <p1510:client id="{430A0A9A-F3B0-4754-A2DC-314F8776C84E}" v="2986" dt="2021-04-01T19:18:20.537"/>
    <p1510:client id="{5DB4E170-F357-4565-8958-7AE5681BD692}" v="4135" dt="2020-02-04T18:39:24.221"/>
    <p1510:client id="{8A6412FB-3BA0-4CD2-9F87-519DCC841F2C}" v="8" dt="2020-02-05T20:37:14.339"/>
    <p1510:client id="{D01DEA88-4CC5-4E6E-BB82-AFB33ACC1D7F}" v="72" dt="2020-02-05T20:35:59.966"/>
    <p1510:client id="{D32D0996-B8FA-4BF5-BEE6-DEA67470B521}" v="412" dt="2020-02-03T20:36:41.465"/>
    <p1510:client id="{E2FABB1E-D6C4-4F69-893F-4C247D96FFD9}" v="451" dt="2020-02-05T16:41:13.636"/>
    <p1510:client id="{E66FAC0A-7640-484E-8F2D-166EFFEC9649}" v="962" dt="2020-02-03T20:51:13.344"/>
    <p1510:client id="{F0499257-5CD8-4567-B09C-352E2F6EBD90}" v="342" dt="2020-02-04T19:59:38.5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62" autoAdjust="0"/>
    <p:restoredTop sz="94673" autoAdjust="0"/>
  </p:normalViewPr>
  <p:slideViewPr>
    <p:cSldViewPr snapToGrid="0">
      <p:cViewPr varScale="1">
        <p:scale>
          <a:sx n="79" d="100"/>
          <a:sy n="79" d="100"/>
        </p:scale>
        <p:origin x="1205" y="26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55E12-F132-4E63-9816-A25188FA93F9}" type="datetimeFigureOut">
              <a:rPr lang="el-GR" smtClean="0"/>
              <a:pPr/>
              <a:t>4/7/2024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2A129-75E5-4870-833B-E623E17C04E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2A129-75E5-4870-833B-E623E17C04E6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17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43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11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4998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76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56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66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31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7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264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13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93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6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8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3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094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6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08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whitebackground.com/technology-background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hyperlink" Target="http://www.allwhitebackground.com/technology-background.html" TargetMode="External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whitebackground.com/technology-background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hyperlink" Target="http://www.allwhitebackground.com/technology-background.html" TargetMode="External"/><Relationship Id="rId7" Type="http://schemas.openxmlformats.org/officeDocument/2006/relationships/image" Target="../media/image33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hyperlink" Target="http://www.allwhitebackground.com/technology-background.html" TargetMode="External"/><Relationship Id="rId7" Type="http://schemas.openxmlformats.org/officeDocument/2006/relationships/image" Target="../media/image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hyperlink" Target="http://www.allwhitebackground.com/technology-background.html" TargetMode="External"/><Relationship Id="rId7" Type="http://schemas.openxmlformats.org/officeDocument/2006/relationships/image" Target="../media/image4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www.allwhitebackground.com/technology-background.html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whitebackground.com/technology-background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whitebackground.com/technology-background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whitebackground.com/technology-background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vf.net/ivf/software-b359_0.html" TargetMode="External"/><Relationship Id="rId4" Type="http://schemas.openxmlformats.org/officeDocument/2006/relationships/hyperlink" Target="http://www.allwhitebackground.com/technology-background.html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://www.allwhitebackground.com/technology-background.html" TargetMode="External"/><Relationship Id="rId7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whitebackground.com/technology-background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whitebackground.com/technology-background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9E584841-9E48-4DD6-92E2-B98DC0C78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1"/>
            <a:ext cx="1219198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91EA0E-21C3-4388-B874-C27BEE86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9BE43-1896-49DB-832A-7DD6D738B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1" y="3336588"/>
            <a:ext cx="10113526" cy="25777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US" sz="2800" dirty="0"/>
              <a:t>Fully digitalize IVF laboratories</a:t>
            </a:r>
            <a:r>
              <a:rPr lang="el-GR" sz="2800" dirty="0"/>
              <a:t> </a:t>
            </a:r>
            <a:r>
              <a:rPr lang="en-US" sz="2800" dirty="0"/>
              <a:t>to securely and efficiently speed up procedures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19630586-7640-E7AE-2E8E-7B60832C9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079" y="452717"/>
            <a:ext cx="4252606" cy="235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26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93AF6E55-7DD8-41A2-9989-CFB9900A62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1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94D3CB-48DE-48CB-A965-044537D84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6" y="309843"/>
            <a:ext cx="9404723" cy="1400530"/>
          </a:xfrm>
        </p:spPr>
        <p:txBody>
          <a:bodyPr>
            <a:normAutofit/>
          </a:bodyPr>
          <a:lstStyle/>
          <a:p>
            <a:r>
              <a:rPr lang="en-US" sz="3600" dirty="0">
                <a:ea typeface="+mj-lt"/>
                <a:cs typeface="+mj-lt"/>
              </a:rPr>
              <a:t>Why us? 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41881-904C-4DA3-84BA-C1E6FFDCA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51877"/>
            <a:ext cx="8946541" cy="46965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8AD0D6"/>
              </a:buClr>
              <a:buNone/>
            </a:pPr>
            <a:r>
              <a:rPr lang="en-US" dirty="0">
                <a:ea typeface="+mj-lt"/>
                <a:cs typeface="+mj-lt"/>
              </a:rPr>
              <a:t>A cheaper, On-the-job developed </a:t>
            </a:r>
            <a:r>
              <a:rPr lang="en-US" dirty="0" err="1">
                <a:ea typeface="+mj-lt"/>
                <a:cs typeface="+mj-lt"/>
              </a:rPr>
              <a:t>SaaS</a:t>
            </a:r>
            <a:endParaRPr lang="en-US" dirty="0"/>
          </a:p>
          <a:p>
            <a:pPr marL="0" indent="0">
              <a:buNone/>
            </a:pPr>
            <a:endParaRPr lang="en-US" dirty="0">
              <a:ea typeface="+mj-lt"/>
              <a:cs typeface="+mj-lt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en-US" dirty="0">
                <a:ea typeface="+mj-lt"/>
                <a:cs typeface="+mj-lt"/>
              </a:rPr>
              <a:t>15 years of fully operational experience</a:t>
            </a:r>
          </a:p>
          <a:p>
            <a:pPr marL="0" indent="0">
              <a:buNone/>
            </a:pPr>
            <a:endParaRPr lang="en-US" dirty="0">
              <a:ea typeface="+mj-lt"/>
              <a:cs typeface="+mj-lt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en-US" dirty="0">
                <a:ea typeface="+mj-lt"/>
                <a:cs typeface="+mj-lt"/>
              </a:rPr>
              <a:t>UX : Easy-to-use / efficient</a:t>
            </a:r>
          </a:p>
          <a:p>
            <a:pPr marL="0" indent="0">
              <a:buNone/>
            </a:pPr>
            <a:endParaRPr lang="en-US" dirty="0">
              <a:ea typeface="+mj-lt"/>
              <a:cs typeface="+mj-lt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en-US" dirty="0">
                <a:ea typeface="+mj-lt"/>
                <a:cs typeface="+mj-lt"/>
              </a:rPr>
              <a:t>A.I. / Medical </a:t>
            </a:r>
            <a:r>
              <a:rPr lang="en-US" dirty="0" err="1">
                <a:ea typeface="+mj-lt"/>
                <a:cs typeface="+mj-lt"/>
              </a:rPr>
              <a:t>BigData</a:t>
            </a:r>
            <a:r>
              <a:rPr lang="en-US" dirty="0">
                <a:ea typeface="+mj-lt"/>
                <a:cs typeface="+mj-lt"/>
              </a:rPr>
              <a:t> (goldmine!)</a:t>
            </a:r>
          </a:p>
          <a:p>
            <a:pPr marL="0" indent="0">
              <a:buNone/>
            </a:pPr>
            <a:endParaRPr lang="en-US" dirty="0">
              <a:ea typeface="+mj-lt"/>
              <a:cs typeface="+mj-lt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en-US" dirty="0">
                <a:ea typeface="+mj-lt"/>
                <a:cs typeface="+mj-lt"/>
              </a:rPr>
              <a:t>We believe in our product/service</a:t>
            </a:r>
          </a:p>
          <a:p>
            <a:pPr marL="0" indent="0">
              <a:buNone/>
            </a:pPr>
            <a:endParaRPr lang="en-US" dirty="0">
              <a:ea typeface="+mj-lt"/>
              <a:cs typeface="+mj-lt"/>
            </a:endParaRPr>
          </a:p>
          <a:p>
            <a:pPr lvl="1">
              <a:buClr>
                <a:srgbClr val="8AD0D6"/>
              </a:buClr>
            </a:pPr>
            <a:endParaRPr lang="en-US" dirty="0">
              <a:ea typeface="+mj-lt"/>
              <a:cs typeface="+mj-lt"/>
            </a:endParaRPr>
          </a:p>
          <a:p>
            <a:pPr lvl="1">
              <a:buClr>
                <a:srgbClr val="8AD0D6"/>
              </a:buClr>
            </a:pPr>
            <a:endParaRPr lang="en-US" dirty="0">
              <a:ea typeface="+mj-lt"/>
              <a:cs typeface="+mj-lt"/>
            </a:endParaRPr>
          </a:p>
          <a:p>
            <a:pPr>
              <a:buClr>
                <a:srgbClr val="8AD0D6"/>
              </a:buClr>
            </a:pPr>
            <a:endParaRPr lang="en-US" dirty="0"/>
          </a:p>
          <a:p>
            <a:pPr>
              <a:buClr>
                <a:srgbClr val="8AD0D6"/>
              </a:buClr>
            </a:pPr>
            <a:endParaRPr lang="en-US" dirty="0"/>
          </a:p>
        </p:txBody>
      </p:sp>
      <p:pic>
        <p:nvPicPr>
          <p:cNvPr id="15" name="Graphic 15" descr="Braille with solid fill">
            <a:extLst>
              <a:ext uri="{FF2B5EF4-FFF2-40B4-BE49-F238E27FC236}">
                <a16:creationId xmlns:a16="http://schemas.microsoft.com/office/drawing/2014/main" id="{9A853688-1838-41D3-8275-0501967E1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129" y="1416485"/>
            <a:ext cx="674318" cy="684757"/>
          </a:xfrm>
          <a:prstGeom prst="rect">
            <a:avLst/>
          </a:prstGeom>
        </p:spPr>
      </p:pic>
      <p:pic>
        <p:nvPicPr>
          <p:cNvPr id="16" name="Graphic 16" descr="Lightbulb and gear with solid fill">
            <a:extLst>
              <a:ext uri="{FF2B5EF4-FFF2-40B4-BE49-F238E27FC236}">
                <a16:creationId xmlns:a16="http://schemas.microsoft.com/office/drawing/2014/main" id="{22485CEC-D4D6-448A-9175-837164AD7A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4882" y="2312879"/>
            <a:ext cx="601250" cy="601250"/>
          </a:xfrm>
          <a:prstGeom prst="rect">
            <a:avLst/>
          </a:prstGeom>
        </p:spPr>
      </p:pic>
      <p:pic>
        <p:nvPicPr>
          <p:cNvPr id="17" name="Graphic 17" descr="Gears with solid fill">
            <a:extLst>
              <a:ext uri="{FF2B5EF4-FFF2-40B4-BE49-F238E27FC236}">
                <a16:creationId xmlns:a16="http://schemas.microsoft.com/office/drawing/2014/main" id="{9A977C1C-C613-4CDF-ABC8-78574F79D3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250" y="3143250"/>
            <a:ext cx="742950" cy="752475"/>
          </a:xfrm>
          <a:prstGeom prst="rect">
            <a:avLst/>
          </a:prstGeom>
        </p:spPr>
      </p:pic>
      <p:pic>
        <p:nvPicPr>
          <p:cNvPr id="18" name="Graphic 18" descr="Head with gears with solid fill">
            <a:extLst>
              <a:ext uri="{FF2B5EF4-FFF2-40B4-BE49-F238E27FC236}">
                <a16:creationId xmlns:a16="http://schemas.microsoft.com/office/drawing/2014/main" id="{47195A5F-48D1-4657-8259-47CCEAFFF8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9600" y="4105275"/>
            <a:ext cx="457200" cy="457200"/>
          </a:xfrm>
          <a:prstGeom prst="rect">
            <a:avLst/>
          </a:prstGeom>
        </p:spPr>
      </p:pic>
      <p:pic>
        <p:nvPicPr>
          <p:cNvPr id="20" name="Graphic 20" descr="Muscular arm with solid fill">
            <a:extLst>
              <a:ext uri="{FF2B5EF4-FFF2-40B4-BE49-F238E27FC236}">
                <a16:creationId xmlns:a16="http://schemas.microsoft.com/office/drawing/2014/main" id="{B979556C-2CD5-40B3-8AE3-6BDC0A88E9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3802" y="49149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84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9E584841-9E48-4DD6-92E2-B98DC0C78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1"/>
            <a:ext cx="1219198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91EA0E-21C3-4388-B874-C27BEE86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99" y="452718"/>
            <a:ext cx="11744325" cy="175708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Business Model</a:t>
            </a:r>
            <a:br>
              <a:rPr lang="en-US" sz="3600" dirty="0"/>
            </a:br>
            <a:br>
              <a:rPr lang="en-US" sz="3600" dirty="0"/>
            </a:br>
            <a:r>
              <a:rPr lang="en-US" sz="2700" i="1" dirty="0"/>
              <a:t>aiming at 2% (in 5y time) of the global market -&gt; projecting 8M revenue 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9BE43-1896-49DB-832A-7DD6D738B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24" y="2752725"/>
            <a:ext cx="11077575" cy="31616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Annual subscription: </a:t>
            </a:r>
          </a:p>
          <a:p>
            <a:endParaRPr lang="en-US" dirty="0"/>
          </a:p>
          <a:p>
            <a:pPr lvl="1"/>
            <a:r>
              <a:rPr lang="en-US" sz="2000" dirty="0"/>
              <a:t> Basic plan [</a:t>
            </a:r>
            <a:r>
              <a:rPr lang="el-GR" sz="2000" dirty="0"/>
              <a:t>€</a:t>
            </a:r>
            <a:r>
              <a:rPr lang="en-US" sz="2000" dirty="0"/>
              <a:t>4K /</a:t>
            </a:r>
            <a:r>
              <a:rPr lang="el-GR" sz="2000" dirty="0"/>
              <a:t> €</a:t>
            </a:r>
            <a:r>
              <a:rPr lang="en-US" sz="2000" dirty="0"/>
              <a:t>9K / </a:t>
            </a:r>
            <a:r>
              <a:rPr lang="el-GR" sz="2000" dirty="0"/>
              <a:t>€1</a:t>
            </a:r>
            <a:r>
              <a:rPr lang="en-US" sz="2000" dirty="0"/>
              <a:t>6K]</a:t>
            </a:r>
          </a:p>
          <a:p>
            <a:pPr lvl="1">
              <a:buNone/>
            </a:pPr>
            <a:endParaRPr lang="en-US" sz="2000" dirty="0"/>
          </a:p>
          <a:p>
            <a:pPr lvl="1"/>
            <a:r>
              <a:rPr lang="en-US" sz="2000" dirty="0"/>
              <a:t> Premium plan</a:t>
            </a:r>
            <a:r>
              <a:rPr lang="el-GR" sz="2000" dirty="0"/>
              <a:t> (</a:t>
            </a:r>
            <a:r>
              <a:rPr lang="en-US" sz="2000" dirty="0"/>
              <a:t>extra features and services</a:t>
            </a:r>
            <a:r>
              <a:rPr lang="el-GR" sz="2000" dirty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61426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AA9964B4-CFF5-49AF-86D3-518C6DE3F8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-392" y="-38101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F4B619-0716-4318-9817-F46C9BA0B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26421"/>
          </a:xfrm>
        </p:spPr>
        <p:txBody>
          <a:bodyPr>
            <a:normAutofit/>
          </a:bodyPr>
          <a:lstStyle/>
          <a:p>
            <a:r>
              <a:rPr lang="en-US" sz="3600" dirty="0"/>
              <a:t>Asking for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8184E-39E6-4E0A-8A29-5B73BD9FC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37055"/>
            <a:ext cx="8946541" cy="48113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     wages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     infrastructure                                      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     networking and marketing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Graphic 8" descr="Group with solid fill">
            <a:extLst>
              <a:ext uri="{FF2B5EF4-FFF2-40B4-BE49-F238E27FC236}">
                <a16:creationId xmlns:a16="http://schemas.microsoft.com/office/drawing/2014/main" id="{BE5CD32F-AC00-4E9F-BEBE-A9F7459D41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9561" y="2502898"/>
            <a:ext cx="723900" cy="723900"/>
          </a:xfrm>
          <a:prstGeom prst="rect">
            <a:avLst/>
          </a:prstGeom>
        </p:spPr>
      </p:pic>
      <p:pic>
        <p:nvPicPr>
          <p:cNvPr id="9" name="Graphic 10" descr="Computer with solid fill">
            <a:extLst>
              <a:ext uri="{FF2B5EF4-FFF2-40B4-BE49-F238E27FC236}">
                <a16:creationId xmlns:a16="http://schemas.microsoft.com/office/drawing/2014/main" id="{A5B289F7-9CA1-43DF-97A6-A608E743D6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9349" y="3544776"/>
            <a:ext cx="493296" cy="493296"/>
          </a:xfrm>
          <a:prstGeom prst="rect">
            <a:avLst/>
          </a:prstGeom>
        </p:spPr>
      </p:pic>
      <p:pic>
        <p:nvPicPr>
          <p:cNvPr id="11" name="Graphic 11" descr="Rocket with solid fill">
            <a:extLst>
              <a:ext uri="{FF2B5EF4-FFF2-40B4-BE49-F238E27FC236}">
                <a16:creationId xmlns:a16="http://schemas.microsoft.com/office/drawing/2014/main" id="{DA049B76-5798-4110-8A0B-62D278205A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5853" y="4315052"/>
            <a:ext cx="543427" cy="54342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CFE7296-B595-41A5-B70D-518548B8637F}"/>
              </a:ext>
            </a:extLst>
          </p:cNvPr>
          <p:cNvSpPr/>
          <p:nvPr/>
        </p:nvSpPr>
        <p:spPr>
          <a:xfrm>
            <a:off x="4867275" y="1304925"/>
            <a:ext cx="2124075" cy="123825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 1M</a:t>
            </a:r>
          </a:p>
        </p:txBody>
      </p:sp>
      <p:pic>
        <p:nvPicPr>
          <p:cNvPr id="6" name="Graphic 6" descr="Euro with solid fill">
            <a:extLst>
              <a:ext uri="{FF2B5EF4-FFF2-40B4-BE49-F238E27FC236}">
                <a16:creationId xmlns:a16="http://schemas.microsoft.com/office/drawing/2014/main" id="{4313B71B-2D5A-48C2-95E7-8CF3D7C5A6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28944" y="1766887"/>
            <a:ext cx="295275" cy="314325"/>
          </a:xfrm>
          <a:prstGeom prst="rect">
            <a:avLst/>
          </a:prstGeom>
        </p:spPr>
      </p:pic>
      <p:sp>
        <p:nvSpPr>
          <p:cNvPr id="2050" name="AutoShape 2" descr="data:image/svg+xml;charset=utf8,%20%3Csvg%20width%3D'78'%20height%3D'75'%20xmlns%3D'http%3A%2F%2Fwww.w3.org%2F2000%2Fsvg'%20xmlns%3Axlink%3D'http%3A%2F%2Fwww.w3.org%2F1999%2Fxlink'%20overflow%3D'hidden'%3E%3Cdefs%3E%3CclipPath%20id%3D'clip0'%3E%3Crect%20x%3D'0'%20y%3D'0'%20width%3D'78'%20height%3D'75'%2F%3E%3C%2FclipPath%3E%3C%2Fdefs%3E%3Cg%20clip-path%3D'url(%23clip0)'%3E%3Cpath%20d%3D'M59.375%2014.0625C59.375%2017.5143%2049.5813%2020.3125%2037.5%2020.3125%2025.4188%2020.3125%2015.625%2017.5143%2015.625%2014.0625%2015.625%2010.6107%2025.4188%207.8125%2037.5%207.8125%2049.5813%207.8125%2059.375%2010.6107%2059.375%2014.0625Z'%20fill%3D'%23FFFFFF'%20transform%3D'matrix(1.04%200%200%201%20-5.24934e-06%20-4.72441e-05)'%2F%3E%3Cpath%20d%3D'M53.125%2029.6875C52.1875%2029.6875%2051.5625%2029.0625%2051.5625%2028.125%2051.5625%2027.1875%2052.1875%2026.5625%2053.125%2026.5625%2054.0625%2026.5625%2054.6875%2027.1875%2054.6875%2028.125%2054.6875%2029.0625%2054.0625%2029.6875%2053.125%2029.6875ZM37.5%2023.4375C25.4688%2023.4375%2015.625%2020.625%2015.625%2017.1875L15.625%2029.6875C15.625%2033.125%2025.4688%2035.9375%2037.5%2035.9375%2049.5313%2035.9375%2059.375%2033.125%2059.375%2029.6875L59.375%2017.1875C59.375%2020.625%2049.5313%2023.4375%2037.5%2023.4375Z'%20fill%3D'%23FFFFFF'%20transform%3D'matrix(1.04%200%200%201%20-5.24934e-06%20-4.72441e-05)'%2F%3E%3Cpath%20d%3D'M53.125%2045.3125C52.1875%2045.3125%2051.5625%2044.6875%2051.5625%2043.75%2051.5625%2042.8125%2052.1875%2042.1875%2053.125%2042.1875%2054.0625%2042.1875%2054.6875%2042.8125%2054.6875%2043.75%2054.6875%2044.6875%2054.0625%2045.3125%2053.125%2045.3125ZM37.5%2039.0625C25.4688%2039.0625%2015.625%2036.25%2015.625%2032.8125L15.625%2045.3125C15.625%2048.75%2025.4688%2051.5625%2037.5%2051.5625%2049.5313%2051.5625%2059.375%2048.75%2059.375%2045.3125L59.375%2032.8125C59.375%2036.25%2049.5313%2039.0625%2037.5%2039.0625Z'%20fill%3D'%23FFFFFF'%20transform%3D'matrix(1.04%200%200%201%20-5.24934e-06%20-4.72441e-05)'%2F%3E%3Cpath%20d%3D'M53.125%2060.9375C52.1875%2060.9375%2051.5625%2060.3125%2051.5625%2059.375%2051.5625%2058.4375%2052.1875%2057.8125%2053.125%2057.8125%2054.0625%2057.8125%2054.6875%2058.4375%2054.6875%2059.375%2054.6875%2060.3125%2054.0625%2060.9375%2053.125%2060.9375ZM37.5%2054.6875C25.4688%2054.6875%2015.625%2051.875%2015.625%2048.4375L15.625%2060.9375C15.625%2064.375%2025.4688%2067.1875%2037.5%2067.1875%2049.5313%2067.1875%2059.375%2064.375%2059.375%2060.9375L59.375%2048.4375C59.375%2051.875%2049.5313%2054.6875%2037.5%2054.6875Z'%20fill%3D'%23FFFFFF'%20transform%3D'matrix(1.04%200%200%201%20-5.24934e-06%20-4.72441e-05)'%2F%3E%3C%2Fg%3E%3C%2Fsvg%3E"/>
          <p:cNvSpPr>
            <a:spLocks noChangeAspect="1" noChangeArrowheads="1"/>
          </p:cNvSpPr>
          <p:nvPr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2" name="AutoShape 4" descr="data:image/svg+xml;charset=utf8,%20%3Csvg%20width%3D'78'%20height%3D'75'%20xmlns%3D'http%3A%2F%2Fwww.w3.org%2F2000%2Fsvg'%20xmlns%3Axlink%3D'http%3A%2F%2Fwww.w3.org%2F1999%2Fxlink'%20overflow%3D'hidden'%3E%3Cdefs%3E%3CclipPath%20id%3D'clip0'%3E%3Crect%20x%3D'0'%20y%3D'0'%20width%3D'78'%20height%3D'75'%2F%3E%3C%2FclipPath%3E%3C%2Fdefs%3E%3Cg%20clip-path%3D'url(%23clip0)'%3E%3Cpath%20d%3D'M59.375%2014.0625C59.375%2017.5143%2049.5813%2020.3125%2037.5%2020.3125%2025.4188%2020.3125%2015.625%2017.5143%2015.625%2014.0625%2015.625%2010.6107%2025.4188%207.8125%2037.5%207.8125%2049.5813%207.8125%2059.375%2010.6107%2059.375%2014.0625Z'%20fill%3D'%23FFFFFF'%20transform%3D'matrix(1.04%200%200%201%20-5.24934e-06%20-4.72441e-05)'%2F%3E%3Cpath%20d%3D'M53.125%2029.6875C52.1875%2029.6875%2051.5625%2029.0625%2051.5625%2028.125%2051.5625%2027.1875%2052.1875%2026.5625%2053.125%2026.5625%2054.0625%2026.5625%2054.6875%2027.1875%2054.6875%2028.125%2054.6875%2029.0625%2054.0625%2029.6875%2053.125%2029.6875ZM37.5%2023.4375C25.4688%2023.4375%2015.625%2020.625%2015.625%2017.1875L15.625%2029.6875C15.625%2033.125%2025.4688%2035.9375%2037.5%2035.9375%2049.5313%2035.9375%2059.375%2033.125%2059.375%2029.6875L59.375%2017.1875C59.375%2020.625%2049.5313%2023.4375%2037.5%2023.4375Z'%20fill%3D'%23FFFFFF'%20transform%3D'matrix(1.04%200%200%201%20-5.24934e-06%20-4.72441e-05)'%2F%3E%3Cpath%20d%3D'M53.125%2045.3125C52.1875%2045.3125%2051.5625%2044.6875%2051.5625%2043.75%2051.5625%2042.8125%2052.1875%2042.1875%2053.125%2042.1875%2054.0625%2042.1875%2054.6875%2042.8125%2054.6875%2043.75%2054.6875%2044.6875%2054.0625%2045.3125%2053.125%2045.3125ZM37.5%2039.0625C25.4688%2039.0625%2015.625%2036.25%2015.625%2032.8125L15.625%2045.3125C15.625%2048.75%2025.4688%2051.5625%2037.5%2051.5625%2049.5313%2051.5625%2059.375%2048.75%2059.375%2045.3125L59.375%2032.8125C59.375%2036.25%2049.5313%2039.0625%2037.5%2039.0625Z'%20fill%3D'%23FFFFFF'%20transform%3D'matrix(1.04%200%200%201%20-5.24934e-06%20-4.72441e-05)'%2F%3E%3Cpath%20d%3D'M53.125%2060.9375C52.1875%2060.9375%2051.5625%2060.3125%2051.5625%2059.375%2051.5625%2058.4375%2052.1875%2057.8125%2053.125%2057.8125%2054.0625%2057.8125%2054.6875%2058.4375%2054.6875%2059.375%2054.6875%2060.3125%2054.0625%2060.9375%2053.125%2060.9375ZM37.5%2054.6875C25.4688%2054.6875%2015.625%2051.875%2015.625%2048.4375L15.625%2060.9375C15.625%2064.375%2025.4688%2067.1875%2037.5%2067.1875%2049.5313%2067.1875%2059.375%2064.375%2059.375%2060.9375L59.375%2048.4375C59.375%2051.875%2049.5313%2054.6875%2037.5%2054.6875Z'%20fill%3D'%23FFFFFF'%20transform%3D'matrix(1.04%200%200%201%20-5.24934e-06%20-4.72441e-05)'%2F%3E%3C%2Fg%3E%3C%2Fsvg%3E"/>
          <p:cNvSpPr>
            <a:spLocks noChangeAspect="1" noChangeArrowheads="1"/>
          </p:cNvSpPr>
          <p:nvPr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4" name="AutoShape 6" descr="https://powerpoint.officeapps.live.com/pods/GetClipboardImage.ashx?Id=cc64e7d6-b887-4190-9b64-db90978e328e&amp;DC=PNL1&amp;pkey=81adba1e-2123-423a-b196-65e80d7bf644&amp;wdwaccluster=PNL1"/>
          <p:cNvSpPr>
            <a:spLocks noChangeAspect="1" noChangeArrowheads="1"/>
          </p:cNvSpPr>
          <p:nvPr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2389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3A855086-6C9B-41EE-878D-D451777C56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1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71EE42-A3AB-40DC-A5F0-E10358B44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11" y="900393"/>
            <a:ext cx="9404723" cy="140053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Thank you</a:t>
            </a:r>
            <a:r>
              <a:rPr lang="el-GR" sz="3600" dirty="0"/>
              <a:t> </a:t>
            </a:r>
            <a:r>
              <a:rPr lang="en-US" sz="3600" dirty="0"/>
              <a:t>for your attention</a:t>
            </a:r>
            <a:br>
              <a:rPr lang="el-GR" sz="3600" dirty="0"/>
            </a:br>
            <a:br>
              <a:rPr lang="el-GR" sz="3600" dirty="0"/>
            </a:br>
            <a:endParaRPr lang="en-US" sz="2200" dirty="0"/>
          </a:p>
        </p:txBody>
      </p:sp>
      <p:pic>
        <p:nvPicPr>
          <p:cNvPr id="6" name="21 - Θέση περιεχομένου" descr="Logo_Eshre_v2.pn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44250" y="1981483"/>
            <a:ext cx="2432500" cy="1287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6 - Εικόνα" descr="SymbIASIS_Promo_mainweb_9005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2985" y="1914524"/>
            <a:ext cx="2629221" cy="1438275"/>
          </a:xfrm>
          <a:prstGeom prst="rect">
            <a:avLst/>
          </a:prstGeom>
        </p:spPr>
      </p:pic>
      <p:pic>
        <p:nvPicPr>
          <p:cNvPr id="8" name="7 - Εικόνα" descr="ACE_logo_auebfree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0801" y="3588579"/>
            <a:ext cx="2680697" cy="1168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8 - Εικόνα" descr="forth-ite-e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9264" y="5075817"/>
            <a:ext cx="3263769" cy="750570"/>
          </a:xfrm>
          <a:prstGeom prst="rect">
            <a:avLst/>
          </a:prstGeom>
        </p:spPr>
      </p:pic>
      <p:pic>
        <p:nvPicPr>
          <p:cNvPr id="11" name="10 - Εικόνα" descr="thea-logo-e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7163" y="3603477"/>
            <a:ext cx="3004036" cy="1148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11 - Εικόνα" descr="enterprisegreece-mini-log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5075817"/>
            <a:ext cx="4065169" cy="647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13 - Εικόνα" descr="Χωρίς τίτλο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26454" y="1941195"/>
            <a:ext cx="2469696" cy="138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0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1B82678E-A48E-4992-9490-4722D8B384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914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39AEE3-0C07-404F-8175-AFA29440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836" y="224118"/>
            <a:ext cx="11841164" cy="1400530"/>
          </a:xfrm>
        </p:spPr>
        <p:txBody>
          <a:bodyPr>
            <a:normAutofit fontScale="90000"/>
          </a:bodyPr>
          <a:lstStyle/>
          <a:p>
            <a:r>
              <a:rPr lang="en-US" sz="2300" i="1" dirty="0"/>
              <a:t>Up and running</a:t>
            </a:r>
            <a:br>
              <a:rPr lang="el-GR" sz="2300" dirty="0"/>
            </a:br>
            <a:br>
              <a:rPr lang="el-GR" sz="2300" dirty="0"/>
            </a:br>
            <a:r>
              <a:rPr lang="en-US" sz="2300" dirty="0"/>
              <a:t>			</a:t>
            </a:r>
            <a:br>
              <a:rPr lang="en-US" sz="2300" dirty="0"/>
            </a:br>
            <a:r>
              <a:rPr lang="el-GR" sz="2300" dirty="0"/>
              <a:t>	</a:t>
            </a:r>
            <a:r>
              <a:rPr lang="en-US" sz="2300" dirty="0"/>
              <a:t>Patient’s Form                            Cryopreservation               Embryos Photo Management</a:t>
            </a:r>
          </a:p>
        </p:txBody>
      </p:sp>
      <p:pic>
        <p:nvPicPr>
          <p:cNvPr id="15" name="14 - Θέση περιεχομένου" descr="1.pn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2426" y="1633538"/>
            <a:ext cx="2953204" cy="2624138"/>
          </a:xfrm>
        </p:spPr>
      </p:pic>
      <p:pic>
        <p:nvPicPr>
          <p:cNvPr id="16" name="15 - Εικόνα" descr="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9222" y="1609726"/>
            <a:ext cx="2850728" cy="2564596"/>
          </a:xfrm>
          <a:prstGeom prst="rect">
            <a:avLst/>
          </a:prstGeom>
        </p:spPr>
      </p:pic>
      <p:pic>
        <p:nvPicPr>
          <p:cNvPr id="17" name="16 - Εικόνα" descr="Screenshot from 2022-07-21 13-25-4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4450" y="1733550"/>
            <a:ext cx="2552700" cy="2368168"/>
          </a:xfrm>
          <a:prstGeom prst="rect">
            <a:avLst/>
          </a:prstGeom>
        </p:spPr>
      </p:pic>
      <p:pic>
        <p:nvPicPr>
          <p:cNvPr id="8" name="7 - Εικόνα" descr="Screenshot from 2022-07-21 13-24-5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6525" y="4467225"/>
            <a:ext cx="2452868" cy="2219324"/>
          </a:xfrm>
          <a:prstGeom prst="rect">
            <a:avLst/>
          </a:prstGeom>
        </p:spPr>
      </p:pic>
      <p:pic>
        <p:nvPicPr>
          <p:cNvPr id="9" name="8 - Εικόνα" descr="Screenshot from 2022-07-21 13-31-5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0956" y="4457700"/>
            <a:ext cx="2674044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74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F0CB18A1-9D78-4860-B2BC-AB52FD275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0" y="9525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D42E56-D963-4530-AF3A-4FBB020AE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4291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ea typeface="+mj-lt"/>
                <a:cs typeface="+mj-lt"/>
              </a:rPr>
              <a:t>Our team</a:t>
            </a:r>
            <a:endParaRPr lang="en-US" sz="3600" dirty="0"/>
          </a:p>
        </p:txBody>
      </p:sp>
      <p:pic>
        <p:nvPicPr>
          <p:cNvPr id="13" name="New picture">
            <a:extLst>
              <a:ext uri="{FF2B5EF4-FFF2-40B4-BE49-F238E27FC236}">
                <a16:creationId xmlns:a16="http://schemas.microsoft.com/office/drawing/2014/main" id="{E4B46DC5-97DB-47EA-86BB-4DBFB4BDEE8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127501" y="1495426"/>
            <a:ext cx="943429" cy="943429"/>
          </a:xfrm>
          <a:prstGeom prst="rect">
            <a:avLst/>
          </a:prstGeom>
          <a:ln w="76200">
            <a:solidFill>
              <a:srgbClr val="DDDDDD"/>
            </a:solidFill>
            <a:miter/>
          </a:ln>
        </p:spPr>
      </p:pic>
      <p:sp>
        <p:nvSpPr>
          <p:cNvPr id="15" name="New shape">
            <a:extLst>
              <a:ext uri="{FF2B5EF4-FFF2-40B4-BE49-F238E27FC236}">
                <a16:creationId xmlns:a16="http://schemas.microsoft.com/office/drawing/2014/main" id="{EB57EAC6-B089-4FBB-98CA-EC9C92003B7A}"/>
              </a:ext>
            </a:extLst>
          </p:cNvPr>
          <p:cNvSpPr/>
          <p:nvPr/>
        </p:nvSpPr>
        <p:spPr>
          <a:xfrm>
            <a:off x="3514724" y="2708729"/>
            <a:ext cx="2238375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91440" bIns="0" rtlCol="0" anchor="t">
            <a:spAutoFit/>
          </a:bodyPr>
          <a:lstStyle/>
          <a:p>
            <a:pPr algn="ctr" fontAlgn="t"/>
            <a:r>
              <a:rPr lang="en-US" sz="1400" dirty="0">
                <a:solidFill>
                  <a:srgbClr val="FFFFFF"/>
                </a:solidFill>
                <a:latin typeface="Century Gothic"/>
              </a:rPr>
              <a:t>George </a:t>
            </a:r>
            <a:r>
              <a:rPr lang="en-US" sz="1400" dirty="0" err="1">
                <a:solidFill>
                  <a:srgbClr val="FFFFFF"/>
                </a:solidFill>
                <a:latin typeface="Century Gothic"/>
              </a:rPr>
              <a:t>Tsomidis</a:t>
            </a:r>
            <a:r>
              <a:rPr lang="en-US" sz="1400" dirty="0">
                <a:solidFill>
                  <a:srgbClr val="FFFFFF"/>
                </a:solidFill>
                <a:latin typeface="Century Gothic"/>
              </a:rPr>
              <a:t>, PhD</a:t>
            </a:r>
          </a:p>
        </p:txBody>
      </p:sp>
      <p:sp>
        <p:nvSpPr>
          <p:cNvPr id="17" name="New shape">
            <a:extLst>
              <a:ext uri="{FF2B5EF4-FFF2-40B4-BE49-F238E27FC236}">
                <a16:creationId xmlns:a16="http://schemas.microsoft.com/office/drawing/2014/main" id="{4ABCDA4B-D044-4E47-A6BC-F3318D247B4D}"/>
              </a:ext>
            </a:extLst>
          </p:cNvPr>
          <p:cNvSpPr/>
          <p:nvPr/>
        </p:nvSpPr>
        <p:spPr>
          <a:xfrm>
            <a:off x="3641726" y="3015226"/>
            <a:ext cx="190030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91440" bIns="0" rtlCol="0" anchor="t">
            <a:spAutoFit/>
          </a:bodyPr>
          <a:lstStyle/>
          <a:p>
            <a:pPr algn="ctr" fontAlgn="t"/>
            <a:r>
              <a:rPr lang="en-US" sz="1100" dirty="0">
                <a:solidFill>
                  <a:srgbClr val="FFFFFF"/>
                </a:solidFill>
                <a:latin typeface="Century Gothic"/>
              </a:rPr>
              <a:t>Co-Founder </a:t>
            </a:r>
          </a:p>
          <a:p>
            <a:pPr algn="ctr" fontAlgn="t"/>
            <a:r>
              <a:rPr lang="en-US" sz="1100" dirty="0">
                <a:solidFill>
                  <a:srgbClr val="FFFFFF"/>
                </a:solidFill>
                <a:latin typeface="Century Gothic"/>
              </a:rPr>
              <a:t>Managing Partner</a:t>
            </a:r>
          </a:p>
        </p:txBody>
      </p:sp>
      <p:pic>
        <p:nvPicPr>
          <p:cNvPr id="25" name="New picture">
            <a:extLst>
              <a:ext uri="{FF2B5EF4-FFF2-40B4-BE49-F238E27FC236}">
                <a16:creationId xmlns:a16="http://schemas.microsoft.com/office/drawing/2014/main" id="{9D2D293C-5F55-4DA7-80DC-660598C3A025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9128126" y="1524001"/>
            <a:ext cx="854074" cy="943429"/>
          </a:xfrm>
          <a:prstGeom prst="rect">
            <a:avLst/>
          </a:prstGeom>
          <a:ln w="76200">
            <a:solidFill>
              <a:srgbClr val="DDDDDD"/>
            </a:solidFill>
            <a:miter/>
          </a:ln>
        </p:spPr>
      </p:pic>
      <p:sp>
        <p:nvSpPr>
          <p:cNvPr id="27" name="New shape">
            <a:extLst>
              <a:ext uri="{FF2B5EF4-FFF2-40B4-BE49-F238E27FC236}">
                <a16:creationId xmlns:a16="http://schemas.microsoft.com/office/drawing/2014/main" id="{20259623-1470-4CC6-A468-6BA6D60F994C}"/>
              </a:ext>
            </a:extLst>
          </p:cNvPr>
          <p:cNvSpPr/>
          <p:nvPr/>
        </p:nvSpPr>
        <p:spPr>
          <a:xfrm>
            <a:off x="8747126" y="2699205"/>
            <a:ext cx="1882774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91440" bIns="0" rtlCol="0" anchor="t">
            <a:spAutoFit/>
          </a:bodyPr>
          <a:lstStyle/>
          <a:p>
            <a:pPr algn="ctr" fontAlgn="t"/>
            <a:r>
              <a:rPr lang="en-US" sz="1400" dirty="0" err="1">
                <a:solidFill>
                  <a:srgbClr val="FFFFFF"/>
                </a:solidFill>
                <a:latin typeface="Century Gothic"/>
              </a:rPr>
              <a:t>Michalis</a:t>
            </a:r>
            <a:r>
              <a:rPr lang="en-US" sz="1400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entury Gothic"/>
              </a:rPr>
              <a:t>Perakis</a:t>
            </a:r>
            <a:r>
              <a:rPr lang="en-US" sz="1400" dirty="0">
                <a:solidFill>
                  <a:srgbClr val="FFFFFF"/>
                </a:solidFill>
                <a:latin typeface="Century Gothic"/>
              </a:rPr>
              <a:t>, </a:t>
            </a:r>
            <a:r>
              <a:rPr lang="en-US" sz="1400" dirty="0" err="1">
                <a:solidFill>
                  <a:srgbClr val="FFFFFF"/>
                </a:solidFill>
                <a:latin typeface="Century Gothic"/>
              </a:rPr>
              <a:t>MSc</a:t>
            </a:r>
            <a:endParaRPr lang="en-US" sz="140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9" name="New shape">
            <a:extLst>
              <a:ext uri="{FF2B5EF4-FFF2-40B4-BE49-F238E27FC236}">
                <a16:creationId xmlns:a16="http://schemas.microsoft.com/office/drawing/2014/main" id="{32E169D3-1D4C-44E7-B82F-831EBDF51187}"/>
              </a:ext>
            </a:extLst>
          </p:cNvPr>
          <p:cNvSpPr/>
          <p:nvPr/>
        </p:nvSpPr>
        <p:spPr>
          <a:xfrm>
            <a:off x="8737601" y="2982627"/>
            <a:ext cx="1652651" cy="167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t">
            <a:spAutoFit/>
          </a:bodyPr>
          <a:lstStyle/>
          <a:p>
            <a:pPr algn="ctr" fontAlgn="t"/>
            <a:r>
              <a:rPr lang="en-US" sz="1100" dirty="0">
                <a:solidFill>
                  <a:srgbClr val="FFFFFF"/>
                </a:solidFill>
                <a:latin typeface="Century Gothic"/>
              </a:rPr>
              <a:t>Sen. Backend Engineer</a:t>
            </a:r>
          </a:p>
        </p:txBody>
      </p:sp>
      <p:sp>
        <p:nvSpPr>
          <p:cNvPr id="39" name="New shape">
            <a:extLst>
              <a:ext uri="{FF2B5EF4-FFF2-40B4-BE49-F238E27FC236}">
                <a16:creationId xmlns:a16="http://schemas.microsoft.com/office/drawing/2014/main" id="{20FE908B-55BD-4E14-9D8E-DA5D7EA96063}"/>
              </a:ext>
            </a:extLst>
          </p:cNvPr>
          <p:cNvSpPr/>
          <p:nvPr/>
        </p:nvSpPr>
        <p:spPr>
          <a:xfrm>
            <a:off x="942975" y="2737304"/>
            <a:ext cx="249555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91440" bIns="0" rtlCol="0" anchor="t">
            <a:spAutoFit/>
          </a:bodyPr>
          <a:lstStyle/>
          <a:p>
            <a:pPr algn="ctr" fontAlgn="t"/>
            <a:r>
              <a:rPr lang="en-US" sz="1400" dirty="0" err="1">
                <a:solidFill>
                  <a:srgbClr val="FFFFFF"/>
                </a:solidFill>
                <a:latin typeface="Century Gothic"/>
              </a:rPr>
              <a:t>Triantafillos</a:t>
            </a:r>
            <a:r>
              <a:rPr lang="en-US" sz="1400" dirty="0">
                <a:solidFill>
                  <a:srgbClr val="FFFFFF"/>
                </a:solidFill>
                <a:latin typeface="Century Gothic"/>
              </a:rPr>
              <a:t> Triantafillou</a:t>
            </a:r>
            <a:r>
              <a:rPr lang="el-GR" sz="1400" dirty="0">
                <a:solidFill>
                  <a:srgbClr val="FFFFFF"/>
                </a:solidFill>
                <a:latin typeface="Century Gothic"/>
              </a:rPr>
              <a:t>, </a:t>
            </a:r>
            <a:r>
              <a:rPr lang="en-US" sz="1400" dirty="0" err="1">
                <a:solidFill>
                  <a:srgbClr val="FFFFFF"/>
                </a:solidFill>
                <a:latin typeface="Century Gothic"/>
              </a:rPr>
              <a:t>MSc</a:t>
            </a:r>
            <a:endParaRPr lang="en-US" sz="140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1" name="New shape">
            <a:extLst>
              <a:ext uri="{FF2B5EF4-FFF2-40B4-BE49-F238E27FC236}">
                <a16:creationId xmlns:a16="http://schemas.microsoft.com/office/drawing/2014/main" id="{F446E816-8E6F-42D6-B5EF-3024A9E08CE5}"/>
              </a:ext>
            </a:extLst>
          </p:cNvPr>
          <p:cNvSpPr/>
          <p:nvPr/>
        </p:nvSpPr>
        <p:spPr>
          <a:xfrm>
            <a:off x="914400" y="2935002"/>
            <a:ext cx="2533650" cy="8463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91440" bIns="0" rtlCol="0" anchor="t">
            <a:spAutoFit/>
          </a:bodyPr>
          <a:lstStyle/>
          <a:p>
            <a:pPr algn="ctr" fontAlgn="t"/>
            <a:endParaRPr lang="en-US" sz="1100" dirty="0">
              <a:solidFill>
                <a:srgbClr val="FFFFFF"/>
              </a:solidFill>
              <a:latin typeface="Century Gothic"/>
            </a:endParaRPr>
          </a:p>
          <a:p>
            <a:pPr algn="ctr" fontAlgn="t"/>
            <a:r>
              <a:rPr lang="en-US" sz="1100" dirty="0">
                <a:solidFill>
                  <a:srgbClr val="FFFFFF"/>
                </a:solidFill>
                <a:latin typeface="Century Gothic"/>
              </a:rPr>
              <a:t>Co-Founder</a:t>
            </a:r>
          </a:p>
          <a:p>
            <a:pPr algn="ctr" fontAlgn="t"/>
            <a:r>
              <a:rPr lang="en-US" sz="1100" dirty="0">
                <a:solidFill>
                  <a:srgbClr val="FFFFFF"/>
                </a:solidFill>
                <a:latin typeface="Century Gothic"/>
              </a:rPr>
              <a:t>Sen. Clinical Embryologist</a:t>
            </a:r>
          </a:p>
          <a:p>
            <a:pPr algn="ctr" fontAlgn="t"/>
            <a:r>
              <a:rPr lang="en-US" sz="1100" dirty="0">
                <a:solidFill>
                  <a:srgbClr val="FFFFFF"/>
                </a:solidFill>
                <a:latin typeface="Century Gothic"/>
              </a:rPr>
              <a:t>Director of IASO Institute of Life</a:t>
            </a:r>
          </a:p>
          <a:p>
            <a:pPr algn="ctr" fontAlgn="t"/>
            <a:endParaRPr lang="en-US" sz="110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1" name="New shape">
            <a:extLst>
              <a:ext uri="{FF2B5EF4-FFF2-40B4-BE49-F238E27FC236}">
                <a16:creationId xmlns:a16="http://schemas.microsoft.com/office/drawing/2014/main" id="{BB7359C5-9AF2-4909-AE53-5A0CDC2A609F}"/>
              </a:ext>
            </a:extLst>
          </p:cNvPr>
          <p:cNvSpPr/>
          <p:nvPr/>
        </p:nvSpPr>
        <p:spPr>
          <a:xfrm>
            <a:off x="5753100" y="2708729"/>
            <a:ext cx="2886075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91440" bIns="0" rtlCol="0" anchor="t">
            <a:spAutoFit/>
          </a:bodyPr>
          <a:lstStyle/>
          <a:p>
            <a:pPr algn="ctr" fontAlgn="t"/>
            <a:r>
              <a:rPr lang="en-US" sz="1400" dirty="0" err="1">
                <a:solidFill>
                  <a:srgbClr val="FFFFFF"/>
                </a:solidFill>
                <a:latin typeface="Century Gothic"/>
              </a:rPr>
              <a:t>Konstantinos</a:t>
            </a:r>
            <a:r>
              <a:rPr lang="en-US" sz="1400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entury Gothic"/>
              </a:rPr>
              <a:t>Mavrogiannis</a:t>
            </a:r>
            <a:r>
              <a:rPr lang="en-US" sz="1400" dirty="0">
                <a:solidFill>
                  <a:srgbClr val="FFFFFF"/>
                </a:solidFill>
                <a:latin typeface="Century Gothic"/>
              </a:rPr>
              <a:t>, </a:t>
            </a:r>
            <a:r>
              <a:rPr lang="en-US" sz="1400" dirty="0" err="1">
                <a:solidFill>
                  <a:srgbClr val="FFFFFF"/>
                </a:solidFill>
                <a:latin typeface="Century Gothic"/>
              </a:rPr>
              <a:t>MSc</a:t>
            </a:r>
            <a:endParaRPr lang="en-US" sz="140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3" name="New shape">
            <a:extLst>
              <a:ext uri="{FF2B5EF4-FFF2-40B4-BE49-F238E27FC236}">
                <a16:creationId xmlns:a16="http://schemas.microsoft.com/office/drawing/2014/main" id="{AC81EDD3-62B1-4F14-8214-2925E8CBBF0D}"/>
              </a:ext>
            </a:extLst>
          </p:cNvPr>
          <p:cNvSpPr/>
          <p:nvPr/>
        </p:nvSpPr>
        <p:spPr>
          <a:xfrm>
            <a:off x="6061076" y="3053326"/>
            <a:ext cx="1795526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91440" bIns="0" rtlCol="0" anchor="t">
            <a:spAutoFit/>
          </a:bodyPr>
          <a:lstStyle/>
          <a:p>
            <a:pPr algn="ctr" fontAlgn="t"/>
            <a:r>
              <a:rPr lang="en-US" sz="1100" dirty="0">
                <a:solidFill>
                  <a:srgbClr val="FFFFFF"/>
                </a:solidFill>
                <a:latin typeface="Century Gothic"/>
              </a:rPr>
              <a:t>Sen. Full Stack Engineer </a:t>
            </a:r>
          </a:p>
        </p:txBody>
      </p:sp>
      <p:pic>
        <p:nvPicPr>
          <p:cNvPr id="32" name="31 - Εικόνα" descr="triantafillou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8775" y="1466849"/>
            <a:ext cx="1143000" cy="1019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29 - Εικόνα" descr="εικόνα_Viber_2022-07-22_10-47-56-479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465893" y="1524000"/>
            <a:ext cx="1106482" cy="952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33 - Εικόνα" descr="mari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2800" y="3679438"/>
            <a:ext cx="914939" cy="999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35 - Εικόνα" descr="athin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20972" y="3681682"/>
            <a:ext cx="993705" cy="993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8" name="37 - Ορθογώνιο"/>
          <p:cNvSpPr/>
          <p:nvPr/>
        </p:nvSpPr>
        <p:spPr>
          <a:xfrm>
            <a:off x="2562225" y="4823936"/>
            <a:ext cx="7820025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    </a:t>
            </a:r>
            <a:r>
              <a:rPr lang="en-US" sz="1400" dirty="0"/>
              <a:t>Maria </a:t>
            </a:r>
            <a:r>
              <a:rPr lang="en-US" sz="1400" dirty="0" err="1"/>
              <a:t>Paterianaki</a:t>
            </a:r>
            <a:r>
              <a:rPr lang="en-US" sz="1400" dirty="0"/>
              <a:t>, </a:t>
            </a:r>
            <a:r>
              <a:rPr lang="en-US" sz="1400" dirty="0" err="1"/>
              <a:t>MSc</a:t>
            </a:r>
            <a:r>
              <a:rPr lang="en-US" sz="1400" dirty="0"/>
              <a:t>                                               </a:t>
            </a:r>
            <a:r>
              <a:rPr lang="en-US" sz="1400" dirty="0" err="1"/>
              <a:t>Athina</a:t>
            </a:r>
            <a:r>
              <a:rPr lang="en-US" sz="1400" dirty="0"/>
              <a:t> </a:t>
            </a:r>
            <a:r>
              <a:rPr lang="en-US" sz="1400" dirty="0" err="1"/>
              <a:t>Koutsi</a:t>
            </a:r>
            <a:r>
              <a:rPr lang="en-US" sz="1400" dirty="0"/>
              <a:t>, </a:t>
            </a:r>
            <a:r>
              <a:rPr lang="en-US" sz="1400" dirty="0" err="1"/>
              <a:t>MSc</a:t>
            </a:r>
            <a:endParaRPr lang="en-US" sz="1400" dirty="0"/>
          </a:p>
          <a:p>
            <a:endParaRPr lang="en-US" sz="1100" dirty="0"/>
          </a:p>
          <a:p>
            <a:r>
              <a:rPr lang="en-US" sz="1100" dirty="0"/>
              <a:t> Sen. IVF Consultant – Coordinator                                                        Sen. Clinical Embryologist</a:t>
            </a:r>
          </a:p>
          <a:p>
            <a:r>
              <a:rPr lang="en-US" sz="1100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54389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9E584841-9E48-4DD6-92E2-B98DC0C78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9526"/>
            <a:ext cx="1219198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91EA0E-21C3-4388-B874-C27BEE86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n-US" dirty="0"/>
              <a:t>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9BE43-1896-49DB-832A-7DD6D738B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941" y="1800225"/>
            <a:ext cx="9938185" cy="411414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dirty="0"/>
              <a:t>High risk of mistake </a:t>
            </a:r>
            <a:endParaRPr lang="el-GR" sz="1800" dirty="0"/>
          </a:p>
          <a:p>
            <a:pPr lvl="1"/>
            <a:r>
              <a:rPr lang="el-GR" dirty="0"/>
              <a:t>€2Κ </a:t>
            </a:r>
            <a:r>
              <a:rPr lang="en-US" dirty="0"/>
              <a:t>per error  </a:t>
            </a:r>
            <a:endParaRPr lang="el-GR" dirty="0"/>
          </a:p>
          <a:p>
            <a:pPr lvl="1"/>
            <a:r>
              <a:rPr lang="en-US" dirty="0"/>
              <a:t>Legal prosecution</a:t>
            </a:r>
          </a:p>
          <a:p>
            <a:endParaRPr lang="en-US" sz="1800" dirty="0"/>
          </a:p>
          <a:p>
            <a:r>
              <a:rPr lang="en-US" sz="1800" dirty="0"/>
              <a:t>Cyber-security breach</a:t>
            </a:r>
          </a:p>
          <a:p>
            <a:pPr lvl="1"/>
            <a:r>
              <a:rPr lang="el-GR" dirty="0"/>
              <a:t>€</a:t>
            </a:r>
            <a:r>
              <a:rPr lang="en-US" dirty="0"/>
              <a:t>4M (IBM, 2022)</a:t>
            </a:r>
          </a:p>
          <a:p>
            <a:pPr lvl="1"/>
            <a:r>
              <a:rPr lang="en-US" dirty="0"/>
              <a:t>Downgrade Reputation</a:t>
            </a:r>
          </a:p>
          <a:p>
            <a:pPr lvl="1"/>
            <a:r>
              <a:rPr lang="en-US" dirty="0"/>
              <a:t>Business interruption</a:t>
            </a:r>
          </a:p>
          <a:p>
            <a:pPr>
              <a:buNone/>
            </a:pPr>
            <a:endParaRPr lang="en-US" sz="1800" dirty="0"/>
          </a:p>
          <a:p>
            <a:r>
              <a:rPr lang="en-US" sz="1800" dirty="0"/>
              <a:t>Wasted per annum </a:t>
            </a:r>
            <a:r>
              <a:rPr lang="el-GR" sz="1800" dirty="0"/>
              <a:t>€</a:t>
            </a:r>
            <a:r>
              <a:rPr lang="en-US" sz="1800" dirty="0"/>
              <a:t>40</a:t>
            </a:r>
            <a:r>
              <a:rPr lang="el-GR" sz="1800" dirty="0"/>
              <a:t>Κ</a:t>
            </a:r>
            <a:r>
              <a:rPr lang="en-US" sz="1800" dirty="0"/>
              <a:t> </a:t>
            </a:r>
            <a:r>
              <a:rPr lang="el-GR" sz="1800" dirty="0"/>
              <a:t>/</a:t>
            </a:r>
            <a:r>
              <a:rPr lang="en-US" sz="1800" dirty="0"/>
              <a:t> IVF unit on:	</a:t>
            </a:r>
          </a:p>
          <a:p>
            <a:pPr lvl="1"/>
            <a:r>
              <a:rPr lang="el-GR" dirty="0"/>
              <a:t> </a:t>
            </a:r>
            <a:r>
              <a:rPr lang="en-US" dirty="0"/>
              <a:t>Paperwork</a:t>
            </a:r>
          </a:p>
          <a:p>
            <a:pPr lvl="1"/>
            <a:r>
              <a:rPr lang="el-GR" dirty="0"/>
              <a:t> </a:t>
            </a:r>
            <a:r>
              <a:rPr lang="en-US" dirty="0"/>
              <a:t>Communications</a:t>
            </a:r>
          </a:p>
        </p:txBody>
      </p:sp>
    </p:spTree>
    <p:extLst>
      <p:ext uri="{BB962C8B-B14F-4D97-AF65-F5344CB8AC3E}">
        <p14:creationId xmlns:p14="http://schemas.microsoft.com/office/powerpoint/2010/main" val="2861426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9E584841-9E48-4DD6-92E2-B98DC0C78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1"/>
            <a:ext cx="1219198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91EA0E-21C3-4388-B874-C27BEE86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079039" cy="1400530"/>
          </a:xfrm>
        </p:spPr>
        <p:txBody>
          <a:bodyPr>
            <a:normAutofit/>
          </a:bodyPr>
          <a:lstStyle/>
          <a:p>
            <a:r>
              <a:rPr lang="en-US" sz="3600" dirty="0"/>
              <a:t>How do we help IVF labs &amp; Gynecologists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9BE43-1896-49DB-832A-7DD6D738B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941" y="2293000"/>
            <a:ext cx="9938185" cy="36213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/>
              <a:t>Mobile App</a:t>
            </a:r>
          </a:p>
          <a:p>
            <a:endParaRPr lang="en-US" sz="2800" dirty="0"/>
          </a:p>
          <a:p>
            <a:r>
              <a:rPr lang="en-US" sz="2800" dirty="0"/>
              <a:t>Data management system</a:t>
            </a:r>
          </a:p>
          <a:p>
            <a:pPr>
              <a:buNone/>
            </a:pPr>
            <a:endParaRPr lang="en-US" sz="2800" dirty="0"/>
          </a:p>
          <a:p>
            <a:r>
              <a:rPr lang="en-US" sz="2800" dirty="0"/>
              <a:t>On-the-job developed </a:t>
            </a:r>
            <a:r>
              <a:rPr lang="en-US" sz="2800" dirty="0" err="1"/>
              <a:t>SaaS</a:t>
            </a:r>
            <a:r>
              <a:rPr lang="en-US" sz="2800" dirty="0"/>
              <a:t> by embryologists for embryologists (&gt;70 market experts)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861426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9E584841-9E48-4DD6-92E2-B98DC0C78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1"/>
            <a:ext cx="1219198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91EA0E-21C3-4388-B874-C27BEE86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n-US" sz="3600" dirty="0"/>
              <a:t>Value creation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9BE43-1896-49DB-832A-7DD6D738B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941" y="1543049"/>
            <a:ext cx="9938185" cy="473392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400" dirty="0"/>
              <a:t>Secure patients’ data</a:t>
            </a:r>
          </a:p>
          <a:p>
            <a:endParaRPr lang="en-US" sz="2400" dirty="0"/>
          </a:p>
          <a:p>
            <a:r>
              <a:rPr lang="en-US" sz="2400" dirty="0"/>
              <a:t>Save 2 - 3 working hours daily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/>
              <a:t>Reduce risk of mistake</a:t>
            </a:r>
          </a:p>
          <a:p>
            <a:endParaRPr lang="en-US" sz="2400" dirty="0"/>
          </a:p>
          <a:p>
            <a:r>
              <a:rPr lang="en-US" sz="2400" dirty="0"/>
              <a:t>Enhance patients’ experience</a:t>
            </a:r>
          </a:p>
          <a:p>
            <a:endParaRPr lang="en-US" sz="2400" dirty="0"/>
          </a:p>
          <a:p>
            <a:r>
              <a:rPr lang="en-US" sz="2400" dirty="0"/>
              <a:t>Reduce payroll costs</a:t>
            </a:r>
          </a:p>
          <a:p>
            <a:endParaRPr lang="en-US" sz="2400" dirty="0"/>
          </a:p>
          <a:p>
            <a:r>
              <a:rPr lang="en-US" sz="2400" dirty="0"/>
              <a:t>Provide a user-friendly software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1426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9E584841-9E48-4DD6-92E2-B98DC0C78F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4122"/>
          <a:stretch/>
        </p:blipFill>
        <p:spPr>
          <a:xfrm>
            <a:off x="20" y="-1"/>
            <a:ext cx="1219198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91EA0E-21C3-4388-B874-C27BEE86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n-US" sz="3600" dirty="0"/>
              <a:t>Competition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9BE43-1896-49DB-832A-7DD6D738B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942" y="1438275"/>
            <a:ext cx="4025184" cy="51339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TMS (GR)</a:t>
            </a:r>
          </a:p>
          <a:p>
            <a:r>
              <a:rPr lang="en-US" dirty="0" err="1"/>
              <a:t>MedITEX</a:t>
            </a:r>
            <a:r>
              <a:rPr lang="en-US" dirty="0"/>
              <a:t>  (DEU)</a:t>
            </a:r>
          </a:p>
          <a:p>
            <a:r>
              <a:rPr lang="en-US" dirty="0" err="1"/>
              <a:t>Babysentry</a:t>
            </a:r>
            <a:r>
              <a:rPr lang="en-US" dirty="0"/>
              <a:t> (US)</a:t>
            </a:r>
          </a:p>
          <a:p>
            <a:r>
              <a:rPr lang="en-US" dirty="0" err="1"/>
              <a:t>FertilityEHR</a:t>
            </a:r>
            <a:r>
              <a:rPr lang="en-US" dirty="0"/>
              <a:t> (US)</a:t>
            </a:r>
          </a:p>
          <a:p>
            <a:r>
              <a:rPr lang="en-US" dirty="0"/>
              <a:t>ART compass (US)</a:t>
            </a:r>
          </a:p>
          <a:p>
            <a:r>
              <a:rPr lang="en-US" dirty="0"/>
              <a:t>Fertility Pro (US)</a:t>
            </a:r>
          </a:p>
          <a:p>
            <a:r>
              <a:rPr lang="en-US" dirty="0"/>
              <a:t>Pocket.ivf (app)</a:t>
            </a:r>
          </a:p>
          <a:p>
            <a:r>
              <a:rPr lang="en-US" dirty="0"/>
              <a:t>Artemis IVF (AUS)</a:t>
            </a:r>
          </a:p>
          <a:p>
            <a:pPr>
              <a:buNone/>
            </a:pPr>
            <a:endParaRPr lang="en-US" dirty="0">
              <a:hlinkClick r:id="rId5"/>
            </a:endParaRPr>
          </a:p>
          <a:p>
            <a:endParaRPr lang="en-US" dirty="0"/>
          </a:p>
          <a:p>
            <a:endParaRPr lang="el-GR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19BE43-1896-49DB-832A-7DD6D738B961}"/>
              </a:ext>
            </a:extLst>
          </p:cNvPr>
          <p:cNvSpPr txBox="1">
            <a:spLocks/>
          </p:cNvSpPr>
          <p:nvPr/>
        </p:nvSpPr>
        <p:spPr>
          <a:xfrm>
            <a:off x="6052267" y="1409700"/>
            <a:ext cx="4025184" cy="51339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342900" lvl="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000" dirty="0"/>
              <a:t>IVF-Lab Solutions (UK)</a:t>
            </a:r>
          </a:p>
          <a:p>
            <a:pPr marL="34290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000" dirty="0"/>
              <a:t>IVF Hospital software (UK)</a:t>
            </a:r>
          </a:p>
          <a:p>
            <a:pPr marL="342900" lvl="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000" dirty="0" err="1"/>
              <a:t>EmbryoTools</a:t>
            </a:r>
            <a:r>
              <a:rPr lang="en-US" sz="2000" dirty="0"/>
              <a:t> (ESP)</a:t>
            </a:r>
          </a:p>
          <a:p>
            <a:pPr marL="342900" lvl="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000" dirty="0" err="1"/>
              <a:t>NextGen</a:t>
            </a:r>
            <a:r>
              <a:rPr lang="en-US" sz="2000" dirty="0"/>
              <a:t> Healthcare (US)</a:t>
            </a:r>
          </a:p>
          <a:p>
            <a:pPr marL="342900" lvl="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000" dirty="0" err="1"/>
              <a:t>eIVF</a:t>
            </a:r>
            <a:r>
              <a:rPr lang="en-US" sz="2000" dirty="0"/>
              <a:t>  (US)</a:t>
            </a:r>
          </a:p>
          <a:p>
            <a:pPr marL="342900" lvl="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000" dirty="0" err="1"/>
              <a:t>CompuGroup</a:t>
            </a:r>
            <a:r>
              <a:rPr lang="en-US" sz="2000" dirty="0"/>
              <a:t> Medical (TUR)</a:t>
            </a:r>
          </a:p>
          <a:p>
            <a:pPr marL="342900" lvl="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000" dirty="0" err="1"/>
              <a:t>FertiSmart</a:t>
            </a:r>
            <a:r>
              <a:rPr lang="el-GR" sz="2000" dirty="0"/>
              <a:t> (</a:t>
            </a:r>
            <a:r>
              <a:rPr lang="en-US" sz="2000" dirty="0"/>
              <a:t>TUR</a:t>
            </a:r>
            <a:r>
              <a:rPr lang="el-GR" sz="2000" dirty="0"/>
              <a:t>)</a:t>
            </a:r>
            <a:endParaRPr lang="en-US" sz="2000" dirty="0"/>
          </a:p>
          <a:p>
            <a:pPr marL="342900" lvl="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000" dirty="0" err="1"/>
              <a:t>BinFlux</a:t>
            </a:r>
            <a:r>
              <a:rPr lang="en-US" sz="2000" dirty="0"/>
              <a:t> (TWN)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hlinkClick r:id="rId5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61426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9E584841-9E48-4DD6-92E2-B98DC0C78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1"/>
            <a:ext cx="1219198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91EA0E-21C3-4388-B874-C27BEE86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n-US" sz="3600" dirty="0"/>
              <a:t>Operating in Greece and Cyprus</a:t>
            </a:r>
          </a:p>
        </p:txBody>
      </p:sp>
      <p:pic>
        <p:nvPicPr>
          <p:cNvPr id="14" name="13 - Θέση περιεχομένου" descr="biodimiourgia.pn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901963" y="4221912"/>
            <a:ext cx="2670287" cy="1056057"/>
          </a:xfrm>
        </p:spPr>
      </p:pic>
      <p:pic>
        <p:nvPicPr>
          <p:cNvPr id="15" name="14 - Εικόνα" descr="genesi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325" y="3667125"/>
            <a:ext cx="2038350" cy="1868488"/>
          </a:xfrm>
          <a:prstGeom prst="rect">
            <a:avLst/>
          </a:prstGeom>
        </p:spPr>
      </p:pic>
      <p:sp>
        <p:nvSpPr>
          <p:cNvPr id="16" name="15 - TextBox"/>
          <p:cNvSpPr txBox="1"/>
          <p:nvPr/>
        </p:nvSpPr>
        <p:spPr>
          <a:xfrm>
            <a:off x="361950" y="5476875"/>
            <a:ext cx="2725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err="1">
                <a:solidFill>
                  <a:srgbClr val="FF0000"/>
                </a:solidFill>
              </a:rPr>
              <a:t>Genesis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Fertility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Center</a:t>
            </a:r>
            <a:endParaRPr lang="el-GR" b="1" dirty="0">
              <a:solidFill>
                <a:srgbClr val="FF0000"/>
              </a:solidFill>
            </a:endParaRPr>
          </a:p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17" name="16 - Εικόνα" descr="logo_akeso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1030" y="1522095"/>
            <a:ext cx="2606040" cy="1775460"/>
          </a:xfrm>
          <a:prstGeom prst="rect">
            <a:avLst/>
          </a:prstGeom>
        </p:spPr>
      </p:pic>
      <p:pic>
        <p:nvPicPr>
          <p:cNvPr id="18" name="17 - Εικόνα" descr="logo-big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9601" y="1485901"/>
            <a:ext cx="2009774" cy="2009774"/>
          </a:xfrm>
          <a:prstGeom prst="rect">
            <a:avLst/>
          </a:prstGeom>
        </p:spPr>
      </p:pic>
      <p:pic>
        <p:nvPicPr>
          <p:cNvPr id="19" name="18 - Εικόνα" descr="mitera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6913" y="4305299"/>
            <a:ext cx="3514951" cy="1333535"/>
          </a:xfrm>
          <a:prstGeom prst="rect">
            <a:avLst/>
          </a:prstGeom>
        </p:spPr>
      </p:pic>
      <p:pic>
        <p:nvPicPr>
          <p:cNvPr id="20" name="19 - Εικόνα" descr="rea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512" y="1586865"/>
            <a:ext cx="2506448" cy="15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26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9E584841-9E48-4DD6-92E2-B98DC0C78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1"/>
            <a:ext cx="1219198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91EA0E-21C3-4388-B874-C27BEE86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n-US" sz="3600" dirty="0"/>
              <a:t>Global market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9BE43-1896-49DB-832A-7DD6D738B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24" y="1438275"/>
            <a:ext cx="11077575" cy="447609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Global market of $28B (2025)</a:t>
            </a:r>
          </a:p>
          <a:p>
            <a:endParaRPr lang="en-US" dirty="0"/>
          </a:p>
          <a:p>
            <a:r>
              <a:rPr lang="en-US" dirty="0"/>
              <a:t>Annual growth of 7%</a:t>
            </a:r>
          </a:p>
          <a:p>
            <a:endParaRPr lang="en-US" dirty="0"/>
          </a:p>
          <a:p>
            <a:r>
              <a:rPr lang="en-US" dirty="0"/>
              <a:t>&gt;15K IVF labs worldwide (identical procedures, growing at 2% per annum)</a:t>
            </a:r>
          </a:p>
          <a:p>
            <a:endParaRPr lang="en-US" dirty="0"/>
          </a:p>
          <a:p>
            <a:r>
              <a:rPr lang="en-US" dirty="0"/>
              <a:t>30% of couples facing infertility, trending upwards</a:t>
            </a:r>
            <a:r>
              <a:rPr lang="el-GR" dirty="0"/>
              <a:t> (50%</a:t>
            </a:r>
            <a:r>
              <a:rPr lang="en-US" dirty="0"/>
              <a:t> in 2050, W.H.O.</a:t>
            </a:r>
            <a:r>
              <a:rPr lang="el-GR" dirty="0"/>
              <a:t>)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Approximately 2K instances per 1M of population</a:t>
            </a:r>
          </a:p>
          <a:p>
            <a:endParaRPr lang="en-US" dirty="0"/>
          </a:p>
          <a:p>
            <a:r>
              <a:rPr lang="en-US" dirty="0"/>
              <a:t>Increasing number of small-size IVF labs, globally</a:t>
            </a:r>
          </a:p>
        </p:txBody>
      </p:sp>
    </p:spTree>
    <p:extLst>
      <p:ext uri="{BB962C8B-B14F-4D97-AF65-F5344CB8AC3E}">
        <p14:creationId xmlns:p14="http://schemas.microsoft.com/office/powerpoint/2010/main" val="2861426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cene, laser, dark&#10;&#10;Description automatically generated">
            <a:extLst>
              <a:ext uri="{FF2B5EF4-FFF2-40B4-BE49-F238E27FC236}">
                <a16:creationId xmlns:a16="http://schemas.microsoft.com/office/drawing/2014/main" id="{9E584841-9E48-4DD6-92E2-B98DC0C78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122"/>
          <a:stretch/>
        </p:blipFill>
        <p:spPr>
          <a:xfrm>
            <a:off x="20" y="-1"/>
            <a:ext cx="1219198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91EA0E-21C3-4388-B874-C27BEE86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n-US" sz="3600" dirty="0"/>
              <a:t>Go to market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9BE43-1896-49DB-832A-7DD6D738B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24" y="2028825"/>
            <a:ext cx="11077575" cy="38855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Enter the US, sub-</a:t>
            </a:r>
            <a:r>
              <a:rPr lang="en-US" dirty="0" err="1"/>
              <a:t>Saharian</a:t>
            </a:r>
            <a:r>
              <a:rPr lang="en-US" dirty="0"/>
              <a:t> Africa &amp; LATAM market</a:t>
            </a:r>
          </a:p>
          <a:p>
            <a:endParaRPr lang="el-GR" dirty="0"/>
          </a:p>
          <a:p>
            <a:r>
              <a:rPr lang="en-US" dirty="0"/>
              <a:t>Direct Sales</a:t>
            </a:r>
          </a:p>
          <a:p>
            <a:pPr>
              <a:buNone/>
            </a:pPr>
            <a:endParaRPr lang="en-US" dirty="0"/>
          </a:p>
          <a:p>
            <a:pPr lvl="1"/>
            <a:r>
              <a:rPr lang="en-US" sz="2000" dirty="0"/>
              <a:t> Contact IVF labs of all sizes (official lists)</a:t>
            </a:r>
          </a:p>
          <a:p>
            <a:pPr lvl="1">
              <a:buNone/>
            </a:pPr>
            <a:endParaRPr lang="en-US" sz="2000" dirty="0"/>
          </a:p>
          <a:p>
            <a:pPr lvl="1"/>
            <a:r>
              <a:rPr lang="en-US" sz="2000" dirty="0"/>
              <a:t> Contact Gynecologists (official lists)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1426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TC103457485[[fn=Πλέγμα]]</Template>
  <TotalTime>3667</TotalTime>
  <Words>473</Words>
  <Application>Microsoft Office PowerPoint</Application>
  <PresentationFormat>Ευρεία οθόνη</PresentationFormat>
  <Paragraphs>124</Paragraphs>
  <Slides>14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Wingdings 3</vt:lpstr>
      <vt:lpstr>Ion</vt:lpstr>
      <vt:lpstr>  </vt:lpstr>
      <vt:lpstr>Our team</vt:lpstr>
      <vt:lpstr>Problems</vt:lpstr>
      <vt:lpstr>How do we help IVF labs &amp; Gynecologists ?</vt:lpstr>
      <vt:lpstr>Value creation</vt:lpstr>
      <vt:lpstr>Competition</vt:lpstr>
      <vt:lpstr>Operating in Greece and Cyprus</vt:lpstr>
      <vt:lpstr>Global market</vt:lpstr>
      <vt:lpstr>Go to market</vt:lpstr>
      <vt:lpstr>Why us? </vt:lpstr>
      <vt:lpstr>Business Model  aiming at 2% (in 5y time) of the global market -&gt; projecting 8M revenue  </vt:lpstr>
      <vt:lpstr>Asking for</vt:lpstr>
      <vt:lpstr>Thank you for your attention  </vt:lpstr>
      <vt:lpstr>Up and running       Patient’s Form                            Cryopreservation               Embryos Photo Management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Γεώργιος Τσομίδης</dc:creator>
  <cp:lastModifiedBy>Γεώργιος Τσομίδης</cp:lastModifiedBy>
  <cp:revision>1104</cp:revision>
  <dcterms:created xsi:type="dcterms:W3CDTF">2020-02-03T20:17:25Z</dcterms:created>
  <dcterms:modified xsi:type="dcterms:W3CDTF">2024-07-04T08:12:22Z</dcterms:modified>
</cp:coreProperties>
</file>