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240435C0-D489-405F-A270-7400D8726F04}">
          <p14:sldIdLst>
            <p14:sldId id="257"/>
          </p14:sldIdLst>
        </p14:section>
        <p14:section name="Untitled Section" id="{DE724C7D-10CE-4DE9-B288-0AD3AF73F0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844810-EC28-44F0-A6A7-7376DEFF0A1B}" v="130" dt="2025-05-12T15:43:06.9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tesh Patel (Staff)" userId="3ec93300-b6a3-4ad6-96be-4d4252def40e" providerId="ADAL" clId="{A6844810-EC28-44F0-A6A7-7376DEFF0A1B}"/>
    <pc:docChg chg="undo custSel modSld">
      <pc:chgData name="Hitesh Patel (Staff)" userId="3ec93300-b6a3-4ad6-96be-4d4252def40e" providerId="ADAL" clId="{A6844810-EC28-44F0-A6A7-7376DEFF0A1B}" dt="2025-05-12T15:44:04.063" v="218" actId="113"/>
      <pc:docMkLst>
        <pc:docMk/>
      </pc:docMkLst>
      <pc:sldChg chg="addSp delSp modSp mod">
        <pc:chgData name="Hitesh Patel (Staff)" userId="3ec93300-b6a3-4ad6-96be-4d4252def40e" providerId="ADAL" clId="{A6844810-EC28-44F0-A6A7-7376DEFF0A1B}" dt="2025-05-12T15:44:04.063" v="218" actId="113"/>
        <pc:sldMkLst>
          <pc:docMk/>
          <pc:sldMk cId="0" sldId="257"/>
        </pc:sldMkLst>
        <pc:spChg chg="mod">
          <ac:chgData name="Hitesh Patel (Staff)" userId="3ec93300-b6a3-4ad6-96be-4d4252def40e" providerId="ADAL" clId="{A6844810-EC28-44F0-A6A7-7376DEFF0A1B}" dt="2025-05-12T15:43:56.698" v="217" actId="113"/>
          <ac:spMkLst>
            <pc:docMk/>
            <pc:sldMk cId="0" sldId="257"/>
            <ac:spMk id="2" creationId="{3042E79C-F7C6-6EBE-C7C7-2C1A6F67A9A1}"/>
          </ac:spMkLst>
        </pc:spChg>
        <pc:spChg chg="del mod">
          <ac:chgData name="Hitesh Patel (Staff)" userId="3ec93300-b6a3-4ad6-96be-4d4252def40e" providerId="ADAL" clId="{A6844810-EC28-44F0-A6A7-7376DEFF0A1B}" dt="2025-05-12T15:15:13.814" v="105" actId="478"/>
          <ac:spMkLst>
            <pc:docMk/>
            <pc:sldMk cId="0" sldId="257"/>
            <ac:spMk id="4" creationId="{140418D7-EE4C-408A-8F99-C0017C6D0070}"/>
          </ac:spMkLst>
        </pc:spChg>
        <pc:spChg chg="del mod">
          <ac:chgData name="Hitesh Patel (Staff)" userId="3ec93300-b6a3-4ad6-96be-4d4252def40e" providerId="ADAL" clId="{A6844810-EC28-44F0-A6A7-7376DEFF0A1B}" dt="2025-05-12T15:05:38.292" v="14" actId="478"/>
          <ac:spMkLst>
            <pc:docMk/>
            <pc:sldMk cId="0" sldId="257"/>
            <ac:spMk id="5" creationId="{700549FC-4781-1398-30B0-E99C5A20616F}"/>
          </ac:spMkLst>
        </pc:spChg>
        <pc:spChg chg="add mod">
          <ac:chgData name="Hitesh Patel (Staff)" userId="3ec93300-b6a3-4ad6-96be-4d4252def40e" providerId="ADAL" clId="{A6844810-EC28-44F0-A6A7-7376DEFF0A1B}" dt="2025-05-12T15:27:20.210" v="202" actId="1076"/>
          <ac:spMkLst>
            <pc:docMk/>
            <pc:sldMk cId="0" sldId="257"/>
            <ac:spMk id="8" creationId="{4F548873-0C2B-D6F6-EE46-3E9C7323058B}"/>
          </ac:spMkLst>
        </pc:spChg>
        <pc:spChg chg="add del mod">
          <ac:chgData name="Hitesh Patel (Staff)" userId="3ec93300-b6a3-4ad6-96be-4d4252def40e" providerId="ADAL" clId="{A6844810-EC28-44F0-A6A7-7376DEFF0A1B}" dt="2025-05-12T15:44:04.063" v="218" actId="113"/>
          <ac:spMkLst>
            <pc:docMk/>
            <pc:sldMk cId="0" sldId="257"/>
            <ac:spMk id="20" creationId="{0FE1777B-82C2-F855-1BEB-2C031F2C7FC5}"/>
          </ac:spMkLst>
        </pc:spChg>
        <pc:spChg chg="mod">
          <ac:chgData name="Hitesh Patel (Staff)" userId="3ec93300-b6a3-4ad6-96be-4d4252def40e" providerId="ADAL" clId="{A6844810-EC28-44F0-A6A7-7376DEFF0A1B}" dt="2025-05-12T15:11:47.369" v="76" actId="14100"/>
          <ac:spMkLst>
            <pc:docMk/>
            <pc:sldMk cId="0" sldId="257"/>
            <ac:spMk id="5122" creationId="{00000000-0000-0000-0000-000000000000}"/>
          </ac:spMkLst>
        </pc:spChg>
        <pc:graphicFrameChg chg="add mod modGraphic">
          <ac:chgData name="Hitesh Patel (Staff)" userId="3ec93300-b6a3-4ad6-96be-4d4252def40e" providerId="ADAL" clId="{A6844810-EC28-44F0-A6A7-7376DEFF0A1B}" dt="2025-05-12T15:27:17.237" v="201" actId="1076"/>
          <ac:graphicFrameMkLst>
            <pc:docMk/>
            <pc:sldMk cId="0" sldId="257"/>
            <ac:graphicFrameMk id="3" creationId="{6D2CF622-788A-6954-C04A-B9F460A7618A}"/>
          </ac:graphicFrameMkLst>
        </pc:graphicFrameChg>
        <pc:graphicFrameChg chg="add mod modGraphic">
          <ac:chgData name="Hitesh Patel (Staff)" userId="3ec93300-b6a3-4ad6-96be-4d4252def40e" providerId="ADAL" clId="{A6844810-EC28-44F0-A6A7-7376DEFF0A1B}" dt="2025-05-12T15:27:25.433" v="203" actId="1076"/>
          <ac:graphicFrameMkLst>
            <pc:docMk/>
            <pc:sldMk cId="0" sldId="257"/>
            <ac:graphicFrameMk id="6" creationId="{1C829507-0751-3A33-75D1-24296BF05231}"/>
          </ac:graphicFrameMkLst>
        </pc:graphicFrameChg>
        <pc:graphicFrameChg chg="add mod modGraphic">
          <ac:chgData name="Hitesh Patel (Staff)" userId="3ec93300-b6a3-4ad6-96be-4d4252def40e" providerId="ADAL" clId="{A6844810-EC28-44F0-A6A7-7376DEFF0A1B}" dt="2025-05-12T15:28:14.835" v="213" actId="1076"/>
          <ac:graphicFrameMkLst>
            <pc:docMk/>
            <pc:sldMk cId="0" sldId="257"/>
            <ac:graphicFrameMk id="7" creationId="{999D6785-9698-63CC-8B11-FB6073EE037C}"/>
          </ac:graphicFrameMkLst>
        </pc:graphicFrameChg>
        <pc:graphicFrameChg chg="add mod modGraphic">
          <ac:chgData name="Hitesh Patel (Staff)" userId="3ec93300-b6a3-4ad6-96be-4d4252def40e" providerId="ADAL" clId="{A6844810-EC28-44F0-A6A7-7376DEFF0A1B}" dt="2025-05-12T15:27:30.483" v="204" actId="1076"/>
          <ac:graphicFrameMkLst>
            <pc:docMk/>
            <pc:sldMk cId="0" sldId="257"/>
            <ac:graphicFrameMk id="9" creationId="{59D1F082-8EB0-E745-29BF-987520F4FB7B}"/>
          </ac:graphicFrameMkLst>
        </pc:graphicFrameChg>
        <pc:picChg chg="del mod">
          <ac:chgData name="Hitesh Patel (Staff)" userId="3ec93300-b6a3-4ad6-96be-4d4252def40e" providerId="ADAL" clId="{A6844810-EC28-44F0-A6A7-7376DEFF0A1B}" dt="2025-05-12T15:09:51.438" v="59" actId="478"/>
          <ac:picMkLst>
            <pc:docMk/>
            <pc:sldMk cId="0" sldId="257"/>
            <ac:picMk id="10" creationId="{9ADE5DB6-264A-7763-E745-4A4B1EEEC9B9}"/>
          </ac:picMkLst>
        </pc:picChg>
        <pc:picChg chg="del mod">
          <ac:chgData name="Hitesh Patel (Staff)" userId="3ec93300-b6a3-4ad6-96be-4d4252def40e" providerId="ADAL" clId="{A6844810-EC28-44F0-A6A7-7376DEFF0A1B}" dt="2025-05-12T15:09:53.901" v="60" actId="478"/>
          <ac:picMkLst>
            <pc:docMk/>
            <pc:sldMk cId="0" sldId="257"/>
            <ac:picMk id="11" creationId="{75ADFD84-F26B-7CA9-6104-E388877D7F6C}"/>
          </ac:picMkLst>
        </pc:picChg>
        <pc:picChg chg="del mod">
          <ac:chgData name="Hitesh Patel (Staff)" userId="3ec93300-b6a3-4ad6-96be-4d4252def40e" providerId="ADAL" clId="{A6844810-EC28-44F0-A6A7-7376DEFF0A1B}" dt="2025-05-12T15:09:56.722" v="61" actId="478"/>
          <ac:picMkLst>
            <pc:docMk/>
            <pc:sldMk cId="0" sldId="257"/>
            <ac:picMk id="12" creationId="{F78D2CD9-4FD9-67DA-D1DD-18AD40C9C9BA}"/>
          </ac:picMkLst>
        </pc:picChg>
        <pc:picChg chg="del mod">
          <ac:chgData name="Hitesh Patel (Staff)" userId="3ec93300-b6a3-4ad6-96be-4d4252def40e" providerId="ADAL" clId="{A6844810-EC28-44F0-A6A7-7376DEFF0A1B}" dt="2025-05-12T15:09:58.733" v="62" actId="478"/>
          <ac:picMkLst>
            <pc:docMk/>
            <pc:sldMk cId="0" sldId="257"/>
            <ac:picMk id="13" creationId="{EF000524-FE62-70C9-EF21-A289E880C01C}"/>
          </ac:picMkLst>
        </pc:picChg>
        <pc:picChg chg="del">
          <ac:chgData name="Hitesh Patel (Staff)" userId="3ec93300-b6a3-4ad6-96be-4d4252def40e" providerId="ADAL" clId="{A6844810-EC28-44F0-A6A7-7376DEFF0A1B}" dt="2025-05-12T15:14:25.254" v="95" actId="478"/>
          <ac:picMkLst>
            <pc:docMk/>
            <pc:sldMk cId="0" sldId="257"/>
            <ac:picMk id="21" creationId="{323EE907-ADEE-6F21-E4A3-0B53BCA82F6B}"/>
          </ac:picMkLst>
        </pc:picChg>
        <pc:picChg chg="del">
          <ac:chgData name="Hitesh Patel (Staff)" userId="3ec93300-b6a3-4ad6-96be-4d4252def40e" providerId="ADAL" clId="{A6844810-EC28-44F0-A6A7-7376DEFF0A1B}" dt="2025-05-12T15:14:25.992" v="96" actId="478"/>
          <ac:picMkLst>
            <pc:docMk/>
            <pc:sldMk cId="0" sldId="257"/>
            <ac:picMk id="22" creationId="{11B0D7BE-063A-79A1-1803-BE2FCB97A085}"/>
          </ac:picMkLst>
        </pc:picChg>
        <pc:picChg chg="del">
          <ac:chgData name="Hitesh Patel (Staff)" userId="3ec93300-b6a3-4ad6-96be-4d4252def40e" providerId="ADAL" clId="{A6844810-EC28-44F0-A6A7-7376DEFF0A1B}" dt="2025-05-12T15:14:27.628" v="98" actId="478"/>
          <ac:picMkLst>
            <pc:docMk/>
            <pc:sldMk cId="0" sldId="257"/>
            <ac:picMk id="23" creationId="{B6B21819-76F2-47BE-198D-08726AD0C296}"/>
          </ac:picMkLst>
        </pc:picChg>
        <pc:picChg chg="del">
          <ac:chgData name="Hitesh Patel (Staff)" userId="3ec93300-b6a3-4ad6-96be-4d4252def40e" providerId="ADAL" clId="{A6844810-EC28-44F0-A6A7-7376DEFF0A1B}" dt="2025-05-12T15:14:28.493" v="99" actId="478"/>
          <ac:picMkLst>
            <pc:docMk/>
            <pc:sldMk cId="0" sldId="257"/>
            <ac:picMk id="24" creationId="{F4F7B774-264A-DA97-EA5F-E2E7C3C60381}"/>
          </ac:picMkLst>
        </pc:picChg>
        <pc:picChg chg="del">
          <ac:chgData name="Hitesh Patel (Staff)" userId="3ec93300-b6a3-4ad6-96be-4d4252def40e" providerId="ADAL" clId="{A6844810-EC28-44F0-A6A7-7376DEFF0A1B}" dt="2025-05-12T15:14:26.889" v="97" actId="478"/>
          <ac:picMkLst>
            <pc:docMk/>
            <pc:sldMk cId="0" sldId="257"/>
            <ac:picMk id="39" creationId="{75358F57-E437-3658-793E-BB9EB4469D8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6C796FB-7E3D-4E48-9110-D6E70D7197E8}" type="slidenum">
              <a:rPr lang="fr-BE" altLang="fr-FR"/>
              <a:pPr/>
              <a:t>‹#›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0778652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fr-BE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605B890-9D65-4C70-BC24-31A6219496B8}" type="slidenum">
              <a:rPr lang="fr-BE" altLang="fr-FR"/>
              <a:pPr/>
              <a:t>‹#›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2071721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alt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Fußzeilenplatzhalter 2">
            <a:extLst>
              <a:ext uri="{FF2B5EF4-FFF2-40B4-BE49-F238E27FC236}">
                <a16:creationId xmlns:a16="http://schemas.microsoft.com/office/drawing/2014/main" id="{295792BF-2365-8046-8F82-FE2AC3F5B7E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3124200" y="636323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fr-BE" dirty="0"/>
              <a:t>Workshop Name</a:t>
            </a:r>
          </a:p>
        </p:txBody>
      </p:sp>
    </p:spTree>
    <p:extLst>
      <p:ext uri="{BB962C8B-B14F-4D97-AF65-F5344CB8AC3E}">
        <p14:creationId xmlns:p14="http://schemas.microsoft.com/office/powerpoint/2010/main" val="276965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7544" y="578446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 style du titre</a:t>
            </a:r>
            <a:endParaRPr lang="fr-BE" altLang="fr-FR" dirty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67544" y="172423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  <a:endParaRPr lang="fr-BE" altLang="fr-FR" dirty="0"/>
          </a:p>
        </p:txBody>
      </p:sp>
      <p:sp>
        <p:nvSpPr>
          <p:cNvPr id="7" name="Textfeld 6"/>
          <p:cNvSpPr txBox="1"/>
          <p:nvPr userDrawn="1"/>
        </p:nvSpPr>
        <p:spPr>
          <a:xfrm>
            <a:off x="467544" y="6389620"/>
            <a:ext cx="237626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  <a:r>
              <a:rPr lang="en-US" sz="1200" kern="1200" baseline="300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May 2025 – KETs</a:t>
            </a:r>
            <a:endParaRPr lang="fr-BE" sz="12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6444208" y="6418202"/>
            <a:ext cx="223224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defRPr/>
            </a:pPr>
            <a:fld id="{24AEF7B9-92F9-4344-AFB5-37BB9B872063}" type="slidenum">
              <a:rPr lang="en-US" sz="1200" kern="120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Arial" charset="0"/>
              </a:rPr>
              <a:pPr algn="r">
                <a:defRPr/>
              </a:pPr>
              <a:t>‹#›</a:t>
            </a:fld>
            <a:endParaRPr lang="fr-BE" sz="1200" kern="1200" dirty="0">
              <a:solidFill>
                <a:schemeClr val="tx1">
                  <a:tint val="75000"/>
                </a:schemeClr>
              </a:solidFill>
              <a:latin typeface="Calibri" pitchFamily="34" charset="0"/>
              <a:ea typeface="+mn-ea"/>
              <a:cs typeface="Arial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FFDB073-1DBE-C511-0516-E6F7F9E253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" y="-31959"/>
            <a:ext cx="9144000" cy="7143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457199" y="392035"/>
            <a:ext cx="7931225" cy="1092749"/>
          </a:xfrm>
        </p:spPr>
        <p:txBody>
          <a:bodyPr/>
          <a:lstStyle/>
          <a:p>
            <a:pPr eaLnBrk="1" hangingPunct="1"/>
            <a:r>
              <a:rPr lang="fr-BE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Brunel </a:t>
            </a:r>
            <a:r>
              <a:rPr lang="fr-BE" alt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fr-BE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of London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3042E79C-F7C6-6EBE-C7C7-2C1A6F67A9A1}"/>
              </a:ext>
            </a:extLst>
          </p:cNvPr>
          <p:cNvSpPr txBox="1">
            <a:spLocks/>
          </p:cNvSpPr>
          <p:nvPr/>
        </p:nvSpPr>
        <p:spPr bwMode="auto">
          <a:xfrm>
            <a:off x="142758" y="1128118"/>
            <a:ext cx="4131243" cy="254886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US" alt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Project idea/ Field of expertise </a:t>
            </a:r>
            <a:r>
              <a:rPr lang="en-US" altLang="fr-FR" sz="1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altLang="en-US" sz="1400" dirty="0">
                <a:latin typeface="Arial" charset="0"/>
                <a:cs typeface="Arial" charset="0"/>
              </a:rPr>
              <a:t>Efficient Aluminium Scrap Recycling</a:t>
            </a:r>
          </a:p>
          <a:p>
            <a:pPr marL="0" indent="0" eaLnBrk="1" hangingPunct="1">
              <a:buNone/>
            </a:pPr>
            <a:r>
              <a:rPr lang="en-GB" altLang="en-US" sz="1400" b="1" dirty="0">
                <a:latin typeface="Arial" charset="0"/>
                <a:cs typeface="Arial" charset="0"/>
              </a:rPr>
              <a:t>Expertise: </a:t>
            </a:r>
            <a:r>
              <a:rPr lang="en-GB" altLang="en-US" sz="1400" dirty="0">
                <a:latin typeface="Arial" charset="0"/>
                <a:cs typeface="Arial" charset="0"/>
              </a:rPr>
              <a:t>Developing novel aluminium alloys</a:t>
            </a:r>
          </a:p>
          <a:p>
            <a:pPr marL="0" indent="0" eaLnBrk="1" hangingPunct="1">
              <a:buNone/>
            </a:pPr>
            <a:r>
              <a:rPr lang="en-US" altLang="fr-FR" sz="1400" b="1" dirty="0">
                <a:latin typeface="Calibri" panose="020F0502020204030204" pitchFamily="34" charset="0"/>
                <a:cs typeface="Calibri" panose="020F0502020204030204" pitchFamily="34" charset="0"/>
              </a:rPr>
              <a:t>Addressed topic </a:t>
            </a:r>
            <a:r>
              <a:rPr lang="en-US" alt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1400" dirty="0"/>
              <a:t>HORIZON-CL4-INDUSTRY-2025-01-MATERIALS-61- </a:t>
            </a:r>
            <a:r>
              <a:rPr lang="en-GB" sz="1200" dirty="0"/>
              <a:t>Expected project outcomes: 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GB" sz="1200" dirty="0"/>
              <a:t>Efficient aluminium scrap sorting and recycling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GB" sz="1200" dirty="0"/>
              <a:t>Effective approaches in scrap melting practices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GB" sz="1200" dirty="0"/>
              <a:t>Thermodynamic &amp; AI based digital platform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GB" sz="1200" dirty="0"/>
              <a:t>Efficient scrap melt purification techniques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GB" sz="1200" dirty="0"/>
              <a:t>Guidelines for fragmented industry to utilise scrap sourced metal</a:t>
            </a:r>
          </a:p>
          <a:p>
            <a:pPr marL="0" indent="0" eaLnBrk="1" hangingPunct="1">
              <a:buNone/>
            </a:pPr>
            <a:endParaRPr lang="en-US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0FE1777B-82C2-F855-1BEB-2C031F2C7FC5}"/>
              </a:ext>
            </a:extLst>
          </p:cNvPr>
          <p:cNvSpPr txBox="1">
            <a:spLocks/>
          </p:cNvSpPr>
          <p:nvPr/>
        </p:nvSpPr>
        <p:spPr bwMode="auto">
          <a:xfrm>
            <a:off x="120001" y="3800026"/>
            <a:ext cx="5828079" cy="29787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fr-FR" sz="1200" b="1" dirty="0">
                <a:latin typeface="+mj-lt"/>
                <a:cs typeface="Calibri" panose="020F0502020204030204" pitchFamily="34" charset="0"/>
              </a:rPr>
              <a:t>Digital Platform and Microstructure - Property Database for Efficient Aluminium Scrap Recycling</a:t>
            </a:r>
          </a:p>
          <a:p>
            <a:pPr marL="180000" indent="-180000"/>
            <a:r>
              <a:rPr lang="en-GB" sz="950" dirty="0">
                <a:latin typeface="+mj-lt"/>
                <a:cs typeface="Calibri" panose="020F0502020204030204" pitchFamily="34" charset="0"/>
              </a:rPr>
              <a:t>We aim to transform the EU’s fragmented and export driven Al scrap recycling system into a closed-loop, digitally enabled, performance-driven ecosystem, aligned with EU’s net zero and circular economy goals. </a:t>
            </a:r>
          </a:p>
          <a:p>
            <a:pPr marL="180000" indent="-180000"/>
            <a:r>
              <a:rPr lang="en-GB" sz="950" dirty="0">
                <a:latin typeface="+mj-lt"/>
                <a:cs typeface="Calibri" panose="020F0502020204030204" pitchFamily="34" charset="0"/>
              </a:rPr>
              <a:t>We will develop and deploy a suite of integrated technologies and resources, including: a publicly accessible composition–performance database for a wide range of Al scrap alloys, Artificial intelligence powered computer vision systems for cost-effective scrap classification, foundry best practices and advanced dross and impurity separation techniques to improve secondary Al quality, and a high-throughput digital property prediction platform for alloy performance modelling. These efforts will enable recyclers, manufacturers, and certifiers to trust, adopt, and scale the use of recycled aluminium across high-value sectors.</a:t>
            </a:r>
          </a:p>
          <a:p>
            <a:pPr marL="0" indent="0">
              <a:buNone/>
            </a:pPr>
            <a:r>
              <a:rPr lang="en-GB" sz="950" b="1" dirty="0">
                <a:latin typeface="+mj-lt"/>
                <a:cs typeface="Calibri" panose="020F0502020204030204" pitchFamily="34" charset="0"/>
              </a:rPr>
              <a:t>What we can offer</a:t>
            </a:r>
          </a:p>
          <a:p>
            <a:pPr marL="180000" indent="-180000"/>
            <a:r>
              <a:rPr lang="en-GB" sz="950" dirty="0">
                <a:latin typeface="+mj-lt"/>
                <a:cs typeface="Calibri" panose="020F0502020204030204" pitchFamily="34" charset="0"/>
              </a:rPr>
              <a:t>Al and Mg alloys solidification research activity spanning range of casting technologies (Sand, gravity, low pressure and  high pressure die casting (lab and industrial scale facilities) </a:t>
            </a:r>
          </a:p>
          <a:p>
            <a:pPr marL="180000" indent="-180000"/>
            <a:r>
              <a:rPr lang="en-GB" sz="950" dirty="0">
                <a:latin typeface="+mj-lt"/>
                <a:cs typeface="Calibri" panose="020F0502020204030204" pitchFamily="34" charset="0"/>
              </a:rPr>
              <a:t>Alloy development (design and development with specific properties </a:t>
            </a:r>
            <a:r>
              <a:rPr lang="en-GB" sz="950" dirty="0" err="1">
                <a:latin typeface="+mj-lt"/>
                <a:cs typeface="Calibri" panose="020F0502020204030204" pitchFamily="34" charset="0"/>
              </a:rPr>
              <a:t>e.g</a:t>
            </a:r>
            <a:r>
              <a:rPr lang="en-GB" sz="950" dirty="0">
                <a:latin typeface="+mj-lt"/>
                <a:cs typeface="Calibri" panose="020F0502020204030204" pitchFamily="34" charset="0"/>
              </a:rPr>
              <a:t> impurity tolerant)</a:t>
            </a:r>
          </a:p>
          <a:p>
            <a:pPr marL="180000" indent="-180000"/>
            <a:r>
              <a:rPr lang="en-GB" sz="950" dirty="0">
                <a:latin typeface="+mj-lt"/>
                <a:cs typeface="Calibri" panose="020F0502020204030204" pitchFamily="34" charset="0"/>
              </a:rPr>
              <a:t>Metallurgical aspects of recycling of Al scrap</a:t>
            </a:r>
          </a:p>
          <a:p>
            <a:pPr marL="180000" indent="-180000"/>
            <a:r>
              <a:rPr lang="en-GB" sz="950" dirty="0">
                <a:latin typeface="+mj-lt"/>
                <a:cs typeface="Calibri" panose="020F0502020204030204" pitchFamily="34" charset="0"/>
              </a:rPr>
              <a:t>Range of advanced microstructural, analytical and mechanical characterization tools </a:t>
            </a:r>
          </a:p>
          <a:p>
            <a:pPr eaLnBrk="1" hangingPunct="1"/>
            <a:endParaRPr lang="en-US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D2CF622-788A-6954-C04A-B9F460A761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477894"/>
              </p:ext>
            </p:extLst>
          </p:nvPr>
        </p:nvGraphicFramePr>
        <p:xfrm>
          <a:off x="4309393" y="1138290"/>
          <a:ext cx="191452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383">
                  <a:extLst>
                    <a:ext uri="{9D8B030D-6E8A-4147-A177-3AD203B41FA5}">
                      <a16:colId xmlns:a16="http://schemas.microsoft.com/office/drawing/2014/main" val="379678054"/>
                    </a:ext>
                  </a:extLst>
                </a:gridCol>
                <a:gridCol w="1296145">
                  <a:extLst>
                    <a:ext uri="{9D8B030D-6E8A-4147-A177-3AD203B41FA5}">
                      <a16:colId xmlns:a16="http://schemas.microsoft.com/office/drawing/2014/main" val="2716278316"/>
                    </a:ext>
                  </a:extLst>
                </a:gridCol>
              </a:tblGrid>
              <a:tr h="247315">
                <a:tc>
                  <a:txBody>
                    <a:bodyPr/>
                    <a:lstStyle/>
                    <a:p>
                      <a:r>
                        <a:rPr lang="en-US" sz="600" b="0" dirty="0">
                          <a:solidFill>
                            <a:schemeClr val="tx1"/>
                          </a:solidFill>
                          <a:latin typeface="+mn-lt"/>
                        </a:rPr>
                        <a:t>HPDC </a:t>
                      </a:r>
                    </a:p>
                    <a:p>
                      <a:r>
                        <a:rPr lang="en-US" sz="600" b="0" dirty="0">
                          <a:solidFill>
                            <a:schemeClr val="tx1"/>
                          </a:solidFill>
                          <a:latin typeface="+mn-lt"/>
                        </a:rPr>
                        <a:t>LPDC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600" b="0" dirty="0">
                          <a:solidFill>
                            <a:schemeClr val="tx1"/>
                          </a:solidFill>
                        </a:rPr>
                        <a:t>1600 t  &amp; 400 t presses vacuum</a:t>
                      </a:r>
                    </a:p>
                    <a:p>
                      <a:r>
                        <a:rPr lang="pt-BR" sz="600" b="0" dirty="0">
                          <a:solidFill>
                            <a:schemeClr val="tx1"/>
                          </a:solidFill>
                        </a:rPr>
                        <a:t>24 tonne with 600 kg Al furnace</a:t>
                      </a:r>
                      <a:endParaRPr 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775829"/>
                  </a:ext>
                </a:extLst>
              </a:tr>
              <a:tr h="247315">
                <a:tc>
                  <a:txBody>
                    <a:bodyPr/>
                    <a:lstStyle/>
                    <a:p>
                      <a:r>
                        <a:rPr lang="en-US" sz="600" b="0" dirty="0">
                          <a:solidFill>
                            <a:schemeClr val="tx1"/>
                          </a:solidFill>
                          <a:latin typeface="+mn-lt"/>
                        </a:rPr>
                        <a:t>Extrusion press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solidFill>
                            <a:schemeClr val="tx1"/>
                          </a:solidFill>
                          <a:latin typeface="+mn-lt"/>
                        </a:rPr>
                        <a:t>1600 </a:t>
                      </a:r>
                      <a:r>
                        <a:rPr lang="en-US" sz="6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tonne</a:t>
                      </a:r>
                      <a:r>
                        <a:rPr lang="en-US" sz="600" b="0" dirty="0">
                          <a:solidFill>
                            <a:schemeClr val="tx1"/>
                          </a:solidFill>
                          <a:latin typeface="+mn-lt"/>
                        </a:rPr>
                        <a:t> extrusion 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26782"/>
                  </a:ext>
                </a:extLst>
              </a:tr>
              <a:tr h="247315">
                <a:tc>
                  <a:txBody>
                    <a:bodyPr/>
                    <a:lstStyle/>
                    <a:p>
                      <a:r>
                        <a:rPr lang="en-US" sz="600" b="0" dirty="0">
                          <a:solidFill>
                            <a:schemeClr val="tx1"/>
                          </a:solidFill>
                          <a:latin typeface="+mn-lt"/>
                        </a:rPr>
                        <a:t>DC casting unit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600" b="0" baseline="0" dirty="0">
                          <a:solidFill>
                            <a:schemeClr val="tx1"/>
                          </a:solidFill>
                        </a:rPr>
                        <a:t>205mm </a:t>
                      </a:r>
                      <a:r>
                        <a:rPr lang="en-US" sz="600" b="0" baseline="0" dirty="0" err="1">
                          <a:solidFill>
                            <a:schemeClr val="tx1"/>
                          </a:solidFill>
                        </a:rPr>
                        <a:t>dia</a:t>
                      </a:r>
                      <a:r>
                        <a:rPr lang="en-US" sz="600" b="0" baseline="0" dirty="0">
                          <a:solidFill>
                            <a:schemeClr val="tx1"/>
                          </a:solidFill>
                        </a:rPr>
                        <a:t> &amp; 2000mm length</a:t>
                      </a:r>
                      <a:endParaRPr lang="en-US" sz="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393600"/>
                  </a:ext>
                </a:extLst>
              </a:tr>
              <a:tr h="3297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solidFill>
                            <a:schemeClr val="tx1"/>
                          </a:solidFill>
                          <a:latin typeface="+mn-lt"/>
                        </a:rPr>
                        <a:t>Al / Mg </a:t>
                      </a:r>
                      <a:r>
                        <a:rPr lang="en-US" sz="6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dosing furnaces</a:t>
                      </a:r>
                      <a:r>
                        <a:rPr lang="en-US" sz="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600" dirty="0">
                          <a:solidFill>
                            <a:schemeClr val="tx1"/>
                          </a:solidFill>
                        </a:rPr>
                        <a:t>600 kg / 500 Kg</a:t>
                      </a:r>
                      <a:endParaRPr lang="en-US" sz="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697222"/>
                  </a:ext>
                </a:extLst>
              </a:tr>
              <a:tr h="247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solidFill>
                            <a:schemeClr val="tx1"/>
                          </a:solidFill>
                          <a:latin typeface="+mn-lt"/>
                        </a:rPr>
                        <a:t>Twin Roll Caster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solidFill>
                            <a:schemeClr val="tx1"/>
                          </a:solidFill>
                        </a:rPr>
                        <a:t>Thin strip casting</a:t>
                      </a:r>
                      <a:r>
                        <a:rPr lang="en-US" sz="600" b="0" baseline="0" dirty="0">
                          <a:solidFill>
                            <a:schemeClr val="tx1"/>
                          </a:solidFill>
                        </a:rPr>
                        <a:t> facility </a:t>
                      </a:r>
                      <a:endParaRPr 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05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C829507-0751-3A33-75D1-24296BF052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663503"/>
              </p:ext>
            </p:extLst>
          </p:nvPr>
        </p:nvGraphicFramePr>
        <p:xfrm>
          <a:off x="6256194" y="1114086"/>
          <a:ext cx="2740349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790">
                  <a:extLst>
                    <a:ext uri="{9D8B030D-6E8A-4147-A177-3AD203B41FA5}">
                      <a16:colId xmlns:a16="http://schemas.microsoft.com/office/drawing/2014/main" val="201413547"/>
                    </a:ext>
                  </a:extLst>
                </a:gridCol>
                <a:gridCol w="1702559">
                  <a:extLst>
                    <a:ext uri="{9D8B030D-6E8A-4147-A177-3AD203B41FA5}">
                      <a16:colId xmlns:a16="http://schemas.microsoft.com/office/drawing/2014/main" val="19749539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600" b="0" dirty="0">
                          <a:solidFill>
                            <a:schemeClr val="tx1"/>
                          </a:solidFill>
                          <a:latin typeface="+mn-lt"/>
                        </a:rPr>
                        <a:t>Gravity die casting system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b="0" dirty="0">
                          <a:solidFill>
                            <a:schemeClr val="tx1"/>
                          </a:solidFill>
                        </a:rPr>
                        <a:t>Tilting through 90° (800 x 600 mm platens)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834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0" dirty="0">
                          <a:latin typeface="+mn-lt"/>
                        </a:rPr>
                        <a:t>Sand casting 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600" b="0" dirty="0">
                          <a:solidFill>
                            <a:schemeClr val="tx1"/>
                          </a:solidFill>
                        </a:rPr>
                        <a:t>No bake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320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latin typeface="+mn-lt"/>
                        </a:rPr>
                        <a:t>Melt Furnace / Ladle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600" b="0" dirty="0">
                          <a:solidFill>
                            <a:schemeClr val="tx1"/>
                          </a:solidFill>
                        </a:rPr>
                        <a:t>280kg / 150kg heated ladle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494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latin typeface="+mn-lt"/>
                        </a:rPr>
                        <a:t>Freeform</a:t>
                      </a:r>
                      <a:r>
                        <a:rPr lang="en-US" sz="600" b="0" baseline="0" dirty="0">
                          <a:latin typeface="+mn-lt"/>
                        </a:rPr>
                        <a:t> Bending Cell</a:t>
                      </a:r>
                      <a:endParaRPr lang="en-US" sz="6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solidFill>
                            <a:schemeClr val="tx1"/>
                          </a:solidFill>
                        </a:rPr>
                        <a:t>6-axis CNC control f</a:t>
                      </a:r>
                      <a:r>
                        <a:rPr lang="en-GB" sz="600" b="0" dirty="0">
                          <a:solidFill>
                            <a:schemeClr val="tx1"/>
                          </a:solidFill>
                        </a:rPr>
                        <a:t>or extruded profiles</a:t>
                      </a:r>
                      <a:endParaRPr 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326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en-GB" sz="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Electro-magnetic pulse </a:t>
                      </a:r>
                    </a:p>
                    <a:p>
                      <a:pPr lvl="0"/>
                      <a:r>
                        <a:rPr lang="en-GB" sz="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forming-welding 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solidFill>
                            <a:schemeClr val="tx1"/>
                          </a:solidFill>
                        </a:rPr>
                        <a:t>Processing of sections that fit within Ø100 mm circle, up to 1.5 m in length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862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600" b="0" dirty="0">
                          <a:latin typeface="+mn-lt"/>
                        </a:rPr>
                        <a:t>Heat Treatment</a:t>
                      </a:r>
                      <a:r>
                        <a:rPr lang="en-US" sz="600" b="0" baseline="0" dirty="0">
                          <a:latin typeface="+mn-lt"/>
                        </a:rPr>
                        <a:t> furnaces</a:t>
                      </a:r>
                      <a:endParaRPr lang="en-US" sz="6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solidFill>
                            <a:schemeClr val="tx1"/>
                          </a:solidFill>
                        </a:rPr>
                        <a:t>Homogenising and ageing  (Sections up to</a:t>
                      </a:r>
                      <a:r>
                        <a:rPr lang="en-US" sz="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600" b="0" dirty="0">
                          <a:solidFill>
                            <a:schemeClr val="tx1"/>
                          </a:solidFill>
                        </a:rPr>
                        <a:t>1.5x1.5x1.5 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7040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0" dirty="0">
                          <a:latin typeface="+mn-lt"/>
                        </a:rPr>
                        <a:t>MIG &amp; CMT Welding,</a:t>
                      </a:r>
                      <a:r>
                        <a:rPr lang="en-GB" sz="600" b="0" baseline="0" dirty="0">
                          <a:latin typeface="+mn-lt"/>
                        </a:rPr>
                        <a:t> SPR</a:t>
                      </a:r>
                      <a:r>
                        <a:rPr lang="en-GB" sz="600" b="0" dirty="0">
                          <a:latin typeface="+mn-lt"/>
                        </a:rPr>
                        <a:t> &amp; FDS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latin typeface="+mn-lt"/>
                        </a:rPr>
                        <a:t>Fronius automated MIG &amp; CMT, </a:t>
                      </a:r>
                      <a:r>
                        <a:rPr lang="en-GB" sz="6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Henrob</a:t>
                      </a:r>
                      <a:r>
                        <a:rPr lang="en-GB" sz="6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&amp; Tucker SPR</a:t>
                      </a:r>
                      <a:r>
                        <a:rPr lang="en-GB" sz="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144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latin typeface="+mn-lt"/>
                        </a:rPr>
                        <a:t>Measurement</a:t>
                      </a:r>
                      <a:r>
                        <a:rPr lang="en-US" sz="600" b="0" baseline="0" dirty="0">
                          <a:latin typeface="+mn-lt"/>
                        </a:rPr>
                        <a:t> &amp; NDE Inspection </a:t>
                      </a:r>
                      <a:endParaRPr lang="en-US" sz="6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solidFill>
                            <a:schemeClr val="tx1"/>
                          </a:solidFill>
                        </a:rPr>
                        <a:t>GOM ATOS 3D Scanning Optic</a:t>
                      </a:r>
                      <a:r>
                        <a:rPr lang="en-US" sz="600" b="0" baseline="0" dirty="0">
                          <a:solidFill>
                            <a:schemeClr val="tx1"/>
                          </a:solidFill>
                        </a:rPr>
                        <a:t>al Measurement System &amp; CT Scanning</a:t>
                      </a:r>
                      <a:endParaRPr 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309188"/>
                  </a:ext>
                </a:extLst>
              </a:tr>
            </a:tbl>
          </a:graphicData>
        </a:graphic>
      </p:graphicFrame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999D6785-9698-63CC-8B11-FB6073EE03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2627606"/>
              </p:ext>
            </p:extLst>
          </p:nvPr>
        </p:nvGraphicFramePr>
        <p:xfrm>
          <a:off x="6041322" y="5430106"/>
          <a:ext cx="3016408" cy="1386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00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NZ" sz="700" noProof="0" dirty="0"/>
                        <a:t>Contact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700" noProof="0" dirty="0"/>
                        <a:t> Hari </a:t>
                      </a:r>
                      <a:r>
                        <a:rPr lang="en-NZ" sz="700" noProof="0" dirty="0" err="1"/>
                        <a:t>Babu</a:t>
                      </a:r>
                      <a:r>
                        <a:rPr lang="en-NZ" sz="700" noProof="0" dirty="0"/>
                        <a:t> Nadendla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NZ" sz="700" noProof="0" dirty="0"/>
                        <a:t>Organisation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700" noProof="0" dirty="0"/>
                        <a:t>Brunel University London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NZ" sz="700" noProof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700" noProof="0" dirty="0"/>
                        <a:t>Kingston Lane, Uxbridge, UB8 3PH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NZ" sz="700" noProof="0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700" noProof="0" dirty="0"/>
                        <a:t>0044 1895 265466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NZ" sz="700" noProof="0" dirty="0"/>
                        <a:t>E-mail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700" noProof="0" dirty="0"/>
                        <a:t>mtsthbn@brunel.ac.uk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NZ" sz="700" noProof="0" dirty="0"/>
                        <a:t>B2Match</a:t>
                      </a:r>
                      <a:r>
                        <a:rPr lang="en-NZ" sz="700" baseline="0" noProof="0" dirty="0"/>
                        <a:t> profile</a:t>
                      </a:r>
                      <a:endParaRPr lang="en-NZ" sz="7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7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0682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NZ" sz="700" noProof="0" dirty="0"/>
                        <a:t>LinkedIn/Twitter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7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98224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F548873-0C2B-D6F6-EE46-3E9C7323058B}"/>
              </a:ext>
            </a:extLst>
          </p:cNvPr>
          <p:cNvSpPr txBox="1">
            <a:spLocks/>
          </p:cNvSpPr>
          <p:nvPr/>
        </p:nvSpPr>
        <p:spPr bwMode="auto">
          <a:xfrm>
            <a:off x="4312817" y="2561262"/>
            <a:ext cx="1914528" cy="1144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SzPct val="75000"/>
              <a:buFont typeface="Arial" charset="0"/>
              <a:buNone/>
            </a:pPr>
            <a:r>
              <a:rPr lang="en-GB" sz="750" b="1" dirty="0"/>
              <a:t>Heat Treatment Laboratory</a:t>
            </a:r>
          </a:p>
          <a:p>
            <a:pPr marL="72000" indent="-72000">
              <a:spcBef>
                <a:spcPts val="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</a:pPr>
            <a:r>
              <a:rPr lang="en-GB" sz="750" dirty="0"/>
              <a:t>Salt bath / fluidised bed heat treatment</a:t>
            </a:r>
          </a:p>
          <a:p>
            <a:pPr marL="72000" indent="-72000">
              <a:spcBef>
                <a:spcPts val="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</a:pPr>
            <a:r>
              <a:rPr lang="en-GB" sz="750" dirty="0"/>
              <a:t>CNC machining and surface grinding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r>
              <a:rPr lang="en-GB" sz="750" b="1" dirty="0"/>
              <a:t>Mechanical Characterisation</a:t>
            </a:r>
          </a:p>
          <a:p>
            <a:pPr marL="72000" indent="-72000">
              <a:spcBef>
                <a:spcPts val="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</a:pPr>
            <a:r>
              <a:rPr lang="en-GB" sz="750" dirty="0"/>
              <a:t>Tensile, fatigue and creep</a:t>
            </a:r>
          </a:p>
          <a:p>
            <a:pPr marL="72000" indent="-72000">
              <a:spcBef>
                <a:spcPts val="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</a:pPr>
            <a:r>
              <a:rPr lang="en-GB" sz="750" dirty="0"/>
              <a:t>Impact, hardness, Wear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r>
              <a:rPr lang="en-GB" sz="750" b="1" dirty="0"/>
              <a:t>Non-Destructive Testing</a:t>
            </a:r>
          </a:p>
          <a:p>
            <a:pPr marL="72000" indent="-72000">
              <a:spcBef>
                <a:spcPts val="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</a:pPr>
            <a:r>
              <a:rPr lang="en-GB" sz="750" dirty="0"/>
              <a:t>Micro-focus and Macro-focus X-ray CT</a:t>
            </a:r>
          </a:p>
          <a:p>
            <a:pPr marL="72000" indent="-72000">
              <a:spcBef>
                <a:spcPts val="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</a:pPr>
            <a:r>
              <a:rPr lang="en-GB" sz="750" dirty="0"/>
              <a:t>Optical metrology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9D1F082-8EB0-E745-29BF-987520F4FB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527669"/>
              </p:ext>
            </p:extLst>
          </p:nvPr>
        </p:nvGraphicFramePr>
        <p:xfrm>
          <a:off x="6256194" y="3031330"/>
          <a:ext cx="2586664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6664">
                  <a:extLst>
                    <a:ext uri="{9D8B030D-6E8A-4147-A177-3AD203B41FA5}">
                      <a16:colId xmlns:a16="http://schemas.microsoft.com/office/drawing/2014/main" val="2866280893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JEOL2100 FEG-TEM equipped with EDX, EELS 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96542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lvl="0"/>
                      <a:r>
                        <a:rPr lang="en-GB" sz="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Zeiss SUPRA 35VP SEM with EDX and EBSD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89512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r>
                        <a:rPr lang="en-US" sz="600" dirty="0"/>
                        <a:t>Carl Zeiss AURIGA Crossbeam FIB-SEM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33966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r>
                        <a:rPr lang="en-GB" sz="600" dirty="0"/>
                        <a:t>LEO 1455VP SEM with EDX</a:t>
                      </a:r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12631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r>
                        <a:rPr lang="en-US" sz="600" dirty="0"/>
                        <a:t>X-ray Fluorescence (XRF) analysis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06668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r>
                        <a:rPr lang="en-US" sz="600" dirty="0"/>
                        <a:t>X-ray Diffraction (XRD) machines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149290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r>
                        <a:rPr lang="en-GB" sz="600" dirty="0"/>
                        <a:t>Fourier Transform Infrared Spectroscopy (FTIR) </a:t>
                      </a:r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158672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r>
                        <a:rPr lang="en-GB" sz="600" dirty="0"/>
                        <a:t>Wavelength Dispersive X-ray Analysis (WDXA) </a:t>
                      </a:r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219142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r>
                        <a:rPr lang="en-US" sz="600" dirty="0"/>
                        <a:t>X-ray Photoelectron Spectroscopy (XPS)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787875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r>
                        <a:rPr lang="en-US" sz="600" dirty="0"/>
                        <a:t>Atomic Force Microscopy (AFM)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4193108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r>
                        <a:rPr lang="en-GB" sz="600" dirty="0"/>
                        <a:t>Secondary Ion Mass Spectroscopy (SIMS)</a:t>
                      </a:r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521893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r>
                        <a:rPr lang="en-US" sz="600" dirty="0"/>
                        <a:t>Nikon SMZ1000 zoom stereomicroscopy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70285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r>
                        <a:rPr lang="en-US" sz="600" dirty="0"/>
                        <a:t>Zeiss </a:t>
                      </a:r>
                      <a:r>
                        <a:rPr lang="en-US" sz="600" dirty="0" err="1"/>
                        <a:t>Axio</a:t>
                      </a:r>
                      <a:r>
                        <a:rPr lang="en-US" sz="600" dirty="0"/>
                        <a:t> Vert.A1 MAT optical microscopy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92919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575</Words>
  <Application>Microsoft Office PowerPoint</Application>
  <PresentationFormat>On-screen Show (4:3)</PresentationFormat>
  <Paragraphs>80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Brunel University of London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/ organisation name</dc:title>
  <dc:creator>Katharina Robohm</dc:creator>
  <cp:lastModifiedBy>Hitesh Patel (Staff)</cp:lastModifiedBy>
  <cp:revision>38</cp:revision>
  <dcterms:created xsi:type="dcterms:W3CDTF">2013-07-29T09:34:30Z</dcterms:created>
  <dcterms:modified xsi:type="dcterms:W3CDTF">2025-05-12T15:44:06Z</dcterms:modified>
</cp:coreProperties>
</file>