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6" r:id="rId2"/>
    <p:sldId id="257" r:id="rId3"/>
    <p:sldId id="259" r:id="rId4"/>
    <p:sldId id="258" r:id="rId5"/>
    <p:sldId id="260" r:id="rId6"/>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73"/>
    <p:restoredTop sz="94694"/>
  </p:normalViewPr>
  <p:slideViewPr>
    <p:cSldViewPr snapToGrid="0">
      <p:cViewPr>
        <p:scale>
          <a:sx n="79" d="100"/>
          <a:sy n="79" d="100"/>
        </p:scale>
        <p:origin x="2424"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gradFill>
          <a:gsLst>
            <a:gs pos="0">
              <a:schemeClr val="accent1">
                <a:lumMod val="5000"/>
                <a:lumOff val="95000"/>
                <a:alpha val="25000"/>
              </a:schemeClr>
            </a:gs>
            <a:gs pos="74000">
              <a:schemeClr val="accent2">
                <a:alpha val="54110"/>
              </a:schemeClr>
            </a:gs>
            <a:gs pos="83000">
              <a:schemeClr val="accent2">
                <a:alpha val="69000"/>
              </a:schemeClr>
            </a:gs>
            <a:gs pos="99000">
              <a:schemeClr val="accent2">
                <a:alpha val="62667"/>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fr-FR"/>
              <a:t>Modifiez le style du titre</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322997D8-67C3-8D49-BC36-4117117E20C4}" type="datetimeFigureOut">
              <a:rPr lang="fr-FR" smtClean="0"/>
              <a:t>20/01/2025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710DF46-B5B6-0941-86BD-7E4730636E88}" type="slidenum">
              <a:rPr lang="fr-FR" smtClean="0"/>
              <a:t>‹N°›</a:t>
            </a:fld>
            <a:endParaRPr lang="fr-FR"/>
          </a:p>
        </p:txBody>
      </p:sp>
    </p:spTree>
    <p:extLst>
      <p:ext uri="{BB962C8B-B14F-4D97-AF65-F5344CB8AC3E}">
        <p14:creationId xmlns:p14="http://schemas.microsoft.com/office/powerpoint/2010/main" val="25128625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22997D8-67C3-8D49-BC36-4117117E20C4}" type="datetimeFigureOut">
              <a:rPr lang="fr-FR" smtClean="0"/>
              <a:t>20/01/2025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710DF46-B5B6-0941-86BD-7E4730636E88}" type="slidenum">
              <a:rPr lang="fr-FR" smtClean="0"/>
              <a:t>‹N°›</a:t>
            </a:fld>
            <a:endParaRPr lang="fr-FR"/>
          </a:p>
        </p:txBody>
      </p:sp>
    </p:spTree>
    <p:extLst>
      <p:ext uri="{BB962C8B-B14F-4D97-AF65-F5344CB8AC3E}">
        <p14:creationId xmlns:p14="http://schemas.microsoft.com/office/powerpoint/2010/main" val="4083491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22997D8-67C3-8D49-BC36-4117117E20C4}" type="datetimeFigureOut">
              <a:rPr lang="fr-FR" smtClean="0"/>
              <a:t>20/01/2025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710DF46-B5B6-0941-86BD-7E4730636E88}" type="slidenum">
              <a:rPr lang="fr-FR" smtClean="0"/>
              <a:t>‹N°›</a:t>
            </a:fld>
            <a:endParaRPr lang="fr-FR"/>
          </a:p>
        </p:txBody>
      </p:sp>
    </p:spTree>
    <p:extLst>
      <p:ext uri="{BB962C8B-B14F-4D97-AF65-F5344CB8AC3E}">
        <p14:creationId xmlns:p14="http://schemas.microsoft.com/office/powerpoint/2010/main" val="4104264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22997D8-67C3-8D49-BC36-4117117E20C4}" type="datetimeFigureOut">
              <a:rPr lang="fr-FR" smtClean="0"/>
              <a:t>21/01/2025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710DF46-B5B6-0941-86BD-7E4730636E88}" type="slidenum">
              <a:rPr lang="fr-FR" smtClean="0"/>
              <a:t>‹N°›</a:t>
            </a:fld>
            <a:endParaRPr lang="fr-FR"/>
          </a:p>
        </p:txBody>
      </p:sp>
    </p:spTree>
    <p:extLst>
      <p:ext uri="{BB962C8B-B14F-4D97-AF65-F5344CB8AC3E}">
        <p14:creationId xmlns:p14="http://schemas.microsoft.com/office/powerpoint/2010/main" val="6369452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fr-FR"/>
              <a:t>Modifiez le style du titre</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322997D8-67C3-8D49-BC36-4117117E20C4}" type="datetimeFigureOut">
              <a:rPr lang="fr-FR" smtClean="0"/>
              <a:t>21/01/2025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710DF46-B5B6-0941-86BD-7E4730636E88}" type="slidenum">
              <a:rPr lang="fr-FR" smtClean="0"/>
              <a:t>‹N°›</a:t>
            </a:fld>
            <a:endParaRPr lang="fr-FR"/>
          </a:p>
        </p:txBody>
      </p:sp>
      <p:sp>
        <p:nvSpPr>
          <p:cNvPr id="7" name="Rectangle 6">
            <a:extLst>
              <a:ext uri="{FF2B5EF4-FFF2-40B4-BE49-F238E27FC236}">
                <a16:creationId xmlns:a16="http://schemas.microsoft.com/office/drawing/2014/main" id="{BB40C1EC-94F8-1B36-DFA8-005E67D29246}"/>
              </a:ext>
            </a:extLst>
          </p:cNvPr>
          <p:cNvSpPr/>
          <p:nvPr userDrawn="1"/>
        </p:nvSpPr>
        <p:spPr>
          <a:xfrm>
            <a:off x="0" y="0"/>
            <a:ext cx="7559675" cy="10691813"/>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1244812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322997D8-67C3-8D49-BC36-4117117E20C4}" type="datetimeFigureOut">
              <a:rPr lang="fr-FR" smtClean="0"/>
              <a:t>20/01/2025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710DF46-B5B6-0941-86BD-7E4730636E88}" type="slidenum">
              <a:rPr lang="fr-FR" smtClean="0"/>
              <a:t>‹N°›</a:t>
            </a:fld>
            <a:endParaRPr lang="fr-FR"/>
          </a:p>
        </p:txBody>
      </p:sp>
    </p:spTree>
    <p:extLst>
      <p:ext uri="{BB962C8B-B14F-4D97-AF65-F5344CB8AC3E}">
        <p14:creationId xmlns:p14="http://schemas.microsoft.com/office/powerpoint/2010/main" val="2487113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fr-FR"/>
              <a:t>Modifiez le style du titre</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fr-FR"/>
              <a:t>Cliquez pour modifier les styles du texte du masque</a:t>
            </a:r>
          </a:p>
        </p:txBody>
      </p:sp>
      <p:sp>
        <p:nvSpPr>
          <p:cNvPr id="4" name="Content Placeholder 3"/>
          <p:cNvSpPr>
            <a:spLocks noGrp="1"/>
          </p:cNvSpPr>
          <p:nvPr>
            <p:ph sz="half" idx="2"/>
          </p:nvPr>
        </p:nvSpPr>
        <p:spPr>
          <a:xfrm>
            <a:off x="520713" y="3905482"/>
            <a:ext cx="3198096" cy="57443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fr-FR"/>
              <a:t>Cliquez pour modifier les styles du texte du masque</a:t>
            </a:r>
          </a:p>
        </p:txBody>
      </p:sp>
      <p:sp>
        <p:nvSpPr>
          <p:cNvPr id="6" name="Content Placeholder 5"/>
          <p:cNvSpPr>
            <a:spLocks noGrp="1"/>
          </p:cNvSpPr>
          <p:nvPr>
            <p:ph sz="quarter" idx="4"/>
          </p:nvPr>
        </p:nvSpPr>
        <p:spPr>
          <a:xfrm>
            <a:off x="3827086" y="3905482"/>
            <a:ext cx="3213847" cy="57443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322997D8-67C3-8D49-BC36-4117117E20C4}" type="datetimeFigureOut">
              <a:rPr lang="fr-FR" smtClean="0"/>
              <a:t>20/01/2025</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1710DF46-B5B6-0941-86BD-7E4730636E88}" type="slidenum">
              <a:rPr lang="fr-FR" smtClean="0"/>
              <a:t>‹N°›</a:t>
            </a:fld>
            <a:endParaRPr lang="fr-FR"/>
          </a:p>
        </p:txBody>
      </p:sp>
    </p:spTree>
    <p:extLst>
      <p:ext uri="{BB962C8B-B14F-4D97-AF65-F5344CB8AC3E}">
        <p14:creationId xmlns:p14="http://schemas.microsoft.com/office/powerpoint/2010/main" val="1499580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322997D8-67C3-8D49-BC36-4117117E20C4}" type="datetimeFigureOut">
              <a:rPr lang="fr-FR" smtClean="0"/>
              <a:t>20/01/2025</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1710DF46-B5B6-0941-86BD-7E4730636E88}" type="slidenum">
              <a:rPr lang="fr-FR" smtClean="0"/>
              <a:t>‹N°›</a:t>
            </a:fld>
            <a:endParaRPr lang="fr-FR"/>
          </a:p>
        </p:txBody>
      </p:sp>
    </p:spTree>
    <p:extLst>
      <p:ext uri="{BB962C8B-B14F-4D97-AF65-F5344CB8AC3E}">
        <p14:creationId xmlns:p14="http://schemas.microsoft.com/office/powerpoint/2010/main" val="2626373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2997D8-67C3-8D49-BC36-4117117E20C4}" type="datetimeFigureOut">
              <a:rPr lang="fr-FR" smtClean="0"/>
              <a:t>20/01/2025</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1710DF46-B5B6-0941-86BD-7E4730636E88}" type="slidenum">
              <a:rPr lang="fr-FR" smtClean="0"/>
              <a:t>‹N°›</a:t>
            </a:fld>
            <a:endParaRPr lang="fr-FR"/>
          </a:p>
        </p:txBody>
      </p:sp>
    </p:spTree>
    <p:extLst>
      <p:ext uri="{BB962C8B-B14F-4D97-AF65-F5344CB8AC3E}">
        <p14:creationId xmlns:p14="http://schemas.microsoft.com/office/powerpoint/2010/main" val="1465090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fr-FR"/>
              <a:t>Modifiez le style du titre</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322997D8-67C3-8D49-BC36-4117117E20C4}" type="datetimeFigureOut">
              <a:rPr lang="fr-FR" smtClean="0"/>
              <a:t>20/01/2025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710DF46-B5B6-0941-86BD-7E4730636E88}" type="slidenum">
              <a:rPr lang="fr-FR" smtClean="0"/>
              <a:t>‹N°›</a:t>
            </a:fld>
            <a:endParaRPr lang="fr-FR"/>
          </a:p>
        </p:txBody>
      </p:sp>
    </p:spTree>
    <p:extLst>
      <p:ext uri="{BB962C8B-B14F-4D97-AF65-F5344CB8AC3E}">
        <p14:creationId xmlns:p14="http://schemas.microsoft.com/office/powerpoint/2010/main" val="1962017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fr-FR"/>
              <a:t>Modifiez le style du titre</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fr-FR"/>
              <a:t>Cliquez sur l'icône pour ajouter une image</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322997D8-67C3-8D49-BC36-4117117E20C4}" type="datetimeFigureOut">
              <a:rPr lang="fr-FR" smtClean="0"/>
              <a:t>20/01/2025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710DF46-B5B6-0941-86BD-7E4730636E88}" type="slidenum">
              <a:rPr lang="fr-FR" smtClean="0"/>
              <a:t>‹N°›</a:t>
            </a:fld>
            <a:endParaRPr lang="fr-FR"/>
          </a:p>
        </p:txBody>
      </p:sp>
    </p:spTree>
    <p:extLst>
      <p:ext uri="{BB962C8B-B14F-4D97-AF65-F5344CB8AC3E}">
        <p14:creationId xmlns:p14="http://schemas.microsoft.com/office/powerpoint/2010/main" val="5598935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322997D8-67C3-8D49-BC36-4117117E20C4}" type="datetimeFigureOut">
              <a:rPr lang="fr-FR" smtClean="0"/>
              <a:t>20/01/2025</a:t>
            </a:fld>
            <a:endParaRPr lang="fr-FR"/>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1710DF46-B5B6-0941-86BD-7E4730636E88}" type="slidenum">
              <a:rPr lang="fr-FR" smtClean="0"/>
              <a:t>‹N°›</a:t>
            </a:fld>
            <a:endParaRPr lang="fr-FR"/>
          </a:p>
        </p:txBody>
      </p:sp>
    </p:spTree>
    <p:extLst>
      <p:ext uri="{BB962C8B-B14F-4D97-AF65-F5344CB8AC3E}">
        <p14:creationId xmlns:p14="http://schemas.microsoft.com/office/powerpoint/2010/main" val="381366357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hyperlink" Target="mailto:stephan.clemencon@telecom-paris.fr" TargetMode="External"/><Relationship Id="rId3" Type="http://schemas.openxmlformats.org/officeDocument/2006/relationships/image" Target="../media/image6.jpeg"/><Relationship Id="rId7" Type="http://schemas.openxmlformats.org/officeDocument/2006/relationships/hyperlink" Target="mailto:patricia.rigou@telecom-paris.fr" TargetMode="External"/><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F7D585BF-5102-EE3A-0317-2D226985594F}"/>
              </a:ext>
            </a:extLst>
          </p:cNvPr>
          <p:cNvSpPr txBox="1"/>
          <p:nvPr/>
        </p:nvSpPr>
        <p:spPr>
          <a:xfrm>
            <a:off x="2853604" y="1204443"/>
            <a:ext cx="4706071" cy="2328428"/>
          </a:xfrm>
          <a:prstGeom prst="rect">
            <a:avLst/>
          </a:prstGeom>
          <a:solidFill>
            <a:schemeClr val="bg1">
              <a:alpha val="37000"/>
            </a:schemeClr>
          </a:solidFill>
        </p:spPr>
        <p:txBody>
          <a:bodyPr wrap="square">
            <a:spAutoFit/>
          </a:bodyPr>
          <a:lstStyle/>
          <a:p>
            <a:r>
              <a:rPr lang="fr-FR" sz="1400" b="0" i="0" dirty="0">
                <a:solidFill>
                  <a:srgbClr val="18181B"/>
                </a:solidFill>
                <a:effectLst/>
                <a:latin typeface="ui-sans-serif"/>
              </a:rPr>
              <a:t>Le secteur de la santé est confronté à des défis majeurs : </a:t>
            </a:r>
            <a:r>
              <a:rPr lang="fr-FR" sz="1400" b="1" i="0" dirty="0">
                <a:solidFill>
                  <a:srgbClr val="18181B"/>
                </a:solidFill>
                <a:effectLst/>
                <a:latin typeface="ui-sans-serif"/>
              </a:rPr>
              <a:t>essais cliniques </a:t>
            </a:r>
            <a:r>
              <a:rPr lang="fr-FR" sz="1400" b="0" i="0" dirty="0">
                <a:solidFill>
                  <a:srgbClr val="18181B"/>
                </a:solidFill>
                <a:effectLst/>
                <a:latin typeface="ui-sans-serif"/>
              </a:rPr>
              <a:t>complexes, </a:t>
            </a:r>
            <a:r>
              <a:rPr lang="fr-FR" sz="1400" b="1" i="0" dirty="0">
                <a:solidFill>
                  <a:srgbClr val="18181B"/>
                </a:solidFill>
                <a:effectLst/>
                <a:latin typeface="ui-sans-serif"/>
              </a:rPr>
              <a:t>analyses de cohortes </a:t>
            </a:r>
            <a:r>
              <a:rPr lang="fr-FR" sz="1400" b="0" i="0" dirty="0">
                <a:solidFill>
                  <a:srgbClr val="18181B"/>
                </a:solidFill>
                <a:effectLst/>
                <a:latin typeface="ui-sans-serif"/>
              </a:rPr>
              <a:t>massives, et besoins accrus de </a:t>
            </a:r>
            <a:r>
              <a:rPr lang="fr-FR" sz="1400" b="1" i="0" dirty="0">
                <a:solidFill>
                  <a:srgbClr val="18181B"/>
                </a:solidFill>
                <a:effectLst/>
                <a:latin typeface="ui-sans-serif"/>
              </a:rPr>
              <a:t>précision diagnostique</a:t>
            </a:r>
            <a:r>
              <a:rPr lang="fr-FR" sz="1400" b="0" i="0" dirty="0">
                <a:solidFill>
                  <a:srgbClr val="18181B"/>
                </a:solidFill>
                <a:effectLst/>
                <a:latin typeface="ui-sans-serif"/>
              </a:rPr>
              <a:t>. </a:t>
            </a:r>
          </a:p>
          <a:p>
            <a:r>
              <a:rPr lang="fr-FR" sz="1400" b="0" i="0" dirty="0">
                <a:solidFill>
                  <a:srgbClr val="18181B"/>
                </a:solidFill>
                <a:effectLst/>
                <a:latin typeface="ui-sans-serif"/>
              </a:rPr>
              <a:t>Les outils statistiques actuels en hôpitaux et en recherche clinique montrent souvent des limitations en termes de scalabilité et de fiabilité. </a:t>
            </a:r>
            <a:br>
              <a:rPr lang="fr-FR" sz="1400" b="0" i="0" dirty="0">
                <a:solidFill>
                  <a:srgbClr val="18181B"/>
                </a:solidFill>
                <a:effectLst/>
                <a:latin typeface="ui-sans-serif"/>
              </a:rPr>
            </a:br>
            <a:endParaRPr lang="fr-FR" sz="1400" b="0" i="0" dirty="0">
              <a:solidFill>
                <a:srgbClr val="18181B"/>
              </a:solidFill>
              <a:effectLst/>
              <a:latin typeface="ui-sans-serif"/>
            </a:endParaRPr>
          </a:p>
          <a:p>
            <a:r>
              <a:rPr lang="fr-FR" sz="1400" b="0" i="0" dirty="0">
                <a:solidFill>
                  <a:srgbClr val="18181B"/>
                </a:solidFill>
                <a:effectLst/>
                <a:latin typeface="ui-sans-serif"/>
              </a:rPr>
              <a:t>Notre algorithme d'IA de </a:t>
            </a:r>
            <a:r>
              <a:rPr lang="fr-FR" sz="1400" b="0" i="0" dirty="0" err="1">
                <a:solidFill>
                  <a:srgbClr val="18181B"/>
                </a:solidFill>
                <a:effectLst/>
                <a:latin typeface="ui-sans-serif"/>
              </a:rPr>
              <a:t>scoring</a:t>
            </a:r>
            <a:r>
              <a:rPr lang="fr-FR" sz="1400" b="0" i="0" dirty="0">
                <a:solidFill>
                  <a:srgbClr val="18181B"/>
                </a:solidFill>
                <a:effectLst/>
                <a:latin typeface="ui-sans-serif"/>
              </a:rPr>
              <a:t> ARTIST répond à ces enjeux en offrant des solutions précises et scalables, améliorant ainsi la qualité des soins et la recherche médicale.</a:t>
            </a:r>
            <a:endParaRPr lang="fr-FR" sz="1400" dirty="0"/>
          </a:p>
        </p:txBody>
      </p:sp>
      <p:pic>
        <p:nvPicPr>
          <p:cNvPr id="1026" name="Picture 2" descr="image">
            <a:extLst>
              <a:ext uri="{FF2B5EF4-FFF2-40B4-BE49-F238E27FC236}">
                <a16:creationId xmlns:a16="http://schemas.microsoft.com/office/drawing/2014/main" id="{EB35FE2D-F72B-1A7D-BFE8-D2B9BD84E6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16092"/>
            <a:ext cx="2853604" cy="214050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a:extLst>
              <a:ext uri="{FF2B5EF4-FFF2-40B4-BE49-F238E27FC236}">
                <a16:creationId xmlns:a16="http://schemas.microsoft.com/office/drawing/2014/main" id="{8E028582-DE79-73F2-1ACC-75865FE539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4425" y="4306572"/>
            <a:ext cx="3295250" cy="2471782"/>
          </a:xfrm>
          <a:prstGeom prst="rect">
            <a:avLst/>
          </a:prstGeom>
          <a:gradFill>
            <a:gsLst>
              <a:gs pos="0">
                <a:schemeClr val="accent1">
                  <a:lumMod val="5000"/>
                  <a:lumOff val="95000"/>
                  <a:alpha val="53000"/>
                </a:schemeClr>
              </a:gs>
              <a:gs pos="99000">
                <a:schemeClr val="bg1"/>
              </a:gs>
            </a:gsLst>
            <a:lin ang="2700000" scaled="1"/>
          </a:gradFill>
        </p:spPr>
      </p:pic>
      <p:sp>
        <p:nvSpPr>
          <p:cNvPr id="7" name="ZoneTexte 6">
            <a:extLst>
              <a:ext uri="{FF2B5EF4-FFF2-40B4-BE49-F238E27FC236}">
                <a16:creationId xmlns:a16="http://schemas.microsoft.com/office/drawing/2014/main" id="{70D75D2F-E580-714E-64FA-0A3A396982DA}"/>
              </a:ext>
            </a:extLst>
          </p:cNvPr>
          <p:cNvSpPr txBox="1"/>
          <p:nvPr/>
        </p:nvSpPr>
        <p:spPr>
          <a:xfrm>
            <a:off x="0" y="161329"/>
            <a:ext cx="7559675" cy="646331"/>
          </a:xfrm>
          <a:prstGeom prst="rect">
            <a:avLst/>
          </a:prstGeom>
          <a:solidFill>
            <a:schemeClr val="accent5">
              <a:alpha val="7980"/>
            </a:schemeClr>
          </a:solidFill>
        </p:spPr>
        <p:txBody>
          <a:bodyPr wrap="square">
            <a:spAutoFit/>
          </a:bodyPr>
          <a:lstStyle/>
          <a:p>
            <a:pPr algn="ctr"/>
            <a:r>
              <a:rPr lang="fr-FR" sz="1800" b="1" kern="100" dirty="0">
                <a:solidFill>
                  <a:schemeClr val="accent5">
                    <a:lumMod val="75000"/>
                  </a:schemeClr>
                </a:solidFill>
                <a:effectLst/>
                <a:latin typeface="Calibri" panose="020F0502020204030204" pitchFamily="34" charset="0"/>
                <a:ea typeface="DengXian" panose="02010600030101010101" pitchFamily="2" charset="-122"/>
                <a:cs typeface="Arial" panose="020B0604020202020204" pitchFamily="34" charset="0"/>
              </a:rPr>
              <a:t>Révolutionnez vos Analyses de Données avec l’Algorithme d'IA de </a:t>
            </a:r>
            <a:r>
              <a:rPr lang="fr-FR" sz="1800" b="1" kern="100" dirty="0" err="1">
                <a:solidFill>
                  <a:schemeClr val="accent5">
                    <a:lumMod val="75000"/>
                  </a:schemeClr>
                </a:solidFill>
                <a:effectLst/>
                <a:latin typeface="Calibri" panose="020F0502020204030204" pitchFamily="34" charset="0"/>
                <a:ea typeface="DengXian" panose="02010600030101010101" pitchFamily="2" charset="-122"/>
                <a:cs typeface="Arial" panose="020B0604020202020204" pitchFamily="34" charset="0"/>
              </a:rPr>
              <a:t>Scoring</a:t>
            </a:r>
            <a:endParaRPr lang="fr-FR" b="1" kern="100" dirty="0">
              <a:solidFill>
                <a:schemeClr val="accent5">
                  <a:lumMod val="75000"/>
                </a:schemeClr>
              </a:solidFill>
              <a:latin typeface="Calibri" panose="020F0502020204030204" pitchFamily="34" charset="0"/>
              <a:ea typeface="DengXian" panose="02010600030101010101" pitchFamily="2" charset="-122"/>
              <a:cs typeface="Arial" panose="020B0604020202020204" pitchFamily="34" charset="0"/>
            </a:endParaRPr>
          </a:p>
          <a:p>
            <a:pPr algn="ctr"/>
            <a:r>
              <a:rPr lang="fr-FR" sz="1800" b="1" kern="100" dirty="0">
                <a:solidFill>
                  <a:schemeClr val="accent5">
                    <a:lumMod val="75000"/>
                  </a:schemeClr>
                </a:solidFill>
                <a:effectLst/>
                <a:latin typeface="Calibri" panose="020F0502020204030204" pitchFamily="34" charset="0"/>
                <a:ea typeface="DengXian" panose="02010600030101010101" pitchFamily="2" charset="-122"/>
                <a:cs typeface="Arial" panose="020B0604020202020204" pitchFamily="34" charset="0"/>
              </a:rPr>
              <a:t>ARTIST,</a:t>
            </a:r>
            <a:r>
              <a:rPr lang="fr-FR" sz="1800" kern="100" dirty="0">
                <a:solidFill>
                  <a:schemeClr val="accent5">
                    <a:lumMod val="75000"/>
                  </a:schemeClr>
                </a:solidFill>
                <a:effectLst/>
                <a:latin typeface="Calibri" panose="020F0502020204030204" pitchFamily="34" charset="0"/>
                <a:ea typeface="DengXian" panose="02010600030101010101" pitchFamily="2" charset="-122"/>
                <a:cs typeface="Arial" panose="020B0604020202020204" pitchFamily="34" charset="0"/>
              </a:rPr>
              <a:t> issu des laboratoires de l’Institut Polytechnique de Paris</a:t>
            </a:r>
          </a:p>
        </p:txBody>
      </p:sp>
      <p:pic>
        <p:nvPicPr>
          <p:cNvPr id="10" name="Picture 2">
            <a:extLst>
              <a:ext uri="{FF2B5EF4-FFF2-40B4-BE49-F238E27FC236}">
                <a16:creationId xmlns:a16="http://schemas.microsoft.com/office/drawing/2014/main" id="{E267D433-6DED-8538-42AD-616275678D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1505" y="3648080"/>
            <a:ext cx="385724" cy="607648"/>
          </a:xfrm>
          <a:prstGeom prst="rect">
            <a:avLst/>
          </a:prstGeom>
          <a:noFill/>
          <a:extLst>
            <a:ext uri="{909E8E84-426E-40DD-AFC4-6F175D3DCCD1}">
              <a14:hiddenFill xmlns:a14="http://schemas.microsoft.com/office/drawing/2010/main">
                <a:solidFill>
                  <a:srgbClr val="FFFFFF"/>
                </a:solidFill>
              </a14:hiddenFill>
            </a:ext>
          </a:extLst>
        </p:spPr>
      </p:pic>
      <p:sp>
        <p:nvSpPr>
          <p:cNvPr id="12" name="ZoneTexte 11">
            <a:extLst>
              <a:ext uri="{FF2B5EF4-FFF2-40B4-BE49-F238E27FC236}">
                <a16:creationId xmlns:a16="http://schemas.microsoft.com/office/drawing/2014/main" id="{4FB17AE9-3488-B818-9D35-4DB673F4C2B8}"/>
              </a:ext>
            </a:extLst>
          </p:cNvPr>
          <p:cNvSpPr txBox="1"/>
          <p:nvPr/>
        </p:nvSpPr>
        <p:spPr>
          <a:xfrm>
            <a:off x="147824" y="3708334"/>
            <a:ext cx="3769976" cy="6555641"/>
          </a:xfrm>
          <a:prstGeom prst="rect">
            <a:avLst/>
          </a:prstGeom>
          <a:solidFill>
            <a:schemeClr val="bg1">
              <a:alpha val="37000"/>
            </a:schemeClr>
          </a:solidFill>
        </p:spPr>
        <p:txBody>
          <a:bodyPr wrap="square">
            <a:spAutoFit/>
          </a:bodyPr>
          <a:lstStyle/>
          <a:p>
            <a:r>
              <a:rPr lang="fr-FR" sz="1400" b="1" kern="100" dirty="0">
                <a:effectLst/>
                <a:latin typeface="Calibri" panose="020F0502020204030204" pitchFamily="34" charset="0"/>
                <a:ea typeface="DengXian" panose="02010600030101010101" pitchFamily="2" charset="-122"/>
                <a:cs typeface="Arial" panose="020B0604020202020204" pitchFamily="34" charset="0"/>
              </a:rPr>
              <a:t>Optimisez vos Processus Médicaux avec une Technologie de Pointe</a:t>
            </a:r>
          </a:p>
          <a:p>
            <a:endParaRPr lang="fr-FR" sz="1400" kern="100" dirty="0">
              <a:effectLst/>
              <a:latin typeface="Calibri" panose="020F0502020204030204" pitchFamily="34" charset="0"/>
              <a:ea typeface="DengXian" panose="02010600030101010101" pitchFamily="2" charset="-122"/>
              <a:cs typeface="Arial" panose="020B0604020202020204" pitchFamily="34" charset="0"/>
            </a:endParaRPr>
          </a:p>
          <a:p>
            <a:r>
              <a:rPr lang="fr-FR" sz="1400" kern="100" dirty="0">
                <a:effectLst/>
                <a:latin typeface="Calibri" panose="020F0502020204030204" pitchFamily="34" charset="0"/>
                <a:ea typeface="DengXian" panose="02010600030101010101" pitchFamily="2" charset="-122"/>
                <a:cs typeface="Arial" panose="020B0604020202020204" pitchFamily="34" charset="0"/>
              </a:rPr>
              <a:t>Pour les hôpitaux, les médecins et les statisticiens, notre solution d'IA de </a:t>
            </a:r>
            <a:r>
              <a:rPr lang="fr-FR" sz="1400" kern="100" dirty="0" err="1">
                <a:effectLst/>
                <a:latin typeface="Calibri" panose="020F0502020204030204" pitchFamily="34" charset="0"/>
                <a:ea typeface="DengXian" panose="02010600030101010101" pitchFamily="2" charset="-122"/>
                <a:cs typeface="Arial" panose="020B0604020202020204" pitchFamily="34" charset="0"/>
              </a:rPr>
              <a:t>scoring</a:t>
            </a:r>
            <a:r>
              <a:rPr lang="fr-FR" sz="1400" kern="100" dirty="0">
                <a:effectLst/>
                <a:latin typeface="Calibri" panose="020F0502020204030204" pitchFamily="34" charset="0"/>
                <a:ea typeface="DengXian" panose="02010600030101010101" pitchFamily="2" charset="-122"/>
                <a:cs typeface="Arial" panose="020B0604020202020204" pitchFamily="34" charset="0"/>
              </a:rPr>
              <a:t> apporte des avantages significatifs. Elle permet d'améliorer la précision des essais cliniques, d'optimiser l'analyse des cohortes de patients et de fournir des outils puissants pour la prise de décision médicale. Grâce à ses garanties mathématiques et sa capacité à gérer des données en très haute dimension, notre algorithme est un atout inestimable pour la recherche médicale et les soins aux patients.</a:t>
            </a:r>
          </a:p>
          <a:p>
            <a:endParaRPr lang="fr-FR" sz="1400" kern="100" dirty="0">
              <a:effectLst/>
              <a:latin typeface="Calibri" panose="020F0502020204030204" pitchFamily="34" charset="0"/>
              <a:ea typeface="DengXian" panose="02010600030101010101" pitchFamily="2" charset="-122"/>
              <a:cs typeface="Arial" panose="020B0604020202020204" pitchFamily="34" charset="0"/>
            </a:endParaRPr>
          </a:p>
          <a:p>
            <a:r>
              <a:rPr lang="fr-FR" sz="1400" kern="100" dirty="0">
                <a:effectLst/>
                <a:latin typeface="Calibri" panose="020F0502020204030204" pitchFamily="34" charset="0"/>
                <a:ea typeface="DengXian" panose="02010600030101010101" pitchFamily="2" charset="-122"/>
                <a:cs typeface="Arial" panose="020B0604020202020204" pitchFamily="34" charset="0"/>
              </a:rPr>
              <a:t>Avantages Spécifiques :</a:t>
            </a:r>
          </a:p>
          <a:p>
            <a:pPr marL="342900" lvl="0" indent="-342900">
              <a:buSzPts val="1000"/>
              <a:buFont typeface="Symbol" pitchFamily="2" charset="2"/>
              <a:buChar char=""/>
              <a:tabLst>
                <a:tab pos="457200" algn="l"/>
              </a:tabLst>
            </a:pPr>
            <a:r>
              <a:rPr lang="fr-FR" sz="1400" b="1" kern="100" dirty="0">
                <a:effectLst/>
                <a:latin typeface="Calibri" panose="020F0502020204030204" pitchFamily="34" charset="0"/>
                <a:ea typeface="DengXian" panose="02010600030101010101" pitchFamily="2" charset="-122"/>
                <a:cs typeface="Arial" panose="020B0604020202020204" pitchFamily="34" charset="0"/>
              </a:rPr>
              <a:t>Essais Cliniques : </a:t>
            </a:r>
            <a:r>
              <a:rPr lang="fr-FR" sz="1400" kern="100" dirty="0">
                <a:effectLst/>
                <a:latin typeface="Calibri" panose="020F0502020204030204" pitchFamily="34" charset="0"/>
                <a:ea typeface="DengXian" panose="02010600030101010101" pitchFamily="2" charset="-122"/>
                <a:cs typeface="Arial" panose="020B0604020202020204" pitchFamily="34" charset="0"/>
              </a:rPr>
              <a:t>Améliore la précision et la fiabilité des résultats, permettant des avancées plus rapides et plus sûres.</a:t>
            </a:r>
          </a:p>
          <a:p>
            <a:pPr marL="342900" lvl="0" indent="-342900">
              <a:buSzPts val="1000"/>
              <a:buFont typeface="Symbol" pitchFamily="2" charset="2"/>
              <a:buChar char=""/>
              <a:tabLst>
                <a:tab pos="457200" algn="l"/>
              </a:tabLst>
            </a:pPr>
            <a:r>
              <a:rPr lang="fr-FR" sz="1400" b="1" kern="100" dirty="0">
                <a:effectLst/>
                <a:latin typeface="Calibri" panose="020F0502020204030204" pitchFamily="34" charset="0"/>
                <a:ea typeface="DengXian" panose="02010600030101010101" pitchFamily="2" charset="-122"/>
                <a:cs typeface="Arial" panose="020B0604020202020204" pitchFamily="34" charset="0"/>
              </a:rPr>
              <a:t>Analyse de Cohortes </a:t>
            </a:r>
            <a:r>
              <a:rPr lang="fr-FR" sz="1400" kern="100" dirty="0">
                <a:effectLst/>
                <a:latin typeface="Calibri" panose="020F0502020204030204" pitchFamily="34" charset="0"/>
                <a:ea typeface="DengXian" panose="02010600030101010101" pitchFamily="2" charset="-122"/>
                <a:cs typeface="Arial" panose="020B0604020202020204" pitchFamily="34" charset="0"/>
              </a:rPr>
              <a:t>: Facilite l'identification des tendances et des corrélations, essentielles pour la recherche épidémiologique.</a:t>
            </a:r>
          </a:p>
          <a:p>
            <a:pPr lvl="0">
              <a:buSzPts val="1000"/>
              <a:tabLst>
                <a:tab pos="457200" algn="l"/>
              </a:tabLst>
            </a:pPr>
            <a:r>
              <a:rPr lang="fr-FR" sz="1400" kern="100" dirty="0">
                <a:latin typeface="Calibri" panose="020F0502020204030204" pitchFamily="34" charset="0"/>
                <a:ea typeface="DengXian" panose="02010600030101010101" pitchFamily="2" charset="-122"/>
                <a:cs typeface="Arial" panose="020B0604020202020204" pitchFamily="34" charset="0"/>
              </a:rPr>
              <a:t>S’adressent aux :</a:t>
            </a:r>
            <a:endParaRPr lang="fr-FR" sz="1400" kern="100" dirty="0">
              <a:effectLst/>
              <a:latin typeface="Calibri" panose="020F0502020204030204" pitchFamily="34" charset="0"/>
              <a:ea typeface="DengXian" panose="02010600030101010101" pitchFamily="2" charset="-122"/>
              <a:cs typeface="Arial" panose="020B0604020202020204" pitchFamily="34" charset="0"/>
            </a:endParaRPr>
          </a:p>
          <a:p>
            <a:pPr marL="342900" lvl="0" indent="-342900">
              <a:buSzPts val="1000"/>
              <a:buFont typeface="Symbol" pitchFamily="2" charset="2"/>
              <a:buChar char=""/>
              <a:tabLst>
                <a:tab pos="457200" algn="l"/>
              </a:tabLst>
            </a:pPr>
            <a:r>
              <a:rPr lang="fr-FR" sz="1400" b="1" kern="100" dirty="0">
                <a:effectLst/>
                <a:latin typeface="Calibri" panose="020F0502020204030204" pitchFamily="34" charset="0"/>
                <a:ea typeface="DengXian" panose="02010600030101010101" pitchFamily="2" charset="-122"/>
                <a:cs typeface="Arial" panose="020B0604020202020204" pitchFamily="34" charset="0"/>
              </a:rPr>
              <a:t>Hôpitaux et Médecins : </a:t>
            </a:r>
            <a:r>
              <a:rPr lang="fr-FR" sz="1400" kern="100" dirty="0">
                <a:effectLst/>
                <a:latin typeface="Calibri" panose="020F0502020204030204" pitchFamily="34" charset="0"/>
                <a:ea typeface="DengXian" panose="02010600030101010101" pitchFamily="2" charset="-122"/>
                <a:cs typeface="Arial" panose="020B0604020202020204" pitchFamily="34" charset="0"/>
              </a:rPr>
              <a:t>Fournit des outils de diagnostic et de traitement plus précis, améliorant la qualité des soins.</a:t>
            </a:r>
          </a:p>
          <a:p>
            <a:pPr marL="342900" lvl="0" indent="-342900">
              <a:buSzPts val="1000"/>
              <a:buFont typeface="Symbol" pitchFamily="2" charset="2"/>
              <a:buChar char=""/>
              <a:tabLst>
                <a:tab pos="457200" algn="l"/>
              </a:tabLst>
            </a:pPr>
            <a:r>
              <a:rPr lang="fr-FR" sz="1400" b="1" kern="100" dirty="0">
                <a:effectLst/>
                <a:latin typeface="Calibri" panose="020F0502020204030204" pitchFamily="34" charset="0"/>
                <a:ea typeface="DengXian" panose="02010600030101010101" pitchFamily="2" charset="-122"/>
                <a:cs typeface="Arial" panose="020B0604020202020204" pitchFamily="34" charset="0"/>
              </a:rPr>
              <a:t>Statisticiens </a:t>
            </a:r>
            <a:r>
              <a:rPr lang="fr-FR" sz="1400" kern="100" dirty="0">
                <a:effectLst/>
                <a:latin typeface="Calibri" panose="020F0502020204030204" pitchFamily="34" charset="0"/>
                <a:ea typeface="DengXian" panose="02010600030101010101" pitchFamily="2" charset="-122"/>
                <a:cs typeface="Arial" panose="020B0604020202020204" pitchFamily="34" charset="0"/>
              </a:rPr>
              <a:t>: Offre des garanties mathématiques et des outils avancés pour une analyse de données rigoureuse et fiable.</a:t>
            </a:r>
          </a:p>
        </p:txBody>
      </p:sp>
      <p:sp>
        <p:nvSpPr>
          <p:cNvPr id="15" name="ZoneTexte 14">
            <a:extLst>
              <a:ext uri="{FF2B5EF4-FFF2-40B4-BE49-F238E27FC236}">
                <a16:creationId xmlns:a16="http://schemas.microsoft.com/office/drawing/2014/main" id="{FE002345-FAE1-BD85-5B79-0622D556A77A}"/>
              </a:ext>
            </a:extLst>
          </p:cNvPr>
          <p:cNvSpPr txBox="1"/>
          <p:nvPr/>
        </p:nvSpPr>
        <p:spPr>
          <a:xfrm>
            <a:off x="4412249" y="6935407"/>
            <a:ext cx="2999602" cy="3416320"/>
          </a:xfrm>
          <a:prstGeom prst="rect">
            <a:avLst/>
          </a:prstGeom>
          <a:solidFill>
            <a:schemeClr val="bg1">
              <a:alpha val="37000"/>
            </a:schemeClr>
          </a:solidFill>
        </p:spPr>
        <p:txBody>
          <a:bodyPr wrap="square">
            <a:spAutoFit/>
          </a:bodyPr>
          <a:lstStyle/>
          <a:p>
            <a:r>
              <a:rPr lang="fr-FR" kern="100" dirty="0">
                <a:solidFill>
                  <a:schemeClr val="accent5">
                    <a:lumMod val="75000"/>
                  </a:schemeClr>
                </a:solidFill>
                <a:effectLst/>
                <a:latin typeface="Calibri" panose="020F0502020204030204" pitchFamily="34" charset="0"/>
                <a:ea typeface="DengXian" panose="02010600030101010101" pitchFamily="2" charset="-122"/>
                <a:cs typeface="Arial" panose="020B0604020202020204" pitchFamily="34" charset="0"/>
                <a:sym typeface="Wingdings" pitchFamily="2" charset="2"/>
              </a:rPr>
              <a:t> </a:t>
            </a:r>
            <a:r>
              <a:rPr lang="fr-FR" kern="100" dirty="0">
                <a:solidFill>
                  <a:schemeClr val="accent5">
                    <a:lumMod val="75000"/>
                  </a:schemeClr>
                </a:solidFill>
                <a:effectLst/>
                <a:latin typeface="Calibri" panose="020F0502020204030204" pitchFamily="34" charset="0"/>
                <a:ea typeface="DengXian" panose="02010600030101010101" pitchFamily="2" charset="-122"/>
                <a:cs typeface="Arial" panose="020B0604020202020204" pitchFamily="34" charset="0"/>
              </a:rPr>
              <a:t>Adoptez notre solution d'algorithme d'IA de </a:t>
            </a:r>
            <a:r>
              <a:rPr lang="fr-FR" kern="100" dirty="0" err="1">
                <a:solidFill>
                  <a:schemeClr val="accent5">
                    <a:lumMod val="75000"/>
                  </a:schemeClr>
                </a:solidFill>
                <a:effectLst/>
                <a:latin typeface="Calibri" panose="020F0502020204030204" pitchFamily="34" charset="0"/>
                <a:ea typeface="DengXian" panose="02010600030101010101" pitchFamily="2" charset="-122"/>
                <a:cs typeface="Arial" panose="020B0604020202020204" pitchFamily="34" charset="0"/>
              </a:rPr>
              <a:t>scoring</a:t>
            </a:r>
            <a:r>
              <a:rPr lang="fr-FR" kern="100" dirty="0">
                <a:solidFill>
                  <a:schemeClr val="accent5">
                    <a:lumMod val="75000"/>
                  </a:schemeClr>
                </a:solidFill>
                <a:effectLst/>
                <a:latin typeface="Calibri" panose="020F0502020204030204" pitchFamily="34" charset="0"/>
                <a:ea typeface="DengXian" panose="02010600030101010101" pitchFamily="2" charset="-122"/>
                <a:cs typeface="Arial" panose="020B0604020202020204" pitchFamily="34" charset="0"/>
              </a:rPr>
              <a:t> pour transformer vos processus médicaux et améliorer la qualité des soins. Avec des garanties mathématiques de fiabilité et une performance inégalée, notre technologie est la clé pour des avancées significatives dans le secteur de la santé.</a:t>
            </a:r>
          </a:p>
        </p:txBody>
      </p:sp>
      <p:pic>
        <p:nvPicPr>
          <p:cNvPr id="1030" name="Picture 6" descr="0">
            <a:extLst>
              <a:ext uri="{FF2B5EF4-FFF2-40B4-BE49-F238E27FC236}">
                <a16:creationId xmlns:a16="http://schemas.microsoft.com/office/drawing/2014/main" id="{D1846056-6613-305C-D9DF-F126A0D4C53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62415" y="3540277"/>
            <a:ext cx="530716" cy="74830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undefined">
            <a:extLst>
              <a:ext uri="{FF2B5EF4-FFF2-40B4-BE49-F238E27FC236}">
                <a16:creationId xmlns:a16="http://schemas.microsoft.com/office/drawing/2014/main" id="{5F27D759-70BB-9DF9-6388-3B1DB9BD58C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93325" y="3618803"/>
            <a:ext cx="530716" cy="530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14900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F172A893-330D-D3E7-6E19-E477B2A9F2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3269" y="9576661"/>
            <a:ext cx="393358" cy="61967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a:extLst>
              <a:ext uri="{FF2B5EF4-FFF2-40B4-BE49-F238E27FC236}">
                <a16:creationId xmlns:a16="http://schemas.microsoft.com/office/drawing/2014/main" id="{0D59F5D5-169A-79DB-A2AE-E92D166218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00" y="36175"/>
            <a:ext cx="4145508" cy="3109566"/>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a:extLst>
              <a:ext uri="{FF2B5EF4-FFF2-40B4-BE49-F238E27FC236}">
                <a16:creationId xmlns:a16="http://schemas.microsoft.com/office/drawing/2014/main" id="{47DC31CE-9DC1-4396-03FC-D3343670D0EE}"/>
              </a:ext>
            </a:extLst>
          </p:cNvPr>
          <p:cNvPicPr>
            <a:picLocks noChangeAspect="1"/>
          </p:cNvPicPr>
          <p:nvPr/>
        </p:nvPicPr>
        <p:blipFill>
          <a:blip r:embed="rId4"/>
          <a:srcRect t="7239" b="13329"/>
          <a:stretch/>
        </p:blipFill>
        <p:spPr>
          <a:xfrm>
            <a:off x="0" y="6718495"/>
            <a:ext cx="6502400" cy="3873732"/>
          </a:xfrm>
          <a:prstGeom prst="rect">
            <a:avLst/>
          </a:prstGeom>
        </p:spPr>
      </p:pic>
      <p:sp>
        <p:nvSpPr>
          <p:cNvPr id="8" name="ZoneTexte 7">
            <a:extLst>
              <a:ext uri="{FF2B5EF4-FFF2-40B4-BE49-F238E27FC236}">
                <a16:creationId xmlns:a16="http://schemas.microsoft.com/office/drawing/2014/main" id="{732650A8-B251-528E-C4AA-675411ED4B76}"/>
              </a:ext>
            </a:extLst>
          </p:cNvPr>
          <p:cNvSpPr txBox="1"/>
          <p:nvPr/>
        </p:nvSpPr>
        <p:spPr>
          <a:xfrm>
            <a:off x="4305992" y="259405"/>
            <a:ext cx="3245809" cy="6001643"/>
          </a:xfrm>
          <a:prstGeom prst="rect">
            <a:avLst/>
          </a:prstGeom>
          <a:noFill/>
        </p:spPr>
        <p:txBody>
          <a:bodyPr wrap="square">
            <a:spAutoFit/>
          </a:bodyPr>
          <a:lstStyle/>
          <a:p>
            <a:r>
              <a:rPr lang="fr-FR" sz="1200" kern="100" dirty="0">
                <a:latin typeface="Calibri" panose="020F0502020204030204" pitchFamily="34" charset="0"/>
                <a:ea typeface="DengXian" panose="02010600030101010101" pitchFamily="2" charset="-122"/>
                <a:cs typeface="Arial" panose="020B0604020202020204" pitchFamily="34" charset="0"/>
              </a:rPr>
              <a:t>T</a:t>
            </a:r>
            <a:r>
              <a:rPr lang="fr-FR" sz="1200" kern="100" dirty="0">
                <a:effectLst/>
                <a:latin typeface="Calibri" panose="020F0502020204030204" pitchFamily="34" charset="0"/>
                <a:ea typeface="DengXian" panose="02010600030101010101" pitchFamily="2" charset="-122"/>
                <a:cs typeface="Arial" panose="020B0604020202020204" pitchFamily="34" charset="0"/>
              </a:rPr>
              <a:t>echnologie de pointe, fruit de 15 ans de recherche par le professeur </a:t>
            </a:r>
            <a:r>
              <a:rPr lang="fr-FR" sz="1200" kern="100" dirty="0" err="1">
                <a:effectLst/>
                <a:latin typeface="Calibri" panose="020F0502020204030204" pitchFamily="34" charset="0"/>
                <a:ea typeface="DengXian" panose="02010600030101010101" pitchFamily="2" charset="-122"/>
                <a:cs typeface="Arial" panose="020B0604020202020204" pitchFamily="34" charset="0"/>
              </a:rPr>
              <a:t>S.Clémençon</a:t>
            </a:r>
            <a:r>
              <a:rPr lang="fr-FR" sz="1200" kern="100" dirty="0">
                <a:effectLst/>
                <a:latin typeface="Calibri" panose="020F0502020204030204" pitchFamily="34" charset="0"/>
                <a:ea typeface="DengXian" panose="02010600030101010101" pitchFamily="2" charset="-122"/>
                <a:cs typeface="Arial" panose="020B0604020202020204" pitchFamily="34" charset="0"/>
              </a:rPr>
              <a:t> de Télécom Paris, codéveloppée avec des start</a:t>
            </a:r>
            <a:r>
              <a:rPr lang="fr-FR" sz="1200" kern="100" dirty="0">
                <a:latin typeface="Calibri" panose="020F0502020204030204" pitchFamily="34" charset="0"/>
                <a:ea typeface="DengXian" panose="02010600030101010101" pitchFamily="2" charset="-122"/>
                <a:cs typeface="Arial" panose="020B0604020202020204" pitchFamily="34" charset="0"/>
              </a:rPr>
              <a:t>-</a:t>
            </a:r>
            <a:r>
              <a:rPr lang="fr-FR" sz="1200" kern="100" dirty="0">
                <a:effectLst/>
                <a:latin typeface="Calibri" panose="020F0502020204030204" pitchFamily="34" charset="0"/>
                <a:ea typeface="DengXian" panose="02010600030101010101" pitchFamily="2" charset="-122"/>
                <a:cs typeface="Arial" panose="020B0604020202020204" pitchFamily="34" charset="0"/>
              </a:rPr>
              <a:t>up du plateau de Saclay offre des garanties mathématiques inégalées. </a:t>
            </a:r>
            <a:br>
              <a:rPr lang="fr-FR" sz="1200" kern="100" dirty="0">
                <a:effectLst/>
                <a:latin typeface="Calibri" panose="020F0502020204030204" pitchFamily="34" charset="0"/>
                <a:ea typeface="DengXian" panose="02010600030101010101" pitchFamily="2" charset="-122"/>
                <a:cs typeface="Arial" panose="020B0604020202020204" pitchFamily="34" charset="0"/>
              </a:rPr>
            </a:br>
            <a:r>
              <a:rPr lang="fr-FR" sz="1200" kern="100" dirty="0">
                <a:effectLst/>
                <a:latin typeface="Calibri" panose="020F0502020204030204" pitchFamily="34" charset="0"/>
                <a:ea typeface="DengXian" panose="02010600030101010101" pitchFamily="2" charset="-122"/>
                <a:cs typeface="Arial" panose="020B0604020202020204" pitchFamily="34" charset="0"/>
              </a:rPr>
              <a:t>Notre algorithme est non seulement performant et explicable, mais il passe également à l'échelle, permettant de quantifier l'incertitude statistique et d'identifier et corriger les dérives de distribution, même dans </a:t>
            </a:r>
            <a:r>
              <a:rPr lang="fr-FR" sz="1200" kern="100" dirty="0">
                <a:latin typeface="Calibri" panose="020F0502020204030204" pitchFamily="34" charset="0"/>
                <a:ea typeface="DengXian" panose="02010600030101010101" pitchFamily="2" charset="-122"/>
                <a:cs typeface="Arial" panose="020B0604020202020204" pitchFamily="34" charset="0"/>
              </a:rPr>
              <a:t>d</a:t>
            </a:r>
            <a:r>
              <a:rPr lang="fr-FR" sz="1200" kern="100" dirty="0">
                <a:effectLst/>
                <a:latin typeface="Calibri" panose="020F0502020204030204" pitchFamily="34" charset="0"/>
                <a:ea typeface="DengXian" panose="02010600030101010101" pitchFamily="2" charset="-122"/>
                <a:cs typeface="Arial" panose="020B0604020202020204" pitchFamily="34" charset="0"/>
              </a:rPr>
              <a:t>es jeux de données complexes (signaux biologiques et données de vie du patient, etc.).</a:t>
            </a:r>
          </a:p>
          <a:p>
            <a:endParaRPr lang="fr-FR" sz="1200" kern="100" dirty="0">
              <a:effectLst/>
              <a:latin typeface="Calibri" panose="020F0502020204030204" pitchFamily="34" charset="0"/>
              <a:ea typeface="DengXian" panose="02010600030101010101" pitchFamily="2" charset="-122"/>
              <a:cs typeface="Arial" panose="020B0604020202020204" pitchFamily="34" charset="0"/>
            </a:endParaRPr>
          </a:p>
          <a:p>
            <a:r>
              <a:rPr lang="fr-FR" sz="1200" kern="100" dirty="0">
                <a:latin typeface="Calibri" panose="020F0502020204030204" pitchFamily="34" charset="0"/>
                <a:ea typeface="DengXian" panose="02010600030101010101" pitchFamily="2" charset="-122"/>
                <a:cs typeface="Arial" panose="020B0604020202020204" pitchFamily="34" charset="0"/>
              </a:rPr>
              <a:t>Avantages concurrentiels d’ARTIST </a:t>
            </a:r>
            <a:r>
              <a:rPr lang="fr-FR" sz="1200" kern="100" dirty="0">
                <a:effectLst/>
                <a:latin typeface="Calibri" panose="020F0502020204030204" pitchFamily="34" charset="0"/>
                <a:ea typeface="DengXian" panose="02010600030101010101" pitchFamily="2" charset="-122"/>
                <a:cs typeface="Arial" panose="020B0604020202020204" pitchFamily="34" charset="0"/>
              </a:rPr>
              <a:t>:</a:t>
            </a:r>
          </a:p>
          <a:p>
            <a:endParaRPr lang="fr-FR" sz="1200" kern="100" dirty="0">
              <a:effectLst/>
              <a:latin typeface="Calibri" panose="020F0502020204030204" pitchFamily="34" charset="0"/>
              <a:ea typeface="DengXian" panose="02010600030101010101" pitchFamily="2" charset="-122"/>
              <a:cs typeface="Arial" panose="020B0604020202020204" pitchFamily="34" charset="0"/>
            </a:endParaRPr>
          </a:p>
          <a:p>
            <a:pPr marL="223838" lvl="0" indent="-223838">
              <a:buSzPts val="1000"/>
              <a:buFont typeface="Symbol" pitchFamily="2" charset="2"/>
              <a:buChar char=""/>
              <a:tabLst>
                <a:tab pos="457200" algn="l"/>
              </a:tabLst>
            </a:pPr>
            <a:r>
              <a:rPr lang="fr-FR" sz="1200" b="1" kern="100" dirty="0">
                <a:effectLst/>
                <a:latin typeface="Calibri" panose="020F0502020204030204" pitchFamily="34" charset="0"/>
                <a:ea typeface="DengXian" panose="02010600030101010101" pitchFamily="2" charset="-122"/>
                <a:cs typeface="Arial" panose="020B0604020202020204" pitchFamily="34" charset="0"/>
              </a:rPr>
              <a:t>Performance et Explicabilité </a:t>
            </a:r>
            <a:r>
              <a:rPr lang="fr-FR" sz="1200" kern="100" dirty="0">
                <a:effectLst/>
                <a:latin typeface="Calibri" panose="020F0502020204030204" pitchFamily="34" charset="0"/>
                <a:ea typeface="DengXian" panose="02010600030101010101" pitchFamily="2" charset="-122"/>
                <a:cs typeface="Arial" panose="020B0604020202020204" pitchFamily="34" charset="0"/>
              </a:rPr>
              <a:t>: Notre solution garantit des résultats précis et compréhensibles, essentiels pour des décisions médicales éclairées.</a:t>
            </a:r>
          </a:p>
          <a:p>
            <a:pPr marL="223838" lvl="0" indent="-223838">
              <a:buSzPts val="1000"/>
              <a:buFont typeface="Symbol" pitchFamily="2" charset="2"/>
              <a:buChar char=""/>
              <a:tabLst>
                <a:tab pos="457200" algn="l"/>
              </a:tabLst>
            </a:pPr>
            <a:r>
              <a:rPr lang="fr-FR" sz="1200" b="1" kern="100" dirty="0">
                <a:effectLst/>
                <a:latin typeface="Calibri" panose="020F0502020204030204" pitchFamily="34" charset="0"/>
                <a:ea typeface="DengXian" panose="02010600030101010101" pitchFamily="2" charset="-122"/>
                <a:cs typeface="Arial" panose="020B0604020202020204" pitchFamily="34" charset="0"/>
              </a:rPr>
              <a:t>Scalabilité </a:t>
            </a:r>
            <a:r>
              <a:rPr lang="fr-FR" sz="1200" kern="100" dirty="0">
                <a:effectLst/>
                <a:latin typeface="Calibri" panose="020F0502020204030204" pitchFamily="34" charset="0"/>
                <a:ea typeface="DengXian" panose="02010600030101010101" pitchFamily="2" charset="-122"/>
                <a:cs typeface="Arial" panose="020B0604020202020204" pitchFamily="34" charset="0"/>
              </a:rPr>
              <a:t>: Adaptée aux grandes masses de données, idéale pour les essais cliniques et l'analyse de cohortes.</a:t>
            </a:r>
          </a:p>
          <a:p>
            <a:pPr marL="223838" lvl="0" indent="-223838">
              <a:buSzPts val="1000"/>
              <a:buFont typeface="Symbol" pitchFamily="2" charset="2"/>
              <a:buChar char=""/>
              <a:tabLst>
                <a:tab pos="457200" algn="l"/>
              </a:tabLst>
            </a:pPr>
            <a:r>
              <a:rPr lang="fr-FR" sz="1200" b="1" kern="100" dirty="0">
                <a:effectLst/>
                <a:latin typeface="Calibri" panose="020F0502020204030204" pitchFamily="34" charset="0"/>
                <a:ea typeface="DengXian" panose="02010600030101010101" pitchFamily="2" charset="-122"/>
                <a:cs typeface="Arial" panose="020B0604020202020204" pitchFamily="34" charset="0"/>
              </a:rPr>
              <a:t>Quantification de l'Incertitude </a:t>
            </a:r>
            <a:r>
              <a:rPr lang="fr-FR" sz="1200" kern="100" dirty="0">
                <a:effectLst/>
                <a:latin typeface="Calibri" panose="020F0502020204030204" pitchFamily="34" charset="0"/>
                <a:ea typeface="DengXian" panose="02010600030101010101" pitchFamily="2" charset="-122"/>
                <a:cs typeface="Arial" panose="020B0604020202020204" pitchFamily="34" charset="0"/>
              </a:rPr>
              <a:t>: Permet une évaluation rigoureuse des risques, cruciale pour les diagnostics et les traitements.</a:t>
            </a:r>
          </a:p>
          <a:p>
            <a:pPr marL="223838" lvl="0" indent="-223838">
              <a:buSzPts val="1000"/>
              <a:buFont typeface="Symbol" pitchFamily="2" charset="2"/>
              <a:buChar char=""/>
              <a:tabLst>
                <a:tab pos="457200" algn="l"/>
              </a:tabLst>
            </a:pPr>
            <a:r>
              <a:rPr lang="fr-FR" sz="1200" b="1" kern="100" dirty="0">
                <a:effectLst/>
                <a:latin typeface="Calibri" panose="020F0502020204030204" pitchFamily="34" charset="0"/>
                <a:ea typeface="DengXian" panose="02010600030101010101" pitchFamily="2" charset="-122"/>
                <a:cs typeface="Arial" panose="020B0604020202020204" pitchFamily="34" charset="0"/>
              </a:rPr>
              <a:t>Correction des Dérives de Distribution : </a:t>
            </a:r>
            <a:br>
              <a:rPr lang="fr-FR" sz="1200" b="1" kern="100" dirty="0">
                <a:effectLst/>
                <a:latin typeface="Calibri" panose="020F0502020204030204" pitchFamily="34" charset="0"/>
                <a:ea typeface="DengXian" panose="02010600030101010101" pitchFamily="2" charset="-122"/>
                <a:cs typeface="Arial" panose="020B0604020202020204" pitchFamily="34" charset="0"/>
              </a:rPr>
            </a:br>
            <a:r>
              <a:rPr lang="fr-FR" sz="1200" kern="100" dirty="0">
                <a:effectLst/>
                <a:latin typeface="Calibri" panose="020F0502020204030204" pitchFamily="34" charset="0"/>
                <a:ea typeface="DengXian" panose="02010600030101010101" pitchFamily="2" charset="-122"/>
                <a:cs typeface="Arial" panose="020B0604020202020204" pitchFamily="34" charset="0"/>
              </a:rPr>
              <a:t>Assure la fiabilité des analyses, même avec des données complexes et hétérogènes.</a:t>
            </a:r>
          </a:p>
          <a:p>
            <a:pPr marL="223838" lvl="0" indent="-223838">
              <a:buSzPts val="1000"/>
              <a:buFont typeface="Symbol" pitchFamily="2" charset="2"/>
              <a:buChar char=""/>
              <a:tabLst>
                <a:tab pos="457200" algn="l"/>
              </a:tabLst>
            </a:pPr>
            <a:r>
              <a:rPr lang="fr-FR" sz="1200" b="1" kern="100" dirty="0">
                <a:latin typeface="Calibri" panose="020F0502020204030204" pitchFamily="34" charset="0"/>
                <a:ea typeface="DengXian" panose="02010600030101010101" pitchFamily="2" charset="-122"/>
                <a:cs typeface="Arial" panose="020B0604020202020204" pitchFamily="34" charset="0"/>
              </a:rPr>
              <a:t>Équipe experte</a:t>
            </a:r>
            <a:r>
              <a:rPr lang="fr-FR" sz="1200" kern="100" dirty="0">
                <a:latin typeface="Calibri" panose="020F0502020204030204" pitchFamily="34" charset="0"/>
                <a:ea typeface="DengXian" panose="02010600030101010101" pitchFamily="2" charset="-122"/>
                <a:cs typeface="Arial" panose="020B0604020202020204" pitchFamily="34" charset="0"/>
              </a:rPr>
              <a:t> : notre équipe comprend des experts de gestion de projets, des référents du monde de la santé, et les chercheurs ayant mis au point la technologie.</a:t>
            </a:r>
            <a:endParaRPr lang="fr-FR" sz="1200" kern="100" dirty="0">
              <a:effectLst/>
              <a:latin typeface="Calibri" panose="020F0502020204030204" pitchFamily="34" charset="0"/>
              <a:ea typeface="DengXian" panose="02010600030101010101" pitchFamily="2" charset="-122"/>
              <a:cs typeface="Arial" panose="020B0604020202020204" pitchFamily="34" charset="0"/>
            </a:endParaRPr>
          </a:p>
        </p:txBody>
      </p:sp>
      <p:pic>
        <p:nvPicPr>
          <p:cNvPr id="9" name="Image 8">
            <a:extLst>
              <a:ext uri="{FF2B5EF4-FFF2-40B4-BE49-F238E27FC236}">
                <a16:creationId xmlns:a16="http://schemas.microsoft.com/office/drawing/2014/main" id="{E374F010-865D-1D21-7D4A-82DAC372031C}"/>
              </a:ext>
            </a:extLst>
          </p:cNvPr>
          <p:cNvPicPr>
            <a:picLocks noChangeAspect="1"/>
          </p:cNvPicPr>
          <p:nvPr/>
        </p:nvPicPr>
        <p:blipFill>
          <a:blip r:embed="rId5"/>
          <a:stretch>
            <a:fillRect/>
          </a:stretch>
        </p:blipFill>
        <p:spPr>
          <a:xfrm>
            <a:off x="166254" y="3280634"/>
            <a:ext cx="2584159" cy="1656413"/>
          </a:xfrm>
          <a:prstGeom prst="rect">
            <a:avLst/>
          </a:prstGeom>
        </p:spPr>
      </p:pic>
      <p:pic>
        <p:nvPicPr>
          <p:cNvPr id="10" name="Image 9">
            <a:extLst>
              <a:ext uri="{FF2B5EF4-FFF2-40B4-BE49-F238E27FC236}">
                <a16:creationId xmlns:a16="http://schemas.microsoft.com/office/drawing/2014/main" id="{29748316-7848-7E34-6EEB-1DF864711202}"/>
              </a:ext>
            </a:extLst>
          </p:cNvPr>
          <p:cNvPicPr>
            <a:picLocks noChangeAspect="1"/>
          </p:cNvPicPr>
          <p:nvPr/>
        </p:nvPicPr>
        <p:blipFill>
          <a:blip r:embed="rId6"/>
          <a:stretch>
            <a:fillRect/>
          </a:stretch>
        </p:blipFill>
        <p:spPr>
          <a:xfrm>
            <a:off x="166254" y="5025162"/>
            <a:ext cx="3414166" cy="1172027"/>
          </a:xfrm>
          <a:prstGeom prst="rect">
            <a:avLst/>
          </a:prstGeom>
        </p:spPr>
      </p:pic>
      <p:sp>
        <p:nvSpPr>
          <p:cNvPr id="11" name="ZoneTexte 10">
            <a:extLst>
              <a:ext uri="{FF2B5EF4-FFF2-40B4-BE49-F238E27FC236}">
                <a16:creationId xmlns:a16="http://schemas.microsoft.com/office/drawing/2014/main" id="{E871B354-752F-FC4A-D0D0-150E20E817CE}"/>
              </a:ext>
            </a:extLst>
          </p:cNvPr>
          <p:cNvSpPr txBox="1"/>
          <p:nvPr/>
        </p:nvSpPr>
        <p:spPr>
          <a:xfrm>
            <a:off x="2871497" y="3308029"/>
            <a:ext cx="1313411" cy="1477328"/>
          </a:xfrm>
          <a:prstGeom prst="rect">
            <a:avLst/>
          </a:prstGeom>
          <a:noFill/>
        </p:spPr>
        <p:txBody>
          <a:bodyPr wrap="square" rtlCol="0">
            <a:spAutoFit/>
          </a:bodyPr>
          <a:lstStyle/>
          <a:p>
            <a:r>
              <a:rPr lang="fr-FR" sz="1000" i="1" dirty="0">
                <a:solidFill>
                  <a:schemeClr val="accent5">
                    <a:lumMod val="75000"/>
                  </a:schemeClr>
                </a:solidFill>
              </a:rPr>
              <a:t>Interfaces simples, personnalisables pour les besoins spécifiques </a:t>
            </a:r>
            <a:br>
              <a:rPr lang="fr-FR" sz="1000" i="1" dirty="0">
                <a:solidFill>
                  <a:schemeClr val="accent5">
                    <a:lumMod val="75000"/>
                  </a:schemeClr>
                </a:solidFill>
              </a:rPr>
            </a:br>
            <a:r>
              <a:rPr lang="fr-FR" sz="1000" i="1" dirty="0">
                <a:solidFill>
                  <a:schemeClr val="accent5">
                    <a:lumMod val="75000"/>
                  </a:schemeClr>
                </a:solidFill>
              </a:rPr>
              <a:t>(</a:t>
            </a:r>
            <a:r>
              <a:rPr lang="fr-FR" sz="1000" i="1" dirty="0" err="1">
                <a:solidFill>
                  <a:schemeClr val="accent5">
                    <a:lumMod val="75000"/>
                  </a:schemeClr>
                </a:solidFill>
              </a:rPr>
              <a:t>scoring</a:t>
            </a:r>
            <a:r>
              <a:rPr lang="fr-FR" sz="1000" i="1" dirty="0">
                <a:solidFill>
                  <a:schemeClr val="accent5">
                    <a:lumMod val="75000"/>
                  </a:schemeClr>
                </a:solidFill>
              </a:rPr>
              <a:t>, identification et correction automatique de biais entre cohortes)</a:t>
            </a:r>
          </a:p>
        </p:txBody>
      </p:sp>
      <p:sp>
        <p:nvSpPr>
          <p:cNvPr id="12" name="ZoneTexte 11">
            <a:extLst>
              <a:ext uri="{FF2B5EF4-FFF2-40B4-BE49-F238E27FC236}">
                <a16:creationId xmlns:a16="http://schemas.microsoft.com/office/drawing/2014/main" id="{0D8352D1-9741-CFAE-F41E-66B0B7B056CC}"/>
              </a:ext>
            </a:extLst>
          </p:cNvPr>
          <p:cNvSpPr txBox="1"/>
          <p:nvPr/>
        </p:nvSpPr>
        <p:spPr>
          <a:xfrm>
            <a:off x="166254" y="6197189"/>
            <a:ext cx="4139738" cy="400110"/>
          </a:xfrm>
          <a:prstGeom prst="rect">
            <a:avLst/>
          </a:prstGeom>
          <a:noFill/>
        </p:spPr>
        <p:txBody>
          <a:bodyPr wrap="square" rtlCol="0">
            <a:spAutoFit/>
          </a:bodyPr>
          <a:lstStyle/>
          <a:p>
            <a:r>
              <a:rPr lang="fr-FR" sz="1000" i="1" dirty="0">
                <a:solidFill>
                  <a:schemeClr val="accent5">
                    <a:lumMod val="75000"/>
                  </a:schemeClr>
                </a:solidFill>
              </a:rPr>
              <a:t>Explicable par construction, inclut les dernières avancées en interprétabilité des algorithmes d’IA et des interfaces expertes à la demande</a:t>
            </a:r>
          </a:p>
        </p:txBody>
      </p:sp>
      <p:sp>
        <p:nvSpPr>
          <p:cNvPr id="13" name="ZoneTexte 12">
            <a:extLst>
              <a:ext uri="{FF2B5EF4-FFF2-40B4-BE49-F238E27FC236}">
                <a16:creationId xmlns:a16="http://schemas.microsoft.com/office/drawing/2014/main" id="{C72C22D5-3E0F-34A9-AF80-223C5A4FBDD4}"/>
              </a:ext>
            </a:extLst>
          </p:cNvPr>
          <p:cNvSpPr txBox="1"/>
          <p:nvPr/>
        </p:nvSpPr>
        <p:spPr>
          <a:xfrm>
            <a:off x="340869" y="10284450"/>
            <a:ext cx="6502400" cy="307777"/>
          </a:xfrm>
          <a:prstGeom prst="rect">
            <a:avLst/>
          </a:prstGeom>
          <a:solidFill>
            <a:schemeClr val="bg1">
              <a:alpha val="74095"/>
            </a:schemeClr>
          </a:solidFill>
        </p:spPr>
        <p:txBody>
          <a:bodyPr wrap="square">
            <a:spAutoFit/>
          </a:bodyPr>
          <a:lstStyle/>
          <a:p>
            <a:r>
              <a:rPr lang="fr-FR" sz="1400" kern="100" dirty="0">
                <a:effectLst/>
                <a:latin typeface="Calibri" panose="020F0502020204030204" pitchFamily="34" charset="0"/>
                <a:ea typeface="DengXian" panose="02010600030101010101" pitchFamily="2" charset="-122"/>
                <a:cs typeface="Arial" panose="020B0604020202020204" pitchFamily="34" charset="0"/>
              </a:rPr>
              <a:t>Nous contacter : </a:t>
            </a:r>
            <a:r>
              <a:rPr lang="fr-FR" sz="1400" kern="100" dirty="0">
                <a:effectLst/>
                <a:latin typeface="Calibri" panose="020F0502020204030204" pitchFamily="34" charset="0"/>
                <a:ea typeface="DengXian" panose="02010600030101010101" pitchFamily="2" charset="-122"/>
                <a:cs typeface="Arial" panose="020B0604020202020204" pitchFamily="34" charset="0"/>
                <a:hlinkClick r:id="rId7"/>
              </a:rPr>
              <a:t>patricia.rigou@telecom-paris.fr</a:t>
            </a:r>
            <a:r>
              <a:rPr lang="fr-FR" sz="1400" kern="100" dirty="0">
                <a:effectLst/>
                <a:latin typeface="Calibri" panose="020F0502020204030204" pitchFamily="34" charset="0"/>
                <a:ea typeface="DengXian" panose="02010600030101010101" pitchFamily="2" charset="-122"/>
                <a:cs typeface="Arial" panose="020B0604020202020204" pitchFamily="34" charset="0"/>
              </a:rPr>
              <a:t>, </a:t>
            </a:r>
            <a:r>
              <a:rPr lang="fr-FR" sz="1400" kern="100" dirty="0">
                <a:effectLst/>
                <a:latin typeface="Calibri" panose="020F0502020204030204" pitchFamily="34" charset="0"/>
                <a:ea typeface="DengXian" panose="02010600030101010101" pitchFamily="2" charset="-122"/>
                <a:cs typeface="Arial" panose="020B0604020202020204" pitchFamily="34" charset="0"/>
                <a:hlinkClick r:id="rId8"/>
              </a:rPr>
              <a:t>stephan.clemencon@telecom-paris.fr</a:t>
            </a:r>
            <a:r>
              <a:rPr lang="fr-FR" sz="1400" kern="100" dirty="0">
                <a:effectLst/>
                <a:latin typeface="Calibri" panose="020F0502020204030204" pitchFamily="34" charset="0"/>
                <a:ea typeface="DengXian" panose="02010600030101010101" pitchFamily="2" charset="-122"/>
                <a:cs typeface="Arial" panose="020B0604020202020204" pitchFamily="34" charset="0"/>
              </a:rPr>
              <a:t> </a:t>
            </a:r>
          </a:p>
        </p:txBody>
      </p:sp>
    </p:spTree>
    <p:extLst>
      <p:ext uri="{BB962C8B-B14F-4D97-AF65-F5344CB8AC3E}">
        <p14:creationId xmlns:p14="http://schemas.microsoft.com/office/powerpoint/2010/main" val="18024242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a:extLst>
            <a:ext uri="{FF2B5EF4-FFF2-40B4-BE49-F238E27FC236}">
              <a16:creationId xmlns:a16="http://schemas.microsoft.com/office/drawing/2014/main" id="{38E86834-814E-1B10-628F-23204F295DED}"/>
            </a:ext>
          </a:extLst>
        </p:cNvPr>
        <p:cNvGrpSpPr/>
        <p:nvPr/>
      </p:nvGrpSpPr>
      <p:grpSpPr>
        <a:xfrm>
          <a:off x="0" y="0"/>
          <a:ext cx="0" cy="0"/>
          <a:chOff x="0" y="0"/>
          <a:chExt cx="0" cy="0"/>
        </a:xfrm>
      </p:grpSpPr>
      <p:sp>
        <p:nvSpPr>
          <p:cNvPr id="6" name="ZoneTexte 5">
            <a:extLst>
              <a:ext uri="{FF2B5EF4-FFF2-40B4-BE49-F238E27FC236}">
                <a16:creationId xmlns:a16="http://schemas.microsoft.com/office/drawing/2014/main" id="{2FDEFF36-5721-B383-5290-F5B6BAAEAAB7}"/>
              </a:ext>
            </a:extLst>
          </p:cNvPr>
          <p:cNvSpPr txBox="1"/>
          <p:nvPr/>
        </p:nvSpPr>
        <p:spPr>
          <a:xfrm>
            <a:off x="230302" y="267593"/>
            <a:ext cx="6705711" cy="3416320"/>
          </a:xfrm>
          <a:prstGeom prst="rect">
            <a:avLst/>
          </a:prstGeom>
          <a:noFill/>
        </p:spPr>
        <p:txBody>
          <a:bodyPr wrap="square">
            <a:spAutoFit/>
          </a:bodyPr>
          <a:lstStyle/>
          <a:p>
            <a:r>
              <a:rPr lang="fr-FR" sz="1200" kern="100" dirty="0">
                <a:effectLst/>
                <a:latin typeface="Calibri" panose="020F0502020204030204" pitchFamily="34" charset="0"/>
                <a:ea typeface="DengXian" panose="02010600030101010101" pitchFamily="2" charset="-122"/>
                <a:cs typeface="Arial" panose="020B0604020202020204" pitchFamily="34" charset="0"/>
              </a:rPr>
              <a:t>Découvrez notre solution d'algorithme d'IA de </a:t>
            </a:r>
            <a:r>
              <a:rPr lang="fr-FR" sz="1200" kern="100" dirty="0" err="1">
                <a:effectLst/>
                <a:latin typeface="Calibri" panose="020F0502020204030204" pitchFamily="34" charset="0"/>
                <a:ea typeface="DengXian" panose="02010600030101010101" pitchFamily="2" charset="-122"/>
                <a:cs typeface="Arial" panose="020B0604020202020204" pitchFamily="34" charset="0"/>
              </a:rPr>
              <a:t>scoring</a:t>
            </a:r>
            <a:r>
              <a:rPr lang="fr-FR" sz="1200" kern="100" dirty="0">
                <a:effectLst/>
                <a:latin typeface="Calibri" panose="020F0502020204030204" pitchFamily="34" charset="0"/>
                <a:ea typeface="DengXian" panose="02010600030101010101" pitchFamily="2" charset="-122"/>
                <a:cs typeface="Arial" panose="020B0604020202020204" pitchFamily="34" charset="0"/>
              </a:rPr>
              <a:t>, spécialement conçue pour répondre aux défis complexes du secteur de la santé. Cette technologie de pointe, fruit de 15 ans de recherche par le professeur Stéphan </a:t>
            </a:r>
            <a:r>
              <a:rPr lang="fr-FR" sz="1200" kern="100" dirty="0" err="1">
                <a:effectLst/>
                <a:latin typeface="Calibri" panose="020F0502020204030204" pitchFamily="34" charset="0"/>
                <a:ea typeface="DengXian" panose="02010600030101010101" pitchFamily="2" charset="-122"/>
                <a:cs typeface="Arial" panose="020B0604020202020204" pitchFamily="34" charset="0"/>
              </a:rPr>
              <a:t>Clémençon</a:t>
            </a:r>
            <a:r>
              <a:rPr lang="fr-FR" sz="1200" kern="100" dirty="0">
                <a:effectLst/>
                <a:latin typeface="Calibri" panose="020F0502020204030204" pitchFamily="34" charset="0"/>
                <a:ea typeface="DengXian" panose="02010600030101010101" pitchFamily="2" charset="-122"/>
                <a:cs typeface="Arial" panose="020B0604020202020204" pitchFamily="34" charset="0"/>
              </a:rPr>
              <a:t> de Télécom Paris, offre des garanties mathématiques inégalées. </a:t>
            </a:r>
            <a:br>
              <a:rPr lang="fr-FR" sz="1200" kern="100" dirty="0">
                <a:effectLst/>
                <a:latin typeface="Calibri" panose="020F0502020204030204" pitchFamily="34" charset="0"/>
                <a:ea typeface="DengXian" panose="02010600030101010101" pitchFamily="2" charset="-122"/>
                <a:cs typeface="Arial" panose="020B0604020202020204" pitchFamily="34" charset="0"/>
              </a:rPr>
            </a:br>
            <a:r>
              <a:rPr lang="fr-FR" sz="1200" kern="100" dirty="0">
                <a:effectLst/>
                <a:latin typeface="Calibri" panose="020F0502020204030204" pitchFamily="34" charset="0"/>
                <a:ea typeface="DengXian" panose="02010600030101010101" pitchFamily="2" charset="-122"/>
                <a:cs typeface="Arial" panose="020B0604020202020204" pitchFamily="34" charset="0"/>
              </a:rPr>
              <a:t>Notre algorithme est non seulement performant et explicable, mais il passe également à l'échelle, permettant de quantifier l'incertitude statistique et d'identifier et corriger les dérives de distribution, même en très haute dimension dans les jeux de données.</a:t>
            </a:r>
          </a:p>
          <a:p>
            <a:endParaRPr lang="fr-FR" sz="1200" kern="100" dirty="0">
              <a:effectLst/>
              <a:latin typeface="Calibri" panose="020F0502020204030204" pitchFamily="34" charset="0"/>
              <a:ea typeface="DengXian" panose="02010600030101010101" pitchFamily="2" charset="-122"/>
              <a:cs typeface="Arial" panose="020B0604020202020204" pitchFamily="34" charset="0"/>
            </a:endParaRPr>
          </a:p>
          <a:p>
            <a:r>
              <a:rPr lang="fr-FR" sz="1200" kern="100" dirty="0">
                <a:effectLst/>
                <a:latin typeface="Calibri" panose="020F0502020204030204" pitchFamily="34" charset="0"/>
                <a:ea typeface="DengXian" panose="02010600030101010101" pitchFamily="2" charset="-122"/>
                <a:cs typeface="Arial" panose="020B0604020202020204" pitchFamily="34" charset="0"/>
              </a:rPr>
              <a:t>Points Forts :</a:t>
            </a:r>
          </a:p>
          <a:p>
            <a:pPr marL="342900" lvl="0" indent="-342900">
              <a:buSzPts val="1000"/>
              <a:buFont typeface="Symbol" pitchFamily="2" charset="2"/>
              <a:buChar char=""/>
              <a:tabLst>
                <a:tab pos="457200" algn="l"/>
              </a:tabLst>
            </a:pPr>
            <a:r>
              <a:rPr lang="fr-FR" sz="1200" b="1" kern="100" dirty="0">
                <a:effectLst/>
                <a:latin typeface="Calibri" panose="020F0502020204030204" pitchFamily="34" charset="0"/>
                <a:ea typeface="DengXian" panose="02010600030101010101" pitchFamily="2" charset="-122"/>
                <a:cs typeface="Arial" panose="020B0604020202020204" pitchFamily="34" charset="0"/>
              </a:rPr>
              <a:t>Performance et Explicabilité </a:t>
            </a:r>
            <a:r>
              <a:rPr lang="fr-FR" sz="1200" kern="100" dirty="0">
                <a:effectLst/>
                <a:latin typeface="Calibri" panose="020F0502020204030204" pitchFamily="34" charset="0"/>
                <a:ea typeface="DengXian" panose="02010600030101010101" pitchFamily="2" charset="-122"/>
                <a:cs typeface="Arial" panose="020B0604020202020204" pitchFamily="34" charset="0"/>
              </a:rPr>
              <a:t>: Notre solution garantit des résultats précis et compréhensibles, essentiels pour des décisions médicales éclairées.</a:t>
            </a:r>
          </a:p>
          <a:p>
            <a:pPr marL="342900" lvl="0" indent="-342900">
              <a:buSzPts val="1000"/>
              <a:buFont typeface="Symbol" pitchFamily="2" charset="2"/>
              <a:buChar char=""/>
              <a:tabLst>
                <a:tab pos="457200" algn="l"/>
              </a:tabLst>
            </a:pPr>
            <a:r>
              <a:rPr lang="fr-FR" sz="1200" b="1" kern="100" dirty="0">
                <a:effectLst/>
                <a:latin typeface="Calibri" panose="020F0502020204030204" pitchFamily="34" charset="0"/>
                <a:ea typeface="DengXian" panose="02010600030101010101" pitchFamily="2" charset="-122"/>
                <a:cs typeface="Arial" panose="020B0604020202020204" pitchFamily="34" charset="0"/>
              </a:rPr>
              <a:t>Scalabilité </a:t>
            </a:r>
            <a:r>
              <a:rPr lang="fr-FR" sz="1200" kern="100" dirty="0">
                <a:effectLst/>
                <a:latin typeface="Calibri" panose="020F0502020204030204" pitchFamily="34" charset="0"/>
                <a:ea typeface="DengXian" panose="02010600030101010101" pitchFamily="2" charset="-122"/>
                <a:cs typeface="Arial" panose="020B0604020202020204" pitchFamily="34" charset="0"/>
              </a:rPr>
              <a:t>: Adaptée aux grandes masses de données, idéale pour les essais cliniques et l'analyse de cohortes.</a:t>
            </a:r>
          </a:p>
          <a:p>
            <a:pPr marL="342900" lvl="0" indent="-342900">
              <a:buSzPts val="1000"/>
              <a:buFont typeface="Symbol" pitchFamily="2" charset="2"/>
              <a:buChar char=""/>
              <a:tabLst>
                <a:tab pos="457200" algn="l"/>
              </a:tabLst>
            </a:pPr>
            <a:r>
              <a:rPr lang="fr-FR" sz="1200" b="1" kern="100" dirty="0">
                <a:effectLst/>
                <a:latin typeface="Calibri" panose="020F0502020204030204" pitchFamily="34" charset="0"/>
                <a:ea typeface="DengXian" panose="02010600030101010101" pitchFamily="2" charset="-122"/>
                <a:cs typeface="Arial" panose="020B0604020202020204" pitchFamily="34" charset="0"/>
              </a:rPr>
              <a:t>Quantification de l'Incertitude </a:t>
            </a:r>
            <a:r>
              <a:rPr lang="fr-FR" sz="1200" kern="100" dirty="0">
                <a:effectLst/>
                <a:latin typeface="Calibri" panose="020F0502020204030204" pitchFamily="34" charset="0"/>
                <a:ea typeface="DengXian" panose="02010600030101010101" pitchFamily="2" charset="-122"/>
                <a:cs typeface="Arial" panose="020B0604020202020204" pitchFamily="34" charset="0"/>
              </a:rPr>
              <a:t>: Permet une évaluation rigoureuse des risques, cruciale pour les diagnostics et les traitements.</a:t>
            </a:r>
          </a:p>
          <a:p>
            <a:pPr marL="342900" lvl="0" indent="-342900">
              <a:buSzPts val="1000"/>
              <a:buFont typeface="Symbol" pitchFamily="2" charset="2"/>
              <a:buChar char=""/>
              <a:tabLst>
                <a:tab pos="457200" algn="l"/>
              </a:tabLst>
            </a:pPr>
            <a:r>
              <a:rPr lang="fr-FR" sz="1200" b="1" kern="100" dirty="0">
                <a:effectLst/>
                <a:latin typeface="Calibri" panose="020F0502020204030204" pitchFamily="34" charset="0"/>
                <a:ea typeface="DengXian" panose="02010600030101010101" pitchFamily="2" charset="-122"/>
                <a:cs typeface="Arial" panose="020B0604020202020204" pitchFamily="34" charset="0"/>
              </a:rPr>
              <a:t>Correction des Dérives de Distribution : </a:t>
            </a:r>
            <a:r>
              <a:rPr lang="fr-FR" sz="1200" kern="100" dirty="0">
                <a:effectLst/>
                <a:latin typeface="Calibri" panose="020F0502020204030204" pitchFamily="34" charset="0"/>
                <a:ea typeface="DengXian" panose="02010600030101010101" pitchFamily="2" charset="-122"/>
                <a:cs typeface="Arial" panose="020B0604020202020204" pitchFamily="34" charset="0"/>
              </a:rPr>
              <a:t>Assure la fiabilité des analyses, même avec des données complexes et hétérogènes.</a:t>
            </a:r>
          </a:p>
          <a:p>
            <a:pPr marL="342900" lvl="0" indent="-342900">
              <a:buSzPts val="1000"/>
              <a:buFont typeface="Symbol" pitchFamily="2" charset="2"/>
              <a:buChar char=""/>
              <a:tabLst>
                <a:tab pos="457200" algn="l"/>
              </a:tabLst>
            </a:pPr>
            <a:r>
              <a:rPr lang="fr-FR" sz="1200" b="1" kern="100" dirty="0">
                <a:latin typeface="Calibri" panose="020F0502020204030204" pitchFamily="34" charset="0"/>
                <a:ea typeface="DengXian" panose="02010600030101010101" pitchFamily="2" charset="-122"/>
                <a:cs typeface="Arial" panose="020B0604020202020204" pitchFamily="34" charset="0"/>
              </a:rPr>
              <a:t>Équipe experte</a:t>
            </a:r>
            <a:r>
              <a:rPr lang="fr-FR" sz="1200" kern="100" dirty="0">
                <a:latin typeface="Calibri" panose="020F0502020204030204" pitchFamily="34" charset="0"/>
                <a:ea typeface="DengXian" panose="02010600030101010101" pitchFamily="2" charset="-122"/>
                <a:cs typeface="Arial" panose="020B0604020202020204" pitchFamily="34" charset="0"/>
              </a:rPr>
              <a:t> : notre équipe comprend des experts de gestion de projets, des référents du monde de la santé, et les chercheurs ayant mis au point la technologie.</a:t>
            </a:r>
            <a:endParaRPr lang="fr-FR" sz="1200" kern="100" dirty="0">
              <a:effectLst/>
              <a:latin typeface="Calibri" panose="020F0502020204030204" pitchFamily="34" charset="0"/>
              <a:ea typeface="DengXian" panose="02010600030101010101" pitchFamily="2" charset="-122"/>
              <a:cs typeface="Arial" panose="020B0604020202020204" pitchFamily="34" charset="0"/>
            </a:endParaRPr>
          </a:p>
        </p:txBody>
      </p:sp>
      <p:sp>
        <p:nvSpPr>
          <p:cNvPr id="8" name="ZoneTexte 7">
            <a:extLst>
              <a:ext uri="{FF2B5EF4-FFF2-40B4-BE49-F238E27FC236}">
                <a16:creationId xmlns:a16="http://schemas.microsoft.com/office/drawing/2014/main" id="{F7906F1B-16FF-B916-B8A4-D000A9F17FB7}"/>
              </a:ext>
            </a:extLst>
          </p:cNvPr>
          <p:cNvSpPr txBox="1"/>
          <p:nvPr/>
        </p:nvSpPr>
        <p:spPr>
          <a:xfrm>
            <a:off x="230302" y="5852916"/>
            <a:ext cx="7099069" cy="3970318"/>
          </a:xfrm>
          <a:prstGeom prst="rect">
            <a:avLst/>
          </a:prstGeom>
          <a:noFill/>
        </p:spPr>
        <p:txBody>
          <a:bodyPr wrap="square">
            <a:spAutoFit/>
          </a:bodyPr>
          <a:lstStyle/>
          <a:p>
            <a:r>
              <a:rPr lang="fr-FR" sz="1200" kern="100" dirty="0">
                <a:effectLst/>
                <a:latin typeface="Calibri" panose="020F0502020204030204" pitchFamily="34" charset="0"/>
                <a:ea typeface="DengXian" panose="02010600030101010101" pitchFamily="2" charset="-122"/>
                <a:cs typeface="Arial" panose="020B0604020202020204" pitchFamily="34" charset="0"/>
              </a:rPr>
              <a:t>Optimisez vos Processus Médicaux avec une Technologie de Pointe</a:t>
            </a:r>
          </a:p>
          <a:p>
            <a:endParaRPr lang="fr-FR" sz="1200" kern="100" dirty="0">
              <a:effectLst/>
              <a:latin typeface="Calibri" panose="020F0502020204030204" pitchFamily="34" charset="0"/>
              <a:ea typeface="DengXian" panose="02010600030101010101" pitchFamily="2" charset="-122"/>
              <a:cs typeface="Arial" panose="020B0604020202020204" pitchFamily="34" charset="0"/>
            </a:endParaRPr>
          </a:p>
          <a:p>
            <a:r>
              <a:rPr lang="fr-FR" sz="1200" kern="100" dirty="0">
                <a:effectLst/>
                <a:latin typeface="Calibri" panose="020F0502020204030204" pitchFamily="34" charset="0"/>
                <a:ea typeface="DengXian" panose="02010600030101010101" pitchFamily="2" charset="-122"/>
                <a:cs typeface="Arial" panose="020B0604020202020204" pitchFamily="34" charset="0"/>
              </a:rPr>
              <a:t>Pour les hôpitaux, les médecins et les statisticiens, notre solution d'IA de </a:t>
            </a:r>
            <a:r>
              <a:rPr lang="fr-FR" sz="1200" kern="100" dirty="0" err="1">
                <a:effectLst/>
                <a:latin typeface="Calibri" panose="020F0502020204030204" pitchFamily="34" charset="0"/>
                <a:ea typeface="DengXian" panose="02010600030101010101" pitchFamily="2" charset="-122"/>
                <a:cs typeface="Arial" panose="020B0604020202020204" pitchFamily="34" charset="0"/>
              </a:rPr>
              <a:t>scoring</a:t>
            </a:r>
            <a:r>
              <a:rPr lang="fr-FR" sz="1200" kern="100" dirty="0">
                <a:effectLst/>
                <a:latin typeface="Calibri" panose="020F0502020204030204" pitchFamily="34" charset="0"/>
                <a:ea typeface="DengXian" panose="02010600030101010101" pitchFamily="2" charset="-122"/>
                <a:cs typeface="Arial" panose="020B0604020202020204" pitchFamily="34" charset="0"/>
              </a:rPr>
              <a:t> apporte des avantages significatifs. Elle permet d'améliorer la précision des essais cliniques, d'optimiser l'analyse des cohortes de patients et de fournir des outils puissants pour la prise de décision médicale. Grâce à ses garanties mathématiques et sa capacité à gérer des données en très haute dimension, notre algorithme est un atout inestimable pour la recherche médicale et les soins aux patients.</a:t>
            </a:r>
          </a:p>
          <a:p>
            <a:r>
              <a:rPr lang="fr-FR" sz="1200" kern="100" dirty="0">
                <a:effectLst/>
                <a:latin typeface="Calibri" panose="020F0502020204030204" pitchFamily="34" charset="0"/>
                <a:ea typeface="DengXian" panose="02010600030101010101" pitchFamily="2" charset="-122"/>
                <a:cs typeface="Arial" panose="020B0604020202020204" pitchFamily="34" charset="0"/>
              </a:rPr>
              <a:t>Avantages Spécifiques :</a:t>
            </a:r>
          </a:p>
          <a:p>
            <a:pPr marL="342900" lvl="0" indent="-342900">
              <a:buSzPts val="1000"/>
              <a:buFont typeface="Symbol" pitchFamily="2" charset="2"/>
              <a:buChar char=""/>
              <a:tabLst>
                <a:tab pos="457200" algn="l"/>
              </a:tabLst>
            </a:pPr>
            <a:r>
              <a:rPr lang="fr-FR" sz="1200" kern="100" dirty="0">
                <a:effectLst/>
                <a:latin typeface="Calibri" panose="020F0502020204030204" pitchFamily="34" charset="0"/>
                <a:ea typeface="DengXian" panose="02010600030101010101" pitchFamily="2" charset="-122"/>
                <a:cs typeface="Arial" panose="020B0604020202020204" pitchFamily="34" charset="0"/>
              </a:rPr>
              <a:t>Essais Cliniques : Améliore la précision et la fiabilité des résultats, permettant des avancées plus rapides et plus sûres.</a:t>
            </a:r>
          </a:p>
          <a:p>
            <a:pPr marL="342900" lvl="0" indent="-342900">
              <a:buSzPts val="1000"/>
              <a:buFont typeface="Symbol" pitchFamily="2" charset="2"/>
              <a:buChar char=""/>
              <a:tabLst>
                <a:tab pos="457200" algn="l"/>
              </a:tabLst>
            </a:pPr>
            <a:r>
              <a:rPr lang="fr-FR" sz="1200" kern="100" dirty="0">
                <a:effectLst/>
                <a:latin typeface="Calibri" panose="020F0502020204030204" pitchFamily="34" charset="0"/>
                <a:ea typeface="DengXian" panose="02010600030101010101" pitchFamily="2" charset="-122"/>
                <a:cs typeface="Arial" panose="020B0604020202020204" pitchFamily="34" charset="0"/>
              </a:rPr>
              <a:t>Analyse de Cohortes : Facilite l'identification des tendances et des corrélations, essentielles pour la recherche épidémiologique.</a:t>
            </a:r>
          </a:p>
          <a:p>
            <a:pPr marL="342900" lvl="0" indent="-342900">
              <a:buSzPts val="1000"/>
              <a:buFont typeface="Symbol" pitchFamily="2" charset="2"/>
              <a:buChar char=""/>
              <a:tabLst>
                <a:tab pos="457200" algn="l"/>
              </a:tabLst>
            </a:pPr>
            <a:r>
              <a:rPr lang="fr-FR" sz="1200" kern="100" dirty="0">
                <a:effectLst/>
                <a:latin typeface="Calibri" panose="020F0502020204030204" pitchFamily="34" charset="0"/>
                <a:ea typeface="DengXian" panose="02010600030101010101" pitchFamily="2" charset="-122"/>
                <a:cs typeface="Arial" panose="020B0604020202020204" pitchFamily="34" charset="0"/>
              </a:rPr>
              <a:t>Hôpitaux et Médecins : Fournit des outils de diagnostic et de traitement plus précis, améliorant la qualité des soins.</a:t>
            </a:r>
          </a:p>
          <a:p>
            <a:pPr marL="342900" lvl="0" indent="-342900">
              <a:buSzPts val="1000"/>
              <a:buFont typeface="Symbol" pitchFamily="2" charset="2"/>
              <a:buChar char=""/>
              <a:tabLst>
                <a:tab pos="457200" algn="l"/>
              </a:tabLst>
            </a:pPr>
            <a:r>
              <a:rPr lang="fr-FR" sz="1200" kern="100" dirty="0">
                <a:effectLst/>
                <a:latin typeface="Calibri" panose="020F0502020204030204" pitchFamily="34" charset="0"/>
                <a:ea typeface="DengXian" panose="02010600030101010101" pitchFamily="2" charset="-122"/>
                <a:cs typeface="Arial" panose="020B0604020202020204" pitchFamily="34" charset="0"/>
              </a:rPr>
              <a:t>Statisticiens : Offre des garanties mathématiques et des outils avancés pour une analyse de données rigoureuse et fiable.</a:t>
            </a:r>
          </a:p>
          <a:p>
            <a:pPr marL="342900" lvl="0" indent="-342900">
              <a:buSzPts val="1000"/>
              <a:buFont typeface="Symbol" pitchFamily="2" charset="2"/>
              <a:buChar char=""/>
              <a:tabLst>
                <a:tab pos="457200" algn="l"/>
              </a:tabLst>
            </a:pPr>
            <a:endParaRPr lang="fr-FR" sz="1200" kern="100" dirty="0">
              <a:latin typeface="Calibri" panose="020F0502020204030204" pitchFamily="34" charset="0"/>
              <a:ea typeface="DengXian" panose="02010600030101010101" pitchFamily="2" charset="-122"/>
              <a:cs typeface="Arial" panose="020B0604020202020204" pitchFamily="34" charset="0"/>
            </a:endParaRPr>
          </a:p>
          <a:p>
            <a:pPr marL="342900" lvl="0" indent="-342900">
              <a:buSzPts val="1000"/>
              <a:buFont typeface="Symbol" pitchFamily="2" charset="2"/>
              <a:buChar char=""/>
              <a:tabLst>
                <a:tab pos="457200" algn="l"/>
              </a:tabLst>
            </a:pPr>
            <a:endParaRPr lang="fr-FR" sz="1200" kern="100" dirty="0">
              <a:effectLst/>
              <a:latin typeface="Calibri" panose="020F0502020204030204" pitchFamily="34" charset="0"/>
              <a:ea typeface="DengXian" panose="02010600030101010101" pitchFamily="2" charset="-122"/>
              <a:cs typeface="Arial" panose="020B0604020202020204" pitchFamily="34" charset="0"/>
            </a:endParaRPr>
          </a:p>
          <a:p>
            <a:r>
              <a:rPr lang="fr-FR" sz="1200" kern="100" dirty="0">
                <a:effectLst/>
                <a:latin typeface="Calibri" panose="020F0502020204030204" pitchFamily="34" charset="0"/>
                <a:ea typeface="DengXian" panose="02010600030101010101" pitchFamily="2" charset="-122"/>
                <a:cs typeface="Arial" panose="020B0604020202020204" pitchFamily="34" charset="0"/>
              </a:rPr>
              <a:t>Conclusion : Adoptez notre solution d'algorithme d'IA de </a:t>
            </a:r>
            <a:r>
              <a:rPr lang="fr-FR" sz="1200" kern="100" dirty="0" err="1">
                <a:effectLst/>
                <a:latin typeface="Calibri" panose="020F0502020204030204" pitchFamily="34" charset="0"/>
                <a:ea typeface="DengXian" panose="02010600030101010101" pitchFamily="2" charset="-122"/>
                <a:cs typeface="Arial" panose="020B0604020202020204" pitchFamily="34" charset="0"/>
              </a:rPr>
              <a:t>scoring</a:t>
            </a:r>
            <a:r>
              <a:rPr lang="fr-FR" sz="1200" kern="100" dirty="0">
                <a:effectLst/>
                <a:latin typeface="Calibri" panose="020F0502020204030204" pitchFamily="34" charset="0"/>
                <a:ea typeface="DengXian" panose="02010600030101010101" pitchFamily="2" charset="-122"/>
                <a:cs typeface="Arial" panose="020B0604020202020204" pitchFamily="34" charset="0"/>
              </a:rPr>
              <a:t> pour transformer vos processus médicaux et améliorer la qualité des soins. Avec des garanties mathématiques et une performance inégalée, notre technologie est la clé pour des avancées significatives dans le secteur de la santé.</a:t>
            </a:r>
          </a:p>
        </p:txBody>
      </p:sp>
      <p:pic>
        <p:nvPicPr>
          <p:cNvPr id="12" name="Picture 2">
            <a:extLst>
              <a:ext uri="{FF2B5EF4-FFF2-40B4-BE49-F238E27FC236}">
                <a16:creationId xmlns:a16="http://schemas.microsoft.com/office/drawing/2014/main" id="{D425A8BC-4003-B94C-3E1B-600CC56A91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6013" y="435978"/>
            <a:ext cx="393358" cy="619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8575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505254CB-27B8-9367-E6EC-A8660C1CBDA5}"/>
              </a:ext>
            </a:extLst>
          </p:cNvPr>
          <p:cNvSpPr txBox="1"/>
          <p:nvPr/>
        </p:nvSpPr>
        <p:spPr>
          <a:xfrm>
            <a:off x="230302" y="267593"/>
            <a:ext cx="6705711" cy="3416320"/>
          </a:xfrm>
          <a:prstGeom prst="rect">
            <a:avLst/>
          </a:prstGeom>
          <a:noFill/>
        </p:spPr>
        <p:txBody>
          <a:bodyPr wrap="square">
            <a:spAutoFit/>
          </a:bodyPr>
          <a:lstStyle/>
          <a:p>
            <a:r>
              <a:rPr lang="fr-FR" sz="1200" kern="100" dirty="0">
                <a:effectLst/>
                <a:latin typeface="Calibri" panose="020F0502020204030204" pitchFamily="34" charset="0"/>
                <a:ea typeface="DengXian" panose="02010600030101010101" pitchFamily="2" charset="-122"/>
                <a:cs typeface="Arial" panose="020B0604020202020204" pitchFamily="34" charset="0"/>
              </a:rPr>
              <a:t>Découvrez notre solution d'algorithme d'IA de </a:t>
            </a:r>
            <a:r>
              <a:rPr lang="fr-FR" sz="1200" kern="100" dirty="0" err="1">
                <a:effectLst/>
                <a:latin typeface="Calibri" panose="020F0502020204030204" pitchFamily="34" charset="0"/>
                <a:ea typeface="DengXian" panose="02010600030101010101" pitchFamily="2" charset="-122"/>
                <a:cs typeface="Arial" panose="020B0604020202020204" pitchFamily="34" charset="0"/>
              </a:rPr>
              <a:t>scoring</a:t>
            </a:r>
            <a:r>
              <a:rPr lang="fr-FR" sz="1200" kern="100" dirty="0">
                <a:effectLst/>
                <a:latin typeface="Calibri" panose="020F0502020204030204" pitchFamily="34" charset="0"/>
                <a:ea typeface="DengXian" panose="02010600030101010101" pitchFamily="2" charset="-122"/>
                <a:cs typeface="Arial" panose="020B0604020202020204" pitchFamily="34" charset="0"/>
              </a:rPr>
              <a:t>, spécialement conçue pour répondre aux défis complexes du secteur de la santé. Cette technologie de pointe, fruit de 15 ans de recherche par le professeur Stéphan </a:t>
            </a:r>
            <a:r>
              <a:rPr lang="fr-FR" sz="1200" kern="100" dirty="0" err="1">
                <a:effectLst/>
                <a:latin typeface="Calibri" panose="020F0502020204030204" pitchFamily="34" charset="0"/>
                <a:ea typeface="DengXian" panose="02010600030101010101" pitchFamily="2" charset="-122"/>
                <a:cs typeface="Arial" panose="020B0604020202020204" pitchFamily="34" charset="0"/>
              </a:rPr>
              <a:t>Clémençon</a:t>
            </a:r>
            <a:r>
              <a:rPr lang="fr-FR" sz="1200" kern="100" dirty="0">
                <a:effectLst/>
                <a:latin typeface="Calibri" panose="020F0502020204030204" pitchFamily="34" charset="0"/>
                <a:ea typeface="DengXian" panose="02010600030101010101" pitchFamily="2" charset="-122"/>
                <a:cs typeface="Arial" panose="020B0604020202020204" pitchFamily="34" charset="0"/>
              </a:rPr>
              <a:t> de Télécom Paris, offre des garanties mathématiques inégalées. </a:t>
            </a:r>
            <a:br>
              <a:rPr lang="fr-FR" sz="1200" kern="100" dirty="0">
                <a:effectLst/>
                <a:latin typeface="Calibri" panose="020F0502020204030204" pitchFamily="34" charset="0"/>
                <a:ea typeface="DengXian" panose="02010600030101010101" pitchFamily="2" charset="-122"/>
                <a:cs typeface="Arial" panose="020B0604020202020204" pitchFamily="34" charset="0"/>
              </a:rPr>
            </a:br>
            <a:r>
              <a:rPr lang="fr-FR" sz="1200" kern="100" dirty="0">
                <a:effectLst/>
                <a:latin typeface="Calibri" panose="020F0502020204030204" pitchFamily="34" charset="0"/>
                <a:ea typeface="DengXian" panose="02010600030101010101" pitchFamily="2" charset="-122"/>
                <a:cs typeface="Arial" panose="020B0604020202020204" pitchFamily="34" charset="0"/>
              </a:rPr>
              <a:t>Notre algorithme est non seulement performant et explicable, mais il passe également à l'échelle, permettant de quantifier l'incertitude statistique et d'identifier et corriger les dérives de distribution, même en très haute dimension dans les jeux de données.</a:t>
            </a:r>
          </a:p>
          <a:p>
            <a:endParaRPr lang="fr-FR" sz="1200" kern="100" dirty="0">
              <a:effectLst/>
              <a:latin typeface="Calibri" panose="020F0502020204030204" pitchFamily="34" charset="0"/>
              <a:ea typeface="DengXian" panose="02010600030101010101" pitchFamily="2" charset="-122"/>
              <a:cs typeface="Arial" panose="020B0604020202020204" pitchFamily="34" charset="0"/>
            </a:endParaRPr>
          </a:p>
          <a:p>
            <a:r>
              <a:rPr lang="fr-FR" sz="1200" kern="100" dirty="0">
                <a:effectLst/>
                <a:latin typeface="Calibri" panose="020F0502020204030204" pitchFamily="34" charset="0"/>
                <a:ea typeface="DengXian" panose="02010600030101010101" pitchFamily="2" charset="-122"/>
                <a:cs typeface="Arial" panose="020B0604020202020204" pitchFamily="34" charset="0"/>
              </a:rPr>
              <a:t>Points Forts :</a:t>
            </a:r>
          </a:p>
          <a:p>
            <a:pPr marL="342900" lvl="0" indent="-342900">
              <a:buSzPts val="1000"/>
              <a:buFont typeface="Symbol" pitchFamily="2" charset="2"/>
              <a:buChar char=""/>
              <a:tabLst>
                <a:tab pos="457200" algn="l"/>
              </a:tabLst>
            </a:pPr>
            <a:r>
              <a:rPr lang="fr-FR" sz="1200" b="1" kern="100" dirty="0">
                <a:effectLst/>
                <a:latin typeface="Calibri" panose="020F0502020204030204" pitchFamily="34" charset="0"/>
                <a:ea typeface="DengXian" panose="02010600030101010101" pitchFamily="2" charset="-122"/>
                <a:cs typeface="Arial" panose="020B0604020202020204" pitchFamily="34" charset="0"/>
              </a:rPr>
              <a:t>Performance et Explicabilité </a:t>
            </a:r>
            <a:r>
              <a:rPr lang="fr-FR" sz="1200" kern="100" dirty="0">
                <a:effectLst/>
                <a:latin typeface="Calibri" panose="020F0502020204030204" pitchFamily="34" charset="0"/>
                <a:ea typeface="DengXian" panose="02010600030101010101" pitchFamily="2" charset="-122"/>
                <a:cs typeface="Arial" panose="020B0604020202020204" pitchFamily="34" charset="0"/>
              </a:rPr>
              <a:t>: Notre solution garantit des résultats précis et compréhensibles, essentiels pour des décisions médicales éclairées.</a:t>
            </a:r>
          </a:p>
          <a:p>
            <a:pPr marL="342900" lvl="0" indent="-342900">
              <a:buSzPts val="1000"/>
              <a:buFont typeface="Symbol" pitchFamily="2" charset="2"/>
              <a:buChar char=""/>
              <a:tabLst>
                <a:tab pos="457200" algn="l"/>
              </a:tabLst>
            </a:pPr>
            <a:r>
              <a:rPr lang="fr-FR" sz="1200" b="1" kern="100" dirty="0">
                <a:effectLst/>
                <a:latin typeface="Calibri" panose="020F0502020204030204" pitchFamily="34" charset="0"/>
                <a:ea typeface="DengXian" panose="02010600030101010101" pitchFamily="2" charset="-122"/>
                <a:cs typeface="Arial" panose="020B0604020202020204" pitchFamily="34" charset="0"/>
              </a:rPr>
              <a:t>Scalabilité </a:t>
            </a:r>
            <a:r>
              <a:rPr lang="fr-FR" sz="1200" kern="100" dirty="0">
                <a:effectLst/>
                <a:latin typeface="Calibri" panose="020F0502020204030204" pitchFamily="34" charset="0"/>
                <a:ea typeface="DengXian" panose="02010600030101010101" pitchFamily="2" charset="-122"/>
                <a:cs typeface="Arial" panose="020B0604020202020204" pitchFamily="34" charset="0"/>
              </a:rPr>
              <a:t>: Adaptée aux grandes masses de données, idéale pour les essais cliniques et l'analyse de cohortes.</a:t>
            </a:r>
          </a:p>
          <a:p>
            <a:pPr marL="342900" lvl="0" indent="-342900">
              <a:buSzPts val="1000"/>
              <a:buFont typeface="Symbol" pitchFamily="2" charset="2"/>
              <a:buChar char=""/>
              <a:tabLst>
                <a:tab pos="457200" algn="l"/>
              </a:tabLst>
            </a:pPr>
            <a:r>
              <a:rPr lang="fr-FR" sz="1200" b="1" kern="100" dirty="0">
                <a:effectLst/>
                <a:latin typeface="Calibri" panose="020F0502020204030204" pitchFamily="34" charset="0"/>
                <a:ea typeface="DengXian" panose="02010600030101010101" pitchFamily="2" charset="-122"/>
                <a:cs typeface="Arial" panose="020B0604020202020204" pitchFamily="34" charset="0"/>
              </a:rPr>
              <a:t>Quantification de l'Incertitude </a:t>
            </a:r>
            <a:r>
              <a:rPr lang="fr-FR" sz="1200" kern="100" dirty="0">
                <a:effectLst/>
                <a:latin typeface="Calibri" panose="020F0502020204030204" pitchFamily="34" charset="0"/>
                <a:ea typeface="DengXian" panose="02010600030101010101" pitchFamily="2" charset="-122"/>
                <a:cs typeface="Arial" panose="020B0604020202020204" pitchFamily="34" charset="0"/>
              </a:rPr>
              <a:t>: Permet une évaluation rigoureuse des risques, cruciale pour les diagnostics et les traitements.</a:t>
            </a:r>
          </a:p>
          <a:p>
            <a:pPr marL="342900" lvl="0" indent="-342900">
              <a:buSzPts val="1000"/>
              <a:buFont typeface="Symbol" pitchFamily="2" charset="2"/>
              <a:buChar char=""/>
              <a:tabLst>
                <a:tab pos="457200" algn="l"/>
              </a:tabLst>
            </a:pPr>
            <a:r>
              <a:rPr lang="fr-FR" sz="1200" b="1" kern="100" dirty="0">
                <a:effectLst/>
                <a:latin typeface="Calibri" panose="020F0502020204030204" pitchFamily="34" charset="0"/>
                <a:ea typeface="DengXian" panose="02010600030101010101" pitchFamily="2" charset="-122"/>
                <a:cs typeface="Arial" panose="020B0604020202020204" pitchFamily="34" charset="0"/>
              </a:rPr>
              <a:t>Correction des Dérives de Distribution : </a:t>
            </a:r>
            <a:r>
              <a:rPr lang="fr-FR" sz="1200" kern="100" dirty="0">
                <a:effectLst/>
                <a:latin typeface="Calibri" panose="020F0502020204030204" pitchFamily="34" charset="0"/>
                <a:ea typeface="DengXian" panose="02010600030101010101" pitchFamily="2" charset="-122"/>
                <a:cs typeface="Arial" panose="020B0604020202020204" pitchFamily="34" charset="0"/>
              </a:rPr>
              <a:t>Assure la fiabilité des analyses, même avec des données complexes et hétérogènes.</a:t>
            </a:r>
          </a:p>
          <a:p>
            <a:pPr marL="342900" lvl="0" indent="-342900">
              <a:buSzPts val="1000"/>
              <a:buFont typeface="Symbol" pitchFamily="2" charset="2"/>
              <a:buChar char=""/>
              <a:tabLst>
                <a:tab pos="457200" algn="l"/>
              </a:tabLst>
            </a:pPr>
            <a:r>
              <a:rPr lang="fr-FR" sz="1200" b="1" kern="100" dirty="0">
                <a:latin typeface="Calibri" panose="020F0502020204030204" pitchFamily="34" charset="0"/>
                <a:ea typeface="DengXian" panose="02010600030101010101" pitchFamily="2" charset="-122"/>
                <a:cs typeface="Arial" panose="020B0604020202020204" pitchFamily="34" charset="0"/>
              </a:rPr>
              <a:t>Équipe experte</a:t>
            </a:r>
            <a:r>
              <a:rPr lang="fr-FR" sz="1200" kern="100" dirty="0">
                <a:latin typeface="Calibri" panose="020F0502020204030204" pitchFamily="34" charset="0"/>
                <a:ea typeface="DengXian" panose="02010600030101010101" pitchFamily="2" charset="-122"/>
                <a:cs typeface="Arial" panose="020B0604020202020204" pitchFamily="34" charset="0"/>
              </a:rPr>
              <a:t> : notre équipe comprend des experts de gestion de projets, des référents du monde de la santé, et les chercheurs ayant mis au point la technologie.</a:t>
            </a:r>
            <a:endParaRPr lang="fr-FR" sz="1200" kern="100" dirty="0">
              <a:effectLst/>
              <a:latin typeface="Calibri" panose="020F0502020204030204" pitchFamily="34" charset="0"/>
              <a:ea typeface="DengXian" panose="02010600030101010101" pitchFamily="2" charset="-122"/>
              <a:cs typeface="Arial" panose="020B0604020202020204" pitchFamily="34" charset="0"/>
            </a:endParaRPr>
          </a:p>
        </p:txBody>
      </p:sp>
      <p:sp>
        <p:nvSpPr>
          <p:cNvPr id="8" name="ZoneTexte 7">
            <a:extLst>
              <a:ext uri="{FF2B5EF4-FFF2-40B4-BE49-F238E27FC236}">
                <a16:creationId xmlns:a16="http://schemas.microsoft.com/office/drawing/2014/main" id="{9D800726-0D68-91B3-8106-2D88C7092A86}"/>
              </a:ext>
            </a:extLst>
          </p:cNvPr>
          <p:cNvSpPr txBox="1"/>
          <p:nvPr/>
        </p:nvSpPr>
        <p:spPr>
          <a:xfrm>
            <a:off x="230302" y="5852916"/>
            <a:ext cx="7099069" cy="3970318"/>
          </a:xfrm>
          <a:prstGeom prst="rect">
            <a:avLst/>
          </a:prstGeom>
          <a:noFill/>
        </p:spPr>
        <p:txBody>
          <a:bodyPr wrap="square">
            <a:spAutoFit/>
          </a:bodyPr>
          <a:lstStyle/>
          <a:p>
            <a:r>
              <a:rPr lang="fr-FR" sz="1200" kern="100" dirty="0">
                <a:effectLst/>
                <a:latin typeface="Calibri" panose="020F0502020204030204" pitchFamily="34" charset="0"/>
                <a:ea typeface="DengXian" panose="02010600030101010101" pitchFamily="2" charset="-122"/>
                <a:cs typeface="Arial" panose="020B0604020202020204" pitchFamily="34" charset="0"/>
              </a:rPr>
              <a:t>Optimisez vos Processus Médicaux avec une Technologie de Pointe</a:t>
            </a:r>
          </a:p>
          <a:p>
            <a:endParaRPr lang="fr-FR" sz="1200" kern="100" dirty="0">
              <a:effectLst/>
              <a:latin typeface="Calibri" panose="020F0502020204030204" pitchFamily="34" charset="0"/>
              <a:ea typeface="DengXian" panose="02010600030101010101" pitchFamily="2" charset="-122"/>
              <a:cs typeface="Arial" panose="020B0604020202020204" pitchFamily="34" charset="0"/>
            </a:endParaRPr>
          </a:p>
          <a:p>
            <a:r>
              <a:rPr lang="fr-FR" sz="1200" kern="100" dirty="0">
                <a:effectLst/>
                <a:latin typeface="Calibri" panose="020F0502020204030204" pitchFamily="34" charset="0"/>
                <a:ea typeface="DengXian" panose="02010600030101010101" pitchFamily="2" charset="-122"/>
                <a:cs typeface="Arial" panose="020B0604020202020204" pitchFamily="34" charset="0"/>
              </a:rPr>
              <a:t>Pour les hôpitaux, les médecins et les statisticiens, notre solution d'IA de </a:t>
            </a:r>
            <a:r>
              <a:rPr lang="fr-FR" sz="1200" kern="100" dirty="0" err="1">
                <a:effectLst/>
                <a:latin typeface="Calibri" panose="020F0502020204030204" pitchFamily="34" charset="0"/>
                <a:ea typeface="DengXian" panose="02010600030101010101" pitchFamily="2" charset="-122"/>
                <a:cs typeface="Arial" panose="020B0604020202020204" pitchFamily="34" charset="0"/>
              </a:rPr>
              <a:t>scoring</a:t>
            </a:r>
            <a:r>
              <a:rPr lang="fr-FR" sz="1200" kern="100" dirty="0">
                <a:effectLst/>
                <a:latin typeface="Calibri" panose="020F0502020204030204" pitchFamily="34" charset="0"/>
                <a:ea typeface="DengXian" panose="02010600030101010101" pitchFamily="2" charset="-122"/>
                <a:cs typeface="Arial" panose="020B0604020202020204" pitchFamily="34" charset="0"/>
              </a:rPr>
              <a:t> apporte des avantages significatifs. Elle permet d'améliorer la précision des essais cliniques, d'optimiser l'analyse des cohortes de patients et de fournir des outils puissants pour la prise de décision médicale. Grâce à ses garanties mathématiques et sa capacité à gérer des données en très haute dimension, notre algorithme est un atout inestimable pour la recherche médicale et les soins aux patients.</a:t>
            </a:r>
          </a:p>
          <a:p>
            <a:r>
              <a:rPr lang="fr-FR" sz="1200" kern="100" dirty="0">
                <a:effectLst/>
                <a:latin typeface="Calibri" panose="020F0502020204030204" pitchFamily="34" charset="0"/>
                <a:ea typeface="DengXian" panose="02010600030101010101" pitchFamily="2" charset="-122"/>
                <a:cs typeface="Arial" panose="020B0604020202020204" pitchFamily="34" charset="0"/>
              </a:rPr>
              <a:t>Avantages Spécifiques :</a:t>
            </a:r>
          </a:p>
          <a:p>
            <a:pPr marL="342900" lvl="0" indent="-342900">
              <a:buSzPts val="1000"/>
              <a:buFont typeface="Symbol" pitchFamily="2" charset="2"/>
              <a:buChar char=""/>
              <a:tabLst>
                <a:tab pos="457200" algn="l"/>
              </a:tabLst>
            </a:pPr>
            <a:r>
              <a:rPr lang="fr-FR" sz="1200" kern="100" dirty="0">
                <a:effectLst/>
                <a:latin typeface="Calibri" panose="020F0502020204030204" pitchFamily="34" charset="0"/>
                <a:ea typeface="DengXian" panose="02010600030101010101" pitchFamily="2" charset="-122"/>
                <a:cs typeface="Arial" panose="020B0604020202020204" pitchFamily="34" charset="0"/>
              </a:rPr>
              <a:t>Essais Cliniques : Améliore la précision et la fiabilité des résultats, permettant des avancées plus rapides et plus sûres.</a:t>
            </a:r>
          </a:p>
          <a:p>
            <a:pPr marL="342900" lvl="0" indent="-342900">
              <a:buSzPts val="1000"/>
              <a:buFont typeface="Symbol" pitchFamily="2" charset="2"/>
              <a:buChar char=""/>
              <a:tabLst>
                <a:tab pos="457200" algn="l"/>
              </a:tabLst>
            </a:pPr>
            <a:r>
              <a:rPr lang="fr-FR" sz="1200" kern="100" dirty="0">
                <a:effectLst/>
                <a:latin typeface="Calibri" panose="020F0502020204030204" pitchFamily="34" charset="0"/>
                <a:ea typeface="DengXian" panose="02010600030101010101" pitchFamily="2" charset="-122"/>
                <a:cs typeface="Arial" panose="020B0604020202020204" pitchFamily="34" charset="0"/>
              </a:rPr>
              <a:t>Analyse de Cohortes : Facilite l'identification des tendances et des corrélations, essentielles pour la recherche épidémiologique.</a:t>
            </a:r>
          </a:p>
          <a:p>
            <a:pPr marL="342900" lvl="0" indent="-342900">
              <a:buSzPts val="1000"/>
              <a:buFont typeface="Symbol" pitchFamily="2" charset="2"/>
              <a:buChar char=""/>
              <a:tabLst>
                <a:tab pos="457200" algn="l"/>
              </a:tabLst>
            </a:pPr>
            <a:r>
              <a:rPr lang="fr-FR" sz="1200" kern="100" dirty="0">
                <a:effectLst/>
                <a:latin typeface="Calibri" panose="020F0502020204030204" pitchFamily="34" charset="0"/>
                <a:ea typeface="DengXian" panose="02010600030101010101" pitchFamily="2" charset="-122"/>
                <a:cs typeface="Arial" panose="020B0604020202020204" pitchFamily="34" charset="0"/>
              </a:rPr>
              <a:t>Hôpitaux et Médecins : Fournit des outils de diagnostic et de traitement plus précis, améliorant la qualité des soins.</a:t>
            </a:r>
          </a:p>
          <a:p>
            <a:pPr marL="342900" lvl="0" indent="-342900">
              <a:buSzPts val="1000"/>
              <a:buFont typeface="Symbol" pitchFamily="2" charset="2"/>
              <a:buChar char=""/>
              <a:tabLst>
                <a:tab pos="457200" algn="l"/>
              </a:tabLst>
            </a:pPr>
            <a:r>
              <a:rPr lang="fr-FR" sz="1200" kern="100" dirty="0">
                <a:effectLst/>
                <a:latin typeface="Calibri" panose="020F0502020204030204" pitchFamily="34" charset="0"/>
                <a:ea typeface="DengXian" panose="02010600030101010101" pitchFamily="2" charset="-122"/>
                <a:cs typeface="Arial" panose="020B0604020202020204" pitchFamily="34" charset="0"/>
              </a:rPr>
              <a:t>Statisticiens : Offre des garanties mathématiques et des outils avancés pour une analyse de données rigoureuse et fiable.</a:t>
            </a:r>
          </a:p>
          <a:p>
            <a:pPr marL="342900" lvl="0" indent="-342900">
              <a:buSzPts val="1000"/>
              <a:buFont typeface="Symbol" pitchFamily="2" charset="2"/>
              <a:buChar char=""/>
              <a:tabLst>
                <a:tab pos="457200" algn="l"/>
              </a:tabLst>
            </a:pPr>
            <a:endParaRPr lang="fr-FR" sz="1200" kern="100" dirty="0">
              <a:latin typeface="Calibri" panose="020F0502020204030204" pitchFamily="34" charset="0"/>
              <a:ea typeface="DengXian" panose="02010600030101010101" pitchFamily="2" charset="-122"/>
              <a:cs typeface="Arial" panose="020B0604020202020204" pitchFamily="34" charset="0"/>
            </a:endParaRPr>
          </a:p>
          <a:p>
            <a:pPr marL="342900" lvl="0" indent="-342900">
              <a:buSzPts val="1000"/>
              <a:buFont typeface="Symbol" pitchFamily="2" charset="2"/>
              <a:buChar char=""/>
              <a:tabLst>
                <a:tab pos="457200" algn="l"/>
              </a:tabLst>
            </a:pPr>
            <a:endParaRPr lang="fr-FR" sz="1200" kern="100" dirty="0">
              <a:effectLst/>
              <a:latin typeface="Calibri" panose="020F0502020204030204" pitchFamily="34" charset="0"/>
              <a:ea typeface="DengXian" panose="02010600030101010101" pitchFamily="2" charset="-122"/>
              <a:cs typeface="Arial" panose="020B0604020202020204" pitchFamily="34" charset="0"/>
            </a:endParaRPr>
          </a:p>
          <a:p>
            <a:r>
              <a:rPr lang="fr-FR" sz="1200" kern="100" dirty="0">
                <a:effectLst/>
                <a:latin typeface="Calibri" panose="020F0502020204030204" pitchFamily="34" charset="0"/>
                <a:ea typeface="DengXian" panose="02010600030101010101" pitchFamily="2" charset="-122"/>
                <a:cs typeface="Arial" panose="020B0604020202020204" pitchFamily="34" charset="0"/>
              </a:rPr>
              <a:t>Conclusion : Adoptez notre solution d'algorithme d'IA de </a:t>
            </a:r>
            <a:r>
              <a:rPr lang="fr-FR" sz="1200" kern="100" dirty="0" err="1">
                <a:effectLst/>
                <a:latin typeface="Calibri" panose="020F0502020204030204" pitchFamily="34" charset="0"/>
                <a:ea typeface="DengXian" panose="02010600030101010101" pitchFamily="2" charset="-122"/>
                <a:cs typeface="Arial" panose="020B0604020202020204" pitchFamily="34" charset="0"/>
              </a:rPr>
              <a:t>scoring</a:t>
            </a:r>
            <a:r>
              <a:rPr lang="fr-FR" sz="1200" kern="100" dirty="0">
                <a:effectLst/>
                <a:latin typeface="Calibri" panose="020F0502020204030204" pitchFamily="34" charset="0"/>
                <a:ea typeface="DengXian" panose="02010600030101010101" pitchFamily="2" charset="-122"/>
                <a:cs typeface="Arial" panose="020B0604020202020204" pitchFamily="34" charset="0"/>
              </a:rPr>
              <a:t> pour transformer vos processus médicaux et améliorer la qualité des soins. Avec des garanties mathématiques et une performance inégalée, notre technologie est la clé pour des avancées significatives dans le secteur de la santé.</a:t>
            </a:r>
          </a:p>
        </p:txBody>
      </p:sp>
      <p:pic>
        <p:nvPicPr>
          <p:cNvPr id="12" name="Picture 2">
            <a:extLst>
              <a:ext uri="{FF2B5EF4-FFF2-40B4-BE49-F238E27FC236}">
                <a16:creationId xmlns:a16="http://schemas.microsoft.com/office/drawing/2014/main" id="{559260B3-500D-1F99-00F4-1D59DBE760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6013" y="435978"/>
            <a:ext cx="393358" cy="619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5518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F51D53-0CB4-3046-A11F-2414B3030583}"/>
              </a:ext>
            </a:extLst>
          </p:cNvPr>
          <p:cNvSpPr>
            <a:spLocks noGrp="1"/>
          </p:cNvSpPr>
          <p:nvPr>
            <p:ph type="title"/>
          </p:nvPr>
        </p:nvSpPr>
        <p:spPr/>
        <p:txBody>
          <a:bodyPr/>
          <a:lstStyle/>
          <a:p>
            <a:endParaRPr lang="fr-FR"/>
          </a:p>
        </p:txBody>
      </p:sp>
      <p:sp>
        <p:nvSpPr>
          <p:cNvPr id="3" name="Espace réservé du texte 2">
            <a:extLst>
              <a:ext uri="{FF2B5EF4-FFF2-40B4-BE49-F238E27FC236}">
                <a16:creationId xmlns:a16="http://schemas.microsoft.com/office/drawing/2014/main" id="{D14DABEB-CE1A-6BEE-6F32-4B1DF65CDF6E}"/>
              </a:ext>
            </a:extLst>
          </p:cNvPr>
          <p:cNvSpPr>
            <a:spLocks noGrp="1"/>
          </p:cNvSpPr>
          <p:nvPr>
            <p:ph type="body" idx="1"/>
          </p:nvPr>
        </p:nvSpPr>
        <p:spPr/>
        <p:txBody>
          <a:bodyPr/>
          <a:lstStyle/>
          <a:p>
            <a:endParaRPr lang="fr-FR"/>
          </a:p>
        </p:txBody>
      </p:sp>
      <p:cxnSp>
        <p:nvCxnSpPr>
          <p:cNvPr id="5" name="Connecteur droit avec flèche 4">
            <a:extLst>
              <a:ext uri="{FF2B5EF4-FFF2-40B4-BE49-F238E27FC236}">
                <a16:creationId xmlns:a16="http://schemas.microsoft.com/office/drawing/2014/main" id="{FA3E8349-8D56-3A37-8DD5-6F3298278FD4}"/>
              </a:ext>
            </a:extLst>
          </p:cNvPr>
          <p:cNvCxnSpPr/>
          <p:nvPr/>
        </p:nvCxnSpPr>
        <p:spPr>
          <a:xfrm flipV="1">
            <a:off x="1562793" y="465513"/>
            <a:ext cx="0" cy="17789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Connecteur droit avec flèche 5">
            <a:extLst>
              <a:ext uri="{FF2B5EF4-FFF2-40B4-BE49-F238E27FC236}">
                <a16:creationId xmlns:a16="http://schemas.microsoft.com/office/drawing/2014/main" id="{686D4B4B-E9D4-35C5-A173-DAD8C230B60A}"/>
              </a:ext>
            </a:extLst>
          </p:cNvPr>
          <p:cNvCxnSpPr>
            <a:cxnSpLocks/>
          </p:cNvCxnSpPr>
          <p:nvPr/>
        </p:nvCxnSpPr>
        <p:spPr>
          <a:xfrm>
            <a:off x="1715193" y="2396836"/>
            <a:ext cx="235804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Forme libre 8">
            <a:extLst>
              <a:ext uri="{FF2B5EF4-FFF2-40B4-BE49-F238E27FC236}">
                <a16:creationId xmlns:a16="http://schemas.microsoft.com/office/drawing/2014/main" id="{8D6769EF-DF74-15D6-D98C-6A4D7603005D}"/>
              </a:ext>
            </a:extLst>
          </p:cNvPr>
          <p:cNvSpPr/>
          <p:nvPr/>
        </p:nvSpPr>
        <p:spPr>
          <a:xfrm>
            <a:off x="1562793" y="781395"/>
            <a:ext cx="2358043" cy="1537481"/>
          </a:xfrm>
          <a:custGeom>
            <a:avLst/>
            <a:gdLst>
              <a:gd name="connsiteX0" fmla="*/ 0 w 2358043"/>
              <a:gd name="connsiteY0" fmla="*/ 1537481 h 1537481"/>
              <a:gd name="connsiteX1" fmla="*/ 968481 w 2358043"/>
              <a:gd name="connsiteY1" fmla="*/ 350754 h 1537481"/>
              <a:gd name="connsiteX2" fmla="*/ 2358043 w 2358043"/>
              <a:gd name="connsiteY2" fmla="*/ 24403 h 1537481"/>
            </a:gdLst>
            <a:ahLst/>
            <a:cxnLst>
              <a:cxn ang="0">
                <a:pos x="connsiteX0" y="connsiteY0"/>
              </a:cxn>
              <a:cxn ang="0">
                <a:pos x="connsiteX1" y="connsiteY1"/>
              </a:cxn>
              <a:cxn ang="0">
                <a:pos x="connsiteX2" y="connsiteY2"/>
              </a:cxn>
            </a:cxnLst>
            <a:rect l="l" t="t" r="r" b="b"/>
            <a:pathLst>
              <a:path w="2358043" h="1537481" extrusionOk="0">
                <a:moveTo>
                  <a:pt x="0" y="1537481"/>
                </a:moveTo>
                <a:cubicBezTo>
                  <a:pt x="433348" y="964645"/>
                  <a:pt x="498967" y="754618"/>
                  <a:pt x="968481" y="350754"/>
                </a:cubicBezTo>
                <a:cubicBezTo>
                  <a:pt x="1476317" y="-61111"/>
                  <a:pt x="2049623" y="-12472"/>
                  <a:pt x="2358043" y="24403"/>
                </a:cubicBezTo>
              </a:path>
            </a:pathLst>
          </a:custGeom>
          <a:noFill/>
          <a:ln>
            <a:extLst>
              <a:ext uri="{C807C97D-BFC1-408E-A445-0C87EB9F89A2}">
                <ask:lineSketchStyleProps xmlns:ask="http://schemas.microsoft.com/office/drawing/2018/sketchyshapes" sd="1219033472">
                  <a:custGeom>
                    <a:avLst/>
                    <a:gdLst>
                      <a:gd name="connsiteX0" fmla="*/ 0 w 2793076"/>
                      <a:gd name="connsiteY0" fmla="*/ 1725560 h 1725560"/>
                      <a:gd name="connsiteX1" fmla="*/ 1612669 w 2793076"/>
                      <a:gd name="connsiteY1" fmla="*/ 229270 h 1725560"/>
                      <a:gd name="connsiteX2" fmla="*/ 2793076 w 2793076"/>
                      <a:gd name="connsiteY2" fmla="*/ 29764 h 1725560"/>
                      <a:gd name="connsiteX0" fmla="*/ 0 w 2793076"/>
                      <a:gd name="connsiteY0" fmla="*/ 1703606 h 1703606"/>
                      <a:gd name="connsiteX1" fmla="*/ 1147156 w 2793076"/>
                      <a:gd name="connsiteY1" fmla="*/ 373571 h 1703606"/>
                      <a:gd name="connsiteX2" fmla="*/ 2793076 w 2793076"/>
                      <a:gd name="connsiteY2" fmla="*/ 7810 h 1703606"/>
                      <a:gd name="connsiteX0" fmla="*/ 0 w 2793076"/>
                      <a:gd name="connsiteY0" fmla="*/ 1703606 h 1703606"/>
                      <a:gd name="connsiteX1" fmla="*/ 1147156 w 2793076"/>
                      <a:gd name="connsiteY1" fmla="*/ 373571 h 1703606"/>
                      <a:gd name="connsiteX2" fmla="*/ 2793076 w 2793076"/>
                      <a:gd name="connsiteY2" fmla="*/ 7810 h 1703606"/>
                      <a:gd name="connsiteX0" fmla="*/ 0 w 2793076"/>
                      <a:gd name="connsiteY0" fmla="*/ 1723146 h 1723146"/>
                      <a:gd name="connsiteX1" fmla="*/ 1147156 w 2793076"/>
                      <a:gd name="connsiteY1" fmla="*/ 393111 h 1723146"/>
                      <a:gd name="connsiteX2" fmla="*/ 2793076 w 2793076"/>
                      <a:gd name="connsiteY2" fmla="*/ 27350 h 1723146"/>
                      <a:gd name="connsiteX0" fmla="*/ 0 w 2793076"/>
                      <a:gd name="connsiteY0" fmla="*/ 1723146 h 1723146"/>
                      <a:gd name="connsiteX1" fmla="*/ 1147156 w 2793076"/>
                      <a:gd name="connsiteY1" fmla="*/ 393111 h 1723146"/>
                      <a:gd name="connsiteX2" fmla="*/ 2793076 w 2793076"/>
                      <a:gd name="connsiteY2" fmla="*/ 27350 h 1723146"/>
                    </a:gdLst>
                    <a:ahLst/>
                    <a:cxnLst>
                      <a:cxn ang="0">
                        <a:pos x="connsiteX0" y="connsiteY0"/>
                      </a:cxn>
                      <a:cxn ang="0">
                        <a:pos x="connsiteX1" y="connsiteY1"/>
                      </a:cxn>
                      <a:cxn ang="0">
                        <a:pos x="connsiteX2" y="connsiteY2"/>
                      </a:cxn>
                    </a:cxnLst>
                    <a:rect l="l" t="t" r="r" b="b"/>
                    <a:pathLst>
                      <a:path w="2793076" h="1723146">
                        <a:moveTo>
                          <a:pt x="0" y="1723146"/>
                        </a:moveTo>
                        <a:cubicBezTo>
                          <a:pt x="573578" y="1116317"/>
                          <a:pt x="648392" y="825373"/>
                          <a:pt x="1147156" y="393111"/>
                        </a:cubicBezTo>
                        <a:cubicBezTo>
                          <a:pt x="1729047" y="-72402"/>
                          <a:pt x="2435629" y="-14214"/>
                          <a:pt x="2793076" y="27350"/>
                        </a:cubicBezTo>
                      </a:path>
                    </a:pathLst>
                  </a:cu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2760508100"/>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1421</TotalTime>
  <Words>1417</Words>
  <Application>Microsoft Macintosh PowerPoint</Application>
  <PresentationFormat>Personnalisé</PresentationFormat>
  <Paragraphs>66</Paragraphs>
  <Slides>5</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5</vt:i4>
      </vt:variant>
    </vt:vector>
  </HeadingPairs>
  <TitlesOfParts>
    <vt:vector size="11" baseType="lpstr">
      <vt:lpstr>ui-sans-serif</vt:lpstr>
      <vt:lpstr>Arial</vt:lpstr>
      <vt:lpstr>Calibri</vt:lpstr>
      <vt:lpstr>Calibri Light</vt:lpstr>
      <vt:lpstr>Symbol</vt:lpstr>
      <vt:lpstr>Thème Office</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David Cortés</dc:creator>
  <cp:lastModifiedBy>David Cortés</cp:lastModifiedBy>
  <cp:revision>4</cp:revision>
  <dcterms:created xsi:type="dcterms:W3CDTF">2025-01-20T16:23:16Z</dcterms:created>
  <dcterms:modified xsi:type="dcterms:W3CDTF">2025-01-21T16:05:13Z</dcterms:modified>
</cp:coreProperties>
</file>