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62" r:id="rId4"/>
    <p:sldMasterId id="2147483664" r:id="rId5"/>
    <p:sldMasterId id="2147483666" r:id="rId6"/>
    <p:sldMasterId id="2147483668" r:id="rId7"/>
  </p:sldMasterIdLst>
  <p:notesMasterIdLst>
    <p:notesMasterId r:id="rId16"/>
  </p:notesMasterIdLst>
  <p:handoutMasterIdLst>
    <p:handoutMasterId r:id="rId17"/>
  </p:handoutMasterIdLst>
  <p:sldIdLst>
    <p:sldId id="256" r:id="rId8"/>
    <p:sldId id="4032" r:id="rId9"/>
    <p:sldId id="4064" r:id="rId10"/>
    <p:sldId id="930" r:id="rId11"/>
    <p:sldId id="2147474640" r:id="rId12"/>
    <p:sldId id="305" r:id="rId13"/>
    <p:sldId id="2147474636" r:id="rId14"/>
    <p:sldId id="293" r:id="rId1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2"/>
    <a:srgbClr val="54A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4"/>
    <p:restoredTop sz="97026"/>
  </p:normalViewPr>
  <p:slideViewPr>
    <p:cSldViewPr snapToGrid="0" snapToObjects="1" showGuides="1">
      <p:cViewPr>
        <p:scale>
          <a:sx n="80" d="100"/>
          <a:sy n="80" d="100"/>
        </p:scale>
        <p:origin x="1746" y="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99325A-3130-C44B-9256-BBB2612A92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EE01E6-9A5F-1E48-9ACC-A27DB3FE3D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4BD56-D07B-114A-9834-FC7D14F06210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823352-8D5F-094E-905C-99B13804A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32DF54-D09E-0F47-9E29-34656FE39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284B-320D-9346-92D6-ADC097EA8E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4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CE89-65A5-4220-B129-FFB52205C2CC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DABB2-99E5-4975-A873-E3DC0DCE3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3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F7D0B-DBB1-4E5B-A54D-91AA224144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4485-249E-D46B-E8E5-74A7F76FB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1ED47-431B-CD6F-573C-637E2971B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D2C02-91FF-81B6-16C5-E9AED3D76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Data taken from the 6</a:t>
            </a:r>
            <a:r>
              <a:rPr lang="en-GB" b="0" baseline="30000"/>
              <a:t>th</a:t>
            </a:r>
            <a:r>
              <a:rPr lang="en-GB" b="0"/>
              <a:t> PRD</a:t>
            </a:r>
          </a:p>
          <a:p>
            <a:r>
              <a:rPr lang="en-GB" b="1"/>
              <a:t>SMEW					SIW</a:t>
            </a:r>
          </a:p>
          <a:p>
            <a:r>
              <a:rPr lang="en-GB" b="1"/>
              <a:t>EUR 5,863m </a:t>
            </a:r>
            <a:r>
              <a:rPr lang="en-GB"/>
              <a:t>enabled financing (signed).			</a:t>
            </a:r>
            <a:r>
              <a:rPr lang="en-GB" b="1"/>
              <a:t>EUR 2,780m </a:t>
            </a:r>
            <a:r>
              <a:rPr lang="en-GB" b="0"/>
              <a:t>enabled financing  (signed)</a:t>
            </a:r>
            <a:endParaRPr lang="en-GB" b="1"/>
          </a:p>
          <a:p>
            <a:r>
              <a:rPr lang="en-GB"/>
              <a:t>Capped: EUR 2,589m				Capped: EUR 754m</a:t>
            </a:r>
          </a:p>
          <a:p>
            <a:r>
              <a:rPr lang="en-GB"/>
              <a:t>Uncapped: EUR 3,274m				Uncapped:  EUR 2,026m</a:t>
            </a:r>
          </a:p>
          <a:p>
            <a:r>
              <a:rPr lang="en-GB"/>
              <a:t>					Climate Change Mitigation: EUR 1,751m</a:t>
            </a:r>
          </a:p>
          <a:p>
            <a:endParaRPr lang="en-GB"/>
          </a:p>
          <a:p>
            <a:r>
              <a:rPr lang="en-GB"/>
              <a:t>Capped the signed amount (cap amount) is EUR 149m		Capped including Romania via Multi-country applications is EUR 60m</a:t>
            </a:r>
          </a:p>
          <a:p>
            <a:r>
              <a:rPr lang="en-GB"/>
              <a:t>Uncapped the signed amount (guarantee amount) is EUR 2,292m	Uncapped including Slovakia and Romania via Multi-country applications is EUR 1,428m</a:t>
            </a:r>
          </a:p>
          <a:p>
            <a:r>
              <a:rPr lang="en-GB" b="1"/>
              <a:t>Total signed: EUR 2,441m				Total signed: EUR 1,489m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6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i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77C5-CF58-F94A-928A-CD66759228D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80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5F87-F8A7-36C4-31DA-ADBBBF9DE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FAC3A-EDE7-E19C-1557-464A13D9E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23DCA-9C61-BDFB-FFC4-0C725D94C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i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40CAA-3D91-A873-C697-AF8FA5C65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77C5-CF58-F94A-928A-CD66759228D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67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5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Lin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id="{F2ACD30C-8E80-5AAB-42A2-F99EF388BF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13624" y="4724024"/>
            <a:ext cx="177933" cy="175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17EB570B-19AF-67C6-261C-40EF84C1F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3223" y="4565696"/>
            <a:ext cx="1477177" cy="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4470FF4-6F91-9050-4FB7-1CFD601F8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602" y="242992"/>
            <a:ext cx="8661202" cy="497356"/>
          </a:xfrm>
        </p:spPr>
        <p:txBody>
          <a:bodyPr/>
          <a:lstStyle/>
          <a:p>
            <a:r>
              <a:rPr lang="it-IT"/>
              <a:t>One line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7A9716B0-0424-026A-61F4-FD4713C68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2" y="811409"/>
            <a:ext cx="8661202" cy="333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88">
                <a:solidFill>
                  <a:schemeClr val="tx1"/>
                </a:solidFill>
              </a:defRPr>
            </a:lvl1pPr>
            <a:lvl2pPr marL="228600" indent="0">
              <a:buNone/>
              <a:defRPr sz="1688">
                <a:solidFill>
                  <a:schemeClr val="tx1"/>
                </a:solidFill>
              </a:defRPr>
            </a:lvl2pPr>
            <a:lvl3pPr marL="457200" indent="0">
              <a:buNone/>
              <a:defRPr sz="1688">
                <a:solidFill>
                  <a:schemeClr val="tx1"/>
                </a:solidFill>
              </a:defRPr>
            </a:lvl3pPr>
            <a:lvl4pPr marL="685800" indent="0">
              <a:buNone/>
              <a:defRPr sz="1688">
                <a:solidFill>
                  <a:schemeClr val="tx1"/>
                </a:solidFill>
              </a:defRPr>
            </a:lvl4pPr>
            <a:lvl5pPr marL="914400" indent="0">
              <a:buNone/>
              <a:defRPr sz="1688">
                <a:solidFill>
                  <a:schemeClr val="tx1"/>
                </a:solidFill>
              </a:defRPr>
            </a:lvl5pPr>
          </a:lstStyle>
          <a:p>
            <a:pPr lvl="0"/>
            <a:r>
              <a:rPr lang="it-IT" err="1"/>
              <a:t>Subtitle</a:t>
            </a:r>
            <a:r>
              <a:rPr lang="it-IT"/>
              <a:t> (delete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unnecessary</a:t>
            </a:r>
            <a:r>
              <a:rPr lang="it-IT"/>
              <a:t>)</a:t>
            </a:r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73D5E1D-79E0-5313-C9C0-020D0C878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287" y="1584166"/>
            <a:ext cx="3952875" cy="2553891"/>
          </a:xfrm>
          <a:prstGeom prst="rect">
            <a:avLst/>
          </a:prstGeom>
        </p:spPr>
        <p:txBody>
          <a:bodyPr/>
          <a:lstStyle>
            <a:lvl1pPr>
              <a:spcBef>
                <a:spcPts val="105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750"/>
              </a:spcBef>
              <a:defRPr/>
            </a:lvl3pPr>
            <a:lvl4pPr>
              <a:spcBef>
                <a:spcPts val="750"/>
              </a:spcBef>
              <a:defRPr/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it-IT"/>
              <a:t>Text bullet point </a:t>
            </a:r>
            <a:r>
              <a:rPr lang="it-IT" err="1"/>
              <a:t>level</a:t>
            </a:r>
            <a:r>
              <a:rPr lang="it-IT"/>
              <a:t> 1</a:t>
            </a:r>
          </a:p>
          <a:p>
            <a:pPr lvl="1"/>
            <a:r>
              <a:rPr lang="it-IT" err="1"/>
              <a:t>level</a:t>
            </a:r>
            <a:r>
              <a:rPr lang="it-IT"/>
              <a:t> 2</a:t>
            </a:r>
          </a:p>
          <a:p>
            <a:pPr lvl="2"/>
            <a:r>
              <a:rPr lang="it-IT" err="1"/>
              <a:t>level</a:t>
            </a:r>
            <a:r>
              <a:rPr lang="it-IT"/>
              <a:t> 3</a:t>
            </a:r>
          </a:p>
          <a:p>
            <a:pPr lvl="3"/>
            <a:r>
              <a:rPr lang="it-IT" err="1"/>
              <a:t>level</a:t>
            </a:r>
            <a:r>
              <a:rPr lang="it-IT"/>
              <a:t> 4</a:t>
            </a:r>
          </a:p>
          <a:p>
            <a:pPr lvl="4"/>
            <a:r>
              <a:rPr lang="it-IT" err="1"/>
              <a:t>level</a:t>
            </a:r>
            <a:r>
              <a:rPr lang="it-IT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5927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Lines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id="{F2ACD30C-8E80-5AAB-42A2-F99EF388BF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13624" y="4724024"/>
            <a:ext cx="177933" cy="175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17EB570B-19AF-67C6-261C-40EF84C1F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3223" y="4565696"/>
            <a:ext cx="1477177" cy="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egnaposto testo 12">
            <a:extLst>
              <a:ext uri="{FF2B5EF4-FFF2-40B4-BE49-F238E27FC236}">
                <a16:creationId xmlns:a16="http://schemas.microsoft.com/office/drawing/2014/main" id="{C28DF879-EECA-D54A-A74A-01DA60DE7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2" y="1259083"/>
            <a:ext cx="8661202" cy="333376"/>
          </a:xfrm>
        </p:spPr>
        <p:txBody>
          <a:bodyPr>
            <a:noAutofit/>
          </a:bodyPr>
          <a:lstStyle>
            <a:lvl1pPr marL="0" indent="0">
              <a:buNone/>
              <a:defRPr sz="1688">
                <a:solidFill>
                  <a:schemeClr val="tx1"/>
                </a:solidFill>
              </a:defRPr>
            </a:lvl1pPr>
            <a:lvl2pPr marL="228600" indent="0">
              <a:buNone/>
              <a:defRPr sz="1688">
                <a:solidFill>
                  <a:schemeClr val="tx1"/>
                </a:solidFill>
              </a:defRPr>
            </a:lvl2pPr>
            <a:lvl3pPr marL="457200" indent="0">
              <a:buNone/>
              <a:defRPr sz="1688">
                <a:solidFill>
                  <a:schemeClr val="tx1"/>
                </a:solidFill>
              </a:defRPr>
            </a:lvl3pPr>
            <a:lvl4pPr marL="685800" indent="0">
              <a:buNone/>
              <a:defRPr sz="1688">
                <a:solidFill>
                  <a:schemeClr val="tx1"/>
                </a:solidFill>
              </a:defRPr>
            </a:lvl4pPr>
            <a:lvl5pPr marL="914400" indent="0">
              <a:buNone/>
              <a:defRPr sz="1688">
                <a:solidFill>
                  <a:schemeClr val="tx1"/>
                </a:solidFill>
              </a:defRPr>
            </a:lvl5pPr>
          </a:lstStyle>
          <a:p>
            <a:pPr lvl="0"/>
            <a:r>
              <a:rPr lang="it-IT" err="1"/>
              <a:t>Subtitle</a:t>
            </a:r>
            <a:endParaRPr lang="en-GB"/>
          </a:p>
        </p:txBody>
      </p:sp>
      <p:sp>
        <p:nvSpPr>
          <p:cNvPr id="22" name="Titolo 15">
            <a:extLst>
              <a:ext uri="{FF2B5EF4-FFF2-40B4-BE49-F238E27FC236}">
                <a16:creationId xmlns:a16="http://schemas.microsoft.com/office/drawing/2014/main" id="{BF302614-3B3C-FD80-1C13-C51DA554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602" y="247197"/>
            <a:ext cx="8670727" cy="933904"/>
          </a:xfrm>
        </p:spPr>
        <p:txBody>
          <a:bodyPr/>
          <a:lstStyle/>
          <a:p>
            <a:r>
              <a:rPr lang="it-IT"/>
              <a:t>Two lines </a:t>
            </a:r>
            <a:r>
              <a:rPr lang="it-IT" err="1"/>
              <a:t>title</a:t>
            </a:r>
            <a:br>
              <a:rPr lang="it-IT"/>
            </a:b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2 Lines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id="{F2ACD30C-8E80-5AAB-42A2-F99EF388BF8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13624" y="4724024"/>
            <a:ext cx="177933" cy="175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17EB570B-19AF-67C6-261C-40EF84C1F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3223" y="4565696"/>
            <a:ext cx="1477177" cy="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egnaposto testo 12">
            <a:extLst>
              <a:ext uri="{FF2B5EF4-FFF2-40B4-BE49-F238E27FC236}">
                <a16:creationId xmlns:a16="http://schemas.microsoft.com/office/drawing/2014/main" id="{C28DF879-EECA-D54A-A74A-01DA60DE7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2" y="1259083"/>
            <a:ext cx="8661202" cy="333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88">
                <a:solidFill>
                  <a:schemeClr val="tx1"/>
                </a:solidFill>
              </a:defRPr>
            </a:lvl1pPr>
            <a:lvl2pPr marL="228600" indent="0">
              <a:buNone/>
              <a:defRPr sz="1688">
                <a:solidFill>
                  <a:schemeClr val="tx1"/>
                </a:solidFill>
              </a:defRPr>
            </a:lvl2pPr>
            <a:lvl3pPr marL="457200" indent="0">
              <a:buNone/>
              <a:defRPr sz="1688">
                <a:solidFill>
                  <a:schemeClr val="tx1"/>
                </a:solidFill>
              </a:defRPr>
            </a:lvl3pPr>
            <a:lvl4pPr marL="685800" indent="0">
              <a:buNone/>
              <a:defRPr sz="1688">
                <a:solidFill>
                  <a:schemeClr val="tx1"/>
                </a:solidFill>
              </a:defRPr>
            </a:lvl4pPr>
            <a:lvl5pPr marL="914400" indent="0">
              <a:buNone/>
              <a:defRPr sz="1688">
                <a:solidFill>
                  <a:schemeClr val="tx1"/>
                </a:solidFill>
              </a:defRPr>
            </a:lvl5pPr>
          </a:lstStyle>
          <a:p>
            <a:pPr lvl="0"/>
            <a:r>
              <a:rPr lang="it-IT" err="1"/>
              <a:t>Subtitle</a:t>
            </a:r>
            <a:endParaRPr lang="en-GB"/>
          </a:p>
        </p:txBody>
      </p:sp>
      <p:sp>
        <p:nvSpPr>
          <p:cNvPr id="22" name="Titolo 15">
            <a:extLst>
              <a:ext uri="{FF2B5EF4-FFF2-40B4-BE49-F238E27FC236}">
                <a16:creationId xmlns:a16="http://schemas.microsoft.com/office/drawing/2014/main" id="{BF302614-3B3C-FD80-1C13-C51DA554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602" y="247197"/>
            <a:ext cx="8670727" cy="933904"/>
          </a:xfrm>
        </p:spPr>
        <p:txBody>
          <a:bodyPr/>
          <a:lstStyle/>
          <a:p>
            <a:r>
              <a:rPr lang="it-IT"/>
              <a:t>Two lines </a:t>
            </a:r>
            <a:r>
              <a:rPr lang="it-IT" err="1"/>
              <a:t>title</a:t>
            </a:r>
            <a:br>
              <a:rPr lang="it-IT"/>
            </a:br>
            <a:r>
              <a:rPr lang="it-IT" err="1"/>
              <a:t>goes</a:t>
            </a:r>
            <a:r>
              <a:rPr lang="it-IT"/>
              <a:t> </a:t>
            </a:r>
            <a:r>
              <a:rPr lang="it-IT" err="1"/>
              <a:t>here</a:t>
            </a:r>
            <a:endParaRPr lang="en-GB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FF9E55AB-9732-311B-50E2-7E36A814E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287" y="1900532"/>
            <a:ext cx="3952875" cy="2553891"/>
          </a:xfrm>
          <a:prstGeom prst="rect">
            <a:avLst/>
          </a:prstGeom>
        </p:spPr>
        <p:txBody>
          <a:bodyPr/>
          <a:lstStyle>
            <a:lvl1pPr>
              <a:spcBef>
                <a:spcPts val="105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750"/>
              </a:spcBef>
              <a:defRPr/>
            </a:lvl3pPr>
            <a:lvl4pPr>
              <a:spcBef>
                <a:spcPts val="750"/>
              </a:spcBef>
              <a:defRPr/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it-IT"/>
              <a:t>Text bullet point </a:t>
            </a:r>
            <a:r>
              <a:rPr lang="it-IT" err="1"/>
              <a:t>level</a:t>
            </a:r>
            <a:r>
              <a:rPr lang="it-IT"/>
              <a:t> 1</a:t>
            </a:r>
          </a:p>
          <a:p>
            <a:pPr lvl="1"/>
            <a:r>
              <a:rPr lang="it-IT" err="1"/>
              <a:t>level</a:t>
            </a:r>
            <a:r>
              <a:rPr lang="it-IT"/>
              <a:t> 2</a:t>
            </a:r>
          </a:p>
          <a:p>
            <a:pPr lvl="2"/>
            <a:r>
              <a:rPr lang="it-IT" err="1"/>
              <a:t>level</a:t>
            </a:r>
            <a:r>
              <a:rPr lang="it-IT"/>
              <a:t> 3</a:t>
            </a:r>
          </a:p>
          <a:p>
            <a:pPr lvl="3"/>
            <a:r>
              <a:rPr lang="it-IT" err="1"/>
              <a:t>level</a:t>
            </a:r>
            <a:r>
              <a:rPr lang="it-IT"/>
              <a:t> 4</a:t>
            </a:r>
          </a:p>
          <a:p>
            <a:pPr lvl="4"/>
            <a:r>
              <a:rPr lang="it-IT" err="1"/>
              <a:t>level</a:t>
            </a:r>
            <a:r>
              <a:rPr lang="it-IT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6127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B">
    <p:bg>
      <p:bgPr>
        <a:solidFill>
          <a:srgbClr val="234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23" y="4565696"/>
            <a:ext cx="1476376" cy="333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78531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5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76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84798-1E53-D378-BD18-BA6FA9372AF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171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132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7C6F3-9E3F-81D1-DD32-1D86CC978C6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171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898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EEE87-02F4-E3B9-E5DB-01FE470D11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171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702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E0997-3885-F58B-2B22-D84604F95D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171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788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D02ED-90C2-2FF0-D346-582A0EF2606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171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006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svg"/><Relationship Id="rId2" Type="http://schemas.openxmlformats.org/officeDocument/2006/relationships/image" Target="../media/image33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hyperlink" Target="https://x.com/EIF_EU" TargetMode="External"/><Relationship Id="rId12" Type="http://schemas.openxmlformats.org/officeDocument/2006/relationships/image" Target="../media/image52.png"/><Relationship Id="rId2" Type="http://schemas.openxmlformats.org/officeDocument/2006/relationships/hyperlink" Target="https://engage.eif.org/publications/all-publication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if4smes.medium.com/" TargetMode="External"/><Relationship Id="rId11" Type="http://schemas.openxmlformats.org/officeDocument/2006/relationships/hyperlink" Target="https://www.linkedin.com/company/european-investment-fund/posts/?feedView=all" TargetMode="External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hyperlink" Target="https://www.instagram.com/eif4smes/" TargetMode="External"/><Relationship Id="rId9" Type="http://schemas.openxmlformats.org/officeDocument/2006/relationships/hyperlink" Target="https://www.youtube.com/@EuropeanInvestmentFund" TargetMode="External"/><Relationship Id="rId14" Type="http://schemas.openxmlformats.org/officeDocument/2006/relationships/hyperlink" Target="https://www.eif.org/InvestEU/guarantee_products/index-sustainability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FE0C2-D0B3-518C-FECC-AA06F2111F89}"/>
              </a:ext>
            </a:extLst>
          </p:cNvPr>
          <p:cNvSpPr txBox="1"/>
          <p:nvPr/>
        </p:nvSpPr>
        <p:spPr>
          <a:xfrm>
            <a:off x="274320" y="1751973"/>
            <a:ext cx="5488806" cy="1006021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6350" marR="3810" lvl="0" indent="2540" algn="l" defTabSz="914400" rtl="0" eaLnBrk="1" fontAlgn="auto" latinLnBrk="0" hangingPunct="1">
              <a:lnSpc>
                <a:spcPct val="65000"/>
              </a:lnSpc>
              <a:spcBef>
                <a:spcPts val="25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(headings)"/>
                <a:ea typeface="+mn-ea"/>
                <a:cs typeface="+mn-cs"/>
              </a:rPr>
              <a:t>InvestEU Sustainability Guarantee</a:t>
            </a:r>
          </a:p>
        </p:txBody>
      </p:sp>
    </p:spTree>
    <p:extLst>
      <p:ext uri="{BB962C8B-B14F-4D97-AF65-F5344CB8AC3E}">
        <p14:creationId xmlns:p14="http://schemas.microsoft.com/office/powerpoint/2010/main" val="355897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0C35DF0-7C34-5952-B1FD-AD4EC5E5AEFF}"/>
              </a:ext>
            </a:extLst>
          </p:cNvPr>
          <p:cNvCxnSpPr>
            <a:cxnSpLocks/>
          </p:cNvCxnSpPr>
          <p:nvPr/>
        </p:nvCxnSpPr>
        <p:spPr>
          <a:xfrm>
            <a:off x="1234177" y="3466316"/>
            <a:ext cx="58346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52570" y="490980"/>
            <a:ext cx="8661400" cy="496887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EIF’s investment approach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4952504-C192-5E38-80C3-0F9CEA5E70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177" y="930855"/>
            <a:ext cx="9127228" cy="333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</a:rPr>
              <a:t>Crowding in private investment to </a:t>
            </a:r>
            <a:r>
              <a:rPr lang="en-US" sz="1500" dirty="0" err="1">
                <a:solidFill>
                  <a:srgbClr val="0070C0"/>
                </a:solidFill>
              </a:rPr>
              <a:t>maximise</a:t>
            </a:r>
            <a:r>
              <a:rPr lang="en-US" sz="1500" dirty="0">
                <a:solidFill>
                  <a:srgbClr val="0070C0"/>
                </a:solidFill>
              </a:rPr>
              <a:t> the reach &amp; impact of public resources whilst ensuring sustainability and climate focus</a:t>
            </a:r>
          </a:p>
          <a:p>
            <a:endParaRPr lang="en-GB" dirty="0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712C20E3-19DE-8623-BEE2-27F022CB6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24400"/>
            <a:ext cx="177800" cy="174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0CC76D-DF8D-CE59-42A9-707E2F69BEAB}"/>
              </a:ext>
            </a:extLst>
          </p:cNvPr>
          <p:cNvSpPr/>
          <p:nvPr/>
        </p:nvSpPr>
        <p:spPr>
          <a:xfrm>
            <a:off x="2597787" y="2310726"/>
            <a:ext cx="818494" cy="23775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Sustainability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27DC35-F177-C9A8-8631-65CC1573D1D4}"/>
              </a:ext>
            </a:extLst>
          </p:cNvPr>
          <p:cNvSpPr txBox="1"/>
          <p:nvPr/>
        </p:nvSpPr>
        <p:spPr>
          <a:xfrm>
            <a:off x="87177" y="3113586"/>
            <a:ext cx="1274087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400" b="1">
                <a:latin typeface="+mj-lt"/>
                <a:cs typeface="Times New Roman" panose="02020603050405020304" pitchFamily="18" charset="0"/>
              </a:rPr>
              <a:t>€11.8bn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InvestEU Fund </a:t>
            </a:r>
            <a:r>
              <a:rPr lang="en-US" sz="900" i="1">
                <a:latin typeface="+mj-lt"/>
                <a:cs typeface="Times New Roman" panose="02020603050405020304" pitchFamily="18" charset="0"/>
              </a:rPr>
              <a:t>deployed by the EIF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7FA2DA-78FE-F61B-8D21-D6B69B19D59F}"/>
              </a:ext>
            </a:extLst>
          </p:cNvPr>
          <p:cNvSpPr/>
          <p:nvPr/>
        </p:nvSpPr>
        <p:spPr>
          <a:xfrm>
            <a:off x="1263265" y="3569017"/>
            <a:ext cx="1156829" cy="1156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spcBef>
                <a:spcPts val="450"/>
              </a:spcBef>
            </a:pPr>
            <a:r>
              <a:rPr lang="en-GB" sz="12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Equity</a:t>
            </a:r>
          </a:p>
          <a:p>
            <a:pPr algn="ctr">
              <a:spcBef>
                <a:spcPts val="450"/>
              </a:spcBef>
            </a:pPr>
            <a:r>
              <a:rPr lang="en-GB" sz="825" b="1" i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investments</a:t>
            </a:r>
            <a:endParaRPr lang="en-US" sz="825" b="1" i="1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FE50CD-299D-6A99-0FF7-C67E71F63442}"/>
              </a:ext>
            </a:extLst>
          </p:cNvPr>
          <p:cNvSpPr/>
          <p:nvPr/>
        </p:nvSpPr>
        <p:spPr>
          <a:xfrm>
            <a:off x="1254416" y="2205309"/>
            <a:ext cx="1156829" cy="1156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spcBef>
                <a:spcPts val="450"/>
              </a:spcBef>
            </a:pPr>
            <a:r>
              <a:rPr lang="en-US" sz="900" b="1" i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(Counter)</a:t>
            </a:r>
          </a:p>
          <a:p>
            <a:pPr algn="ctr">
              <a:spcBef>
                <a:spcPts val="450"/>
              </a:spcBef>
            </a:pPr>
            <a:r>
              <a:rPr lang="en-GB" sz="12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Guarantees</a:t>
            </a:r>
            <a:endParaRPr lang="en-US" sz="1200" b="1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Segnaposto testo 24">
            <a:extLst>
              <a:ext uri="{FF2B5EF4-FFF2-40B4-BE49-F238E27FC236}">
                <a16:creationId xmlns:a16="http://schemas.microsoft.com/office/drawing/2014/main" id="{21840062-E960-F763-A1AB-7F4F1D12CBAE}"/>
              </a:ext>
            </a:extLst>
          </p:cNvPr>
          <p:cNvSpPr txBox="1">
            <a:spLocks/>
          </p:cNvSpPr>
          <p:nvPr/>
        </p:nvSpPr>
        <p:spPr>
          <a:xfrm>
            <a:off x="196636" y="1675741"/>
            <a:ext cx="2255619" cy="575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050" i="1">
                <a:latin typeface="+mj-lt"/>
                <a:cs typeface="Times New Roman" panose="02020603050405020304" pitchFamily="18" charset="0"/>
              </a:rPr>
              <a:t>The EIF’s proven risk sharing instruments to </a:t>
            </a:r>
            <a:r>
              <a:rPr lang="en-US" sz="1050" i="1" err="1">
                <a:latin typeface="+mj-lt"/>
                <a:cs typeface="Times New Roman" panose="02020603050405020304" pitchFamily="18" charset="0"/>
              </a:rPr>
              <a:t>mobilise</a:t>
            </a:r>
            <a:r>
              <a:rPr lang="en-US" sz="1050" i="1">
                <a:latin typeface="+mj-lt"/>
                <a:cs typeface="Times New Roman" panose="02020603050405020304" pitchFamily="18" charset="0"/>
              </a:rPr>
              <a:t> private resources </a:t>
            </a:r>
          </a:p>
        </p:txBody>
      </p:sp>
      <p:sp>
        <p:nvSpPr>
          <p:cNvPr id="36" name="Segnaposto testo 25">
            <a:extLst>
              <a:ext uri="{FF2B5EF4-FFF2-40B4-BE49-F238E27FC236}">
                <a16:creationId xmlns:a16="http://schemas.microsoft.com/office/drawing/2014/main" id="{96A12341-29C2-39FD-701A-10456EA7CAB1}"/>
              </a:ext>
            </a:extLst>
          </p:cNvPr>
          <p:cNvSpPr txBox="1">
            <a:spLocks/>
          </p:cNvSpPr>
          <p:nvPr/>
        </p:nvSpPr>
        <p:spPr>
          <a:xfrm>
            <a:off x="170261" y="1355091"/>
            <a:ext cx="2524448" cy="365189"/>
          </a:xfrm>
          <a:prstGeom prst="rect">
            <a:avLst/>
          </a:prstGeom>
        </p:spPr>
        <p:txBody>
          <a:bodyPr vert="horz" lIns="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latin typeface="+mj-lt"/>
              </a:rPr>
              <a:t>Risk sharing instruments</a:t>
            </a:r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id="{DC6AD075-8D81-6485-30BE-A04419605400}"/>
              </a:ext>
            </a:extLst>
          </p:cNvPr>
          <p:cNvSpPr txBox="1">
            <a:spLocks/>
          </p:cNvSpPr>
          <p:nvPr/>
        </p:nvSpPr>
        <p:spPr>
          <a:xfrm>
            <a:off x="4696195" y="1675740"/>
            <a:ext cx="1879307" cy="58225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1050" i="1">
                <a:latin typeface="+mj-lt"/>
                <a:cs typeface="Times New Roman" panose="02020603050405020304" pitchFamily="18" charset="0"/>
              </a:rPr>
              <a:t>Rigorous due diligence and impact assessment in the area of ESG</a:t>
            </a:r>
            <a:endParaRPr lang="en-GB" sz="1050">
              <a:latin typeface="+mj-lt"/>
            </a:endParaRPr>
          </a:p>
        </p:txBody>
      </p:sp>
      <p:sp>
        <p:nvSpPr>
          <p:cNvPr id="38" name="Segnaposto testo 27">
            <a:extLst>
              <a:ext uri="{FF2B5EF4-FFF2-40B4-BE49-F238E27FC236}">
                <a16:creationId xmlns:a16="http://schemas.microsoft.com/office/drawing/2014/main" id="{485570BD-677B-FBE7-13F5-C7E71F2A6976}"/>
              </a:ext>
            </a:extLst>
          </p:cNvPr>
          <p:cNvSpPr txBox="1">
            <a:spLocks/>
          </p:cNvSpPr>
          <p:nvPr/>
        </p:nvSpPr>
        <p:spPr>
          <a:xfrm>
            <a:off x="4689268" y="1355091"/>
            <a:ext cx="2239415" cy="36518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latin typeface="+mj-lt"/>
              </a:rPr>
              <a:t>Intermediaries</a:t>
            </a:r>
          </a:p>
        </p:txBody>
      </p:sp>
      <p:cxnSp>
        <p:nvCxnSpPr>
          <p:cNvPr id="41" name="Connettore 1 41">
            <a:extLst>
              <a:ext uri="{FF2B5EF4-FFF2-40B4-BE49-F238E27FC236}">
                <a16:creationId xmlns:a16="http://schemas.microsoft.com/office/drawing/2014/main" id="{2D801FAE-3413-60D2-FDF2-BBC3B3295F2C}"/>
              </a:ext>
            </a:extLst>
          </p:cNvPr>
          <p:cNvCxnSpPr>
            <a:cxnSpLocks/>
          </p:cNvCxnSpPr>
          <p:nvPr/>
        </p:nvCxnSpPr>
        <p:spPr>
          <a:xfrm flipV="1">
            <a:off x="170258" y="1617674"/>
            <a:ext cx="2281997" cy="68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2">
            <a:extLst>
              <a:ext uri="{FF2B5EF4-FFF2-40B4-BE49-F238E27FC236}">
                <a16:creationId xmlns:a16="http://schemas.microsoft.com/office/drawing/2014/main" id="{37CBE50C-8E8C-8084-7B5B-CD1641F2AC2B}"/>
              </a:ext>
            </a:extLst>
          </p:cNvPr>
          <p:cNvCxnSpPr>
            <a:cxnSpLocks/>
          </p:cNvCxnSpPr>
          <p:nvPr/>
        </p:nvCxnSpPr>
        <p:spPr>
          <a:xfrm>
            <a:off x="2591379" y="1621119"/>
            <a:ext cx="19269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3">
            <a:extLst>
              <a:ext uri="{FF2B5EF4-FFF2-40B4-BE49-F238E27FC236}">
                <a16:creationId xmlns:a16="http://schemas.microsoft.com/office/drawing/2014/main" id="{AE281826-9F1B-09C7-E680-1DAB5C76960D}"/>
              </a:ext>
            </a:extLst>
          </p:cNvPr>
          <p:cNvCxnSpPr>
            <a:cxnSpLocks/>
          </p:cNvCxnSpPr>
          <p:nvPr/>
        </p:nvCxnSpPr>
        <p:spPr>
          <a:xfrm>
            <a:off x="4661194" y="1621119"/>
            <a:ext cx="19143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gnaposto testo 25">
            <a:extLst>
              <a:ext uri="{FF2B5EF4-FFF2-40B4-BE49-F238E27FC236}">
                <a16:creationId xmlns:a16="http://schemas.microsoft.com/office/drawing/2014/main" id="{F9958902-C12B-C9EC-CDA3-8E66C4C0BF1C}"/>
              </a:ext>
            </a:extLst>
          </p:cNvPr>
          <p:cNvSpPr txBox="1">
            <a:spLocks/>
          </p:cNvSpPr>
          <p:nvPr/>
        </p:nvSpPr>
        <p:spPr>
          <a:xfrm>
            <a:off x="2570772" y="1355091"/>
            <a:ext cx="2030368" cy="392828"/>
          </a:xfrm>
          <a:prstGeom prst="rect">
            <a:avLst/>
          </a:prstGeom>
        </p:spPr>
        <p:txBody>
          <a:bodyPr vert="horz" lIns="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latin typeface="+mj-lt"/>
              </a:rPr>
              <a:t>Products &amp; target areas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53DE2893-C25B-0748-A760-78803A96AFB4}"/>
              </a:ext>
            </a:extLst>
          </p:cNvPr>
          <p:cNvSpPr txBox="1">
            <a:spLocks/>
          </p:cNvSpPr>
          <p:nvPr/>
        </p:nvSpPr>
        <p:spPr>
          <a:xfrm>
            <a:off x="2610791" y="1675741"/>
            <a:ext cx="1907579" cy="575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050" i="1">
                <a:latin typeface="+mj-lt"/>
                <a:cs typeface="Times New Roman" panose="02020603050405020304" pitchFamily="18" charset="0"/>
              </a:rPr>
              <a:t>A range of products &amp; target areas to address different policy areas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EF69DC-6AF0-76B1-FC2C-FFF9A3E8B97A}"/>
              </a:ext>
            </a:extLst>
          </p:cNvPr>
          <p:cNvSpPr/>
          <p:nvPr/>
        </p:nvSpPr>
        <p:spPr>
          <a:xfrm>
            <a:off x="3698152" y="2238013"/>
            <a:ext cx="866699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Innovation &amp; </a:t>
            </a:r>
            <a:b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050" i="1" err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Digitalisation</a:t>
            </a:r>
            <a:endParaRPr lang="en-US" sz="1050" i="1">
              <a:solidFill>
                <a:srgbClr val="2348E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ED8A48-F12C-F476-B802-FA8B56D71265}"/>
              </a:ext>
            </a:extLst>
          </p:cNvPr>
          <p:cNvSpPr/>
          <p:nvPr/>
        </p:nvSpPr>
        <p:spPr>
          <a:xfrm>
            <a:off x="2597788" y="2644753"/>
            <a:ext cx="1109105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Competitiveness </a:t>
            </a:r>
            <a:r>
              <a:rPr lang="en-GB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&amp; Growth</a:t>
            </a:r>
            <a:endParaRPr lang="en-US" sz="1050" i="1">
              <a:solidFill>
                <a:srgbClr val="2348E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B1A504-6E47-5032-13D3-2479B9BF9407}"/>
              </a:ext>
            </a:extLst>
          </p:cNvPr>
          <p:cNvSpPr/>
          <p:nvPr/>
        </p:nvSpPr>
        <p:spPr>
          <a:xfrm>
            <a:off x="3698152" y="2644753"/>
            <a:ext cx="1057698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Culture &amp; Creative Sectors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EE1911-8710-8EE0-BF7F-BB390447682F}"/>
              </a:ext>
            </a:extLst>
          </p:cNvPr>
          <p:cNvSpPr/>
          <p:nvPr/>
        </p:nvSpPr>
        <p:spPr>
          <a:xfrm>
            <a:off x="2591379" y="3078068"/>
            <a:ext cx="709293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Skills &amp; Education</a:t>
            </a:r>
            <a:endParaRPr lang="en-US" sz="1050" i="1">
              <a:solidFill>
                <a:srgbClr val="2348E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311D31-B882-EEFC-0B34-BB8064D3D123}"/>
              </a:ext>
            </a:extLst>
          </p:cNvPr>
          <p:cNvSpPr/>
          <p:nvPr/>
        </p:nvSpPr>
        <p:spPr>
          <a:xfrm>
            <a:off x="3698152" y="3078068"/>
            <a:ext cx="1204160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Social Impact &amp; Inclusive Finance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4B15CE-9560-77A8-61D5-C1EC1331BEE0}"/>
              </a:ext>
            </a:extLst>
          </p:cNvPr>
          <p:cNvSpPr/>
          <p:nvPr/>
        </p:nvSpPr>
        <p:spPr>
          <a:xfrm>
            <a:off x="2570772" y="3661690"/>
            <a:ext cx="669762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Enabling sectors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C0F93C-670D-778F-77DA-C29671A8A0F0}"/>
              </a:ext>
            </a:extLst>
          </p:cNvPr>
          <p:cNvSpPr/>
          <p:nvPr/>
        </p:nvSpPr>
        <p:spPr>
          <a:xfrm>
            <a:off x="3688141" y="3588978"/>
            <a:ext cx="1169159" cy="5286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Climate &amp; environmental solutions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9CEADC-7EDF-124E-6B1E-1807D4C94367}"/>
              </a:ext>
            </a:extLst>
          </p:cNvPr>
          <p:cNvSpPr/>
          <p:nvPr/>
        </p:nvSpPr>
        <p:spPr>
          <a:xfrm>
            <a:off x="2579079" y="4176494"/>
            <a:ext cx="1017104" cy="23775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Digital &amp; CCS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C24A4F-BF7D-4F8E-5BA3-F457DE62E943}"/>
              </a:ext>
            </a:extLst>
          </p:cNvPr>
          <p:cNvSpPr/>
          <p:nvPr/>
        </p:nvSpPr>
        <p:spPr>
          <a:xfrm>
            <a:off x="3688142" y="4103782"/>
            <a:ext cx="1057698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Capital </a:t>
            </a:r>
            <a:b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markets union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CE5AFF-C013-9B09-838F-869F6CEA874C}"/>
              </a:ext>
            </a:extLst>
          </p:cNvPr>
          <p:cNvSpPr/>
          <p:nvPr/>
        </p:nvSpPr>
        <p:spPr>
          <a:xfrm>
            <a:off x="2579079" y="4638273"/>
            <a:ext cx="948981" cy="23775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Social impact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DC1421-DF2D-DC18-E026-4BA16C2C52A5}"/>
              </a:ext>
            </a:extLst>
          </p:cNvPr>
          <p:cNvSpPr/>
          <p:nvPr/>
        </p:nvSpPr>
        <p:spPr>
          <a:xfrm>
            <a:off x="3688142" y="4565560"/>
            <a:ext cx="1004084" cy="38318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i="1">
                <a:solidFill>
                  <a:srgbClr val="2348E2"/>
                </a:solidFill>
                <a:latin typeface="+mj-lt"/>
                <a:cs typeface="Times New Roman" panose="02020603050405020304" pitchFamily="18" charset="0"/>
              </a:rPr>
              <a:t>Climate &amp; infrastructure</a:t>
            </a:r>
          </a:p>
        </p:txBody>
      </p:sp>
      <p:sp>
        <p:nvSpPr>
          <p:cNvPr id="59" name="Rounded Rectangle 64">
            <a:extLst>
              <a:ext uri="{FF2B5EF4-FFF2-40B4-BE49-F238E27FC236}">
                <a16:creationId xmlns:a16="http://schemas.microsoft.com/office/drawing/2014/main" id="{6BD34A84-D458-6DD8-C711-68A5787A18C5}"/>
              </a:ext>
            </a:extLst>
          </p:cNvPr>
          <p:cNvSpPr/>
          <p:nvPr/>
        </p:nvSpPr>
        <p:spPr>
          <a:xfrm>
            <a:off x="4922427" y="3581482"/>
            <a:ext cx="1057698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+mj-lt"/>
                <a:cs typeface="Times New Roman" panose="02020603050405020304" pitchFamily="18" charset="0"/>
              </a:rPr>
              <a:t>VC Funds</a:t>
            </a:r>
          </a:p>
        </p:txBody>
      </p:sp>
      <p:sp>
        <p:nvSpPr>
          <p:cNvPr id="60" name="Rounded Rectangle 65">
            <a:extLst>
              <a:ext uri="{FF2B5EF4-FFF2-40B4-BE49-F238E27FC236}">
                <a16:creationId xmlns:a16="http://schemas.microsoft.com/office/drawing/2014/main" id="{C040EF35-C40B-81C7-EE13-63143790C3EB}"/>
              </a:ext>
            </a:extLst>
          </p:cNvPr>
          <p:cNvSpPr/>
          <p:nvPr/>
        </p:nvSpPr>
        <p:spPr>
          <a:xfrm>
            <a:off x="4922427" y="3879692"/>
            <a:ext cx="1057698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+mj-lt"/>
                <a:cs typeface="Times New Roman" panose="02020603050405020304" pitchFamily="18" charset="0"/>
              </a:rPr>
              <a:t>PE Funds</a:t>
            </a:r>
          </a:p>
        </p:txBody>
      </p:sp>
      <p:sp>
        <p:nvSpPr>
          <p:cNvPr id="61" name="Rounded Rectangle 66">
            <a:extLst>
              <a:ext uri="{FF2B5EF4-FFF2-40B4-BE49-F238E27FC236}">
                <a16:creationId xmlns:a16="http://schemas.microsoft.com/office/drawing/2014/main" id="{F4C87E35-ADB9-B012-AA0E-93D703795253}"/>
              </a:ext>
            </a:extLst>
          </p:cNvPr>
          <p:cNvSpPr/>
          <p:nvPr/>
        </p:nvSpPr>
        <p:spPr>
          <a:xfrm>
            <a:off x="4922427" y="2449606"/>
            <a:ext cx="1057698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+mj-lt"/>
                <a:cs typeface="Times New Roman" panose="02020603050405020304" pitchFamily="18" charset="0"/>
              </a:rPr>
              <a:t>Banks</a:t>
            </a:r>
          </a:p>
        </p:txBody>
      </p:sp>
      <p:sp>
        <p:nvSpPr>
          <p:cNvPr id="62" name="Rounded Rectangle 68">
            <a:extLst>
              <a:ext uri="{FF2B5EF4-FFF2-40B4-BE49-F238E27FC236}">
                <a16:creationId xmlns:a16="http://schemas.microsoft.com/office/drawing/2014/main" id="{846D4BC6-901F-7F11-8FE2-20A186D78EA2}"/>
              </a:ext>
            </a:extLst>
          </p:cNvPr>
          <p:cNvSpPr/>
          <p:nvPr/>
        </p:nvSpPr>
        <p:spPr>
          <a:xfrm>
            <a:off x="4922427" y="2760438"/>
            <a:ext cx="1057698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+mj-lt"/>
                <a:cs typeface="Times New Roman" panose="02020603050405020304" pitchFamily="18" charset="0"/>
              </a:rPr>
              <a:t>Non-banks</a:t>
            </a:r>
          </a:p>
        </p:txBody>
      </p:sp>
      <p:sp>
        <p:nvSpPr>
          <p:cNvPr id="63" name="Rounded Rectangle 70">
            <a:extLst>
              <a:ext uri="{FF2B5EF4-FFF2-40B4-BE49-F238E27FC236}">
                <a16:creationId xmlns:a16="http://schemas.microsoft.com/office/drawing/2014/main" id="{5B07F5C7-958D-7365-E9C4-DD64A5E962A0}"/>
              </a:ext>
            </a:extLst>
          </p:cNvPr>
          <p:cNvSpPr/>
          <p:nvPr/>
        </p:nvSpPr>
        <p:spPr>
          <a:xfrm>
            <a:off x="4922427" y="4177902"/>
            <a:ext cx="1057698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Debt Funds</a:t>
            </a:r>
          </a:p>
        </p:txBody>
      </p:sp>
      <p:sp>
        <p:nvSpPr>
          <p:cNvPr id="64" name="Rounded Rectangle 71">
            <a:extLst>
              <a:ext uri="{FF2B5EF4-FFF2-40B4-BE49-F238E27FC236}">
                <a16:creationId xmlns:a16="http://schemas.microsoft.com/office/drawing/2014/main" id="{36D40015-BB15-601A-3BCE-5227762B88DA}"/>
              </a:ext>
            </a:extLst>
          </p:cNvPr>
          <p:cNvSpPr/>
          <p:nvPr/>
        </p:nvSpPr>
        <p:spPr>
          <a:xfrm>
            <a:off x="4922427" y="4482220"/>
            <a:ext cx="1536146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Climate &amp; Infra Funds</a:t>
            </a:r>
          </a:p>
        </p:txBody>
      </p:sp>
      <p:sp>
        <p:nvSpPr>
          <p:cNvPr id="117" name="Rounded Rectangle 111">
            <a:extLst>
              <a:ext uri="{FF2B5EF4-FFF2-40B4-BE49-F238E27FC236}">
                <a16:creationId xmlns:a16="http://schemas.microsoft.com/office/drawing/2014/main" id="{5122A49B-217F-B4FB-6A9E-F48ED65F958F}"/>
              </a:ext>
            </a:extLst>
          </p:cNvPr>
          <p:cNvSpPr/>
          <p:nvPr/>
        </p:nvSpPr>
        <p:spPr>
          <a:xfrm>
            <a:off x="4922427" y="4791915"/>
            <a:ext cx="1536146" cy="2602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Social Impact Funds</a:t>
            </a:r>
          </a:p>
        </p:txBody>
      </p:sp>
      <p:sp>
        <p:nvSpPr>
          <p:cNvPr id="39" name="Segnaposto testo 30">
            <a:extLst>
              <a:ext uri="{FF2B5EF4-FFF2-40B4-BE49-F238E27FC236}">
                <a16:creationId xmlns:a16="http://schemas.microsoft.com/office/drawing/2014/main" id="{EAB3ABCD-09D3-BB7E-2693-9CF440B4948C}"/>
              </a:ext>
            </a:extLst>
          </p:cNvPr>
          <p:cNvSpPr txBox="1">
            <a:spLocks/>
          </p:cNvSpPr>
          <p:nvPr/>
        </p:nvSpPr>
        <p:spPr>
          <a:xfrm>
            <a:off x="6881598" y="1675741"/>
            <a:ext cx="2092142" cy="61046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1050" i="1">
                <a:latin typeface="+mj-lt"/>
                <a:cs typeface="Times New Roman" panose="02020603050405020304" pitchFamily="18" charset="0"/>
              </a:rPr>
              <a:t>A 13x leverage of public resources to improve access to finance for SMEs, small mid-caps &amp; mid-caps, infrastructure projects &amp; individuals</a:t>
            </a:r>
          </a:p>
        </p:txBody>
      </p:sp>
      <p:sp>
        <p:nvSpPr>
          <p:cNvPr id="40" name="Segnaposto testo 31">
            <a:extLst>
              <a:ext uri="{FF2B5EF4-FFF2-40B4-BE49-F238E27FC236}">
                <a16:creationId xmlns:a16="http://schemas.microsoft.com/office/drawing/2014/main" id="{12575345-FACA-3EC4-6B4A-C70D17733A5C}"/>
              </a:ext>
            </a:extLst>
          </p:cNvPr>
          <p:cNvSpPr txBox="1">
            <a:spLocks/>
          </p:cNvSpPr>
          <p:nvPr/>
        </p:nvSpPr>
        <p:spPr>
          <a:xfrm>
            <a:off x="6867743" y="1355091"/>
            <a:ext cx="2106000" cy="36518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latin typeface="+mj-lt"/>
              </a:rPr>
              <a:t>Reach &amp; impact</a:t>
            </a:r>
          </a:p>
        </p:txBody>
      </p:sp>
      <p:cxnSp>
        <p:nvCxnSpPr>
          <p:cNvPr id="44" name="Connettore 1 44">
            <a:extLst>
              <a:ext uri="{FF2B5EF4-FFF2-40B4-BE49-F238E27FC236}">
                <a16:creationId xmlns:a16="http://schemas.microsoft.com/office/drawing/2014/main" id="{7979E466-27F5-C0A8-DC3B-CAC9E63E60DB}"/>
              </a:ext>
            </a:extLst>
          </p:cNvPr>
          <p:cNvCxnSpPr>
            <a:cxnSpLocks/>
          </p:cNvCxnSpPr>
          <p:nvPr/>
        </p:nvCxnSpPr>
        <p:spPr>
          <a:xfrm>
            <a:off x="6867740" y="1621119"/>
            <a:ext cx="210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8BE69D-2D70-AB6B-745E-CABAA473E144}"/>
              </a:ext>
            </a:extLst>
          </p:cNvPr>
          <p:cNvGrpSpPr/>
          <p:nvPr/>
        </p:nvGrpSpPr>
        <p:grpSpPr>
          <a:xfrm>
            <a:off x="6252013" y="2279417"/>
            <a:ext cx="2688662" cy="2448752"/>
            <a:chOff x="16545813" y="6251976"/>
            <a:chExt cx="7378659" cy="685822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95243C-E47C-CDF5-F1EF-77BF48BAA0E2}"/>
                </a:ext>
              </a:extLst>
            </p:cNvPr>
            <p:cNvSpPr/>
            <p:nvPr/>
          </p:nvSpPr>
          <p:spPr>
            <a:xfrm rot="20229390">
              <a:off x="21671766" y="6338904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340C8D2-6F39-0748-8D1F-68C07EA6C101}"/>
                </a:ext>
              </a:extLst>
            </p:cNvPr>
            <p:cNvSpPr/>
            <p:nvPr/>
          </p:nvSpPr>
          <p:spPr>
            <a:xfrm rot="20229390">
              <a:off x="17812280" y="8455944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23E215B-57ED-EC5F-C1C4-8A53DFC4DDBC}"/>
                </a:ext>
              </a:extLst>
            </p:cNvPr>
            <p:cNvSpPr/>
            <p:nvPr/>
          </p:nvSpPr>
          <p:spPr>
            <a:xfrm rot="20229390">
              <a:off x="23310996" y="8164774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BC825AC-226D-9E48-9F7C-DF51C0028E4B}"/>
                </a:ext>
              </a:extLst>
            </p:cNvPr>
            <p:cNvSpPr/>
            <p:nvPr/>
          </p:nvSpPr>
          <p:spPr>
            <a:xfrm rot="20229390">
              <a:off x="22587822" y="6872640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5F2507-1447-21A2-14A1-415276EB7938}"/>
                </a:ext>
              </a:extLst>
            </p:cNvPr>
            <p:cNvSpPr/>
            <p:nvPr/>
          </p:nvSpPr>
          <p:spPr>
            <a:xfrm rot="2123655">
              <a:off x="23343584" y="9226934"/>
              <a:ext cx="580888" cy="580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ECE5DC1-CD19-15C1-D123-D4CFDBBB269A}"/>
                </a:ext>
              </a:extLst>
            </p:cNvPr>
            <p:cNvSpPr/>
            <p:nvPr/>
          </p:nvSpPr>
          <p:spPr>
            <a:xfrm>
              <a:off x="23254823" y="9763169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8471ED-38B9-569A-E05D-CA2F2E485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9038" y="10206114"/>
              <a:ext cx="590948" cy="5909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108301-7001-2982-AF16-8CC2CD37F862}"/>
                </a:ext>
              </a:extLst>
            </p:cNvPr>
            <p:cNvSpPr/>
            <p:nvPr/>
          </p:nvSpPr>
          <p:spPr>
            <a:xfrm rot="701859">
              <a:off x="18087536" y="6617302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99CAF6-D664-883A-0585-79C16BEC0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6489" y="6949942"/>
              <a:ext cx="591134" cy="5909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E2432-4BFC-6BC5-5827-675C1B81F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2598">
              <a:off x="18701924" y="7044826"/>
              <a:ext cx="590948" cy="59094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D85AEB-9905-92D4-FFB6-E48A8DD23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21799784" y="11610738"/>
              <a:ext cx="590948" cy="5909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997DEE-1471-8856-1A02-AB78CB1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7340" y="6618974"/>
              <a:ext cx="591148" cy="5909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121734-3211-66D5-F252-058DBFCB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7974" y="11734690"/>
              <a:ext cx="590948" cy="5909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CBB608-DEB2-A438-F874-34F4A55B8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392">
              <a:off x="23206226" y="7599482"/>
              <a:ext cx="590948" cy="59094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D9264F-97E3-9335-7F42-85A9530A95BA}"/>
                </a:ext>
              </a:extLst>
            </p:cNvPr>
            <p:cNvSpPr/>
            <p:nvPr/>
          </p:nvSpPr>
          <p:spPr>
            <a:xfrm>
              <a:off x="20842649" y="11883895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198C79-3E14-E9DB-A4EB-ED1799E5FBA9}"/>
                </a:ext>
              </a:extLst>
            </p:cNvPr>
            <p:cNvSpPr/>
            <p:nvPr/>
          </p:nvSpPr>
          <p:spPr>
            <a:xfrm>
              <a:off x="18046103" y="10062843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08E090-3BD8-B0CF-AEAD-A786B6C13F31}"/>
                </a:ext>
              </a:extLst>
            </p:cNvPr>
            <p:cNvSpPr/>
            <p:nvPr/>
          </p:nvSpPr>
          <p:spPr>
            <a:xfrm>
              <a:off x="19334879" y="11767363"/>
              <a:ext cx="591134" cy="591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DF46FD-EA7C-BFBC-DFA8-E7D7870CBB22}"/>
                </a:ext>
              </a:extLst>
            </p:cNvPr>
            <p:cNvSpPr/>
            <p:nvPr/>
          </p:nvSpPr>
          <p:spPr>
            <a:xfrm>
              <a:off x="20050459" y="12519067"/>
              <a:ext cx="591134" cy="5911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9C2947-2030-F3A2-ADC9-676DB9EB9E9E}"/>
                </a:ext>
              </a:extLst>
            </p:cNvPr>
            <p:cNvSpPr/>
            <p:nvPr/>
          </p:nvSpPr>
          <p:spPr>
            <a:xfrm rot="701859">
              <a:off x="22853406" y="7320016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9113AB-BD36-DE82-7CCD-BCB3577B6B0C}"/>
                </a:ext>
              </a:extLst>
            </p:cNvPr>
            <p:cNvSpPr/>
            <p:nvPr/>
          </p:nvSpPr>
          <p:spPr>
            <a:xfrm rot="20229390">
              <a:off x="19573866" y="6531760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16F84-9051-B08C-85C8-E3BAF96465E3}"/>
                </a:ext>
              </a:extLst>
            </p:cNvPr>
            <p:cNvSpPr/>
            <p:nvPr/>
          </p:nvSpPr>
          <p:spPr>
            <a:xfrm rot="19693590">
              <a:off x="23284146" y="8779900"/>
              <a:ext cx="580888" cy="580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AAFD8E-7C5C-2C31-6E4E-035C44E5599B}"/>
                </a:ext>
              </a:extLst>
            </p:cNvPr>
            <p:cNvSpPr/>
            <p:nvPr/>
          </p:nvSpPr>
          <p:spPr>
            <a:xfrm rot="2123655">
              <a:off x="21279196" y="6423060"/>
              <a:ext cx="580888" cy="580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08A7ED6-75A7-5C24-3920-16BCF4FF45D2}"/>
                </a:ext>
              </a:extLst>
            </p:cNvPr>
            <p:cNvSpPr/>
            <p:nvPr/>
          </p:nvSpPr>
          <p:spPr>
            <a:xfrm>
              <a:off x="20191143" y="12004461"/>
              <a:ext cx="591134" cy="5911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B1CB1A-3594-B807-BEC3-D1DE5EE01744}"/>
                </a:ext>
              </a:extLst>
            </p:cNvPr>
            <p:cNvSpPr/>
            <p:nvPr/>
          </p:nvSpPr>
          <p:spPr>
            <a:xfrm>
              <a:off x="17878431" y="9125499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167EBC-92B5-8AA0-F982-1C9B8C40D100}"/>
                </a:ext>
              </a:extLst>
            </p:cNvPr>
            <p:cNvSpPr/>
            <p:nvPr/>
          </p:nvSpPr>
          <p:spPr>
            <a:xfrm rot="19693590">
              <a:off x="17143458" y="7446400"/>
              <a:ext cx="580888" cy="580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869C90-54F1-DBC6-18C3-C100B6BF38CA}"/>
                </a:ext>
              </a:extLst>
            </p:cNvPr>
            <p:cNvSpPr/>
            <p:nvPr/>
          </p:nvSpPr>
          <p:spPr>
            <a:xfrm rot="2123655">
              <a:off x="20178080" y="6317678"/>
              <a:ext cx="580888" cy="580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526CB52-DE2A-4985-0543-2777DBC5CF3C}"/>
                </a:ext>
              </a:extLst>
            </p:cNvPr>
            <p:cNvSpPr/>
            <p:nvPr/>
          </p:nvSpPr>
          <p:spPr>
            <a:xfrm>
              <a:off x="22612933" y="11558739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81B2BB-6C09-3171-6122-EC22B07C7941}"/>
                </a:ext>
              </a:extLst>
            </p:cNvPr>
            <p:cNvSpPr/>
            <p:nvPr/>
          </p:nvSpPr>
          <p:spPr>
            <a:xfrm>
              <a:off x="19563857" y="11742387"/>
              <a:ext cx="591134" cy="5911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4D1B131-73E6-2466-AF5E-C3FB9A0DDE5A}"/>
                </a:ext>
              </a:extLst>
            </p:cNvPr>
            <p:cNvSpPr/>
            <p:nvPr/>
          </p:nvSpPr>
          <p:spPr>
            <a:xfrm>
              <a:off x="16545813" y="10893393"/>
              <a:ext cx="591134" cy="5911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AF0CFFE-0B1B-F421-BAA6-29C51C629D9C}"/>
                </a:ext>
              </a:extLst>
            </p:cNvPr>
            <p:cNvSpPr/>
            <p:nvPr/>
          </p:nvSpPr>
          <p:spPr>
            <a:xfrm>
              <a:off x="18890047" y="11416777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4B47CF9-F66F-76F5-B1AE-C448E72A4BFA}"/>
                </a:ext>
              </a:extLst>
            </p:cNvPr>
            <p:cNvSpPr/>
            <p:nvPr/>
          </p:nvSpPr>
          <p:spPr>
            <a:xfrm rot="701859">
              <a:off x="19760014" y="6251976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103EE24-50A5-D1E3-3951-0DCEC0081688}"/>
                </a:ext>
              </a:extLst>
            </p:cNvPr>
            <p:cNvSpPr/>
            <p:nvPr/>
          </p:nvSpPr>
          <p:spPr>
            <a:xfrm rot="19383861">
              <a:off x="17302372" y="8025534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068F76-D91C-C446-7857-FA84B888220B}"/>
                </a:ext>
              </a:extLst>
            </p:cNvPr>
            <p:cNvSpPr/>
            <p:nvPr/>
          </p:nvSpPr>
          <p:spPr>
            <a:xfrm>
              <a:off x="17949165" y="11326757"/>
              <a:ext cx="591134" cy="5911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3FF56B-5CCC-8B58-9CDA-7BABFF95DE7E}"/>
                </a:ext>
              </a:extLst>
            </p:cNvPr>
            <p:cNvSpPr/>
            <p:nvPr/>
          </p:nvSpPr>
          <p:spPr>
            <a:xfrm>
              <a:off x="17301333" y="10695527"/>
              <a:ext cx="591134" cy="591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461431E-D541-200C-5A02-BFADC830D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19364590" y="12238770"/>
              <a:ext cx="590948" cy="590948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348818-65D8-B096-A436-150FF43339FF}"/>
                </a:ext>
              </a:extLst>
            </p:cNvPr>
            <p:cNvSpPr/>
            <p:nvPr/>
          </p:nvSpPr>
          <p:spPr>
            <a:xfrm rot="1776183">
              <a:off x="18371920" y="7388116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2573CB-0128-1EB5-31FB-F00271239833}"/>
                </a:ext>
              </a:extLst>
            </p:cNvPr>
            <p:cNvSpPr/>
            <p:nvPr/>
          </p:nvSpPr>
          <p:spPr>
            <a:xfrm>
              <a:off x="18554605" y="10932389"/>
              <a:ext cx="591134" cy="591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5FF8348-14D1-7902-373F-B4AEF8012E00}"/>
                </a:ext>
              </a:extLst>
            </p:cNvPr>
            <p:cNvSpPr/>
            <p:nvPr/>
          </p:nvSpPr>
          <p:spPr>
            <a:xfrm rot="20229390">
              <a:off x="18676524" y="6615112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037FEDC-C158-D17B-0202-CE0EFCFB2E59}"/>
                </a:ext>
              </a:extLst>
            </p:cNvPr>
            <p:cNvSpPr/>
            <p:nvPr/>
          </p:nvSpPr>
          <p:spPr>
            <a:xfrm>
              <a:off x="21504125" y="11994065"/>
              <a:ext cx="591134" cy="5911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E71DE88-089B-EDD0-07A3-DC3A5EF5F875}"/>
                </a:ext>
              </a:extLst>
            </p:cNvPr>
            <p:cNvSpPr/>
            <p:nvPr/>
          </p:nvSpPr>
          <p:spPr>
            <a:xfrm>
              <a:off x="22168517" y="11350959"/>
              <a:ext cx="591134" cy="5911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3F9259E-748B-6816-BE01-EB460BAF3E98}"/>
                </a:ext>
              </a:extLst>
            </p:cNvPr>
            <p:cNvSpPr/>
            <p:nvPr/>
          </p:nvSpPr>
          <p:spPr>
            <a:xfrm>
              <a:off x="22848285" y="10692857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BB92354-DE88-B727-9786-DFD4E31219A0}"/>
                </a:ext>
              </a:extLst>
            </p:cNvPr>
            <p:cNvSpPr/>
            <p:nvPr/>
          </p:nvSpPr>
          <p:spPr>
            <a:xfrm>
              <a:off x="17769517" y="9591201"/>
              <a:ext cx="591134" cy="591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D9D0583-9664-7476-DB02-75F868700C55}"/>
                </a:ext>
              </a:extLst>
            </p:cNvPr>
            <p:cNvSpPr/>
            <p:nvPr/>
          </p:nvSpPr>
          <p:spPr>
            <a:xfrm>
              <a:off x="19806003" y="12026943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E40D40F-3C4E-319A-1EFC-A47A1B1450C0}"/>
                </a:ext>
              </a:extLst>
            </p:cNvPr>
            <p:cNvSpPr/>
            <p:nvPr/>
          </p:nvSpPr>
          <p:spPr>
            <a:xfrm rot="3204220">
              <a:off x="21959822" y="6581068"/>
              <a:ext cx="580888" cy="580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5FCFCEA-C490-2DC3-4D45-ACF41B9F0A42}"/>
                </a:ext>
              </a:extLst>
            </p:cNvPr>
            <p:cNvSpPr/>
            <p:nvPr/>
          </p:nvSpPr>
          <p:spPr>
            <a:xfrm>
              <a:off x="20896621" y="12416115"/>
              <a:ext cx="591134" cy="591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F2CF53A-4DC0-A0BE-8C6C-3DE651E87388}"/>
                </a:ext>
              </a:extLst>
            </p:cNvPr>
            <p:cNvSpPr/>
            <p:nvPr/>
          </p:nvSpPr>
          <p:spPr>
            <a:xfrm>
              <a:off x="18090292" y="6532284"/>
              <a:ext cx="5609968" cy="5609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z="3000" b="1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€150</a:t>
              </a:r>
              <a:r>
                <a:rPr lang="en-US" sz="3000" b="1" spc="-113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b</a:t>
              </a:r>
              <a:r>
                <a:rPr lang="en-US" sz="3000" b="1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n </a:t>
              </a:r>
            </a:p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en-US" sz="105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for smaller companies, projects and individuals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C22949F-9EA3-8544-1039-E12FB2496B25}"/>
                </a:ext>
              </a:extLst>
            </p:cNvPr>
            <p:cNvSpPr/>
            <p:nvPr/>
          </p:nvSpPr>
          <p:spPr>
            <a:xfrm>
              <a:off x="17392573" y="10108949"/>
              <a:ext cx="591134" cy="591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3AE8662-5EB0-7E69-9BD3-A83F9FA10424}"/>
                </a:ext>
              </a:extLst>
            </p:cNvPr>
            <p:cNvSpPr/>
            <p:nvPr/>
          </p:nvSpPr>
          <p:spPr>
            <a:xfrm>
              <a:off x="20191147" y="12004461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F9C64C9-B8ED-CE5F-D632-E063DFA68220}"/>
                </a:ext>
              </a:extLst>
            </p:cNvPr>
            <p:cNvSpPr/>
            <p:nvPr/>
          </p:nvSpPr>
          <p:spPr>
            <a:xfrm>
              <a:off x="19563861" y="11742387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3BAC1F-8B3D-446B-01FE-545B9415A8CD}"/>
                </a:ext>
              </a:extLst>
            </p:cNvPr>
            <p:cNvSpPr/>
            <p:nvPr/>
          </p:nvSpPr>
          <p:spPr>
            <a:xfrm>
              <a:off x="16545817" y="10893393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2AAABFE-32EB-7E91-3CC9-7ECE5AFC9EF4}"/>
                </a:ext>
              </a:extLst>
            </p:cNvPr>
            <p:cNvSpPr/>
            <p:nvPr/>
          </p:nvSpPr>
          <p:spPr>
            <a:xfrm>
              <a:off x="17895337" y="10739871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0E76076-A038-5BFF-D624-ADACEE031F2C}"/>
                </a:ext>
              </a:extLst>
            </p:cNvPr>
            <p:cNvSpPr/>
            <p:nvPr/>
          </p:nvSpPr>
          <p:spPr>
            <a:xfrm>
              <a:off x="22168521" y="11350959"/>
              <a:ext cx="591134" cy="59113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5CF9BEA-E736-FE19-8A7A-6AF55CAD656F}"/>
                </a:ext>
              </a:extLst>
            </p:cNvPr>
            <p:cNvSpPr/>
            <p:nvPr/>
          </p:nvSpPr>
          <p:spPr>
            <a:xfrm rot="2478014">
              <a:off x="17763740" y="7588506"/>
              <a:ext cx="580888" cy="58088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+mj-lt"/>
              </a:endParaRPr>
            </a:p>
          </p:txBody>
        </p:sp>
      </p:grpSp>
      <p:pic>
        <p:nvPicPr>
          <p:cNvPr id="13" name="Picture 12" descr="A red circle with black background&#10;&#10;AI-generated content may be incorrect.">
            <a:extLst>
              <a:ext uri="{FF2B5EF4-FFF2-40B4-BE49-F238E27FC236}">
                <a16:creationId xmlns:a16="http://schemas.microsoft.com/office/drawing/2014/main" id="{2B63283E-015A-2DE8-CB3A-4718FE357D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4" y="2170698"/>
            <a:ext cx="1429862" cy="433198"/>
          </a:xfrm>
          <a:prstGeom prst="rect">
            <a:avLst/>
          </a:prstGeom>
        </p:spPr>
      </p:pic>
      <p:pic>
        <p:nvPicPr>
          <p:cNvPr id="21" name="Picture 20" descr="A red circle with black background&#10;&#10;AI-generated content may be incorrect.">
            <a:extLst>
              <a:ext uri="{FF2B5EF4-FFF2-40B4-BE49-F238E27FC236}">
                <a16:creationId xmlns:a16="http://schemas.microsoft.com/office/drawing/2014/main" id="{354B36EE-85F0-0C17-BA7A-CA4F9D5DE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88" y="4507425"/>
            <a:ext cx="1429862" cy="433198"/>
          </a:xfrm>
          <a:prstGeom prst="rect">
            <a:avLst/>
          </a:prstGeom>
        </p:spPr>
      </p:pic>
      <p:pic>
        <p:nvPicPr>
          <p:cNvPr id="28" name="Picture 27" descr="A red circle with black background&#10;&#10;AI-generated content may be incorrect.">
            <a:extLst>
              <a:ext uri="{FF2B5EF4-FFF2-40B4-BE49-F238E27FC236}">
                <a16:creationId xmlns:a16="http://schemas.microsoft.com/office/drawing/2014/main" id="{8F99CA7A-1481-9F7D-C85E-55B35F0AF6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44" y="3543217"/>
            <a:ext cx="1429862" cy="5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6B5A-5B07-9AA8-0256-AF708804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magine" descr="Immagine">
            <a:extLst>
              <a:ext uri="{FF2B5EF4-FFF2-40B4-BE49-F238E27FC236}">
                <a16:creationId xmlns:a16="http://schemas.microsoft.com/office/drawing/2014/main" id="{C1C5AB93-993A-CA95-4383-E44A9167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223" y="4565696"/>
            <a:ext cx="1477177" cy="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12DA54BF-49A0-78A8-740E-0B9E784C5AC9}"/>
              </a:ext>
            </a:extLst>
          </p:cNvPr>
          <p:cNvSpPr txBox="1"/>
          <p:nvPr/>
        </p:nvSpPr>
        <p:spPr>
          <a:xfrm>
            <a:off x="302591" y="965056"/>
            <a:ext cx="86677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>
            <a:lvl1pPr defTabSz="825500">
              <a:spcBef>
                <a:spcPts val="0"/>
              </a:spcBef>
              <a:defRPr sz="4500">
                <a:solidFill>
                  <a:srgbClr val="2348E4"/>
                </a:solidFill>
              </a:defRPr>
            </a:lvl1pPr>
          </a:lstStyle>
          <a:p>
            <a:r>
              <a:rPr lang="en-GB" sz="1350" b="1" dirty="0">
                <a:solidFill>
                  <a:schemeClr val="tx1"/>
                </a:solidFill>
                <a:latin typeface="+mj-lt"/>
              </a:rPr>
              <a:t>As </a:t>
            </a:r>
            <a:r>
              <a:rPr lang="en-GB" sz="1350" b="1" dirty="0">
                <a:solidFill>
                  <a:schemeClr val="tx1"/>
                </a:solidFill>
                <a:latin typeface="+mj-lt"/>
                <a:sym typeface="Arial"/>
              </a:rPr>
              <a:t>of end September 2025</a:t>
            </a:r>
            <a:endParaRPr sz="1350" b="1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6" name="Numero diapositiva">
            <a:extLst>
              <a:ext uri="{FF2B5EF4-FFF2-40B4-BE49-F238E27FC236}">
                <a16:creationId xmlns:a16="http://schemas.microsoft.com/office/drawing/2014/main" id="{CBD3D4AA-C6FE-0322-CB1D-CA795BD856DA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0" y="4724400"/>
            <a:ext cx="168275" cy="17462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348E4"/>
                </a:solidFill>
              </a:rPr>
              <a:t>3</a:t>
            </a:fld>
            <a:endParaRPr>
              <a:solidFill>
                <a:srgbClr val="2348E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C8F1C-2035-F1AC-015F-BD3D568106C5}"/>
              </a:ext>
            </a:extLst>
          </p:cNvPr>
          <p:cNvSpPr txBox="1"/>
          <p:nvPr/>
        </p:nvSpPr>
        <p:spPr>
          <a:xfrm>
            <a:off x="1394888" y="1332834"/>
            <a:ext cx="7291912" cy="3157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0070C0"/>
                </a:solidFill>
              </a:rPr>
              <a:t>140 </a:t>
            </a:r>
            <a:r>
              <a:rPr lang="en-150" sz="2400" dirty="0">
                <a:solidFill>
                  <a:srgbClr val="0070C0"/>
                </a:solidFill>
              </a:rPr>
              <a:t>guarantee agreements </a:t>
            </a:r>
            <a:r>
              <a:rPr lang="en-GB" sz="2400" dirty="0">
                <a:solidFill>
                  <a:srgbClr val="0070C0"/>
                </a:solidFill>
              </a:rPr>
              <a:t>signed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0070C0"/>
                </a:solidFill>
              </a:rPr>
              <a:t>133</a:t>
            </a:r>
            <a:r>
              <a:rPr lang="en-150" sz="2400" b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financial intermediaries involved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GB" sz="2400" b="1" dirty="0">
                <a:solidFill>
                  <a:srgbClr val="0070C0"/>
                </a:solidFill>
              </a:rPr>
              <a:t>c. €9bn</a:t>
            </a:r>
            <a:r>
              <a:rPr lang="en-US" sz="2400" dirty="0">
                <a:solidFill>
                  <a:srgbClr val="0070C0"/>
                </a:solidFill>
              </a:rPr>
              <a:t> is the </a:t>
            </a:r>
            <a:r>
              <a:rPr lang="en-GB" sz="2400" dirty="0">
                <a:solidFill>
                  <a:srgbClr val="0070C0"/>
                </a:solidFill>
              </a:rPr>
              <a:t>total financing enabled amount,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including both capped and uncapped guarantees</a:t>
            </a:r>
            <a:endParaRPr lang="en-GB" sz="2400" dirty="0">
              <a:solidFill>
                <a:srgbClr val="0070C0"/>
              </a:solidFill>
            </a:endParaRP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0070C0"/>
                </a:solidFill>
              </a:rPr>
              <a:t>27</a:t>
            </a:r>
            <a:r>
              <a:rPr lang="en-GB" sz="2400" dirty="0">
                <a:solidFill>
                  <a:srgbClr val="0070C0"/>
                </a:solidFill>
              </a:rPr>
              <a:t>c</a:t>
            </a:r>
            <a:r>
              <a:rPr lang="en-150" sz="2400" dirty="0">
                <a:solidFill>
                  <a:srgbClr val="0070C0"/>
                </a:solidFill>
              </a:rPr>
              <a:t>ountries</a:t>
            </a:r>
            <a:r>
              <a:rPr lang="en-150" sz="2400" b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c</a:t>
            </a:r>
            <a:r>
              <a:rPr lang="en-150" sz="2400" dirty="0">
                <a:solidFill>
                  <a:srgbClr val="0070C0"/>
                </a:solidFill>
              </a:rPr>
              <a:t>over</a:t>
            </a:r>
            <a:r>
              <a:rPr lang="en-GB" sz="2400" dirty="0">
                <a:solidFill>
                  <a:srgbClr val="0070C0"/>
                </a:solidFill>
              </a:rPr>
              <a:t>ed,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150" sz="2400" dirty="0">
                <a:solidFill>
                  <a:srgbClr val="0070C0"/>
                </a:solidFill>
              </a:rPr>
              <a:t>incl</a:t>
            </a:r>
            <a:r>
              <a:rPr lang="en-GB" sz="2400" dirty="0" err="1">
                <a:solidFill>
                  <a:srgbClr val="0070C0"/>
                </a:solidFill>
              </a:rPr>
              <a:t>uding</a:t>
            </a:r>
            <a:r>
              <a:rPr lang="en-150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m</a:t>
            </a:r>
            <a:r>
              <a:rPr lang="en-150" sz="2400" dirty="0">
                <a:solidFill>
                  <a:srgbClr val="0070C0"/>
                </a:solidFill>
              </a:rPr>
              <a:t>ulti-</a:t>
            </a:r>
            <a:r>
              <a:rPr lang="en-GB" sz="2400" dirty="0">
                <a:solidFill>
                  <a:srgbClr val="0070C0"/>
                </a:solidFill>
              </a:rPr>
              <a:t>c</a:t>
            </a:r>
            <a:r>
              <a:rPr lang="en-150" sz="2400" dirty="0">
                <a:solidFill>
                  <a:srgbClr val="0070C0"/>
                </a:solidFill>
              </a:rPr>
              <a:t>ountry transactions</a:t>
            </a:r>
            <a:r>
              <a:rPr lang="en-GB" sz="2400" dirty="0">
                <a:solidFill>
                  <a:srgbClr val="0070C0"/>
                </a:solidFill>
              </a:rPr>
              <a:t>. </a:t>
            </a:r>
            <a:endParaRPr lang="en-GB" sz="24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50" baseline="30000" dirty="0">
              <a:solidFill>
                <a:schemeClr val="bg2"/>
              </a:solidFill>
            </a:endParaRPr>
          </a:p>
          <a:p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2" name="One line title">
            <a:extLst>
              <a:ext uri="{FF2B5EF4-FFF2-40B4-BE49-F238E27FC236}">
                <a16:creationId xmlns:a16="http://schemas.microsoft.com/office/drawing/2014/main" id="{61422463-863D-CD19-6CD4-F32F87C70875}"/>
              </a:ext>
            </a:extLst>
          </p:cNvPr>
          <p:cNvSpPr txBox="1"/>
          <p:nvPr/>
        </p:nvSpPr>
        <p:spPr>
          <a:xfrm>
            <a:off x="280007" y="552692"/>
            <a:ext cx="6731522" cy="3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9000" b="1" spc="-180">
                <a:solidFill>
                  <a:srgbClr val="2348E4"/>
                </a:solidFill>
              </a:defRPr>
            </a:lvl1pPr>
          </a:lstStyle>
          <a:p>
            <a:r>
              <a:rPr lang="en-GB" sz="27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rPr>
              <a:t>Sustainability  Guarantee InvestEU deployment status</a:t>
            </a:r>
            <a:endParaRPr sz="2700" dirty="0">
              <a:solidFill>
                <a:srgbClr val="0070C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8" name="Graphic 7" descr="Signature with solid fill">
            <a:extLst>
              <a:ext uri="{FF2B5EF4-FFF2-40B4-BE49-F238E27FC236}">
                <a16:creationId xmlns:a16="http://schemas.microsoft.com/office/drawing/2014/main" id="{174F566D-CD92-4F82-0DD9-01112B375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822" y="1332834"/>
            <a:ext cx="644452" cy="465604"/>
          </a:xfrm>
          <a:prstGeom prst="rect">
            <a:avLst/>
          </a:prstGeom>
        </p:spPr>
      </p:pic>
      <p:pic>
        <p:nvPicPr>
          <p:cNvPr id="10" name="Graphic 9" descr="Bank with solid fill">
            <a:extLst>
              <a:ext uri="{FF2B5EF4-FFF2-40B4-BE49-F238E27FC236}">
                <a16:creationId xmlns:a16="http://schemas.microsoft.com/office/drawing/2014/main" id="{30A03DA0-04C1-B448-A391-B4950A020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67" y="1798438"/>
            <a:ext cx="638811" cy="638811"/>
          </a:xfrm>
          <a:prstGeom prst="rect">
            <a:avLst/>
          </a:prstGeom>
        </p:spPr>
      </p:pic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57C539F7-4721-B5DB-729A-07103CA75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822" y="2546705"/>
            <a:ext cx="683563" cy="683563"/>
          </a:xfrm>
          <a:prstGeom prst="rect">
            <a:avLst/>
          </a:prstGeom>
        </p:spPr>
      </p:pic>
      <p:pic>
        <p:nvPicPr>
          <p:cNvPr id="14" name="Graphic 13" descr="Europe with solid fill">
            <a:extLst>
              <a:ext uri="{FF2B5EF4-FFF2-40B4-BE49-F238E27FC236}">
                <a16:creationId xmlns:a16="http://schemas.microsoft.com/office/drawing/2014/main" id="{A9BEFF21-0A42-6625-CEEB-AEC8FA782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019" y="3372484"/>
            <a:ext cx="683562" cy="6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E790E9A-0CA9-4B4B-992E-AEEEDB9E3B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20" y="-26224"/>
            <a:ext cx="8661400" cy="496887"/>
          </a:xfrm>
        </p:spPr>
        <p:txBody>
          <a:bodyPr/>
          <a:lstStyle/>
          <a:p>
            <a:br>
              <a:rPr lang="en-GB" sz="3000" b="1" dirty="0"/>
            </a:br>
            <a:endParaRPr lang="en-GB" sz="3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314350-25A3-4842-8E38-B3B5A7CE28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7" y="758429"/>
            <a:ext cx="8991600" cy="390525"/>
          </a:xfrm>
          <a:prstGeom prst="rect">
            <a:avLst/>
          </a:prstGeom>
        </p:spPr>
        <p:txBody>
          <a:bodyPr/>
          <a:lstStyle/>
          <a:p>
            <a:r>
              <a:rPr lang="en-GB" sz="1350" dirty="0">
                <a:latin typeface="+mj-lt"/>
              </a:rPr>
              <a:t>EIF’s first pan-EU guarantee product designed to contribute to green and sustainable enterprises and investments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95C0E8-B813-CEDD-4B34-A8D1656481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0912" y="4870450"/>
            <a:ext cx="7224713" cy="312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750" dirty="0">
                <a:latin typeface="+mj-lt"/>
              </a:rPr>
              <a:t>*The Sustainability Guarantee Product is offered by EIF in the form of either a Capped (Counter-) Guarantee or an Uncapped (Counter-) Guarantee.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750" dirty="0">
                <a:latin typeface="+mj-lt"/>
              </a:rPr>
              <a:t>** National promotional banks and institutions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9AB03-A806-3CF3-2D7E-635E34860F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37113"/>
            <a:ext cx="177800" cy="174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2" name="object 46">
            <a:extLst>
              <a:ext uri="{FF2B5EF4-FFF2-40B4-BE49-F238E27FC236}">
                <a16:creationId xmlns:a16="http://schemas.microsoft.com/office/drawing/2014/main" id="{08AA56A0-5392-7C41-B00B-E9D55CD04E96}"/>
              </a:ext>
            </a:extLst>
          </p:cNvPr>
          <p:cNvSpPr txBox="1"/>
          <p:nvPr/>
        </p:nvSpPr>
        <p:spPr>
          <a:xfrm>
            <a:off x="190561" y="1060347"/>
            <a:ext cx="2927910" cy="545140"/>
          </a:xfrm>
          <a:prstGeom prst="rect">
            <a:avLst/>
          </a:prstGeom>
        </p:spPr>
        <p:txBody>
          <a:bodyPr vert="horz" wrap="square" lIns="0" tIns="8627" rIns="0" bIns="0" rtlCol="0">
            <a:spAutoFit/>
          </a:bodyPr>
          <a:lstStyle/>
          <a:p>
            <a:pPr marR="3451">
              <a:lnSpc>
                <a:spcPct val="85000"/>
              </a:lnSpc>
              <a:spcBef>
                <a:spcPts val="68"/>
              </a:spcBef>
              <a:defRPr/>
            </a:pPr>
            <a:r>
              <a:rPr lang="en-GB" sz="1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InvestEU resources deployed by FIs</a:t>
            </a:r>
          </a:p>
          <a:p>
            <a:pPr marR="3451">
              <a:lnSpc>
                <a:spcPct val="85000"/>
              </a:lnSpc>
              <a:spcBef>
                <a:spcPts val="45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leveraging a total EU Guarantee capacity of €5.6bn to share risks with our partners</a:t>
            </a:r>
          </a:p>
        </p:txBody>
      </p:sp>
      <p:sp>
        <p:nvSpPr>
          <p:cNvPr id="125" name="Rectangle 11">
            <a:extLst>
              <a:ext uri="{FF2B5EF4-FFF2-40B4-BE49-F238E27FC236}">
                <a16:creationId xmlns:a16="http://schemas.microsoft.com/office/drawing/2014/main" id="{E891D965-F457-6F4A-8B9D-8FE923079840}"/>
              </a:ext>
            </a:extLst>
          </p:cNvPr>
          <p:cNvSpPr/>
          <p:nvPr/>
        </p:nvSpPr>
        <p:spPr>
          <a:xfrm>
            <a:off x="176612" y="3051867"/>
            <a:ext cx="15344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The EIF provides a </a:t>
            </a:r>
            <a:r>
              <a:rPr lang="en-GB" sz="15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(counter-) guarantee*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12975180-A0D1-DB8F-B7B2-1EE074959B5F}"/>
              </a:ext>
            </a:extLst>
          </p:cNvPr>
          <p:cNvSpPr/>
          <p:nvPr/>
        </p:nvSpPr>
        <p:spPr>
          <a:xfrm>
            <a:off x="1657587" y="2236259"/>
            <a:ext cx="358708" cy="1562992"/>
          </a:xfrm>
          <a:prstGeom prst="leftBrace">
            <a:avLst>
              <a:gd name="adj1" fmla="val 49724"/>
              <a:gd name="adj2" fmla="val 50000"/>
            </a:avLst>
          </a:prstGeom>
          <a:noFill/>
          <a:ln w="41275">
            <a:beve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072B95-DB75-8D2C-7A8F-98D666EC2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313"/>
          <a:stretch/>
        </p:blipFill>
        <p:spPr>
          <a:xfrm>
            <a:off x="-60098" y="2157002"/>
            <a:ext cx="1751374" cy="9037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7A5FAE-EBE3-532C-1124-D3700C662903}"/>
              </a:ext>
            </a:extLst>
          </p:cNvPr>
          <p:cNvGrpSpPr/>
          <p:nvPr/>
        </p:nvGrpSpPr>
        <p:grpSpPr>
          <a:xfrm>
            <a:off x="3723269" y="3282162"/>
            <a:ext cx="981586" cy="775484"/>
            <a:chOff x="4822478" y="4474902"/>
            <a:chExt cx="1308781" cy="1033979"/>
          </a:xfrm>
          <a:solidFill>
            <a:schemeClr val="tx2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CE1C57-771D-207B-99E1-7DF072A1D1CB}"/>
                </a:ext>
              </a:extLst>
            </p:cNvPr>
            <p:cNvSpPr/>
            <p:nvPr/>
          </p:nvSpPr>
          <p:spPr>
            <a:xfrm>
              <a:off x="4950215" y="4474902"/>
              <a:ext cx="1053308" cy="10339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0169AF-6D2C-C5AE-4079-D7DFB6573693}"/>
                </a:ext>
              </a:extLst>
            </p:cNvPr>
            <p:cNvSpPr txBox="1"/>
            <p:nvPr/>
          </p:nvSpPr>
          <p:spPr>
            <a:xfrm>
              <a:off x="4822478" y="4673906"/>
              <a:ext cx="1308781" cy="615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Private Individuals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7008A-741F-D7D0-A526-D5B58F5F03DF}"/>
              </a:ext>
            </a:extLst>
          </p:cNvPr>
          <p:cNvGrpSpPr/>
          <p:nvPr/>
        </p:nvGrpSpPr>
        <p:grpSpPr>
          <a:xfrm>
            <a:off x="3460992" y="1005225"/>
            <a:ext cx="2287003" cy="782738"/>
            <a:chOff x="5977104" y="1620829"/>
            <a:chExt cx="2761889" cy="780133"/>
          </a:xfrm>
        </p:grpSpPr>
        <p:sp>
          <p:nvSpPr>
            <p:cNvPr id="42" name="object 60">
              <a:extLst>
                <a:ext uri="{FF2B5EF4-FFF2-40B4-BE49-F238E27FC236}">
                  <a16:creationId xmlns:a16="http://schemas.microsoft.com/office/drawing/2014/main" id="{5A5892E7-E2E9-079B-B599-F70899CA5B80}"/>
                </a:ext>
              </a:extLst>
            </p:cNvPr>
            <p:cNvSpPr/>
            <p:nvPr/>
          </p:nvSpPr>
          <p:spPr>
            <a:xfrm>
              <a:off x="5977104" y="1620829"/>
              <a:ext cx="2705580" cy="45719"/>
            </a:xfrm>
            <a:custGeom>
              <a:avLst/>
              <a:gdLst/>
              <a:ahLst/>
              <a:cxnLst/>
              <a:rect l="l" t="t" r="r" b="b"/>
              <a:pathLst>
                <a:path w="1504950">
                  <a:moveTo>
                    <a:pt x="0" y="0"/>
                  </a:moveTo>
                  <a:lnTo>
                    <a:pt x="1504378" y="0"/>
                  </a:lnTo>
                </a:path>
              </a:pathLst>
            </a:custGeom>
            <a:ln w="2222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en-GB" sz="1108">
                <a:solidFill>
                  <a:srgbClr val="002082"/>
                </a:solidFill>
                <a:latin typeface="+mj-lt"/>
              </a:endParaRPr>
            </a:p>
          </p:txBody>
        </p:sp>
        <p:sp>
          <p:nvSpPr>
            <p:cNvPr id="52" name="object 46">
              <a:extLst>
                <a:ext uri="{FF2B5EF4-FFF2-40B4-BE49-F238E27FC236}">
                  <a16:creationId xmlns:a16="http://schemas.microsoft.com/office/drawing/2014/main" id="{10B7A6EC-69E7-03BA-F5EB-C6C88A127463}"/>
                </a:ext>
              </a:extLst>
            </p:cNvPr>
            <p:cNvSpPr txBox="1"/>
            <p:nvPr/>
          </p:nvSpPr>
          <p:spPr>
            <a:xfrm>
              <a:off x="6007707" y="1701192"/>
              <a:ext cx="2731286" cy="699770"/>
            </a:xfrm>
            <a:prstGeom prst="rect">
              <a:avLst/>
            </a:prstGeom>
          </p:spPr>
          <p:txBody>
            <a:bodyPr vert="horz" wrap="square" lIns="0" tIns="8627" rIns="0" bIns="0" rtlCol="0">
              <a:spAutoFit/>
            </a:bodyPr>
            <a:lstStyle/>
            <a:p>
              <a:pPr marR="3451">
                <a:lnSpc>
                  <a:spcPct val="85000"/>
                </a:lnSpc>
                <a:spcBef>
                  <a:spcPts val="450"/>
                </a:spcBef>
                <a:defRPr/>
              </a:pPr>
              <a:r>
                <a:rPr lang="en-GB" sz="12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Final Recipients </a:t>
              </a:r>
            </a:p>
            <a:p>
              <a:pPr marR="3451">
                <a:lnSpc>
                  <a:spcPct val="85000"/>
                </a:lnSpc>
                <a:spcBef>
                  <a:spcPts val="450"/>
                </a:spcBef>
                <a:defRPr/>
              </a:pPr>
              <a:r>
                <a:rPr lang="en-GB" sz="1200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contribute to the green and sustainable transformation of the European economy</a:t>
              </a:r>
              <a:endParaRPr lang="en-GB" sz="1125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FF802A3-562B-FFD1-B384-EC26D0A34C35}"/>
              </a:ext>
            </a:extLst>
          </p:cNvPr>
          <p:cNvSpPr/>
          <p:nvPr/>
        </p:nvSpPr>
        <p:spPr>
          <a:xfrm>
            <a:off x="85542" y="4488849"/>
            <a:ext cx="6197311" cy="404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70C0"/>
                </a:solidFill>
              </a:rPr>
              <a:t>Should the Final Recipient fail to repay the loan amount to the Financial Intermediary, the EIF covers up to 70-80% of losses, in line with contractual arrangements.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BF135E-717A-7044-4CF4-CDFDDFE36422}"/>
              </a:ext>
            </a:extLst>
          </p:cNvPr>
          <p:cNvSpPr txBox="1"/>
          <p:nvPr/>
        </p:nvSpPr>
        <p:spPr>
          <a:xfrm>
            <a:off x="6216912" y="1588586"/>
            <a:ext cx="2777021" cy="3018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buClr>
                <a:schemeClr val="accent6">
                  <a:lumMod val="50000"/>
                </a:schemeClr>
              </a:buClr>
            </a:pPr>
            <a:r>
              <a:rPr lang="en-GB" sz="1600" b="1" dirty="0">
                <a:solidFill>
                  <a:schemeClr val="accent6"/>
                </a:solidFill>
              </a:rPr>
              <a:t>Sustainable Enterprise </a:t>
            </a:r>
            <a:r>
              <a:rPr lang="en-GB" sz="900" i="1" dirty="0">
                <a:solidFill>
                  <a:schemeClr val="accent6"/>
                </a:solidFill>
                <a:latin typeface="Times New Roman"/>
              </a:rPr>
              <a:t>incl.</a:t>
            </a:r>
          </a:p>
          <a:p>
            <a:pPr marL="171450" indent="-171450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GB" sz="1050" b="1" dirty="0">
              <a:solidFill>
                <a:schemeClr val="accent6"/>
              </a:solidFill>
            </a:endParaRP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Prize/grant/funding previously received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Eco-label products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Cleantech IP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Green Business model/revenues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GB" sz="1050" dirty="0">
              <a:solidFill>
                <a:schemeClr val="accent6"/>
              </a:solidFill>
            </a:endParaRPr>
          </a:p>
          <a:p>
            <a:pPr>
              <a:spcBef>
                <a:spcPts val="225"/>
              </a:spcBef>
              <a:buClr>
                <a:schemeClr val="accent6">
                  <a:lumMod val="50000"/>
                </a:schemeClr>
              </a:buClr>
            </a:pPr>
            <a:r>
              <a:rPr lang="en-GB" sz="1600" b="1" dirty="0">
                <a:solidFill>
                  <a:schemeClr val="accent6"/>
                </a:solidFill>
              </a:rPr>
              <a:t>Green Investments </a:t>
            </a:r>
            <a:r>
              <a:rPr lang="en-GB" sz="900" i="1" dirty="0">
                <a:solidFill>
                  <a:schemeClr val="accent6"/>
                </a:solidFill>
              </a:rPr>
              <a:t>incl.</a:t>
            </a:r>
          </a:p>
          <a:p>
            <a:pPr marL="171450" indent="-171450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GB" sz="1050" i="1" dirty="0">
              <a:solidFill>
                <a:schemeClr val="accent6"/>
              </a:solidFill>
            </a:endParaRP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Energy efficiency in buildings, industry, agriculture 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Renewables 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Climate resilience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Low/zero emission transport</a:t>
            </a:r>
          </a:p>
          <a:p>
            <a:pPr marL="284559" indent="-214313">
              <a:spcBef>
                <a:spcPts val="225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chemeClr val="accent6"/>
                </a:solidFill>
              </a:rPr>
              <a:t>Circular economy,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1D3DB9-2FB8-21DB-C0D9-EA55E6639FB0}"/>
              </a:ext>
            </a:extLst>
          </p:cNvPr>
          <p:cNvSpPr/>
          <p:nvPr/>
        </p:nvSpPr>
        <p:spPr>
          <a:xfrm>
            <a:off x="2090090" y="1715711"/>
            <a:ext cx="837000" cy="837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Banks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3733E-11A3-443F-065F-16E0C365B36B}"/>
              </a:ext>
            </a:extLst>
          </p:cNvPr>
          <p:cNvSpPr/>
          <p:nvPr/>
        </p:nvSpPr>
        <p:spPr>
          <a:xfrm>
            <a:off x="2090090" y="3561108"/>
            <a:ext cx="837000" cy="837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7D79F-72AB-583B-A169-891C21AB4E2B}"/>
              </a:ext>
            </a:extLst>
          </p:cNvPr>
          <p:cNvSpPr txBox="1"/>
          <p:nvPr/>
        </p:nvSpPr>
        <p:spPr>
          <a:xfrm>
            <a:off x="1888243" y="3782542"/>
            <a:ext cx="125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</a:rPr>
              <a:t>Alternative lenders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7D245F-E10C-295A-839B-FED8DC9E92A9}"/>
              </a:ext>
            </a:extLst>
          </p:cNvPr>
          <p:cNvSpPr/>
          <p:nvPr/>
        </p:nvSpPr>
        <p:spPr>
          <a:xfrm>
            <a:off x="2090090" y="2633367"/>
            <a:ext cx="837000" cy="837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rgbClr val="FFFFF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EC6A33-7B3E-0AA8-D955-006D109F0AFA}"/>
              </a:ext>
            </a:extLst>
          </p:cNvPr>
          <p:cNvGrpSpPr/>
          <p:nvPr/>
        </p:nvGrpSpPr>
        <p:grpSpPr>
          <a:xfrm>
            <a:off x="3472833" y="2043004"/>
            <a:ext cx="1193360" cy="1095101"/>
            <a:chOff x="4576820" y="2683603"/>
            <a:chExt cx="1591146" cy="1460135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F0BD4D-788A-D732-951F-1212D9B24CF2}"/>
                </a:ext>
              </a:extLst>
            </p:cNvPr>
            <p:cNvSpPr/>
            <p:nvPr/>
          </p:nvSpPr>
          <p:spPr>
            <a:xfrm>
              <a:off x="4576820" y="2683603"/>
              <a:ext cx="1591146" cy="1460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74A3B2-9B1F-B086-8632-ABECB3E108B7}"/>
                </a:ext>
              </a:extLst>
            </p:cNvPr>
            <p:cNvSpPr txBox="1"/>
            <p:nvPr/>
          </p:nvSpPr>
          <p:spPr>
            <a:xfrm>
              <a:off x="4719104" y="2949324"/>
              <a:ext cx="1331651" cy="861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SMEs &amp; Small Mid-Caps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91C311-35E0-EF3C-B5B8-4D44E1B5B8C4}"/>
              </a:ext>
            </a:extLst>
          </p:cNvPr>
          <p:cNvGrpSpPr/>
          <p:nvPr/>
        </p:nvGrpSpPr>
        <p:grpSpPr>
          <a:xfrm>
            <a:off x="4398720" y="2829129"/>
            <a:ext cx="962720" cy="755829"/>
            <a:chOff x="5904643" y="3780605"/>
            <a:chExt cx="1283627" cy="1007772"/>
          </a:xfrm>
          <a:solidFill>
            <a:schemeClr val="tx2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636F16-663C-7BDE-2FBE-D73A1A48F66B}"/>
                </a:ext>
              </a:extLst>
            </p:cNvPr>
            <p:cNvSpPr/>
            <p:nvPr/>
          </p:nvSpPr>
          <p:spPr>
            <a:xfrm>
              <a:off x="6025682" y="3780605"/>
              <a:ext cx="1053307" cy="10077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7BAA3E-484F-950D-09D5-937DBF5AE687}"/>
                </a:ext>
              </a:extLst>
            </p:cNvPr>
            <p:cNvSpPr txBox="1"/>
            <p:nvPr/>
          </p:nvSpPr>
          <p:spPr>
            <a:xfrm>
              <a:off x="5904643" y="3998820"/>
              <a:ext cx="1283627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</a:rPr>
                <a:t>Housing associations</a:t>
              </a:r>
              <a:endParaRPr lang="en-GB" sz="1050" dirty="0"/>
            </a:p>
          </p:txBody>
        </p:sp>
      </p:grpSp>
      <p:sp>
        <p:nvSpPr>
          <p:cNvPr id="34" name="object 46">
            <a:extLst>
              <a:ext uri="{FF2B5EF4-FFF2-40B4-BE49-F238E27FC236}">
                <a16:creationId xmlns:a16="http://schemas.microsoft.com/office/drawing/2014/main" id="{B6EEF37D-D8A5-0A67-12B1-574E937FD25C}"/>
              </a:ext>
            </a:extLst>
          </p:cNvPr>
          <p:cNvSpPr txBox="1"/>
          <p:nvPr/>
        </p:nvSpPr>
        <p:spPr>
          <a:xfrm>
            <a:off x="6036760" y="1083020"/>
            <a:ext cx="3107240" cy="545140"/>
          </a:xfrm>
          <a:prstGeom prst="rect">
            <a:avLst/>
          </a:prstGeom>
        </p:spPr>
        <p:txBody>
          <a:bodyPr vert="horz" wrap="square" lIns="0" tIns="8627" rIns="0" bIns="0" rtlCol="0">
            <a:spAutoFit/>
          </a:bodyPr>
          <a:lstStyle/>
          <a:p>
            <a:pPr marR="3451">
              <a:lnSpc>
                <a:spcPct val="85000"/>
              </a:lnSpc>
              <a:spcBef>
                <a:spcPts val="450"/>
              </a:spcBef>
              <a:defRPr/>
            </a:pPr>
            <a:r>
              <a:rPr lang="en-GB" sz="1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Eligibility criteria </a:t>
            </a:r>
          </a:p>
          <a:p>
            <a:pPr marR="3451">
              <a:lnSpc>
                <a:spcPct val="85000"/>
              </a:lnSpc>
              <a:spcBef>
                <a:spcPts val="45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spans both sustainable enterprises as well as green investments</a:t>
            </a:r>
            <a:endParaRPr lang="en-GB" sz="1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4" name="Graphic 43" descr="Renewable Energy with solid fill">
            <a:extLst>
              <a:ext uri="{FF2B5EF4-FFF2-40B4-BE49-F238E27FC236}">
                <a16:creationId xmlns:a16="http://schemas.microsoft.com/office/drawing/2014/main" id="{D698BB72-33FF-BFB2-BBAC-D65E16561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9803" y="3626048"/>
            <a:ext cx="434433" cy="434433"/>
          </a:xfrm>
          <a:prstGeom prst="rect">
            <a:avLst/>
          </a:prstGeom>
        </p:spPr>
      </p:pic>
      <p:pic>
        <p:nvPicPr>
          <p:cNvPr id="46" name="Graphic 45" descr="Sustainability with solid fill">
            <a:extLst>
              <a:ext uri="{FF2B5EF4-FFF2-40B4-BE49-F238E27FC236}">
                <a16:creationId xmlns:a16="http://schemas.microsoft.com/office/drawing/2014/main" id="{E953348D-73D4-80CF-2D54-F635D3364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9954" y="2005925"/>
            <a:ext cx="434433" cy="434433"/>
          </a:xfrm>
          <a:prstGeom prst="rect">
            <a:avLst/>
          </a:prstGeom>
        </p:spPr>
      </p:pic>
      <p:sp>
        <p:nvSpPr>
          <p:cNvPr id="49" name="Left Brace 48">
            <a:extLst>
              <a:ext uri="{FF2B5EF4-FFF2-40B4-BE49-F238E27FC236}">
                <a16:creationId xmlns:a16="http://schemas.microsoft.com/office/drawing/2014/main" id="{E19CCE75-3A62-EFDF-4BB2-B66514C86C44}"/>
              </a:ext>
            </a:extLst>
          </p:cNvPr>
          <p:cNvSpPr/>
          <p:nvPr/>
        </p:nvSpPr>
        <p:spPr>
          <a:xfrm>
            <a:off x="5447088" y="2273237"/>
            <a:ext cx="358708" cy="1562992"/>
          </a:xfrm>
          <a:prstGeom prst="leftBrace">
            <a:avLst>
              <a:gd name="adj1" fmla="val 49724"/>
              <a:gd name="adj2" fmla="val 50000"/>
            </a:avLst>
          </a:prstGeom>
          <a:noFill/>
          <a:ln w="41275">
            <a:beve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0911E-D633-7DF4-47A0-33CD36FD30CD}"/>
              </a:ext>
            </a:extLst>
          </p:cNvPr>
          <p:cNvSpPr txBox="1"/>
          <p:nvPr/>
        </p:nvSpPr>
        <p:spPr>
          <a:xfrm>
            <a:off x="2097233" y="2918853"/>
            <a:ext cx="83357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</a:rPr>
              <a:t>NPBIs**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09B5865-B25C-4725-A3EA-A1D116825D50}"/>
              </a:ext>
            </a:extLst>
          </p:cNvPr>
          <p:cNvSpPr/>
          <p:nvPr/>
        </p:nvSpPr>
        <p:spPr>
          <a:xfrm>
            <a:off x="3000886" y="2918853"/>
            <a:ext cx="374930" cy="317120"/>
          </a:xfrm>
          <a:prstGeom prst="rightArrow">
            <a:avLst/>
          </a:prstGeom>
          <a:solidFill>
            <a:schemeClr val="tx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 fontScale="25000" lnSpcReduction="20000"/>
          </a:bodyPr>
          <a:lstStyle/>
          <a:p>
            <a:pPr algn="ctr" defTabSz="619125" hangingPunct="0"/>
            <a:endParaRPr lang="en-GB" sz="24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31BA3EDF-44B7-4C7B-53B2-EBAF4B4652F1}"/>
              </a:ext>
            </a:extLst>
          </p:cNvPr>
          <p:cNvSpPr/>
          <p:nvPr/>
        </p:nvSpPr>
        <p:spPr>
          <a:xfrm>
            <a:off x="155347" y="1013156"/>
            <a:ext cx="2240376" cy="45872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378" y="0"/>
                </a:lnTo>
              </a:path>
            </a:pathLst>
          </a:custGeom>
          <a:ln w="222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en-GB" sz="1108">
              <a:solidFill>
                <a:srgbClr val="002082"/>
              </a:solidFill>
              <a:latin typeface="+mj-lt"/>
            </a:endParaRPr>
          </a:p>
        </p:txBody>
      </p:sp>
      <p:sp>
        <p:nvSpPr>
          <p:cNvPr id="26" name="object 60">
            <a:extLst>
              <a:ext uri="{FF2B5EF4-FFF2-40B4-BE49-F238E27FC236}">
                <a16:creationId xmlns:a16="http://schemas.microsoft.com/office/drawing/2014/main" id="{2B1A23A7-643A-9103-0152-79CF1B2A147F}"/>
              </a:ext>
            </a:extLst>
          </p:cNvPr>
          <p:cNvSpPr/>
          <p:nvPr/>
        </p:nvSpPr>
        <p:spPr>
          <a:xfrm>
            <a:off x="6025531" y="1013156"/>
            <a:ext cx="2240376" cy="45872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378" y="0"/>
                </a:lnTo>
              </a:path>
            </a:pathLst>
          </a:custGeom>
          <a:ln w="222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en-GB" sz="1108">
              <a:solidFill>
                <a:srgbClr val="0020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42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3355A-AF8E-620F-712B-6D8CFA36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779F793-456B-8030-AB8A-F7C65A5EA4D7}"/>
              </a:ext>
            </a:extLst>
          </p:cNvPr>
          <p:cNvGrpSpPr/>
          <p:nvPr/>
        </p:nvGrpSpPr>
        <p:grpSpPr>
          <a:xfrm>
            <a:off x="5943601" y="868584"/>
            <a:ext cx="2617839" cy="1130095"/>
            <a:chOff x="7924801" y="1158113"/>
            <a:chExt cx="2802194" cy="150679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93B8DBC-CE97-9482-CBB4-691A35810585}"/>
                </a:ext>
              </a:extLst>
            </p:cNvPr>
            <p:cNvSpPr/>
            <p:nvPr/>
          </p:nvSpPr>
          <p:spPr>
            <a:xfrm>
              <a:off x="7924801" y="1612490"/>
              <a:ext cx="2802194" cy="1052416"/>
            </a:xfrm>
            <a:prstGeom prst="roundRect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rmAutofit/>
            </a:bodyPr>
            <a:lstStyle/>
            <a:p>
              <a:pPr algn="ctr" defTabSz="619125" hangingPunct="0"/>
              <a:endParaRPr lang="en-GB"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0841E6-6228-4302-8F47-03EE70F2FF17}"/>
                </a:ext>
              </a:extLst>
            </p:cNvPr>
            <p:cNvSpPr txBox="1"/>
            <p:nvPr/>
          </p:nvSpPr>
          <p:spPr>
            <a:xfrm>
              <a:off x="8438385" y="1158113"/>
              <a:ext cx="2000589" cy="1422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1828754" hangingPunct="0">
                <a:spcBef>
                  <a:spcPts val="3375"/>
                </a:spcBef>
              </a:pPr>
              <a:r>
                <a:rPr lang="en-GB" sz="1200" dirty="0">
                  <a:sym typeface="Arial"/>
                </a:rPr>
                <a:t>S</a:t>
              </a:r>
              <a:r>
                <a:rPr lang="en-GB" sz="1200" dirty="0"/>
                <a:t>ustainability proofing requirements based on InvestEU Technical guidance</a:t>
              </a:r>
              <a:r>
                <a:rPr lang="en-GB" sz="1200" dirty="0">
                  <a:sym typeface="Arial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93E6B5-4EBB-16E1-E237-DCF40AEBB40A}"/>
              </a:ext>
            </a:extLst>
          </p:cNvPr>
          <p:cNvGrpSpPr/>
          <p:nvPr/>
        </p:nvGrpSpPr>
        <p:grpSpPr>
          <a:xfrm>
            <a:off x="6059816" y="3431507"/>
            <a:ext cx="2907738" cy="1038671"/>
            <a:chOff x="7924801" y="4725009"/>
            <a:chExt cx="3176841" cy="138489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F1685C5-E715-54A6-E1A8-77B8A5DBB016}"/>
                </a:ext>
              </a:extLst>
            </p:cNvPr>
            <p:cNvSpPr/>
            <p:nvPr/>
          </p:nvSpPr>
          <p:spPr>
            <a:xfrm>
              <a:off x="7924801" y="5057487"/>
              <a:ext cx="2802194" cy="1052416"/>
            </a:xfrm>
            <a:prstGeom prst="roundRect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normAutofit/>
            </a:bodyPr>
            <a:lstStyle/>
            <a:p>
              <a:pPr algn="ctr" defTabSz="619125" hangingPunct="0"/>
              <a:endParaRPr lang="en-GB"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6FA5A07-EA59-90E2-C048-727D4E1F137C}"/>
                </a:ext>
              </a:extLst>
            </p:cNvPr>
            <p:cNvSpPr txBox="1"/>
            <p:nvPr/>
          </p:nvSpPr>
          <p:spPr>
            <a:xfrm>
              <a:off x="8299449" y="4725009"/>
              <a:ext cx="2802193" cy="1176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1828754" hangingPunct="0">
                <a:spcBef>
                  <a:spcPts val="3375"/>
                </a:spcBef>
              </a:pPr>
              <a:r>
                <a:rPr lang="en-GB" sz="1200" dirty="0">
                  <a:sym typeface="Arial"/>
                </a:rPr>
                <a:t>Excluded and restricted sectors (including Paris alignment)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076F913-CB85-AD21-11EA-1D169E8A6A01}"/>
              </a:ext>
            </a:extLst>
          </p:cNvPr>
          <p:cNvSpPr/>
          <p:nvPr/>
        </p:nvSpPr>
        <p:spPr>
          <a:xfrm>
            <a:off x="3199561" y="1727051"/>
            <a:ext cx="2617839" cy="2094272"/>
          </a:xfrm>
          <a:prstGeom prst="rightArrow">
            <a:avLst/>
          </a:prstGeom>
          <a:gradFill flip="none" rotWithShape="1">
            <a:gsLst>
              <a:gs pos="99000">
                <a:schemeClr val="accent6">
                  <a:lumMod val="40000"/>
                  <a:lumOff val="60000"/>
                </a:schemeClr>
              </a:gs>
              <a:gs pos="22018">
                <a:srgbClr val="FFFBEF"/>
              </a:gs>
            </a:gsLst>
            <a:lin ang="0" scaled="1"/>
            <a:tileRect/>
          </a:gra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/>
          </a:bodyPr>
          <a:lstStyle/>
          <a:p>
            <a:pPr algn="ctr" defTabSz="619125" hangingPunct="0"/>
            <a:endParaRPr lang="en-GB" sz="24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FB6CD-8425-6224-730B-497635F14C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37113"/>
            <a:ext cx="177800" cy="174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E54340-A735-04AE-81BF-38BF8EFC8C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95" y="587359"/>
            <a:ext cx="8661400" cy="333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 Approach to eligibility for Green Investments</a:t>
            </a: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981C38B0-6D35-804E-315C-6B3C0B707803}"/>
              </a:ext>
            </a:extLst>
          </p:cNvPr>
          <p:cNvSpPr/>
          <p:nvPr/>
        </p:nvSpPr>
        <p:spPr>
          <a:xfrm>
            <a:off x="279103" y="1154495"/>
            <a:ext cx="1350593" cy="37633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3197621"/>
              <a:satOff val="-1048"/>
              <a:lumOff val="-6864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GB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GREEN Investments</a:t>
            </a:r>
          </a:p>
          <a:p>
            <a:pPr algn="ctr"/>
            <a:endParaRPr lang="en-GB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endParaRPr lang="en-GB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endParaRPr lang="en-GB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D13082B-C5B2-B52A-BAB7-5815CA10E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02" y="1005443"/>
            <a:ext cx="607304" cy="39919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57EDB-B2E9-605F-97B2-48A80C36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03" y="2977338"/>
            <a:ext cx="1350593" cy="569650"/>
          </a:xfrm>
          <a:prstGeom prst="rect">
            <a:avLst/>
          </a:prstGeom>
        </p:spPr>
      </p:pic>
      <p:sp>
        <p:nvSpPr>
          <p:cNvPr id="41" name="Rounded Rectangle 34">
            <a:extLst>
              <a:ext uri="{FF2B5EF4-FFF2-40B4-BE49-F238E27FC236}">
                <a16:creationId xmlns:a16="http://schemas.microsoft.com/office/drawing/2014/main" id="{5C4D5761-80B9-0774-4532-32B9D80DB879}"/>
              </a:ext>
            </a:extLst>
          </p:cNvPr>
          <p:cNvSpPr/>
          <p:nvPr/>
        </p:nvSpPr>
        <p:spPr>
          <a:xfrm>
            <a:off x="2351694" y="3847984"/>
            <a:ext cx="1695734" cy="459065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Protection of biodiversity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86181056-9EE6-8882-FAFE-BF6436944F8B}"/>
              </a:ext>
            </a:extLst>
          </p:cNvPr>
          <p:cNvSpPr/>
          <p:nvPr/>
        </p:nvSpPr>
        <p:spPr>
          <a:xfrm>
            <a:off x="2351694" y="4458796"/>
            <a:ext cx="1695734" cy="459065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Sustainable Agriculture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6BFDC503-8DB4-5D04-835C-BCD39E545EB0}"/>
              </a:ext>
            </a:extLst>
          </p:cNvPr>
          <p:cNvSpPr/>
          <p:nvPr/>
        </p:nvSpPr>
        <p:spPr>
          <a:xfrm>
            <a:off x="2359500" y="1154495"/>
            <a:ext cx="1695734" cy="459065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Climate Change Mitigation</a:t>
            </a:r>
          </a:p>
        </p:txBody>
      </p:sp>
      <p:sp>
        <p:nvSpPr>
          <p:cNvPr id="47" name="Rounded Rectangle 31">
            <a:extLst>
              <a:ext uri="{FF2B5EF4-FFF2-40B4-BE49-F238E27FC236}">
                <a16:creationId xmlns:a16="http://schemas.microsoft.com/office/drawing/2014/main" id="{75412A2E-0747-C86D-1C58-1E6086744FF1}"/>
              </a:ext>
            </a:extLst>
          </p:cNvPr>
          <p:cNvSpPr/>
          <p:nvPr/>
        </p:nvSpPr>
        <p:spPr>
          <a:xfrm>
            <a:off x="2351694" y="1837553"/>
            <a:ext cx="1695734" cy="459065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Climate Change Adaptation</a:t>
            </a:r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2C25412D-DA42-52E3-84AD-4525262F5D16}"/>
              </a:ext>
            </a:extLst>
          </p:cNvPr>
          <p:cNvSpPr/>
          <p:nvPr/>
        </p:nvSpPr>
        <p:spPr>
          <a:xfrm>
            <a:off x="2359500" y="2445670"/>
            <a:ext cx="1695734" cy="515737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Transition to a circular economy</a:t>
            </a:r>
          </a:p>
        </p:txBody>
      </p:sp>
      <p:sp>
        <p:nvSpPr>
          <p:cNvPr id="50" name="Rounded Rectangle 33">
            <a:extLst>
              <a:ext uri="{FF2B5EF4-FFF2-40B4-BE49-F238E27FC236}">
                <a16:creationId xmlns:a16="http://schemas.microsoft.com/office/drawing/2014/main" id="{3E6F91C9-3564-E19C-1514-7AC0C7DFBF20}"/>
              </a:ext>
            </a:extLst>
          </p:cNvPr>
          <p:cNvSpPr/>
          <p:nvPr/>
        </p:nvSpPr>
        <p:spPr>
          <a:xfrm>
            <a:off x="2351694" y="3266812"/>
            <a:ext cx="1695734" cy="459065"/>
          </a:xfrm>
          <a:prstGeom prst="round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Pollution prevention and control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C9D166-43C5-ECE6-64C7-4A893547BE33}"/>
              </a:ext>
            </a:extLst>
          </p:cNvPr>
          <p:cNvSpPr txBox="1"/>
          <p:nvPr/>
        </p:nvSpPr>
        <p:spPr>
          <a:xfrm>
            <a:off x="4055233" y="2077868"/>
            <a:ext cx="1695734" cy="997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1828754" hangingPunct="0">
              <a:spcBef>
                <a:spcPts val="3375"/>
              </a:spcBef>
            </a:pPr>
            <a:r>
              <a:rPr lang="en-GB" sz="1050" b="1" dirty="0">
                <a:sym typeface="Arial"/>
              </a:rPr>
              <a:t>POSITIVE CRITERIA BASED ON TAXONOMY PRINCIPLES AND BEYOND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C3DCD2A-9CBD-FD96-1B47-8619BE91F1E8}"/>
              </a:ext>
            </a:extLst>
          </p:cNvPr>
          <p:cNvSpPr/>
          <p:nvPr/>
        </p:nvSpPr>
        <p:spPr>
          <a:xfrm>
            <a:off x="6180557" y="1016945"/>
            <a:ext cx="2101646" cy="947150"/>
          </a:xfrm>
          <a:prstGeom prst="roundRect">
            <a:avLst/>
          </a:prstGeom>
          <a:noFill/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/>
          </a:bodyPr>
          <a:lstStyle/>
          <a:p>
            <a:pPr algn="ctr" defTabSz="619125" hangingPunct="0"/>
            <a:endParaRPr lang="en-GB" sz="24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F119B72-B038-BD20-D936-DE192A776ACE}"/>
              </a:ext>
            </a:extLst>
          </p:cNvPr>
          <p:cNvSpPr/>
          <p:nvPr/>
        </p:nvSpPr>
        <p:spPr>
          <a:xfrm>
            <a:off x="5943601" y="2439808"/>
            <a:ext cx="2617838" cy="789312"/>
          </a:xfrm>
          <a:prstGeom prst="roundRect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/>
          </a:bodyPr>
          <a:lstStyle/>
          <a:p>
            <a:pPr algn="ctr" defTabSz="619125" hangingPunct="0"/>
            <a:endParaRPr lang="en-GB" sz="24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0227CCE1-EE72-5B5B-D264-0560AA5A40B5}"/>
              </a:ext>
            </a:extLst>
          </p:cNvPr>
          <p:cNvSpPr/>
          <p:nvPr/>
        </p:nvSpPr>
        <p:spPr>
          <a:xfrm>
            <a:off x="7357882" y="2022039"/>
            <a:ext cx="346587" cy="417769"/>
          </a:xfrm>
          <a:prstGeom prst="downArrow">
            <a:avLst/>
          </a:prstGeom>
          <a:solidFill>
            <a:schemeClr val="accent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 fontScale="85000" lnSpcReduction="20000"/>
          </a:bodyPr>
          <a:lstStyle/>
          <a:p>
            <a:pPr algn="ctr" defTabSz="619125" hangingPunct="0"/>
            <a:endParaRPr lang="en-GB" sz="24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7EE49FE6-1A12-43FC-B04D-D2A854B447CC}"/>
              </a:ext>
            </a:extLst>
          </p:cNvPr>
          <p:cNvSpPr/>
          <p:nvPr/>
        </p:nvSpPr>
        <p:spPr>
          <a:xfrm>
            <a:off x="7357882" y="3249319"/>
            <a:ext cx="346587" cy="420930"/>
          </a:xfrm>
          <a:prstGeom prst="downArrow">
            <a:avLst/>
          </a:prstGeom>
          <a:solidFill>
            <a:schemeClr val="accent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normAutofit fontScale="85000" lnSpcReduction="20000"/>
          </a:bodyPr>
          <a:lstStyle/>
          <a:p>
            <a:pPr algn="ctr" defTabSz="619125" hangingPunct="0"/>
            <a:endParaRPr lang="en-GB" sz="24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3BE58C-016C-C424-E9A3-7E7790602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91" y="772987"/>
            <a:ext cx="1093146" cy="10645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85C7AA9-DA7A-9E32-5ED2-51B210325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526" y="3294438"/>
            <a:ext cx="888061" cy="98747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8235EAB-F3E0-7C37-D279-2532678DA93D}"/>
              </a:ext>
            </a:extLst>
          </p:cNvPr>
          <p:cNvSpPr txBox="1"/>
          <p:nvPr/>
        </p:nvSpPr>
        <p:spPr>
          <a:xfrm>
            <a:off x="6180557" y="2174441"/>
            <a:ext cx="2270269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1828754" hangingPunct="0">
              <a:spcBef>
                <a:spcPts val="3375"/>
              </a:spcBef>
            </a:pPr>
            <a:r>
              <a:rPr lang="en-GB" sz="1200" dirty="0">
                <a:sym typeface="Arial"/>
              </a:rPr>
              <a:t>ESG Questionnaire for Financial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5199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0087FE-34C8-30ED-7D22-1AD9B9E927C5}"/>
              </a:ext>
            </a:extLst>
          </p:cNvPr>
          <p:cNvSpPr/>
          <p:nvPr/>
        </p:nvSpPr>
        <p:spPr>
          <a:xfrm>
            <a:off x="5516491" y="1649206"/>
            <a:ext cx="2987429" cy="210168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 cap="flat">
            <a:solidFill>
              <a:srgbClr val="2348E4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rmAutofit/>
          </a:bodyPr>
          <a:lstStyle/>
          <a:p>
            <a:pPr algn="ctr" defTabSz="309563" hangingPunct="0"/>
            <a:endParaRPr lang="en-GB" sz="1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545BAF-CA21-8FB6-1FBC-FD3F501645B6}"/>
              </a:ext>
            </a:extLst>
          </p:cNvPr>
          <p:cNvSpPr/>
          <p:nvPr/>
        </p:nvSpPr>
        <p:spPr>
          <a:xfrm>
            <a:off x="4873554" y="1120191"/>
            <a:ext cx="1285876" cy="1154200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rmAutofit/>
          </a:bodyPr>
          <a:lstStyle/>
          <a:p>
            <a:pPr algn="ctr" defTabSz="309563" hangingPunct="0"/>
            <a:endParaRPr lang="en-GB" sz="1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55FD51-9ED7-1156-6EB8-9AFD3384EFF8}"/>
              </a:ext>
            </a:extLst>
          </p:cNvPr>
          <p:cNvSpPr/>
          <p:nvPr/>
        </p:nvSpPr>
        <p:spPr>
          <a:xfrm>
            <a:off x="374743" y="1626328"/>
            <a:ext cx="3481592" cy="2422367"/>
          </a:xfrm>
          <a:prstGeom prst="roundRect">
            <a:avLst/>
          </a:prstGeom>
          <a:solidFill>
            <a:schemeClr val="bg1"/>
          </a:solidFill>
          <a:ln w="38100" cap="flat">
            <a:solidFill>
              <a:srgbClr val="04114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rmAutofit/>
          </a:bodyPr>
          <a:lstStyle/>
          <a:p>
            <a:pPr algn="ctr" defTabSz="309563" hangingPunct="0"/>
            <a:endParaRPr lang="en-GB" sz="1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Arial"/>
            </a:endParaRPr>
          </a:p>
        </p:txBody>
      </p:sp>
      <p:sp>
        <p:nvSpPr>
          <p:cNvPr id="83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4730750"/>
            <a:ext cx="168275" cy="174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101010"/>
                </a:solidFill>
                <a:latin typeface="Arial" panose="020B0604020202020204"/>
                <a:sym typeface="Arial"/>
              </a:rPr>
              <a:pPr hangingPunct="0"/>
              <a:t>6</a:t>
            </a:fld>
            <a:endParaRPr kern="0">
              <a:solidFill>
                <a:srgbClr val="101010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4" name="One line title"/>
          <p:cNvSpPr txBox="1"/>
          <p:nvPr/>
        </p:nvSpPr>
        <p:spPr>
          <a:xfrm>
            <a:off x="238125" y="527405"/>
            <a:ext cx="8667751" cy="3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t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9000" b="1" spc="-180">
                <a:solidFill>
                  <a:srgbClr val="2348E4"/>
                </a:solidFill>
              </a:defRPr>
            </a:lvl1pPr>
          </a:lstStyle>
          <a:p>
            <a:pPr defTabSz="914377" hangingPunct="0"/>
            <a:r>
              <a:rPr lang="en-GB" sz="27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are in practice the recipients of the Sustainability Guarantee? </a:t>
            </a:r>
            <a:endParaRPr lang="en-US" sz="2700" dirty="0">
              <a:solidFill>
                <a:srgbClr val="0070C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DD80D1-725C-3AF3-2BCA-EB1B2B5BF8B0}"/>
              </a:ext>
            </a:extLst>
          </p:cNvPr>
          <p:cNvGrpSpPr/>
          <p:nvPr/>
        </p:nvGrpSpPr>
        <p:grpSpPr>
          <a:xfrm>
            <a:off x="4893986" y="1117752"/>
            <a:ext cx="1325700" cy="1325700"/>
            <a:chOff x="12393888" y="5849758"/>
            <a:chExt cx="3437720" cy="3428983"/>
          </a:xfrm>
        </p:grpSpPr>
        <p:sp>
          <p:nvSpPr>
            <p:cNvPr id="93" name="object 3"/>
            <p:cNvSpPr/>
            <p:nvPr/>
          </p:nvSpPr>
          <p:spPr>
            <a:xfrm>
              <a:off x="12393888" y="5849758"/>
              <a:ext cx="3429001" cy="342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2348E4"/>
            </a:solidFill>
            <a:ln w="12700">
              <a:miter lim="400000"/>
            </a:ln>
          </p:spPr>
          <p:txBody>
            <a:bodyPr tIns="34290" bIns="34290"/>
            <a:lstStyle/>
            <a:p>
              <a:pPr algn="ctr" defTabSz="309563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 kern="0">
                <a:solidFill>
                  <a:srgbClr val="101010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94" name="Text Placeholder 6"/>
            <p:cNvSpPr/>
            <p:nvPr/>
          </p:nvSpPr>
          <p:spPr>
            <a:xfrm>
              <a:off x="12393888" y="6294249"/>
              <a:ext cx="3429001" cy="1397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3000" kern="0" spc="-68">
                  <a:latin typeface="Arial" panose="020B0604020202020204"/>
                  <a:sym typeface="Arial"/>
                </a:rPr>
                <a:t>36%</a:t>
              </a:r>
              <a:endParaRPr sz="300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98" name="Insert Text"/>
            <p:cNvSpPr txBox="1"/>
            <p:nvPr/>
          </p:nvSpPr>
          <p:spPr>
            <a:xfrm>
              <a:off x="12402607" y="7691250"/>
              <a:ext cx="3429001" cy="11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1050" b="1" kern="0">
                  <a:latin typeface="Arial" panose="020B0604020202020204"/>
                  <a:sym typeface="Arial"/>
                </a:rPr>
                <a:t>Sustainable enterprises</a:t>
              </a:r>
              <a:endParaRPr lang="en-US" sz="1050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6ABD97-6DA9-A53D-C9CA-0B139BEAF615}"/>
              </a:ext>
            </a:extLst>
          </p:cNvPr>
          <p:cNvGrpSpPr/>
          <p:nvPr/>
        </p:nvGrpSpPr>
        <p:grpSpPr>
          <a:xfrm>
            <a:off x="3278886" y="1094806"/>
            <a:ext cx="1438009" cy="1439100"/>
            <a:chOff x="7209252" y="5747262"/>
            <a:chExt cx="3437721" cy="3428983"/>
          </a:xfrm>
          <a:solidFill>
            <a:srgbClr val="00B0F0"/>
          </a:solidFill>
        </p:grpSpPr>
        <p:sp>
          <p:nvSpPr>
            <p:cNvPr id="95" name="object 3"/>
            <p:cNvSpPr/>
            <p:nvPr/>
          </p:nvSpPr>
          <p:spPr>
            <a:xfrm>
              <a:off x="7209253" y="5747262"/>
              <a:ext cx="3429001" cy="342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125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6" name="Text Placeholder 6"/>
            <p:cNvSpPr/>
            <p:nvPr/>
          </p:nvSpPr>
          <p:spPr>
            <a:xfrm>
              <a:off x="7209252" y="6191752"/>
              <a:ext cx="3429001" cy="1397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3375" kern="0" spc="-68">
                  <a:latin typeface="Arial" panose="020B0604020202020204"/>
                  <a:sym typeface="Arial"/>
                </a:rPr>
                <a:t>64%</a:t>
              </a:r>
              <a:endParaRPr lang="en-US" sz="337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97" name="Insert Text"/>
            <p:cNvSpPr txBox="1"/>
            <p:nvPr/>
          </p:nvSpPr>
          <p:spPr>
            <a:xfrm>
              <a:off x="7217971" y="7588753"/>
              <a:ext cx="3429002" cy="1143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1125" b="1" kern="0">
                  <a:latin typeface="Arial" panose="020B0604020202020204"/>
                  <a:sym typeface="Arial"/>
                </a:rPr>
                <a:t>Sustainable Investments</a:t>
              </a:r>
              <a:endParaRPr lang="en-US" sz="11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sp>
        <p:nvSpPr>
          <p:cNvPr id="3" name="Notes">
            <a:extLst>
              <a:ext uri="{FF2B5EF4-FFF2-40B4-BE49-F238E27FC236}">
                <a16:creationId xmlns:a16="http://schemas.microsoft.com/office/drawing/2014/main" id="{1C639A1E-1692-28BE-8637-2AADF25CF82C}"/>
              </a:ext>
            </a:extLst>
          </p:cNvPr>
          <p:cNvSpPr txBox="1"/>
          <p:nvPr/>
        </p:nvSpPr>
        <p:spPr>
          <a:xfrm>
            <a:off x="476250" y="4620134"/>
            <a:ext cx="6473191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b">
            <a:spAutoFit/>
          </a:bodyPr>
          <a:lstStyle>
            <a:lvl1pPr>
              <a:spcBef>
                <a:spcPts val="0"/>
              </a:spcBef>
              <a:defRPr sz="1500">
                <a:solidFill>
                  <a:srgbClr val="5E5E5E"/>
                </a:solidFill>
              </a:defRPr>
            </a:lvl1pPr>
          </a:lstStyle>
          <a:p>
            <a:pPr defTabSz="914377" hangingPunct="0"/>
            <a:r>
              <a:rPr lang="en-GB" sz="900" kern="0">
                <a:latin typeface="Arial" panose="020B0604020202020204"/>
                <a:sym typeface="Arial"/>
              </a:rPr>
              <a:t>* Includes other investments for climate change mitigation and adaptation, investments related to environmental impact, investments in biodiversity, investments in agricultural and forestry activities and investments in accessibility.</a:t>
            </a:r>
            <a:endParaRPr sz="900" kern="0">
              <a:latin typeface="Arial" panose="020B0604020202020204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062C2-FCC0-8CB5-23ED-B36F905AD01D}"/>
              </a:ext>
            </a:extLst>
          </p:cNvPr>
          <p:cNvGrpSpPr/>
          <p:nvPr/>
        </p:nvGrpSpPr>
        <p:grpSpPr>
          <a:xfrm>
            <a:off x="453617" y="1688252"/>
            <a:ext cx="1177896" cy="1123425"/>
            <a:chOff x="7209253" y="5747262"/>
            <a:chExt cx="3437720" cy="3428983"/>
          </a:xfrm>
          <a:solidFill>
            <a:srgbClr val="0070C0"/>
          </a:solidFill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A925366A-B25F-3DAF-6239-83C44B4D64B9}"/>
                </a:ext>
              </a:extLst>
            </p:cNvPr>
            <p:cNvSpPr/>
            <p:nvPr/>
          </p:nvSpPr>
          <p:spPr>
            <a:xfrm>
              <a:off x="7209253" y="5747262"/>
              <a:ext cx="3429001" cy="342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125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9" name="Text Placeholder 6">
              <a:extLst>
                <a:ext uri="{FF2B5EF4-FFF2-40B4-BE49-F238E27FC236}">
                  <a16:creationId xmlns:a16="http://schemas.microsoft.com/office/drawing/2014/main" id="{8B1F1A82-820C-8F15-4FF1-163BCEF21266}"/>
                </a:ext>
              </a:extLst>
            </p:cNvPr>
            <p:cNvSpPr/>
            <p:nvPr/>
          </p:nvSpPr>
          <p:spPr>
            <a:xfrm>
              <a:off x="7209253" y="6191752"/>
              <a:ext cx="3429001" cy="1397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2475" kern="0" spc="-68">
                  <a:latin typeface="Arial" panose="020B0604020202020204"/>
                  <a:sym typeface="Arial"/>
                </a:rPr>
                <a:t>37%</a:t>
              </a:r>
              <a:endParaRPr lang="en-US" sz="247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20" name="Insert Text">
              <a:extLst>
                <a:ext uri="{FF2B5EF4-FFF2-40B4-BE49-F238E27FC236}">
                  <a16:creationId xmlns:a16="http://schemas.microsoft.com/office/drawing/2014/main" id="{831D4228-48FB-C44A-1A84-4A3EFEF9A919}"/>
                </a:ext>
              </a:extLst>
            </p:cNvPr>
            <p:cNvSpPr txBox="1"/>
            <p:nvPr/>
          </p:nvSpPr>
          <p:spPr>
            <a:xfrm>
              <a:off x="7217972" y="7588754"/>
              <a:ext cx="3429001" cy="1143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1050" b="1" kern="0">
                  <a:latin typeface="Arial" panose="020B0604020202020204"/>
                  <a:cs typeface="Arial"/>
                  <a:sym typeface="Arial"/>
                </a:rPr>
                <a:t>Renewable energies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08DA0B-444D-EEA5-5A98-1C35B5E65335}"/>
              </a:ext>
            </a:extLst>
          </p:cNvPr>
          <p:cNvGrpSpPr/>
          <p:nvPr/>
        </p:nvGrpSpPr>
        <p:grpSpPr>
          <a:xfrm>
            <a:off x="1705784" y="1892442"/>
            <a:ext cx="1088372" cy="1075542"/>
            <a:chOff x="8278819" y="2443712"/>
            <a:chExt cx="4924887" cy="4839357"/>
          </a:xfrm>
          <a:solidFill>
            <a:srgbClr val="1734AD"/>
          </a:solidFill>
        </p:grpSpPr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6F737370-1E9C-1D15-04FE-41439EF65087}"/>
                </a:ext>
              </a:extLst>
            </p:cNvPr>
            <p:cNvSpPr/>
            <p:nvPr/>
          </p:nvSpPr>
          <p:spPr>
            <a:xfrm>
              <a:off x="8278819" y="2443712"/>
              <a:ext cx="4924887" cy="483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0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3" name="Text Placeholder 6">
              <a:extLst>
                <a:ext uri="{FF2B5EF4-FFF2-40B4-BE49-F238E27FC236}">
                  <a16:creationId xmlns:a16="http://schemas.microsoft.com/office/drawing/2014/main" id="{0171A989-5D34-14DC-DC30-B14EE3DBB18C}"/>
                </a:ext>
              </a:extLst>
            </p:cNvPr>
            <p:cNvSpPr/>
            <p:nvPr/>
          </p:nvSpPr>
          <p:spPr>
            <a:xfrm>
              <a:off x="9180882" y="2752737"/>
              <a:ext cx="3429003" cy="1397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2025" kern="0" spc="-68">
                  <a:latin typeface="Arial" panose="020B0604020202020204"/>
                  <a:sym typeface="Arial"/>
                </a:rPr>
                <a:t>32%</a:t>
              </a:r>
              <a:endParaRPr lang="en-US" sz="202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24" name="Insert Text">
              <a:extLst>
                <a:ext uri="{FF2B5EF4-FFF2-40B4-BE49-F238E27FC236}">
                  <a16:creationId xmlns:a16="http://schemas.microsoft.com/office/drawing/2014/main" id="{1F1E2238-8CDB-539A-CE4E-F0A910C6D381}"/>
                </a:ext>
              </a:extLst>
            </p:cNvPr>
            <p:cNvSpPr txBox="1"/>
            <p:nvPr/>
          </p:nvSpPr>
          <p:spPr>
            <a:xfrm>
              <a:off x="9290429" y="3971030"/>
              <a:ext cx="2983182" cy="107943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900" b="1" kern="0">
                  <a:sym typeface="Arial"/>
                </a:rPr>
                <a:t>Energy efficiency in buildings and industry</a:t>
              </a:r>
              <a:endParaRPr lang="en-US" sz="900" b="1" kern="0"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7D17AE-364F-5271-1AA8-8E2DDAA04493}"/>
              </a:ext>
            </a:extLst>
          </p:cNvPr>
          <p:cNvGrpSpPr/>
          <p:nvPr/>
        </p:nvGrpSpPr>
        <p:grpSpPr>
          <a:xfrm>
            <a:off x="1112375" y="2929484"/>
            <a:ext cx="1045431" cy="945798"/>
            <a:chOff x="16599442" y="9238632"/>
            <a:chExt cx="3494286" cy="3491431"/>
          </a:xfrm>
          <a:solidFill>
            <a:srgbClr val="2348E4"/>
          </a:solidFill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2C5A3B52-FB78-1AAE-7155-2BA554F15BD2}"/>
                </a:ext>
              </a:extLst>
            </p:cNvPr>
            <p:cNvSpPr/>
            <p:nvPr/>
          </p:nvSpPr>
          <p:spPr>
            <a:xfrm>
              <a:off x="16599442" y="9301079"/>
              <a:ext cx="3429002" cy="342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7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7" name="Text Placeholder 6">
              <a:extLst>
                <a:ext uri="{FF2B5EF4-FFF2-40B4-BE49-F238E27FC236}">
                  <a16:creationId xmlns:a16="http://schemas.microsoft.com/office/drawing/2014/main" id="{6A1D1496-744E-7073-A76E-06F11564EF13}"/>
                </a:ext>
              </a:extLst>
            </p:cNvPr>
            <p:cNvSpPr/>
            <p:nvPr/>
          </p:nvSpPr>
          <p:spPr>
            <a:xfrm>
              <a:off x="16664726" y="9238632"/>
              <a:ext cx="3429002" cy="1397002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800" kern="0" spc="-68">
                  <a:latin typeface="Arial" panose="020B0604020202020204"/>
                  <a:sym typeface="Arial"/>
                </a:rPr>
                <a:t>11%</a:t>
              </a:r>
              <a:endParaRPr lang="en-US" sz="180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28" name="Insert Text">
              <a:extLst>
                <a:ext uri="{FF2B5EF4-FFF2-40B4-BE49-F238E27FC236}">
                  <a16:creationId xmlns:a16="http://schemas.microsoft.com/office/drawing/2014/main" id="{178DD909-D509-9D0E-7579-888CC2B5D5EB}"/>
                </a:ext>
              </a:extLst>
            </p:cNvPr>
            <p:cNvSpPr txBox="1"/>
            <p:nvPr/>
          </p:nvSpPr>
          <p:spPr>
            <a:xfrm>
              <a:off x="16827780" y="10718010"/>
              <a:ext cx="3060304" cy="1143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788" b="1" kern="0">
                  <a:latin typeface="Arial" panose="020B0604020202020204"/>
                  <a:sym typeface="Arial"/>
                </a:rPr>
                <a:t>Circular economy, waste management &amp; recycling</a:t>
              </a:r>
              <a:endParaRPr lang="en-US" sz="788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E339FA-C9B2-0E80-F521-1B8C205F2DAF}"/>
              </a:ext>
            </a:extLst>
          </p:cNvPr>
          <p:cNvGrpSpPr/>
          <p:nvPr/>
        </p:nvGrpSpPr>
        <p:grpSpPr>
          <a:xfrm>
            <a:off x="6142624" y="1672972"/>
            <a:ext cx="1207121" cy="1162088"/>
            <a:chOff x="7209253" y="5747262"/>
            <a:chExt cx="3429001" cy="332911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1EDD6D04-4071-69A5-C5F9-566E8BFEC918}"/>
                </a:ext>
              </a:extLst>
            </p:cNvPr>
            <p:cNvSpPr/>
            <p:nvPr/>
          </p:nvSpPr>
          <p:spPr>
            <a:xfrm>
              <a:off x="7209253" y="5747262"/>
              <a:ext cx="3329644" cy="332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125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FBD1624D-74CB-E5F7-E371-A26E1717F72E}"/>
                </a:ext>
              </a:extLst>
            </p:cNvPr>
            <p:cNvSpPr/>
            <p:nvPr/>
          </p:nvSpPr>
          <p:spPr>
            <a:xfrm>
              <a:off x="7209253" y="5850305"/>
              <a:ext cx="3429001" cy="139700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2025" kern="0" spc="-68">
                  <a:latin typeface="Arial" panose="020B0604020202020204"/>
                  <a:sym typeface="Arial"/>
                </a:rPr>
                <a:t>45%</a:t>
              </a:r>
              <a:endParaRPr lang="en-US" sz="202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32" name="Insert Text">
              <a:extLst>
                <a:ext uri="{FF2B5EF4-FFF2-40B4-BE49-F238E27FC236}">
                  <a16:creationId xmlns:a16="http://schemas.microsoft.com/office/drawing/2014/main" id="{61E8D794-A770-6F3F-907C-46E44673DB1E}"/>
                </a:ext>
              </a:extLst>
            </p:cNvPr>
            <p:cNvSpPr txBox="1"/>
            <p:nvPr/>
          </p:nvSpPr>
          <p:spPr>
            <a:xfrm>
              <a:off x="7420623" y="7374663"/>
              <a:ext cx="3020436" cy="122905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900" b="1" kern="0">
                  <a:latin typeface="Arial" panose="020B0604020202020204"/>
                  <a:sym typeface="Arial"/>
                </a:rPr>
                <a:t>Sustainable enterprises with 90% green revenues</a:t>
              </a:r>
              <a:endParaRPr lang="en-US" sz="900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74C29A-ABA3-A597-BAAF-39CFADE3B7E1}"/>
              </a:ext>
            </a:extLst>
          </p:cNvPr>
          <p:cNvGrpSpPr/>
          <p:nvPr/>
        </p:nvGrpSpPr>
        <p:grpSpPr>
          <a:xfrm>
            <a:off x="6676065" y="2811677"/>
            <a:ext cx="886897" cy="864000"/>
            <a:chOff x="7209251" y="5747262"/>
            <a:chExt cx="4073054" cy="4247447"/>
          </a:xfrm>
        </p:grpSpPr>
        <p:sp>
          <p:nvSpPr>
            <p:cNvPr id="34" name="object 3">
              <a:extLst>
                <a:ext uri="{FF2B5EF4-FFF2-40B4-BE49-F238E27FC236}">
                  <a16:creationId xmlns:a16="http://schemas.microsoft.com/office/drawing/2014/main" id="{CE035FAE-CB08-AE12-EFED-8D713983C213}"/>
                </a:ext>
              </a:extLst>
            </p:cNvPr>
            <p:cNvSpPr/>
            <p:nvPr/>
          </p:nvSpPr>
          <p:spPr>
            <a:xfrm>
              <a:off x="7209251" y="5747262"/>
              <a:ext cx="4073054" cy="424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7B6F4"/>
            </a:solidFill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125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5" name="Text Placeholder 6">
              <a:extLst>
                <a:ext uri="{FF2B5EF4-FFF2-40B4-BE49-F238E27FC236}">
                  <a16:creationId xmlns:a16="http://schemas.microsoft.com/office/drawing/2014/main" id="{C1752D79-B79A-F3CE-9564-52427E338F7C}"/>
                </a:ext>
              </a:extLst>
            </p:cNvPr>
            <p:cNvSpPr/>
            <p:nvPr/>
          </p:nvSpPr>
          <p:spPr>
            <a:xfrm>
              <a:off x="7598491" y="6551714"/>
              <a:ext cx="3429002" cy="1397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2025" kern="0" spc="-68">
                  <a:latin typeface="Arial" panose="020B0604020202020204"/>
                  <a:sym typeface="Arial"/>
                </a:rPr>
                <a:t>13%</a:t>
              </a:r>
              <a:endParaRPr lang="en-US" sz="202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36" name="Insert Text">
              <a:extLst>
                <a:ext uri="{FF2B5EF4-FFF2-40B4-BE49-F238E27FC236}">
                  <a16:creationId xmlns:a16="http://schemas.microsoft.com/office/drawing/2014/main" id="{7121D4C9-48DA-044F-6A9B-921ACB337005}"/>
                </a:ext>
              </a:extLst>
            </p:cNvPr>
            <p:cNvSpPr txBox="1"/>
            <p:nvPr/>
          </p:nvSpPr>
          <p:spPr>
            <a:xfrm>
              <a:off x="7531277" y="8243634"/>
              <a:ext cx="3429002" cy="1143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825" b="1" kern="0">
                  <a:latin typeface="Arial" panose="020B0604020202020204"/>
                  <a:sym typeface="Arial"/>
                </a:rPr>
                <a:t>Certified businesses</a:t>
              </a:r>
              <a:endParaRPr lang="en-US" sz="8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D5D801-D9DD-C2D4-60B0-110D8A36AABE}"/>
              </a:ext>
            </a:extLst>
          </p:cNvPr>
          <p:cNvGrpSpPr/>
          <p:nvPr/>
        </p:nvGrpSpPr>
        <p:grpSpPr>
          <a:xfrm>
            <a:off x="2769471" y="2440997"/>
            <a:ext cx="1024258" cy="971277"/>
            <a:chOff x="9304460" y="5759733"/>
            <a:chExt cx="3429002" cy="3301477"/>
          </a:xfrm>
          <a:solidFill>
            <a:srgbClr val="4F6DE9"/>
          </a:solidFill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65459EDB-82EF-80C1-D3E5-F3B6298D9FBC}"/>
                </a:ext>
              </a:extLst>
            </p:cNvPr>
            <p:cNvSpPr/>
            <p:nvPr/>
          </p:nvSpPr>
          <p:spPr>
            <a:xfrm>
              <a:off x="9342113" y="5926140"/>
              <a:ext cx="3192769" cy="31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7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0" name="Text Placeholder 6">
              <a:extLst>
                <a:ext uri="{FF2B5EF4-FFF2-40B4-BE49-F238E27FC236}">
                  <a16:creationId xmlns:a16="http://schemas.microsoft.com/office/drawing/2014/main" id="{E2571171-E3C0-CB31-2D37-7DF670F053F2}"/>
                </a:ext>
              </a:extLst>
            </p:cNvPr>
            <p:cNvSpPr/>
            <p:nvPr/>
          </p:nvSpPr>
          <p:spPr>
            <a:xfrm>
              <a:off x="9304460" y="5759733"/>
              <a:ext cx="3429002" cy="139700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650" kern="0" spc="-68">
                  <a:latin typeface="Arial" panose="020B0604020202020204"/>
                  <a:sym typeface="Arial"/>
                </a:rPr>
                <a:t>12%</a:t>
              </a:r>
              <a:endParaRPr lang="en-US" sz="165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41" name="Insert Text">
              <a:extLst>
                <a:ext uri="{FF2B5EF4-FFF2-40B4-BE49-F238E27FC236}">
                  <a16:creationId xmlns:a16="http://schemas.microsoft.com/office/drawing/2014/main" id="{7E09C325-4690-0637-B806-15E8D8CDC5A7}"/>
                </a:ext>
              </a:extLst>
            </p:cNvPr>
            <p:cNvSpPr txBox="1"/>
            <p:nvPr/>
          </p:nvSpPr>
          <p:spPr>
            <a:xfrm>
              <a:off x="9472835" y="7275681"/>
              <a:ext cx="2893113" cy="118067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825" b="1" kern="0">
                  <a:latin typeface="Arial" panose="020B0604020202020204"/>
                  <a:sym typeface="Arial"/>
                </a:rPr>
                <a:t>Zero and low emissions mobility</a:t>
              </a:r>
              <a:endParaRPr lang="en-US" sz="8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B82125-77AC-DCF3-A544-CB5F2AB36645}"/>
              </a:ext>
            </a:extLst>
          </p:cNvPr>
          <p:cNvGrpSpPr/>
          <p:nvPr/>
        </p:nvGrpSpPr>
        <p:grpSpPr>
          <a:xfrm>
            <a:off x="2141105" y="3123600"/>
            <a:ext cx="934308" cy="852119"/>
            <a:chOff x="4742821" y="6148872"/>
            <a:chExt cx="3429002" cy="3244480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1E6F90BB-DCF3-7075-03BE-B030C47936A8}"/>
                </a:ext>
              </a:extLst>
            </p:cNvPr>
            <p:cNvSpPr/>
            <p:nvPr/>
          </p:nvSpPr>
          <p:spPr>
            <a:xfrm>
              <a:off x="4927106" y="6421568"/>
              <a:ext cx="3036546" cy="297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B91EF"/>
            </a:solidFill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7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4" name="Text Placeholder 6">
              <a:extLst>
                <a:ext uri="{FF2B5EF4-FFF2-40B4-BE49-F238E27FC236}">
                  <a16:creationId xmlns:a16="http://schemas.microsoft.com/office/drawing/2014/main" id="{DC1B457D-A762-5496-F2B8-BF205ED0445A}"/>
                </a:ext>
              </a:extLst>
            </p:cNvPr>
            <p:cNvSpPr/>
            <p:nvPr/>
          </p:nvSpPr>
          <p:spPr>
            <a:xfrm>
              <a:off x="4742821" y="6148872"/>
              <a:ext cx="3429002" cy="13970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200" kern="0" spc="-68">
                  <a:latin typeface="Arial" panose="020B0604020202020204"/>
                  <a:sym typeface="Arial"/>
                </a:rPr>
                <a:t>8%</a:t>
              </a:r>
              <a:endParaRPr lang="en-US" sz="120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45" name="Insert Text">
              <a:extLst>
                <a:ext uri="{FF2B5EF4-FFF2-40B4-BE49-F238E27FC236}">
                  <a16:creationId xmlns:a16="http://schemas.microsoft.com/office/drawing/2014/main" id="{0C3A6545-9659-9888-5682-DF1CF5377500}"/>
                </a:ext>
              </a:extLst>
            </p:cNvPr>
            <p:cNvSpPr txBox="1"/>
            <p:nvPr/>
          </p:nvSpPr>
          <p:spPr>
            <a:xfrm>
              <a:off x="5060496" y="7703516"/>
              <a:ext cx="2816238" cy="1143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788" b="1" kern="0">
                  <a:latin typeface="Arial" panose="020B0604020202020204"/>
                  <a:sym typeface="Arial"/>
                </a:rPr>
                <a:t>Other sustainable investments</a:t>
              </a:r>
              <a:r>
                <a:rPr lang="en-US" sz="750" b="1" kern="0">
                  <a:latin typeface="Arial" panose="020B0604020202020204"/>
                  <a:sym typeface="Arial"/>
                </a:rPr>
                <a:t>*</a:t>
              </a:r>
              <a:endParaRPr lang="en-US" sz="750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B461B8-4513-5D9A-C113-D674C3076EA8}"/>
              </a:ext>
            </a:extLst>
          </p:cNvPr>
          <p:cNvGrpSpPr/>
          <p:nvPr/>
        </p:nvGrpSpPr>
        <p:grpSpPr>
          <a:xfrm>
            <a:off x="5604673" y="2834303"/>
            <a:ext cx="927928" cy="864000"/>
            <a:chOff x="9304460" y="5684894"/>
            <a:chExt cx="3429002" cy="3135070"/>
          </a:xfrm>
          <a:solidFill>
            <a:srgbClr val="4F6DE9"/>
          </a:solidFill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45B3AB15-C47F-E608-FD3E-35A0F4BCD65D}"/>
                </a:ext>
              </a:extLst>
            </p:cNvPr>
            <p:cNvSpPr/>
            <p:nvPr/>
          </p:nvSpPr>
          <p:spPr>
            <a:xfrm>
              <a:off x="9422578" y="5684894"/>
              <a:ext cx="3192768" cy="31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7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" name="Text Placeholder 6">
              <a:extLst>
                <a:ext uri="{FF2B5EF4-FFF2-40B4-BE49-F238E27FC236}">
                  <a16:creationId xmlns:a16="http://schemas.microsoft.com/office/drawing/2014/main" id="{E2B1C72E-E47C-7745-6831-E58B4E48D505}"/>
                </a:ext>
              </a:extLst>
            </p:cNvPr>
            <p:cNvSpPr/>
            <p:nvPr/>
          </p:nvSpPr>
          <p:spPr>
            <a:xfrm>
              <a:off x="9304460" y="5759733"/>
              <a:ext cx="3429002" cy="139700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650" kern="0" spc="-68">
                  <a:latin typeface="Arial" panose="020B0604020202020204"/>
                  <a:sym typeface="Arial"/>
                </a:rPr>
                <a:t>14%</a:t>
              </a:r>
              <a:endParaRPr lang="en-US" sz="165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6" name="Insert Text">
              <a:extLst>
                <a:ext uri="{FF2B5EF4-FFF2-40B4-BE49-F238E27FC236}">
                  <a16:creationId xmlns:a16="http://schemas.microsoft.com/office/drawing/2014/main" id="{69EB2E45-9609-F84E-70CB-D926A2C0F01B}"/>
                </a:ext>
              </a:extLst>
            </p:cNvPr>
            <p:cNvSpPr txBox="1"/>
            <p:nvPr/>
          </p:nvSpPr>
          <p:spPr>
            <a:xfrm>
              <a:off x="9572403" y="7254459"/>
              <a:ext cx="2893113" cy="118067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825" b="1" kern="0">
                  <a:latin typeface="Arial" panose="020B0604020202020204"/>
                  <a:sym typeface="Arial"/>
                </a:rPr>
                <a:t>Eco-labels</a:t>
              </a:r>
              <a:endParaRPr lang="en-US" sz="8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D233A1-10BA-1B1F-3BF9-07D3BEFD451B}"/>
              </a:ext>
            </a:extLst>
          </p:cNvPr>
          <p:cNvGrpSpPr/>
          <p:nvPr/>
        </p:nvGrpSpPr>
        <p:grpSpPr>
          <a:xfrm>
            <a:off x="7438216" y="1688251"/>
            <a:ext cx="952519" cy="883499"/>
            <a:chOff x="9304460" y="5684894"/>
            <a:chExt cx="3429002" cy="3135070"/>
          </a:xfrm>
          <a:solidFill>
            <a:srgbClr val="4F6DE9"/>
          </a:solidFill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B8152FB-5F9A-B38E-4DBF-A47C05E3B4F2}"/>
                </a:ext>
              </a:extLst>
            </p:cNvPr>
            <p:cNvSpPr/>
            <p:nvPr/>
          </p:nvSpPr>
          <p:spPr>
            <a:xfrm>
              <a:off x="9422578" y="5684894"/>
              <a:ext cx="3192768" cy="31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60000"/>
                  <a:lumOff val="40000"/>
                </a:schemeClr>
              </a:solidFill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750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C811AF4B-29B6-36A8-0642-B9FE5320907D}"/>
                </a:ext>
              </a:extLst>
            </p:cNvPr>
            <p:cNvSpPr/>
            <p:nvPr/>
          </p:nvSpPr>
          <p:spPr>
            <a:xfrm>
              <a:off x="9304460" y="5759733"/>
              <a:ext cx="3429002" cy="139700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650" kern="0" spc="-68">
                  <a:latin typeface="Arial" panose="020B0604020202020204"/>
                  <a:sym typeface="Arial"/>
                </a:rPr>
                <a:t>14%</a:t>
              </a:r>
              <a:endParaRPr lang="en-US" sz="1650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14" name="Insert Text">
              <a:extLst>
                <a:ext uri="{FF2B5EF4-FFF2-40B4-BE49-F238E27FC236}">
                  <a16:creationId xmlns:a16="http://schemas.microsoft.com/office/drawing/2014/main" id="{FC9E4A3D-53DD-132E-9D41-EA4A848A8D77}"/>
                </a:ext>
              </a:extLst>
            </p:cNvPr>
            <p:cNvSpPr txBox="1"/>
            <p:nvPr/>
          </p:nvSpPr>
          <p:spPr>
            <a:xfrm>
              <a:off x="9572403" y="7254459"/>
              <a:ext cx="2893113" cy="118067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825" b="1" kern="0">
                  <a:latin typeface="Arial" panose="020B0604020202020204"/>
                  <a:sym typeface="Arial"/>
                </a:rPr>
                <a:t>Prize/grant funding </a:t>
              </a:r>
              <a:endParaRPr lang="en-US" sz="8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60EA8-AFB4-9B7A-D6B2-059881889683}"/>
              </a:ext>
            </a:extLst>
          </p:cNvPr>
          <p:cNvGrpSpPr/>
          <p:nvPr/>
        </p:nvGrpSpPr>
        <p:grpSpPr>
          <a:xfrm>
            <a:off x="7612574" y="2585810"/>
            <a:ext cx="864000" cy="864000"/>
            <a:chOff x="7209251" y="5747262"/>
            <a:chExt cx="4073054" cy="424744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EE77A928-B209-7F42-7994-6DCF2C12A695}"/>
                </a:ext>
              </a:extLst>
            </p:cNvPr>
            <p:cNvSpPr/>
            <p:nvPr/>
          </p:nvSpPr>
          <p:spPr>
            <a:xfrm>
              <a:off x="7209251" y="5747262"/>
              <a:ext cx="4073054" cy="424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047" y="26"/>
                  </a:lnTo>
                  <a:lnTo>
                    <a:pt x="9599" y="67"/>
                  </a:lnTo>
                  <a:lnTo>
                    <a:pt x="9157" y="124"/>
                  </a:lnTo>
                  <a:lnTo>
                    <a:pt x="8721" y="199"/>
                  </a:lnTo>
                  <a:lnTo>
                    <a:pt x="8292" y="290"/>
                  </a:lnTo>
                  <a:lnTo>
                    <a:pt x="7870" y="397"/>
                  </a:lnTo>
                  <a:lnTo>
                    <a:pt x="7456" y="521"/>
                  </a:lnTo>
                  <a:lnTo>
                    <a:pt x="7049" y="660"/>
                  </a:lnTo>
                  <a:lnTo>
                    <a:pt x="6650" y="814"/>
                  </a:lnTo>
                  <a:lnTo>
                    <a:pt x="6259" y="983"/>
                  </a:lnTo>
                  <a:lnTo>
                    <a:pt x="5877" y="1167"/>
                  </a:lnTo>
                  <a:lnTo>
                    <a:pt x="5504" y="1364"/>
                  </a:lnTo>
                  <a:lnTo>
                    <a:pt x="5140" y="1576"/>
                  </a:lnTo>
                  <a:lnTo>
                    <a:pt x="4786" y="1801"/>
                  </a:lnTo>
                  <a:lnTo>
                    <a:pt x="4442" y="2039"/>
                  </a:lnTo>
                  <a:lnTo>
                    <a:pt x="4108" y="2290"/>
                  </a:lnTo>
                  <a:lnTo>
                    <a:pt x="3785" y="2554"/>
                  </a:lnTo>
                  <a:lnTo>
                    <a:pt x="3472" y="2829"/>
                  </a:lnTo>
                  <a:lnTo>
                    <a:pt x="3171" y="3117"/>
                  </a:lnTo>
                  <a:lnTo>
                    <a:pt x="2881" y="3416"/>
                  </a:lnTo>
                  <a:lnTo>
                    <a:pt x="2603" y="3725"/>
                  </a:lnTo>
                  <a:lnTo>
                    <a:pt x="2338" y="4046"/>
                  </a:lnTo>
                  <a:lnTo>
                    <a:pt x="2085" y="4377"/>
                  </a:lnTo>
                  <a:lnTo>
                    <a:pt x="1844" y="4718"/>
                  </a:lnTo>
                  <a:lnTo>
                    <a:pt x="1617" y="5069"/>
                  </a:lnTo>
                  <a:lnTo>
                    <a:pt x="1403" y="5429"/>
                  </a:lnTo>
                  <a:lnTo>
                    <a:pt x="1204" y="5798"/>
                  </a:lnTo>
                  <a:lnTo>
                    <a:pt x="1018" y="6175"/>
                  </a:lnTo>
                  <a:lnTo>
                    <a:pt x="847" y="6561"/>
                  </a:lnTo>
                  <a:lnTo>
                    <a:pt x="690" y="6955"/>
                  </a:lnTo>
                  <a:lnTo>
                    <a:pt x="549" y="7356"/>
                  </a:lnTo>
                  <a:lnTo>
                    <a:pt x="423" y="7765"/>
                  </a:lnTo>
                  <a:lnTo>
                    <a:pt x="313" y="8181"/>
                  </a:lnTo>
                  <a:lnTo>
                    <a:pt x="218" y="8603"/>
                  </a:lnTo>
                  <a:lnTo>
                    <a:pt x="141" y="9031"/>
                  </a:lnTo>
                  <a:lnTo>
                    <a:pt x="80" y="9466"/>
                  </a:lnTo>
                  <a:lnTo>
                    <a:pt x="36" y="9905"/>
                  </a:lnTo>
                  <a:lnTo>
                    <a:pt x="9" y="10350"/>
                  </a:lnTo>
                  <a:lnTo>
                    <a:pt x="0" y="10800"/>
                  </a:lnTo>
                  <a:lnTo>
                    <a:pt x="9" y="11245"/>
                  </a:lnTo>
                  <a:lnTo>
                    <a:pt x="36" y="11686"/>
                  </a:lnTo>
                  <a:lnTo>
                    <a:pt x="80" y="12121"/>
                  </a:lnTo>
                  <a:lnTo>
                    <a:pt x="141" y="12552"/>
                  </a:lnTo>
                  <a:lnTo>
                    <a:pt x="219" y="12977"/>
                  </a:lnTo>
                  <a:lnTo>
                    <a:pt x="314" y="13395"/>
                  </a:lnTo>
                  <a:lnTo>
                    <a:pt x="424" y="13808"/>
                  </a:lnTo>
                  <a:lnTo>
                    <a:pt x="551" y="14214"/>
                  </a:lnTo>
                  <a:lnTo>
                    <a:pt x="692" y="14612"/>
                  </a:lnTo>
                  <a:lnTo>
                    <a:pt x="849" y="15004"/>
                  </a:lnTo>
                  <a:lnTo>
                    <a:pt x="1020" y="15388"/>
                  </a:lnTo>
                  <a:lnTo>
                    <a:pt x="1205" y="15763"/>
                  </a:lnTo>
                  <a:lnTo>
                    <a:pt x="1405" y="16130"/>
                  </a:lnTo>
                  <a:lnTo>
                    <a:pt x="1618" y="16489"/>
                  </a:lnTo>
                  <a:lnTo>
                    <a:pt x="1844" y="16838"/>
                  </a:lnTo>
                  <a:lnTo>
                    <a:pt x="2084" y="17178"/>
                  </a:lnTo>
                  <a:lnTo>
                    <a:pt x="2336" y="17508"/>
                  </a:lnTo>
                  <a:lnTo>
                    <a:pt x="2600" y="17829"/>
                  </a:lnTo>
                  <a:lnTo>
                    <a:pt x="2876" y="18138"/>
                  </a:lnTo>
                  <a:lnTo>
                    <a:pt x="3163" y="18437"/>
                  </a:lnTo>
                  <a:lnTo>
                    <a:pt x="3462" y="18724"/>
                  </a:lnTo>
                  <a:lnTo>
                    <a:pt x="3771" y="19000"/>
                  </a:lnTo>
                  <a:lnTo>
                    <a:pt x="4091" y="19264"/>
                  </a:lnTo>
                  <a:lnTo>
                    <a:pt x="4422" y="19516"/>
                  </a:lnTo>
                  <a:lnTo>
                    <a:pt x="4762" y="19756"/>
                  </a:lnTo>
                  <a:lnTo>
                    <a:pt x="5111" y="19982"/>
                  </a:lnTo>
                  <a:lnTo>
                    <a:pt x="5470" y="20195"/>
                  </a:lnTo>
                  <a:lnTo>
                    <a:pt x="5837" y="20395"/>
                  </a:lnTo>
                  <a:lnTo>
                    <a:pt x="6212" y="20580"/>
                  </a:lnTo>
                  <a:lnTo>
                    <a:pt x="6596" y="20751"/>
                  </a:lnTo>
                  <a:lnTo>
                    <a:pt x="6988" y="20908"/>
                  </a:lnTo>
                  <a:lnTo>
                    <a:pt x="7386" y="21049"/>
                  </a:lnTo>
                  <a:lnTo>
                    <a:pt x="7792" y="21176"/>
                  </a:lnTo>
                  <a:lnTo>
                    <a:pt x="8205" y="21286"/>
                  </a:lnTo>
                  <a:lnTo>
                    <a:pt x="8623" y="21381"/>
                  </a:lnTo>
                  <a:lnTo>
                    <a:pt x="9048" y="21459"/>
                  </a:lnTo>
                  <a:lnTo>
                    <a:pt x="9479" y="21520"/>
                  </a:lnTo>
                  <a:lnTo>
                    <a:pt x="9914" y="21564"/>
                  </a:lnTo>
                  <a:lnTo>
                    <a:pt x="10355" y="21591"/>
                  </a:lnTo>
                  <a:lnTo>
                    <a:pt x="10800" y="21600"/>
                  </a:lnTo>
                  <a:lnTo>
                    <a:pt x="11245" y="21591"/>
                  </a:lnTo>
                  <a:lnTo>
                    <a:pt x="11686" y="21564"/>
                  </a:lnTo>
                  <a:lnTo>
                    <a:pt x="12121" y="21520"/>
                  </a:lnTo>
                  <a:lnTo>
                    <a:pt x="12552" y="21459"/>
                  </a:lnTo>
                  <a:lnTo>
                    <a:pt x="12977" y="21381"/>
                  </a:lnTo>
                  <a:lnTo>
                    <a:pt x="13395" y="21286"/>
                  </a:lnTo>
                  <a:lnTo>
                    <a:pt x="13808" y="21176"/>
                  </a:lnTo>
                  <a:lnTo>
                    <a:pt x="14214" y="21049"/>
                  </a:lnTo>
                  <a:lnTo>
                    <a:pt x="14612" y="20908"/>
                  </a:lnTo>
                  <a:lnTo>
                    <a:pt x="15004" y="20751"/>
                  </a:lnTo>
                  <a:lnTo>
                    <a:pt x="15387" y="20580"/>
                  </a:lnTo>
                  <a:lnTo>
                    <a:pt x="15763" y="20395"/>
                  </a:lnTo>
                  <a:lnTo>
                    <a:pt x="16130" y="20195"/>
                  </a:lnTo>
                  <a:lnTo>
                    <a:pt x="16489" y="19982"/>
                  </a:lnTo>
                  <a:lnTo>
                    <a:pt x="16838" y="19756"/>
                  </a:lnTo>
                  <a:lnTo>
                    <a:pt x="17178" y="19516"/>
                  </a:lnTo>
                  <a:lnTo>
                    <a:pt x="17508" y="19264"/>
                  </a:lnTo>
                  <a:lnTo>
                    <a:pt x="17828" y="19000"/>
                  </a:lnTo>
                  <a:lnTo>
                    <a:pt x="18138" y="18724"/>
                  </a:lnTo>
                  <a:lnTo>
                    <a:pt x="18437" y="18437"/>
                  </a:lnTo>
                  <a:lnTo>
                    <a:pt x="18724" y="18138"/>
                  </a:lnTo>
                  <a:lnTo>
                    <a:pt x="19000" y="17829"/>
                  </a:lnTo>
                  <a:lnTo>
                    <a:pt x="19264" y="17508"/>
                  </a:lnTo>
                  <a:lnTo>
                    <a:pt x="19516" y="17178"/>
                  </a:lnTo>
                  <a:lnTo>
                    <a:pt x="19755" y="16838"/>
                  </a:lnTo>
                  <a:lnTo>
                    <a:pt x="19982" y="16489"/>
                  </a:lnTo>
                  <a:lnTo>
                    <a:pt x="20195" y="16130"/>
                  </a:lnTo>
                  <a:lnTo>
                    <a:pt x="20395" y="15763"/>
                  </a:lnTo>
                  <a:lnTo>
                    <a:pt x="20580" y="15388"/>
                  </a:lnTo>
                  <a:lnTo>
                    <a:pt x="20751" y="15004"/>
                  </a:lnTo>
                  <a:lnTo>
                    <a:pt x="20908" y="14612"/>
                  </a:lnTo>
                  <a:lnTo>
                    <a:pt x="21049" y="14214"/>
                  </a:lnTo>
                  <a:lnTo>
                    <a:pt x="21176" y="13808"/>
                  </a:lnTo>
                  <a:lnTo>
                    <a:pt x="21286" y="13395"/>
                  </a:lnTo>
                  <a:lnTo>
                    <a:pt x="21381" y="12977"/>
                  </a:lnTo>
                  <a:lnTo>
                    <a:pt x="21459" y="12552"/>
                  </a:lnTo>
                  <a:lnTo>
                    <a:pt x="21520" y="12121"/>
                  </a:lnTo>
                  <a:lnTo>
                    <a:pt x="21564" y="11686"/>
                  </a:lnTo>
                  <a:lnTo>
                    <a:pt x="21591" y="11245"/>
                  </a:lnTo>
                  <a:lnTo>
                    <a:pt x="21600" y="10800"/>
                  </a:lnTo>
                  <a:lnTo>
                    <a:pt x="21591" y="10355"/>
                  </a:lnTo>
                  <a:lnTo>
                    <a:pt x="21564" y="9914"/>
                  </a:lnTo>
                  <a:lnTo>
                    <a:pt x="21520" y="9479"/>
                  </a:lnTo>
                  <a:lnTo>
                    <a:pt x="21459" y="9048"/>
                  </a:lnTo>
                  <a:lnTo>
                    <a:pt x="21381" y="8623"/>
                  </a:lnTo>
                  <a:lnTo>
                    <a:pt x="21286" y="8205"/>
                  </a:lnTo>
                  <a:lnTo>
                    <a:pt x="21176" y="7792"/>
                  </a:lnTo>
                  <a:lnTo>
                    <a:pt x="21049" y="7386"/>
                  </a:lnTo>
                  <a:lnTo>
                    <a:pt x="20908" y="6988"/>
                  </a:lnTo>
                  <a:lnTo>
                    <a:pt x="20751" y="6596"/>
                  </a:lnTo>
                  <a:lnTo>
                    <a:pt x="20580" y="6212"/>
                  </a:lnTo>
                  <a:lnTo>
                    <a:pt x="20395" y="5837"/>
                  </a:lnTo>
                  <a:lnTo>
                    <a:pt x="20195" y="5469"/>
                  </a:lnTo>
                  <a:lnTo>
                    <a:pt x="19982" y="5111"/>
                  </a:lnTo>
                  <a:lnTo>
                    <a:pt x="19755" y="4762"/>
                  </a:lnTo>
                  <a:lnTo>
                    <a:pt x="19516" y="4422"/>
                  </a:lnTo>
                  <a:lnTo>
                    <a:pt x="19264" y="4091"/>
                  </a:lnTo>
                  <a:lnTo>
                    <a:pt x="19000" y="3771"/>
                  </a:lnTo>
                  <a:lnTo>
                    <a:pt x="18724" y="3462"/>
                  </a:lnTo>
                  <a:lnTo>
                    <a:pt x="18437" y="3163"/>
                  </a:lnTo>
                  <a:lnTo>
                    <a:pt x="18138" y="2876"/>
                  </a:lnTo>
                  <a:lnTo>
                    <a:pt x="17828" y="2600"/>
                  </a:lnTo>
                  <a:lnTo>
                    <a:pt x="17508" y="2336"/>
                  </a:lnTo>
                  <a:lnTo>
                    <a:pt x="17178" y="2084"/>
                  </a:lnTo>
                  <a:lnTo>
                    <a:pt x="16838" y="1844"/>
                  </a:lnTo>
                  <a:lnTo>
                    <a:pt x="16489" y="1618"/>
                  </a:lnTo>
                  <a:lnTo>
                    <a:pt x="16130" y="1405"/>
                  </a:lnTo>
                  <a:lnTo>
                    <a:pt x="15763" y="1205"/>
                  </a:lnTo>
                  <a:lnTo>
                    <a:pt x="15387" y="1020"/>
                  </a:lnTo>
                  <a:lnTo>
                    <a:pt x="15004" y="849"/>
                  </a:lnTo>
                  <a:lnTo>
                    <a:pt x="14612" y="692"/>
                  </a:lnTo>
                  <a:lnTo>
                    <a:pt x="14214" y="551"/>
                  </a:lnTo>
                  <a:lnTo>
                    <a:pt x="13808" y="424"/>
                  </a:lnTo>
                  <a:lnTo>
                    <a:pt x="13395" y="314"/>
                  </a:lnTo>
                  <a:lnTo>
                    <a:pt x="12977" y="219"/>
                  </a:lnTo>
                  <a:lnTo>
                    <a:pt x="12552" y="141"/>
                  </a:lnTo>
                  <a:lnTo>
                    <a:pt x="12121" y="80"/>
                  </a:lnTo>
                  <a:lnTo>
                    <a:pt x="11686" y="36"/>
                  </a:lnTo>
                  <a:lnTo>
                    <a:pt x="11245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tIns="34290" bIns="34290"/>
            <a:lstStyle/>
            <a:p>
              <a:pPr algn="ctr" defTabSz="914377" hangingPunct="0">
                <a:defRPr sz="3000">
                  <a:solidFill>
                    <a:srgbClr val="FFFFFF"/>
                  </a:solidFill>
                </a:defRPr>
              </a:pPr>
              <a:endParaRPr sz="1125" kern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6" name="Text Placeholder 6">
              <a:extLst>
                <a:ext uri="{FF2B5EF4-FFF2-40B4-BE49-F238E27FC236}">
                  <a16:creationId xmlns:a16="http://schemas.microsoft.com/office/drawing/2014/main" id="{23D7DE5F-A347-66BB-7C53-F4CC5385237E}"/>
                </a:ext>
              </a:extLst>
            </p:cNvPr>
            <p:cNvSpPr/>
            <p:nvPr/>
          </p:nvSpPr>
          <p:spPr>
            <a:xfrm>
              <a:off x="7543740" y="6358201"/>
              <a:ext cx="3429002" cy="1397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b"/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9000" b="1" spc="-18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GB" sz="1650" kern="0" spc="-68">
                  <a:latin typeface="Arial" panose="020B0604020202020204"/>
                  <a:sym typeface="Arial"/>
                </a:rPr>
                <a:t>14</a:t>
              </a:r>
              <a:r>
                <a:rPr lang="en-GB" sz="2025" kern="0" spc="-68">
                  <a:latin typeface="Arial" panose="020B0604020202020204"/>
                  <a:sym typeface="Arial"/>
                </a:rPr>
                <a:t>%</a:t>
              </a:r>
              <a:endParaRPr lang="en-US" sz="2025" kern="0" spc="-68">
                <a:latin typeface="Arial" panose="020B0604020202020204"/>
                <a:sym typeface="Arial"/>
              </a:endParaRPr>
            </a:p>
          </p:txBody>
        </p:sp>
        <p:sp>
          <p:nvSpPr>
            <p:cNvPr id="47" name="Insert Text">
              <a:extLst>
                <a:ext uri="{FF2B5EF4-FFF2-40B4-BE49-F238E27FC236}">
                  <a16:creationId xmlns:a16="http://schemas.microsoft.com/office/drawing/2014/main" id="{F4FD0FE2-F5B9-B13F-D40A-C269D42997A2}"/>
                </a:ext>
              </a:extLst>
            </p:cNvPr>
            <p:cNvSpPr txBox="1"/>
            <p:nvPr/>
          </p:nvSpPr>
          <p:spPr>
            <a:xfrm>
              <a:off x="7378163" y="7644739"/>
              <a:ext cx="3429002" cy="1142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/>
            <a:lstStyle>
              <a:lvl1pPr algn="ctr">
                <a:spcBef>
                  <a:spcPts val="0"/>
                </a:spcBef>
                <a:defRPr sz="3000">
                  <a:solidFill>
                    <a:srgbClr val="FFFFFF"/>
                  </a:solidFill>
                </a:defRPr>
              </a:lvl1pPr>
            </a:lstStyle>
            <a:p>
              <a:pPr defTabSz="914377" hangingPunct="0"/>
              <a:r>
                <a:rPr lang="en-US" sz="825" b="1" kern="0">
                  <a:latin typeface="Arial" panose="020B0604020202020204"/>
                  <a:sym typeface="Arial"/>
                </a:rPr>
                <a:t>Other sustainable businesses</a:t>
              </a:r>
              <a:endParaRPr lang="en-US" sz="825" b="1" kern="0">
                <a:latin typeface="Arial" panose="020B060402020202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43C37-47FB-CBED-C52B-51CE531D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Numero diapositiva">
            <a:extLst>
              <a:ext uri="{FF2B5EF4-FFF2-40B4-BE49-F238E27FC236}">
                <a16:creationId xmlns:a16="http://schemas.microsoft.com/office/drawing/2014/main" id="{84967EE0-5CBD-4E86-2B95-990607EEACF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0" y="4724400"/>
            <a:ext cx="168275" cy="174625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kern="0">
                <a:solidFill>
                  <a:srgbClr val="2348E4"/>
                </a:solidFill>
                <a:latin typeface="Arial" panose="020B0604020202020204"/>
                <a:sym typeface="Arial"/>
              </a:rPr>
              <a:pPr hangingPunct="0">
                <a:defRPr/>
              </a:pPr>
              <a:t>7</a:t>
            </a:fld>
            <a:endParaRPr kern="0">
              <a:solidFill>
                <a:srgbClr val="2348E4"/>
              </a:solidFill>
              <a:latin typeface="Arial" panose="020B0604020202020204"/>
              <a:sym typeface="Arial"/>
            </a:endParaRPr>
          </a:p>
        </p:txBody>
      </p:sp>
      <p:sp>
        <p:nvSpPr>
          <p:cNvPr id="241" name="One line title">
            <a:extLst>
              <a:ext uri="{FF2B5EF4-FFF2-40B4-BE49-F238E27FC236}">
                <a16:creationId xmlns:a16="http://schemas.microsoft.com/office/drawing/2014/main" id="{7BFBB631-222F-33F9-5BE6-F970E026E4B8}"/>
              </a:ext>
            </a:extLst>
          </p:cNvPr>
          <p:cNvSpPr txBox="1"/>
          <p:nvPr/>
        </p:nvSpPr>
        <p:spPr>
          <a:xfrm>
            <a:off x="261143" y="449257"/>
            <a:ext cx="9217284" cy="4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9000" b="1" spc="-180">
                <a:solidFill>
                  <a:srgbClr val="2348E4"/>
                </a:solidFill>
              </a:defRPr>
            </a:lvl1pPr>
          </a:lstStyle>
          <a:p>
            <a:pPr defTabSz="914377" hangingPunct="0">
              <a:defRPr/>
            </a:pPr>
            <a:r>
              <a:rPr lang="en-GB" sz="3000" spc="-68" dirty="0">
                <a:solidFill>
                  <a:schemeClr val="tx1"/>
                </a:solidFill>
                <a:latin typeface="+mj-lt"/>
                <a:sym typeface="Arial"/>
              </a:rPr>
              <a:t>Capacity building for deployment</a:t>
            </a:r>
            <a:endParaRPr lang="it-IT" sz="3000" spc="-68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835548-95B5-74FA-0E67-D35A086784CC}"/>
              </a:ext>
            </a:extLst>
          </p:cNvPr>
          <p:cNvGrpSpPr/>
          <p:nvPr/>
        </p:nvGrpSpPr>
        <p:grpSpPr>
          <a:xfrm>
            <a:off x="84696" y="2326468"/>
            <a:ext cx="3703645" cy="2197740"/>
            <a:chOff x="1346421" y="3094291"/>
            <a:chExt cx="4938193" cy="29303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BC38C4-E3F1-F90D-399A-6DE8AC5A4A26}"/>
                </a:ext>
              </a:extLst>
            </p:cNvPr>
            <p:cNvGrpSpPr/>
            <p:nvPr/>
          </p:nvGrpSpPr>
          <p:grpSpPr>
            <a:xfrm>
              <a:off x="1346421" y="3094291"/>
              <a:ext cx="4938193" cy="2930319"/>
              <a:chOff x="56197" y="3787092"/>
              <a:chExt cx="4938193" cy="2930319"/>
            </a:xfrm>
          </p:grpSpPr>
          <p:pic>
            <p:nvPicPr>
              <p:cNvPr id="47" name="Graphic 46" descr="Questions with solid fill">
                <a:extLst>
                  <a:ext uri="{FF2B5EF4-FFF2-40B4-BE49-F238E27FC236}">
                    <a16:creationId xmlns:a16="http://schemas.microsoft.com/office/drawing/2014/main" id="{30F1E972-303C-8434-2338-654D06035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642" y="4015260"/>
                <a:ext cx="687586" cy="687586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C915012-ABCA-72B0-7E29-1989894588ED}"/>
                  </a:ext>
                </a:extLst>
              </p:cNvPr>
              <p:cNvGrpSpPr/>
              <p:nvPr/>
            </p:nvGrpSpPr>
            <p:grpSpPr>
              <a:xfrm>
                <a:off x="56197" y="3787092"/>
                <a:ext cx="4938193" cy="2930319"/>
                <a:chOff x="56197" y="3787092"/>
                <a:chExt cx="4938193" cy="2930319"/>
              </a:xfrm>
            </p:grpSpPr>
            <p:sp>
              <p:nvSpPr>
                <p:cNvPr id="34" name="Linea">
                  <a:extLst>
                    <a:ext uri="{FF2B5EF4-FFF2-40B4-BE49-F238E27FC236}">
                      <a16:creationId xmlns:a16="http://schemas.microsoft.com/office/drawing/2014/main" id="{8349EB8A-4129-E28D-2D71-1337B06B710C}"/>
                    </a:ext>
                  </a:extLst>
                </p:cNvPr>
                <p:cNvSpPr/>
                <p:nvPr/>
              </p:nvSpPr>
              <p:spPr>
                <a:xfrm>
                  <a:off x="238565" y="4730219"/>
                  <a:ext cx="4256585" cy="10459"/>
                </a:xfrm>
                <a:prstGeom prst="line">
                  <a:avLst/>
                </a:prstGeom>
                <a:ln w="19050">
                  <a:solidFill>
                    <a:srgbClr val="2348E4"/>
                  </a:solidFill>
                  <a:miter lim="400000"/>
                </a:ln>
              </p:spPr>
              <p:txBody>
                <a:bodyPr tIns="34290" bIns="34290"/>
                <a:lstStyle/>
                <a:p>
                  <a:pPr defTabSz="621491" hangingPunct="0">
                    <a:defRPr sz="3200">
                      <a:solidFill>
                        <a:srgbClr val="002082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1200" kern="0">
                    <a:solidFill>
                      <a:srgbClr val="002082"/>
                    </a:solidFill>
                    <a:latin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5" name="01">
                  <a:extLst>
                    <a:ext uri="{FF2B5EF4-FFF2-40B4-BE49-F238E27FC236}">
                      <a16:creationId xmlns:a16="http://schemas.microsoft.com/office/drawing/2014/main" id="{C0704DC8-0F8C-3C17-2322-26292C706AE0}"/>
                    </a:ext>
                  </a:extLst>
                </p:cNvPr>
                <p:cNvSpPr txBox="1"/>
                <p:nvPr/>
              </p:nvSpPr>
              <p:spPr>
                <a:xfrm>
                  <a:off x="1268333" y="3923586"/>
                  <a:ext cx="3097454" cy="7407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9050" tIns="19050" rIns="19050" bIns="19050" anchor="ctr">
                  <a:spAutoFit/>
                </a:bodyPr>
                <a:lstStyle>
                  <a:lvl1pPr algn="ctr">
                    <a:lnSpc>
                      <a:spcPct val="80000"/>
                    </a:lnSpc>
                    <a:spcBef>
                      <a:spcPts val="0"/>
                    </a:spcBef>
                    <a:defRPr sz="15000" b="1" spc="-300">
                      <a:solidFill>
                        <a:srgbClr val="FFFFFF"/>
                      </a:solidFill>
                    </a:defRPr>
                  </a:lvl1pPr>
                </a:lstStyle>
                <a:p>
                  <a:pPr algn="l" defTabSz="914377" hangingPunct="0">
                    <a:defRPr/>
                  </a:pPr>
                  <a:r>
                    <a:rPr lang="en-GB" sz="2100" kern="0" spc="-113" dirty="0">
                      <a:solidFill>
                        <a:srgbClr val="0070C0"/>
                      </a:solidFill>
                      <a:latin typeface="Arial" panose="020B0604020202020204"/>
                      <a:sym typeface="Arial"/>
                    </a:rPr>
                    <a:t>Green Gateway Helpdesk</a:t>
                  </a:r>
                  <a:endParaRPr sz="2100" kern="0" spc="-113" dirty="0">
                    <a:solidFill>
                      <a:srgbClr val="0070C0"/>
                    </a:solidFill>
                    <a:latin typeface="Arial" panose="020B0604020202020204"/>
                    <a:sym typeface="Arial"/>
                  </a:endParaRPr>
                </a:p>
              </p:txBody>
            </p:sp>
            <p:sp>
              <p:nvSpPr>
                <p:cNvPr id="2" name="Segnaposto testo 3">
                  <a:extLst>
                    <a:ext uri="{FF2B5EF4-FFF2-40B4-BE49-F238E27FC236}">
                      <a16:creationId xmlns:a16="http://schemas.microsoft.com/office/drawing/2014/main" id="{DE8F596A-76FD-7C0E-4997-7C81227422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197" y="4801966"/>
                  <a:ext cx="4938193" cy="191544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marL="508000" marR="0" indent="-508000" algn="l" defTabSz="2438338" rtl="0" latinLnBrk="0">
                    <a:lnSpc>
                      <a:spcPct val="100000"/>
                    </a:lnSpc>
                    <a:spcBef>
                      <a:spcPts val="28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23000"/>
                    <a:buFontTx/>
                    <a:buChar char="•"/>
                    <a:tabLst/>
                    <a:defRPr sz="40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L="1117600" marR="0" indent="-508000" algn="l" defTabSz="2438338" rtl="0" latinLnBrk="0">
                    <a:lnSpc>
                      <a:spcPct val="100000"/>
                    </a:lnSpc>
                    <a:spcBef>
                      <a:spcPts val="16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36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L="1727200" marR="0" indent="-508000" algn="l" defTabSz="2438338" rtl="0" latinLnBrk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32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L="2336800" marR="0" indent="-508000" algn="l" defTabSz="2438338" rtl="0" latinLnBrk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L="2946400" marR="0" indent="-508000" algn="l" defTabSz="2438338" rtl="0" latinLnBrk="0">
                    <a:lnSpc>
                      <a:spcPct val="100000"/>
                    </a:lnSpc>
                    <a:spcBef>
                      <a:spcPts val="20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4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L="3556000" marR="0" indent="-508000" algn="l" defTabSz="2438338" rtl="0" latinLnBrk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0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L="4165600" marR="0" indent="-508000" algn="l" defTabSz="2438338" rtl="0" latinLnBrk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0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L="4775200" marR="0" indent="-508000" algn="l" defTabSz="2438338" rtl="0" latinLnBrk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0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L="5384800" marR="0" indent="-508000" algn="l" defTabSz="2438338" rtl="0" latinLnBrk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0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marL="190500" indent="-190500" defTabSz="914377">
                    <a:spcBef>
                      <a:spcPts val="1050"/>
                    </a:spcBef>
                    <a:buClr>
                      <a:srgbClr val="2348E3"/>
                    </a:buClr>
                    <a:defRPr/>
                  </a:pPr>
                  <a:r>
                    <a:rPr lang="en-GB" sz="1125" b="1" kern="0" dirty="0">
                      <a:solidFill>
                        <a:schemeClr val="tx1"/>
                      </a:solidFill>
                      <a:latin typeface="Arial" panose="020B0604020202020204"/>
                    </a:rPr>
                    <a:t>Online platform tool </a:t>
                  </a:r>
                  <a:r>
                    <a:rPr lang="en-GB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to support the FIs on eligibility and impact reporting requirements.</a:t>
                  </a:r>
                </a:p>
                <a:p>
                  <a:pPr marL="190500" indent="-190500" defTabSz="914377">
                    <a:spcBef>
                      <a:spcPts val="1050"/>
                    </a:spcBef>
                    <a:buClr>
                      <a:srgbClr val="2348E3"/>
                    </a:buClr>
                    <a:defRPr/>
                  </a:pPr>
                  <a:r>
                    <a:rPr lang="en-US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Key features: </a:t>
                  </a:r>
                </a:p>
                <a:p>
                  <a:pPr marL="523875" lvl="1" indent="-257175" defTabSz="914377">
                    <a:spcBef>
                      <a:spcPts val="0"/>
                    </a:spcBef>
                    <a:buClr>
                      <a:srgbClr val="2348E3"/>
                    </a:buClr>
                    <a:buSzPct val="100000"/>
                    <a:buFont typeface="+mj-lt"/>
                    <a:buAutoNum type="arabicPeriod"/>
                    <a:tabLst>
                      <a:tab pos="472679" algn="l"/>
                    </a:tabLst>
                    <a:defRPr/>
                  </a:pPr>
                  <a:r>
                    <a:rPr lang="en-GB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A </a:t>
                  </a:r>
                  <a:r>
                    <a:rPr lang="en-GB" sz="1125" b="1" kern="0" dirty="0">
                      <a:solidFill>
                        <a:schemeClr val="tx1"/>
                      </a:solidFill>
                      <a:latin typeface="Arial" panose="020B0604020202020204"/>
                    </a:rPr>
                    <a:t>contact form </a:t>
                  </a:r>
                  <a:r>
                    <a:rPr lang="en-GB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to submit questions</a:t>
                  </a:r>
                </a:p>
                <a:p>
                  <a:pPr marL="523875" lvl="1" indent="-257175" defTabSz="914377">
                    <a:spcBef>
                      <a:spcPts val="0"/>
                    </a:spcBef>
                    <a:buClr>
                      <a:srgbClr val="2348E3"/>
                    </a:buClr>
                    <a:buSzPct val="100000"/>
                    <a:buFont typeface="+mj-lt"/>
                    <a:buAutoNum type="arabicPeriod"/>
                    <a:tabLst>
                      <a:tab pos="472679" algn="l"/>
                    </a:tabLst>
                    <a:defRPr/>
                  </a:pPr>
                  <a:r>
                    <a:rPr lang="en-US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Comprehensive </a:t>
                  </a:r>
                  <a:r>
                    <a:rPr lang="en-US" sz="1125" b="1" kern="0" dirty="0">
                      <a:solidFill>
                        <a:schemeClr val="tx1"/>
                      </a:solidFill>
                      <a:latin typeface="Arial" panose="020B0604020202020204"/>
                    </a:rPr>
                    <a:t>FAQ library</a:t>
                  </a:r>
                </a:p>
                <a:p>
                  <a:pPr marL="523875" lvl="1" indent="-257175" defTabSz="914377">
                    <a:spcBef>
                      <a:spcPts val="0"/>
                    </a:spcBef>
                    <a:buClr>
                      <a:srgbClr val="2348E3"/>
                    </a:buClr>
                    <a:buSzPct val="100000"/>
                    <a:buFont typeface="+mj-lt"/>
                    <a:buAutoNum type="arabicPeriod"/>
                    <a:tabLst>
                      <a:tab pos="472679" algn="l"/>
                    </a:tabLst>
                    <a:defRPr/>
                  </a:pPr>
                  <a:r>
                    <a:rPr lang="en-GB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Detailed </a:t>
                  </a:r>
                  <a:r>
                    <a:rPr lang="en-GB" sz="1125" b="1" kern="0" dirty="0">
                      <a:solidFill>
                        <a:schemeClr val="tx1"/>
                      </a:solidFill>
                      <a:latin typeface="Arial" panose="020B0604020202020204"/>
                    </a:rPr>
                    <a:t>Knowledge Base</a:t>
                  </a:r>
                  <a:r>
                    <a:rPr lang="en-GB" sz="1125" kern="0" dirty="0">
                      <a:solidFill>
                        <a:schemeClr val="tx1"/>
                      </a:solidFill>
                      <a:latin typeface="Arial" panose="020B0604020202020204"/>
                    </a:rPr>
                    <a:t> with guidance material.</a:t>
                  </a:r>
                </a:p>
                <a:p>
                  <a:pPr marL="190500" indent="-190500" defTabSz="914377">
                    <a:spcBef>
                      <a:spcPts val="1050"/>
                    </a:spcBef>
                    <a:buClr>
                      <a:srgbClr val="2348E3"/>
                    </a:buClr>
                    <a:defRPr/>
                  </a:pPr>
                  <a:endParaRPr lang="en-GB" sz="1050" kern="0" dirty="0">
                    <a:latin typeface="Arial" panose="020B0604020202020204"/>
                  </a:endParaRPr>
                </a:p>
                <a:p>
                  <a:pPr defTabSz="914377">
                    <a:spcBef>
                      <a:spcPts val="0"/>
                    </a:spcBef>
                    <a:buClr>
                      <a:srgbClr val="2348E3"/>
                    </a:buClr>
                    <a:defRPr/>
                  </a:pPr>
                  <a:endParaRPr lang="en-GB" sz="1050" kern="0" dirty="0">
                    <a:latin typeface="Arial" panose="020B0604020202020204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D4346F58-954C-6D2C-F81F-95EBFDCD99C0}"/>
                    </a:ext>
                  </a:extLst>
                </p:cNvPr>
                <p:cNvSpPr/>
                <p:nvPr/>
              </p:nvSpPr>
              <p:spPr>
                <a:xfrm>
                  <a:off x="740938" y="3787092"/>
                  <a:ext cx="372180" cy="595035"/>
                </a:xfrm>
                <a:prstGeom prst="rect">
                  <a:avLst/>
                </a:prstGeom>
                <a:solidFill>
                  <a:schemeClr val="bg1"/>
                </a:solidFill>
                <a:ln w="3810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8100" tIns="38100" rIns="38100" bIns="38100" numCol="1" spcCol="38100" rtlCol="0" anchor="ctr">
                  <a:spAutoFit/>
                </a:bodyPr>
                <a:lstStyle/>
                <a:p>
                  <a:pPr algn="ctr" defTabSz="619125" hangingPunct="0"/>
                  <a:endParaRPr lang="en-GB" sz="24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pic>
          <p:nvPicPr>
            <p:cNvPr id="198" name="Graphic 197" descr="Leaf with solid fill">
              <a:extLst>
                <a:ext uri="{FF2B5EF4-FFF2-40B4-BE49-F238E27FC236}">
                  <a16:creationId xmlns:a16="http://schemas.microsoft.com/office/drawing/2014/main" id="{063A4961-5E98-CFC4-B35C-6B2438B8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44325" y="3296422"/>
              <a:ext cx="414232" cy="4142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1459A4-6F4A-1D2F-F6C4-CDE2C285798D}"/>
              </a:ext>
            </a:extLst>
          </p:cNvPr>
          <p:cNvGrpSpPr/>
          <p:nvPr/>
        </p:nvGrpSpPr>
        <p:grpSpPr>
          <a:xfrm>
            <a:off x="4813121" y="2566011"/>
            <a:ext cx="2612261" cy="1637909"/>
            <a:chOff x="8652789" y="4070993"/>
            <a:chExt cx="3483014" cy="2183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E81C15-E0D5-4BF0-F48E-ABD23687B644}"/>
                </a:ext>
              </a:extLst>
            </p:cNvPr>
            <p:cNvSpPr/>
            <p:nvPr/>
          </p:nvSpPr>
          <p:spPr>
            <a:xfrm>
              <a:off x="9838791" y="5659837"/>
              <a:ext cx="2210602" cy="59503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hangingPunct="0">
                <a:defRPr/>
              </a:pPr>
              <a:endParaRPr lang="en-GB"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Linea">
              <a:extLst>
                <a:ext uri="{FF2B5EF4-FFF2-40B4-BE49-F238E27FC236}">
                  <a16:creationId xmlns:a16="http://schemas.microsoft.com/office/drawing/2014/main" id="{81380F6A-6B0F-D6E6-28A9-2DF63B788362}"/>
                </a:ext>
              </a:extLst>
            </p:cNvPr>
            <p:cNvSpPr/>
            <p:nvPr/>
          </p:nvSpPr>
          <p:spPr>
            <a:xfrm>
              <a:off x="9025189" y="4731251"/>
              <a:ext cx="2820079" cy="8405"/>
            </a:xfrm>
            <a:prstGeom prst="line">
              <a:avLst/>
            </a:prstGeom>
            <a:ln w="19050">
              <a:solidFill>
                <a:srgbClr val="2348E4"/>
              </a:solidFill>
              <a:miter lim="400000"/>
            </a:ln>
          </p:spPr>
          <p:txBody>
            <a:bodyPr tIns="34290" bIns="34290"/>
            <a:lstStyle/>
            <a:p>
              <a:pPr defTabSz="621491" hangingPunct="0">
                <a:defRPr sz="3200">
                  <a:solidFill>
                    <a:srgbClr val="002082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200" kern="0">
                <a:solidFill>
                  <a:srgbClr val="002082"/>
                </a:solidFill>
                <a:latin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" name="Segnaposto testo 3">
              <a:extLst>
                <a:ext uri="{FF2B5EF4-FFF2-40B4-BE49-F238E27FC236}">
                  <a16:creationId xmlns:a16="http://schemas.microsoft.com/office/drawing/2014/main" id="{BB9A44E4-64E3-C75B-8540-02156976EA55}"/>
                </a:ext>
              </a:extLst>
            </p:cNvPr>
            <p:cNvSpPr txBox="1">
              <a:spLocks/>
            </p:cNvSpPr>
            <p:nvPr/>
          </p:nvSpPr>
          <p:spPr>
            <a:xfrm>
              <a:off x="8652789" y="4795886"/>
              <a:ext cx="3483014" cy="13494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08000" marR="0" indent="-508000" algn="l" defTabSz="2438338" rtl="0" latinLnBrk="0">
                <a:lnSpc>
                  <a:spcPct val="100000"/>
                </a:lnSpc>
                <a:spcBef>
                  <a:spcPts val="2800"/>
                </a:spcBef>
                <a:spcAft>
                  <a:spcPts val="0"/>
                </a:spcAft>
                <a:buClr>
                  <a:schemeClr val="tx1"/>
                </a:buClr>
                <a:buSzPct val="123000"/>
                <a:buFontTx/>
                <a:buChar char="•"/>
                <a:tabLst/>
                <a:defRPr sz="40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1117600" marR="0" indent="-508000" algn="l" defTabSz="2438338" rtl="0" latinLnBrk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6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727200" marR="0" indent="-508000" algn="l" defTabSz="2438338" rtl="0" latinLnBrk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32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2336800" marR="0" indent="-508000" algn="l" defTabSz="2438338" rtl="0" latinLnBrk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946400" marR="0" indent="-508000" algn="l" defTabSz="2438338" rtl="0" latinLnBrk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3556000" marR="0" indent="-508000" algn="l" defTabSz="2438338" rtl="0" latinLnBrk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0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4165600" marR="0" indent="-508000" algn="l" defTabSz="2438338" rtl="0" latinLnBrk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0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4775200" marR="0" indent="-508000" algn="l" defTabSz="2438338" rtl="0" latinLnBrk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0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5384800" marR="0" indent="-508000" algn="l" defTabSz="2438338" rtl="0" latinLnBrk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0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190500" indent="-190500" defTabSz="914377">
                <a:spcBef>
                  <a:spcPts val="1050"/>
                </a:spcBef>
                <a:buClr>
                  <a:srgbClr val="2348E3"/>
                </a:buClr>
                <a:defRPr/>
              </a:pPr>
              <a:r>
                <a:rPr lang="en-GB" sz="1125" b="1" kern="0" dirty="0">
                  <a:latin typeface="Arial" panose="020B0604020202020204"/>
                </a:rPr>
                <a:t>Dedicated interactive courses </a:t>
              </a:r>
              <a:r>
                <a:rPr lang="en-GB" sz="1125" kern="0" dirty="0">
                  <a:latin typeface="Arial" panose="020B0604020202020204"/>
                </a:rPr>
                <a:t>on green and sustainable financing</a:t>
              </a:r>
            </a:p>
          </p:txBody>
        </p:sp>
        <p:sp>
          <p:nvSpPr>
            <p:cNvPr id="7" name="01">
              <a:extLst>
                <a:ext uri="{FF2B5EF4-FFF2-40B4-BE49-F238E27FC236}">
                  <a16:creationId xmlns:a16="http://schemas.microsoft.com/office/drawing/2014/main" id="{6EFD09DF-58DA-94BA-247D-DFF8330BDA50}"/>
                </a:ext>
              </a:extLst>
            </p:cNvPr>
            <p:cNvSpPr txBox="1"/>
            <p:nvPr/>
          </p:nvSpPr>
          <p:spPr>
            <a:xfrm>
              <a:off x="9711619" y="4214601"/>
              <a:ext cx="2309814" cy="3960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anchor="ctr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15000" b="1" spc="-300">
                  <a:solidFill>
                    <a:srgbClr val="FFFFFF"/>
                  </a:solidFill>
                </a:defRPr>
              </a:lvl1pPr>
            </a:lstStyle>
            <a:p>
              <a:pPr algn="l" defTabSz="914377" hangingPunct="0">
                <a:defRPr/>
              </a:pPr>
              <a:r>
                <a:rPr lang="en-GB" sz="2100" kern="0" spc="-113">
                  <a:solidFill>
                    <a:schemeClr val="tx1"/>
                  </a:solidFill>
                  <a:latin typeface="Arial" panose="020B0604020202020204"/>
                  <a:sym typeface="Arial"/>
                </a:rPr>
                <a:t>E-learning</a:t>
              </a:r>
            </a:p>
          </p:txBody>
        </p:sp>
        <p:pic>
          <p:nvPicPr>
            <p:cNvPr id="53" name="Graphic 52" descr="Cursor with solid fill">
              <a:extLst>
                <a:ext uri="{FF2B5EF4-FFF2-40B4-BE49-F238E27FC236}">
                  <a16:creationId xmlns:a16="http://schemas.microsoft.com/office/drawing/2014/main" id="{1B597CF5-E638-F1DC-16E2-36CD4CD8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02143" y="4070993"/>
              <a:ext cx="687600" cy="687600"/>
            </a:xfrm>
            <a:prstGeom prst="rect">
              <a:avLst/>
            </a:prstGeom>
          </p:spPr>
        </p:pic>
      </p:grpSp>
      <p:sp>
        <p:nvSpPr>
          <p:cNvPr id="6" name="01">
            <a:extLst>
              <a:ext uri="{FF2B5EF4-FFF2-40B4-BE49-F238E27FC236}">
                <a16:creationId xmlns:a16="http://schemas.microsoft.com/office/drawing/2014/main" id="{01D7C563-9752-75A5-D08B-13CD95566254}"/>
              </a:ext>
            </a:extLst>
          </p:cNvPr>
          <p:cNvSpPr txBox="1"/>
          <p:nvPr/>
        </p:nvSpPr>
        <p:spPr>
          <a:xfrm>
            <a:off x="1185202" y="1256850"/>
            <a:ext cx="3117278" cy="297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5000" b="1" spc="-300">
                <a:solidFill>
                  <a:srgbClr val="FFFFFF"/>
                </a:solidFill>
              </a:defRPr>
            </a:lvl1pPr>
          </a:lstStyle>
          <a:p>
            <a:pPr algn="l" defTabSz="914377" hangingPunct="0">
              <a:defRPr/>
            </a:pPr>
            <a:r>
              <a:rPr lang="en-GB" sz="2100" kern="0" spc="-113" dirty="0">
                <a:solidFill>
                  <a:srgbClr val="0070C0"/>
                </a:solidFill>
                <a:latin typeface="Arial" panose="020B0604020202020204"/>
                <a:sym typeface="Arial"/>
              </a:rPr>
              <a:t>Group Green Checker </a:t>
            </a:r>
          </a:p>
        </p:txBody>
      </p:sp>
      <p:pic>
        <p:nvPicPr>
          <p:cNvPr id="30" name="Graphic 29" descr="Monitor with solid fill">
            <a:extLst>
              <a:ext uri="{FF2B5EF4-FFF2-40B4-BE49-F238E27FC236}">
                <a16:creationId xmlns:a16="http://schemas.microsoft.com/office/drawing/2014/main" id="{4CBCEE88-477C-EDD5-50DD-231B6DCDA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827" y="1062958"/>
            <a:ext cx="894686" cy="7852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45D996-CB7B-2AEB-A36B-67F74676CA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3" y="1193413"/>
            <a:ext cx="652261" cy="391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03D6AE-794A-1DBA-2F14-99FBDEFD9798}"/>
              </a:ext>
            </a:extLst>
          </p:cNvPr>
          <p:cNvGrpSpPr/>
          <p:nvPr/>
        </p:nvGrpSpPr>
        <p:grpSpPr>
          <a:xfrm>
            <a:off x="4593511" y="1251941"/>
            <a:ext cx="3676307" cy="1113878"/>
            <a:chOff x="6726344" y="2164201"/>
            <a:chExt cx="4901743" cy="1485170"/>
          </a:xfrm>
        </p:grpSpPr>
        <p:pic>
          <p:nvPicPr>
            <p:cNvPr id="29" name="Graphic 28" descr="Clipboard Checked with solid fill">
              <a:extLst>
                <a:ext uri="{FF2B5EF4-FFF2-40B4-BE49-F238E27FC236}">
                  <a16:creationId xmlns:a16="http://schemas.microsoft.com/office/drawing/2014/main" id="{D24A1FAC-8793-C88D-2655-63DE66FDA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26344" y="2164201"/>
              <a:ext cx="420519" cy="36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890A7A-C3DE-B34F-F603-569ED53EA9F9}"/>
                </a:ext>
              </a:extLst>
            </p:cNvPr>
            <p:cNvSpPr txBox="1"/>
            <p:nvPr/>
          </p:nvSpPr>
          <p:spPr>
            <a:xfrm>
              <a:off x="7146863" y="2184356"/>
              <a:ext cx="4481224" cy="14650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lvl="3">
                <a:lnSpc>
                  <a:spcPct val="90000"/>
                </a:lnSpc>
                <a:spcBef>
                  <a:spcPts val="900"/>
                </a:spcBef>
                <a:buClr>
                  <a:schemeClr val="tx1"/>
                </a:buClr>
                <a:defRPr/>
              </a:pPr>
              <a:r>
                <a:rPr lang="en-GB" sz="1400" dirty="0">
                  <a:solidFill>
                    <a:srgbClr val="0070C0"/>
                  </a:solidFill>
                </a:rPr>
                <a:t>Assessment of eligibility criteria</a:t>
              </a:r>
            </a:p>
            <a:p>
              <a:pPr marL="0" lvl="3">
                <a:lnSpc>
                  <a:spcPct val="90000"/>
                </a:lnSpc>
                <a:spcBef>
                  <a:spcPts val="900"/>
                </a:spcBef>
                <a:buClr>
                  <a:schemeClr val="tx1"/>
                </a:buClr>
                <a:defRPr/>
              </a:pPr>
              <a:r>
                <a:rPr lang="en-GB" sz="1400" dirty="0">
                  <a:solidFill>
                    <a:srgbClr val="0070C0"/>
                  </a:solidFill>
                </a:rPr>
                <a:t>Assessment of climate impact estimations</a:t>
              </a:r>
            </a:p>
            <a:p>
              <a:pPr marL="0" lvl="3">
                <a:lnSpc>
                  <a:spcPct val="90000"/>
                </a:lnSpc>
                <a:spcBef>
                  <a:spcPts val="900"/>
                </a:spcBef>
                <a:buClr>
                  <a:schemeClr val="tx1"/>
                </a:buClr>
                <a:defRPr/>
              </a:pPr>
              <a:r>
                <a:rPr lang="en-GB" sz="1400" dirty="0">
                  <a:solidFill>
                    <a:srgbClr val="0070C0"/>
                  </a:solidFill>
                </a:rPr>
                <a:t>Transposition and guidance on the eligibility criteria</a:t>
              </a:r>
            </a:p>
          </p:txBody>
        </p:sp>
        <p:pic>
          <p:nvPicPr>
            <p:cNvPr id="39" name="Graphic 38" descr="Open hand with plant with solid fill">
              <a:extLst>
                <a:ext uri="{FF2B5EF4-FFF2-40B4-BE49-F238E27FC236}">
                  <a16:creationId xmlns:a16="http://schemas.microsoft.com/office/drawing/2014/main" id="{3E14B33E-324A-4E2C-987C-832649DF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26344" y="2559107"/>
              <a:ext cx="420519" cy="360000"/>
            </a:xfrm>
            <a:prstGeom prst="rect">
              <a:avLst/>
            </a:prstGeom>
          </p:spPr>
        </p:pic>
        <p:pic>
          <p:nvPicPr>
            <p:cNvPr id="40" name="Graphic 39" descr="Compass with solid fill">
              <a:extLst>
                <a:ext uri="{FF2B5EF4-FFF2-40B4-BE49-F238E27FC236}">
                  <a16:creationId xmlns:a16="http://schemas.microsoft.com/office/drawing/2014/main" id="{CFABFB08-AB09-A55C-5DC4-B1F8331D6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726344" y="2992455"/>
              <a:ext cx="420519" cy="360000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509CF95-14FC-B2F4-F4C4-454B6BCAC176}"/>
              </a:ext>
            </a:extLst>
          </p:cNvPr>
          <p:cNvSpPr txBox="1"/>
          <p:nvPr/>
        </p:nvSpPr>
        <p:spPr>
          <a:xfrm>
            <a:off x="199227" y="1825985"/>
            <a:ext cx="4332368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125" b="1" kern="0" dirty="0">
                <a:latin typeface="Arial" panose="020B0604020202020204"/>
              </a:rPr>
              <a:t>Web-tool </a:t>
            </a:r>
            <a:r>
              <a:rPr lang="en-GB" sz="1125" kern="0" dirty="0">
                <a:latin typeface="Arial" panose="020B0604020202020204"/>
              </a:rPr>
              <a:t>to assist EIF FIs, in the assessment and reporting of investment projects</a:t>
            </a:r>
            <a:endParaRPr lang="en-GB" sz="1125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2238609-FBFF-9C96-F86A-03D784A5039C}"/>
              </a:ext>
            </a:extLst>
          </p:cNvPr>
          <p:cNvCxnSpPr>
            <a:cxnSpLocks/>
          </p:cNvCxnSpPr>
          <p:nvPr/>
        </p:nvCxnSpPr>
        <p:spPr>
          <a:xfrm flipV="1">
            <a:off x="324942" y="1813554"/>
            <a:ext cx="4090106" cy="3767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2666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low our stories and work">
            <a:extLst>
              <a:ext uri="{FF2B5EF4-FFF2-40B4-BE49-F238E27FC236}">
                <a16:creationId xmlns:a16="http://schemas.microsoft.com/office/drawing/2014/main" id="{A2F3AB11-7D70-DF1C-365B-BAEA0A140DF9}"/>
              </a:ext>
            </a:extLst>
          </p:cNvPr>
          <p:cNvSpPr txBox="1"/>
          <p:nvPr/>
        </p:nvSpPr>
        <p:spPr>
          <a:xfrm>
            <a:off x="327772" y="432376"/>
            <a:ext cx="8667751" cy="54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>
            <a:spAutoFit/>
          </a:bodyPr>
          <a:lstStyle/>
          <a:p>
            <a:pPr>
              <a:defRPr/>
            </a:pPr>
            <a:r>
              <a:rPr lang="en-GB" sz="3300" b="1" dirty="0"/>
              <a:t>For additional information:</a:t>
            </a:r>
          </a:p>
        </p:txBody>
      </p:sp>
      <p:sp>
        <p:nvSpPr>
          <p:cNvPr id="3" name="Segnaposto testo 7">
            <a:extLst>
              <a:ext uri="{FF2B5EF4-FFF2-40B4-BE49-F238E27FC236}">
                <a16:creationId xmlns:a16="http://schemas.microsoft.com/office/drawing/2014/main" id="{681D876E-9BCE-896E-6C21-21AF75FA31E5}"/>
              </a:ext>
            </a:extLst>
          </p:cNvPr>
          <p:cNvSpPr/>
          <p:nvPr/>
        </p:nvSpPr>
        <p:spPr>
          <a:xfrm>
            <a:off x="5144208" y="4026577"/>
            <a:ext cx="1190626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859514" hangingPunct="0">
              <a:defRPr sz="2350" b="1"/>
            </a:pPr>
            <a:r>
              <a:rPr sz="881" b="1" kern="0" dirty="0">
                <a:sym typeface="Arial"/>
              </a:rPr>
              <a:t>European </a:t>
            </a:r>
          </a:p>
          <a:p>
            <a:pPr defTabSz="859514" hangingPunct="0">
              <a:defRPr sz="2350" b="1"/>
            </a:pPr>
            <a:r>
              <a:rPr sz="881" b="1" kern="0" dirty="0">
                <a:sym typeface="Arial"/>
              </a:rPr>
              <a:t>Investment Fund</a:t>
            </a:r>
          </a:p>
          <a:p>
            <a:pPr defTabSz="859514" hangingPunct="0">
              <a:defRPr sz="2350"/>
            </a:pPr>
            <a:r>
              <a:rPr sz="881" kern="0" dirty="0">
                <a:sym typeface="Arial"/>
              </a:rPr>
              <a:t>37B avenue J.F. Kennedy 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5F865F97-1E78-7480-66DB-ACBBCA82BCBA}"/>
              </a:ext>
            </a:extLst>
          </p:cNvPr>
          <p:cNvSpPr/>
          <p:nvPr/>
        </p:nvSpPr>
        <p:spPr>
          <a:xfrm>
            <a:off x="7478019" y="4026577"/>
            <a:ext cx="1190626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914377" hangingPunct="0">
              <a:defRPr sz="2500"/>
            </a:pPr>
            <a:r>
              <a:rPr sz="938" kern="0" dirty="0">
                <a:sym typeface="Arial"/>
              </a:rPr>
              <a:t>L-2968 Luxembourg</a:t>
            </a:r>
          </a:p>
          <a:p>
            <a:pPr defTabSz="914377" hangingPunct="0">
              <a:defRPr sz="2500"/>
            </a:pPr>
            <a:r>
              <a:rPr sz="938" kern="0" dirty="0">
                <a:sym typeface="Arial"/>
              </a:rPr>
              <a:t>Phone: +352 24851</a:t>
            </a:r>
          </a:p>
        </p:txBody>
      </p:sp>
      <p:sp>
        <p:nvSpPr>
          <p:cNvPr id="5" name="Linea">
            <a:extLst>
              <a:ext uri="{FF2B5EF4-FFF2-40B4-BE49-F238E27FC236}">
                <a16:creationId xmlns:a16="http://schemas.microsoft.com/office/drawing/2014/main" id="{43CF6D83-33D6-7CD4-FAC7-C1A064044C2F}"/>
              </a:ext>
            </a:extLst>
          </p:cNvPr>
          <p:cNvSpPr/>
          <p:nvPr/>
        </p:nvSpPr>
        <p:spPr>
          <a:xfrm>
            <a:off x="476585" y="3922382"/>
            <a:ext cx="8190831" cy="0"/>
          </a:xfrm>
          <a:prstGeom prst="line">
            <a:avLst/>
          </a:prstGeom>
          <a:ln w="19050">
            <a:solidFill>
              <a:schemeClr val="bg1"/>
            </a:solidFill>
            <a:miter lim="400000"/>
          </a:ln>
        </p:spPr>
        <p:txBody>
          <a:bodyPr tIns="34290" bIns="34290"/>
          <a:lstStyle/>
          <a:p>
            <a:pPr defTabSz="621491" hangingPunct="0">
              <a:defRPr sz="3200">
                <a:solidFill>
                  <a:srgbClr val="00208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 kern="0">
              <a:solidFill>
                <a:srgbClr val="00B0F0"/>
              </a:solidFill>
              <a:cs typeface="Times New Roman"/>
              <a:sym typeface="Times New Roman"/>
            </a:endParaRPr>
          </a:p>
        </p:txBody>
      </p:sp>
      <p:sp>
        <p:nvSpPr>
          <p:cNvPr id="6" name="Segnaposto testo 7">
            <a:extLst>
              <a:ext uri="{FF2B5EF4-FFF2-40B4-BE49-F238E27FC236}">
                <a16:creationId xmlns:a16="http://schemas.microsoft.com/office/drawing/2014/main" id="{1D9F758C-F58E-209D-D206-4C7603FF3DB1}"/>
              </a:ext>
            </a:extLst>
          </p:cNvPr>
          <p:cNvSpPr/>
          <p:nvPr/>
        </p:nvSpPr>
        <p:spPr>
          <a:xfrm>
            <a:off x="2810397" y="4026577"/>
            <a:ext cx="1190626" cy="52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914377" hangingPunct="0">
              <a:defRPr sz="2500"/>
            </a:pPr>
            <a:r>
              <a:rPr sz="938" kern="0" dirty="0">
                <a:sym typeface="Arial"/>
              </a:rPr>
              <a:t>To find out more please visit us at: </a:t>
            </a:r>
            <a:r>
              <a:rPr sz="938" b="1" kern="0" dirty="0">
                <a:sym typeface="Arial"/>
              </a:rPr>
              <a:t>www.eif.org</a:t>
            </a:r>
          </a:p>
        </p:txBody>
      </p:sp>
      <p:sp>
        <p:nvSpPr>
          <p:cNvPr id="7" name="Ovale 12">
            <a:extLst>
              <a:ext uri="{FF2B5EF4-FFF2-40B4-BE49-F238E27FC236}">
                <a16:creationId xmlns:a16="http://schemas.microsoft.com/office/drawing/2014/main" id="{48952E71-DDEB-3244-08BC-85E2751D69B0}"/>
              </a:ext>
            </a:extLst>
          </p:cNvPr>
          <p:cNvSpPr/>
          <p:nvPr/>
        </p:nvSpPr>
        <p:spPr>
          <a:xfrm>
            <a:off x="7607544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Immagine 24">
            <a:hlinkClick r:id="rId2"/>
            <a:extLst>
              <a:ext uri="{FF2B5EF4-FFF2-40B4-BE49-F238E27FC236}">
                <a16:creationId xmlns:a16="http://schemas.microsoft.com/office/drawing/2014/main" id="{4BBBDBA1-BBE1-63E2-AC02-3383225A8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68" y="3562212"/>
            <a:ext cx="228600" cy="228600"/>
          </a:xfrm>
          <a:prstGeom prst="rect">
            <a:avLst/>
          </a:prstGeom>
        </p:spPr>
      </p:pic>
      <p:sp>
        <p:nvSpPr>
          <p:cNvPr id="15" name="Ovale 10">
            <a:extLst>
              <a:ext uri="{FF2B5EF4-FFF2-40B4-BE49-F238E27FC236}">
                <a16:creationId xmlns:a16="http://schemas.microsoft.com/office/drawing/2014/main" id="{1BC2C4D9-F298-05A0-4D14-15DBACCC71D8}"/>
              </a:ext>
            </a:extLst>
          </p:cNvPr>
          <p:cNvSpPr/>
          <p:nvPr/>
        </p:nvSpPr>
        <p:spPr>
          <a:xfrm>
            <a:off x="6485325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Immagine 26">
            <a:hlinkClick r:id="rId4"/>
            <a:extLst>
              <a:ext uri="{FF2B5EF4-FFF2-40B4-BE49-F238E27FC236}">
                <a16:creationId xmlns:a16="http://schemas.microsoft.com/office/drawing/2014/main" id="{7ADA364B-FD56-4D48-89C8-26AF2660E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50" y="3562212"/>
            <a:ext cx="228600" cy="228600"/>
          </a:xfrm>
          <a:prstGeom prst="rect">
            <a:avLst/>
          </a:prstGeom>
        </p:spPr>
      </p:pic>
      <p:sp>
        <p:nvSpPr>
          <p:cNvPr id="17" name="Ovale 13">
            <a:hlinkClick r:id="rId6"/>
            <a:extLst>
              <a:ext uri="{FF2B5EF4-FFF2-40B4-BE49-F238E27FC236}">
                <a16:creationId xmlns:a16="http://schemas.microsoft.com/office/drawing/2014/main" id="{70AC8734-6FF7-FCDC-8B94-22160293684F}"/>
              </a:ext>
            </a:extLst>
          </p:cNvPr>
          <p:cNvSpPr/>
          <p:nvPr/>
        </p:nvSpPr>
        <p:spPr>
          <a:xfrm>
            <a:off x="8168652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e 11">
            <a:extLst>
              <a:ext uri="{FF2B5EF4-FFF2-40B4-BE49-F238E27FC236}">
                <a16:creationId xmlns:a16="http://schemas.microsoft.com/office/drawing/2014/main" id="{F56F0C06-E7E4-FDA6-7A02-A87AFDF4BE22}"/>
              </a:ext>
            </a:extLst>
          </p:cNvPr>
          <p:cNvSpPr/>
          <p:nvPr/>
        </p:nvSpPr>
        <p:spPr>
          <a:xfrm>
            <a:off x="7046435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Immagine 32">
            <a:hlinkClick r:id="rId7"/>
            <a:extLst>
              <a:ext uri="{FF2B5EF4-FFF2-40B4-BE49-F238E27FC236}">
                <a16:creationId xmlns:a16="http://schemas.microsoft.com/office/drawing/2014/main" id="{CE16BC21-4A5F-5017-2BE7-6D9B7DDC98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60" y="3562212"/>
            <a:ext cx="228600" cy="228600"/>
          </a:xfrm>
          <a:prstGeom prst="rect">
            <a:avLst/>
          </a:prstGeom>
        </p:spPr>
      </p:pic>
      <p:sp>
        <p:nvSpPr>
          <p:cNvPr id="20" name="Ovale 9">
            <a:extLst>
              <a:ext uri="{FF2B5EF4-FFF2-40B4-BE49-F238E27FC236}">
                <a16:creationId xmlns:a16="http://schemas.microsoft.com/office/drawing/2014/main" id="{375D8465-7FE4-840B-C040-3AE856D24BFB}"/>
              </a:ext>
            </a:extLst>
          </p:cNvPr>
          <p:cNvSpPr/>
          <p:nvPr/>
        </p:nvSpPr>
        <p:spPr>
          <a:xfrm>
            <a:off x="5924217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Immagine 34">
            <a:hlinkClick r:id="rId9"/>
            <a:extLst>
              <a:ext uri="{FF2B5EF4-FFF2-40B4-BE49-F238E27FC236}">
                <a16:creationId xmlns:a16="http://schemas.microsoft.com/office/drawing/2014/main" id="{E48AEC61-19FD-4AAB-119B-E8D438E86E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41" y="3562212"/>
            <a:ext cx="228600" cy="228600"/>
          </a:xfrm>
          <a:prstGeom prst="rect">
            <a:avLst/>
          </a:prstGeom>
        </p:spPr>
      </p:pic>
      <p:sp>
        <p:nvSpPr>
          <p:cNvPr id="22" name="Ovale 8">
            <a:extLst>
              <a:ext uri="{FF2B5EF4-FFF2-40B4-BE49-F238E27FC236}">
                <a16:creationId xmlns:a16="http://schemas.microsoft.com/office/drawing/2014/main" id="{B0646539-96DB-4DED-749C-94AD9EF3D287}"/>
              </a:ext>
            </a:extLst>
          </p:cNvPr>
          <p:cNvSpPr/>
          <p:nvPr/>
        </p:nvSpPr>
        <p:spPr>
          <a:xfrm>
            <a:off x="5363107" y="3519626"/>
            <a:ext cx="476251" cy="313774"/>
          </a:xfrm>
          <a:prstGeom prst="ellipse">
            <a:avLst/>
          </a:prstGeom>
          <a:solidFill>
            <a:schemeClr val="bg1"/>
          </a:solidFill>
          <a:ln w="381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>
              <a:defRPr/>
            </a:pPr>
            <a:endParaRPr lang="it-IT" sz="1200" kern="0">
              <a:solidFill>
                <a:srgbClr val="00B0F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3" name="Immagine 36">
            <a:hlinkClick r:id="rId11"/>
            <a:extLst>
              <a:ext uri="{FF2B5EF4-FFF2-40B4-BE49-F238E27FC236}">
                <a16:creationId xmlns:a16="http://schemas.microsoft.com/office/drawing/2014/main" id="{0FFC7A4A-7053-EC44-D19C-6703752FC0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32" y="3562212"/>
            <a:ext cx="228600" cy="228600"/>
          </a:xfrm>
          <a:prstGeom prst="rect">
            <a:avLst/>
          </a:prstGeom>
        </p:spPr>
      </p:pic>
      <p:pic>
        <p:nvPicPr>
          <p:cNvPr id="24" name="Immagine 7">
            <a:extLst>
              <a:ext uri="{FF2B5EF4-FFF2-40B4-BE49-F238E27FC236}">
                <a16:creationId xmlns:a16="http://schemas.microsoft.com/office/drawing/2014/main" id="{21E8FFD9-CAD9-FC5A-A79C-A589727181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3179" y="3597141"/>
            <a:ext cx="298912" cy="167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264F7B-92C6-B661-E0B2-5FC971E9FBE4}"/>
              </a:ext>
            </a:extLst>
          </p:cNvPr>
          <p:cNvSpPr txBox="1"/>
          <p:nvPr/>
        </p:nvSpPr>
        <p:spPr>
          <a:xfrm>
            <a:off x="269580" y="1104943"/>
            <a:ext cx="6007061" cy="2325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InvestEU and EIF:</a:t>
            </a:r>
          </a:p>
          <a:p>
            <a:pPr>
              <a:buClr>
                <a:schemeClr val="bg1"/>
              </a:buClr>
              <a:defRPr/>
            </a:pPr>
            <a:r>
              <a:rPr lang="en-GB" sz="1013" dirty="0">
                <a:solidFill>
                  <a:srgbClr val="00B0F0"/>
                </a:solidFill>
              </a:rPr>
              <a:t>     </a:t>
            </a:r>
            <a:r>
              <a:rPr lang="en-GB" u="sng" dirty="0">
                <a:solidFill>
                  <a:srgbClr val="00B0F0"/>
                </a:solidFill>
              </a:rPr>
              <a:t>https://www.eif.org/InvestEU/index.htm </a:t>
            </a:r>
          </a:p>
          <a:p>
            <a:pPr marL="214313" indent="-214313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GB" u="sng" dirty="0">
              <a:solidFill>
                <a:srgbClr val="00B0F0"/>
              </a:solidFill>
            </a:endParaRP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EIF InvestEU Portfolio Guarantees digital brochure</a:t>
            </a:r>
          </a:p>
          <a:p>
            <a:pPr>
              <a:buClr>
                <a:schemeClr val="bg1"/>
              </a:buClr>
              <a:defRPr/>
            </a:pPr>
            <a:r>
              <a:rPr lang="en-GB" sz="1013" dirty="0">
                <a:solidFill>
                  <a:srgbClr val="00B0F0"/>
                </a:solidFill>
              </a:rPr>
              <a:t>     </a:t>
            </a:r>
            <a:r>
              <a:rPr lang="en-GB" sz="1013" u="sng" dirty="0">
                <a:solidFill>
                  <a:srgbClr val="00B0F0"/>
                </a:solidFill>
              </a:rPr>
              <a:t>https://engage.eif.org/investeu/guarantees</a:t>
            </a:r>
          </a:p>
          <a:p>
            <a:pPr marL="214313" indent="-214313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GB" u="sng" dirty="0"/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Sustainability Guarantee: </a:t>
            </a:r>
            <a:r>
              <a:rPr lang="en-GB" dirty="0">
                <a:solidFill>
                  <a:srgbClr val="00B0F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https://www.eif.org/InvestEU/guarantee_products/index-sustainability.htm</a:t>
            </a:r>
            <a:endParaRPr lang="en-GB" dirty="0">
              <a:solidFill>
                <a:srgbClr val="00B0F0"/>
              </a:solidFill>
            </a:endParaRPr>
          </a:p>
          <a:p>
            <a:pPr marL="214313" indent="-214313"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/>
              <a:t>Group Green Checker:</a:t>
            </a:r>
          </a:p>
          <a:p>
            <a:pPr marL="269081" indent="-71438">
              <a:buClr>
                <a:schemeClr val="bg1"/>
              </a:buClr>
              <a:defRPr/>
            </a:pPr>
            <a:r>
              <a:rPr lang="en-GB" u="sng" dirty="0">
                <a:solidFill>
                  <a:srgbClr val="00B0F0"/>
                </a:solidFill>
              </a:rPr>
              <a:t>https://greenchecker.eib-group.org/</a:t>
            </a:r>
            <a:endParaRPr lang="en-GB" b="1" u="sng" dirty="0">
              <a:solidFill>
                <a:srgbClr val="00B0F0"/>
              </a:solidFill>
            </a:endParaRP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AB74D97E-EA27-9D11-7548-79886BE46B8E}"/>
              </a:ext>
            </a:extLst>
          </p:cNvPr>
          <p:cNvSpPr/>
          <p:nvPr/>
        </p:nvSpPr>
        <p:spPr>
          <a:xfrm>
            <a:off x="475356" y="4026577"/>
            <a:ext cx="1650624" cy="87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defTabSz="914377" hangingPunct="0">
              <a:defRPr sz="2500"/>
            </a:pPr>
            <a:r>
              <a:rPr lang="en-GB" sz="938" kern="0" dirty="0">
                <a:sym typeface="Arial"/>
              </a:rPr>
              <a:t>Diana Patrascu</a:t>
            </a:r>
          </a:p>
          <a:p>
            <a:pPr defTabSz="914377" hangingPunct="0">
              <a:defRPr sz="2500"/>
            </a:pPr>
            <a:r>
              <a:rPr lang="en-GB" sz="938" kern="0" dirty="0">
                <a:sym typeface="Arial"/>
              </a:rPr>
              <a:t>Head of Sustainable Finance Unit</a:t>
            </a:r>
          </a:p>
          <a:p>
            <a:pPr defTabSz="914377" hangingPunct="0">
              <a:defRPr sz="2500"/>
            </a:pPr>
            <a:r>
              <a:rPr lang="en-GB" sz="938" b="1" kern="0" dirty="0">
                <a:sym typeface="Arial"/>
              </a:rPr>
              <a:t>d.patrascu@eif.org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9DAF09-B405-4207-3301-16CB415DCB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24400"/>
            <a:ext cx="122238" cy="1746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0B0F0"/>
                </a:solidFill>
              </a:rPr>
              <a:t>8</a:t>
            </a:fld>
            <a:endParaRPr lang="en-GB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4AE12C887D479C1DC76E4FC673A6" ma:contentTypeVersion="17" ma:contentTypeDescription="Crée un document." ma:contentTypeScope="" ma:versionID="d4e1d3195fe95f885b81e5dc3a8219d7">
  <xsd:schema xmlns:xsd="http://www.w3.org/2001/XMLSchema" xmlns:xs="http://www.w3.org/2001/XMLSchema" xmlns:p="http://schemas.microsoft.com/office/2006/metadata/properties" xmlns:ns2="7d1b97a8-51d8-406d-8036-119157ac06a7" xmlns:ns3="31207b1c-59ce-4594-a7ff-c92a97d12621" targetNamespace="http://schemas.microsoft.com/office/2006/metadata/properties" ma:root="true" ma:fieldsID="e2f2f94ac624cd46013b099d4260a9d8" ns2:_="" ns3:_="">
    <xsd:import namespace="7d1b97a8-51d8-406d-8036-119157ac06a7"/>
    <xsd:import namespace="31207b1c-59ce-4594-a7ff-c92a97d12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b97a8-51d8-406d-8036-119157ac0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07b1c-59ce-4594-a7ff-c92a97d12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F318E-0C89-4F7C-B085-D5FCD8112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b97a8-51d8-406d-8036-119157ac06a7"/>
    <ds:schemaRef ds:uri="31207b1c-59ce-4594-a7ff-c92a97d12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501AB1-36FA-4664-9F92-AE37AC3D0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912</Words>
  <Application>Microsoft Office PowerPoint</Application>
  <PresentationFormat>On-screen Show (16:9)</PresentationFormat>
  <Paragraphs>169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Arial</vt:lpstr>
      <vt:lpstr>Arial (headings)</vt:lpstr>
      <vt:lpstr>Calibri</vt:lpstr>
      <vt:lpstr>Helvetica Neue Medium</vt:lpstr>
      <vt:lpstr>Times New Roman</vt:lpstr>
      <vt:lpstr>Wingdings</vt:lpstr>
      <vt:lpstr>Thème Office</vt:lpstr>
      <vt:lpstr>1_Thème Office</vt:lpstr>
      <vt:lpstr>2_Thème Office</vt:lpstr>
      <vt:lpstr>3_Thème Office</vt:lpstr>
      <vt:lpstr>4_Thème Office</vt:lpstr>
      <vt:lpstr>PowerPoint Presentation</vt:lpstr>
      <vt:lpstr>EIF’s investment approach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PATRASCU Diana</cp:lastModifiedBy>
  <cp:revision>17</cp:revision>
  <dcterms:created xsi:type="dcterms:W3CDTF">2023-02-02T07:14:57Z</dcterms:created>
  <dcterms:modified xsi:type="dcterms:W3CDTF">2025-10-29T15:36:46Z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b66c57-0888-49c5-9c42-f8765a044c7f_Enabled">
    <vt:lpwstr>true</vt:lpwstr>
  </property>
  <property fmtid="{D5CDD505-2E9C-101B-9397-08002B2CF9AE}" pid="3" name="MSIP_Label_a2b66c57-0888-49c5-9c42-f8765a044c7f_SetDate">
    <vt:lpwstr>2025-10-28T14:08:43Z</vt:lpwstr>
  </property>
  <property fmtid="{D5CDD505-2E9C-101B-9397-08002B2CF9AE}" pid="4" name="MSIP_Label_a2b66c57-0888-49c5-9c42-f8765a044c7f_Method">
    <vt:lpwstr>Privileged</vt:lpwstr>
  </property>
  <property fmtid="{D5CDD505-2E9C-101B-9397-08002B2CF9AE}" pid="5" name="MSIP_Label_a2b66c57-0888-49c5-9c42-f8765a044c7f_Name">
    <vt:lpwstr>Default Public</vt:lpwstr>
  </property>
  <property fmtid="{D5CDD505-2E9C-101B-9397-08002B2CF9AE}" pid="6" name="MSIP_Label_a2b66c57-0888-49c5-9c42-f8765a044c7f_SiteId">
    <vt:lpwstr>0b96d5d2-d153-4370-a2c7-8a926f24c8a1</vt:lpwstr>
  </property>
  <property fmtid="{D5CDD505-2E9C-101B-9397-08002B2CF9AE}" pid="7" name="MSIP_Label_a2b66c57-0888-49c5-9c42-f8765a044c7f_ActionId">
    <vt:lpwstr>d2c9f339-96dd-473d-9170-c764dad04da1</vt:lpwstr>
  </property>
  <property fmtid="{D5CDD505-2E9C-101B-9397-08002B2CF9AE}" pid="8" name="MSIP_Label_a2b66c57-0888-49c5-9c42-f8765a044c7f_ContentBits">
    <vt:lpwstr>1</vt:lpwstr>
  </property>
  <property fmtid="{D5CDD505-2E9C-101B-9397-08002B2CF9AE}" pid="9" name="MSIP_Label_a2b66c57-0888-49c5-9c42-f8765a044c7f_Tag">
    <vt:lpwstr>10, 0, 1, 1</vt:lpwstr>
  </property>
  <property fmtid="{D5CDD505-2E9C-101B-9397-08002B2CF9AE}" pid="10" name="ClassificationContentMarkingHeaderLocations">
    <vt:lpwstr>Thème Office:3\1_Thème Office:3\2_Thème Office:3\3_Thème Office:3\4_Thème Office:3</vt:lpwstr>
  </property>
  <property fmtid="{D5CDD505-2E9C-101B-9397-08002B2CF9AE}" pid="11" name="ClassificationContentMarkingHeaderText">
    <vt:lpwstr>Public</vt:lpwstr>
  </property>
</Properties>
</file>