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38FA07-E4B3-FBF2-075D-B8446E04ED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62E41-458E-4434-C6F4-4F6D887CED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38832-0334-4FC4-BB77-25F510EDBF4D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280FB-3003-A524-7AA3-EEDF265A23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69431-8033-8589-1624-DA7EE9C6D1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7C712-7A01-4E3C-A2AB-421F04C4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8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F12A4-BB13-4EA1-B6EE-5DE433C62867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1BF6F-98E0-4F5A-BDDF-08803AAF3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47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0093-E14B-41CA-CF61-A861CD48F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0" y="989489"/>
            <a:ext cx="5282901" cy="99599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254364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F412B-46B3-1450-5D58-BF3EFACAD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0" y="3068637"/>
            <a:ext cx="5282901" cy="1803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254364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E32C49-4BF4-B8FD-1F31-CD6E0CDD37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3775" y="1339850"/>
            <a:ext cx="2433638" cy="323215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70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0093-E14B-41CA-CF61-A861CD48F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3700" y="4132739"/>
            <a:ext cx="6324600" cy="995997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089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2FFF-72C0-D185-0BD6-8D85DF62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920" y="1709739"/>
            <a:ext cx="5891530" cy="1719262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254364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EFF85-6074-B7FD-59C6-24C29031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5920" y="4398167"/>
            <a:ext cx="589153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254364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98238C-C6B6-68D8-E957-11C7E2C72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0600" y="2590800"/>
            <a:ext cx="3140075" cy="2955925"/>
          </a:xfrm>
          <a:prstGeom prst="rect">
            <a:avLst/>
          </a:prstGeom>
        </p:spPr>
        <p:txBody>
          <a:bodyPr/>
          <a:lstStyle>
            <a:lvl1pPr>
              <a:defRPr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1285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F1B8-0D1D-B88A-4ED0-638D3DAE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720" y="465454"/>
            <a:ext cx="6644640" cy="1049021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54364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D47939-7052-3C00-6387-9D3839635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7720" y="1699260"/>
            <a:ext cx="627888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0">
                <a:solidFill>
                  <a:srgbClr val="254364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39322-A0B6-2603-EA67-0E65810D21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7720" y="2707957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254364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39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DC92B-BDD4-3B2B-4F9C-C8633668C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520" y="1111885"/>
            <a:ext cx="64770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2DF8045-20EE-4E0D-D27E-CB868C59F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27412" y="2836624"/>
            <a:ext cx="6477000" cy="3167856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67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3CA40F-D988-8FA0-15E6-85358BD2D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3700" y="2254409"/>
            <a:ext cx="6324600" cy="99599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184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D01A5-2C67-E0FF-ABD2-341D0E79C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06" y="4272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759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Poppins" panose="00000800000000000000" pitchFamily="2" charset="0"/>
          <a:ea typeface="+mj-ea"/>
          <a:cs typeface="Poppins" panose="000008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2match.com/e/behealth-2025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93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EF1E5-0525-CDC0-F654-C6C1C0C86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Overview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01B37-C51E-ADD6-76EA-808E0687F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📅 20–24 October 2025 | Bucharest &amp; Online</a:t>
            </a:r>
            <a:endParaRPr lang="ro-RO" dirty="0"/>
          </a:p>
          <a:p>
            <a:r>
              <a:rPr lang="en-US" dirty="0"/>
              <a:t>🌍 8th Edition – International Hybrid Event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8AE0A-58E4-AE5E-420C-7E4F917A5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7720" y="2707957"/>
            <a:ext cx="6228080" cy="3684588"/>
          </a:xfrm>
        </p:spPr>
        <p:txBody>
          <a:bodyPr/>
          <a:lstStyle/>
          <a:p>
            <a:r>
              <a:rPr lang="en-US" b="1" dirty="0"/>
              <a:t>BEHEALTH 2025 </a:t>
            </a:r>
            <a:r>
              <a:rPr lang="en-US" dirty="0"/>
              <a:t>is more than a conference — it is an international platform dedicated to research, innovation and collaboration in healthcare. </a:t>
            </a:r>
            <a:endParaRPr lang="ro-RO" dirty="0"/>
          </a:p>
          <a:p>
            <a:r>
              <a:rPr lang="en-US" dirty="0"/>
              <a:t>Over five days, the event will connect experts, policymakers, researchers, startups and industry leaders, offering a unique framework for dialogue and partnership.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3514B2-14E2-187C-6C41-D70846F836CD}"/>
              </a:ext>
            </a:extLst>
          </p:cNvPr>
          <p:cNvGrpSpPr/>
          <p:nvPr/>
        </p:nvGrpSpPr>
        <p:grpSpPr>
          <a:xfrm>
            <a:off x="1020480" y="2691403"/>
            <a:ext cx="1832787" cy="1905997"/>
            <a:chOff x="18494186" y="7763435"/>
            <a:chExt cx="3182473" cy="31735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EE47D2-EDF5-C64B-C818-C04382A47560}"/>
                </a:ext>
              </a:extLst>
            </p:cNvPr>
            <p:cNvSpPr/>
            <p:nvPr/>
          </p:nvSpPr>
          <p:spPr>
            <a:xfrm>
              <a:off x="18494186" y="7763435"/>
              <a:ext cx="3182473" cy="317350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690E61-8C29-31A3-97DD-109915475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1334" y="7912651"/>
              <a:ext cx="2857143" cy="2857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741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535B5-9E6F-BD69-DA8F-04F648281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06A5-2658-983B-6084-D7FAAE510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Why Attend?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1317C-F6B1-82FE-9832-255ACB00D1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📅 20–24 October 2025 | Bucharest &amp; Online</a:t>
            </a:r>
            <a:endParaRPr lang="ro-RO" dirty="0"/>
          </a:p>
          <a:p>
            <a:r>
              <a:rPr lang="en-US" dirty="0"/>
              <a:t>🌍 8th Edition – International Hybrid Event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C1627-0271-83A6-1E18-901442AD0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7720" y="2707957"/>
            <a:ext cx="6228080" cy="3684588"/>
          </a:xfrm>
        </p:spPr>
        <p:txBody>
          <a:bodyPr/>
          <a:lstStyle/>
          <a:p>
            <a:r>
              <a:rPr lang="en-US" b="1" dirty="0"/>
              <a:t>100+ speakers</a:t>
            </a:r>
            <a:endParaRPr lang="ro-RO" b="1" dirty="0"/>
          </a:p>
          <a:p>
            <a:r>
              <a:rPr lang="en-US" b="1" dirty="0"/>
              <a:t>18 thematic panels &amp; workshops</a:t>
            </a:r>
            <a:endParaRPr lang="ro-RO" b="1" dirty="0"/>
          </a:p>
          <a:p>
            <a:r>
              <a:rPr lang="en-US" b="1" dirty="0"/>
              <a:t>Funding opportunities &amp; EU programmes</a:t>
            </a:r>
            <a:endParaRPr lang="ro-RO" b="1" dirty="0"/>
          </a:p>
          <a:p>
            <a:r>
              <a:rPr lang="en-US" b="1" dirty="0"/>
              <a:t>Networking with key stakeholders</a:t>
            </a:r>
            <a:endParaRPr lang="en-US" dirty="0"/>
          </a:p>
          <a:p>
            <a:pPr marL="0" indent="0">
              <a:buNone/>
            </a:pPr>
            <a:r>
              <a:rPr lang="en-US" sz="1800" i="1" dirty="0"/>
              <a:t>Participants will gain insights into the latest trends, regulations and opportunities while building valuable connections for future collaborations.</a:t>
            </a:r>
            <a:endParaRPr lang="en-US" sz="1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10A8A3-E711-45CA-6546-5C969F733090}"/>
              </a:ext>
            </a:extLst>
          </p:cNvPr>
          <p:cNvGrpSpPr/>
          <p:nvPr/>
        </p:nvGrpSpPr>
        <p:grpSpPr>
          <a:xfrm>
            <a:off x="1020480" y="2691403"/>
            <a:ext cx="1832787" cy="1905997"/>
            <a:chOff x="18494186" y="7763435"/>
            <a:chExt cx="3182473" cy="31735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2CE8C8-068A-CE8D-CB60-FF25065903B5}"/>
                </a:ext>
              </a:extLst>
            </p:cNvPr>
            <p:cNvSpPr/>
            <p:nvPr/>
          </p:nvSpPr>
          <p:spPr>
            <a:xfrm>
              <a:off x="18494186" y="7763435"/>
              <a:ext cx="3182473" cy="317350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19BB962-BD5E-1B93-AD13-70697D044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1334" y="7912651"/>
              <a:ext cx="2857143" cy="2857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021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5D924-9691-D1B5-FAF0-B603F3F23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B5DD7A-1F51-FFF8-C497-4185CC98B426}"/>
              </a:ext>
            </a:extLst>
          </p:cNvPr>
          <p:cNvSpPr txBox="1">
            <a:spLocks/>
          </p:cNvSpPr>
          <p:nvPr/>
        </p:nvSpPr>
        <p:spPr>
          <a:xfrm>
            <a:off x="215053" y="1083733"/>
            <a:ext cx="6644640" cy="956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4364"/>
                </a:solidFill>
                <a:latin typeface="Poppins Medium" panose="00000600000000000000" pitchFamily="2" charset="0"/>
                <a:ea typeface="+mj-ea"/>
                <a:cs typeface="Poppins Medium" panose="00000600000000000000" pitchFamily="2" charset="0"/>
              </a:defRPr>
            </a:lvl1pPr>
          </a:lstStyle>
          <a:p>
            <a:r>
              <a:rPr lang="ro-RO" dirty="0"/>
              <a:t>Agenda Highlights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0AD7505-C11B-0C89-8DC4-6BFD07E96E12}"/>
              </a:ext>
            </a:extLst>
          </p:cNvPr>
          <p:cNvSpPr txBox="1">
            <a:spLocks/>
          </p:cNvSpPr>
          <p:nvPr/>
        </p:nvSpPr>
        <p:spPr>
          <a:xfrm>
            <a:off x="5430519" y="1436794"/>
            <a:ext cx="6278880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latin typeface="Poppins Light" panose="00000400000000000000" pitchFamily="2" charset="0"/>
                <a:cs typeface="Poppins Light" panose="00000400000000000000" pitchFamily="2" charset="0"/>
              </a:rPr>
              <a:t>📅 20–24 October 2025 | Bucharest &amp; Online</a:t>
            </a:r>
            <a:endParaRPr lang="ro-RO" sz="2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buNone/>
            </a:pPr>
            <a:r>
              <a:rPr lang="en-US" sz="2100" dirty="0">
                <a:latin typeface="Poppins Light" panose="00000400000000000000" pitchFamily="2" charset="0"/>
                <a:cs typeface="Poppins Light" panose="00000400000000000000" pitchFamily="2" charset="0"/>
              </a:rPr>
              <a:t>🌍 8th Edition – International Hybrid Event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CC3DD0-C758-C4E8-C468-C5F17DF05177}"/>
              </a:ext>
            </a:extLst>
          </p:cNvPr>
          <p:cNvSpPr txBox="1"/>
          <p:nvPr/>
        </p:nvSpPr>
        <p:spPr>
          <a:xfrm>
            <a:off x="524933" y="2374668"/>
            <a:ext cx="11277601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📌 Opening Keynote: The Path Towards Resilient Health Systems in Europe</a:t>
            </a:r>
          </a:p>
          <a:p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📌 Plenary: Funding Opportunities and Regulations for Health</a:t>
            </a:r>
            <a:endParaRPr lang="ro-RO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Panel 1: Medical Devices Regulations (MDR and IVDR): Impacts on Healthcare Systems</a:t>
            </a:r>
            <a:endParaRPr lang="ro-RO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Panel 2: AMR Mitigation: Multi-Sectoral Strategies for Public Health</a:t>
            </a:r>
            <a:endParaRPr lang="ro-RO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Panel 3: One Health Research Infrastructures</a:t>
            </a:r>
            <a:endParaRPr lang="ro-RO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Panel 4: Innovating for Planetary Health: Integrating Bioeconomy, Environmental Policy, and Zoonotic Risk Management</a:t>
            </a:r>
            <a:endParaRPr lang="ro-RO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Panel 5: Building Resilience Against Emerging Infectious Diseases</a:t>
            </a:r>
            <a:endParaRPr lang="ro-RO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Panel 6: Space2Health &amp; Health2Space</a:t>
            </a:r>
            <a:endParaRPr lang="ro-RO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Panel 7: Data Sharing and collaboration for One Health Solutions</a:t>
            </a:r>
            <a:endParaRPr lang="ro-RO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📌 Workshop: “Cross-Sector Collaboration for One Health Implementation”</a:t>
            </a:r>
            <a:endParaRPr lang="ro-RO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Panel 8: Woman in Health Research and 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103340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6AA25-8578-47DF-9721-797A14F76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832EEA5-4F95-4BD9-D654-446F120A5B67}"/>
              </a:ext>
            </a:extLst>
          </p:cNvPr>
          <p:cNvSpPr txBox="1">
            <a:spLocks/>
          </p:cNvSpPr>
          <p:nvPr/>
        </p:nvSpPr>
        <p:spPr>
          <a:xfrm>
            <a:off x="215053" y="1083733"/>
            <a:ext cx="6644640" cy="956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54364"/>
                </a:solidFill>
                <a:latin typeface="Poppins Medium" panose="00000600000000000000" pitchFamily="2" charset="0"/>
                <a:ea typeface="+mj-ea"/>
                <a:cs typeface="Poppins Medium" panose="00000600000000000000" pitchFamily="2" charset="0"/>
              </a:defRPr>
            </a:lvl1pPr>
          </a:lstStyle>
          <a:p>
            <a:r>
              <a:rPr lang="ro-RO" dirty="0"/>
              <a:t>Agenda Highlights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8E82F8-40D0-BD43-CF8C-F643CF26A97E}"/>
              </a:ext>
            </a:extLst>
          </p:cNvPr>
          <p:cNvSpPr txBox="1">
            <a:spLocks/>
          </p:cNvSpPr>
          <p:nvPr/>
        </p:nvSpPr>
        <p:spPr>
          <a:xfrm>
            <a:off x="5430519" y="1453728"/>
            <a:ext cx="6278880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latin typeface="Poppins Light" panose="00000400000000000000" pitchFamily="2" charset="0"/>
                <a:cs typeface="Poppins Light" panose="00000400000000000000" pitchFamily="2" charset="0"/>
              </a:rPr>
              <a:t>📅 20–24 October 2025 | Bucharest &amp; Online</a:t>
            </a:r>
            <a:endParaRPr lang="ro-RO" sz="2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buNone/>
            </a:pPr>
            <a:r>
              <a:rPr lang="en-US" sz="2100" dirty="0">
                <a:latin typeface="Poppins Light" panose="00000400000000000000" pitchFamily="2" charset="0"/>
                <a:cs typeface="Poppins Light" panose="00000400000000000000" pitchFamily="2" charset="0"/>
              </a:rPr>
              <a:t>🌍 8th Edition – International Hybrid Event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785646-409A-A781-D2B2-6DFDB9A8C143}"/>
              </a:ext>
            </a:extLst>
          </p:cNvPr>
          <p:cNvSpPr txBox="1"/>
          <p:nvPr/>
        </p:nvSpPr>
        <p:spPr>
          <a:xfrm>
            <a:off x="787398" y="2721802"/>
            <a:ext cx="951653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Panel 9: Workforce Development in Health: Training and Retention Strategies</a:t>
            </a:r>
            <a:endParaRPr lang="ro-RO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Panel 10: Adapting Infrastructure to Meet Demographic Changes</a:t>
            </a:r>
            <a:endParaRPr lang="ro-RO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Panel 11: Social Responsibility for Health</a:t>
            </a:r>
            <a:endParaRPr lang="ro-RO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Panel 12: Europe’s Beating Cancer Plan: Strategies and Implementation</a:t>
            </a:r>
            <a:endParaRPr lang="ro-RO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Panel 13: Artificial Intelligence in Precision Medicine: Challenges and Opportunities</a:t>
            </a:r>
            <a:endParaRPr lang="ro-RO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Panel 14: Genomic Innovations in Cancer Treatment and prevention</a:t>
            </a:r>
            <a:endParaRPr lang="ro-RO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Panel 15: Materials for Health</a:t>
            </a:r>
            <a:endParaRPr lang="ro-RO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b="1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Panel 16: Implementing the European Health Data Space (EHDS): Technical and Ethical Considerations</a:t>
            </a:r>
            <a:endParaRPr lang="ro-RO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Panel 17: Hospitals from Home - Ageing in Place</a:t>
            </a:r>
          </a:p>
        </p:txBody>
      </p:sp>
    </p:spTree>
    <p:extLst>
      <p:ext uri="{BB962C8B-B14F-4D97-AF65-F5344CB8AC3E}">
        <p14:creationId xmlns:p14="http://schemas.microsoft.com/office/powerpoint/2010/main" val="2588229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227DD-DA22-C1BF-6B1D-F963EA420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A18A-91FB-78D0-60F4-7955DB53F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Who Should Join?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33669-963E-6BC0-4466-C22DD996A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📅 20–24 October 2025 | Bucharest &amp; Online</a:t>
            </a:r>
            <a:endParaRPr lang="ro-RO" dirty="0"/>
          </a:p>
          <a:p>
            <a:r>
              <a:rPr lang="en-US" dirty="0"/>
              <a:t>🌍 8th Edition – International Hybrid Event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F2832-0B39-CE79-2C37-A951A6D61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7720" y="2707957"/>
            <a:ext cx="6228080" cy="3684588"/>
          </a:xfrm>
        </p:spPr>
        <p:txBody>
          <a:bodyPr/>
          <a:lstStyle/>
          <a:p>
            <a:r>
              <a:rPr lang="en-US" b="1" dirty="0"/>
              <a:t>Researchers &amp; innovators</a:t>
            </a:r>
            <a:endParaRPr lang="ro-RO" b="1" dirty="0"/>
          </a:p>
          <a:p>
            <a:r>
              <a:rPr lang="en-US" b="1" dirty="0"/>
              <a:t>SMEs &amp; startups</a:t>
            </a:r>
            <a:endParaRPr lang="ro-RO" b="1" dirty="0"/>
          </a:p>
          <a:p>
            <a:r>
              <a:rPr lang="en-US" b="1" dirty="0"/>
              <a:t>Policymakers &amp; regulators</a:t>
            </a:r>
            <a:endParaRPr lang="ro-RO" b="1" dirty="0"/>
          </a:p>
          <a:p>
            <a:r>
              <a:rPr lang="en-US" b="1" dirty="0"/>
              <a:t>Universities &amp; research institutes</a:t>
            </a:r>
            <a:endParaRPr lang="ro-RO" b="1" dirty="0"/>
          </a:p>
          <a:p>
            <a:r>
              <a:rPr lang="en-US" b="1" dirty="0"/>
              <a:t>Healthcare professionals &amp; NGOs</a:t>
            </a:r>
          </a:p>
          <a:p>
            <a:r>
              <a:rPr lang="en-US" sz="1800" i="1" dirty="0"/>
              <a:t>BEHEALTH brings together a diverse community to foster cross-sector collaboration and co-create innovative solutions.</a:t>
            </a:r>
            <a:endParaRPr lang="en-US" sz="1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FC905C-4F7B-8A66-AA80-617871D0A6E2}"/>
              </a:ext>
            </a:extLst>
          </p:cNvPr>
          <p:cNvGrpSpPr/>
          <p:nvPr/>
        </p:nvGrpSpPr>
        <p:grpSpPr>
          <a:xfrm>
            <a:off x="1020480" y="2691403"/>
            <a:ext cx="1832787" cy="1905997"/>
            <a:chOff x="18494186" y="7763435"/>
            <a:chExt cx="3182473" cy="31735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8FE35E-375F-35CA-E065-B9E323D3744E}"/>
                </a:ext>
              </a:extLst>
            </p:cNvPr>
            <p:cNvSpPr/>
            <p:nvPr/>
          </p:nvSpPr>
          <p:spPr>
            <a:xfrm>
              <a:off x="18494186" y="7763435"/>
              <a:ext cx="3182473" cy="317350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F33F09-546F-F956-CE1F-97265F120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1334" y="7912651"/>
              <a:ext cx="2857143" cy="2857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73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7FAB82-EE1A-F1F6-687A-DFFE1D4F1DDD}"/>
              </a:ext>
            </a:extLst>
          </p:cNvPr>
          <p:cNvSpPr txBox="1">
            <a:spLocks/>
          </p:cNvSpPr>
          <p:nvPr/>
        </p:nvSpPr>
        <p:spPr>
          <a:xfrm>
            <a:off x="4617720" y="465454"/>
            <a:ext cx="6644640" cy="1049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Poppins Medium" panose="00000600000000000000" pitchFamily="2" charset="0"/>
                <a:ea typeface="+mj-ea"/>
                <a:cs typeface="Poppins Medium" panose="00000600000000000000" pitchFamily="2" charset="0"/>
              </a:defRPr>
            </a:lvl1pPr>
          </a:lstStyle>
          <a:p>
            <a:r>
              <a:rPr lang="ro-RO" dirty="0"/>
              <a:t>Get Involved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43317AF-15C3-AF56-B51F-BF66556901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7720" y="2707957"/>
            <a:ext cx="6228080" cy="3684588"/>
          </a:xfrm>
        </p:spPr>
        <p:txBody>
          <a:bodyPr/>
          <a:lstStyle/>
          <a:p>
            <a:r>
              <a:rPr lang="en-US" b="1" dirty="0"/>
              <a:t>Save the date: 20–24 October 2025</a:t>
            </a:r>
            <a:endParaRPr lang="ro-RO" b="1" dirty="0"/>
          </a:p>
          <a:p>
            <a:r>
              <a:rPr lang="en-US" b="1" dirty="0"/>
              <a:t>Register online: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b2match.com/e/behealth-2025</a:t>
            </a:r>
            <a:endParaRPr lang="ro-RO" dirty="0">
              <a:solidFill>
                <a:srgbClr val="C00000"/>
              </a:solidFill>
            </a:endParaRPr>
          </a:p>
          <a:p>
            <a:r>
              <a:rPr lang="en-US" b="1" dirty="0"/>
              <a:t>Join networking sessions and connect internationally</a:t>
            </a:r>
            <a:endParaRPr lang="en-US" dirty="0"/>
          </a:p>
          <a:p>
            <a:pPr marL="0" indent="0">
              <a:buNone/>
            </a:pPr>
            <a:r>
              <a:rPr lang="en-US" sz="1800" i="1" dirty="0"/>
              <a:t>Be part of an international community driving innovation and resilience in healthcare.</a:t>
            </a:r>
            <a:endParaRPr lang="en-US" sz="1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BA08E-9C53-D5BE-E04C-1C9B494D8305}"/>
              </a:ext>
            </a:extLst>
          </p:cNvPr>
          <p:cNvGrpSpPr/>
          <p:nvPr/>
        </p:nvGrpSpPr>
        <p:grpSpPr>
          <a:xfrm>
            <a:off x="1020480" y="2691403"/>
            <a:ext cx="1832787" cy="1905997"/>
            <a:chOff x="18494186" y="7763435"/>
            <a:chExt cx="3182473" cy="317350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B2F132-26F1-05E0-078C-6451675C7708}"/>
                </a:ext>
              </a:extLst>
            </p:cNvPr>
            <p:cNvSpPr/>
            <p:nvPr/>
          </p:nvSpPr>
          <p:spPr>
            <a:xfrm>
              <a:off x="18494186" y="7763435"/>
              <a:ext cx="3182473" cy="317350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8311DD-C5DD-56D0-DADD-14961BA4E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1334" y="7912651"/>
              <a:ext cx="2857143" cy="2857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8779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C78E-1374-C222-AC72-8E81B8F1D8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72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BoCap_master_slide_last_1" id="{796A619B-DC3D-4A4B-B37B-A32D3A1D51B9}" vid="{020240E4-11B1-4A75-AD10-976A6B8356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C8F2C0B9C952458ED08BE59AE91330" ma:contentTypeVersion="16" ma:contentTypeDescription="Create a new document." ma:contentTypeScope="" ma:versionID="70eb38020b110e6d6200d96e7169bd5b">
  <xsd:schema xmlns:xsd="http://www.w3.org/2001/XMLSchema" xmlns:xs="http://www.w3.org/2001/XMLSchema" xmlns:p="http://schemas.microsoft.com/office/2006/metadata/properties" xmlns:ns2="59de04a3-9a2f-42d8-8c3a-d80839a4bd8f" xmlns:ns3="56ecdfa1-702e-4bf1-8abd-3f3f841c4080" targetNamespace="http://schemas.microsoft.com/office/2006/metadata/properties" ma:root="true" ma:fieldsID="f108b347507414304767bc23adc6f997" ns2:_="" ns3:_="">
    <xsd:import namespace="59de04a3-9a2f-42d8-8c3a-d80839a4bd8f"/>
    <xsd:import namespace="56ecdfa1-702e-4bf1-8abd-3f3f841c40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BriefDescrip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e04a3-9a2f-42d8-8c3a-d80839a4bd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e57b85b-dd47-4ff5-ba19-0a20ecf12e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BriefDescription" ma:index="19" nillable="true" ma:displayName="Brief Description" ma:format="Dropdown" ma:internalName="BriefDescription">
      <xsd:simpleType>
        <xsd:restriction base="dms:Text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3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cdfa1-702e-4bf1-8abd-3f3f841c4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655ae6d-801e-4689-8c40-5856fde396e3}" ma:internalName="TaxCatchAll" ma:showField="CatchAllData" ma:web="56ecdfa1-702e-4bf1-8abd-3f3f841c40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de04a3-9a2f-42d8-8c3a-d80839a4bd8f">
      <Terms xmlns="http://schemas.microsoft.com/office/infopath/2007/PartnerControls"/>
    </lcf76f155ced4ddcb4097134ff3c332f>
    <TaxCatchAll xmlns="56ecdfa1-702e-4bf1-8abd-3f3f841c4080" xsi:nil="true"/>
    <BriefDescription xmlns="59de04a3-9a2f-42d8-8c3a-d80839a4bd8f" xsi:nil="true"/>
    <Date xmlns="59de04a3-9a2f-42d8-8c3a-d80839a4bd8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BC8A69-E61F-4E04-8777-9F324BEA30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de04a3-9a2f-42d8-8c3a-d80839a4bd8f"/>
    <ds:schemaRef ds:uri="56ecdfa1-702e-4bf1-8abd-3f3f841c4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C43E0A-CF2A-4BDC-8870-40F93B553570}">
  <ds:schemaRefs>
    <ds:schemaRef ds:uri="http://schemas.microsoft.com/office/2006/metadata/properties"/>
    <ds:schemaRef ds:uri="http://schemas.microsoft.com/office/infopath/2007/PartnerControls"/>
    <ds:schemaRef ds:uri="59de04a3-9a2f-42d8-8c3a-d80839a4bd8f"/>
    <ds:schemaRef ds:uri="56ecdfa1-702e-4bf1-8abd-3f3f841c4080"/>
  </ds:schemaRefs>
</ds:datastoreItem>
</file>

<file path=customXml/itemProps3.xml><?xml version="1.0" encoding="utf-8"?>
<ds:datastoreItem xmlns:ds="http://schemas.openxmlformats.org/officeDocument/2006/customXml" ds:itemID="{207B5713-2F77-4E89-9F4A-45D4C33D74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NoBoCap_master_slide_last_20_03_2023</Template>
  <TotalTime>218</TotalTime>
  <Words>459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Poppins</vt:lpstr>
      <vt:lpstr>Poppins Light</vt:lpstr>
      <vt:lpstr>Poppins Medium</vt:lpstr>
      <vt:lpstr>Office Theme</vt:lpstr>
      <vt:lpstr>PowerPoint Presentation</vt:lpstr>
      <vt:lpstr>Overview</vt:lpstr>
      <vt:lpstr>Why Attend?</vt:lpstr>
      <vt:lpstr>PowerPoint Presentation</vt:lpstr>
      <vt:lpstr>PowerPoint Presentation</vt:lpstr>
      <vt:lpstr>Who Should Join?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Rohealth@Rohealth</dc:creator>
  <cp:lastModifiedBy>Rohealth@Rohealth</cp:lastModifiedBy>
  <cp:revision>4</cp:revision>
  <dcterms:created xsi:type="dcterms:W3CDTF">2025-09-11T07:59:24Z</dcterms:created>
  <dcterms:modified xsi:type="dcterms:W3CDTF">2025-10-17T10:11:29Z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0x010100F0C8F2C0B9C952458ED08BE59AE91330</vt:lpwstr>
  </property>
</Properties>
</file>