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Nuni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314437-421B-4373-BB3D-35129457F319}">
  <a:tblStyle styleId="{D0314437-421B-4373-BB3D-35129457F3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0E7F585-4E77-4A29-A08F-CFF552621D9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Nuni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614700365b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614700365b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614700365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614700365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61f073c41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61f073c41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14700365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14700365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614700365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614700365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614700365b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614700365b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14700365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14700365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614700365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614700365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1f073c41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61f073c41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614700365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614700365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61470036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61470036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614700365b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614700365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614700365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614700365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1f073c4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1f073c4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1f073c41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61f073c41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61f073c41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61f073c41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614700365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614700365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14700365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14700365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61f073c41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61f073c41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youtu.be/HFQsbdDv6v4" TargetMode="External"/><Relationship Id="rId4" Type="http://schemas.openxmlformats.org/officeDocument/2006/relationships/hyperlink" Target="https://youtu.be/NZuKcXA9tlk" TargetMode="External"/><Relationship Id="rId5" Type="http://schemas.openxmlformats.org/officeDocument/2006/relationships/hyperlink" Target="https://puppyintraining.com/how-much-does-a-guide-dog-cost/#:~:text=Total%20cost%20for%20a%20guide%20dog%20%3D%20%2459%2C600,that%20aid%20individuals%20with%20disabilit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nvSpPr>
        <p:spPr>
          <a:xfrm flipH="1" rot="10800000">
            <a:off x="0" y="1647283"/>
            <a:ext cx="9144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9" name="Google Shape;129;p13"/>
          <p:cNvSpPr txBox="1"/>
          <p:nvPr/>
        </p:nvSpPr>
        <p:spPr>
          <a:xfrm>
            <a:off x="631725" y="-158"/>
            <a:ext cx="8512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30" name="Google Shape;130;p13"/>
          <p:cNvPicPr preferRelativeResize="0"/>
          <p:nvPr/>
        </p:nvPicPr>
        <p:blipFill>
          <a:blip r:embed="rId3">
            <a:alphaModFix/>
          </a:blip>
          <a:stretch>
            <a:fillRect/>
          </a:stretch>
        </p:blipFill>
        <p:spPr>
          <a:xfrm>
            <a:off x="152400" y="2195983"/>
            <a:ext cx="8839201" cy="1816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262425" y="241425"/>
            <a:ext cx="6403200" cy="5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480"/>
              <a:t>           </a:t>
            </a:r>
            <a:r>
              <a:rPr lang="en" sz="3480"/>
              <a:t>Cont’d…</a:t>
            </a:r>
            <a:endParaRPr sz="3480"/>
          </a:p>
        </p:txBody>
      </p:sp>
      <p:sp>
        <p:nvSpPr>
          <p:cNvPr id="186" name="Google Shape;186;p22"/>
          <p:cNvSpPr txBox="1"/>
          <p:nvPr/>
        </p:nvSpPr>
        <p:spPr>
          <a:xfrm>
            <a:off x="1937050" y="2350775"/>
            <a:ext cx="54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87" name="Google Shape;187;p22"/>
          <p:cNvPicPr preferRelativeResize="0"/>
          <p:nvPr/>
        </p:nvPicPr>
        <p:blipFill>
          <a:blip r:embed="rId3">
            <a:alphaModFix/>
          </a:blip>
          <a:stretch>
            <a:fillRect/>
          </a:stretch>
        </p:blipFill>
        <p:spPr>
          <a:xfrm>
            <a:off x="465700" y="996725"/>
            <a:ext cx="3436600" cy="3403950"/>
          </a:xfrm>
          <a:prstGeom prst="rect">
            <a:avLst/>
          </a:prstGeom>
          <a:noFill/>
          <a:ln>
            <a:noFill/>
          </a:ln>
        </p:spPr>
      </p:pic>
      <p:pic>
        <p:nvPicPr>
          <p:cNvPr id="188" name="Google Shape;188;p22"/>
          <p:cNvPicPr preferRelativeResize="0"/>
          <p:nvPr/>
        </p:nvPicPr>
        <p:blipFill>
          <a:blip r:embed="rId4">
            <a:alphaModFix/>
          </a:blip>
          <a:stretch>
            <a:fillRect/>
          </a:stretch>
        </p:blipFill>
        <p:spPr>
          <a:xfrm>
            <a:off x="4024525" y="742850"/>
            <a:ext cx="4823800" cy="3911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OPPORTUNITY AND MARKET SIZE</a:t>
            </a:r>
            <a:endParaRPr/>
          </a:p>
        </p:txBody>
      </p:sp>
      <p:sp>
        <p:nvSpPr>
          <p:cNvPr id="194" name="Google Shape;194;p23"/>
          <p:cNvSpPr txBox="1"/>
          <p:nvPr>
            <p:ph idx="1" type="body"/>
          </p:nvPr>
        </p:nvSpPr>
        <p:spPr>
          <a:xfrm>
            <a:off x="819150" y="1536850"/>
            <a:ext cx="7505700" cy="29019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sz="3245"/>
              <a:t>Global health estimated 217 million people with visual impairment and 36 million suffering from blindness[2].</a:t>
            </a:r>
            <a:endParaRPr sz="3245"/>
          </a:p>
          <a:p>
            <a:pPr indent="0" lvl="0" marL="0" rtl="0" algn="l">
              <a:spcBef>
                <a:spcPts val="1200"/>
              </a:spcBef>
              <a:spcAft>
                <a:spcPts val="0"/>
              </a:spcAft>
              <a:buNone/>
            </a:pPr>
            <a:r>
              <a:rPr lang="en" sz="2700"/>
              <a:t> </a:t>
            </a:r>
            <a:r>
              <a:rPr b="1" lang="en" sz="2881"/>
              <a:t>Therefore according to this population ,our solution is likely to have ready market and  users for it  anywhere because the number of the visually impaired  keep on increasing due to </a:t>
            </a:r>
            <a:r>
              <a:rPr b="1" lang="en" sz="2881"/>
              <a:t>uncertainties</a:t>
            </a:r>
            <a:r>
              <a:rPr b="1" lang="en" sz="2881"/>
              <a:t> for example accidents , diseases of the eyes that make one to </a:t>
            </a:r>
            <a:r>
              <a:rPr b="1" lang="en" sz="2881"/>
              <a:t>lose</a:t>
            </a:r>
            <a:r>
              <a:rPr b="1" lang="en" sz="2881"/>
              <a:t> sight. </a:t>
            </a:r>
            <a:endParaRPr b="1" sz="2881"/>
          </a:p>
          <a:p>
            <a:pPr indent="0" lvl="0" marL="0" rtl="0" algn="l">
              <a:spcBef>
                <a:spcPts val="1200"/>
              </a:spcBef>
              <a:spcAft>
                <a:spcPts val="0"/>
              </a:spcAft>
              <a:buNone/>
            </a:pPr>
            <a:r>
              <a:t/>
            </a:r>
            <a:endParaRPr sz="2881"/>
          </a:p>
          <a:p>
            <a:pPr indent="0" lvl="0" marL="0" rtl="0" algn="l">
              <a:spcBef>
                <a:spcPts val="1200"/>
              </a:spcBef>
              <a:spcAft>
                <a:spcPts val="0"/>
              </a:spcAft>
              <a:buNone/>
            </a:pPr>
            <a:r>
              <a:rPr lang="en" sz="1700"/>
              <a:t>Reference</a:t>
            </a:r>
            <a:endParaRPr sz="1700"/>
          </a:p>
          <a:p>
            <a:pPr indent="0" lvl="0" marL="0" rtl="0" algn="l">
              <a:spcBef>
                <a:spcPts val="1200"/>
              </a:spcBef>
              <a:spcAft>
                <a:spcPts val="1200"/>
              </a:spcAft>
              <a:buNone/>
            </a:pPr>
            <a:r>
              <a:rPr lang="en"/>
              <a:t>[1]   S. Real and A. Araujo, “Navigation Systems for the Blind and Visually Impaired: Past Work, Challenges,                                               and Open Problems,” Sensors (Basel)., vol. 19, no. 15, Aug. 2019, doi: 10.3390/S19153404.</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744775" y="337450"/>
            <a:ext cx="7505700" cy="59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t>
            </a:r>
            <a:r>
              <a:rPr lang="en"/>
              <a:t>ESTIMATES</a:t>
            </a:r>
            <a:r>
              <a:rPr lang="en"/>
              <a:t> OF COSTS  AND QUANTITY</a:t>
            </a:r>
            <a:endParaRPr/>
          </a:p>
        </p:txBody>
      </p:sp>
      <p:sp>
        <p:nvSpPr>
          <p:cNvPr id="200" name="Google Shape;200;p24"/>
          <p:cNvSpPr txBox="1"/>
          <p:nvPr>
            <p:ph idx="1" type="body"/>
          </p:nvPr>
        </p:nvSpPr>
        <p:spPr>
          <a:xfrm>
            <a:off x="545325" y="2590700"/>
            <a:ext cx="8167800" cy="2379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 </a:t>
            </a:r>
            <a:r>
              <a:rPr b="1" lang="en" sz="1899"/>
              <a:t>HOW MUCH ARE YOU SAVING ON EACH DEVICE ?? :</a:t>
            </a:r>
            <a:endParaRPr b="1" sz="1899"/>
          </a:p>
          <a:p>
            <a:pPr indent="0" lvl="0" marL="0" rtl="0" algn="l">
              <a:spcBef>
                <a:spcPts val="1200"/>
              </a:spcBef>
              <a:spcAft>
                <a:spcPts val="0"/>
              </a:spcAft>
              <a:buNone/>
            </a:pPr>
            <a:r>
              <a:rPr lang="en" sz="1598"/>
              <a:t>Foot device (2,000,000-169100) = </a:t>
            </a:r>
            <a:r>
              <a:rPr b="1" lang="en" sz="1598"/>
              <a:t>1,830,000</a:t>
            </a:r>
            <a:endParaRPr b="1" sz="1598"/>
          </a:p>
          <a:p>
            <a:pPr indent="0" lvl="0" marL="0" rtl="0" algn="l">
              <a:spcBef>
                <a:spcPts val="1200"/>
              </a:spcBef>
              <a:spcAft>
                <a:spcPts val="0"/>
              </a:spcAft>
              <a:buNone/>
            </a:pPr>
            <a:r>
              <a:rPr lang="en" sz="1598"/>
              <a:t>Chest device (2,000,000-99500)=</a:t>
            </a:r>
            <a:r>
              <a:rPr b="1" lang="en" sz="1598"/>
              <a:t>1,900,500</a:t>
            </a:r>
            <a:endParaRPr b="1" sz="1598"/>
          </a:p>
          <a:p>
            <a:pPr indent="0" lvl="0" marL="0" rtl="0" algn="l">
              <a:spcBef>
                <a:spcPts val="1200"/>
              </a:spcBef>
              <a:spcAft>
                <a:spcPts val="0"/>
              </a:spcAft>
              <a:buNone/>
            </a:pPr>
            <a:r>
              <a:rPr lang="en" sz="1598"/>
              <a:t>Head device (2,000,000–81000)=</a:t>
            </a:r>
            <a:r>
              <a:rPr b="1" lang="en" sz="1598"/>
              <a:t>1,919,000</a:t>
            </a:r>
            <a:endParaRPr b="1" sz="1598"/>
          </a:p>
          <a:p>
            <a:pPr indent="0" lvl="0" marL="0" rtl="0" algn="l">
              <a:spcBef>
                <a:spcPts val="1200"/>
              </a:spcBef>
              <a:spcAft>
                <a:spcPts val="0"/>
              </a:spcAft>
              <a:buNone/>
            </a:pPr>
            <a:r>
              <a:rPr b="1" lang="en" sz="1600"/>
              <a:t>HOW MANY CAN WE PRODUCE AND IN WHAT PERIOD OF TIME </a:t>
            </a:r>
            <a:endParaRPr b="1" sz="1600"/>
          </a:p>
          <a:p>
            <a:pPr indent="-317182" lvl="0" marL="457200" rtl="0" algn="l">
              <a:spcBef>
                <a:spcPts val="1200"/>
              </a:spcBef>
              <a:spcAft>
                <a:spcPts val="0"/>
              </a:spcAft>
              <a:buSzPct val="100000"/>
              <a:buChar char="●"/>
            </a:pPr>
            <a:r>
              <a:rPr lang="en" sz="1800"/>
              <a:t>One hour we can we produce 4 gadgets that is a whole set </a:t>
            </a:r>
            <a:endParaRPr sz="1800"/>
          </a:p>
          <a:p>
            <a:pPr indent="-317182" lvl="0" marL="457200" rtl="0" algn="l">
              <a:spcBef>
                <a:spcPts val="0"/>
              </a:spcBef>
              <a:spcAft>
                <a:spcPts val="0"/>
              </a:spcAft>
              <a:buSzPct val="100000"/>
              <a:buChar char="●"/>
            </a:pPr>
            <a:r>
              <a:rPr lang="en" sz="1800"/>
              <a:t>Eight hours we can produce 32 gadgets  .</a:t>
            </a:r>
            <a:endParaRPr sz="1800"/>
          </a:p>
        </p:txBody>
      </p:sp>
      <p:graphicFrame>
        <p:nvGraphicFramePr>
          <p:cNvPr id="201" name="Google Shape;201;p24"/>
          <p:cNvGraphicFramePr/>
          <p:nvPr/>
        </p:nvGraphicFramePr>
        <p:xfrm>
          <a:off x="952500" y="929650"/>
          <a:ext cx="3000000" cy="3000000"/>
        </p:xfrm>
        <a:graphic>
          <a:graphicData uri="http://schemas.openxmlformats.org/drawingml/2006/table">
            <a:tbl>
              <a:tblPr>
                <a:noFill/>
                <a:tableStyleId>{D0314437-421B-4373-BB3D-35129457F319}</a:tableStyleId>
              </a:tblPr>
              <a:tblGrid>
                <a:gridCol w="2413000"/>
                <a:gridCol w="2413000"/>
                <a:gridCol w="2413000"/>
              </a:tblGrid>
              <a:tr h="381000">
                <a:tc>
                  <a:txBody>
                    <a:bodyPr/>
                    <a:lstStyle/>
                    <a:p>
                      <a:pPr indent="0" lvl="0" marL="0" rtl="0" algn="l">
                        <a:spcBef>
                          <a:spcPts val="0"/>
                        </a:spcBef>
                        <a:spcAft>
                          <a:spcPts val="0"/>
                        </a:spcAft>
                        <a:buNone/>
                      </a:pPr>
                      <a:r>
                        <a:rPr b="1" lang="en" sz="1600"/>
                        <a:t>ITEM </a:t>
                      </a:r>
                      <a:endParaRPr b="1" sz="1600"/>
                    </a:p>
                  </a:txBody>
                  <a:tcPr marT="91425" marB="91425" marR="91425" marL="91425"/>
                </a:tc>
                <a:tc>
                  <a:txBody>
                    <a:bodyPr/>
                    <a:lstStyle/>
                    <a:p>
                      <a:pPr indent="0" lvl="0" marL="0" rtl="0" algn="l">
                        <a:spcBef>
                          <a:spcPts val="0"/>
                        </a:spcBef>
                        <a:spcAft>
                          <a:spcPts val="0"/>
                        </a:spcAft>
                        <a:buNone/>
                      </a:pPr>
                      <a:r>
                        <a:rPr b="1" lang="en" sz="1600"/>
                        <a:t>PRODUCTION COST</a:t>
                      </a:r>
                      <a:endParaRPr b="1" sz="1600"/>
                    </a:p>
                  </a:txBody>
                  <a:tcPr marT="91425" marB="91425" marR="91425" marL="91425"/>
                </a:tc>
                <a:tc>
                  <a:txBody>
                    <a:bodyPr/>
                    <a:lstStyle/>
                    <a:p>
                      <a:pPr indent="0" lvl="0" marL="0" rtl="0" algn="l">
                        <a:spcBef>
                          <a:spcPts val="0"/>
                        </a:spcBef>
                        <a:spcAft>
                          <a:spcPts val="0"/>
                        </a:spcAft>
                        <a:buNone/>
                      </a:pPr>
                      <a:r>
                        <a:rPr b="1" lang="en" sz="1600"/>
                        <a:t>SELLING COST </a:t>
                      </a:r>
                      <a:endParaRPr b="1" sz="1600"/>
                    </a:p>
                  </a:txBody>
                  <a:tcPr marT="91425" marB="91425" marR="91425" marL="91425"/>
                </a:tc>
              </a:tr>
              <a:tr h="381000">
                <a:tc>
                  <a:txBody>
                    <a:bodyPr/>
                    <a:lstStyle/>
                    <a:p>
                      <a:pPr indent="0" lvl="0" marL="0" rtl="0" algn="l">
                        <a:spcBef>
                          <a:spcPts val="0"/>
                        </a:spcBef>
                        <a:spcAft>
                          <a:spcPts val="0"/>
                        </a:spcAft>
                        <a:buNone/>
                      </a:pPr>
                      <a:r>
                        <a:rPr lang="en" sz="1500"/>
                        <a:t>Foot device</a:t>
                      </a:r>
                      <a:endParaRPr sz="1500"/>
                    </a:p>
                  </a:txBody>
                  <a:tcPr marT="91425" marB="91425" marR="91425" marL="91425"/>
                </a:tc>
                <a:tc>
                  <a:txBody>
                    <a:bodyPr/>
                    <a:lstStyle/>
                    <a:p>
                      <a:pPr indent="0" lvl="0" marL="0" rtl="0" algn="l">
                        <a:spcBef>
                          <a:spcPts val="0"/>
                        </a:spcBef>
                        <a:spcAft>
                          <a:spcPts val="0"/>
                        </a:spcAft>
                        <a:buNone/>
                      </a:pPr>
                      <a:r>
                        <a:rPr lang="en" sz="1500"/>
                        <a:t>102,000</a:t>
                      </a:r>
                      <a:endParaRPr sz="1500"/>
                    </a:p>
                  </a:txBody>
                  <a:tcPr marT="91425" marB="91425" marR="91425" marL="91425"/>
                </a:tc>
                <a:tc>
                  <a:txBody>
                    <a:bodyPr/>
                    <a:lstStyle/>
                    <a:p>
                      <a:pPr indent="0" lvl="0" marL="0" rtl="0" algn="l">
                        <a:spcBef>
                          <a:spcPts val="0"/>
                        </a:spcBef>
                        <a:spcAft>
                          <a:spcPts val="0"/>
                        </a:spcAft>
                        <a:buNone/>
                      </a:pPr>
                      <a:r>
                        <a:rPr lang="en" sz="1500"/>
                        <a:t>169,100</a:t>
                      </a:r>
                      <a:endParaRPr sz="1500"/>
                    </a:p>
                  </a:txBody>
                  <a:tcPr marT="91425" marB="91425" marR="91425" marL="91425"/>
                </a:tc>
              </a:tr>
              <a:tr h="381000">
                <a:tc>
                  <a:txBody>
                    <a:bodyPr/>
                    <a:lstStyle/>
                    <a:p>
                      <a:pPr indent="0" lvl="0" marL="0" rtl="0" algn="l">
                        <a:spcBef>
                          <a:spcPts val="0"/>
                        </a:spcBef>
                        <a:spcAft>
                          <a:spcPts val="0"/>
                        </a:spcAft>
                        <a:buNone/>
                      </a:pPr>
                      <a:r>
                        <a:rPr lang="en" sz="1500"/>
                        <a:t>Chest device</a:t>
                      </a:r>
                      <a:endParaRPr sz="1500"/>
                    </a:p>
                  </a:txBody>
                  <a:tcPr marT="91425" marB="91425" marR="91425" marL="91425"/>
                </a:tc>
                <a:tc>
                  <a:txBody>
                    <a:bodyPr/>
                    <a:lstStyle/>
                    <a:p>
                      <a:pPr indent="0" lvl="0" marL="0" rtl="0" algn="l">
                        <a:spcBef>
                          <a:spcPts val="0"/>
                        </a:spcBef>
                        <a:spcAft>
                          <a:spcPts val="0"/>
                        </a:spcAft>
                        <a:buNone/>
                      </a:pPr>
                      <a:r>
                        <a:rPr lang="en" sz="1500"/>
                        <a:t>60,000</a:t>
                      </a:r>
                      <a:endParaRPr sz="1500"/>
                    </a:p>
                  </a:txBody>
                  <a:tcPr marT="91425" marB="91425" marR="91425" marL="91425"/>
                </a:tc>
                <a:tc>
                  <a:txBody>
                    <a:bodyPr/>
                    <a:lstStyle/>
                    <a:p>
                      <a:pPr indent="0" lvl="0" marL="0" rtl="0" algn="l">
                        <a:spcBef>
                          <a:spcPts val="0"/>
                        </a:spcBef>
                        <a:spcAft>
                          <a:spcPts val="0"/>
                        </a:spcAft>
                        <a:buNone/>
                      </a:pPr>
                      <a:r>
                        <a:rPr lang="en" sz="1500"/>
                        <a:t>99,500</a:t>
                      </a:r>
                      <a:endParaRPr sz="1500"/>
                    </a:p>
                  </a:txBody>
                  <a:tcPr marT="91425" marB="91425" marR="91425" marL="91425"/>
                </a:tc>
              </a:tr>
              <a:tr h="381000">
                <a:tc>
                  <a:txBody>
                    <a:bodyPr/>
                    <a:lstStyle/>
                    <a:p>
                      <a:pPr indent="0" lvl="0" marL="0" rtl="0" algn="l">
                        <a:spcBef>
                          <a:spcPts val="0"/>
                        </a:spcBef>
                        <a:spcAft>
                          <a:spcPts val="0"/>
                        </a:spcAft>
                        <a:buNone/>
                      </a:pPr>
                      <a:r>
                        <a:rPr lang="en" sz="1500"/>
                        <a:t>Head device </a:t>
                      </a:r>
                      <a:endParaRPr sz="1500"/>
                    </a:p>
                  </a:txBody>
                  <a:tcPr marT="91425" marB="91425" marR="91425" marL="91425"/>
                </a:tc>
                <a:tc>
                  <a:txBody>
                    <a:bodyPr/>
                    <a:lstStyle/>
                    <a:p>
                      <a:pPr indent="0" lvl="0" marL="0" rtl="0" algn="l">
                        <a:spcBef>
                          <a:spcPts val="0"/>
                        </a:spcBef>
                        <a:spcAft>
                          <a:spcPts val="0"/>
                        </a:spcAft>
                        <a:buNone/>
                      </a:pPr>
                      <a:r>
                        <a:rPr lang="en" sz="1500"/>
                        <a:t>49,000</a:t>
                      </a:r>
                      <a:endParaRPr sz="1500"/>
                    </a:p>
                  </a:txBody>
                  <a:tcPr marT="91425" marB="91425" marR="91425" marL="91425"/>
                </a:tc>
                <a:tc>
                  <a:txBody>
                    <a:bodyPr/>
                    <a:lstStyle/>
                    <a:p>
                      <a:pPr indent="0" lvl="0" marL="0" rtl="0" algn="l">
                        <a:spcBef>
                          <a:spcPts val="0"/>
                        </a:spcBef>
                        <a:spcAft>
                          <a:spcPts val="0"/>
                        </a:spcAft>
                        <a:buNone/>
                      </a:pPr>
                      <a:r>
                        <a:rPr lang="en" sz="1500"/>
                        <a:t>81,000</a:t>
                      </a:r>
                      <a:endParaRPr sz="1500"/>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5"/>
          <p:cNvPicPr preferRelativeResize="0"/>
          <p:nvPr/>
        </p:nvPicPr>
        <p:blipFill>
          <a:blip r:embed="rId3">
            <a:alphaModFix/>
          </a:blip>
          <a:stretch>
            <a:fillRect/>
          </a:stretch>
        </p:blipFill>
        <p:spPr>
          <a:xfrm>
            <a:off x="2113187" y="681425"/>
            <a:ext cx="4982375" cy="2493725"/>
          </a:xfrm>
          <a:prstGeom prst="rect">
            <a:avLst/>
          </a:prstGeom>
          <a:noFill/>
          <a:ln>
            <a:noFill/>
          </a:ln>
        </p:spPr>
      </p:pic>
      <p:sp>
        <p:nvSpPr>
          <p:cNvPr id="207" name="Google Shape;207;p25"/>
          <p:cNvSpPr txBox="1"/>
          <p:nvPr/>
        </p:nvSpPr>
        <p:spPr>
          <a:xfrm>
            <a:off x="2094575" y="173525"/>
            <a:ext cx="5019600" cy="5079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100">
                <a:solidFill>
                  <a:schemeClr val="lt1"/>
                </a:solidFill>
                <a:latin typeface="Nunito"/>
                <a:ea typeface="Nunito"/>
                <a:cs typeface="Nunito"/>
                <a:sym typeface="Nunito"/>
              </a:rPr>
              <a:t>Cost Metrics</a:t>
            </a:r>
            <a:endParaRPr sz="1800">
              <a:solidFill>
                <a:schemeClr val="lt1"/>
              </a:solidFill>
              <a:latin typeface="Nunito"/>
              <a:ea typeface="Nunito"/>
              <a:cs typeface="Nunito"/>
              <a:sym typeface="Nunito"/>
            </a:endParaRPr>
          </a:p>
        </p:txBody>
      </p:sp>
      <p:sp>
        <p:nvSpPr>
          <p:cNvPr id="208" name="Google Shape;208;p25"/>
          <p:cNvSpPr txBox="1"/>
          <p:nvPr/>
        </p:nvSpPr>
        <p:spPr>
          <a:xfrm>
            <a:off x="619725" y="3383525"/>
            <a:ext cx="81675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Unit cost per hour per developer</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500" u="sng">
                <a:latin typeface="Times New Roman"/>
                <a:ea typeface="Times New Roman"/>
                <a:cs typeface="Times New Roman"/>
                <a:sym typeface="Times New Roman"/>
              </a:rPr>
              <a:t>= shs.48,000</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Total CVAS Hardware cost :  </a:t>
            </a:r>
            <a:r>
              <a:rPr b="1" lang="en" sz="1500">
                <a:latin typeface="Times New Roman"/>
                <a:ea typeface="Times New Roman"/>
                <a:cs typeface="Times New Roman"/>
                <a:sym typeface="Times New Roman"/>
              </a:rPr>
              <a:t>shs.211,000 </a:t>
            </a:r>
            <a:r>
              <a:rPr lang="en" sz="1500">
                <a:latin typeface="Times New Roman"/>
                <a:ea typeface="Times New Roman"/>
                <a:cs typeface="Times New Roman"/>
                <a:sym typeface="Times New Roman"/>
              </a:rPr>
              <a:t>Therefore, CVAS System’s cost is a </a:t>
            </a:r>
            <a:r>
              <a:rPr b="1" lang="en" sz="1500">
                <a:latin typeface="Times New Roman"/>
                <a:ea typeface="Times New Roman"/>
                <a:cs typeface="Times New Roman"/>
                <a:sym typeface="Times New Roman"/>
              </a:rPr>
              <a:t>potential competitive cost</a:t>
            </a:r>
            <a:r>
              <a:rPr lang="en" sz="1500">
                <a:latin typeface="Times New Roman"/>
                <a:ea typeface="Times New Roman"/>
                <a:cs typeface="Times New Roman"/>
                <a:sym typeface="Times New Roman"/>
              </a:rPr>
              <a:t> compared</a:t>
            </a:r>
            <a:r>
              <a:rPr b="1" lang="en" sz="1500">
                <a:latin typeface="Times New Roman"/>
                <a:ea typeface="Times New Roman"/>
                <a:cs typeface="Times New Roman"/>
                <a:sym typeface="Times New Roman"/>
              </a:rPr>
              <a:t> to an average of  2.4Million pricing for existing blind smart tools a</a:t>
            </a:r>
            <a:r>
              <a:rPr lang="en" sz="1500">
                <a:latin typeface="Times New Roman"/>
                <a:ea typeface="Times New Roman"/>
                <a:cs typeface="Times New Roman"/>
                <a:sym typeface="Times New Roman"/>
              </a:rPr>
              <a:t>s per the field study research.</a:t>
            </a:r>
            <a:endParaRPr sz="1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26"/>
          <p:cNvGraphicFramePr/>
          <p:nvPr/>
        </p:nvGraphicFramePr>
        <p:xfrm>
          <a:off x="152400" y="555200"/>
          <a:ext cx="3000000" cy="3000000"/>
        </p:xfrm>
        <a:graphic>
          <a:graphicData uri="http://schemas.openxmlformats.org/drawingml/2006/table">
            <a:tbl>
              <a:tblPr>
                <a:noFill/>
                <a:tableStyleId>{C0E7F585-4E77-4A29-A08F-CFF552621D99}</a:tableStyleId>
              </a:tblPr>
              <a:tblGrid>
                <a:gridCol w="2097450"/>
                <a:gridCol w="3718200"/>
                <a:gridCol w="2655850"/>
              </a:tblGrid>
              <a:tr h="1784200">
                <a:tc>
                  <a:txBody>
                    <a:bodyPr/>
                    <a:lstStyle/>
                    <a:p>
                      <a:pPr indent="0" lvl="0" marL="0" rtl="0" algn="l">
                        <a:spcBef>
                          <a:spcPts val="0"/>
                        </a:spcBef>
                        <a:spcAft>
                          <a:spcPts val="0"/>
                        </a:spcAft>
                        <a:buNone/>
                      </a:pPr>
                      <a:r>
                        <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b="1" lang="en" sz="1100"/>
                        <a:t>Bio</a:t>
                      </a:r>
                      <a:endParaRPr b="1" sz="1100"/>
                    </a:p>
                    <a:p>
                      <a:pPr indent="0" lvl="0" marL="0" rtl="0" algn="just">
                        <a:lnSpc>
                          <a:spcPct val="107916"/>
                        </a:lnSpc>
                        <a:spcBef>
                          <a:spcPts val="0"/>
                        </a:spcBef>
                        <a:spcAft>
                          <a:spcPts val="800"/>
                        </a:spcAft>
                        <a:buNone/>
                      </a:pPr>
                      <a:r>
                        <a:rPr lang="en" sz="1300">
                          <a:latin typeface="Calibri"/>
                          <a:ea typeface="Calibri"/>
                          <a:cs typeface="Calibri"/>
                          <a:sym typeface="Calibri"/>
                        </a:rPr>
                        <a:t>Mary is aged 22 years, single, visually impaired, a student and a resident at Africa Hall-Makerere University. She stays with a colleague in the same room who normally misplaces Mary’s items. Mary finds it hard to know the items around her. She also finds it hard to move to the lecture room when she wants to attend lectures.</a:t>
                      </a:r>
                      <a:endParaRPr sz="13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b="1" lang="en" sz="1100"/>
                        <a:t>Goals</a:t>
                      </a:r>
                      <a:endParaRPr b="1" sz="1100"/>
                    </a:p>
                    <a:p>
                      <a:pPr indent="0" lvl="0" marL="0" rtl="0" algn="just">
                        <a:lnSpc>
                          <a:spcPct val="115000"/>
                        </a:lnSpc>
                        <a:spcBef>
                          <a:spcPts val="0"/>
                        </a:spcBef>
                        <a:spcAft>
                          <a:spcPts val="0"/>
                        </a:spcAft>
                        <a:buNone/>
                      </a:pPr>
                      <a:r>
                        <a:rPr b="1" lang="en" sz="1100"/>
                        <a:t>-</a:t>
                      </a:r>
                      <a:r>
                        <a:rPr lang="en" sz="1100"/>
                        <a:t>To locate the misplaced item of interest with ease.</a:t>
                      </a:r>
                      <a:endParaRPr sz="1100"/>
                    </a:p>
                    <a:p>
                      <a:pPr indent="0" lvl="0" marL="0" rtl="0" algn="just">
                        <a:lnSpc>
                          <a:spcPct val="115000"/>
                        </a:lnSpc>
                        <a:spcBef>
                          <a:spcPts val="0"/>
                        </a:spcBef>
                        <a:spcAft>
                          <a:spcPts val="0"/>
                        </a:spcAft>
                        <a:buNone/>
                      </a:pPr>
                      <a:r>
                        <a:rPr lang="en" sz="1100"/>
                        <a:t>-To move without ramming into obstacles.</a:t>
                      </a:r>
                      <a:endParaRPr sz="1100"/>
                    </a:p>
                    <a:p>
                      <a:pPr indent="0" lvl="0" marL="0" rtl="0" algn="just">
                        <a:lnSpc>
                          <a:spcPct val="115000"/>
                        </a:lnSpc>
                        <a:spcBef>
                          <a:spcPts val="0"/>
                        </a:spcBef>
                        <a:spcAft>
                          <a:spcPts val="0"/>
                        </a:spcAft>
                        <a:buNone/>
                      </a:pPr>
                      <a:r>
                        <a:t/>
                      </a:r>
                      <a:endParaRPr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96975">
                <a:tc gridSpan="3">
                  <a:txBody>
                    <a:bodyPr/>
                    <a:lstStyle/>
                    <a:p>
                      <a:pPr indent="0" lvl="0" marL="0" rtl="0" algn="ctr">
                        <a:lnSpc>
                          <a:spcPct val="115000"/>
                        </a:lnSpc>
                        <a:spcBef>
                          <a:spcPts val="0"/>
                        </a:spcBef>
                        <a:spcAft>
                          <a:spcPts val="0"/>
                        </a:spcAft>
                        <a:buNone/>
                      </a:pPr>
                      <a:r>
                        <a:rPr b="1" lang="en" sz="1100"/>
                        <a:t>Demographics</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c hMerge="1"/>
              </a:tr>
              <a:tr h="457750">
                <a:tc>
                  <a:txBody>
                    <a:bodyPr/>
                    <a:lstStyle/>
                    <a:p>
                      <a:pPr indent="0" lvl="0" marL="0" rtl="0" algn="just">
                        <a:lnSpc>
                          <a:spcPct val="115000"/>
                        </a:lnSpc>
                        <a:spcBef>
                          <a:spcPts val="0"/>
                        </a:spcBef>
                        <a:spcAft>
                          <a:spcPts val="0"/>
                        </a:spcAft>
                        <a:buNone/>
                      </a:pPr>
                      <a:r>
                        <a:rPr b="1" lang="en" sz="1100"/>
                        <a:t>Name</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2">
                  <a:txBody>
                    <a:bodyPr/>
                    <a:lstStyle/>
                    <a:p>
                      <a:pPr indent="0" lvl="0" marL="0" rtl="0" algn="just">
                        <a:lnSpc>
                          <a:spcPct val="115000"/>
                        </a:lnSpc>
                        <a:spcBef>
                          <a:spcPts val="0"/>
                        </a:spcBef>
                        <a:spcAft>
                          <a:spcPts val="0"/>
                        </a:spcAft>
                        <a:buNone/>
                      </a:pPr>
                      <a:r>
                        <a:rPr lang="en"/>
                        <a:t>Mary</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457750">
                <a:tc>
                  <a:txBody>
                    <a:bodyPr/>
                    <a:lstStyle/>
                    <a:p>
                      <a:pPr indent="0" lvl="0" marL="0" rtl="0" algn="just">
                        <a:lnSpc>
                          <a:spcPct val="115000"/>
                        </a:lnSpc>
                        <a:spcBef>
                          <a:spcPts val="0"/>
                        </a:spcBef>
                        <a:spcAft>
                          <a:spcPts val="0"/>
                        </a:spcAft>
                        <a:buNone/>
                      </a:pPr>
                      <a:r>
                        <a:rPr b="1" lang="en" sz="1100"/>
                        <a:t>Age</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2">
                  <a:txBody>
                    <a:bodyPr/>
                    <a:lstStyle/>
                    <a:p>
                      <a:pPr indent="0" lvl="0" marL="0" rtl="0" algn="just">
                        <a:lnSpc>
                          <a:spcPct val="115000"/>
                        </a:lnSpc>
                        <a:spcBef>
                          <a:spcPts val="0"/>
                        </a:spcBef>
                        <a:spcAft>
                          <a:spcPts val="0"/>
                        </a:spcAft>
                        <a:buNone/>
                      </a:pPr>
                      <a:r>
                        <a:rPr lang="en"/>
                        <a:t>22</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457750">
                <a:tc>
                  <a:txBody>
                    <a:bodyPr/>
                    <a:lstStyle/>
                    <a:p>
                      <a:pPr indent="0" lvl="0" marL="0" rtl="0" algn="just">
                        <a:lnSpc>
                          <a:spcPct val="115000"/>
                        </a:lnSpc>
                        <a:spcBef>
                          <a:spcPts val="0"/>
                        </a:spcBef>
                        <a:spcAft>
                          <a:spcPts val="0"/>
                        </a:spcAft>
                        <a:buNone/>
                      </a:pPr>
                      <a:r>
                        <a:rPr b="1" lang="en" sz="1100"/>
                        <a:t>Status</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2">
                  <a:txBody>
                    <a:bodyPr/>
                    <a:lstStyle/>
                    <a:p>
                      <a:pPr indent="0" lvl="0" marL="0" rtl="0" algn="just">
                        <a:lnSpc>
                          <a:spcPct val="115000"/>
                        </a:lnSpc>
                        <a:spcBef>
                          <a:spcPts val="0"/>
                        </a:spcBef>
                        <a:spcAft>
                          <a:spcPts val="0"/>
                        </a:spcAft>
                        <a:buNone/>
                      </a:pPr>
                      <a:r>
                        <a:rPr lang="en"/>
                        <a:t>single</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457750">
                <a:tc>
                  <a:txBody>
                    <a:bodyPr/>
                    <a:lstStyle/>
                    <a:p>
                      <a:pPr indent="0" lvl="0" marL="0" rtl="0" algn="just">
                        <a:lnSpc>
                          <a:spcPct val="115000"/>
                        </a:lnSpc>
                        <a:spcBef>
                          <a:spcPts val="0"/>
                        </a:spcBef>
                        <a:spcAft>
                          <a:spcPts val="0"/>
                        </a:spcAft>
                        <a:buNone/>
                      </a:pPr>
                      <a:r>
                        <a:rPr b="1" lang="en" sz="1100"/>
                        <a:t>Occupation</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2">
                  <a:txBody>
                    <a:bodyPr/>
                    <a:lstStyle/>
                    <a:p>
                      <a:pPr indent="0" lvl="0" marL="0" rtl="0" algn="just">
                        <a:lnSpc>
                          <a:spcPct val="115000"/>
                        </a:lnSpc>
                        <a:spcBef>
                          <a:spcPts val="0"/>
                        </a:spcBef>
                        <a:spcAft>
                          <a:spcPts val="0"/>
                        </a:spcAft>
                        <a:buNone/>
                      </a:pPr>
                      <a:r>
                        <a:rPr lang="en"/>
                        <a:t>student</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457750">
                <a:tc>
                  <a:txBody>
                    <a:bodyPr/>
                    <a:lstStyle/>
                    <a:p>
                      <a:pPr indent="0" lvl="0" marL="0" rtl="0" algn="just">
                        <a:lnSpc>
                          <a:spcPct val="115000"/>
                        </a:lnSpc>
                        <a:spcBef>
                          <a:spcPts val="0"/>
                        </a:spcBef>
                        <a:spcAft>
                          <a:spcPts val="0"/>
                        </a:spcAft>
                        <a:buNone/>
                      </a:pPr>
                      <a:r>
                        <a:rPr b="1" lang="en" sz="1100"/>
                        <a:t>Tier</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2">
                  <a:txBody>
                    <a:bodyPr/>
                    <a:lstStyle/>
                    <a:p>
                      <a:pPr indent="0" lvl="0" marL="0" rtl="0" algn="just">
                        <a:lnSpc>
                          <a:spcPct val="115000"/>
                        </a:lnSpc>
                        <a:spcBef>
                          <a:spcPts val="0"/>
                        </a:spcBef>
                        <a:spcAft>
                          <a:spcPts val="0"/>
                        </a:spcAft>
                        <a:buNone/>
                      </a:pPr>
                      <a:r>
                        <a:rPr lang="en"/>
                        <a:t>Visually Impaired</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bl>
          </a:graphicData>
        </a:graphic>
      </p:graphicFrame>
      <p:pic>
        <p:nvPicPr>
          <p:cNvPr id="214" name="Google Shape;214;p26"/>
          <p:cNvPicPr preferRelativeResize="0"/>
          <p:nvPr/>
        </p:nvPicPr>
        <p:blipFill>
          <a:blip r:embed="rId3">
            <a:alphaModFix/>
          </a:blip>
          <a:stretch>
            <a:fillRect/>
          </a:stretch>
        </p:blipFill>
        <p:spPr>
          <a:xfrm>
            <a:off x="292650" y="945625"/>
            <a:ext cx="1826750" cy="1410904"/>
          </a:xfrm>
          <a:prstGeom prst="rect">
            <a:avLst/>
          </a:prstGeom>
          <a:noFill/>
          <a:ln>
            <a:noFill/>
          </a:ln>
        </p:spPr>
      </p:pic>
      <p:sp>
        <p:nvSpPr>
          <p:cNvPr id="215" name="Google Shape;215;p26"/>
          <p:cNvSpPr txBox="1"/>
          <p:nvPr/>
        </p:nvSpPr>
        <p:spPr>
          <a:xfrm>
            <a:off x="152400" y="0"/>
            <a:ext cx="510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Nunito"/>
                <a:ea typeface="Nunito"/>
                <a:cs typeface="Nunito"/>
                <a:sym typeface="Nunito"/>
              </a:rPr>
              <a:t>       Persona</a:t>
            </a:r>
            <a:endParaRPr b="1" sz="1800">
              <a:solidFill>
                <a:schemeClr val="lt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593475" y="337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PROJECTED GROWTH OF PRODUCT</a:t>
            </a:r>
            <a:endParaRPr/>
          </a:p>
        </p:txBody>
      </p:sp>
      <p:sp>
        <p:nvSpPr>
          <p:cNvPr id="221" name="Google Shape;221;p27"/>
          <p:cNvSpPr txBox="1"/>
          <p:nvPr/>
        </p:nvSpPr>
        <p:spPr>
          <a:xfrm>
            <a:off x="827475" y="1767775"/>
            <a:ext cx="54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2" name="Google Shape;222;p27"/>
          <p:cNvSpPr txBox="1"/>
          <p:nvPr>
            <p:ph idx="1" type="body"/>
          </p:nvPr>
        </p:nvSpPr>
        <p:spPr>
          <a:xfrm>
            <a:off x="772125" y="1166000"/>
            <a:ext cx="7505700" cy="3328800"/>
          </a:xfrm>
          <a:prstGeom prst="rect">
            <a:avLst/>
          </a:prstGeom>
        </p:spPr>
        <p:txBody>
          <a:bodyPr anchorCtr="0" anchor="t" bIns="91425" lIns="91425" spcFirstLastPara="1" rIns="91425" wrap="square" tIns="91425">
            <a:noAutofit/>
          </a:bodyPr>
          <a:lstStyle/>
          <a:p>
            <a:pPr indent="0" lvl="0" marL="0" rtl="0" algn="just">
              <a:lnSpc>
                <a:spcPct val="95000"/>
              </a:lnSpc>
              <a:spcBef>
                <a:spcPts val="1200"/>
              </a:spcBef>
              <a:spcAft>
                <a:spcPts val="0"/>
              </a:spcAft>
              <a:buSzPts val="1018"/>
              <a:buNone/>
            </a:pPr>
            <a:r>
              <a:rPr lang="en" sz="2072"/>
              <a:t>CVAS’s usage of smartphones, wearables with built-in cameras and support of computer vision and sonification state-of-the-art, will further be boosted by;</a:t>
            </a:r>
            <a:endParaRPr sz="2072"/>
          </a:p>
          <a:p>
            <a:pPr indent="-360203" lvl="0" marL="457200" rtl="0" algn="just">
              <a:lnSpc>
                <a:spcPct val="95000"/>
              </a:lnSpc>
              <a:spcBef>
                <a:spcPts val="1200"/>
              </a:spcBef>
              <a:spcAft>
                <a:spcPts val="0"/>
              </a:spcAft>
              <a:buSzPts val="2073"/>
              <a:buAutoNum type="arabicPeriod"/>
            </a:pPr>
            <a:r>
              <a:rPr lang="en" sz="2072"/>
              <a:t>Smaller convenient wearable chips for use by the visually impaired</a:t>
            </a:r>
            <a:endParaRPr sz="2072"/>
          </a:p>
          <a:p>
            <a:pPr indent="-360203" lvl="0" marL="457200" rtl="0" algn="just">
              <a:lnSpc>
                <a:spcPct val="95000"/>
              </a:lnSpc>
              <a:spcBef>
                <a:spcPts val="0"/>
              </a:spcBef>
              <a:spcAft>
                <a:spcPts val="0"/>
              </a:spcAft>
              <a:buSzPts val="2073"/>
              <a:buAutoNum type="arabicPeriod"/>
            </a:pPr>
            <a:r>
              <a:rPr lang="en" sz="2072"/>
              <a:t>Multi-linguistic audio output</a:t>
            </a:r>
            <a:endParaRPr sz="2072"/>
          </a:p>
          <a:p>
            <a:pPr indent="-360203" lvl="0" marL="457200" rtl="0" algn="just">
              <a:lnSpc>
                <a:spcPct val="95000"/>
              </a:lnSpc>
              <a:spcBef>
                <a:spcPts val="0"/>
              </a:spcBef>
              <a:spcAft>
                <a:spcPts val="0"/>
              </a:spcAft>
              <a:buSzPts val="2073"/>
              <a:buAutoNum type="arabicPeriod"/>
            </a:pPr>
            <a:r>
              <a:rPr lang="en" sz="2072"/>
              <a:t>Position awareness</a:t>
            </a:r>
            <a:endParaRPr sz="2072"/>
          </a:p>
          <a:p>
            <a:pPr indent="-360203" lvl="0" marL="457200" rtl="0" algn="just">
              <a:lnSpc>
                <a:spcPct val="95000"/>
              </a:lnSpc>
              <a:spcBef>
                <a:spcPts val="0"/>
              </a:spcBef>
              <a:spcAft>
                <a:spcPts val="0"/>
              </a:spcAft>
              <a:buSzPts val="2073"/>
              <a:buAutoNum type="arabicPeriod"/>
            </a:pPr>
            <a:r>
              <a:rPr lang="en" sz="2072"/>
              <a:t>Eliminate use of smart phones to enable the devices be self sufficient .</a:t>
            </a:r>
            <a:endParaRPr sz="2072"/>
          </a:p>
          <a:p>
            <a:pPr indent="0" lvl="0" marL="0" rtl="0" algn="just">
              <a:lnSpc>
                <a:spcPct val="95000"/>
              </a:lnSpc>
              <a:spcBef>
                <a:spcPts val="1200"/>
              </a:spcBef>
              <a:spcAft>
                <a:spcPts val="0"/>
              </a:spcAft>
              <a:buSzPts val="1018"/>
              <a:buNone/>
            </a:pPr>
            <a:r>
              <a:t/>
            </a:r>
            <a:endParaRPr sz="2072"/>
          </a:p>
          <a:p>
            <a:pPr indent="0" lvl="0" marL="0" rtl="0" algn="l">
              <a:lnSpc>
                <a:spcPct val="95000"/>
              </a:lnSpc>
              <a:spcBef>
                <a:spcPts val="1200"/>
              </a:spcBef>
              <a:spcAft>
                <a:spcPts val="1200"/>
              </a:spcAft>
              <a:buSzPts val="1018"/>
              <a:buNone/>
            </a:pPr>
            <a:r>
              <a:t/>
            </a:r>
            <a:endParaRPr sz="1302"/>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Low Fidelity Prototype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19559" l="0" r="1922" t="5958"/>
          <a:stretch/>
        </p:blipFill>
        <p:spPr>
          <a:xfrm>
            <a:off x="2011500" y="623375"/>
            <a:ext cx="5829300" cy="357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0"/>
          <p:cNvPicPr preferRelativeResize="0"/>
          <p:nvPr/>
        </p:nvPicPr>
        <p:blipFill>
          <a:blip r:embed="rId3">
            <a:alphaModFix/>
          </a:blip>
          <a:stretch>
            <a:fillRect/>
          </a:stretch>
        </p:blipFill>
        <p:spPr>
          <a:xfrm>
            <a:off x="830350" y="1372374"/>
            <a:ext cx="7109225" cy="2824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1"/>
          <p:cNvPicPr preferRelativeResize="0"/>
          <p:nvPr/>
        </p:nvPicPr>
        <p:blipFill rotWithShape="1">
          <a:blip r:embed="rId3">
            <a:alphaModFix/>
          </a:blip>
          <a:srcRect b="17477" l="8022" r="6177" t="16667"/>
          <a:stretch/>
        </p:blipFill>
        <p:spPr>
          <a:xfrm rot="5400000">
            <a:off x="2356687" y="-1014462"/>
            <a:ext cx="4359025" cy="7485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617175" y="303925"/>
            <a:ext cx="8252700" cy="630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INTRODUCTION</a:t>
            </a:r>
            <a:endParaRPr/>
          </a:p>
        </p:txBody>
      </p:sp>
      <p:sp>
        <p:nvSpPr>
          <p:cNvPr id="136" name="Google Shape;136;p14"/>
          <p:cNvSpPr txBox="1"/>
          <p:nvPr/>
        </p:nvSpPr>
        <p:spPr>
          <a:xfrm>
            <a:off x="1100175" y="1278825"/>
            <a:ext cx="7290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Calibri"/>
                <a:ea typeface="Calibri"/>
                <a:cs typeface="Calibri"/>
                <a:sym typeface="Calibri"/>
              </a:rPr>
              <a:t>We are innovating a solution that:</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 will help the visually impaired to navigate or move both </a:t>
            </a:r>
            <a:r>
              <a:rPr lang="en" sz="2800">
                <a:latin typeface="Calibri"/>
                <a:ea typeface="Calibri"/>
                <a:cs typeface="Calibri"/>
                <a:sym typeface="Calibri"/>
              </a:rPr>
              <a:t>indoor</a:t>
            </a:r>
            <a:r>
              <a:rPr lang="en" sz="2800">
                <a:latin typeface="Calibri"/>
                <a:ea typeface="Calibri"/>
                <a:cs typeface="Calibri"/>
                <a:sym typeface="Calibri"/>
              </a:rPr>
              <a:t> and outdoor.</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Will help the visually impaired to find or locate different items around the surrounding.</a:t>
            </a:r>
            <a:endParaRPr sz="2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248" name="Google Shape;248;p32"/>
          <p:cNvSpPr txBox="1"/>
          <p:nvPr>
            <p:ph idx="1" type="body"/>
          </p:nvPr>
        </p:nvSpPr>
        <p:spPr>
          <a:xfrm>
            <a:off x="819150" y="1499675"/>
            <a:ext cx="7955700" cy="293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[1]   S. Real and A. Araujo, “Navigation Systems for the Blind and Visually Impaired: Past Work, Challenges, and Open Problems,” Sensors (Basel)., vol. 19, no. 15, Aug. 2019, doi: 10.3390/S19153404.</a:t>
            </a:r>
            <a:endParaRPr sz="2100"/>
          </a:p>
          <a:p>
            <a:pPr indent="0" lvl="0" marL="0" rtl="0" algn="l">
              <a:spcBef>
                <a:spcPts val="1200"/>
              </a:spcBef>
              <a:spcAft>
                <a:spcPts val="1200"/>
              </a:spcAft>
              <a:buNone/>
            </a:pPr>
            <a:r>
              <a:rPr lang="en" sz="2100"/>
              <a:t>[2] https://data.oecd.org/popregion/urban-population-by-city-size.htm</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301975" y="262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a:t>
            </a:r>
            <a:r>
              <a:rPr lang="en"/>
              <a:t>PROBLEM AT HAND</a:t>
            </a:r>
            <a:endParaRPr/>
          </a:p>
        </p:txBody>
      </p:sp>
      <p:sp>
        <p:nvSpPr>
          <p:cNvPr id="142" name="Google Shape;142;p15"/>
          <p:cNvSpPr txBox="1"/>
          <p:nvPr>
            <p:ph idx="1" type="body"/>
          </p:nvPr>
        </p:nvSpPr>
        <p:spPr>
          <a:xfrm>
            <a:off x="499450" y="1083600"/>
            <a:ext cx="7505700" cy="3448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900">
                <a:solidFill>
                  <a:srgbClr val="000000"/>
                </a:solidFill>
                <a:latin typeface="Times New Roman"/>
                <a:ea typeface="Times New Roman"/>
                <a:cs typeface="Times New Roman"/>
                <a:sym typeface="Times New Roman"/>
              </a:rPr>
              <a:t>In our communities we have individuals who are either totally or partially visually impaired. These people have a serious challenge of going on with their daily lives as sight is a vital necessity in most of the activities we do. </a:t>
            </a:r>
            <a:endParaRPr sz="1900">
              <a:solidFill>
                <a:srgbClr val="000000"/>
              </a:solidFill>
              <a:latin typeface="Times New Roman"/>
              <a:ea typeface="Times New Roman"/>
              <a:cs typeface="Times New Roman"/>
              <a:sym typeface="Times New Roman"/>
            </a:endParaRPr>
          </a:p>
          <a:p>
            <a:pPr indent="0" lvl="0" marL="0" rtl="0" algn="just">
              <a:lnSpc>
                <a:spcPct val="150000"/>
              </a:lnSpc>
              <a:spcBef>
                <a:spcPts val="800"/>
              </a:spcBef>
              <a:spcAft>
                <a:spcPts val="800"/>
              </a:spcAft>
              <a:buNone/>
            </a:pPr>
            <a:r>
              <a:rPr lang="en" sz="1900">
                <a:solidFill>
                  <a:srgbClr val="000000"/>
                </a:solidFill>
                <a:latin typeface="Times New Roman"/>
                <a:ea typeface="Times New Roman"/>
                <a:cs typeface="Times New Roman"/>
                <a:sym typeface="Times New Roman"/>
              </a:rPr>
              <a:t>They greatly rely on other individuals for help who might not be available at their time of utmost need and the </a:t>
            </a:r>
            <a:r>
              <a:rPr lang="en" sz="1900">
                <a:solidFill>
                  <a:srgbClr val="000000"/>
                </a:solidFill>
                <a:latin typeface="Times New Roman"/>
                <a:ea typeface="Times New Roman"/>
                <a:cs typeface="Times New Roman"/>
                <a:sym typeface="Times New Roman"/>
              </a:rPr>
              <a:t>available</a:t>
            </a:r>
            <a:r>
              <a:rPr lang="en" sz="1900">
                <a:solidFill>
                  <a:srgbClr val="000000"/>
                </a:solidFill>
                <a:latin typeface="Times New Roman"/>
                <a:ea typeface="Times New Roman"/>
                <a:cs typeface="Times New Roman"/>
                <a:sym typeface="Times New Roman"/>
              </a:rPr>
              <a:t> smart technologies  that would help them for example smart whitecane,guide dogs ,orcam MyEye , Orion  are expensive that their unable to afford them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421400"/>
            <a:ext cx="7505700" cy="71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expensive are smart </a:t>
            </a:r>
            <a:r>
              <a:rPr lang="en"/>
              <a:t>technologies[1]</a:t>
            </a:r>
            <a:r>
              <a:rPr lang="en"/>
              <a:t> </a:t>
            </a:r>
            <a:endParaRPr/>
          </a:p>
        </p:txBody>
      </p:sp>
      <p:graphicFrame>
        <p:nvGraphicFramePr>
          <p:cNvPr id="148" name="Google Shape;148;p16"/>
          <p:cNvGraphicFramePr/>
          <p:nvPr/>
        </p:nvGraphicFramePr>
        <p:xfrm>
          <a:off x="1200400" y="1072030"/>
          <a:ext cx="3000000" cy="3000000"/>
        </p:xfrm>
        <a:graphic>
          <a:graphicData uri="http://schemas.openxmlformats.org/drawingml/2006/table">
            <a:tbl>
              <a:tblPr>
                <a:noFill/>
                <a:tableStyleId>{D0314437-421B-4373-BB3D-35129457F319}</a:tableStyleId>
              </a:tblPr>
              <a:tblGrid>
                <a:gridCol w="3470775"/>
                <a:gridCol w="3520325"/>
              </a:tblGrid>
              <a:tr h="524000">
                <a:tc>
                  <a:txBody>
                    <a:bodyPr/>
                    <a:lstStyle/>
                    <a:p>
                      <a:pPr indent="0" lvl="0" marL="0" rtl="0" algn="l">
                        <a:spcBef>
                          <a:spcPts val="0"/>
                        </a:spcBef>
                        <a:spcAft>
                          <a:spcPts val="0"/>
                        </a:spcAft>
                        <a:buNone/>
                      </a:pPr>
                      <a:r>
                        <a:rPr lang="en"/>
                        <a:t>Technology</a:t>
                      </a:r>
                      <a:endParaRPr/>
                    </a:p>
                  </a:txBody>
                  <a:tcPr marT="91425" marB="91425" marR="91425" marL="91425"/>
                </a:tc>
                <a:tc>
                  <a:txBody>
                    <a:bodyPr/>
                    <a:lstStyle/>
                    <a:p>
                      <a:pPr indent="0" lvl="0" marL="0" rtl="0" algn="l">
                        <a:spcBef>
                          <a:spcPts val="0"/>
                        </a:spcBef>
                        <a:spcAft>
                          <a:spcPts val="0"/>
                        </a:spcAft>
                        <a:buNone/>
                      </a:pPr>
                      <a:r>
                        <a:rPr lang="en"/>
                        <a:t>Cost </a:t>
                      </a:r>
                      <a:endParaRPr/>
                    </a:p>
                  </a:txBody>
                  <a:tcPr marT="91425" marB="91425" marR="91425" marL="91425"/>
                </a:tc>
              </a:tr>
              <a:tr h="798975">
                <a:tc>
                  <a:txBody>
                    <a:bodyPr/>
                    <a:lstStyle/>
                    <a:p>
                      <a:pPr indent="0" lvl="0" marL="0" rtl="0" algn="l">
                        <a:spcBef>
                          <a:spcPts val="0"/>
                        </a:spcBef>
                        <a:spcAft>
                          <a:spcPts val="0"/>
                        </a:spcAft>
                        <a:buNone/>
                      </a:pPr>
                      <a:r>
                        <a:rPr lang="en"/>
                        <a:t>1)Orcam MyEye</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 </a:t>
                      </a:r>
                      <a:r>
                        <a:rPr lang="en"/>
                        <a:t>296,000 UGX paid in 24 installments per month.</a:t>
                      </a:r>
                      <a:endParaRPr/>
                    </a:p>
                    <a:p>
                      <a:pPr indent="0" lvl="0" marL="0" rtl="0" algn="l">
                        <a:spcBef>
                          <a:spcPts val="0"/>
                        </a:spcBef>
                        <a:spcAft>
                          <a:spcPts val="0"/>
                        </a:spcAft>
                        <a:buNone/>
                      </a:pPr>
                      <a:r>
                        <a:t/>
                      </a:r>
                      <a:endParaRPr/>
                    </a:p>
                  </a:txBody>
                  <a:tcPr marT="91425" marB="91425" marR="91425" marL="91425"/>
                </a:tc>
              </a:tr>
              <a:tr h="798975">
                <a:tc>
                  <a:txBody>
                    <a:bodyPr/>
                    <a:lstStyle/>
                    <a:p>
                      <a:pPr indent="0" lvl="0" marL="0" rtl="0" algn="l">
                        <a:spcBef>
                          <a:spcPts val="0"/>
                        </a:spcBef>
                        <a:spcAft>
                          <a:spcPts val="0"/>
                        </a:spcAft>
                        <a:buNone/>
                      </a:pPr>
                      <a:r>
                        <a:rPr lang="en"/>
                        <a:t>2)Smart white cane(We walk smartcane and App)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2,396,000 UGX </a:t>
                      </a:r>
                      <a:r>
                        <a:rPr lang="en"/>
                        <a:t>with the application or</a:t>
                      </a:r>
                      <a:endParaRPr/>
                    </a:p>
                    <a:p>
                      <a:pPr indent="0" lvl="0" marL="0" rtl="0" algn="l">
                        <a:spcBef>
                          <a:spcPts val="0"/>
                        </a:spcBef>
                        <a:spcAft>
                          <a:spcPts val="0"/>
                        </a:spcAft>
                        <a:buNone/>
                      </a:pPr>
                      <a:r>
                        <a:rPr lang="en"/>
                        <a:t>2,000,000 UGX without the application</a:t>
                      </a:r>
                      <a:endParaRPr/>
                    </a:p>
                  </a:txBody>
                  <a:tcPr marT="91425" marB="91425" marR="91425" marL="91425"/>
                </a:tc>
              </a:tr>
              <a:tr h="798975">
                <a:tc>
                  <a:txBody>
                    <a:bodyPr/>
                    <a:lstStyle/>
                    <a:p>
                      <a:pPr indent="0" lvl="0" marL="0" rtl="0" algn="l">
                        <a:spcBef>
                          <a:spcPts val="0"/>
                        </a:spcBef>
                        <a:spcAft>
                          <a:spcPts val="0"/>
                        </a:spcAft>
                        <a:buNone/>
                      </a:pPr>
                      <a:r>
                        <a:rPr lang="en"/>
                        <a:t>3)Guide Dogs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192,000,000 including </a:t>
                      </a:r>
                      <a:r>
                        <a:rPr lang="en"/>
                        <a:t>training</a:t>
                      </a:r>
                      <a:r>
                        <a:rPr lang="en"/>
                        <a:t> costs and operation costs for 5 years </a:t>
                      </a:r>
                      <a:endParaRPr/>
                    </a:p>
                    <a:p>
                      <a:pPr indent="0" lvl="0" marL="0" rtl="0" algn="l">
                        <a:spcBef>
                          <a:spcPts val="0"/>
                        </a:spcBef>
                        <a:spcAft>
                          <a:spcPts val="0"/>
                        </a:spcAft>
                        <a:buNone/>
                      </a:pPr>
                      <a:r>
                        <a:t/>
                      </a:r>
                      <a:endParaRPr/>
                    </a:p>
                  </a:txBody>
                  <a:tcPr marT="91425" marB="91425" marR="91425" marL="91425"/>
                </a:tc>
              </a:tr>
              <a:tr h="591825">
                <a:tc>
                  <a:txBody>
                    <a:bodyPr/>
                    <a:lstStyle/>
                    <a:p>
                      <a:pPr indent="0" lvl="0" marL="0" rtl="0" algn="l">
                        <a:spcBef>
                          <a:spcPts val="0"/>
                        </a:spcBef>
                        <a:spcAft>
                          <a:spcPts val="0"/>
                        </a:spcAft>
                        <a:buNone/>
                      </a:pPr>
                      <a:r>
                        <a:rPr lang="en"/>
                        <a:t>4)Orion</a:t>
                      </a:r>
                      <a:endParaRPr/>
                    </a:p>
                  </a:txBody>
                  <a:tcPr marT="91425" marB="91425" marR="91425" marL="91425"/>
                </a:tc>
                <a:tc>
                  <a:txBody>
                    <a:bodyPr/>
                    <a:lstStyle/>
                    <a:p>
                      <a:pPr indent="0" lvl="0" marL="0" rtl="0" algn="l">
                        <a:spcBef>
                          <a:spcPts val="0"/>
                        </a:spcBef>
                        <a:spcAft>
                          <a:spcPts val="0"/>
                        </a:spcAft>
                        <a:buNone/>
                      </a:pPr>
                      <a:r>
                        <a:rPr lang="en"/>
                        <a:t>Still in prototype</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REFERENCES </a:t>
            </a:r>
            <a:endParaRPr/>
          </a:p>
        </p:txBody>
      </p:sp>
      <p:sp>
        <p:nvSpPr>
          <p:cNvPr id="154" name="Google Shape;154;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rgbClr val="000000"/>
                </a:solidFill>
              </a:rPr>
              <a:t>References:</a:t>
            </a:r>
            <a:endParaRPr sz="1400">
              <a:solidFill>
                <a:srgbClr val="000000"/>
              </a:solidFill>
            </a:endParaRPr>
          </a:p>
          <a:p>
            <a:pPr indent="0" lvl="0" marL="0" rtl="0" algn="l">
              <a:lnSpc>
                <a:spcPct val="100000"/>
              </a:lnSpc>
              <a:spcBef>
                <a:spcPts val="0"/>
              </a:spcBef>
              <a:spcAft>
                <a:spcPts val="0"/>
              </a:spcAft>
              <a:buNone/>
            </a:pPr>
            <a:r>
              <a:rPr lang="en" sz="1400" u="sng">
                <a:solidFill>
                  <a:schemeClr val="accent5"/>
                </a:solidFill>
                <a:hlinkClick r:id="rId3">
                  <a:extLst>
                    <a:ext uri="{A12FA001-AC4F-418D-AE19-62706E023703}">
                      <ahyp:hlinkClr val="tx"/>
                    </a:ext>
                  </a:extLst>
                </a:hlinkClick>
              </a:rPr>
              <a:t>https://youtu.be/HFQsbdDv6v4</a:t>
            </a:r>
            <a:endParaRPr sz="1400">
              <a:solidFill>
                <a:srgbClr val="000000"/>
              </a:solidFill>
            </a:endParaRPr>
          </a:p>
          <a:p>
            <a:pPr indent="0" lvl="0" marL="0" rtl="0" algn="l">
              <a:lnSpc>
                <a:spcPct val="100000"/>
              </a:lnSpc>
              <a:spcBef>
                <a:spcPts val="0"/>
              </a:spcBef>
              <a:spcAft>
                <a:spcPts val="0"/>
              </a:spcAft>
              <a:buNone/>
            </a:pPr>
            <a:r>
              <a:rPr lang="en" sz="1400" u="sng">
                <a:solidFill>
                  <a:schemeClr val="accent5"/>
                </a:solidFill>
                <a:hlinkClick r:id="rId4">
                  <a:extLst>
                    <a:ext uri="{A12FA001-AC4F-418D-AE19-62706E023703}">
                      <ahyp:hlinkClr val="tx"/>
                    </a:ext>
                  </a:extLst>
                </a:hlinkClick>
              </a:rPr>
              <a:t>https://youtu.be/NZuKcXA9tlk</a:t>
            </a:r>
            <a:endParaRPr sz="1400">
              <a:solidFill>
                <a:srgbClr val="000000"/>
              </a:solidFill>
            </a:endParaRPr>
          </a:p>
          <a:p>
            <a:pPr indent="0" lvl="0" marL="0" rtl="0" algn="l">
              <a:lnSpc>
                <a:spcPct val="100000"/>
              </a:lnSpc>
              <a:spcBef>
                <a:spcPts val="0"/>
              </a:spcBef>
              <a:spcAft>
                <a:spcPts val="0"/>
              </a:spcAft>
              <a:buNone/>
            </a:pPr>
            <a:r>
              <a:rPr lang="en" sz="1400" u="sng">
                <a:solidFill>
                  <a:schemeClr val="accent5"/>
                </a:solidFill>
                <a:hlinkClick r:id="rId5">
                  <a:extLst>
                    <a:ext uri="{A12FA001-AC4F-418D-AE19-62706E023703}">
                      <ahyp:hlinkClr val="tx"/>
                    </a:ext>
                  </a:extLst>
                </a:hlinkClick>
              </a:rPr>
              <a:t>https://puppyintraining.com/how-much-does-a-guide-dog-cost/#:~:text=Total%20cost%20for%20a%20guide%20dog%20%3D%20%2459%2C600,that%20aid%20individuals%20with%20disabilities</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Limitations of these smart technologies </a:t>
            </a:r>
            <a:endParaRPr/>
          </a:p>
        </p:txBody>
      </p:sp>
      <p:sp>
        <p:nvSpPr>
          <p:cNvPr id="160" name="Google Shape;160;p18"/>
          <p:cNvSpPr txBox="1"/>
          <p:nvPr>
            <p:ph idx="1" type="body"/>
          </p:nvPr>
        </p:nvSpPr>
        <p:spPr>
          <a:xfrm>
            <a:off x="819150" y="1437700"/>
            <a:ext cx="7505700" cy="3185400"/>
          </a:xfrm>
          <a:prstGeom prst="rect">
            <a:avLst/>
          </a:prstGeom>
        </p:spPr>
        <p:txBody>
          <a:bodyPr anchorCtr="0" anchor="t" bIns="91425" lIns="91425" spcFirstLastPara="1" rIns="91425" wrap="square" tIns="91425">
            <a:noAutofit/>
          </a:bodyPr>
          <a:lstStyle/>
          <a:p>
            <a:pPr indent="-349250" lvl="0" marL="457200" rtl="0" algn="l">
              <a:lnSpc>
                <a:spcPct val="95000"/>
              </a:lnSpc>
              <a:spcBef>
                <a:spcPts val="0"/>
              </a:spcBef>
              <a:spcAft>
                <a:spcPts val="0"/>
              </a:spcAft>
              <a:buSzPts val="1900"/>
              <a:buChar char="●"/>
            </a:pPr>
            <a:r>
              <a:rPr b="1" lang="en" sz="1900"/>
              <a:t>Orcam MyEye </a:t>
            </a:r>
            <a:r>
              <a:rPr lang="en" sz="1900"/>
              <a:t>can help you read the text but </a:t>
            </a:r>
            <a:r>
              <a:rPr b="1" lang="en" sz="1900"/>
              <a:t>can not aid in giving you directions .</a:t>
            </a:r>
            <a:endParaRPr b="1" sz="1900"/>
          </a:p>
          <a:p>
            <a:pPr indent="-349250" lvl="0" marL="457200" rtl="0" algn="l">
              <a:lnSpc>
                <a:spcPct val="95000"/>
              </a:lnSpc>
              <a:spcBef>
                <a:spcPts val="0"/>
              </a:spcBef>
              <a:spcAft>
                <a:spcPts val="0"/>
              </a:spcAft>
              <a:buSzPts val="1900"/>
              <a:buChar char="●"/>
            </a:pPr>
            <a:r>
              <a:rPr lang="en" sz="1900"/>
              <a:t>However much the  smart white cane are widely recognized , portable, have speakers inside and foldable , after detecting obstacles how to </a:t>
            </a:r>
            <a:r>
              <a:rPr lang="en" sz="1900"/>
              <a:t>maneuver</a:t>
            </a:r>
            <a:r>
              <a:rPr lang="en" sz="1900"/>
              <a:t> after that is </a:t>
            </a:r>
            <a:r>
              <a:rPr lang="en" sz="1900"/>
              <a:t>somehow</a:t>
            </a:r>
            <a:r>
              <a:rPr lang="en" sz="1900"/>
              <a:t> challenging .</a:t>
            </a:r>
            <a:endParaRPr sz="1900"/>
          </a:p>
          <a:p>
            <a:pPr indent="-349250" lvl="0" marL="457200" rtl="0" algn="l">
              <a:lnSpc>
                <a:spcPct val="95000"/>
              </a:lnSpc>
              <a:spcBef>
                <a:spcPts val="0"/>
              </a:spcBef>
              <a:spcAft>
                <a:spcPts val="0"/>
              </a:spcAft>
              <a:buSzPts val="1900"/>
              <a:buChar char="●"/>
            </a:pPr>
            <a:r>
              <a:rPr lang="en" sz="1900"/>
              <a:t>The smart white cane especially the </a:t>
            </a:r>
            <a:r>
              <a:rPr b="1" lang="en" sz="1900"/>
              <a:t>“Be My Walk”</a:t>
            </a:r>
            <a:r>
              <a:rPr lang="en" sz="1900"/>
              <a:t> has the campus direction but it is </a:t>
            </a:r>
            <a:r>
              <a:rPr b="1" lang="en" sz="1900"/>
              <a:t>being affected by noise </a:t>
            </a:r>
            <a:r>
              <a:rPr b="1" lang="en" sz="1900"/>
              <a:t>interference</a:t>
            </a:r>
            <a:r>
              <a:rPr b="1" lang="en" sz="1900"/>
              <a:t> that disorganizes the direction-campus of the Visually Impaired.</a:t>
            </a:r>
            <a:endParaRPr b="1" sz="1900"/>
          </a:p>
          <a:p>
            <a:pPr indent="-349250" lvl="0" marL="457200" rtl="0" algn="l">
              <a:lnSpc>
                <a:spcPct val="95000"/>
              </a:lnSpc>
              <a:spcBef>
                <a:spcPts val="0"/>
              </a:spcBef>
              <a:spcAft>
                <a:spcPts val="0"/>
              </a:spcAft>
              <a:buSzPts val="1900"/>
              <a:buChar char="●"/>
            </a:pPr>
            <a:r>
              <a:rPr lang="en" sz="1900"/>
              <a:t>Misunderstanding of the detected objects .</a:t>
            </a:r>
            <a:endParaRPr sz="1900"/>
          </a:p>
          <a:p>
            <a:pPr indent="-349250" lvl="0" marL="457200" rtl="0" algn="l">
              <a:lnSpc>
                <a:spcPct val="95000"/>
              </a:lnSpc>
              <a:spcBef>
                <a:spcPts val="0"/>
              </a:spcBef>
              <a:spcAft>
                <a:spcPts val="0"/>
              </a:spcAft>
              <a:buSzPts val="1900"/>
              <a:buChar char="●"/>
            </a:pPr>
            <a:r>
              <a:rPr lang="en" sz="1900"/>
              <a:t>Changing levels of the land </a:t>
            </a:r>
            <a:endParaRPr sz="1900"/>
          </a:p>
          <a:p>
            <a:pPr indent="-349250" lvl="0" marL="457200" rtl="0" algn="l">
              <a:lnSpc>
                <a:spcPct val="95000"/>
              </a:lnSpc>
              <a:spcBef>
                <a:spcPts val="0"/>
              </a:spcBef>
              <a:spcAft>
                <a:spcPts val="0"/>
              </a:spcAft>
              <a:buSzPts val="1900"/>
              <a:buChar char="●"/>
            </a:pPr>
            <a:r>
              <a:rPr lang="en" sz="1900"/>
              <a:t>Late or Delayed  updates on online tools for example google maps .</a:t>
            </a:r>
            <a:endParaRPr sz="1900"/>
          </a:p>
          <a:p>
            <a:pPr indent="0" lvl="0" marL="457200" rtl="0" algn="l">
              <a:lnSpc>
                <a:spcPct val="95000"/>
              </a:lnSpc>
              <a:spcBef>
                <a:spcPts val="1200"/>
              </a:spcBef>
              <a:spcAft>
                <a:spcPts val="120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1420950" y="262600"/>
            <a:ext cx="5283600" cy="640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SOLUTION IDENTIFIED</a:t>
            </a:r>
            <a:endParaRPr/>
          </a:p>
        </p:txBody>
      </p:sp>
      <p:sp>
        <p:nvSpPr>
          <p:cNvPr id="166" name="Google Shape;166;p19"/>
          <p:cNvSpPr txBox="1"/>
          <p:nvPr>
            <p:ph idx="1" type="body"/>
          </p:nvPr>
        </p:nvSpPr>
        <p:spPr>
          <a:xfrm>
            <a:off x="593475" y="954300"/>
            <a:ext cx="7505700" cy="3234900"/>
          </a:xfrm>
          <a:prstGeom prst="rect">
            <a:avLst/>
          </a:prstGeom>
        </p:spPr>
        <p:txBody>
          <a:bodyPr anchorCtr="0" anchor="t" bIns="91425" lIns="91425" spcFirstLastPara="1" rIns="91425" wrap="square" tIns="91425">
            <a:noAutofit/>
          </a:bodyPr>
          <a:lstStyle/>
          <a:p>
            <a:pPr indent="0" lvl="0" marL="457200" rtl="0" algn="just">
              <a:lnSpc>
                <a:spcPct val="150000"/>
              </a:lnSpc>
              <a:spcBef>
                <a:spcPts val="1200"/>
              </a:spcBef>
              <a:spcAft>
                <a:spcPts val="0"/>
              </a:spcAft>
              <a:buNone/>
            </a:pPr>
            <a:r>
              <a:rPr lang="en" sz="1800">
                <a:solidFill>
                  <a:srgbClr val="000000"/>
                </a:solidFill>
              </a:rPr>
              <a:t>We are coming up with a smart solution that is cheaper, learnable, portable and wearable compared to the existing smart technologies that we  identified  earlier by helping the blind;</a:t>
            </a:r>
            <a:endParaRPr sz="1800">
              <a:solidFill>
                <a:srgbClr val="000000"/>
              </a:solidFill>
            </a:endParaRPr>
          </a:p>
          <a:p>
            <a:pPr indent="-342900" lvl="0" marL="457200" rtl="0" algn="just">
              <a:lnSpc>
                <a:spcPct val="150000"/>
              </a:lnSpc>
              <a:spcBef>
                <a:spcPts val="1200"/>
              </a:spcBef>
              <a:spcAft>
                <a:spcPts val="0"/>
              </a:spcAft>
              <a:buClr>
                <a:srgbClr val="000000"/>
              </a:buClr>
              <a:buSzPts val="1800"/>
              <a:buChar char="●"/>
            </a:pPr>
            <a:r>
              <a:rPr lang="en" sz="1800">
                <a:solidFill>
                  <a:srgbClr val="000000"/>
                </a:solidFill>
              </a:rPr>
              <a:t>To </a:t>
            </a:r>
            <a:r>
              <a:rPr lang="en" sz="1800">
                <a:solidFill>
                  <a:srgbClr val="000000"/>
                </a:solidFill>
              </a:rPr>
              <a:t>detect obstacles in the environment .</a:t>
            </a:r>
            <a:endParaRPr sz="1800">
              <a:solidFill>
                <a:srgbClr val="000000"/>
              </a:solidFill>
            </a:endParaRPr>
          </a:p>
          <a:p>
            <a:pPr indent="-342900" lvl="0" marL="457200" rtl="0" algn="just">
              <a:lnSpc>
                <a:spcPct val="150000"/>
              </a:lnSpc>
              <a:spcBef>
                <a:spcPts val="1200"/>
              </a:spcBef>
              <a:spcAft>
                <a:spcPts val="0"/>
              </a:spcAft>
              <a:buClr>
                <a:srgbClr val="000000"/>
              </a:buClr>
              <a:buSzPts val="1800"/>
              <a:buChar char="●"/>
            </a:pPr>
            <a:r>
              <a:rPr lang="en" sz="1800">
                <a:solidFill>
                  <a:srgbClr val="000000"/>
                </a:solidFill>
              </a:rPr>
              <a:t>To know </a:t>
            </a:r>
            <a:r>
              <a:rPr lang="en" sz="1800">
                <a:solidFill>
                  <a:srgbClr val="000000"/>
                </a:solidFill>
              </a:rPr>
              <a:t>what's</a:t>
            </a:r>
            <a:r>
              <a:rPr lang="en" sz="1800">
                <a:solidFill>
                  <a:srgbClr val="000000"/>
                </a:solidFill>
              </a:rPr>
              <a:t> around them without having to move around.</a:t>
            </a:r>
            <a:endParaRPr sz="1800">
              <a:solidFill>
                <a:srgbClr val="000000"/>
              </a:solidFill>
            </a:endParaRPr>
          </a:p>
          <a:p>
            <a:pPr indent="-342900" lvl="0" marL="457200" rtl="0" algn="just">
              <a:lnSpc>
                <a:spcPct val="150000"/>
              </a:lnSpc>
              <a:spcBef>
                <a:spcPts val="1200"/>
              </a:spcBef>
              <a:spcAft>
                <a:spcPts val="0"/>
              </a:spcAft>
              <a:buClr>
                <a:srgbClr val="000000"/>
              </a:buClr>
              <a:buSzPts val="1800"/>
              <a:buChar char="●"/>
            </a:pPr>
            <a:r>
              <a:rPr lang="en" sz="1800">
                <a:solidFill>
                  <a:srgbClr val="000000"/>
                </a:solidFill>
              </a:rPr>
              <a:t>To advise them on what directions to take without having to leave their their paths i.e left , right ,straight.</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0"/>
          <p:cNvPicPr preferRelativeResize="0"/>
          <p:nvPr/>
        </p:nvPicPr>
        <p:blipFill>
          <a:blip r:embed="rId3">
            <a:alphaModFix/>
          </a:blip>
          <a:stretch>
            <a:fillRect/>
          </a:stretch>
        </p:blipFill>
        <p:spPr>
          <a:xfrm>
            <a:off x="111225" y="1139975"/>
            <a:ext cx="3349100" cy="3390900"/>
          </a:xfrm>
          <a:prstGeom prst="rect">
            <a:avLst/>
          </a:prstGeom>
          <a:noFill/>
          <a:ln>
            <a:noFill/>
          </a:ln>
        </p:spPr>
      </p:pic>
      <p:pic>
        <p:nvPicPr>
          <p:cNvPr id="172" name="Google Shape;172;p20"/>
          <p:cNvPicPr preferRelativeResize="0"/>
          <p:nvPr/>
        </p:nvPicPr>
        <p:blipFill>
          <a:blip r:embed="rId4">
            <a:alphaModFix/>
          </a:blip>
          <a:stretch>
            <a:fillRect/>
          </a:stretch>
        </p:blipFill>
        <p:spPr>
          <a:xfrm>
            <a:off x="3460325" y="1139975"/>
            <a:ext cx="2792751" cy="3390900"/>
          </a:xfrm>
          <a:prstGeom prst="rect">
            <a:avLst/>
          </a:prstGeom>
          <a:noFill/>
          <a:ln>
            <a:noFill/>
          </a:ln>
        </p:spPr>
      </p:pic>
      <p:pic>
        <p:nvPicPr>
          <p:cNvPr id="173" name="Google Shape;173;p20"/>
          <p:cNvPicPr preferRelativeResize="0"/>
          <p:nvPr/>
        </p:nvPicPr>
        <p:blipFill>
          <a:blip r:embed="rId5">
            <a:alphaModFix/>
          </a:blip>
          <a:stretch>
            <a:fillRect/>
          </a:stretch>
        </p:blipFill>
        <p:spPr>
          <a:xfrm>
            <a:off x="6318900" y="1139975"/>
            <a:ext cx="2670475" cy="3390900"/>
          </a:xfrm>
          <a:prstGeom prst="rect">
            <a:avLst/>
          </a:prstGeom>
          <a:noFill/>
          <a:ln>
            <a:noFill/>
          </a:ln>
        </p:spPr>
      </p:pic>
      <p:sp>
        <p:nvSpPr>
          <p:cNvPr id="174" name="Google Shape;174;p20"/>
          <p:cNvSpPr txBox="1"/>
          <p:nvPr/>
        </p:nvSpPr>
        <p:spPr>
          <a:xfrm>
            <a:off x="111225" y="141050"/>
            <a:ext cx="61779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chemeClr val="lt1"/>
                </a:solidFill>
                <a:latin typeface="Nunito"/>
                <a:ea typeface="Nunito"/>
                <a:cs typeface="Nunito"/>
                <a:sym typeface="Nunito"/>
              </a:rPr>
              <a:t>HOW OUR SOLUTION WILL LOOK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718850" y="974550"/>
            <a:ext cx="7300200" cy="3772200"/>
          </a:xfrm>
          <a:prstGeom prst="rect">
            <a:avLst/>
          </a:prstGeom>
        </p:spPr>
        <p:txBody>
          <a:bodyPr anchorCtr="0" anchor="ctr" bIns="91425" lIns="91425" spcFirstLastPara="1" rIns="91425" wrap="square" tIns="91425">
            <a:normAutofit/>
          </a:bodyPr>
          <a:lstStyle/>
          <a:p>
            <a:pPr indent="0" lvl="0" marL="406400" rtl="0" algn="just">
              <a:lnSpc>
                <a:spcPct val="150000"/>
              </a:lnSpc>
              <a:spcBef>
                <a:spcPts val="1200"/>
              </a:spcBef>
              <a:spcAft>
                <a:spcPts val="0"/>
              </a:spcAft>
              <a:buNone/>
            </a:pPr>
            <a:r>
              <a:rPr lang="en" sz="1600">
                <a:solidFill>
                  <a:srgbClr val="000000"/>
                </a:solidFill>
                <a:latin typeface="Calibri"/>
                <a:ea typeface="Calibri"/>
                <a:cs typeface="Calibri"/>
                <a:sym typeface="Calibri"/>
              </a:rPr>
              <a:t>1</a:t>
            </a:r>
            <a:r>
              <a:rPr lang="en" sz="1100">
                <a:solidFill>
                  <a:srgbClr val="000000"/>
                </a:solidFill>
                <a:latin typeface="Calibri"/>
                <a:ea typeface="Calibri"/>
                <a:cs typeface="Calibri"/>
                <a:sym typeface="Calibri"/>
              </a:rPr>
              <a:t>.</a:t>
            </a:r>
            <a:r>
              <a:rPr lang="en" sz="1033">
                <a:solidFill>
                  <a:srgbClr val="000000"/>
                </a:solidFill>
                <a:latin typeface="Calibri"/>
                <a:ea typeface="Calibri"/>
                <a:cs typeface="Calibri"/>
                <a:sym typeface="Calibri"/>
              </a:rPr>
              <a:t>      </a:t>
            </a:r>
            <a:r>
              <a:rPr lang="en" sz="1433">
                <a:solidFill>
                  <a:srgbClr val="000000"/>
                </a:solidFill>
                <a:latin typeface="Calibri"/>
                <a:ea typeface="Calibri"/>
                <a:cs typeface="Calibri"/>
                <a:sym typeface="Calibri"/>
              </a:rPr>
              <a:t>To design a system that will detect objects using real-time video streams and echoes through its sensors and then provide a description of the obstacles detected to the user .</a:t>
            </a:r>
            <a:endParaRPr sz="1433">
              <a:solidFill>
                <a:srgbClr val="000000"/>
              </a:solidFill>
              <a:latin typeface="Calibri"/>
              <a:ea typeface="Calibri"/>
              <a:cs typeface="Calibri"/>
              <a:sym typeface="Calibri"/>
            </a:endParaRPr>
          </a:p>
          <a:p>
            <a:pPr indent="0" lvl="0" marL="406400" rtl="0" algn="just">
              <a:lnSpc>
                <a:spcPct val="150000"/>
              </a:lnSpc>
              <a:spcBef>
                <a:spcPts val="1200"/>
              </a:spcBef>
              <a:spcAft>
                <a:spcPts val="0"/>
              </a:spcAft>
              <a:buNone/>
            </a:pPr>
            <a:r>
              <a:rPr lang="en" sz="1633">
                <a:solidFill>
                  <a:srgbClr val="000000"/>
                </a:solidFill>
                <a:latin typeface="Calibri"/>
                <a:ea typeface="Calibri"/>
                <a:cs typeface="Calibri"/>
                <a:sym typeface="Calibri"/>
              </a:rPr>
              <a:t>2.</a:t>
            </a:r>
            <a:r>
              <a:rPr lang="en" sz="1233">
                <a:solidFill>
                  <a:srgbClr val="000000"/>
                </a:solidFill>
                <a:latin typeface="Calibri"/>
                <a:ea typeface="Calibri"/>
                <a:cs typeface="Calibri"/>
                <a:sym typeface="Calibri"/>
              </a:rPr>
              <a:t> </a:t>
            </a:r>
            <a:r>
              <a:rPr lang="en" sz="1033">
                <a:solidFill>
                  <a:srgbClr val="000000"/>
                </a:solidFill>
                <a:latin typeface="Calibri"/>
                <a:ea typeface="Calibri"/>
                <a:cs typeface="Calibri"/>
                <a:sym typeface="Calibri"/>
              </a:rPr>
              <a:t>     </a:t>
            </a:r>
            <a:r>
              <a:rPr lang="en" sz="1433">
                <a:solidFill>
                  <a:srgbClr val="000000"/>
                </a:solidFill>
                <a:latin typeface="Calibri"/>
                <a:ea typeface="Calibri"/>
                <a:cs typeface="Calibri"/>
                <a:sym typeface="Calibri"/>
              </a:rPr>
              <a:t>To design an assistive tool with a wide field of view in order to effectively aid movement of the visually impaired.</a:t>
            </a:r>
            <a:endParaRPr sz="1433">
              <a:solidFill>
                <a:srgbClr val="000000"/>
              </a:solidFill>
              <a:latin typeface="Calibri"/>
              <a:ea typeface="Calibri"/>
              <a:cs typeface="Calibri"/>
              <a:sym typeface="Calibri"/>
            </a:endParaRPr>
          </a:p>
          <a:p>
            <a:pPr indent="0" lvl="0" marL="406400" rtl="0" algn="just">
              <a:lnSpc>
                <a:spcPct val="150000"/>
              </a:lnSpc>
              <a:spcBef>
                <a:spcPts val="1200"/>
              </a:spcBef>
              <a:spcAft>
                <a:spcPts val="1200"/>
              </a:spcAft>
              <a:buNone/>
            </a:pPr>
            <a:r>
              <a:rPr lang="en" sz="1755">
                <a:solidFill>
                  <a:srgbClr val="000000"/>
                </a:solidFill>
                <a:latin typeface="Calibri"/>
                <a:ea typeface="Calibri"/>
                <a:cs typeface="Calibri"/>
                <a:sym typeface="Calibri"/>
              </a:rPr>
              <a:t>3.</a:t>
            </a:r>
            <a:r>
              <a:rPr lang="en" sz="1355">
                <a:solidFill>
                  <a:srgbClr val="000000"/>
                </a:solidFill>
                <a:latin typeface="Calibri"/>
                <a:ea typeface="Calibri"/>
                <a:cs typeface="Calibri"/>
                <a:sym typeface="Calibri"/>
              </a:rPr>
              <a:t> </a:t>
            </a:r>
            <a:r>
              <a:rPr lang="en" sz="1033">
                <a:solidFill>
                  <a:srgbClr val="000000"/>
                </a:solidFill>
                <a:latin typeface="Calibri"/>
                <a:ea typeface="Calibri"/>
                <a:cs typeface="Calibri"/>
                <a:sym typeface="Calibri"/>
              </a:rPr>
              <a:t>    </a:t>
            </a:r>
            <a:r>
              <a:rPr lang="en" sz="1033">
                <a:solidFill>
                  <a:srgbClr val="000000"/>
                </a:solidFill>
                <a:latin typeface="Times New Roman"/>
                <a:ea typeface="Times New Roman"/>
                <a:cs typeface="Times New Roman"/>
                <a:sym typeface="Times New Roman"/>
              </a:rPr>
              <a:t> </a:t>
            </a:r>
            <a:r>
              <a:rPr lang="en" sz="1433">
                <a:solidFill>
                  <a:srgbClr val="000000"/>
                </a:solidFill>
                <a:latin typeface="Calibri"/>
                <a:ea typeface="Calibri"/>
                <a:cs typeface="Calibri"/>
                <a:sym typeface="Calibri"/>
              </a:rPr>
              <a:t>To provide an assistive visually impaired tool at the lowest cost possible.</a:t>
            </a:r>
            <a:endParaRPr/>
          </a:p>
        </p:txBody>
      </p:sp>
      <p:sp>
        <p:nvSpPr>
          <p:cNvPr id="180" name="Google Shape;180;p21"/>
          <p:cNvSpPr txBox="1"/>
          <p:nvPr/>
        </p:nvSpPr>
        <p:spPr>
          <a:xfrm>
            <a:off x="1474875" y="297450"/>
            <a:ext cx="5366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Calibri"/>
                <a:ea typeface="Calibri"/>
                <a:cs typeface="Calibri"/>
                <a:sym typeface="Calibri"/>
              </a:rPr>
              <a:t>OBJECTIVES OF THE PROJECT </a:t>
            </a:r>
            <a:endParaRPr sz="3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