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Lst>
  <p:sldSz cx="18288000" cy="10287000"/>
  <p:notesSz cx="6858000" cy="9144000"/>
  <p:embeddedFontLst>
    <p:embeddedFont>
      <p:font typeface="Poppins" charset="-18"/>
      <p:regular r:id="rId19"/>
    </p:embeddedFont>
    <p:embeddedFont>
      <p:font typeface="Poppins Heavy" charset="-18"/>
      <p:regular r:id="rId20"/>
    </p:embeddedFont>
    <p:embeddedFont>
      <p:font typeface="Poppins Bold" charset="-18"/>
      <p:regular r:id="rId21"/>
    </p:embeddedFont>
    <p:embeddedFont>
      <p:font typeface="Poppins Bold Italics" charset="-18"/>
      <p:regular r:id="rId22"/>
    </p:embeddedFont>
    <p:embeddedFont>
      <p:font typeface="Calibri" pitchFamily="34" charset="0"/>
      <p:regular r:id="rId23"/>
      <p:bold r:id="rId24"/>
      <p:italic r:id="rId25"/>
      <p:boldItalic r:id="rId26"/>
    </p:embeddedFont>
    <p:embeddedFont>
      <p:font typeface="Canva Sans" charset="0"/>
      <p:regular r:id="rId27"/>
    </p:embeddedFont>
    <p:embeddedFont>
      <p:font typeface="Poppins Heavy Italics" charset="-18"/>
      <p:regular r:id="rId28"/>
    </p:embeddedFont>
    <p:embeddedFont>
      <p:font typeface="Canva Sans Bold" charset="0"/>
      <p:regular r:id="rId29"/>
    </p:embeddedFont>
    <p:embeddedFont>
      <p:font typeface="Canva Sans Italics" charset="0"/>
      <p:regular r:id="rId30"/>
    </p:embeddedFont>
    <p:embeddedFont>
      <p:font typeface="Canva Sans Bold Italics"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E9796-C602-42D0-A771-D23CD8C2364B}" type="datetimeFigureOut">
              <a:rPr lang="en-US" smtClean="0"/>
              <a:pPr/>
              <a:t>12/12/2025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4FD03-BF71-4D66-8A17-6D2A5FAC22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64FD03-BF71-4D66-8A17-6D2A5FAC221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jpeg"/><Relationship Id="rId7"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grpSp>
        <p:nvGrpSpPr>
          <p:cNvPr id="2" name="Group 2"/>
          <p:cNvGrpSpPr/>
          <p:nvPr/>
        </p:nvGrpSpPr>
        <p:grpSpPr>
          <a:xfrm>
            <a:off x="6838519" y="5842921"/>
            <a:ext cx="3581981" cy="35819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cstate="print"/>
              <a:stretch>
                <a:fillRect/>
              </a:stretch>
            </a:blipFill>
          </p:spPr>
        </p:sp>
      </p:grpSp>
      <p:sp>
        <p:nvSpPr>
          <p:cNvPr id="4" name="TextBox 4"/>
          <p:cNvSpPr txBox="1"/>
          <p:nvPr/>
        </p:nvSpPr>
        <p:spPr>
          <a:xfrm>
            <a:off x="1028700" y="8854600"/>
            <a:ext cx="2387114" cy="375284"/>
          </a:xfrm>
          <a:prstGeom prst="rect">
            <a:avLst/>
          </a:prstGeom>
        </p:spPr>
        <p:txBody>
          <a:bodyPr lIns="0" tIns="0" rIns="0" bIns="0" rtlCol="0" anchor="t">
            <a:spAutoFit/>
          </a:bodyPr>
          <a:lstStyle/>
          <a:p>
            <a:pPr algn="l">
              <a:lnSpc>
                <a:spcPts val="2940"/>
              </a:lnSpc>
              <a:spcBef>
                <a:spcPct val="0"/>
              </a:spcBef>
            </a:pPr>
            <a:r>
              <a:rPr lang="en-US" sz="2100" spc="-42">
                <a:solidFill>
                  <a:srgbClr val="EEEEEE"/>
                </a:solidFill>
                <a:latin typeface="Poppins"/>
                <a:ea typeface="Poppins"/>
                <a:cs typeface="Poppins"/>
                <a:sym typeface="Poppins"/>
              </a:rPr>
              <a:t>+123-456-7890</a:t>
            </a:r>
          </a:p>
        </p:txBody>
      </p:sp>
      <p:sp>
        <p:nvSpPr>
          <p:cNvPr id="5" name="TextBox 5"/>
          <p:cNvSpPr txBox="1"/>
          <p:nvPr/>
        </p:nvSpPr>
        <p:spPr>
          <a:xfrm>
            <a:off x="4193628" y="955184"/>
            <a:ext cx="13043157" cy="2133630"/>
          </a:xfrm>
          <a:prstGeom prst="rect">
            <a:avLst/>
          </a:prstGeom>
        </p:spPr>
        <p:txBody>
          <a:bodyPr lIns="0" tIns="0" rIns="0" bIns="0" rtlCol="0" anchor="t">
            <a:spAutoFit/>
          </a:bodyPr>
          <a:lstStyle/>
          <a:p>
            <a:pPr algn="l">
              <a:lnSpc>
                <a:spcPts val="13500"/>
              </a:lnSpc>
            </a:pPr>
            <a:r>
              <a:rPr lang="en-US" sz="18000" b="1" spc="-1548">
                <a:solidFill>
                  <a:srgbClr val="C5172E"/>
                </a:solidFill>
                <a:latin typeface="Poppins Heavy"/>
                <a:ea typeface="Poppins Heavy"/>
                <a:cs typeface="Poppins Heavy"/>
                <a:sym typeface="Poppins Heavy"/>
              </a:rPr>
              <a:t>JEL-TOM</a:t>
            </a:r>
          </a:p>
        </p:txBody>
      </p:sp>
      <p:sp>
        <p:nvSpPr>
          <p:cNvPr id="6" name="TextBox 6"/>
          <p:cNvSpPr txBox="1"/>
          <p:nvPr/>
        </p:nvSpPr>
        <p:spPr>
          <a:xfrm>
            <a:off x="1028700" y="971550"/>
            <a:ext cx="2658179" cy="375284"/>
          </a:xfrm>
          <a:prstGeom prst="rect">
            <a:avLst/>
          </a:prstGeom>
        </p:spPr>
        <p:txBody>
          <a:bodyPr lIns="0" tIns="0" rIns="0" bIns="0" rtlCol="0" anchor="t">
            <a:spAutoFit/>
          </a:bodyPr>
          <a:lstStyle/>
          <a:p>
            <a:pPr algn="l">
              <a:lnSpc>
                <a:spcPts val="2940"/>
              </a:lnSpc>
              <a:spcBef>
                <a:spcPct val="0"/>
              </a:spcBef>
            </a:pPr>
            <a:r>
              <a:rPr lang="en-US" sz="2100" spc="-42">
                <a:solidFill>
                  <a:srgbClr val="EEEEEE"/>
                </a:solidFill>
                <a:latin typeface="Poppins"/>
                <a:ea typeface="Poppins"/>
                <a:cs typeface="Poppins"/>
                <a:sym typeface="Poppins"/>
              </a:rPr>
              <a:t>PAUCEK AND LAGE</a:t>
            </a:r>
          </a:p>
        </p:txBody>
      </p:sp>
      <p:sp>
        <p:nvSpPr>
          <p:cNvPr id="7" name="TextBox 7"/>
          <p:cNvSpPr txBox="1"/>
          <p:nvPr/>
        </p:nvSpPr>
        <p:spPr>
          <a:xfrm>
            <a:off x="14002924" y="971550"/>
            <a:ext cx="3233861" cy="375284"/>
          </a:xfrm>
          <a:prstGeom prst="rect">
            <a:avLst/>
          </a:prstGeom>
        </p:spPr>
        <p:txBody>
          <a:bodyPr lIns="0" tIns="0" rIns="0" bIns="0" rtlCol="0" anchor="t">
            <a:spAutoFit/>
          </a:bodyPr>
          <a:lstStyle/>
          <a:p>
            <a:pPr algn="r">
              <a:lnSpc>
                <a:spcPts val="2940"/>
              </a:lnSpc>
              <a:spcBef>
                <a:spcPct val="0"/>
              </a:spcBef>
            </a:pPr>
            <a:r>
              <a:rPr lang="en-US" sz="2100">
                <a:solidFill>
                  <a:srgbClr val="EEEEEE"/>
                </a:solidFill>
                <a:latin typeface="Poppins"/>
                <a:ea typeface="Poppins"/>
                <a:cs typeface="Poppins"/>
                <a:sym typeface="Poppins"/>
              </a:rPr>
              <a:t>DECEMBER 23, 2026</a:t>
            </a:r>
          </a:p>
        </p:txBody>
      </p:sp>
      <p:sp>
        <p:nvSpPr>
          <p:cNvPr id="8" name="TextBox 8"/>
          <p:cNvSpPr txBox="1"/>
          <p:nvPr/>
        </p:nvSpPr>
        <p:spPr>
          <a:xfrm>
            <a:off x="12851965" y="8854600"/>
            <a:ext cx="4384820" cy="375284"/>
          </a:xfrm>
          <a:prstGeom prst="rect">
            <a:avLst/>
          </a:prstGeom>
        </p:spPr>
        <p:txBody>
          <a:bodyPr lIns="0" tIns="0" rIns="0" bIns="0" rtlCol="0" anchor="t">
            <a:spAutoFit/>
          </a:bodyPr>
          <a:lstStyle/>
          <a:p>
            <a:pPr algn="r">
              <a:lnSpc>
                <a:spcPts val="2940"/>
              </a:lnSpc>
              <a:spcBef>
                <a:spcPct val="0"/>
              </a:spcBef>
            </a:pPr>
            <a:r>
              <a:rPr lang="en-US" sz="2100" spc="-42">
                <a:solidFill>
                  <a:srgbClr val="EEEEEE"/>
                </a:solidFill>
                <a:latin typeface="Poppins"/>
                <a:ea typeface="Poppins"/>
                <a:cs typeface="Poppins"/>
                <a:sym typeface="Poppins"/>
              </a:rPr>
              <a:t>@REALLYGREATSITE</a:t>
            </a:r>
          </a:p>
        </p:txBody>
      </p:sp>
      <p:sp>
        <p:nvSpPr>
          <p:cNvPr id="9" name="TextBox 9"/>
          <p:cNvSpPr txBox="1"/>
          <p:nvPr/>
        </p:nvSpPr>
        <p:spPr>
          <a:xfrm>
            <a:off x="1523226" y="3647935"/>
            <a:ext cx="15241548" cy="1858645"/>
          </a:xfrm>
          <a:prstGeom prst="rect">
            <a:avLst/>
          </a:prstGeom>
        </p:spPr>
        <p:txBody>
          <a:bodyPr lIns="0" tIns="0" rIns="0" bIns="0" rtlCol="0" anchor="t">
            <a:spAutoFit/>
          </a:bodyPr>
          <a:lstStyle/>
          <a:p>
            <a:pPr marL="0" lvl="0" indent="0" algn="ctr">
              <a:lnSpc>
                <a:spcPts val="7279"/>
              </a:lnSpc>
              <a:spcBef>
                <a:spcPct val="0"/>
              </a:spcBef>
            </a:pPr>
            <a:r>
              <a:rPr lang="en-US" sz="5199" b="1" u="none" strike="noStrike">
                <a:solidFill>
                  <a:srgbClr val="000000"/>
                </a:solidFill>
                <a:latin typeface="Poppins Bold"/>
                <a:ea typeface="Poppins Bold"/>
                <a:cs typeface="Poppins Bold"/>
                <a:sym typeface="Poppins Bold"/>
              </a:rPr>
              <a:t>Innovation Built to Withstand the Storm</a:t>
            </a:r>
          </a:p>
          <a:p>
            <a:pPr marL="0" lvl="0" indent="0" algn="ctr">
              <a:lnSpc>
                <a:spcPts val="7279"/>
              </a:lnSpc>
              <a:spcBef>
                <a:spcPct val="0"/>
              </a:spcBef>
            </a:pPr>
            <a:r>
              <a:rPr lang="en-US" sz="5199" b="1" i="1" u="none" strike="noStrike">
                <a:solidFill>
                  <a:srgbClr val="000000"/>
                </a:solidFill>
                <a:latin typeface="Poppins Bold Italics"/>
                <a:ea typeface="Poppins Bold Italics"/>
                <a:cs typeface="Poppins Bold Italics"/>
                <a:sym typeface="Poppins Bold Italics"/>
              </a:rPr>
              <a:t>Building the Future of Resilient Infrastructure</a:t>
            </a:r>
          </a:p>
        </p:txBody>
      </p:sp>
      <p:sp>
        <p:nvSpPr>
          <p:cNvPr id="10" name="TextBox 10"/>
          <p:cNvSpPr txBox="1"/>
          <p:nvPr/>
        </p:nvSpPr>
        <p:spPr>
          <a:xfrm>
            <a:off x="7790595" y="8468838"/>
            <a:ext cx="1677829" cy="618490"/>
          </a:xfrm>
          <a:prstGeom prst="rect">
            <a:avLst/>
          </a:prstGeom>
        </p:spPr>
        <p:txBody>
          <a:bodyPr lIns="0" tIns="0" rIns="0" bIns="0" rtlCol="0" anchor="t">
            <a:spAutoFit/>
          </a:bodyPr>
          <a:lstStyle/>
          <a:p>
            <a:pPr marL="0" lvl="0" indent="0" algn="ctr">
              <a:lnSpc>
                <a:spcPts val="4759"/>
              </a:lnSpc>
              <a:spcBef>
                <a:spcPct val="0"/>
              </a:spcBef>
            </a:pPr>
            <a:r>
              <a:rPr lang="en-US" sz="3399" b="1">
                <a:solidFill>
                  <a:srgbClr val="C5172E"/>
                </a:solidFill>
                <a:latin typeface="Poppins Bold"/>
                <a:ea typeface="Poppins Bold"/>
                <a:cs typeface="Poppins Bold"/>
                <a:sym typeface="Poppins Bold"/>
              </a:rPr>
              <a:t>Croatia</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2" name="Group 2"/>
          <p:cNvGrpSpPr/>
          <p:nvPr/>
        </p:nvGrpSpPr>
        <p:grpSpPr>
          <a:xfrm>
            <a:off x="1" y="2963794"/>
            <a:ext cx="18288000" cy="8653655"/>
            <a:chOff x="0" y="0"/>
            <a:chExt cx="5251505" cy="2279152"/>
          </a:xfrm>
        </p:grpSpPr>
        <p:sp>
          <p:nvSpPr>
            <p:cNvPr id="3" name="Freeform 3"/>
            <p:cNvSpPr/>
            <p:nvPr/>
          </p:nvSpPr>
          <p:spPr>
            <a:xfrm>
              <a:off x="0" y="0"/>
              <a:ext cx="5251505" cy="2279152"/>
            </a:xfrm>
            <a:custGeom>
              <a:avLst/>
              <a:gdLst/>
              <a:ahLst/>
              <a:cxnLst/>
              <a:rect l="l" t="t" r="r" b="b"/>
              <a:pathLst>
                <a:path w="5251505" h="2279152">
                  <a:moveTo>
                    <a:pt x="0" y="0"/>
                  </a:moveTo>
                  <a:lnTo>
                    <a:pt x="5251505" y="0"/>
                  </a:lnTo>
                  <a:lnTo>
                    <a:pt x="5251505" y="2279152"/>
                  </a:lnTo>
                  <a:lnTo>
                    <a:pt x="0" y="2279152"/>
                  </a:lnTo>
                  <a:close/>
                </a:path>
              </a:pathLst>
            </a:custGeom>
            <a:solidFill>
              <a:srgbClr val="161616"/>
            </a:solidFill>
          </p:spPr>
        </p:sp>
        <p:sp>
          <p:nvSpPr>
            <p:cNvPr id="4" name="TextBox 4"/>
            <p:cNvSpPr txBox="1"/>
            <p:nvPr/>
          </p:nvSpPr>
          <p:spPr>
            <a:xfrm>
              <a:off x="0" y="-76200"/>
              <a:ext cx="5251505" cy="2355352"/>
            </a:xfrm>
            <a:prstGeom prst="rect">
              <a:avLst/>
            </a:prstGeom>
          </p:spPr>
          <p:txBody>
            <a:bodyPr lIns="50800" tIns="50800" rIns="50800" bIns="50800" rtlCol="0" anchor="ctr"/>
            <a:lstStyle/>
            <a:p>
              <a:pPr algn="ctr">
                <a:lnSpc>
                  <a:spcPts val="3500"/>
                </a:lnSpc>
              </a:pPr>
              <a:endParaRPr/>
            </a:p>
          </p:txBody>
        </p:sp>
      </p:grpSp>
      <p:grpSp>
        <p:nvGrpSpPr>
          <p:cNvPr id="5" name="Group 5"/>
          <p:cNvGrpSpPr/>
          <p:nvPr/>
        </p:nvGrpSpPr>
        <p:grpSpPr>
          <a:xfrm>
            <a:off x="11358578" y="3357550"/>
            <a:ext cx="3000268" cy="3000268"/>
            <a:chOff x="0" y="0"/>
            <a:chExt cx="812800" cy="812800"/>
          </a:xfrm>
        </p:grpSpPr>
        <p:sp>
          <p:nvSpPr>
            <p:cNvPr id="6" name="Freeform 6"/>
            <p:cNvSpPr/>
            <p:nvPr/>
          </p:nvSpPr>
          <p:spPr>
            <a:xfrm>
              <a:off x="0" y="0"/>
              <a:ext cx="812800" cy="812800"/>
            </a:xfrm>
            <a:custGeom>
              <a:avLst/>
              <a:gdLst/>
              <a:ahLst/>
              <a:cxnLst/>
              <a:rect l="l" t="t" r="r" b="b"/>
              <a:pathLst>
                <a:path w="812800" h="812800">
                  <a:moveTo>
                    <a:pt x="59349" y="0"/>
                  </a:moveTo>
                  <a:lnTo>
                    <a:pt x="753451" y="0"/>
                  </a:lnTo>
                  <a:cubicBezTo>
                    <a:pt x="786228" y="0"/>
                    <a:pt x="812800" y="26572"/>
                    <a:pt x="812800" y="59349"/>
                  </a:cubicBezTo>
                  <a:lnTo>
                    <a:pt x="812800" y="753451"/>
                  </a:lnTo>
                  <a:cubicBezTo>
                    <a:pt x="812800" y="786228"/>
                    <a:pt x="786228" y="812800"/>
                    <a:pt x="753451" y="812800"/>
                  </a:cubicBezTo>
                  <a:lnTo>
                    <a:pt x="59349" y="812800"/>
                  </a:lnTo>
                  <a:cubicBezTo>
                    <a:pt x="26572" y="812800"/>
                    <a:pt x="0" y="786228"/>
                    <a:pt x="0" y="753451"/>
                  </a:cubicBezTo>
                  <a:lnTo>
                    <a:pt x="0" y="59349"/>
                  </a:lnTo>
                  <a:cubicBezTo>
                    <a:pt x="0" y="26572"/>
                    <a:pt x="26572" y="0"/>
                    <a:pt x="59349" y="0"/>
                  </a:cubicBezTo>
                  <a:close/>
                </a:path>
              </a:pathLst>
            </a:custGeom>
            <a:blipFill>
              <a:blip r:embed="rId2" cstate="print"/>
              <a:stretch>
                <a:fillRect l="-16666" r="-16666"/>
              </a:stretch>
            </a:blipFill>
          </p:spPr>
        </p:sp>
      </p:grpSp>
      <p:grpSp>
        <p:nvGrpSpPr>
          <p:cNvPr id="7" name="Group 7"/>
          <p:cNvGrpSpPr/>
          <p:nvPr/>
        </p:nvGrpSpPr>
        <p:grpSpPr>
          <a:xfrm>
            <a:off x="14859040" y="6786574"/>
            <a:ext cx="3000268" cy="3090511"/>
            <a:chOff x="0" y="0"/>
            <a:chExt cx="812800" cy="837248"/>
          </a:xfrm>
        </p:grpSpPr>
        <p:sp>
          <p:nvSpPr>
            <p:cNvPr id="8" name="Freeform 8"/>
            <p:cNvSpPr/>
            <p:nvPr/>
          </p:nvSpPr>
          <p:spPr>
            <a:xfrm>
              <a:off x="0" y="0"/>
              <a:ext cx="812800" cy="837248"/>
            </a:xfrm>
            <a:custGeom>
              <a:avLst/>
              <a:gdLst/>
              <a:ahLst/>
              <a:cxnLst/>
              <a:rect l="l" t="t" r="r" b="b"/>
              <a:pathLst>
                <a:path w="812800" h="837248">
                  <a:moveTo>
                    <a:pt x="59349" y="0"/>
                  </a:moveTo>
                  <a:lnTo>
                    <a:pt x="753451" y="0"/>
                  </a:lnTo>
                  <a:cubicBezTo>
                    <a:pt x="786228" y="0"/>
                    <a:pt x="812800" y="26572"/>
                    <a:pt x="812800" y="59349"/>
                  </a:cubicBezTo>
                  <a:lnTo>
                    <a:pt x="812800" y="777898"/>
                  </a:lnTo>
                  <a:cubicBezTo>
                    <a:pt x="812800" y="810676"/>
                    <a:pt x="786228" y="837248"/>
                    <a:pt x="753451" y="837248"/>
                  </a:cubicBezTo>
                  <a:lnTo>
                    <a:pt x="59349" y="837248"/>
                  </a:lnTo>
                  <a:cubicBezTo>
                    <a:pt x="26572" y="837248"/>
                    <a:pt x="0" y="810676"/>
                    <a:pt x="0" y="777898"/>
                  </a:cubicBezTo>
                  <a:lnTo>
                    <a:pt x="0" y="59349"/>
                  </a:lnTo>
                  <a:cubicBezTo>
                    <a:pt x="0" y="26572"/>
                    <a:pt x="26572" y="0"/>
                    <a:pt x="59349" y="0"/>
                  </a:cubicBezTo>
                  <a:close/>
                </a:path>
              </a:pathLst>
            </a:custGeom>
            <a:blipFill>
              <a:blip r:embed="rId3" cstate="print"/>
              <a:stretch>
                <a:fillRect t="-14719" b="-14719"/>
              </a:stretch>
            </a:blipFill>
          </p:spPr>
        </p:sp>
      </p:grpSp>
      <p:grpSp>
        <p:nvGrpSpPr>
          <p:cNvPr id="9" name="Group 9"/>
          <p:cNvGrpSpPr/>
          <p:nvPr/>
        </p:nvGrpSpPr>
        <p:grpSpPr>
          <a:xfrm>
            <a:off x="11430016" y="6715136"/>
            <a:ext cx="3000268" cy="3090511"/>
            <a:chOff x="0" y="0"/>
            <a:chExt cx="812800" cy="837248"/>
          </a:xfrm>
        </p:grpSpPr>
        <p:sp>
          <p:nvSpPr>
            <p:cNvPr id="10" name="Freeform 10"/>
            <p:cNvSpPr/>
            <p:nvPr/>
          </p:nvSpPr>
          <p:spPr>
            <a:xfrm>
              <a:off x="0" y="0"/>
              <a:ext cx="812800" cy="837248"/>
            </a:xfrm>
            <a:custGeom>
              <a:avLst/>
              <a:gdLst/>
              <a:ahLst/>
              <a:cxnLst/>
              <a:rect l="l" t="t" r="r" b="b"/>
              <a:pathLst>
                <a:path w="812800" h="837248">
                  <a:moveTo>
                    <a:pt x="59349" y="0"/>
                  </a:moveTo>
                  <a:lnTo>
                    <a:pt x="753451" y="0"/>
                  </a:lnTo>
                  <a:cubicBezTo>
                    <a:pt x="786228" y="0"/>
                    <a:pt x="812800" y="26572"/>
                    <a:pt x="812800" y="59349"/>
                  </a:cubicBezTo>
                  <a:lnTo>
                    <a:pt x="812800" y="777898"/>
                  </a:lnTo>
                  <a:cubicBezTo>
                    <a:pt x="812800" y="810676"/>
                    <a:pt x="786228" y="837248"/>
                    <a:pt x="753451" y="837248"/>
                  </a:cubicBezTo>
                  <a:lnTo>
                    <a:pt x="59349" y="837248"/>
                  </a:lnTo>
                  <a:cubicBezTo>
                    <a:pt x="26572" y="837248"/>
                    <a:pt x="0" y="810676"/>
                    <a:pt x="0" y="777898"/>
                  </a:cubicBezTo>
                  <a:lnTo>
                    <a:pt x="0" y="59349"/>
                  </a:lnTo>
                  <a:cubicBezTo>
                    <a:pt x="0" y="26572"/>
                    <a:pt x="26572" y="0"/>
                    <a:pt x="59349" y="0"/>
                  </a:cubicBezTo>
                  <a:close/>
                </a:path>
              </a:pathLst>
            </a:custGeom>
            <a:blipFill>
              <a:blip r:embed="rId4" cstate="print"/>
              <a:stretch>
                <a:fillRect l="-7707" r="-7707"/>
              </a:stretch>
            </a:blipFill>
          </p:spPr>
        </p:sp>
      </p:grpSp>
      <p:grpSp>
        <p:nvGrpSpPr>
          <p:cNvPr id="11" name="Group 11"/>
          <p:cNvGrpSpPr/>
          <p:nvPr/>
        </p:nvGrpSpPr>
        <p:grpSpPr>
          <a:xfrm>
            <a:off x="14787602" y="3357550"/>
            <a:ext cx="3000268" cy="3000268"/>
            <a:chOff x="0" y="0"/>
            <a:chExt cx="812800" cy="812800"/>
          </a:xfrm>
        </p:grpSpPr>
        <p:sp>
          <p:nvSpPr>
            <p:cNvPr id="12" name="Freeform 12"/>
            <p:cNvSpPr/>
            <p:nvPr/>
          </p:nvSpPr>
          <p:spPr>
            <a:xfrm>
              <a:off x="0" y="0"/>
              <a:ext cx="812800" cy="812800"/>
            </a:xfrm>
            <a:custGeom>
              <a:avLst/>
              <a:gdLst/>
              <a:ahLst/>
              <a:cxnLst/>
              <a:rect l="l" t="t" r="r" b="b"/>
              <a:pathLst>
                <a:path w="812800" h="812800">
                  <a:moveTo>
                    <a:pt x="59349" y="0"/>
                  </a:moveTo>
                  <a:lnTo>
                    <a:pt x="753451" y="0"/>
                  </a:lnTo>
                  <a:cubicBezTo>
                    <a:pt x="786228" y="0"/>
                    <a:pt x="812800" y="26572"/>
                    <a:pt x="812800" y="59349"/>
                  </a:cubicBezTo>
                  <a:lnTo>
                    <a:pt x="812800" y="753451"/>
                  </a:lnTo>
                  <a:cubicBezTo>
                    <a:pt x="812800" y="786228"/>
                    <a:pt x="786228" y="812800"/>
                    <a:pt x="753451" y="812800"/>
                  </a:cubicBezTo>
                  <a:lnTo>
                    <a:pt x="59349" y="812800"/>
                  </a:lnTo>
                  <a:cubicBezTo>
                    <a:pt x="26572" y="812800"/>
                    <a:pt x="0" y="786228"/>
                    <a:pt x="0" y="753451"/>
                  </a:cubicBezTo>
                  <a:lnTo>
                    <a:pt x="0" y="59349"/>
                  </a:lnTo>
                  <a:cubicBezTo>
                    <a:pt x="0" y="26572"/>
                    <a:pt x="26572" y="0"/>
                    <a:pt x="59349" y="0"/>
                  </a:cubicBezTo>
                  <a:close/>
                </a:path>
              </a:pathLst>
            </a:custGeom>
            <a:blipFill>
              <a:blip r:embed="rId5" cstate="print"/>
              <a:stretch>
                <a:fillRect l="-16747" r="-16747"/>
              </a:stretch>
            </a:blipFill>
          </p:spPr>
        </p:sp>
      </p:grpSp>
      <p:sp>
        <p:nvSpPr>
          <p:cNvPr id="13" name="Freeform 13"/>
          <p:cNvSpPr/>
          <p:nvPr/>
        </p:nvSpPr>
        <p:spPr>
          <a:xfrm>
            <a:off x="0" y="0"/>
            <a:ext cx="4958951" cy="2935219"/>
          </a:xfrm>
          <a:custGeom>
            <a:avLst/>
            <a:gdLst/>
            <a:ahLst/>
            <a:cxnLst/>
            <a:rect l="l" t="t" r="r" b="b"/>
            <a:pathLst>
              <a:path w="4958951" h="3077589">
                <a:moveTo>
                  <a:pt x="0" y="0"/>
                </a:moveTo>
                <a:lnTo>
                  <a:pt x="4958951" y="0"/>
                </a:lnTo>
                <a:lnTo>
                  <a:pt x="4958951" y="3077589"/>
                </a:lnTo>
                <a:lnTo>
                  <a:pt x="0" y="3077589"/>
                </a:lnTo>
                <a:lnTo>
                  <a:pt x="0" y="0"/>
                </a:lnTo>
                <a:close/>
              </a:path>
            </a:pathLst>
          </a:custGeom>
          <a:blipFill>
            <a:blip r:embed="rId6" cstate="print"/>
            <a:stretch>
              <a:fillRect b="-7420"/>
            </a:stretch>
          </a:blipFill>
        </p:spPr>
      </p:sp>
      <p:sp>
        <p:nvSpPr>
          <p:cNvPr id="14" name="Freeform 14"/>
          <p:cNvSpPr/>
          <p:nvPr/>
        </p:nvSpPr>
        <p:spPr>
          <a:xfrm>
            <a:off x="928630" y="3500426"/>
            <a:ext cx="380605" cy="400253"/>
          </a:xfrm>
          <a:custGeom>
            <a:avLst/>
            <a:gdLst/>
            <a:ahLst/>
            <a:cxnLst/>
            <a:rect l="l" t="t" r="r" b="b"/>
            <a:pathLst>
              <a:path w="380605" h="400253">
                <a:moveTo>
                  <a:pt x="0" y="0"/>
                </a:moveTo>
                <a:lnTo>
                  <a:pt x="380604" y="0"/>
                </a:lnTo>
                <a:lnTo>
                  <a:pt x="380604" y="400254"/>
                </a:lnTo>
                <a:lnTo>
                  <a:pt x="0" y="400254"/>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15" name="Freeform 15"/>
          <p:cNvSpPr/>
          <p:nvPr/>
        </p:nvSpPr>
        <p:spPr>
          <a:xfrm>
            <a:off x="928630" y="4786310"/>
            <a:ext cx="380605" cy="400253"/>
          </a:xfrm>
          <a:custGeom>
            <a:avLst/>
            <a:gdLst/>
            <a:ahLst/>
            <a:cxnLst/>
            <a:rect l="l" t="t" r="r" b="b"/>
            <a:pathLst>
              <a:path w="380605" h="400253">
                <a:moveTo>
                  <a:pt x="0" y="0"/>
                </a:moveTo>
                <a:lnTo>
                  <a:pt x="380604" y="0"/>
                </a:lnTo>
                <a:lnTo>
                  <a:pt x="380604" y="400254"/>
                </a:lnTo>
                <a:lnTo>
                  <a:pt x="0" y="400254"/>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16" name="Freeform 16"/>
          <p:cNvSpPr/>
          <p:nvPr/>
        </p:nvSpPr>
        <p:spPr>
          <a:xfrm>
            <a:off x="928630" y="6072194"/>
            <a:ext cx="380605" cy="400253"/>
          </a:xfrm>
          <a:custGeom>
            <a:avLst/>
            <a:gdLst/>
            <a:ahLst/>
            <a:cxnLst/>
            <a:rect l="l" t="t" r="r" b="b"/>
            <a:pathLst>
              <a:path w="380605" h="400253">
                <a:moveTo>
                  <a:pt x="0" y="0"/>
                </a:moveTo>
                <a:lnTo>
                  <a:pt x="380604" y="0"/>
                </a:lnTo>
                <a:lnTo>
                  <a:pt x="380604" y="400253"/>
                </a:lnTo>
                <a:lnTo>
                  <a:pt x="0" y="400253"/>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17" name="Freeform 17"/>
          <p:cNvSpPr/>
          <p:nvPr/>
        </p:nvSpPr>
        <p:spPr>
          <a:xfrm>
            <a:off x="1000068" y="7858144"/>
            <a:ext cx="380605" cy="400253"/>
          </a:xfrm>
          <a:custGeom>
            <a:avLst/>
            <a:gdLst/>
            <a:ahLst/>
            <a:cxnLst/>
            <a:rect l="l" t="t" r="r" b="b"/>
            <a:pathLst>
              <a:path w="380605" h="400253">
                <a:moveTo>
                  <a:pt x="0" y="0"/>
                </a:moveTo>
                <a:lnTo>
                  <a:pt x="380604" y="0"/>
                </a:lnTo>
                <a:lnTo>
                  <a:pt x="380604" y="400254"/>
                </a:lnTo>
                <a:lnTo>
                  <a:pt x="0" y="400254"/>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18" name="Freeform 18"/>
          <p:cNvSpPr/>
          <p:nvPr/>
        </p:nvSpPr>
        <p:spPr>
          <a:xfrm>
            <a:off x="1000068" y="9215466"/>
            <a:ext cx="380605" cy="400253"/>
          </a:xfrm>
          <a:custGeom>
            <a:avLst/>
            <a:gdLst/>
            <a:ahLst/>
            <a:cxnLst/>
            <a:rect l="l" t="t" r="r" b="b"/>
            <a:pathLst>
              <a:path w="380605" h="400253">
                <a:moveTo>
                  <a:pt x="0" y="0"/>
                </a:moveTo>
                <a:lnTo>
                  <a:pt x="380604" y="0"/>
                </a:lnTo>
                <a:lnTo>
                  <a:pt x="380604" y="400253"/>
                </a:lnTo>
                <a:lnTo>
                  <a:pt x="0" y="400253"/>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5160310" y="385240"/>
            <a:ext cx="12311807" cy="3149600"/>
          </a:xfrm>
          <a:prstGeom prst="rect">
            <a:avLst/>
          </a:prstGeom>
        </p:spPr>
        <p:txBody>
          <a:bodyPr lIns="0" tIns="0" rIns="0" bIns="0" rtlCol="0" anchor="t">
            <a:spAutoFit/>
          </a:bodyPr>
          <a:lstStyle/>
          <a:p>
            <a:pPr algn="l">
              <a:lnSpc>
                <a:spcPts val="5949"/>
              </a:lnSpc>
            </a:pPr>
            <a:r>
              <a:rPr lang="en-US" sz="6999" b="1" dirty="0">
                <a:solidFill>
                  <a:srgbClr val="C5172E"/>
                </a:solidFill>
                <a:latin typeface="Poppins Bold"/>
                <a:ea typeface="Poppins Bold"/>
                <a:cs typeface="Poppins Bold"/>
                <a:sym typeface="Poppins Bold"/>
              </a:rPr>
              <a:t>AWARD WINNING PRODUCTS &amp;</a:t>
            </a:r>
          </a:p>
          <a:p>
            <a:pPr algn="l">
              <a:lnSpc>
                <a:spcPts val="5949"/>
              </a:lnSpc>
            </a:pPr>
            <a:r>
              <a:rPr lang="en-US" sz="6999" b="1" dirty="0">
                <a:solidFill>
                  <a:srgbClr val="C5172E"/>
                </a:solidFill>
                <a:latin typeface="Poppins Bold"/>
                <a:ea typeface="Poppins Bold"/>
                <a:cs typeface="Poppins Bold"/>
                <a:sym typeface="Poppins Bold"/>
              </a:rPr>
              <a:t>PATENTS</a:t>
            </a:r>
          </a:p>
          <a:p>
            <a:pPr algn="l">
              <a:lnSpc>
                <a:spcPts val="5949"/>
              </a:lnSpc>
            </a:pPr>
            <a:r>
              <a:rPr lang="en-US" sz="6999" b="1" dirty="0">
                <a:solidFill>
                  <a:srgbClr val="C5172E"/>
                </a:solidFill>
                <a:latin typeface="Poppins Bold"/>
                <a:ea typeface="Poppins Bold"/>
                <a:cs typeface="Poppins Bold"/>
                <a:sym typeface="Poppins Bold"/>
              </a:rPr>
              <a:t> </a:t>
            </a:r>
          </a:p>
        </p:txBody>
      </p:sp>
      <p:sp>
        <p:nvSpPr>
          <p:cNvPr id="20" name="TextBox 20"/>
          <p:cNvSpPr txBox="1"/>
          <p:nvPr/>
        </p:nvSpPr>
        <p:spPr>
          <a:xfrm>
            <a:off x="1484063" y="4742995"/>
            <a:ext cx="8738530" cy="920124"/>
          </a:xfrm>
          <a:prstGeom prst="rect">
            <a:avLst/>
          </a:prstGeom>
        </p:spPr>
        <p:txBody>
          <a:bodyPr lIns="0" tIns="0" rIns="0" bIns="0" rtlCol="0" anchor="t">
            <a:spAutoFit/>
          </a:bodyPr>
          <a:lstStyle/>
          <a:p>
            <a:pPr algn="l">
              <a:lnSpc>
                <a:spcPts val="2323"/>
              </a:lnSpc>
            </a:pPr>
            <a:r>
              <a:rPr lang="en-US" sz="2300" b="1" dirty="0">
                <a:solidFill>
                  <a:srgbClr val="C5172E"/>
                </a:solidFill>
                <a:latin typeface="Poppins Bold"/>
                <a:ea typeface="Poppins Bold"/>
                <a:cs typeface="Poppins Bold"/>
                <a:sym typeface="Poppins Bold"/>
              </a:rPr>
              <a:t>SILICON VALLEY INTERNATIONAL INVENTION FESTIVAL (SVIIF)  2019. AND 2024. </a:t>
            </a:r>
          </a:p>
          <a:p>
            <a:pPr algn="l">
              <a:lnSpc>
                <a:spcPts val="2828"/>
              </a:lnSpc>
            </a:pPr>
            <a:endParaRPr/>
          </a:p>
        </p:txBody>
      </p:sp>
      <p:sp>
        <p:nvSpPr>
          <p:cNvPr id="21" name="TextBox 21"/>
          <p:cNvSpPr txBox="1"/>
          <p:nvPr/>
        </p:nvSpPr>
        <p:spPr>
          <a:xfrm>
            <a:off x="1484063" y="9786970"/>
            <a:ext cx="7795956" cy="320601"/>
          </a:xfrm>
          <a:prstGeom prst="rect">
            <a:avLst/>
          </a:prstGeom>
        </p:spPr>
        <p:txBody>
          <a:bodyPr wrap="square" lIns="0" tIns="0" rIns="0" bIns="0" rtlCol="0" anchor="t">
            <a:spAutoFit/>
          </a:bodyPr>
          <a:lstStyle/>
          <a:p>
            <a:pPr algn="l">
              <a:lnSpc>
                <a:spcPts val="2520"/>
              </a:lnSpc>
            </a:pPr>
            <a:r>
              <a:rPr lang="en-US" sz="1800" i="1" dirty="0">
                <a:solidFill>
                  <a:srgbClr val="FFFFFF"/>
                </a:solidFill>
                <a:latin typeface="Canva Sans Italics"/>
                <a:ea typeface="Canva Sans Italics"/>
                <a:cs typeface="Canva Sans Italics"/>
                <a:sym typeface="Canva Sans Italics"/>
              </a:rPr>
              <a:t> Gold Medal Award for the Wave Breaker &amp; Water Against Water</a:t>
            </a:r>
          </a:p>
        </p:txBody>
      </p:sp>
      <p:sp>
        <p:nvSpPr>
          <p:cNvPr id="22" name="TextBox 22"/>
          <p:cNvSpPr txBox="1"/>
          <p:nvPr/>
        </p:nvSpPr>
        <p:spPr>
          <a:xfrm>
            <a:off x="1526453" y="6125340"/>
            <a:ext cx="8738530" cy="577081"/>
          </a:xfrm>
          <a:prstGeom prst="rect">
            <a:avLst/>
          </a:prstGeom>
        </p:spPr>
        <p:txBody>
          <a:bodyPr lIns="0" tIns="0" rIns="0" bIns="0" rtlCol="0" anchor="t">
            <a:spAutoFit/>
          </a:bodyPr>
          <a:lstStyle/>
          <a:p>
            <a:pPr algn="l">
              <a:lnSpc>
                <a:spcPts val="2323"/>
              </a:lnSpc>
            </a:pPr>
            <a:r>
              <a:rPr lang="en-US" sz="2300" b="1" dirty="0">
                <a:solidFill>
                  <a:srgbClr val="C5172E"/>
                </a:solidFill>
                <a:latin typeface="Poppins Bold"/>
                <a:ea typeface="Poppins Bold"/>
                <a:cs typeface="Poppins Bold"/>
                <a:sym typeface="Poppins Bold"/>
              </a:rPr>
              <a:t>IENA NÜRNBERG 2019.</a:t>
            </a:r>
          </a:p>
          <a:p>
            <a:pPr algn="l">
              <a:lnSpc>
                <a:spcPts val="2323"/>
              </a:lnSpc>
            </a:pPr>
            <a:endParaRPr/>
          </a:p>
        </p:txBody>
      </p:sp>
      <p:sp>
        <p:nvSpPr>
          <p:cNvPr id="23" name="TextBox 23"/>
          <p:cNvSpPr txBox="1"/>
          <p:nvPr/>
        </p:nvSpPr>
        <p:spPr>
          <a:xfrm>
            <a:off x="1526453" y="6483868"/>
            <a:ext cx="9265162" cy="1282402"/>
          </a:xfrm>
          <a:prstGeom prst="rect">
            <a:avLst/>
          </a:prstGeom>
        </p:spPr>
        <p:txBody>
          <a:bodyPr lIns="0" tIns="0" rIns="0" bIns="0" rtlCol="0" anchor="t">
            <a:spAutoFit/>
          </a:bodyPr>
          <a:lstStyle/>
          <a:p>
            <a:pPr algn="l">
              <a:lnSpc>
                <a:spcPts val="2520"/>
              </a:lnSpc>
            </a:pPr>
            <a:r>
              <a:rPr lang="en-US" sz="1800" i="1" dirty="0">
                <a:solidFill>
                  <a:srgbClr val="FFFFFF"/>
                </a:solidFill>
                <a:latin typeface="Canva Sans Italics"/>
                <a:ea typeface="Canva Sans Italics"/>
                <a:cs typeface="Canva Sans Italics"/>
                <a:sym typeface="Canva Sans Italics"/>
              </a:rPr>
              <a:t> Gold Medal Award for the Wave Breaker &amp; Mobile Box Barriers + </a:t>
            </a:r>
          </a:p>
          <a:p>
            <a:pPr algn="l">
              <a:lnSpc>
                <a:spcPts val="2520"/>
              </a:lnSpc>
            </a:pPr>
            <a:r>
              <a:rPr lang="en-US" sz="1800" i="1" dirty="0">
                <a:solidFill>
                  <a:srgbClr val="FFFFFF"/>
                </a:solidFill>
                <a:latin typeface="Canva Sans Italics"/>
                <a:ea typeface="Canva Sans Italics"/>
                <a:cs typeface="Canva Sans Italics"/>
                <a:sym typeface="Canva Sans Italics"/>
              </a:rPr>
              <a:t>Medal awarded  by the Chinese Association of Innovators for Mobile Box Barriers and Wave Breaker</a:t>
            </a:r>
          </a:p>
          <a:p>
            <a:pPr algn="l">
              <a:lnSpc>
                <a:spcPts val="2520"/>
              </a:lnSpc>
            </a:pPr>
            <a:endParaRPr/>
          </a:p>
        </p:txBody>
      </p:sp>
      <p:sp>
        <p:nvSpPr>
          <p:cNvPr id="24" name="TextBox 24"/>
          <p:cNvSpPr txBox="1"/>
          <p:nvPr/>
        </p:nvSpPr>
        <p:spPr>
          <a:xfrm>
            <a:off x="1526453" y="9010073"/>
            <a:ext cx="8738530" cy="884858"/>
          </a:xfrm>
          <a:prstGeom prst="rect">
            <a:avLst/>
          </a:prstGeom>
        </p:spPr>
        <p:txBody>
          <a:bodyPr lIns="0" tIns="0" rIns="0" bIns="0" rtlCol="0" anchor="t">
            <a:spAutoFit/>
          </a:bodyPr>
          <a:lstStyle/>
          <a:p>
            <a:pPr algn="l">
              <a:lnSpc>
                <a:spcPts val="2323"/>
              </a:lnSpc>
            </a:pPr>
            <a:endParaRPr lang="hr-HR" sz="2300" b="1" dirty="0">
              <a:solidFill>
                <a:srgbClr val="C5172E"/>
              </a:solidFill>
              <a:latin typeface="Poppins Bold"/>
              <a:ea typeface="Poppins Bold"/>
              <a:cs typeface="Poppins Bold"/>
              <a:sym typeface="Poppins Bold"/>
            </a:endParaRPr>
          </a:p>
          <a:p>
            <a:pPr algn="l">
              <a:lnSpc>
                <a:spcPts val="2323"/>
              </a:lnSpc>
            </a:pPr>
            <a:r>
              <a:rPr lang="en-US" sz="2300" b="1" dirty="0">
                <a:solidFill>
                  <a:srgbClr val="C5172E"/>
                </a:solidFill>
                <a:latin typeface="Poppins Bold"/>
                <a:ea typeface="Poppins Bold"/>
                <a:cs typeface="Poppins Bold"/>
                <a:sym typeface="Poppins Bold"/>
              </a:rPr>
              <a:t>HYDERABADU INDIJA 2019.</a:t>
            </a:r>
          </a:p>
          <a:p>
            <a:pPr algn="l">
              <a:lnSpc>
                <a:spcPts val="2323"/>
              </a:lnSpc>
            </a:pPr>
            <a:r>
              <a:rPr lang="en-US" sz="2300" dirty="0">
                <a:solidFill>
                  <a:srgbClr val="C5172E"/>
                </a:solidFill>
                <a:latin typeface="Poppins"/>
                <a:ea typeface="Poppins"/>
                <a:cs typeface="Poppins"/>
                <a:sym typeface="Poppins"/>
              </a:rPr>
              <a:t> </a:t>
            </a:r>
          </a:p>
        </p:txBody>
      </p:sp>
      <p:sp>
        <p:nvSpPr>
          <p:cNvPr id="25" name="TextBox 25"/>
          <p:cNvSpPr txBox="1"/>
          <p:nvPr/>
        </p:nvSpPr>
        <p:spPr>
          <a:xfrm>
            <a:off x="1526453" y="5472313"/>
            <a:ext cx="9995650" cy="621965"/>
          </a:xfrm>
          <a:prstGeom prst="rect">
            <a:avLst/>
          </a:prstGeom>
        </p:spPr>
        <p:txBody>
          <a:bodyPr lIns="0" tIns="0" rIns="0" bIns="0" rtlCol="0" anchor="t">
            <a:spAutoFit/>
          </a:bodyPr>
          <a:lstStyle/>
          <a:p>
            <a:pPr algn="l">
              <a:lnSpc>
                <a:spcPts val="2520"/>
              </a:lnSpc>
            </a:pPr>
            <a:r>
              <a:rPr lang="en-US" sz="1800" i="1" dirty="0">
                <a:solidFill>
                  <a:srgbClr val="FFFFFF"/>
                </a:solidFill>
                <a:latin typeface="Canva Sans Italics"/>
                <a:ea typeface="Canva Sans Italics"/>
                <a:cs typeface="Canva Sans Italics"/>
                <a:sym typeface="Canva Sans Italics"/>
              </a:rPr>
              <a:t>Gold Medal Award for Wave Breaker and Water Against Water </a:t>
            </a:r>
          </a:p>
          <a:p>
            <a:pPr algn="l">
              <a:lnSpc>
                <a:spcPts val="2520"/>
              </a:lnSpc>
            </a:pPr>
            <a:endParaRPr/>
          </a:p>
        </p:txBody>
      </p:sp>
      <p:sp>
        <p:nvSpPr>
          <p:cNvPr id="26" name="TextBox 26"/>
          <p:cNvSpPr txBox="1"/>
          <p:nvPr/>
        </p:nvSpPr>
        <p:spPr>
          <a:xfrm>
            <a:off x="1556144" y="7651771"/>
            <a:ext cx="9760070" cy="846386"/>
          </a:xfrm>
          <a:prstGeom prst="rect">
            <a:avLst/>
          </a:prstGeom>
        </p:spPr>
        <p:txBody>
          <a:bodyPr lIns="0" tIns="0" rIns="0" bIns="0" rtlCol="0" anchor="t">
            <a:spAutoFit/>
          </a:bodyPr>
          <a:lstStyle/>
          <a:p>
            <a:pPr algn="l">
              <a:lnSpc>
                <a:spcPts val="2222"/>
              </a:lnSpc>
            </a:pPr>
            <a:endParaRPr lang="hr-HR" sz="2200" b="1" dirty="0">
              <a:solidFill>
                <a:srgbClr val="C5172E"/>
              </a:solidFill>
              <a:latin typeface="Poppins Bold"/>
              <a:ea typeface="Poppins Bold"/>
              <a:cs typeface="Poppins Bold"/>
              <a:sym typeface="Poppins Bold"/>
            </a:endParaRPr>
          </a:p>
          <a:p>
            <a:pPr algn="l">
              <a:lnSpc>
                <a:spcPts val="2222"/>
              </a:lnSpc>
            </a:pPr>
            <a:r>
              <a:rPr lang="en-US" sz="2200" b="1" dirty="0">
                <a:solidFill>
                  <a:srgbClr val="C5172E"/>
                </a:solidFill>
                <a:latin typeface="Poppins Bold"/>
                <a:ea typeface="Poppins Bold"/>
                <a:cs typeface="Poppins Bold"/>
                <a:sym typeface="Poppins Bold"/>
              </a:rPr>
              <a:t>INTERNATIONAL EXHIBITION OF INOVATIONS GENEVA 2019.</a:t>
            </a:r>
          </a:p>
          <a:p>
            <a:pPr algn="l">
              <a:lnSpc>
                <a:spcPts val="2222"/>
              </a:lnSpc>
            </a:pPr>
            <a:endParaRPr/>
          </a:p>
        </p:txBody>
      </p:sp>
      <p:sp>
        <p:nvSpPr>
          <p:cNvPr id="27" name="TextBox 27"/>
          <p:cNvSpPr txBox="1"/>
          <p:nvPr/>
        </p:nvSpPr>
        <p:spPr>
          <a:xfrm>
            <a:off x="1556144" y="8095497"/>
            <a:ext cx="9265162" cy="1603003"/>
          </a:xfrm>
          <a:prstGeom prst="rect">
            <a:avLst/>
          </a:prstGeom>
        </p:spPr>
        <p:txBody>
          <a:bodyPr lIns="0" tIns="0" rIns="0" bIns="0" rtlCol="0" anchor="t">
            <a:spAutoFit/>
          </a:bodyPr>
          <a:lstStyle/>
          <a:p>
            <a:pPr algn="l">
              <a:lnSpc>
                <a:spcPts val="2520"/>
              </a:lnSpc>
            </a:pPr>
            <a:endParaRPr lang="hr-HR" i="1" dirty="0">
              <a:solidFill>
                <a:srgbClr val="FFFFFF"/>
              </a:solidFill>
              <a:latin typeface="Canva Sans Italics"/>
              <a:ea typeface="Canva Sans Italics"/>
              <a:cs typeface="Canva Sans Italics"/>
              <a:sym typeface="Canva Sans Italics"/>
            </a:endParaRPr>
          </a:p>
          <a:p>
            <a:pPr algn="l">
              <a:lnSpc>
                <a:spcPts val="2520"/>
              </a:lnSpc>
            </a:pPr>
            <a:r>
              <a:rPr lang="en-US" sz="1800" i="1" dirty="0">
                <a:solidFill>
                  <a:srgbClr val="FFFFFF"/>
                </a:solidFill>
                <a:latin typeface="Canva Sans Italics"/>
                <a:ea typeface="Canva Sans Italics"/>
                <a:cs typeface="Canva Sans Italics"/>
                <a:sym typeface="Canva Sans Italics"/>
              </a:rPr>
              <a:t>Bronze Medal Award for Wave Breaker, Gold Medal Award from the Russian Railways for the Wave Breaker</a:t>
            </a:r>
          </a:p>
          <a:p>
            <a:pPr algn="l">
              <a:lnSpc>
                <a:spcPts val="2520"/>
              </a:lnSpc>
            </a:pPr>
            <a:endParaRPr/>
          </a:p>
          <a:p>
            <a:pPr algn="l">
              <a:lnSpc>
                <a:spcPts val="2520"/>
              </a:lnSpc>
            </a:pPr>
            <a:endParaRPr/>
          </a:p>
        </p:txBody>
      </p:sp>
      <p:sp>
        <p:nvSpPr>
          <p:cNvPr id="28" name="TextBox 28"/>
          <p:cNvSpPr txBox="1"/>
          <p:nvPr/>
        </p:nvSpPr>
        <p:spPr>
          <a:xfrm>
            <a:off x="1484063" y="3451248"/>
            <a:ext cx="9760070" cy="572721"/>
          </a:xfrm>
          <a:prstGeom prst="rect">
            <a:avLst/>
          </a:prstGeom>
        </p:spPr>
        <p:txBody>
          <a:bodyPr lIns="0" tIns="0" rIns="0" bIns="0" rtlCol="0" anchor="t">
            <a:spAutoFit/>
          </a:bodyPr>
          <a:lstStyle/>
          <a:p>
            <a:pPr algn="l">
              <a:lnSpc>
                <a:spcPts val="2222"/>
              </a:lnSpc>
            </a:pPr>
            <a:r>
              <a:rPr lang="en-US" sz="2200" b="1" dirty="0">
                <a:solidFill>
                  <a:srgbClr val="C5172E"/>
                </a:solidFill>
                <a:latin typeface="Poppins Bold"/>
                <a:ea typeface="Poppins Bold"/>
                <a:cs typeface="Poppins Bold"/>
                <a:sym typeface="Poppins Bold"/>
              </a:rPr>
              <a:t>EXPO DUBAI 2022. &amp; QATAR INVESTMENT AND INNOVATION CONFERENCE 2024.</a:t>
            </a:r>
          </a:p>
        </p:txBody>
      </p:sp>
      <p:sp>
        <p:nvSpPr>
          <p:cNvPr id="29" name="TextBox 29"/>
          <p:cNvSpPr txBox="1"/>
          <p:nvPr/>
        </p:nvSpPr>
        <p:spPr>
          <a:xfrm>
            <a:off x="1484063" y="4146433"/>
            <a:ext cx="9265162" cy="961802"/>
          </a:xfrm>
          <a:prstGeom prst="rect">
            <a:avLst/>
          </a:prstGeom>
        </p:spPr>
        <p:txBody>
          <a:bodyPr lIns="0" tIns="0" rIns="0" bIns="0" rtlCol="0" anchor="t">
            <a:spAutoFit/>
          </a:bodyPr>
          <a:lstStyle/>
          <a:p>
            <a:pPr algn="l">
              <a:lnSpc>
                <a:spcPts val="2520"/>
              </a:lnSpc>
            </a:pPr>
            <a:r>
              <a:rPr lang="en-US" sz="1800" i="1" dirty="0">
                <a:solidFill>
                  <a:srgbClr val="FFFFFF"/>
                </a:solidFill>
                <a:latin typeface="Canva Sans Italics"/>
                <a:ea typeface="Canva Sans Italics"/>
                <a:cs typeface="Canva Sans Italics"/>
                <a:sym typeface="Canva Sans Italics"/>
              </a:rPr>
              <a:t>Gold Medal Award for Wave Breaker</a:t>
            </a:r>
          </a:p>
          <a:p>
            <a:pPr algn="l">
              <a:lnSpc>
                <a:spcPts val="2520"/>
              </a:lnSpc>
            </a:pPr>
            <a:endParaRPr/>
          </a:p>
          <a:p>
            <a:pPr algn="l">
              <a:lnSpc>
                <a:spcPts val="2520"/>
              </a:lnSpc>
            </a:pPr>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 calcmode="lin" valueType="num">
                                      <p:cBhvr additive="base">
                                        <p:cTn id="12"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 calcmode="lin" valueType="num">
                                      <p:cBhvr additive="base">
                                        <p:cTn id="1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 calcmode="lin" valueType="num">
                                      <p:cBhvr additive="base">
                                        <p:cTn id="2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 calcmode="lin" valueType="num">
                                      <p:cBhvr additive="base">
                                        <p:cTn id="3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 calcmode="lin" valueType="num">
                                      <p:cBhvr additive="base">
                                        <p:cTn id="37"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anim calcmode="lin" valueType="num">
                                      <p:cBhvr additive="base">
                                        <p:cTn id="42"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4">
                                            <p:txEl>
                                              <p:pRg st="2" end="2"/>
                                            </p:txEl>
                                          </p:spTgt>
                                        </p:tgtEl>
                                        <p:attrNameLst>
                                          <p:attrName>style.visibility</p:attrName>
                                        </p:attrNameLst>
                                      </p:cBhvr>
                                      <p:to>
                                        <p:strVal val="visible"/>
                                      </p:to>
                                    </p:set>
                                    <p:anim calcmode="lin" valueType="num">
                                      <p:cBhvr additive="base">
                                        <p:cTn id="46"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 calcmode="lin" valueType="num">
                                      <p:cBhvr additive="base">
                                        <p:cTn id="5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0" grpId="0" build="allAtOnce"/>
      <p:bldP spid="21" grpId="0" build="allAtOnce"/>
      <p:bldP spid="22" grpId="0" build="allAtOnce"/>
      <p:bldP spid="24" grpId="0" uiExpand="1" build="allAtOnce"/>
      <p:bldP spid="26" grpId="0" build="allAtOnce"/>
      <p:bldP spid="2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grpSp>
        <p:nvGrpSpPr>
          <p:cNvPr id="2" name="Group 2"/>
          <p:cNvGrpSpPr/>
          <p:nvPr/>
        </p:nvGrpSpPr>
        <p:grpSpPr>
          <a:xfrm>
            <a:off x="726112" y="2349685"/>
            <a:ext cx="2990109" cy="2812443"/>
            <a:chOff x="0" y="0"/>
            <a:chExt cx="804742" cy="756926"/>
          </a:xfrm>
        </p:grpSpPr>
        <p:sp>
          <p:nvSpPr>
            <p:cNvPr id="3" name="Freeform 3"/>
            <p:cNvSpPr/>
            <p:nvPr/>
          </p:nvSpPr>
          <p:spPr>
            <a:xfrm>
              <a:off x="0" y="0"/>
              <a:ext cx="804742" cy="756926"/>
            </a:xfrm>
            <a:custGeom>
              <a:avLst/>
              <a:gdLst/>
              <a:ahLst/>
              <a:cxnLst/>
              <a:rect l="l" t="t" r="r" b="b"/>
              <a:pathLst>
                <a:path w="804742" h="756926">
                  <a:moveTo>
                    <a:pt x="59551" y="0"/>
                  </a:moveTo>
                  <a:lnTo>
                    <a:pt x="745191" y="0"/>
                  </a:lnTo>
                  <a:cubicBezTo>
                    <a:pt x="778080" y="0"/>
                    <a:pt x="804742" y="26662"/>
                    <a:pt x="804742" y="59551"/>
                  </a:cubicBezTo>
                  <a:lnTo>
                    <a:pt x="804742" y="697375"/>
                  </a:lnTo>
                  <a:cubicBezTo>
                    <a:pt x="804742" y="730264"/>
                    <a:pt x="778080" y="756926"/>
                    <a:pt x="745191" y="756926"/>
                  </a:cubicBezTo>
                  <a:lnTo>
                    <a:pt x="59551" y="756926"/>
                  </a:lnTo>
                  <a:cubicBezTo>
                    <a:pt x="43757" y="756926"/>
                    <a:pt x="28610" y="750652"/>
                    <a:pt x="17442" y="739484"/>
                  </a:cubicBezTo>
                  <a:cubicBezTo>
                    <a:pt x="6274" y="728316"/>
                    <a:pt x="0" y="713169"/>
                    <a:pt x="0" y="697375"/>
                  </a:cubicBezTo>
                  <a:lnTo>
                    <a:pt x="0" y="59551"/>
                  </a:lnTo>
                  <a:cubicBezTo>
                    <a:pt x="0" y="43757"/>
                    <a:pt x="6274" y="28610"/>
                    <a:pt x="17442" y="17442"/>
                  </a:cubicBezTo>
                  <a:cubicBezTo>
                    <a:pt x="28610" y="6274"/>
                    <a:pt x="43757" y="0"/>
                    <a:pt x="59551" y="0"/>
                  </a:cubicBezTo>
                  <a:close/>
                </a:path>
              </a:pathLst>
            </a:custGeom>
            <a:blipFill>
              <a:blip r:embed="rId2" cstate="print"/>
              <a:stretch>
                <a:fillRect t="-3158" b="-3158"/>
              </a:stretch>
            </a:blipFill>
          </p:spPr>
        </p:sp>
      </p:grpSp>
      <p:grpSp>
        <p:nvGrpSpPr>
          <p:cNvPr id="4" name="Group 4"/>
          <p:cNvGrpSpPr/>
          <p:nvPr/>
        </p:nvGrpSpPr>
        <p:grpSpPr>
          <a:xfrm>
            <a:off x="4450304" y="2331057"/>
            <a:ext cx="2990109" cy="2812443"/>
            <a:chOff x="0" y="0"/>
            <a:chExt cx="804742" cy="756926"/>
          </a:xfrm>
        </p:grpSpPr>
        <p:sp>
          <p:nvSpPr>
            <p:cNvPr id="5" name="Freeform 5"/>
            <p:cNvSpPr/>
            <p:nvPr/>
          </p:nvSpPr>
          <p:spPr>
            <a:xfrm>
              <a:off x="0" y="0"/>
              <a:ext cx="804742" cy="756926"/>
            </a:xfrm>
            <a:custGeom>
              <a:avLst/>
              <a:gdLst/>
              <a:ahLst/>
              <a:cxnLst/>
              <a:rect l="l" t="t" r="r" b="b"/>
              <a:pathLst>
                <a:path w="804742" h="756926">
                  <a:moveTo>
                    <a:pt x="59551" y="0"/>
                  </a:moveTo>
                  <a:lnTo>
                    <a:pt x="745191" y="0"/>
                  </a:lnTo>
                  <a:cubicBezTo>
                    <a:pt x="778080" y="0"/>
                    <a:pt x="804742" y="26662"/>
                    <a:pt x="804742" y="59551"/>
                  </a:cubicBezTo>
                  <a:lnTo>
                    <a:pt x="804742" y="697375"/>
                  </a:lnTo>
                  <a:cubicBezTo>
                    <a:pt x="804742" y="730264"/>
                    <a:pt x="778080" y="756926"/>
                    <a:pt x="745191" y="756926"/>
                  </a:cubicBezTo>
                  <a:lnTo>
                    <a:pt x="59551" y="756926"/>
                  </a:lnTo>
                  <a:cubicBezTo>
                    <a:pt x="43757" y="756926"/>
                    <a:pt x="28610" y="750652"/>
                    <a:pt x="17442" y="739484"/>
                  </a:cubicBezTo>
                  <a:cubicBezTo>
                    <a:pt x="6274" y="728316"/>
                    <a:pt x="0" y="713169"/>
                    <a:pt x="0" y="697375"/>
                  </a:cubicBezTo>
                  <a:lnTo>
                    <a:pt x="0" y="59551"/>
                  </a:lnTo>
                  <a:cubicBezTo>
                    <a:pt x="0" y="43757"/>
                    <a:pt x="6274" y="28610"/>
                    <a:pt x="17442" y="17442"/>
                  </a:cubicBezTo>
                  <a:cubicBezTo>
                    <a:pt x="28610" y="6274"/>
                    <a:pt x="43757" y="0"/>
                    <a:pt x="59551" y="0"/>
                  </a:cubicBezTo>
                  <a:close/>
                </a:path>
              </a:pathLst>
            </a:custGeom>
            <a:blipFill>
              <a:blip r:embed="rId3" cstate="print"/>
              <a:stretch>
                <a:fillRect t="-12119" b="-131611"/>
              </a:stretch>
            </a:blipFill>
          </p:spPr>
        </p:sp>
      </p:grpSp>
      <p:grpSp>
        <p:nvGrpSpPr>
          <p:cNvPr id="6" name="Group 6"/>
          <p:cNvGrpSpPr/>
          <p:nvPr/>
        </p:nvGrpSpPr>
        <p:grpSpPr>
          <a:xfrm>
            <a:off x="7940140" y="2349685"/>
            <a:ext cx="2990109" cy="2812443"/>
            <a:chOff x="0" y="0"/>
            <a:chExt cx="804742" cy="756926"/>
          </a:xfrm>
        </p:grpSpPr>
        <p:sp>
          <p:nvSpPr>
            <p:cNvPr id="7" name="Freeform 7"/>
            <p:cNvSpPr/>
            <p:nvPr/>
          </p:nvSpPr>
          <p:spPr>
            <a:xfrm>
              <a:off x="0" y="0"/>
              <a:ext cx="804742" cy="756926"/>
            </a:xfrm>
            <a:custGeom>
              <a:avLst/>
              <a:gdLst/>
              <a:ahLst/>
              <a:cxnLst/>
              <a:rect l="l" t="t" r="r" b="b"/>
              <a:pathLst>
                <a:path w="804742" h="756926">
                  <a:moveTo>
                    <a:pt x="59551" y="0"/>
                  </a:moveTo>
                  <a:lnTo>
                    <a:pt x="745191" y="0"/>
                  </a:lnTo>
                  <a:cubicBezTo>
                    <a:pt x="778080" y="0"/>
                    <a:pt x="804742" y="26662"/>
                    <a:pt x="804742" y="59551"/>
                  </a:cubicBezTo>
                  <a:lnTo>
                    <a:pt x="804742" y="697375"/>
                  </a:lnTo>
                  <a:cubicBezTo>
                    <a:pt x="804742" y="730264"/>
                    <a:pt x="778080" y="756926"/>
                    <a:pt x="745191" y="756926"/>
                  </a:cubicBezTo>
                  <a:lnTo>
                    <a:pt x="59551" y="756926"/>
                  </a:lnTo>
                  <a:cubicBezTo>
                    <a:pt x="43757" y="756926"/>
                    <a:pt x="28610" y="750652"/>
                    <a:pt x="17442" y="739484"/>
                  </a:cubicBezTo>
                  <a:cubicBezTo>
                    <a:pt x="6274" y="728316"/>
                    <a:pt x="0" y="713169"/>
                    <a:pt x="0" y="697375"/>
                  </a:cubicBezTo>
                  <a:lnTo>
                    <a:pt x="0" y="59551"/>
                  </a:lnTo>
                  <a:cubicBezTo>
                    <a:pt x="0" y="43757"/>
                    <a:pt x="6274" y="28610"/>
                    <a:pt x="17442" y="17442"/>
                  </a:cubicBezTo>
                  <a:cubicBezTo>
                    <a:pt x="28610" y="6274"/>
                    <a:pt x="43757" y="0"/>
                    <a:pt x="59551" y="0"/>
                  </a:cubicBezTo>
                  <a:close/>
                </a:path>
              </a:pathLst>
            </a:custGeom>
            <a:blipFill>
              <a:blip r:embed="rId4" cstate="print"/>
              <a:stretch>
                <a:fillRect b="-41756"/>
              </a:stretch>
            </a:blipFill>
          </p:spPr>
        </p:sp>
      </p:grpSp>
      <p:grpSp>
        <p:nvGrpSpPr>
          <p:cNvPr id="8" name="Group 8"/>
          <p:cNvGrpSpPr/>
          <p:nvPr/>
        </p:nvGrpSpPr>
        <p:grpSpPr>
          <a:xfrm>
            <a:off x="11425549" y="2331057"/>
            <a:ext cx="2990109" cy="2812443"/>
            <a:chOff x="0" y="0"/>
            <a:chExt cx="804742" cy="756926"/>
          </a:xfrm>
        </p:grpSpPr>
        <p:sp>
          <p:nvSpPr>
            <p:cNvPr id="9" name="Freeform 9"/>
            <p:cNvSpPr/>
            <p:nvPr/>
          </p:nvSpPr>
          <p:spPr>
            <a:xfrm>
              <a:off x="0" y="0"/>
              <a:ext cx="804742" cy="756926"/>
            </a:xfrm>
            <a:custGeom>
              <a:avLst/>
              <a:gdLst/>
              <a:ahLst/>
              <a:cxnLst/>
              <a:rect l="l" t="t" r="r" b="b"/>
              <a:pathLst>
                <a:path w="804742" h="756926">
                  <a:moveTo>
                    <a:pt x="59551" y="0"/>
                  </a:moveTo>
                  <a:lnTo>
                    <a:pt x="745191" y="0"/>
                  </a:lnTo>
                  <a:cubicBezTo>
                    <a:pt x="778080" y="0"/>
                    <a:pt x="804742" y="26662"/>
                    <a:pt x="804742" y="59551"/>
                  </a:cubicBezTo>
                  <a:lnTo>
                    <a:pt x="804742" y="697375"/>
                  </a:lnTo>
                  <a:cubicBezTo>
                    <a:pt x="804742" y="730264"/>
                    <a:pt x="778080" y="756926"/>
                    <a:pt x="745191" y="756926"/>
                  </a:cubicBezTo>
                  <a:lnTo>
                    <a:pt x="59551" y="756926"/>
                  </a:lnTo>
                  <a:cubicBezTo>
                    <a:pt x="43757" y="756926"/>
                    <a:pt x="28610" y="750652"/>
                    <a:pt x="17442" y="739484"/>
                  </a:cubicBezTo>
                  <a:cubicBezTo>
                    <a:pt x="6274" y="728316"/>
                    <a:pt x="0" y="713169"/>
                    <a:pt x="0" y="697375"/>
                  </a:cubicBezTo>
                  <a:lnTo>
                    <a:pt x="0" y="59551"/>
                  </a:lnTo>
                  <a:cubicBezTo>
                    <a:pt x="0" y="43757"/>
                    <a:pt x="6274" y="28610"/>
                    <a:pt x="17442" y="17442"/>
                  </a:cubicBezTo>
                  <a:cubicBezTo>
                    <a:pt x="28610" y="6274"/>
                    <a:pt x="43757" y="0"/>
                    <a:pt x="59551" y="0"/>
                  </a:cubicBezTo>
                  <a:close/>
                </a:path>
              </a:pathLst>
            </a:custGeom>
            <a:blipFill>
              <a:blip r:embed="rId5" cstate="print"/>
              <a:stretch>
                <a:fillRect t="-3158" b="-3158"/>
              </a:stretch>
            </a:blipFill>
          </p:spPr>
        </p:sp>
      </p:grpSp>
      <p:grpSp>
        <p:nvGrpSpPr>
          <p:cNvPr id="10" name="Group 10"/>
          <p:cNvGrpSpPr/>
          <p:nvPr/>
        </p:nvGrpSpPr>
        <p:grpSpPr>
          <a:xfrm>
            <a:off x="14910957" y="2331057"/>
            <a:ext cx="2990109" cy="2812443"/>
            <a:chOff x="0" y="0"/>
            <a:chExt cx="804742" cy="756926"/>
          </a:xfrm>
        </p:grpSpPr>
        <p:sp>
          <p:nvSpPr>
            <p:cNvPr id="11" name="Freeform 11"/>
            <p:cNvSpPr/>
            <p:nvPr/>
          </p:nvSpPr>
          <p:spPr>
            <a:xfrm>
              <a:off x="0" y="0"/>
              <a:ext cx="804742" cy="756926"/>
            </a:xfrm>
            <a:custGeom>
              <a:avLst/>
              <a:gdLst/>
              <a:ahLst/>
              <a:cxnLst/>
              <a:rect l="l" t="t" r="r" b="b"/>
              <a:pathLst>
                <a:path w="804742" h="756926">
                  <a:moveTo>
                    <a:pt x="59551" y="0"/>
                  </a:moveTo>
                  <a:lnTo>
                    <a:pt x="745191" y="0"/>
                  </a:lnTo>
                  <a:cubicBezTo>
                    <a:pt x="778080" y="0"/>
                    <a:pt x="804742" y="26662"/>
                    <a:pt x="804742" y="59551"/>
                  </a:cubicBezTo>
                  <a:lnTo>
                    <a:pt x="804742" y="697375"/>
                  </a:lnTo>
                  <a:cubicBezTo>
                    <a:pt x="804742" y="730264"/>
                    <a:pt x="778080" y="756926"/>
                    <a:pt x="745191" y="756926"/>
                  </a:cubicBezTo>
                  <a:lnTo>
                    <a:pt x="59551" y="756926"/>
                  </a:lnTo>
                  <a:cubicBezTo>
                    <a:pt x="43757" y="756926"/>
                    <a:pt x="28610" y="750652"/>
                    <a:pt x="17442" y="739484"/>
                  </a:cubicBezTo>
                  <a:cubicBezTo>
                    <a:pt x="6274" y="728316"/>
                    <a:pt x="0" y="713169"/>
                    <a:pt x="0" y="697375"/>
                  </a:cubicBezTo>
                  <a:lnTo>
                    <a:pt x="0" y="59551"/>
                  </a:lnTo>
                  <a:cubicBezTo>
                    <a:pt x="0" y="43757"/>
                    <a:pt x="6274" y="28610"/>
                    <a:pt x="17442" y="17442"/>
                  </a:cubicBezTo>
                  <a:cubicBezTo>
                    <a:pt x="28610" y="6274"/>
                    <a:pt x="43757" y="0"/>
                    <a:pt x="59551" y="0"/>
                  </a:cubicBezTo>
                  <a:close/>
                </a:path>
              </a:pathLst>
            </a:custGeom>
            <a:blipFill>
              <a:blip r:embed="rId6" cstate="print"/>
              <a:stretch>
                <a:fillRect t="-3158" b="-3158"/>
              </a:stretch>
            </a:blipFill>
          </p:spPr>
        </p:sp>
      </p:grpSp>
      <p:sp>
        <p:nvSpPr>
          <p:cNvPr id="12" name="TextBox 12"/>
          <p:cNvSpPr txBox="1"/>
          <p:nvPr/>
        </p:nvSpPr>
        <p:spPr>
          <a:xfrm>
            <a:off x="297446" y="6160702"/>
            <a:ext cx="3817653" cy="3876958"/>
          </a:xfrm>
          <a:prstGeom prst="rect">
            <a:avLst/>
          </a:prstGeom>
        </p:spPr>
        <p:txBody>
          <a:bodyPr lIns="0" tIns="0" rIns="0" bIns="0" rtlCol="0" anchor="t">
            <a:spAutoFit/>
          </a:bodyPr>
          <a:lstStyle/>
          <a:p>
            <a:pPr algn="ctr">
              <a:lnSpc>
                <a:spcPts val="2609"/>
              </a:lnSpc>
              <a:spcBef>
                <a:spcPct val="0"/>
              </a:spcBef>
            </a:pPr>
            <a:r>
              <a:rPr lang="en-US" sz="1863">
                <a:solidFill>
                  <a:srgbClr val="EEEEEE"/>
                </a:solidFill>
                <a:latin typeface="Canva Sans"/>
                <a:ea typeface="Canva Sans"/>
                <a:cs typeface="Canva Sans"/>
                <a:sym typeface="Canva Sans"/>
              </a:rPr>
              <a:t>Chemical textile engineer with over 40 years of experience in textile engineering and innovation. The  JEL-TOM founder has built and led several successful companies recognized for technological excellence and exports across Europe. A multiple-time Best Entrepreneur in Croatia, inventor of patented flood protection products and technical fabric solutions. </a:t>
            </a:r>
          </a:p>
        </p:txBody>
      </p:sp>
      <p:sp>
        <p:nvSpPr>
          <p:cNvPr id="13" name="TextBox 13"/>
          <p:cNvSpPr txBox="1"/>
          <p:nvPr/>
        </p:nvSpPr>
        <p:spPr>
          <a:xfrm>
            <a:off x="-239420" y="585020"/>
            <a:ext cx="18766840" cy="1413936"/>
          </a:xfrm>
          <a:prstGeom prst="rect">
            <a:avLst/>
          </a:prstGeom>
        </p:spPr>
        <p:txBody>
          <a:bodyPr lIns="0" tIns="0" rIns="0" bIns="0" rtlCol="0" anchor="t">
            <a:spAutoFit/>
          </a:bodyPr>
          <a:lstStyle/>
          <a:p>
            <a:pPr algn="ctr">
              <a:lnSpc>
                <a:spcPts val="9370"/>
              </a:lnSpc>
            </a:pPr>
            <a:r>
              <a:rPr lang="en-US" sz="11023" b="1" spc="-606">
                <a:solidFill>
                  <a:srgbClr val="EEEEEE"/>
                </a:solidFill>
                <a:latin typeface="Poppins Heavy"/>
                <a:ea typeface="Poppins Heavy"/>
                <a:cs typeface="Poppins Heavy"/>
                <a:sym typeface="Poppins Heavy"/>
              </a:rPr>
              <a:t>PEOPLE   BEHIND  </a:t>
            </a:r>
            <a:r>
              <a:rPr lang="en-US" sz="11023" b="1" spc="-606">
                <a:solidFill>
                  <a:srgbClr val="C5172E"/>
                </a:solidFill>
                <a:latin typeface="Poppins Heavy"/>
                <a:ea typeface="Poppins Heavy"/>
                <a:cs typeface="Poppins Heavy"/>
                <a:sym typeface="Poppins Heavy"/>
              </a:rPr>
              <a:t>JEL-TOM</a:t>
            </a:r>
          </a:p>
        </p:txBody>
      </p:sp>
      <p:sp>
        <p:nvSpPr>
          <p:cNvPr id="14" name="TextBox 14"/>
          <p:cNvSpPr txBox="1"/>
          <p:nvPr/>
        </p:nvSpPr>
        <p:spPr>
          <a:xfrm>
            <a:off x="4467152" y="6322627"/>
            <a:ext cx="3143622" cy="3553108"/>
          </a:xfrm>
          <a:prstGeom prst="rect">
            <a:avLst/>
          </a:prstGeom>
        </p:spPr>
        <p:txBody>
          <a:bodyPr lIns="0" tIns="0" rIns="0" bIns="0" rtlCol="0" anchor="t">
            <a:spAutoFit/>
          </a:bodyPr>
          <a:lstStyle/>
          <a:p>
            <a:pPr algn="ctr">
              <a:lnSpc>
                <a:spcPts val="2609"/>
              </a:lnSpc>
              <a:spcBef>
                <a:spcPct val="0"/>
              </a:spcBef>
            </a:pPr>
            <a:r>
              <a:rPr lang="en-US" sz="1863">
                <a:solidFill>
                  <a:srgbClr val="EEEEEE"/>
                </a:solidFill>
                <a:latin typeface="Canva Sans"/>
                <a:ea typeface="Canva Sans"/>
                <a:cs typeface="Canva Sans"/>
                <a:sym typeface="Canva Sans"/>
              </a:rPr>
              <a:t>Provides overall leadership and strategic direction for the company, ensuring that all operations align with the business vision and growth goals. Responsible for key decision-making, partnership building, and representing Jeltom innovations at innovation fairs across the world.</a:t>
            </a:r>
          </a:p>
        </p:txBody>
      </p:sp>
      <p:sp>
        <p:nvSpPr>
          <p:cNvPr id="15" name="TextBox 15"/>
          <p:cNvSpPr txBox="1"/>
          <p:nvPr/>
        </p:nvSpPr>
        <p:spPr>
          <a:xfrm>
            <a:off x="785754" y="5299643"/>
            <a:ext cx="2928958" cy="743793"/>
          </a:xfrm>
          <a:prstGeom prst="rect">
            <a:avLst/>
          </a:prstGeom>
        </p:spPr>
        <p:txBody>
          <a:bodyPr wrap="square" lIns="0" tIns="0" rIns="0" bIns="0" rtlCol="0" anchor="t">
            <a:spAutoFit/>
          </a:bodyPr>
          <a:lstStyle/>
          <a:p>
            <a:pPr algn="ctr">
              <a:lnSpc>
                <a:spcPts val="2940"/>
              </a:lnSpc>
            </a:pPr>
            <a:r>
              <a:rPr lang="en-US" sz="2100" b="1" dirty="0" err="1">
                <a:solidFill>
                  <a:srgbClr val="FFFFFF"/>
                </a:solidFill>
                <a:latin typeface="Canva Sans Bold"/>
                <a:ea typeface="Canva Sans Bold"/>
                <a:cs typeface="Canva Sans Bold"/>
                <a:sym typeface="Canva Sans Bold"/>
              </a:rPr>
              <a:t>Frano</a:t>
            </a:r>
            <a:r>
              <a:rPr lang="en-US" sz="2100" b="1" dirty="0">
                <a:solidFill>
                  <a:srgbClr val="FFFFFF"/>
                </a:solidFill>
                <a:latin typeface="Canva Sans Bold"/>
                <a:ea typeface="Canva Sans Bold"/>
                <a:cs typeface="Canva Sans Bold"/>
                <a:sym typeface="Canva Sans Bold"/>
              </a:rPr>
              <a:t> </a:t>
            </a:r>
            <a:r>
              <a:rPr lang="en-US" sz="2100" b="1" dirty="0" err="1">
                <a:solidFill>
                  <a:srgbClr val="FFFFFF"/>
                </a:solidFill>
                <a:latin typeface="Canva Sans Bold"/>
                <a:ea typeface="Canva Sans Bold"/>
                <a:cs typeface="Canva Sans Bold"/>
                <a:sym typeface="Canva Sans Bold"/>
              </a:rPr>
              <a:t>Pokrajčić</a:t>
            </a:r>
            <a:endParaRPr lang="en-US" sz="2100" b="1" dirty="0">
              <a:solidFill>
                <a:srgbClr val="FFFFFF"/>
              </a:solidFill>
              <a:latin typeface="Canva Sans Bold"/>
              <a:ea typeface="Canva Sans Bold"/>
              <a:cs typeface="Canva Sans Bold"/>
              <a:sym typeface="Canva Sans Bold"/>
            </a:endParaRPr>
          </a:p>
          <a:p>
            <a:pPr marL="0" lvl="0" indent="0" algn="ctr">
              <a:lnSpc>
                <a:spcPts val="2940"/>
              </a:lnSpc>
              <a:spcBef>
                <a:spcPct val="0"/>
              </a:spcBef>
            </a:pPr>
            <a:r>
              <a:rPr lang="en-US" sz="2100" b="1" dirty="0">
                <a:solidFill>
                  <a:srgbClr val="C5172E"/>
                </a:solidFill>
                <a:latin typeface="Canva Sans Bold"/>
                <a:ea typeface="Canva Sans Bold"/>
                <a:cs typeface="Canva Sans Bold"/>
                <a:sym typeface="Canva Sans Bold"/>
              </a:rPr>
              <a:t>Owner &amp; Founder</a:t>
            </a:r>
          </a:p>
        </p:txBody>
      </p:sp>
      <p:sp>
        <p:nvSpPr>
          <p:cNvPr id="16" name="TextBox 16"/>
          <p:cNvSpPr txBox="1"/>
          <p:nvPr/>
        </p:nvSpPr>
        <p:spPr>
          <a:xfrm>
            <a:off x="4720658" y="5367832"/>
            <a:ext cx="2465904" cy="727709"/>
          </a:xfrm>
          <a:prstGeom prst="rect">
            <a:avLst/>
          </a:prstGeom>
        </p:spPr>
        <p:txBody>
          <a:bodyPr lIns="0" tIns="0" rIns="0" bIns="0" rtlCol="0" anchor="t">
            <a:spAutoFit/>
          </a:bodyPr>
          <a:lstStyle/>
          <a:p>
            <a:pPr algn="ctr">
              <a:lnSpc>
                <a:spcPts val="2940"/>
              </a:lnSpc>
            </a:pPr>
            <a:r>
              <a:rPr lang="en-US" sz="2100" b="1">
                <a:solidFill>
                  <a:srgbClr val="FFFFFF"/>
                </a:solidFill>
                <a:latin typeface="Canva Sans Bold"/>
                <a:ea typeface="Canva Sans Bold"/>
                <a:cs typeface="Canva Sans Bold"/>
                <a:sym typeface="Canva Sans Bold"/>
              </a:rPr>
              <a:t>Tomislav Pokrajčić </a:t>
            </a:r>
          </a:p>
          <a:p>
            <a:pPr marL="0" lvl="0" indent="0" algn="ctr">
              <a:lnSpc>
                <a:spcPts val="2940"/>
              </a:lnSpc>
              <a:spcBef>
                <a:spcPct val="0"/>
              </a:spcBef>
            </a:pPr>
            <a:r>
              <a:rPr lang="en-US" sz="2100" b="1">
                <a:solidFill>
                  <a:srgbClr val="C5172E"/>
                </a:solidFill>
                <a:latin typeface="Canva Sans Bold"/>
                <a:ea typeface="Canva Sans Bold"/>
                <a:cs typeface="Canva Sans Bold"/>
                <a:sym typeface="Canva Sans Bold"/>
              </a:rPr>
              <a:t>Director</a:t>
            </a:r>
          </a:p>
        </p:txBody>
      </p:sp>
      <p:sp>
        <p:nvSpPr>
          <p:cNvPr id="17" name="TextBox 17"/>
          <p:cNvSpPr txBox="1"/>
          <p:nvPr/>
        </p:nvSpPr>
        <p:spPr>
          <a:xfrm>
            <a:off x="11329900" y="6484552"/>
            <a:ext cx="3149372" cy="3229258"/>
          </a:xfrm>
          <a:prstGeom prst="rect">
            <a:avLst/>
          </a:prstGeom>
        </p:spPr>
        <p:txBody>
          <a:bodyPr lIns="0" tIns="0" rIns="0" bIns="0" rtlCol="0" anchor="t">
            <a:spAutoFit/>
          </a:bodyPr>
          <a:lstStyle/>
          <a:p>
            <a:pPr algn="ctr">
              <a:lnSpc>
                <a:spcPts val="2609"/>
              </a:lnSpc>
            </a:pPr>
            <a:r>
              <a:rPr lang="en-US" sz="1863">
                <a:solidFill>
                  <a:srgbClr val="EEEEEE"/>
                </a:solidFill>
                <a:latin typeface="Canva Sans"/>
                <a:ea typeface="Canva Sans"/>
                <a:cs typeface="Canva Sans"/>
                <a:sym typeface="Canva Sans"/>
              </a:rPr>
              <a:t>In charge of optimizing and coordinating production processes, implements technical solutions to operational challenges, manages workforce efficiency, and enhances system flexibility to achieve maximum output.</a:t>
            </a:r>
          </a:p>
          <a:p>
            <a:pPr algn="ctr">
              <a:lnSpc>
                <a:spcPts val="2609"/>
              </a:lnSpc>
              <a:spcBef>
                <a:spcPct val="0"/>
              </a:spcBef>
            </a:pPr>
            <a:endParaRPr/>
          </a:p>
        </p:txBody>
      </p:sp>
      <p:sp>
        <p:nvSpPr>
          <p:cNvPr id="18" name="TextBox 18"/>
          <p:cNvSpPr txBox="1"/>
          <p:nvPr/>
        </p:nvSpPr>
        <p:spPr>
          <a:xfrm>
            <a:off x="7429488" y="5367832"/>
            <a:ext cx="3647816" cy="1115690"/>
          </a:xfrm>
          <a:prstGeom prst="rect">
            <a:avLst/>
          </a:prstGeom>
        </p:spPr>
        <p:txBody>
          <a:bodyPr wrap="square" lIns="0" tIns="0" rIns="0" bIns="0" rtlCol="0" anchor="t">
            <a:spAutoFit/>
          </a:bodyPr>
          <a:lstStyle/>
          <a:p>
            <a:pPr algn="ctr">
              <a:lnSpc>
                <a:spcPts val="2940"/>
              </a:lnSpc>
            </a:pPr>
            <a:r>
              <a:rPr lang="en-US" sz="2100" b="1" dirty="0" err="1">
                <a:solidFill>
                  <a:srgbClr val="FFFFFF"/>
                </a:solidFill>
                <a:latin typeface="Canva Sans Bold"/>
                <a:ea typeface="Canva Sans Bold"/>
                <a:cs typeface="Canva Sans Bold"/>
                <a:sym typeface="Canva Sans Bold"/>
              </a:rPr>
              <a:t>Jelena</a:t>
            </a:r>
            <a:r>
              <a:rPr lang="en-US" sz="2100" b="1" dirty="0">
                <a:solidFill>
                  <a:srgbClr val="FFFFFF"/>
                </a:solidFill>
                <a:latin typeface="Canva Sans Bold"/>
                <a:ea typeface="Canva Sans Bold"/>
                <a:cs typeface="Canva Sans Bold"/>
                <a:sym typeface="Canva Sans Bold"/>
              </a:rPr>
              <a:t> </a:t>
            </a:r>
            <a:r>
              <a:rPr lang="en-US" sz="2100" b="1" dirty="0" err="1">
                <a:solidFill>
                  <a:srgbClr val="FFFFFF"/>
                </a:solidFill>
                <a:latin typeface="Canva Sans Bold"/>
                <a:ea typeface="Canva Sans Bold"/>
                <a:cs typeface="Canva Sans Bold"/>
                <a:sym typeface="Canva Sans Bold"/>
              </a:rPr>
              <a:t>Pokrajčić</a:t>
            </a:r>
            <a:endParaRPr lang="en-US" sz="2100" b="1" dirty="0">
              <a:solidFill>
                <a:srgbClr val="FFFFFF"/>
              </a:solidFill>
              <a:latin typeface="Canva Sans Bold"/>
              <a:ea typeface="Canva Sans Bold"/>
              <a:cs typeface="Canva Sans Bold"/>
              <a:sym typeface="Canva Sans Bold"/>
            </a:endParaRPr>
          </a:p>
          <a:p>
            <a:pPr algn="ctr">
              <a:lnSpc>
                <a:spcPts val="2940"/>
              </a:lnSpc>
            </a:pPr>
            <a:r>
              <a:rPr lang="hr-HR" sz="2100" b="1" dirty="0">
                <a:solidFill>
                  <a:srgbClr val="C5172E"/>
                </a:solidFill>
                <a:latin typeface="Canva Sans Bold"/>
                <a:ea typeface="Canva Sans Bold"/>
                <a:cs typeface="Canva Sans Bold"/>
                <a:sym typeface="Canva Sans Bold"/>
              </a:rPr>
              <a:t>  </a:t>
            </a:r>
            <a:r>
              <a:rPr lang="en-US" sz="2100" b="1" dirty="0">
                <a:solidFill>
                  <a:srgbClr val="C5172E"/>
                </a:solidFill>
                <a:latin typeface="Canva Sans Bold"/>
                <a:ea typeface="Canva Sans Bold"/>
                <a:cs typeface="Canva Sans Bold"/>
                <a:sym typeface="Canva Sans Bold"/>
              </a:rPr>
              <a:t>Administration &amp; Finance</a:t>
            </a:r>
          </a:p>
          <a:p>
            <a:pPr marL="0" lvl="0" indent="0" algn="ctr">
              <a:lnSpc>
                <a:spcPts val="2940"/>
              </a:lnSpc>
              <a:spcBef>
                <a:spcPct val="0"/>
              </a:spcBef>
            </a:pPr>
            <a:r>
              <a:rPr lang="en-US" sz="2100" b="1" dirty="0">
                <a:solidFill>
                  <a:srgbClr val="C5172E"/>
                </a:solidFill>
                <a:latin typeface="Canva Sans Bold"/>
                <a:ea typeface="Canva Sans Bold"/>
                <a:cs typeface="Canva Sans Bold"/>
                <a:sym typeface="Canva Sans Bold"/>
              </a:rPr>
              <a:t> Manager</a:t>
            </a:r>
          </a:p>
        </p:txBody>
      </p:sp>
      <p:sp>
        <p:nvSpPr>
          <p:cNvPr id="19" name="TextBox 19"/>
          <p:cNvSpPr txBox="1"/>
          <p:nvPr/>
        </p:nvSpPr>
        <p:spPr>
          <a:xfrm>
            <a:off x="10400977" y="5367832"/>
            <a:ext cx="4987533" cy="727709"/>
          </a:xfrm>
          <a:prstGeom prst="rect">
            <a:avLst/>
          </a:prstGeom>
        </p:spPr>
        <p:txBody>
          <a:bodyPr lIns="0" tIns="0" rIns="0" bIns="0" rtlCol="0" anchor="t">
            <a:spAutoFit/>
          </a:bodyPr>
          <a:lstStyle/>
          <a:p>
            <a:pPr algn="ctr">
              <a:lnSpc>
                <a:spcPts val="2940"/>
              </a:lnSpc>
            </a:pPr>
            <a:r>
              <a:rPr lang="en-US" sz="2100" b="1">
                <a:solidFill>
                  <a:srgbClr val="FFFFFF"/>
                </a:solidFill>
                <a:latin typeface="Canva Sans Bold"/>
                <a:ea typeface="Canva Sans Bold"/>
                <a:cs typeface="Canva Sans Bold"/>
                <a:sym typeface="Canva Sans Bold"/>
              </a:rPr>
              <a:t>Dino Hajdaš</a:t>
            </a:r>
          </a:p>
          <a:p>
            <a:pPr marL="0" lvl="0" indent="0" algn="ctr">
              <a:lnSpc>
                <a:spcPts val="2940"/>
              </a:lnSpc>
              <a:spcBef>
                <a:spcPct val="0"/>
              </a:spcBef>
            </a:pPr>
            <a:r>
              <a:rPr lang="en-US" sz="2100" b="1">
                <a:solidFill>
                  <a:srgbClr val="C5172E"/>
                </a:solidFill>
                <a:latin typeface="Canva Sans Bold"/>
                <a:ea typeface="Canva Sans Bold"/>
                <a:cs typeface="Canva Sans Bold"/>
                <a:sym typeface="Canva Sans Bold"/>
              </a:rPr>
              <a:t>Production Manager</a:t>
            </a:r>
          </a:p>
        </p:txBody>
      </p:sp>
      <p:sp>
        <p:nvSpPr>
          <p:cNvPr id="20" name="TextBox 20"/>
          <p:cNvSpPr txBox="1"/>
          <p:nvPr/>
        </p:nvSpPr>
        <p:spPr>
          <a:xfrm>
            <a:off x="13016087" y="5334000"/>
            <a:ext cx="6779850" cy="1099184"/>
          </a:xfrm>
          <a:prstGeom prst="rect">
            <a:avLst/>
          </a:prstGeom>
        </p:spPr>
        <p:txBody>
          <a:bodyPr lIns="0" tIns="0" rIns="0" bIns="0" rtlCol="0" anchor="t">
            <a:spAutoFit/>
          </a:bodyPr>
          <a:lstStyle/>
          <a:p>
            <a:pPr algn="ctr">
              <a:lnSpc>
                <a:spcPts val="2940"/>
              </a:lnSpc>
            </a:pPr>
            <a:r>
              <a:rPr lang="en-US" sz="2100" b="1">
                <a:solidFill>
                  <a:srgbClr val="FFFFFF"/>
                </a:solidFill>
                <a:latin typeface="Canva Sans Bold"/>
                <a:ea typeface="Canva Sans Bold"/>
                <a:cs typeface="Canva Sans Bold"/>
                <a:sym typeface="Canva Sans Bold"/>
              </a:rPr>
              <a:t>Tomislav Hajtok</a:t>
            </a:r>
          </a:p>
          <a:p>
            <a:pPr algn="ctr">
              <a:lnSpc>
                <a:spcPts val="2940"/>
              </a:lnSpc>
            </a:pPr>
            <a:r>
              <a:rPr lang="en-US" sz="2100" b="1">
                <a:solidFill>
                  <a:srgbClr val="C5172E"/>
                </a:solidFill>
                <a:latin typeface="Canva Sans Bold"/>
                <a:ea typeface="Canva Sans Bold"/>
                <a:cs typeface="Canva Sans Bold"/>
                <a:sym typeface="Canva Sans Bold"/>
              </a:rPr>
              <a:t>Production Manager </a:t>
            </a:r>
          </a:p>
          <a:p>
            <a:pPr marL="0" lvl="0" indent="0" algn="ctr">
              <a:lnSpc>
                <a:spcPts val="2940"/>
              </a:lnSpc>
              <a:spcBef>
                <a:spcPct val="0"/>
              </a:spcBef>
            </a:pPr>
            <a:r>
              <a:rPr lang="en-US" sz="2100" b="1">
                <a:solidFill>
                  <a:srgbClr val="C5172E"/>
                </a:solidFill>
                <a:latin typeface="Canva Sans Bold"/>
                <a:ea typeface="Canva Sans Bold"/>
                <a:cs typeface="Canva Sans Bold"/>
                <a:sym typeface="Canva Sans Bold"/>
              </a:rPr>
              <a:t>Assistant</a:t>
            </a:r>
          </a:p>
        </p:txBody>
      </p:sp>
      <p:sp>
        <p:nvSpPr>
          <p:cNvPr id="21" name="TextBox 21"/>
          <p:cNvSpPr txBox="1"/>
          <p:nvPr/>
        </p:nvSpPr>
        <p:spPr>
          <a:xfrm>
            <a:off x="7962827" y="6646477"/>
            <a:ext cx="3015020" cy="2905408"/>
          </a:xfrm>
          <a:prstGeom prst="rect">
            <a:avLst/>
          </a:prstGeom>
        </p:spPr>
        <p:txBody>
          <a:bodyPr lIns="0" tIns="0" rIns="0" bIns="0" rtlCol="0" anchor="t">
            <a:spAutoFit/>
          </a:bodyPr>
          <a:lstStyle/>
          <a:p>
            <a:pPr algn="ctr">
              <a:lnSpc>
                <a:spcPts val="2609"/>
              </a:lnSpc>
              <a:spcBef>
                <a:spcPct val="0"/>
              </a:spcBef>
            </a:pPr>
            <a:r>
              <a:rPr lang="en-US" sz="1863">
                <a:solidFill>
                  <a:srgbClr val="EEEEEE"/>
                </a:solidFill>
                <a:latin typeface="Canva Sans"/>
                <a:ea typeface="Canva Sans"/>
                <a:cs typeface="Canva Sans"/>
                <a:sym typeface="Canva Sans"/>
              </a:rPr>
              <a:t>Manages the company’s administrative and financial operations, including budgeting, bookkeeping, reporting, and compliance, while supporting management in planning and ensuring smooth daily workflow.</a:t>
            </a:r>
          </a:p>
        </p:txBody>
      </p:sp>
      <p:sp>
        <p:nvSpPr>
          <p:cNvPr id="22" name="TextBox 22"/>
          <p:cNvSpPr txBox="1"/>
          <p:nvPr/>
        </p:nvSpPr>
        <p:spPr>
          <a:xfrm>
            <a:off x="14831325" y="6484552"/>
            <a:ext cx="3149372" cy="3553108"/>
          </a:xfrm>
          <a:prstGeom prst="rect">
            <a:avLst/>
          </a:prstGeom>
        </p:spPr>
        <p:txBody>
          <a:bodyPr lIns="0" tIns="0" rIns="0" bIns="0" rtlCol="0" anchor="t">
            <a:spAutoFit/>
          </a:bodyPr>
          <a:lstStyle/>
          <a:p>
            <a:pPr algn="ctr">
              <a:lnSpc>
                <a:spcPts val="2609"/>
              </a:lnSpc>
              <a:spcBef>
                <a:spcPct val="0"/>
              </a:spcBef>
            </a:pPr>
            <a:r>
              <a:rPr lang="en-US" sz="1863">
                <a:solidFill>
                  <a:srgbClr val="EEEEEE"/>
                </a:solidFill>
                <a:latin typeface="Canva Sans"/>
                <a:ea typeface="Canva Sans"/>
                <a:cs typeface="Canva Sans"/>
                <a:sym typeface="Canva Sans"/>
              </a:rPr>
              <a:t>With a background in carpentry and metalworking, Tomislav brings hands-on manufacturing expertise and practical process skills. He supports the Production Manager, coordinates production, and ensures efficient operations.</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2" name="Group 2"/>
          <p:cNvGrpSpPr/>
          <p:nvPr/>
        </p:nvGrpSpPr>
        <p:grpSpPr>
          <a:xfrm>
            <a:off x="-628491" y="3045142"/>
            <a:ext cx="19544981" cy="8367366"/>
            <a:chOff x="0" y="0"/>
            <a:chExt cx="5147649" cy="2203751"/>
          </a:xfrm>
        </p:grpSpPr>
        <p:sp>
          <p:nvSpPr>
            <p:cNvPr id="3" name="Freeform 3"/>
            <p:cNvSpPr/>
            <p:nvPr/>
          </p:nvSpPr>
          <p:spPr>
            <a:xfrm>
              <a:off x="0" y="0"/>
              <a:ext cx="5147649" cy="2203751"/>
            </a:xfrm>
            <a:custGeom>
              <a:avLst/>
              <a:gdLst/>
              <a:ahLst/>
              <a:cxnLst/>
              <a:rect l="l" t="t" r="r" b="b"/>
              <a:pathLst>
                <a:path w="5147649" h="2203751">
                  <a:moveTo>
                    <a:pt x="0" y="0"/>
                  </a:moveTo>
                  <a:lnTo>
                    <a:pt x="5147649" y="0"/>
                  </a:lnTo>
                  <a:lnTo>
                    <a:pt x="5147649" y="2203751"/>
                  </a:lnTo>
                  <a:lnTo>
                    <a:pt x="0" y="2203751"/>
                  </a:lnTo>
                  <a:close/>
                </a:path>
              </a:pathLst>
            </a:custGeom>
            <a:solidFill>
              <a:srgbClr val="161616"/>
            </a:solidFill>
          </p:spPr>
        </p:sp>
        <p:sp>
          <p:nvSpPr>
            <p:cNvPr id="4" name="TextBox 4"/>
            <p:cNvSpPr txBox="1"/>
            <p:nvPr/>
          </p:nvSpPr>
          <p:spPr>
            <a:xfrm>
              <a:off x="0" y="-76200"/>
              <a:ext cx="5147649" cy="2279951"/>
            </a:xfrm>
            <a:prstGeom prst="rect">
              <a:avLst/>
            </a:prstGeom>
          </p:spPr>
          <p:txBody>
            <a:bodyPr lIns="50800" tIns="50800" rIns="50800" bIns="50800" rtlCol="0" anchor="ctr"/>
            <a:lstStyle/>
            <a:p>
              <a:pPr algn="ctr">
                <a:lnSpc>
                  <a:spcPts val="3500"/>
                </a:lnSpc>
              </a:pPr>
              <a:endParaRPr/>
            </a:p>
          </p:txBody>
        </p:sp>
      </p:grpSp>
      <p:pic>
        <p:nvPicPr>
          <p:cNvPr id="5" name="Picture 5"/>
          <p:cNvPicPr>
            <a:picLocks noChangeAspect="1"/>
          </p:cNvPicPr>
          <p:nvPr/>
        </p:nvPicPr>
        <p:blipFill>
          <a:blip r:embed="rId2" cstate="print"/>
          <a:stretch>
            <a:fillRect/>
          </a:stretch>
        </p:blipFill>
        <p:spPr>
          <a:xfrm>
            <a:off x="7552275" y="2371554"/>
            <a:ext cx="11145104" cy="8348904"/>
          </a:xfrm>
          <a:prstGeom prst="rect">
            <a:avLst/>
          </a:prstGeom>
        </p:spPr>
      </p:pic>
      <p:grpSp>
        <p:nvGrpSpPr>
          <p:cNvPr id="6" name="Group 6"/>
          <p:cNvGrpSpPr/>
          <p:nvPr/>
        </p:nvGrpSpPr>
        <p:grpSpPr>
          <a:xfrm rot="-2700000">
            <a:off x="183548" y="3850859"/>
            <a:ext cx="1572528" cy="1170513"/>
            <a:chOff x="0" y="0"/>
            <a:chExt cx="7848441" cy="5842000"/>
          </a:xfrm>
        </p:grpSpPr>
        <p:sp>
          <p:nvSpPr>
            <p:cNvPr id="7" name="Freeform 7"/>
            <p:cNvSpPr/>
            <p:nvPr/>
          </p:nvSpPr>
          <p:spPr>
            <a:xfrm>
              <a:off x="68580" y="100330"/>
              <a:ext cx="7693501" cy="5651500"/>
            </a:xfrm>
            <a:custGeom>
              <a:avLst/>
              <a:gdLst/>
              <a:ahLst/>
              <a:cxnLst/>
              <a:rect l="l" t="t" r="r" b="b"/>
              <a:pathLst>
                <a:path w="7693501" h="5651500">
                  <a:moveTo>
                    <a:pt x="7693501" y="2825750"/>
                  </a:moveTo>
                  <a:lnTo>
                    <a:pt x="4867752" y="5651500"/>
                  </a:lnTo>
                  <a:lnTo>
                    <a:pt x="4040982" y="4824730"/>
                  </a:lnTo>
                  <a:lnTo>
                    <a:pt x="5437982" y="3404870"/>
                  </a:lnTo>
                  <a:lnTo>
                    <a:pt x="0" y="3402330"/>
                  </a:lnTo>
                  <a:lnTo>
                    <a:pt x="7620" y="2241550"/>
                  </a:lnTo>
                  <a:lnTo>
                    <a:pt x="5472271" y="2247900"/>
                  </a:lnTo>
                  <a:lnTo>
                    <a:pt x="4040981" y="826770"/>
                  </a:lnTo>
                  <a:lnTo>
                    <a:pt x="4867752" y="0"/>
                  </a:lnTo>
                  <a:lnTo>
                    <a:pt x="7693501" y="2825750"/>
                  </a:lnTo>
                  <a:close/>
                </a:path>
              </a:pathLst>
            </a:custGeom>
            <a:solidFill>
              <a:srgbClr val="C5172E"/>
            </a:solidFill>
            <a:ln w="12700">
              <a:solidFill>
                <a:srgbClr val="000000"/>
              </a:solidFill>
            </a:ln>
          </p:spPr>
        </p:sp>
        <p:sp>
          <p:nvSpPr>
            <p:cNvPr id="8" name="Freeform 8"/>
            <p:cNvSpPr/>
            <p:nvPr/>
          </p:nvSpPr>
          <p:spPr>
            <a:xfrm>
              <a:off x="0" y="0"/>
              <a:ext cx="7848441" cy="5842000"/>
            </a:xfrm>
            <a:custGeom>
              <a:avLst/>
              <a:gdLst/>
              <a:ahLst/>
              <a:cxnLst/>
              <a:rect l="l" t="t" r="r" b="b"/>
              <a:pathLst>
                <a:path w="7848441" h="5842000">
                  <a:moveTo>
                    <a:pt x="7848441" y="2921000"/>
                  </a:moveTo>
                  <a:lnTo>
                    <a:pt x="4927441" y="5842000"/>
                  </a:lnTo>
                  <a:lnTo>
                    <a:pt x="4005421" y="4919980"/>
                  </a:lnTo>
                  <a:lnTo>
                    <a:pt x="5351621" y="3573780"/>
                  </a:lnTo>
                  <a:lnTo>
                    <a:pt x="0" y="3573780"/>
                  </a:lnTo>
                  <a:lnTo>
                    <a:pt x="0" y="2269490"/>
                  </a:lnTo>
                  <a:lnTo>
                    <a:pt x="5351621" y="2269490"/>
                  </a:lnTo>
                  <a:lnTo>
                    <a:pt x="4005421" y="923290"/>
                  </a:lnTo>
                  <a:lnTo>
                    <a:pt x="4927441" y="0"/>
                  </a:lnTo>
                  <a:lnTo>
                    <a:pt x="7848441" y="2921000"/>
                  </a:lnTo>
                  <a:close/>
                  <a:moveTo>
                    <a:pt x="4927441" y="5662930"/>
                  </a:moveTo>
                  <a:lnTo>
                    <a:pt x="7669371" y="2921000"/>
                  </a:lnTo>
                  <a:lnTo>
                    <a:pt x="4927441" y="179070"/>
                  </a:lnTo>
                  <a:lnTo>
                    <a:pt x="4184491" y="922020"/>
                  </a:lnTo>
                  <a:lnTo>
                    <a:pt x="5657691" y="2395220"/>
                  </a:lnTo>
                  <a:lnTo>
                    <a:pt x="127000" y="2395220"/>
                  </a:lnTo>
                  <a:lnTo>
                    <a:pt x="127000" y="3445510"/>
                  </a:lnTo>
                  <a:lnTo>
                    <a:pt x="5657691" y="3445510"/>
                  </a:lnTo>
                  <a:lnTo>
                    <a:pt x="4184491" y="4918710"/>
                  </a:lnTo>
                  <a:lnTo>
                    <a:pt x="4927441" y="5661660"/>
                  </a:lnTo>
                  <a:close/>
                </a:path>
              </a:pathLst>
            </a:custGeom>
            <a:solidFill>
              <a:srgbClr val="C5172E"/>
            </a:solidFill>
          </p:spPr>
        </p:sp>
      </p:grpSp>
      <p:grpSp>
        <p:nvGrpSpPr>
          <p:cNvPr id="9" name="Group 9"/>
          <p:cNvGrpSpPr/>
          <p:nvPr/>
        </p:nvGrpSpPr>
        <p:grpSpPr>
          <a:xfrm>
            <a:off x="2875118" y="4256874"/>
            <a:ext cx="2529851" cy="524853"/>
            <a:chOff x="0" y="0"/>
            <a:chExt cx="666298" cy="138233"/>
          </a:xfrm>
        </p:grpSpPr>
        <p:sp>
          <p:nvSpPr>
            <p:cNvPr id="10" name="Freeform 10"/>
            <p:cNvSpPr/>
            <p:nvPr/>
          </p:nvSpPr>
          <p:spPr>
            <a:xfrm>
              <a:off x="0" y="0"/>
              <a:ext cx="666298" cy="138233"/>
            </a:xfrm>
            <a:custGeom>
              <a:avLst/>
              <a:gdLst/>
              <a:ahLst/>
              <a:cxnLst/>
              <a:rect l="l" t="t" r="r" b="b"/>
              <a:pathLst>
                <a:path w="666298" h="138233">
                  <a:moveTo>
                    <a:pt x="0" y="0"/>
                  </a:moveTo>
                  <a:lnTo>
                    <a:pt x="666298" y="0"/>
                  </a:lnTo>
                  <a:lnTo>
                    <a:pt x="666298" y="138233"/>
                  </a:lnTo>
                  <a:lnTo>
                    <a:pt x="0" y="138233"/>
                  </a:lnTo>
                  <a:close/>
                </a:path>
              </a:pathLst>
            </a:custGeom>
            <a:solidFill>
              <a:srgbClr val="C5172E"/>
            </a:solidFill>
          </p:spPr>
        </p:sp>
        <p:sp>
          <p:nvSpPr>
            <p:cNvPr id="11" name="TextBox 11"/>
            <p:cNvSpPr txBox="1"/>
            <p:nvPr/>
          </p:nvSpPr>
          <p:spPr>
            <a:xfrm>
              <a:off x="0" y="-76200"/>
              <a:ext cx="666298" cy="214433"/>
            </a:xfrm>
            <a:prstGeom prst="rect">
              <a:avLst/>
            </a:prstGeom>
          </p:spPr>
          <p:txBody>
            <a:bodyPr lIns="50800" tIns="50800" rIns="50800" bIns="50800" rtlCol="0" anchor="ctr"/>
            <a:lstStyle/>
            <a:p>
              <a:pPr algn="ctr">
                <a:lnSpc>
                  <a:spcPts val="3500"/>
                </a:lnSpc>
              </a:pPr>
              <a:endParaRPr/>
            </a:p>
          </p:txBody>
        </p:sp>
      </p:grpSp>
      <p:sp>
        <p:nvSpPr>
          <p:cNvPr id="12" name="Freeform 12"/>
          <p:cNvSpPr/>
          <p:nvPr/>
        </p:nvSpPr>
        <p:spPr>
          <a:xfrm>
            <a:off x="969811" y="8329146"/>
            <a:ext cx="471444" cy="495783"/>
          </a:xfrm>
          <a:custGeom>
            <a:avLst/>
            <a:gdLst/>
            <a:ahLst/>
            <a:cxnLst/>
            <a:rect l="l" t="t" r="r" b="b"/>
            <a:pathLst>
              <a:path w="471444" h="495783">
                <a:moveTo>
                  <a:pt x="0" y="0"/>
                </a:moveTo>
                <a:lnTo>
                  <a:pt x="471445" y="0"/>
                </a:lnTo>
                <a:lnTo>
                  <a:pt x="471445" y="495783"/>
                </a:lnTo>
                <a:lnTo>
                  <a:pt x="0" y="495783"/>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3" name="Freeform 13"/>
          <p:cNvSpPr/>
          <p:nvPr/>
        </p:nvSpPr>
        <p:spPr>
          <a:xfrm>
            <a:off x="969811" y="6334352"/>
            <a:ext cx="471444" cy="495783"/>
          </a:xfrm>
          <a:custGeom>
            <a:avLst/>
            <a:gdLst/>
            <a:ahLst/>
            <a:cxnLst/>
            <a:rect l="l" t="t" r="r" b="b"/>
            <a:pathLst>
              <a:path w="471444" h="495783">
                <a:moveTo>
                  <a:pt x="0" y="0"/>
                </a:moveTo>
                <a:lnTo>
                  <a:pt x="471445" y="0"/>
                </a:lnTo>
                <a:lnTo>
                  <a:pt x="471445" y="495783"/>
                </a:lnTo>
                <a:lnTo>
                  <a:pt x="0" y="495783"/>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5" name="Freeform 15"/>
          <p:cNvSpPr/>
          <p:nvPr/>
        </p:nvSpPr>
        <p:spPr>
          <a:xfrm>
            <a:off x="-571568" y="0"/>
            <a:ext cx="6823667" cy="3043400"/>
          </a:xfrm>
          <a:custGeom>
            <a:avLst/>
            <a:gdLst/>
            <a:ahLst/>
            <a:cxnLst/>
            <a:rect l="l" t="t" r="r" b="b"/>
            <a:pathLst>
              <a:path w="6180661" h="3043400">
                <a:moveTo>
                  <a:pt x="0" y="0"/>
                </a:moveTo>
                <a:lnTo>
                  <a:pt x="6180661" y="0"/>
                </a:lnTo>
                <a:lnTo>
                  <a:pt x="6180661" y="3043400"/>
                </a:lnTo>
                <a:lnTo>
                  <a:pt x="0" y="3043400"/>
                </a:lnTo>
                <a:lnTo>
                  <a:pt x="0" y="0"/>
                </a:lnTo>
                <a:close/>
              </a:path>
            </a:pathLst>
          </a:custGeom>
          <a:blipFill>
            <a:blip r:embed="rId5" cstate="print"/>
            <a:stretch>
              <a:fillRect b="-14234"/>
            </a:stretch>
          </a:blipFill>
        </p:spPr>
      </p:sp>
      <p:sp>
        <p:nvSpPr>
          <p:cNvPr id="16" name="TextBox 16"/>
          <p:cNvSpPr txBox="1"/>
          <p:nvPr/>
        </p:nvSpPr>
        <p:spPr>
          <a:xfrm>
            <a:off x="6318151" y="224418"/>
            <a:ext cx="18015368" cy="2632087"/>
          </a:xfrm>
          <a:prstGeom prst="rect">
            <a:avLst/>
          </a:prstGeom>
        </p:spPr>
        <p:txBody>
          <a:bodyPr lIns="0" tIns="0" rIns="0" bIns="0" rtlCol="0" anchor="t">
            <a:spAutoFit/>
          </a:bodyPr>
          <a:lstStyle/>
          <a:p>
            <a:pPr algn="l">
              <a:lnSpc>
                <a:spcPts val="6650"/>
              </a:lnSpc>
            </a:pPr>
            <a:r>
              <a:rPr lang="en-US" sz="7000" b="1" spc="-385" dirty="0">
                <a:solidFill>
                  <a:srgbClr val="C5172E"/>
                </a:solidFill>
                <a:latin typeface="Poppins Bold"/>
                <a:ea typeface="Poppins Bold"/>
                <a:cs typeface="Poppins Bold"/>
                <a:sym typeface="Poppins Bold"/>
              </a:rPr>
              <a:t>YOUR INVESTMENT. </a:t>
            </a:r>
          </a:p>
          <a:p>
            <a:pPr algn="l">
              <a:lnSpc>
                <a:spcPts val="6650"/>
              </a:lnSpc>
            </a:pPr>
            <a:r>
              <a:rPr lang="en-US" sz="7000" b="1" spc="-385" dirty="0">
                <a:solidFill>
                  <a:srgbClr val="000000"/>
                </a:solidFill>
                <a:latin typeface="Poppins Bold"/>
                <a:ea typeface="Poppins Bold"/>
                <a:cs typeface="Poppins Bold"/>
                <a:sym typeface="Poppins Bold"/>
              </a:rPr>
              <a:t>OUR EXPERTISE &amp; PRODUCTS. </a:t>
            </a:r>
          </a:p>
          <a:p>
            <a:pPr algn="l">
              <a:lnSpc>
                <a:spcPts val="6650"/>
              </a:lnSpc>
            </a:pPr>
            <a:r>
              <a:rPr lang="en-US" sz="7000" b="1" spc="-385" dirty="0">
                <a:solidFill>
                  <a:srgbClr val="000000"/>
                </a:solidFill>
                <a:latin typeface="Poppins Bold"/>
                <a:ea typeface="Poppins Bold"/>
                <a:cs typeface="Poppins Bold"/>
                <a:sym typeface="Poppins Bold"/>
              </a:rPr>
              <a:t>SHARED SUCCESS.</a:t>
            </a:r>
          </a:p>
        </p:txBody>
      </p:sp>
      <p:sp>
        <p:nvSpPr>
          <p:cNvPr id="17" name="TextBox 17"/>
          <p:cNvSpPr txBox="1"/>
          <p:nvPr/>
        </p:nvSpPr>
        <p:spPr>
          <a:xfrm>
            <a:off x="1602019" y="2554439"/>
            <a:ext cx="7887745" cy="3347720"/>
          </a:xfrm>
          <a:prstGeom prst="rect">
            <a:avLst/>
          </a:prstGeom>
        </p:spPr>
        <p:txBody>
          <a:bodyPr lIns="0" tIns="0" rIns="0" bIns="0" rtlCol="0" anchor="t">
            <a:spAutoFit/>
          </a:bodyPr>
          <a:lstStyle/>
          <a:p>
            <a:pPr algn="l">
              <a:lnSpc>
                <a:spcPts val="4479"/>
              </a:lnSpc>
            </a:pPr>
            <a:endParaRPr dirty="0"/>
          </a:p>
          <a:p>
            <a:pPr algn="l">
              <a:lnSpc>
                <a:spcPts val="4479"/>
              </a:lnSpc>
            </a:pPr>
            <a:endParaRPr dirty="0"/>
          </a:p>
          <a:p>
            <a:pPr algn="l">
              <a:lnSpc>
                <a:spcPts val="4479"/>
              </a:lnSpc>
            </a:pPr>
            <a:r>
              <a:rPr lang="en-US" sz="3199" b="1" dirty="0">
                <a:solidFill>
                  <a:srgbClr val="F0F0F0"/>
                </a:solidFill>
                <a:latin typeface="Canva Sans Bold"/>
                <a:ea typeface="Canva Sans Bold"/>
                <a:cs typeface="Canva Sans Bold"/>
                <a:sym typeface="Canva Sans Bold"/>
              </a:rPr>
              <a:t>20–40% EQUITY PARTNERSHIP</a:t>
            </a:r>
          </a:p>
          <a:p>
            <a:pPr algn="l">
              <a:lnSpc>
                <a:spcPts val="4479"/>
              </a:lnSpc>
            </a:pPr>
            <a:r>
              <a:rPr lang="en-US" sz="3199" b="1" dirty="0">
                <a:solidFill>
                  <a:srgbClr val="F0F0F0"/>
                </a:solidFill>
                <a:latin typeface="Canva Sans Bold"/>
                <a:ea typeface="Canva Sans Bold"/>
                <a:cs typeface="Canva Sans Bold"/>
                <a:sym typeface="Canva Sans Bold"/>
              </a:rPr>
              <a:t>FOR A  3,000,000€  STRATEGIC INVESTMENT</a:t>
            </a:r>
          </a:p>
          <a:p>
            <a:pPr algn="l">
              <a:lnSpc>
                <a:spcPts val="4479"/>
              </a:lnSpc>
              <a:spcBef>
                <a:spcPct val="0"/>
              </a:spcBef>
            </a:pPr>
            <a:endParaRPr dirty="0"/>
          </a:p>
        </p:txBody>
      </p:sp>
      <p:sp>
        <p:nvSpPr>
          <p:cNvPr id="18" name="TextBox 18"/>
          <p:cNvSpPr txBox="1"/>
          <p:nvPr/>
        </p:nvSpPr>
        <p:spPr>
          <a:xfrm>
            <a:off x="1602019" y="5845009"/>
            <a:ext cx="6408484" cy="1417320"/>
          </a:xfrm>
          <a:prstGeom prst="rect">
            <a:avLst/>
          </a:prstGeom>
        </p:spPr>
        <p:txBody>
          <a:bodyPr lIns="0" tIns="0" rIns="0" bIns="0" rtlCol="0" anchor="t">
            <a:spAutoFit/>
          </a:bodyPr>
          <a:lstStyle/>
          <a:p>
            <a:pPr marL="0" lvl="0" indent="0" algn="l">
              <a:lnSpc>
                <a:spcPts val="3780"/>
              </a:lnSpc>
              <a:spcBef>
                <a:spcPct val="0"/>
              </a:spcBef>
            </a:pPr>
            <a:r>
              <a:rPr lang="en-US" sz="2700" b="1">
                <a:solidFill>
                  <a:srgbClr val="FCFCFC"/>
                </a:solidFill>
                <a:latin typeface="Canva Sans Bold"/>
                <a:ea typeface="Canva Sans Bold"/>
                <a:cs typeface="Canva Sans Bold"/>
                <a:sym typeface="Canva Sans Bold"/>
              </a:rPr>
              <a:t>2,000,000€ </a:t>
            </a:r>
            <a:r>
              <a:rPr lang="en-US" sz="2700" b="1" u="none" strike="noStrike">
                <a:solidFill>
                  <a:srgbClr val="FCFCFC"/>
                </a:solidFill>
                <a:latin typeface="Canva Sans Bold"/>
                <a:ea typeface="Canva Sans Bold"/>
                <a:cs typeface="Canva Sans Bold"/>
                <a:sym typeface="Canva Sans Bold"/>
              </a:rPr>
              <a:t>INVESTMENT IN </a:t>
            </a:r>
          </a:p>
          <a:p>
            <a:pPr marL="0" lvl="0" indent="0" algn="l">
              <a:lnSpc>
                <a:spcPts val="3780"/>
              </a:lnSpc>
              <a:spcBef>
                <a:spcPct val="0"/>
              </a:spcBef>
            </a:pPr>
            <a:r>
              <a:rPr lang="en-US" sz="2700" b="1" u="none" strike="noStrike">
                <a:solidFill>
                  <a:srgbClr val="FCFCFC"/>
                </a:solidFill>
                <a:latin typeface="Canva Sans Bold"/>
                <a:ea typeface="Canva Sans Bold"/>
                <a:cs typeface="Canva Sans Bold"/>
                <a:sym typeface="Canva Sans Bold"/>
              </a:rPr>
              <a:t>PRODUCTION HALL, EXPORT </a:t>
            </a:r>
          </a:p>
          <a:p>
            <a:pPr marL="0" lvl="0" indent="0" algn="l">
              <a:lnSpc>
                <a:spcPts val="3780"/>
              </a:lnSpc>
              <a:spcBef>
                <a:spcPct val="0"/>
              </a:spcBef>
            </a:pPr>
            <a:r>
              <a:rPr lang="en-US" sz="2700" b="1" u="none" strike="noStrike">
                <a:solidFill>
                  <a:srgbClr val="FCFCFC"/>
                </a:solidFill>
                <a:latin typeface="Canva Sans Bold"/>
                <a:ea typeface="Canva Sans Bold"/>
                <a:cs typeface="Canva Sans Bold"/>
                <a:sym typeface="Canva Sans Bold"/>
              </a:rPr>
              <a:t>AND R&amp;D FACILITIES </a:t>
            </a:r>
          </a:p>
        </p:txBody>
      </p:sp>
      <p:sp>
        <p:nvSpPr>
          <p:cNvPr id="19" name="TextBox 19"/>
          <p:cNvSpPr txBox="1"/>
          <p:nvPr/>
        </p:nvSpPr>
        <p:spPr>
          <a:xfrm>
            <a:off x="1602019" y="7700479"/>
            <a:ext cx="6408484" cy="1893570"/>
          </a:xfrm>
          <a:prstGeom prst="rect">
            <a:avLst/>
          </a:prstGeom>
        </p:spPr>
        <p:txBody>
          <a:bodyPr lIns="0" tIns="0" rIns="0" bIns="0" rtlCol="0" anchor="t">
            <a:spAutoFit/>
          </a:bodyPr>
          <a:lstStyle/>
          <a:p>
            <a:pPr marL="0" lvl="0" indent="0" algn="l">
              <a:lnSpc>
                <a:spcPts val="3780"/>
              </a:lnSpc>
              <a:spcBef>
                <a:spcPct val="0"/>
              </a:spcBef>
            </a:pPr>
            <a:r>
              <a:rPr lang="en-US" sz="2700" b="1">
                <a:solidFill>
                  <a:srgbClr val="FCFCFC"/>
                </a:solidFill>
                <a:latin typeface="Canva Sans Bold"/>
                <a:ea typeface="Canva Sans Bold"/>
                <a:cs typeface="Canva Sans Bold"/>
                <a:sym typeface="Canva Sans Bold"/>
              </a:rPr>
              <a:t>1,000,000€ </a:t>
            </a:r>
            <a:r>
              <a:rPr lang="en-US" sz="2700" b="1" u="none" strike="noStrike">
                <a:solidFill>
                  <a:srgbClr val="FCFCFC"/>
                </a:solidFill>
                <a:latin typeface="Canva Sans Bold"/>
                <a:ea typeface="Canva Sans Bold"/>
                <a:cs typeface="Canva Sans Bold"/>
                <a:sym typeface="Canva Sans Bold"/>
              </a:rPr>
              <a:t> FOR ACQUISITION OF NEW MANUFACTURING EQUIPMENT AND INTRODUCTION OF NEW PRODUCTS</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wipe(left)">
                                      <p:cBhvr>
                                        <p:cTn id="11" dur="500"/>
                                        <p:tgtEl>
                                          <p:spTgt spid="1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ipe(left)">
                                      <p:cBhvr>
                                        <p:cTn id="15" dur="500"/>
                                        <p:tgtEl>
                                          <p:spTgt spid="16">
                                            <p:txEl>
                                              <p:pRg st="2" end="2"/>
                                            </p:txEl>
                                          </p:spTgt>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additive="base">
                                        <p:cTn id="19" dur="5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7">
                                            <p:txEl>
                                              <p:pRg st="3" end="3"/>
                                            </p:txEl>
                                          </p:spTgt>
                                        </p:tgtEl>
                                        <p:attrNameLst>
                                          <p:attrName>style.visibility</p:attrName>
                                        </p:attrNameLst>
                                      </p:cBhvr>
                                      <p:to>
                                        <p:strVal val="visible"/>
                                      </p:to>
                                    </p:set>
                                    <p:anim calcmode="lin" valueType="num">
                                      <p:cBhvr additive="base">
                                        <p:cTn id="24" dur="500" fill="hold"/>
                                        <p:tgtEl>
                                          <p:spTgt spid="17">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73E61E0-A538-C5A0-CDDE-988EF995085A}"/>
              </a:ext>
            </a:extLst>
          </p:cNvPr>
          <p:cNvGrpSpPr/>
          <p:nvPr/>
        </p:nvGrpSpPr>
        <p:grpSpPr>
          <a:xfrm>
            <a:off x="52874" y="1399085"/>
            <a:ext cx="18288000" cy="8901038"/>
            <a:chOff x="0" y="0"/>
            <a:chExt cx="5251505" cy="2279152"/>
          </a:xfrm>
        </p:grpSpPr>
        <p:sp>
          <p:nvSpPr>
            <p:cNvPr id="4" name="Freeform 3">
              <a:extLst>
                <a:ext uri="{FF2B5EF4-FFF2-40B4-BE49-F238E27FC236}">
                  <a16:creationId xmlns:a16="http://schemas.microsoft.com/office/drawing/2014/main" xmlns="" id="{01A73F08-BA6C-9576-E7AE-C0A11E7A70D6}"/>
                </a:ext>
              </a:extLst>
            </p:cNvPr>
            <p:cNvSpPr/>
            <p:nvPr/>
          </p:nvSpPr>
          <p:spPr>
            <a:xfrm>
              <a:off x="0" y="0"/>
              <a:ext cx="5251505" cy="2279152"/>
            </a:xfrm>
            <a:custGeom>
              <a:avLst/>
              <a:gdLst/>
              <a:ahLst/>
              <a:cxnLst/>
              <a:rect l="l" t="t" r="r" b="b"/>
              <a:pathLst>
                <a:path w="5251505" h="2279152">
                  <a:moveTo>
                    <a:pt x="0" y="0"/>
                  </a:moveTo>
                  <a:lnTo>
                    <a:pt x="5251505" y="0"/>
                  </a:lnTo>
                  <a:lnTo>
                    <a:pt x="5251505" y="2279152"/>
                  </a:lnTo>
                  <a:lnTo>
                    <a:pt x="0" y="2279152"/>
                  </a:lnTo>
                  <a:close/>
                </a:path>
              </a:pathLst>
            </a:custGeom>
            <a:solidFill>
              <a:srgbClr val="161616"/>
            </a:solidFill>
          </p:spPr>
        </p:sp>
        <p:sp>
          <p:nvSpPr>
            <p:cNvPr id="5" name="TextBox 4">
              <a:extLst>
                <a:ext uri="{FF2B5EF4-FFF2-40B4-BE49-F238E27FC236}">
                  <a16:creationId xmlns:a16="http://schemas.microsoft.com/office/drawing/2014/main" xmlns="" id="{4D41DFE1-9CDC-9E28-B50A-8EBEBF6C2B12}"/>
                </a:ext>
              </a:extLst>
            </p:cNvPr>
            <p:cNvSpPr txBox="1"/>
            <p:nvPr/>
          </p:nvSpPr>
          <p:spPr>
            <a:xfrm>
              <a:off x="0" y="-76200"/>
              <a:ext cx="5251505" cy="2355352"/>
            </a:xfrm>
            <a:prstGeom prst="rect">
              <a:avLst/>
            </a:prstGeom>
          </p:spPr>
          <p:txBody>
            <a:bodyPr lIns="50800" tIns="50800" rIns="50800" bIns="50800" rtlCol="0" anchor="ctr"/>
            <a:lstStyle/>
            <a:p>
              <a:pPr algn="ctr">
                <a:lnSpc>
                  <a:spcPts val="3500"/>
                </a:lnSpc>
              </a:pPr>
              <a:endParaRPr/>
            </a:p>
          </p:txBody>
        </p:sp>
      </p:grpSp>
      <p:sp>
        <p:nvSpPr>
          <p:cNvPr id="6" name="Title 1">
            <a:extLst>
              <a:ext uri="{FF2B5EF4-FFF2-40B4-BE49-F238E27FC236}">
                <a16:creationId xmlns:a16="http://schemas.microsoft.com/office/drawing/2014/main" xmlns="" id="{CF5CEC15-9C37-D04F-5358-D423AB8D5F87}"/>
              </a:ext>
            </a:extLst>
          </p:cNvPr>
          <p:cNvSpPr txBox="1">
            <a:spLocks/>
          </p:cNvSpPr>
          <p:nvPr/>
        </p:nvSpPr>
        <p:spPr>
          <a:xfrm>
            <a:off x="0" y="0"/>
            <a:ext cx="1836204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7000" b="1" spc="-385" dirty="0" err="1">
                <a:solidFill>
                  <a:srgbClr val="C5172E"/>
                </a:solidFill>
                <a:latin typeface="Poppins Bold"/>
                <a:cs typeface="Poppins Bold"/>
              </a:rPr>
              <a:t>Investment</a:t>
            </a:r>
            <a:r>
              <a:rPr lang="sl-SI" sz="7000" b="1" spc="-385" dirty="0">
                <a:solidFill>
                  <a:srgbClr val="C5172E"/>
                </a:solidFill>
                <a:latin typeface="Poppins Bold"/>
                <a:cs typeface="Poppins Bold"/>
              </a:rPr>
              <a:t> </a:t>
            </a:r>
            <a:r>
              <a:rPr lang="sl-SI" sz="7000" b="1" spc="-385" dirty="0" err="1">
                <a:solidFill>
                  <a:srgbClr val="C5172E"/>
                </a:solidFill>
                <a:latin typeface="Poppins Bold"/>
                <a:cs typeface="Poppins Bold"/>
              </a:rPr>
              <a:t>Attractiveness</a:t>
            </a:r>
            <a:r>
              <a:rPr lang="sl-SI" sz="7000" b="1" spc="-385" dirty="0">
                <a:solidFill>
                  <a:srgbClr val="C5172E"/>
                </a:solidFill>
                <a:latin typeface="Poppins Bold"/>
                <a:cs typeface="Poppins Bold"/>
              </a:rPr>
              <a:t> </a:t>
            </a:r>
            <a:r>
              <a:rPr lang="sl-SI" sz="7000" b="1" dirty="0"/>
              <a:t>&amp; </a:t>
            </a:r>
            <a:r>
              <a:rPr lang="sl-SI" sz="7000" b="1" dirty="0" err="1"/>
              <a:t>Return</a:t>
            </a:r>
            <a:r>
              <a:rPr lang="sl-SI" sz="7000" b="1" dirty="0"/>
              <a:t> </a:t>
            </a:r>
            <a:r>
              <a:rPr lang="sl-SI" sz="7000" b="1" dirty="0" err="1"/>
              <a:t>Potential</a:t>
            </a:r>
            <a:endParaRPr lang="sl-SI" sz="7000" b="1" dirty="0"/>
          </a:p>
        </p:txBody>
      </p:sp>
      <p:sp>
        <p:nvSpPr>
          <p:cNvPr id="7" name="Content Placeholder 2">
            <a:extLst>
              <a:ext uri="{FF2B5EF4-FFF2-40B4-BE49-F238E27FC236}">
                <a16:creationId xmlns:a16="http://schemas.microsoft.com/office/drawing/2014/main" xmlns="" id="{86659A94-D5AC-187B-EA31-6142B641403D}"/>
              </a:ext>
            </a:extLst>
          </p:cNvPr>
          <p:cNvSpPr txBox="1">
            <a:spLocks/>
          </p:cNvSpPr>
          <p:nvPr/>
        </p:nvSpPr>
        <p:spPr>
          <a:xfrm>
            <a:off x="47053" y="2042759"/>
            <a:ext cx="9024939" cy="71427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chemeClr val="bg1"/>
                </a:solidFill>
              </a:rPr>
              <a:t>Patent-protected, high-value flood and coastal protection portfolio with ~30% target product margin.</a:t>
            </a:r>
          </a:p>
          <a:p>
            <a:r>
              <a:rPr lang="en-US" sz="3600" b="1" dirty="0">
                <a:solidFill>
                  <a:schemeClr val="bg1"/>
                </a:solidFill>
              </a:rPr>
              <a:t>Illustrative scale economics vs stated SOM (€30M): modest penetration can generate attractive gross cash returns.</a:t>
            </a:r>
          </a:p>
          <a:p>
            <a:r>
              <a:rPr lang="en-US" sz="3600" b="1" dirty="0">
                <a:solidFill>
                  <a:schemeClr val="bg1"/>
                </a:solidFill>
              </a:rPr>
              <a:t>Business plan stress-test: investment remains financially justified even with ~43% revenue fluctuation.</a:t>
            </a:r>
          </a:p>
          <a:p>
            <a:r>
              <a:rPr lang="en-US" sz="3600" b="1" dirty="0">
                <a:solidFill>
                  <a:schemeClr val="bg1"/>
                </a:solidFill>
              </a:rPr>
              <a:t>Climate-driven rise in flood risk increases multi-continent demand from governments, ports, marinas and critical infrastructure owners.</a:t>
            </a:r>
          </a:p>
        </p:txBody>
      </p:sp>
      <p:graphicFrame>
        <p:nvGraphicFramePr>
          <p:cNvPr id="8" name="Table 3">
            <a:extLst>
              <a:ext uri="{FF2B5EF4-FFF2-40B4-BE49-F238E27FC236}">
                <a16:creationId xmlns:a16="http://schemas.microsoft.com/office/drawing/2014/main" xmlns="" id="{5164D405-EFD7-8CFC-F2EA-97D86663A87E}"/>
              </a:ext>
            </a:extLst>
          </p:cNvPr>
          <p:cNvGraphicFramePr>
            <a:graphicFrameLocks noGrp="1"/>
          </p:cNvGraphicFramePr>
          <p:nvPr>
            <p:extLst>
              <p:ext uri="{D42A27DB-BD31-4B8C-83A1-F6EECF244321}">
                <p14:modId xmlns:p14="http://schemas.microsoft.com/office/powerpoint/2010/main" xmlns="" val="2252664138"/>
              </p:ext>
            </p:extLst>
          </p:nvPr>
        </p:nvGraphicFramePr>
        <p:xfrm>
          <a:off x="9216008" y="1395182"/>
          <a:ext cx="9124872" cy="3130074"/>
        </p:xfrm>
        <a:graphic>
          <a:graphicData uri="http://schemas.openxmlformats.org/drawingml/2006/table">
            <a:tbl>
              <a:tblPr firstRow="1" bandRow="1">
                <a:tableStyleId>{5C22544A-7EE6-4342-B048-85BDC9FD1C3A}</a:tableStyleId>
              </a:tblPr>
              <a:tblGrid>
                <a:gridCol w="2281218">
                  <a:extLst>
                    <a:ext uri="{9D8B030D-6E8A-4147-A177-3AD203B41FA5}">
                      <a16:colId xmlns:a16="http://schemas.microsoft.com/office/drawing/2014/main" xmlns="" val="20000"/>
                    </a:ext>
                  </a:extLst>
                </a:gridCol>
                <a:gridCol w="2281218">
                  <a:extLst>
                    <a:ext uri="{9D8B030D-6E8A-4147-A177-3AD203B41FA5}">
                      <a16:colId xmlns:a16="http://schemas.microsoft.com/office/drawing/2014/main" xmlns="" val="20001"/>
                    </a:ext>
                  </a:extLst>
                </a:gridCol>
                <a:gridCol w="2281218">
                  <a:extLst>
                    <a:ext uri="{9D8B030D-6E8A-4147-A177-3AD203B41FA5}">
                      <a16:colId xmlns:a16="http://schemas.microsoft.com/office/drawing/2014/main" xmlns="" val="20002"/>
                    </a:ext>
                  </a:extLst>
                </a:gridCol>
                <a:gridCol w="2281218">
                  <a:extLst>
                    <a:ext uri="{9D8B030D-6E8A-4147-A177-3AD203B41FA5}">
                      <a16:colId xmlns:a16="http://schemas.microsoft.com/office/drawing/2014/main" xmlns="" val="20003"/>
                    </a:ext>
                  </a:extLst>
                </a:gridCol>
              </a:tblGrid>
              <a:tr h="1006095">
                <a:tc>
                  <a:txBody>
                    <a:bodyPr/>
                    <a:lstStyle/>
                    <a:p>
                      <a:r>
                        <a:rPr sz="2000" b="1" dirty="0">
                          <a:solidFill>
                            <a:schemeClr val="bg1"/>
                          </a:solidFill>
                        </a:rPr>
                        <a:t>Scenario</a:t>
                      </a:r>
                    </a:p>
                  </a:txBody>
                  <a:tcPr>
                    <a:solidFill>
                      <a:srgbClr val="FF0000"/>
                    </a:solidFill>
                  </a:tcPr>
                </a:tc>
                <a:tc>
                  <a:txBody>
                    <a:bodyPr/>
                    <a:lstStyle/>
                    <a:p>
                      <a:r>
                        <a:rPr sz="2000" b="1" dirty="0">
                          <a:solidFill>
                            <a:schemeClr val="bg1"/>
                          </a:solidFill>
                        </a:rPr>
                        <a:t>SOM share</a:t>
                      </a:r>
                    </a:p>
                  </a:txBody>
                  <a:tcPr>
                    <a:solidFill>
                      <a:srgbClr val="FF0000"/>
                    </a:solidFill>
                  </a:tcPr>
                </a:tc>
                <a:tc>
                  <a:txBody>
                    <a:bodyPr/>
                    <a:lstStyle/>
                    <a:p>
                      <a:r>
                        <a:rPr sz="2000" b="1" dirty="0">
                          <a:solidFill>
                            <a:schemeClr val="bg1"/>
                          </a:solidFill>
                        </a:rPr>
                        <a:t>Revenue (€/yr)</a:t>
                      </a:r>
                    </a:p>
                  </a:txBody>
                  <a:tcPr>
                    <a:solidFill>
                      <a:srgbClr val="FF0000"/>
                    </a:solidFill>
                  </a:tcPr>
                </a:tc>
                <a:tc>
                  <a:txBody>
                    <a:bodyPr/>
                    <a:lstStyle/>
                    <a:p>
                      <a:r>
                        <a:rPr sz="2000" b="1" dirty="0">
                          <a:solidFill>
                            <a:schemeClr val="bg1"/>
                          </a:solidFill>
                        </a:rPr>
                        <a:t>Gross profit*</a:t>
                      </a:r>
                    </a:p>
                  </a:txBody>
                  <a:tcPr>
                    <a:solidFill>
                      <a:srgbClr val="FF0000"/>
                    </a:solidFill>
                  </a:tcPr>
                </a:tc>
                <a:extLst>
                  <a:ext uri="{0D108BD9-81ED-4DB2-BD59-A6C34878D82A}">
                    <a16:rowId xmlns:a16="http://schemas.microsoft.com/office/drawing/2014/main" xmlns="" val="10000"/>
                  </a:ext>
                </a:extLst>
              </a:tr>
              <a:tr h="1006095">
                <a:tc>
                  <a:txBody>
                    <a:bodyPr/>
                    <a:lstStyle/>
                    <a:p>
                      <a:r>
                        <a:rPr sz="2000" b="1" dirty="0">
                          <a:solidFill>
                            <a:schemeClr val="bg1"/>
                          </a:solidFill>
                        </a:rPr>
                        <a:t>Conservative</a:t>
                      </a:r>
                    </a:p>
                  </a:txBody>
                  <a:tcPr>
                    <a:solidFill>
                      <a:srgbClr val="C00000"/>
                    </a:solidFill>
                  </a:tcPr>
                </a:tc>
                <a:tc>
                  <a:txBody>
                    <a:bodyPr/>
                    <a:lstStyle/>
                    <a:p>
                      <a:r>
                        <a:rPr sz="2000" b="1" dirty="0">
                          <a:solidFill>
                            <a:schemeClr val="bg1"/>
                          </a:solidFill>
                        </a:rPr>
                        <a:t>5%</a:t>
                      </a:r>
                    </a:p>
                  </a:txBody>
                  <a:tcPr>
                    <a:solidFill>
                      <a:srgbClr val="C00000"/>
                    </a:solidFill>
                  </a:tcPr>
                </a:tc>
                <a:tc>
                  <a:txBody>
                    <a:bodyPr/>
                    <a:lstStyle/>
                    <a:p>
                      <a:r>
                        <a:rPr sz="2000" b="1">
                          <a:solidFill>
                            <a:schemeClr val="bg1"/>
                          </a:solidFill>
                        </a:rPr>
                        <a:t>1.5M</a:t>
                      </a:r>
                    </a:p>
                  </a:txBody>
                  <a:tcPr>
                    <a:solidFill>
                      <a:srgbClr val="C00000"/>
                    </a:solidFill>
                  </a:tcPr>
                </a:tc>
                <a:tc>
                  <a:txBody>
                    <a:bodyPr/>
                    <a:lstStyle/>
                    <a:p>
                      <a:r>
                        <a:rPr sz="2000" b="1" dirty="0">
                          <a:solidFill>
                            <a:schemeClr val="bg1"/>
                          </a:solidFill>
                        </a:rPr>
                        <a:t>0.5M</a:t>
                      </a:r>
                    </a:p>
                  </a:txBody>
                  <a:tcPr>
                    <a:solidFill>
                      <a:srgbClr val="C00000"/>
                    </a:solidFill>
                  </a:tcPr>
                </a:tc>
                <a:extLst>
                  <a:ext uri="{0D108BD9-81ED-4DB2-BD59-A6C34878D82A}">
                    <a16:rowId xmlns:a16="http://schemas.microsoft.com/office/drawing/2014/main" xmlns="" val="10001"/>
                  </a:ext>
                </a:extLst>
              </a:tr>
              <a:tr h="558942">
                <a:tc>
                  <a:txBody>
                    <a:bodyPr/>
                    <a:lstStyle/>
                    <a:p>
                      <a:r>
                        <a:rPr sz="2000" b="1" dirty="0">
                          <a:solidFill>
                            <a:schemeClr val="bg1"/>
                          </a:solidFill>
                        </a:rPr>
                        <a:t>Base</a:t>
                      </a:r>
                    </a:p>
                  </a:txBody>
                  <a:tcPr>
                    <a:solidFill>
                      <a:srgbClr val="C00000"/>
                    </a:solidFill>
                  </a:tcPr>
                </a:tc>
                <a:tc>
                  <a:txBody>
                    <a:bodyPr/>
                    <a:lstStyle/>
                    <a:p>
                      <a:r>
                        <a:rPr sz="2000" b="1">
                          <a:solidFill>
                            <a:schemeClr val="bg1"/>
                          </a:solidFill>
                        </a:rPr>
                        <a:t>10%</a:t>
                      </a:r>
                    </a:p>
                  </a:txBody>
                  <a:tcPr>
                    <a:solidFill>
                      <a:srgbClr val="C00000"/>
                    </a:solidFill>
                  </a:tcPr>
                </a:tc>
                <a:tc>
                  <a:txBody>
                    <a:bodyPr/>
                    <a:lstStyle/>
                    <a:p>
                      <a:r>
                        <a:rPr sz="2000" b="1">
                          <a:solidFill>
                            <a:schemeClr val="bg1"/>
                          </a:solidFill>
                        </a:rPr>
                        <a:t>3.0M</a:t>
                      </a:r>
                    </a:p>
                  </a:txBody>
                  <a:tcPr>
                    <a:solidFill>
                      <a:srgbClr val="C00000"/>
                    </a:solidFill>
                  </a:tcPr>
                </a:tc>
                <a:tc>
                  <a:txBody>
                    <a:bodyPr/>
                    <a:lstStyle/>
                    <a:p>
                      <a:r>
                        <a:rPr sz="2000" b="1">
                          <a:solidFill>
                            <a:schemeClr val="bg1"/>
                          </a:solidFill>
                        </a:rPr>
                        <a:t>0.9M</a:t>
                      </a:r>
                    </a:p>
                  </a:txBody>
                  <a:tcPr>
                    <a:solidFill>
                      <a:srgbClr val="C00000"/>
                    </a:solidFill>
                  </a:tcPr>
                </a:tc>
                <a:extLst>
                  <a:ext uri="{0D108BD9-81ED-4DB2-BD59-A6C34878D82A}">
                    <a16:rowId xmlns:a16="http://schemas.microsoft.com/office/drawing/2014/main" xmlns="" val="10002"/>
                  </a:ext>
                </a:extLst>
              </a:tr>
              <a:tr h="558942">
                <a:tc>
                  <a:txBody>
                    <a:bodyPr/>
                    <a:lstStyle/>
                    <a:p>
                      <a:r>
                        <a:rPr sz="2000" b="1">
                          <a:solidFill>
                            <a:schemeClr val="bg1"/>
                          </a:solidFill>
                        </a:rPr>
                        <a:t>Upside</a:t>
                      </a:r>
                    </a:p>
                  </a:txBody>
                  <a:tcPr>
                    <a:solidFill>
                      <a:srgbClr val="C00000"/>
                    </a:solidFill>
                  </a:tcPr>
                </a:tc>
                <a:tc>
                  <a:txBody>
                    <a:bodyPr/>
                    <a:lstStyle/>
                    <a:p>
                      <a:r>
                        <a:rPr sz="2000" b="1">
                          <a:solidFill>
                            <a:schemeClr val="bg1"/>
                          </a:solidFill>
                        </a:rPr>
                        <a:t>20%</a:t>
                      </a:r>
                    </a:p>
                  </a:txBody>
                  <a:tcPr>
                    <a:solidFill>
                      <a:srgbClr val="C00000"/>
                    </a:solidFill>
                  </a:tcPr>
                </a:tc>
                <a:tc>
                  <a:txBody>
                    <a:bodyPr/>
                    <a:lstStyle/>
                    <a:p>
                      <a:r>
                        <a:rPr sz="2000" b="1" dirty="0">
                          <a:solidFill>
                            <a:schemeClr val="bg1"/>
                          </a:solidFill>
                        </a:rPr>
                        <a:t>6.0M</a:t>
                      </a:r>
                    </a:p>
                  </a:txBody>
                  <a:tcPr>
                    <a:solidFill>
                      <a:srgbClr val="C00000"/>
                    </a:solidFill>
                  </a:tcPr>
                </a:tc>
                <a:tc>
                  <a:txBody>
                    <a:bodyPr/>
                    <a:lstStyle/>
                    <a:p>
                      <a:r>
                        <a:rPr sz="2000" b="1" dirty="0">
                          <a:solidFill>
                            <a:schemeClr val="bg1"/>
                          </a:solidFill>
                        </a:rPr>
                        <a:t>1.8M</a:t>
                      </a:r>
                    </a:p>
                  </a:txBody>
                  <a:tcPr>
                    <a:solidFill>
                      <a:srgbClr val="C00000"/>
                    </a:solidFill>
                  </a:tcPr>
                </a:tc>
                <a:extLst>
                  <a:ext uri="{0D108BD9-81ED-4DB2-BD59-A6C34878D82A}">
                    <a16:rowId xmlns:a16="http://schemas.microsoft.com/office/drawing/2014/main" xmlns="" val="10003"/>
                  </a:ext>
                </a:extLst>
              </a:tr>
            </a:tbl>
          </a:graphicData>
        </a:graphic>
      </p:graphicFrame>
      <p:sp>
        <p:nvSpPr>
          <p:cNvPr id="9" name="TextBox 4">
            <a:extLst>
              <a:ext uri="{FF2B5EF4-FFF2-40B4-BE49-F238E27FC236}">
                <a16:creationId xmlns:a16="http://schemas.microsoft.com/office/drawing/2014/main" xmlns="" id="{8E4787BB-426A-EBFC-BCDF-60100A013958}"/>
              </a:ext>
            </a:extLst>
          </p:cNvPr>
          <p:cNvSpPr txBox="1"/>
          <p:nvPr/>
        </p:nvSpPr>
        <p:spPr>
          <a:xfrm>
            <a:off x="11248304" y="4525256"/>
            <a:ext cx="6569945" cy="369332"/>
          </a:xfrm>
          <a:prstGeom prst="rect">
            <a:avLst/>
          </a:prstGeom>
          <a:noFill/>
        </p:spPr>
        <p:txBody>
          <a:bodyPr wrap="square">
            <a:spAutoFit/>
          </a:bodyPr>
          <a:lstStyle/>
          <a:p>
            <a:r>
              <a:rPr dirty="0">
                <a:solidFill>
                  <a:schemeClr val="bg1"/>
                </a:solidFill>
              </a:rPr>
              <a:t>*Based on 30% target margin; excludes overhead &amp; taxes.</a:t>
            </a:r>
          </a:p>
        </p:txBody>
      </p:sp>
      <p:graphicFrame>
        <p:nvGraphicFramePr>
          <p:cNvPr id="10" name="Tabela 9">
            <a:extLst>
              <a:ext uri="{FF2B5EF4-FFF2-40B4-BE49-F238E27FC236}">
                <a16:creationId xmlns:a16="http://schemas.microsoft.com/office/drawing/2014/main" xmlns="" id="{AF771106-145A-5320-FBD6-3C70D8A117FB}"/>
              </a:ext>
            </a:extLst>
          </p:cNvPr>
          <p:cNvGraphicFramePr>
            <a:graphicFrameLocks noGrp="1"/>
          </p:cNvGraphicFramePr>
          <p:nvPr>
            <p:extLst>
              <p:ext uri="{D42A27DB-BD31-4B8C-83A1-F6EECF244321}">
                <p14:modId xmlns:p14="http://schemas.microsoft.com/office/powerpoint/2010/main" xmlns="" val="2572875207"/>
              </p:ext>
            </p:extLst>
          </p:nvPr>
        </p:nvGraphicFramePr>
        <p:xfrm>
          <a:off x="9216008" y="4953985"/>
          <a:ext cx="9182718" cy="5346137"/>
        </p:xfrm>
        <a:graphic>
          <a:graphicData uri="http://schemas.openxmlformats.org/drawingml/2006/table">
            <a:tbl>
              <a:tblPr/>
              <a:tblGrid>
                <a:gridCol w="2411623">
                  <a:extLst>
                    <a:ext uri="{9D8B030D-6E8A-4147-A177-3AD203B41FA5}">
                      <a16:colId xmlns:a16="http://schemas.microsoft.com/office/drawing/2014/main" xmlns="" val="1034242428"/>
                    </a:ext>
                  </a:extLst>
                </a:gridCol>
                <a:gridCol w="2040604">
                  <a:extLst>
                    <a:ext uri="{9D8B030D-6E8A-4147-A177-3AD203B41FA5}">
                      <a16:colId xmlns:a16="http://schemas.microsoft.com/office/drawing/2014/main" xmlns="" val="3363568941"/>
                    </a:ext>
                  </a:extLst>
                </a:gridCol>
                <a:gridCol w="4730491">
                  <a:extLst>
                    <a:ext uri="{9D8B030D-6E8A-4147-A177-3AD203B41FA5}">
                      <a16:colId xmlns:a16="http://schemas.microsoft.com/office/drawing/2014/main" xmlns="" val="1545258689"/>
                    </a:ext>
                  </a:extLst>
                </a:gridCol>
              </a:tblGrid>
              <a:tr h="422507">
                <a:tc>
                  <a:txBody>
                    <a:bodyPr/>
                    <a:lstStyle/>
                    <a:p>
                      <a:pPr>
                        <a:buNone/>
                      </a:pPr>
                      <a:r>
                        <a:rPr lang="sl-SI" sz="2100" b="1">
                          <a:solidFill>
                            <a:schemeClr val="bg1"/>
                          </a:solidFill>
                        </a:rPr>
                        <a:t>Risk</a:t>
                      </a:r>
                    </a:p>
                  </a:txBody>
                  <a:tcPr marL="72999" marR="72999" marT="36500" marB="36500" anchor="ctr">
                    <a:lnL>
                      <a:noFill/>
                    </a:lnL>
                    <a:lnR>
                      <a:noFill/>
                    </a:lnR>
                    <a:lnT>
                      <a:noFill/>
                    </a:lnT>
                    <a:lnB>
                      <a:noFill/>
                    </a:lnB>
                    <a:solidFill>
                      <a:srgbClr val="FF0000"/>
                    </a:solidFill>
                  </a:tcPr>
                </a:tc>
                <a:tc>
                  <a:txBody>
                    <a:bodyPr/>
                    <a:lstStyle/>
                    <a:p>
                      <a:pPr>
                        <a:buNone/>
                      </a:pPr>
                      <a:r>
                        <a:rPr lang="sl-SI" sz="2100" b="1">
                          <a:solidFill>
                            <a:schemeClr val="bg1"/>
                          </a:solidFill>
                        </a:rPr>
                        <a:t>Potential impact</a:t>
                      </a:r>
                    </a:p>
                  </a:txBody>
                  <a:tcPr marL="72999" marR="72999" marT="36500" marB="36500" anchor="ctr">
                    <a:lnL>
                      <a:noFill/>
                    </a:lnL>
                    <a:lnR>
                      <a:noFill/>
                    </a:lnR>
                    <a:lnT>
                      <a:noFill/>
                    </a:lnT>
                    <a:lnB>
                      <a:noFill/>
                    </a:lnB>
                    <a:solidFill>
                      <a:srgbClr val="FF0000"/>
                    </a:solidFill>
                  </a:tcPr>
                </a:tc>
                <a:tc>
                  <a:txBody>
                    <a:bodyPr/>
                    <a:lstStyle/>
                    <a:p>
                      <a:pPr>
                        <a:buNone/>
                      </a:pPr>
                      <a:r>
                        <a:rPr lang="sl-SI" sz="2100" b="1" dirty="0" err="1">
                          <a:solidFill>
                            <a:schemeClr val="bg1"/>
                          </a:solidFill>
                        </a:rPr>
                        <a:t>Mitigation</a:t>
                      </a:r>
                      <a:endParaRPr lang="sl-SI" sz="2100" b="1" dirty="0">
                        <a:solidFill>
                          <a:schemeClr val="bg1"/>
                        </a:solidFill>
                      </a:endParaRPr>
                    </a:p>
                  </a:txBody>
                  <a:tcPr marL="72999" marR="72999" marT="36500" marB="36500" anchor="ctr">
                    <a:lnL>
                      <a:noFill/>
                    </a:lnL>
                    <a:lnR>
                      <a:noFill/>
                    </a:lnR>
                    <a:lnT>
                      <a:noFill/>
                    </a:lnT>
                    <a:lnB>
                      <a:noFill/>
                    </a:lnB>
                    <a:solidFill>
                      <a:srgbClr val="FF0000"/>
                    </a:solidFill>
                  </a:tcPr>
                </a:tc>
                <a:extLst>
                  <a:ext uri="{0D108BD9-81ED-4DB2-BD59-A6C34878D82A}">
                    <a16:rowId xmlns:a16="http://schemas.microsoft.com/office/drawing/2014/main" xmlns="" val="160748851"/>
                  </a:ext>
                </a:extLst>
              </a:tr>
              <a:tr h="1357570">
                <a:tc>
                  <a:txBody>
                    <a:bodyPr/>
                    <a:lstStyle/>
                    <a:p>
                      <a:pPr>
                        <a:buNone/>
                      </a:pPr>
                      <a:r>
                        <a:rPr lang="en-US" sz="2100" b="1" dirty="0">
                          <a:solidFill>
                            <a:schemeClr val="bg1"/>
                          </a:solidFill>
                        </a:rPr>
                        <a:t>Demand volatility (public budgets &amp; tender timing)</a:t>
                      </a:r>
                    </a:p>
                  </a:txBody>
                  <a:tcPr marL="72999" marR="72999" marT="36500" marB="36500" anchor="ctr">
                    <a:lnL>
                      <a:noFill/>
                    </a:lnL>
                    <a:lnR>
                      <a:noFill/>
                    </a:lnR>
                    <a:lnT>
                      <a:noFill/>
                    </a:lnT>
                    <a:lnB>
                      <a:noFill/>
                    </a:lnB>
                    <a:solidFill>
                      <a:srgbClr val="C00000"/>
                    </a:solidFill>
                  </a:tcPr>
                </a:tc>
                <a:tc>
                  <a:txBody>
                    <a:bodyPr/>
                    <a:lstStyle/>
                    <a:p>
                      <a:pPr>
                        <a:buNone/>
                      </a:pPr>
                      <a:r>
                        <a:rPr lang="sl-SI" sz="2100" b="1">
                          <a:solidFill>
                            <a:schemeClr val="bg1"/>
                          </a:solidFill>
                        </a:rPr>
                        <a:t>Lumpy revenue, delayed scale-up</a:t>
                      </a:r>
                    </a:p>
                  </a:txBody>
                  <a:tcPr marL="72999" marR="72999" marT="36500" marB="36500" anchor="ctr">
                    <a:lnL>
                      <a:noFill/>
                    </a:lnL>
                    <a:lnR>
                      <a:noFill/>
                    </a:lnR>
                    <a:lnT>
                      <a:noFill/>
                    </a:lnT>
                    <a:lnB>
                      <a:noFill/>
                    </a:lnB>
                    <a:solidFill>
                      <a:srgbClr val="C00000"/>
                    </a:solidFill>
                  </a:tcPr>
                </a:tc>
                <a:tc>
                  <a:txBody>
                    <a:bodyPr/>
                    <a:lstStyle/>
                    <a:p>
                      <a:pPr>
                        <a:buNone/>
                      </a:pPr>
                      <a:r>
                        <a:rPr lang="en-US" sz="2100" b="1" dirty="0">
                          <a:solidFill>
                            <a:schemeClr val="bg1"/>
                          </a:solidFill>
                        </a:rPr>
                        <a:t>Diversify buyer mix (gov + ports/marinas + industry), multi-continent distributors, framework agreements</a:t>
                      </a:r>
                    </a:p>
                  </a:txBody>
                  <a:tcPr marL="72999" marR="72999" marT="36500" marB="36500" anchor="ctr">
                    <a:lnL>
                      <a:noFill/>
                    </a:lnL>
                    <a:lnR>
                      <a:noFill/>
                    </a:lnR>
                    <a:lnT>
                      <a:noFill/>
                    </a:lnT>
                    <a:lnB>
                      <a:noFill/>
                    </a:lnB>
                    <a:solidFill>
                      <a:srgbClr val="C00000"/>
                    </a:solidFill>
                  </a:tcPr>
                </a:tc>
                <a:extLst>
                  <a:ext uri="{0D108BD9-81ED-4DB2-BD59-A6C34878D82A}">
                    <a16:rowId xmlns:a16="http://schemas.microsoft.com/office/drawing/2014/main" xmlns="" val="2327776787"/>
                  </a:ext>
                </a:extLst>
              </a:tr>
              <a:tr h="1104245">
                <a:tc>
                  <a:txBody>
                    <a:bodyPr/>
                    <a:lstStyle/>
                    <a:p>
                      <a:pPr>
                        <a:buNone/>
                      </a:pPr>
                      <a:r>
                        <a:rPr lang="sl-SI" sz="2100" b="1" dirty="0">
                          <a:solidFill>
                            <a:schemeClr val="bg1"/>
                          </a:solidFill>
                        </a:rPr>
                        <a:t>Scale-up &amp; </a:t>
                      </a:r>
                      <a:r>
                        <a:rPr lang="sl-SI" sz="2100" b="1" dirty="0" err="1">
                          <a:solidFill>
                            <a:schemeClr val="bg1"/>
                          </a:solidFill>
                        </a:rPr>
                        <a:t>supply</a:t>
                      </a:r>
                      <a:r>
                        <a:rPr lang="sl-SI" sz="2100" b="1" dirty="0">
                          <a:solidFill>
                            <a:schemeClr val="bg1"/>
                          </a:solidFill>
                        </a:rPr>
                        <a:t> </a:t>
                      </a:r>
                      <a:r>
                        <a:rPr lang="sl-SI" sz="2100" b="1" dirty="0" err="1">
                          <a:solidFill>
                            <a:schemeClr val="bg1"/>
                          </a:solidFill>
                        </a:rPr>
                        <a:t>chain</a:t>
                      </a:r>
                      <a:r>
                        <a:rPr lang="sl-SI" sz="2100" b="1" dirty="0">
                          <a:solidFill>
                            <a:schemeClr val="bg1"/>
                          </a:solidFill>
                        </a:rPr>
                        <a:t> </a:t>
                      </a:r>
                      <a:r>
                        <a:rPr lang="sl-SI" sz="2100" b="1" dirty="0" err="1">
                          <a:solidFill>
                            <a:schemeClr val="bg1"/>
                          </a:solidFill>
                        </a:rPr>
                        <a:t>execution</a:t>
                      </a:r>
                      <a:endParaRPr lang="sl-SI" sz="2100" b="1" dirty="0">
                        <a:solidFill>
                          <a:schemeClr val="bg1"/>
                        </a:solidFill>
                      </a:endParaRPr>
                    </a:p>
                  </a:txBody>
                  <a:tcPr marL="72999" marR="72999" marT="36500" marB="36500" anchor="ctr">
                    <a:lnL>
                      <a:noFill/>
                    </a:lnL>
                    <a:lnR>
                      <a:noFill/>
                    </a:lnR>
                    <a:lnT>
                      <a:noFill/>
                    </a:lnT>
                    <a:lnB>
                      <a:noFill/>
                    </a:lnB>
                    <a:solidFill>
                      <a:srgbClr val="C00000"/>
                    </a:solidFill>
                  </a:tcPr>
                </a:tc>
                <a:tc>
                  <a:txBody>
                    <a:bodyPr/>
                    <a:lstStyle/>
                    <a:p>
                      <a:pPr>
                        <a:buNone/>
                      </a:pPr>
                      <a:r>
                        <a:rPr lang="en-US" sz="2100" b="1">
                          <a:solidFill>
                            <a:schemeClr val="bg1"/>
                          </a:solidFill>
                        </a:rPr>
                        <a:t>Delivery delays, cost overruns, margin erosion</a:t>
                      </a:r>
                    </a:p>
                  </a:txBody>
                  <a:tcPr marL="72999" marR="72999" marT="36500" marB="36500" anchor="ctr">
                    <a:lnL>
                      <a:noFill/>
                    </a:lnL>
                    <a:lnR>
                      <a:noFill/>
                    </a:lnR>
                    <a:lnT>
                      <a:noFill/>
                    </a:lnT>
                    <a:lnB>
                      <a:noFill/>
                    </a:lnB>
                    <a:solidFill>
                      <a:srgbClr val="C00000"/>
                    </a:solidFill>
                  </a:tcPr>
                </a:tc>
                <a:tc>
                  <a:txBody>
                    <a:bodyPr/>
                    <a:lstStyle/>
                    <a:p>
                      <a:pPr>
                        <a:buNone/>
                      </a:pPr>
                      <a:r>
                        <a:rPr lang="en-US" sz="2100" b="1">
                          <a:solidFill>
                            <a:schemeClr val="bg1"/>
                          </a:solidFill>
                        </a:rPr>
                        <a:t>Phased capacity ramp, dual-sourcing, safety stock for critical components, ISO-aligned QA</a:t>
                      </a:r>
                    </a:p>
                  </a:txBody>
                  <a:tcPr marL="72999" marR="72999" marT="36500" marB="36500" anchor="ctr">
                    <a:lnL>
                      <a:noFill/>
                    </a:lnL>
                    <a:lnR>
                      <a:noFill/>
                    </a:lnR>
                    <a:lnT>
                      <a:noFill/>
                    </a:lnT>
                    <a:lnB>
                      <a:noFill/>
                    </a:lnB>
                    <a:solidFill>
                      <a:srgbClr val="C00000"/>
                    </a:solidFill>
                  </a:tcPr>
                </a:tc>
                <a:extLst>
                  <a:ext uri="{0D108BD9-81ED-4DB2-BD59-A6C34878D82A}">
                    <a16:rowId xmlns:a16="http://schemas.microsoft.com/office/drawing/2014/main" xmlns="" val="1524814689"/>
                  </a:ext>
                </a:extLst>
              </a:tr>
              <a:tr h="1357570">
                <a:tc>
                  <a:txBody>
                    <a:bodyPr/>
                    <a:lstStyle/>
                    <a:p>
                      <a:pPr>
                        <a:buNone/>
                      </a:pPr>
                      <a:r>
                        <a:rPr lang="sl-SI" sz="2100" b="1">
                          <a:solidFill>
                            <a:schemeClr val="bg1"/>
                          </a:solidFill>
                        </a:rPr>
                        <a:t>Competitive &amp; pricing pressure</a:t>
                      </a:r>
                    </a:p>
                  </a:txBody>
                  <a:tcPr marL="72999" marR="72999" marT="36500" marB="36500" anchor="ctr">
                    <a:lnL>
                      <a:noFill/>
                    </a:lnL>
                    <a:lnR>
                      <a:noFill/>
                    </a:lnR>
                    <a:lnT>
                      <a:noFill/>
                    </a:lnT>
                    <a:lnB>
                      <a:noFill/>
                    </a:lnB>
                    <a:solidFill>
                      <a:srgbClr val="C00000"/>
                    </a:solidFill>
                  </a:tcPr>
                </a:tc>
                <a:tc>
                  <a:txBody>
                    <a:bodyPr/>
                    <a:lstStyle/>
                    <a:p>
                      <a:pPr>
                        <a:buNone/>
                      </a:pPr>
                      <a:r>
                        <a:rPr lang="sl-SI" sz="2100" b="1">
                          <a:solidFill>
                            <a:schemeClr val="bg1"/>
                          </a:solidFill>
                        </a:rPr>
                        <a:t>Lower margins, lost bids</a:t>
                      </a:r>
                    </a:p>
                  </a:txBody>
                  <a:tcPr marL="72999" marR="72999" marT="36500" marB="36500" anchor="ctr">
                    <a:lnL>
                      <a:noFill/>
                    </a:lnL>
                    <a:lnR>
                      <a:noFill/>
                    </a:lnR>
                    <a:lnT>
                      <a:noFill/>
                    </a:lnT>
                    <a:lnB>
                      <a:noFill/>
                    </a:lnB>
                    <a:solidFill>
                      <a:srgbClr val="C00000"/>
                    </a:solidFill>
                  </a:tcPr>
                </a:tc>
                <a:tc>
                  <a:txBody>
                    <a:bodyPr/>
                    <a:lstStyle/>
                    <a:p>
                      <a:pPr>
                        <a:buNone/>
                      </a:pPr>
                      <a:r>
                        <a:rPr lang="en-US" sz="2100" b="1">
                          <a:solidFill>
                            <a:schemeClr val="bg1"/>
                          </a:solidFill>
                        </a:rPr>
                        <a:t>Lead with patented differentiation, third-party performance validation, TCO-based selling, focus on high-risk premium sites</a:t>
                      </a:r>
                    </a:p>
                  </a:txBody>
                  <a:tcPr marL="72999" marR="72999" marT="36500" marB="36500" anchor="ctr">
                    <a:lnL>
                      <a:noFill/>
                    </a:lnL>
                    <a:lnR>
                      <a:noFill/>
                    </a:lnR>
                    <a:lnT>
                      <a:noFill/>
                    </a:lnT>
                    <a:lnB>
                      <a:noFill/>
                    </a:lnB>
                    <a:solidFill>
                      <a:srgbClr val="C00000"/>
                    </a:solidFill>
                  </a:tcPr>
                </a:tc>
                <a:extLst>
                  <a:ext uri="{0D108BD9-81ED-4DB2-BD59-A6C34878D82A}">
                    <a16:rowId xmlns:a16="http://schemas.microsoft.com/office/drawing/2014/main" xmlns="" val="2585178424"/>
                  </a:ext>
                </a:extLst>
              </a:tr>
              <a:tr h="1104245">
                <a:tc>
                  <a:txBody>
                    <a:bodyPr/>
                    <a:lstStyle/>
                    <a:p>
                      <a:pPr>
                        <a:buNone/>
                      </a:pPr>
                      <a:r>
                        <a:rPr lang="sl-SI" sz="2100" b="1" dirty="0" err="1">
                          <a:solidFill>
                            <a:schemeClr val="bg1"/>
                          </a:solidFill>
                        </a:rPr>
                        <a:t>Extreme-event</a:t>
                      </a:r>
                      <a:r>
                        <a:rPr lang="sl-SI" sz="2100" b="1" dirty="0">
                          <a:solidFill>
                            <a:schemeClr val="bg1"/>
                          </a:solidFill>
                        </a:rPr>
                        <a:t> </a:t>
                      </a:r>
                      <a:r>
                        <a:rPr lang="sl-SI" sz="2100" b="1" dirty="0" err="1">
                          <a:solidFill>
                            <a:schemeClr val="bg1"/>
                          </a:solidFill>
                        </a:rPr>
                        <a:t>performance</a:t>
                      </a:r>
                      <a:r>
                        <a:rPr lang="sl-SI" sz="2100" b="1" dirty="0">
                          <a:solidFill>
                            <a:schemeClr val="bg1"/>
                          </a:solidFill>
                        </a:rPr>
                        <a:t> &amp; </a:t>
                      </a:r>
                      <a:r>
                        <a:rPr lang="sl-SI" sz="2100" b="1" dirty="0" err="1">
                          <a:solidFill>
                            <a:schemeClr val="bg1"/>
                          </a:solidFill>
                        </a:rPr>
                        <a:t>liability</a:t>
                      </a:r>
                      <a:endParaRPr lang="sl-SI" sz="2100" b="1" dirty="0">
                        <a:solidFill>
                          <a:schemeClr val="bg1"/>
                        </a:solidFill>
                      </a:endParaRPr>
                    </a:p>
                  </a:txBody>
                  <a:tcPr marL="72999" marR="72999" marT="36500" marB="36500" anchor="ctr">
                    <a:lnL>
                      <a:noFill/>
                    </a:lnL>
                    <a:lnR>
                      <a:noFill/>
                    </a:lnR>
                    <a:lnT>
                      <a:noFill/>
                    </a:lnT>
                    <a:lnB>
                      <a:noFill/>
                    </a:lnB>
                    <a:solidFill>
                      <a:srgbClr val="C00000"/>
                    </a:solidFill>
                  </a:tcPr>
                </a:tc>
                <a:tc>
                  <a:txBody>
                    <a:bodyPr/>
                    <a:lstStyle/>
                    <a:p>
                      <a:pPr>
                        <a:buNone/>
                      </a:pPr>
                      <a:r>
                        <a:rPr lang="sl-SI" sz="2100" b="1">
                          <a:solidFill>
                            <a:schemeClr val="bg1"/>
                          </a:solidFill>
                        </a:rPr>
                        <a:t>Reputation risk, claims</a:t>
                      </a:r>
                    </a:p>
                  </a:txBody>
                  <a:tcPr marL="72999" marR="72999" marT="36500" marB="36500" anchor="ctr">
                    <a:lnL>
                      <a:noFill/>
                    </a:lnL>
                    <a:lnR>
                      <a:noFill/>
                    </a:lnR>
                    <a:lnT>
                      <a:noFill/>
                    </a:lnT>
                    <a:lnB>
                      <a:noFill/>
                    </a:lnB>
                    <a:solidFill>
                      <a:srgbClr val="C00000"/>
                    </a:solidFill>
                  </a:tcPr>
                </a:tc>
                <a:tc>
                  <a:txBody>
                    <a:bodyPr/>
                    <a:lstStyle/>
                    <a:p>
                      <a:pPr>
                        <a:buNone/>
                      </a:pPr>
                      <a:r>
                        <a:rPr lang="en-US" sz="2100" b="1" dirty="0">
                          <a:solidFill>
                            <a:schemeClr val="bg1"/>
                          </a:solidFill>
                        </a:rPr>
                        <a:t>Extensive field tests, clear deployment protocols &amp; training, robust after-sales, insurance coverage</a:t>
                      </a:r>
                    </a:p>
                  </a:txBody>
                  <a:tcPr marL="72999" marR="72999" marT="36500" marB="36500" anchor="ctr">
                    <a:lnL>
                      <a:noFill/>
                    </a:lnL>
                    <a:lnR>
                      <a:noFill/>
                    </a:lnR>
                    <a:lnT>
                      <a:noFill/>
                    </a:lnT>
                    <a:lnB>
                      <a:noFill/>
                    </a:lnB>
                    <a:solidFill>
                      <a:srgbClr val="C00000"/>
                    </a:solidFill>
                  </a:tcPr>
                </a:tc>
                <a:extLst>
                  <a:ext uri="{0D108BD9-81ED-4DB2-BD59-A6C34878D82A}">
                    <a16:rowId xmlns:a16="http://schemas.microsoft.com/office/drawing/2014/main" xmlns="" val="1587180509"/>
                  </a:ext>
                </a:extLst>
              </a:tr>
            </a:tbl>
          </a:graphicData>
        </a:graphic>
      </p:graphicFrame>
    </p:spTree>
    <p:extLst>
      <p:ext uri="{BB962C8B-B14F-4D97-AF65-F5344CB8AC3E}">
        <p14:creationId xmlns:p14="http://schemas.microsoft.com/office/powerpoint/2010/main" xmlns="" val="217032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2" name="Group 2"/>
          <p:cNvGrpSpPr/>
          <p:nvPr/>
        </p:nvGrpSpPr>
        <p:grpSpPr>
          <a:xfrm>
            <a:off x="-628491" y="3045142"/>
            <a:ext cx="19544981" cy="8367366"/>
            <a:chOff x="0" y="0"/>
            <a:chExt cx="5147649" cy="2203751"/>
          </a:xfrm>
        </p:grpSpPr>
        <p:sp>
          <p:nvSpPr>
            <p:cNvPr id="3" name="Freeform 3"/>
            <p:cNvSpPr/>
            <p:nvPr/>
          </p:nvSpPr>
          <p:spPr>
            <a:xfrm>
              <a:off x="0" y="0"/>
              <a:ext cx="5147649" cy="2203751"/>
            </a:xfrm>
            <a:custGeom>
              <a:avLst/>
              <a:gdLst/>
              <a:ahLst/>
              <a:cxnLst/>
              <a:rect l="l" t="t" r="r" b="b"/>
              <a:pathLst>
                <a:path w="5147649" h="2203751">
                  <a:moveTo>
                    <a:pt x="0" y="0"/>
                  </a:moveTo>
                  <a:lnTo>
                    <a:pt x="5147649" y="0"/>
                  </a:lnTo>
                  <a:lnTo>
                    <a:pt x="5147649" y="2203751"/>
                  </a:lnTo>
                  <a:lnTo>
                    <a:pt x="0" y="2203751"/>
                  </a:lnTo>
                  <a:close/>
                </a:path>
              </a:pathLst>
            </a:custGeom>
            <a:solidFill>
              <a:srgbClr val="161616"/>
            </a:solidFill>
          </p:spPr>
        </p:sp>
        <p:sp>
          <p:nvSpPr>
            <p:cNvPr id="4" name="TextBox 4"/>
            <p:cNvSpPr txBox="1"/>
            <p:nvPr/>
          </p:nvSpPr>
          <p:spPr>
            <a:xfrm>
              <a:off x="0" y="-76200"/>
              <a:ext cx="5147649" cy="2279951"/>
            </a:xfrm>
            <a:prstGeom prst="rect">
              <a:avLst/>
            </a:prstGeom>
          </p:spPr>
          <p:txBody>
            <a:bodyPr lIns="50800" tIns="50800" rIns="50800" bIns="50800" rtlCol="0" anchor="ctr"/>
            <a:lstStyle/>
            <a:p>
              <a:pPr algn="ctr">
                <a:lnSpc>
                  <a:spcPts val="3500"/>
                </a:lnSpc>
              </a:pPr>
              <a:endParaRPr/>
            </a:p>
          </p:txBody>
        </p:sp>
      </p:grpSp>
      <p:grpSp>
        <p:nvGrpSpPr>
          <p:cNvPr id="5" name="Group 5"/>
          <p:cNvGrpSpPr/>
          <p:nvPr/>
        </p:nvGrpSpPr>
        <p:grpSpPr>
          <a:xfrm rot="-2700000">
            <a:off x="44289" y="3555665"/>
            <a:ext cx="1968822" cy="1362350"/>
            <a:chOff x="0" y="0"/>
            <a:chExt cx="8442659" cy="5842000"/>
          </a:xfrm>
        </p:grpSpPr>
        <p:sp>
          <p:nvSpPr>
            <p:cNvPr id="6" name="Freeform 6"/>
            <p:cNvSpPr/>
            <p:nvPr/>
          </p:nvSpPr>
          <p:spPr>
            <a:xfrm>
              <a:off x="68580" y="100330"/>
              <a:ext cx="8287719" cy="5651500"/>
            </a:xfrm>
            <a:custGeom>
              <a:avLst/>
              <a:gdLst/>
              <a:ahLst/>
              <a:cxnLst/>
              <a:rect l="l" t="t" r="r" b="b"/>
              <a:pathLst>
                <a:path w="8287719" h="5651500">
                  <a:moveTo>
                    <a:pt x="8287719" y="2825750"/>
                  </a:moveTo>
                  <a:lnTo>
                    <a:pt x="5461969" y="5651500"/>
                  </a:lnTo>
                  <a:lnTo>
                    <a:pt x="4635200" y="4824730"/>
                  </a:lnTo>
                  <a:lnTo>
                    <a:pt x="6032199" y="3404870"/>
                  </a:lnTo>
                  <a:lnTo>
                    <a:pt x="0" y="3402330"/>
                  </a:lnTo>
                  <a:lnTo>
                    <a:pt x="7620" y="2241550"/>
                  </a:lnTo>
                  <a:lnTo>
                    <a:pt x="6066489" y="2247900"/>
                  </a:lnTo>
                  <a:lnTo>
                    <a:pt x="4635199" y="826770"/>
                  </a:lnTo>
                  <a:lnTo>
                    <a:pt x="5461969" y="0"/>
                  </a:lnTo>
                  <a:lnTo>
                    <a:pt x="8287719" y="2825750"/>
                  </a:lnTo>
                  <a:close/>
                </a:path>
              </a:pathLst>
            </a:custGeom>
            <a:solidFill>
              <a:srgbClr val="C5172E"/>
            </a:solidFill>
            <a:ln w="12700">
              <a:solidFill>
                <a:srgbClr val="000000"/>
              </a:solidFill>
            </a:ln>
          </p:spPr>
        </p:sp>
        <p:sp>
          <p:nvSpPr>
            <p:cNvPr id="7" name="Freeform 7"/>
            <p:cNvSpPr/>
            <p:nvPr/>
          </p:nvSpPr>
          <p:spPr>
            <a:xfrm>
              <a:off x="0" y="0"/>
              <a:ext cx="8442659" cy="5842000"/>
            </a:xfrm>
            <a:custGeom>
              <a:avLst/>
              <a:gdLst/>
              <a:ahLst/>
              <a:cxnLst/>
              <a:rect l="l" t="t" r="r" b="b"/>
              <a:pathLst>
                <a:path w="8442659" h="5842000">
                  <a:moveTo>
                    <a:pt x="8442659" y="2921000"/>
                  </a:moveTo>
                  <a:lnTo>
                    <a:pt x="5521659" y="5842000"/>
                  </a:lnTo>
                  <a:lnTo>
                    <a:pt x="4599639" y="4919980"/>
                  </a:lnTo>
                  <a:lnTo>
                    <a:pt x="5945839" y="3573780"/>
                  </a:lnTo>
                  <a:lnTo>
                    <a:pt x="0" y="3573780"/>
                  </a:lnTo>
                  <a:lnTo>
                    <a:pt x="0" y="2269490"/>
                  </a:lnTo>
                  <a:lnTo>
                    <a:pt x="5945839" y="2269490"/>
                  </a:lnTo>
                  <a:lnTo>
                    <a:pt x="4599639" y="923290"/>
                  </a:lnTo>
                  <a:lnTo>
                    <a:pt x="5521659" y="0"/>
                  </a:lnTo>
                  <a:lnTo>
                    <a:pt x="8442659" y="2921000"/>
                  </a:lnTo>
                  <a:close/>
                  <a:moveTo>
                    <a:pt x="5521659" y="5662930"/>
                  </a:moveTo>
                  <a:lnTo>
                    <a:pt x="8263589" y="2921000"/>
                  </a:lnTo>
                  <a:lnTo>
                    <a:pt x="5521659" y="179070"/>
                  </a:lnTo>
                  <a:lnTo>
                    <a:pt x="4778709" y="922020"/>
                  </a:lnTo>
                  <a:lnTo>
                    <a:pt x="6251909" y="2395220"/>
                  </a:lnTo>
                  <a:lnTo>
                    <a:pt x="127000" y="2395220"/>
                  </a:lnTo>
                  <a:lnTo>
                    <a:pt x="127000" y="3445510"/>
                  </a:lnTo>
                  <a:lnTo>
                    <a:pt x="6251909" y="3445510"/>
                  </a:lnTo>
                  <a:lnTo>
                    <a:pt x="4778709" y="4918710"/>
                  </a:lnTo>
                  <a:lnTo>
                    <a:pt x="5521659" y="5661660"/>
                  </a:lnTo>
                  <a:close/>
                </a:path>
              </a:pathLst>
            </a:custGeom>
            <a:solidFill>
              <a:srgbClr val="C5172E"/>
            </a:solidFill>
          </p:spPr>
        </p:sp>
      </p:grpSp>
      <p:sp>
        <p:nvSpPr>
          <p:cNvPr id="8" name="Freeform 8"/>
          <p:cNvSpPr/>
          <p:nvPr/>
        </p:nvSpPr>
        <p:spPr>
          <a:xfrm>
            <a:off x="693178" y="6222464"/>
            <a:ext cx="695391" cy="731290"/>
          </a:xfrm>
          <a:custGeom>
            <a:avLst/>
            <a:gdLst/>
            <a:ahLst/>
            <a:cxnLst/>
            <a:rect l="l" t="t" r="r" b="b"/>
            <a:pathLst>
              <a:path w="695391" h="731290">
                <a:moveTo>
                  <a:pt x="0" y="0"/>
                </a:moveTo>
                <a:lnTo>
                  <a:pt x="695390" y="0"/>
                </a:lnTo>
                <a:lnTo>
                  <a:pt x="695390" y="731291"/>
                </a:lnTo>
                <a:lnTo>
                  <a:pt x="0" y="73129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374555" y="6216064"/>
            <a:ext cx="707564" cy="744092"/>
          </a:xfrm>
          <a:custGeom>
            <a:avLst/>
            <a:gdLst/>
            <a:ahLst/>
            <a:cxnLst/>
            <a:rect l="l" t="t" r="r" b="b"/>
            <a:pathLst>
              <a:path w="707564" h="744092">
                <a:moveTo>
                  <a:pt x="0" y="0"/>
                </a:moveTo>
                <a:lnTo>
                  <a:pt x="707564" y="0"/>
                </a:lnTo>
                <a:lnTo>
                  <a:pt x="707564" y="744091"/>
                </a:lnTo>
                <a:lnTo>
                  <a:pt x="0" y="744091"/>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grpSp>
        <p:nvGrpSpPr>
          <p:cNvPr id="10" name="Group 10"/>
          <p:cNvGrpSpPr/>
          <p:nvPr/>
        </p:nvGrpSpPr>
        <p:grpSpPr>
          <a:xfrm>
            <a:off x="1844600" y="3523579"/>
            <a:ext cx="2982649" cy="675342"/>
            <a:chOff x="0" y="0"/>
            <a:chExt cx="785554" cy="177868"/>
          </a:xfrm>
        </p:grpSpPr>
        <p:sp>
          <p:nvSpPr>
            <p:cNvPr id="11" name="Freeform 11"/>
            <p:cNvSpPr/>
            <p:nvPr/>
          </p:nvSpPr>
          <p:spPr>
            <a:xfrm>
              <a:off x="0" y="0"/>
              <a:ext cx="785554" cy="177868"/>
            </a:xfrm>
            <a:custGeom>
              <a:avLst/>
              <a:gdLst/>
              <a:ahLst/>
              <a:cxnLst/>
              <a:rect l="l" t="t" r="r" b="b"/>
              <a:pathLst>
                <a:path w="785554" h="177868">
                  <a:moveTo>
                    <a:pt x="0" y="0"/>
                  </a:moveTo>
                  <a:lnTo>
                    <a:pt x="785554" y="0"/>
                  </a:lnTo>
                  <a:lnTo>
                    <a:pt x="785554" y="177868"/>
                  </a:lnTo>
                  <a:lnTo>
                    <a:pt x="0" y="177868"/>
                  </a:lnTo>
                  <a:close/>
                </a:path>
              </a:pathLst>
            </a:custGeom>
            <a:solidFill>
              <a:srgbClr val="C5172E"/>
            </a:solidFill>
          </p:spPr>
        </p:sp>
        <p:sp>
          <p:nvSpPr>
            <p:cNvPr id="12" name="TextBox 12"/>
            <p:cNvSpPr txBox="1"/>
            <p:nvPr/>
          </p:nvSpPr>
          <p:spPr>
            <a:xfrm>
              <a:off x="0" y="-76200"/>
              <a:ext cx="785554" cy="254068"/>
            </a:xfrm>
            <a:prstGeom prst="rect">
              <a:avLst/>
            </a:prstGeom>
          </p:spPr>
          <p:txBody>
            <a:bodyPr lIns="50800" tIns="50800" rIns="50800" bIns="50800" rtlCol="0" anchor="ctr"/>
            <a:lstStyle/>
            <a:p>
              <a:pPr algn="ctr">
                <a:lnSpc>
                  <a:spcPts val="3500"/>
                </a:lnSpc>
              </a:pPr>
              <a:endParaRPr/>
            </a:p>
          </p:txBody>
        </p:sp>
      </p:grpSp>
      <p:grpSp>
        <p:nvGrpSpPr>
          <p:cNvPr id="13" name="Group 13"/>
          <p:cNvGrpSpPr/>
          <p:nvPr/>
        </p:nvGrpSpPr>
        <p:grpSpPr>
          <a:xfrm>
            <a:off x="1844600" y="4236840"/>
            <a:ext cx="5694596" cy="749113"/>
            <a:chOff x="0" y="0"/>
            <a:chExt cx="1499811" cy="197297"/>
          </a:xfrm>
        </p:grpSpPr>
        <p:sp>
          <p:nvSpPr>
            <p:cNvPr id="14" name="Freeform 14"/>
            <p:cNvSpPr/>
            <p:nvPr/>
          </p:nvSpPr>
          <p:spPr>
            <a:xfrm>
              <a:off x="0" y="0"/>
              <a:ext cx="1499811" cy="197297"/>
            </a:xfrm>
            <a:custGeom>
              <a:avLst/>
              <a:gdLst/>
              <a:ahLst/>
              <a:cxnLst/>
              <a:rect l="l" t="t" r="r" b="b"/>
              <a:pathLst>
                <a:path w="1499811" h="197297">
                  <a:moveTo>
                    <a:pt x="0" y="0"/>
                  </a:moveTo>
                  <a:lnTo>
                    <a:pt x="1499811" y="0"/>
                  </a:lnTo>
                  <a:lnTo>
                    <a:pt x="1499811" y="197297"/>
                  </a:lnTo>
                  <a:lnTo>
                    <a:pt x="0" y="197297"/>
                  </a:lnTo>
                  <a:close/>
                </a:path>
              </a:pathLst>
            </a:custGeom>
            <a:solidFill>
              <a:srgbClr val="C5172E"/>
            </a:solidFill>
          </p:spPr>
        </p:sp>
        <p:sp>
          <p:nvSpPr>
            <p:cNvPr id="15" name="TextBox 15"/>
            <p:cNvSpPr txBox="1"/>
            <p:nvPr/>
          </p:nvSpPr>
          <p:spPr>
            <a:xfrm>
              <a:off x="0" y="-76200"/>
              <a:ext cx="1499811" cy="273497"/>
            </a:xfrm>
            <a:prstGeom prst="rect">
              <a:avLst/>
            </a:prstGeom>
          </p:spPr>
          <p:txBody>
            <a:bodyPr lIns="50800" tIns="50800" rIns="50800" bIns="50800" rtlCol="0" anchor="ctr"/>
            <a:lstStyle/>
            <a:p>
              <a:pPr algn="ctr">
                <a:lnSpc>
                  <a:spcPts val="3500"/>
                </a:lnSpc>
              </a:pPr>
              <a:endParaRPr/>
            </a:p>
          </p:txBody>
        </p:sp>
      </p:grpSp>
      <p:sp>
        <p:nvSpPr>
          <p:cNvPr id="16" name="Freeform 16"/>
          <p:cNvSpPr/>
          <p:nvPr/>
        </p:nvSpPr>
        <p:spPr>
          <a:xfrm>
            <a:off x="681005" y="8459809"/>
            <a:ext cx="707564" cy="744092"/>
          </a:xfrm>
          <a:custGeom>
            <a:avLst/>
            <a:gdLst/>
            <a:ahLst/>
            <a:cxnLst/>
            <a:rect l="l" t="t" r="r" b="b"/>
            <a:pathLst>
              <a:path w="707564" h="744092">
                <a:moveTo>
                  <a:pt x="0" y="0"/>
                </a:moveTo>
                <a:lnTo>
                  <a:pt x="707563" y="0"/>
                </a:lnTo>
                <a:lnTo>
                  <a:pt x="707563" y="744092"/>
                </a:lnTo>
                <a:lnTo>
                  <a:pt x="0" y="744092"/>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7" name="Freeform 17"/>
          <p:cNvSpPr/>
          <p:nvPr/>
        </p:nvSpPr>
        <p:spPr>
          <a:xfrm>
            <a:off x="10374555" y="8627660"/>
            <a:ext cx="707564" cy="744092"/>
          </a:xfrm>
          <a:custGeom>
            <a:avLst/>
            <a:gdLst/>
            <a:ahLst/>
            <a:cxnLst/>
            <a:rect l="l" t="t" r="r" b="b"/>
            <a:pathLst>
              <a:path w="707564" h="744092">
                <a:moveTo>
                  <a:pt x="0" y="0"/>
                </a:moveTo>
                <a:lnTo>
                  <a:pt x="707564" y="0"/>
                </a:lnTo>
                <a:lnTo>
                  <a:pt x="707564" y="744092"/>
                </a:lnTo>
                <a:lnTo>
                  <a:pt x="0" y="744092"/>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8" name="Freeform 18"/>
          <p:cNvSpPr/>
          <p:nvPr/>
        </p:nvSpPr>
        <p:spPr>
          <a:xfrm>
            <a:off x="4153" y="0"/>
            <a:ext cx="5193672" cy="3059093"/>
          </a:xfrm>
          <a:custGeom>
            <a:avLst/>
            <a:gdLst/>
            <a:ahLst/>
            <a:cxnLst/>
            <a:rect l="l" t="t" r="r" b="b"/>
            <a:pathLst>
              <a:path w="5193672" h="3059093">
                <a:moveTo>
                  <a:pt x="0" y="0"/>
                </a:moveTo>
                <a:lnTo>
                  <a:pt x="5193673" y="0"/>
                </a:lnTo>
                <a:lnTo>
                  <a:pt x="5193673" y="3059093"/>
                </a:lnTo>
                <a:lnTo>
                  <a:pt x="0" y="3059093"/>
                </a:lnTo>
                <a:lnTo>
                  <a:pt x="0" y="0"/>
                </a:lnTo>
                <a:close/>
              </a:path>
            </a:pathLst>
          </a:custGeom>
          <a:blipFill>
            <a:blip r:embed="rId4" cstate="print"/>
            <a:stretch>
              <a:fillRect l="-826" t="-9068" b="-4938"/>
            </a:stretch>
          </a:blipFill>
        </p:spPr>
      </p:sp>
      <p:sp>
        <p:nvSpPr>
          <p:cNvPr id="19" name="TextBox 19"/>
          <p:cNvSpPr txBox="1"/>
          <p:nvPr/>
        </p:nvSpPr>
        <p:spPr>
          <a:xfrm>
            <a:off x="5378155" y="265896"/>
            <a:ext cx="18093255" cy="2632075"/>
          </a:xfrm>
          <a:prstGeom prst="rect">
            <a:avLst/>
          </a:prstGeom>
        </p:spPr>
        <p:txBody>
          <a:bodyPr lIns="0" tIns="0" rIns="0" bIns="0" rtlCol="0" anchor="t">
            <a:spAutoFit/>
          </a:bodyPr>
          <a:lstStyle/>
          <a:p>
            <a:pPr algn="l">
              <a:lnSpc>
                <a:spcPts val="6649"/>
              </a:lnSpc>
            </a:pPr>
            <a:r>
              <a:rPr lang="en-US" sz="6999" b="1" spc="-384" dirty="0">
                <a:solidFill>
                  <a:srgbClr val="C5172E"/>
                </a:solidFill>
                <a:latin typeface="Poppins Bold"/>
                <a:ea typeface="Poppins Bold"/>
                <a:cs typeface="Poppins Bold"/>
                <a:sym typeface="Poppins Bold"/>
              </a:rPr>
              <a:t>LAYING THE GROUNDWORK </a:t>
            </a:r>
          </a:p>
          <a:p>
            <a:pPr algn="l">
              <a:lnSpc>
                <a:spcPts val="6649"/>
              </a:lnSpc>
            </a:pPr>
            <a:r>
              <a:rPr lang="en-US" sz="6999" b="1" spc="-384" dirty="0">
                <a:solidFill>
                  <a:srgbClr val="C5172E"/>
                </a:solidFill>
                <a:latin typeface="Poppins Bold"/>
                <a:ea typeface="Poppins Bold"/>
                <a:cs typeface="Poppins Bold"/>
                <a:sym typeface="Poppins Bold"/>
              </a:rPr>
              <a:t>FOR SUCCESS WITH </a:t>
            </a:r>
          </a:p>
          <a:p>
            <a:pPr algn="l">
              <a:lnSpc>
                <a:spcPts val="6649"/>
              </a:lnSpc>
            </a:pPr>
            <a:r>
              <a:rPr lang="en-US" sz="6999" b="1" spc="-384" dirty="0">
                <a:solidFill>
                  <a:srgbClr val="C5172E"/>
                </a:solidFill>
                <a:latin typeface="Poppins Bold"/>
                <a:ea typeface="Poppins Bold"/>
                <a:cs typeface="Poppins Bold"/>
                <a:sym typeface="Poppins Bold"/>
              </a:rPr>
              <a:t>OUR OWN RESOURCES.</a:t>
            </a:r>
          </a:p>
        </p:txBody>
      </p:sp>
      <p:sp>
        <p:nvSpPr>
          <p:cNvPr id="20" name="TextBox 20"/>
          <p:cNvSpPr txBox="1"/>
          <p:nvPr/>
        </p:nvSpPr>
        <p:spPr>
          <a:xfrm>
            <a:off x="1844600" y="2337567"/>
            <a:ext cx="16443400" cy="2527935"/>
          </a:xfrm>
          <a:prstGeom prst="rect">
            <a:avLst/>
          </a:prstGeom>
        </p:spPr>
        <p:txBody>
          <a:bodyPr lIns="0" tIns="0" rIns="0" bIns="0" rtlCol="0" anchor="t">
            <a:spAutoFit/>
          </a:bodyPr>
          <a:lstStyle/>
          <a:p>
            <a:pPr algn="l">
              <a:lnSpc>
                <a:spcPts val="5039"/>
              </a:lnSpc>
            </a:pPr>
            <a:endParaRPr/>
          </a:p>
          <a:p>
            <a:pPr algn="l">
              <a:lnSpc>
                <a:spcPts val="5039"/>
              </a:lnSpc>
            </a:pPr>
            <a:endParaRPr/>
          </a:p>
          <a:p>
            <a:pPr algn="l">
              <a:lnSpc>
                <a:spcPts val="5039"/>
              </a:lnSpc>
              <a:spcBef>
                <a:spcPct val="0"/>
              </a:spcBef>
            </a:pPr>
            <a:r>
              <a:rPr lang="en-US" sz="3599" b="1" dirty="0">
                <a:solidFill>
                  <a:srgbClr val="F0F0F0"/>
                </a:solidFill>
                <a:latin typeface="Canva Sans Bold"/>
                <a:ea typeface="Canva Sans Bold"/>
                <a:cs typeface="Canva Sans Bold"/>
                <a:sym typeface="Canva Sans Bold"/>
              </a:rPr>
              <a:t>  1,750,000€   PERSONAL INVESTMENT  BETWEEN 2004. AND 2018.    +199,000€ EU GRANTS</a:t>
            </a:r>
          </a:p>
        </p:txBody>
      </p:sp>
      <p:sp>
        <p:nvSpPr>
          <p:cNvPr id="21" name="TextBox 21"/>
          <p:cNvSpPr txBox="1"/>
          <p:nvPr/>
        </p:nvSpPr>
        <p:spPr>
          <a:xfrm>
            <a:off x="1993584" y="8019399"/>
            <a:ext cx="6408484" cy="1417320"/>
          </a:xfrm>
          <a:prstGeom prst="rect">
            <a:avLst/>
          </a:prstGeom>
        </p:spPr>
        <p:txBody>
          <a:bodyPr lIns="0" tIns="0" rIns="0" bIns="0" rtlCol="0" anchor="t">
            <a:spAutoFit/>
          </a:bodyPr>
          <a:lstStyle/>
          <a:p>
            <a:pPr marL="0" lvl="0" indent="0" algn="l">
              <a:lnSpc>
                <a:spcPts val="3780"/>
              </a:lnSpc>
              <a:spcBef>
                <a:spcPct val="0"/>
              </a:spcBef>
            </a:pPr>
            <a:r>
              <a:rPr lang="en-US" sz="2700" b="1">
                <a:solidFill>
                  <a:srgbClr val="FCFCFC"/>
                </a:solidFill>
                <a:latin typeface="Canva Sans Bold"/>
                <a:ea typeface="Canva Sans Bold"/>
                <a:cs typeface="Canva Sans Bold"/>
                <a:sym typeface="Canva Sans Bold"/>
              </a:rPr>
              <a:t>100,000€ INVESTED IN PRODUCT TESTING AND PERFORMANCE VALIDATION  OF WAVE BREAKER</a:t>
            </a:r>
          </a:p>
        </p:txBody>
      </p:sp>
      <p:sp>
        <p:nvSpPr>
          <p:cNvPr id="22" name="TextBox 22"/>
          <p:cNvSpPr txBox="1"/>
          <p:nvPr/>
        </p:nvSpPr>
        <p:spPr>
          <a:xfrm>
            <a:off x="1993584" y="5811505"/>
            <a:ext cx="6408484" cy="1417320"/>
          </a:xfrm>
          <a:prstGeom prst="rect">
            <a:avLst/>
          </a:prstGeom>
        </p:spPr>
        <p:txBody>
          <a:bodyPr lIns="0" tIns="0" rIns="0" bIns="0" rtlCol="0" anchor="t">
            <a:spAutoFit/>
          </a:bodyPr>
          <a:lstStyle/>
          <a:p>
            <a:pPr marL="0" lvl="0" indent="0" algn="l">
              <a:lnSpc>
                <a:spcPts val="3780"/>
              </a:lnSpc>
              <a:spcBef>
                <a:spcPct val="0"/>
              </a:spcBef>
            </a:pPr>
            <a:r>
              <a:rPr lang="en-US" sz="2700" b="1">
                <a:solidFill>
                  <a:srgbClr val="FCFCFC"/>
                </a:solidFill>
                <a:latin typeface="Canva Sans Bold"/>
                <a:ea typeface="Canva Sans Bold"/>
                <a:cs typeface="Canva Sans Bold"/>
                <a:sym typeface="Canva Sans Bold"/>
              </a:rPr>
              <a:t>1,500,000€ </a:t>
            </a:r>
            <a:r>
              <a:rPr lang="en-US" sz="2700" b="1" u="none" strike="noStrike">
                <a:solidFill>
                  <a:srgbClr val="FCFCFC"/>
                </a:solidFill>
                <a:latin typeface="Canva Sans Bold"/>
                <a:ea typeface="Canva Sans Bold"/>
                <a:cs typeface="Canva Sans Bold"/>
                <a:sym typeface="Canva Sans Bold"/>
              </a:rPr>
              <a:t> INVESTED IN ‘WATER AGAINST WATER’ SYSTEM TESTING AND  VALIDATION</a:t>
            </a:r>
          </a:p>
        </p:txBody>
      </p:sp>
      <p:sp>
        <p:nvSpPr>
          <p:cNvPr id="23" name="TextBox 23"/>
          <p:cNvSpPr txBox="1"/>
          <p:nvPr/>
        </p:nvSpPr>
        <p:spPr>
          <a:xfrm>
            <a:off x="11451896" y="5451177"/>
            <a:ext cx="6408484" cy="2369820"/>
          </a:xfrm>
          <a:prstGeom prst="rect">
            <a:avLst/>
          </a:prstGeom>
        </p:spPr>
        <p:txBody>
          <a:bodyPr lIns="0" tIns="0" rIns="0" bIns="0" rtlCol="0" anchor="t">
            <a:spAutoFit/>
          </a:bodyPr>
          <a:lstStyle/>
          <a:p>
            <a:pPr marL="0" lvl="0" indent="0" algn="l">
              <a:lnSpc>
                <a:spcPts val="3780"/>
              </a:lnSpc>
              <a:spcBef>
                <a:spcPct val="0"/>
              </a:spcBef>
            </a:pPr>
            <a:r>
              <a:rPr lang="en-US" sz="2700" b="1">
                <a:solidFill>
                  <a:srgbClr val="FCFCFC"/>
                </a:solidFill>
                <a:latin typeface="Canva Sans Bold"/>
                <a:ea typeface="Canva Sans Bold"/>
                <a:cs typeface="Canva Sans Bold"/>
                <a:sym typeface="Canva Sans Bold"/>
              </a:rPr>
              <a:t>150,000€ INVESTED IN LAND PURCHASE, PERMITS, AND UTILITIES FOR PRODUCTION HALL AND R&amp;D FACILITIES (LAND WORTH 200,000€  IN 2025.)</a:t>
            </a:r>
          </a:p>
        </p:txBody>
      </p:sp>
      <p:sp>
        <p:nvSpPr>
          <p:cNvPr id="24" name="TextBox 24"/>
          <p:cNvSpPr txBox="1"/>
          <p:nvPr/>
        </p:nvSpPr>
        <p:spPr>
          <a:xfrm>
            <a:off x="11451896" y="8262471"/>
            <a:ext cx="6408484" cy="1417320"/>
          </a:xfrm>
          <a:prstGeom prst="rect">
            <a:avLst/>
          </a:prstGeom>
        </p:spPr>
        <p:txBody>
          <a:bodyPr lIns="0" tIns="0" rIns="0" bIns="0" rtlCol="0" anchor="t">
            <a:spAutoFit/>
          </a:bodyPr>
          <a:lstStyle/>
          <a:p>
            <a:pPr marL="0" lvl="0" indent="0" algn="l">
              <a:lnSpc>
                <a:spcPts val="3780"/>
              </a:lnSpc>
              <a:spcBef>
                <a:spcPct val="0"/>
              </a:spcBef>
            </a:pPr>
            <a:r>
              <a:rPr lang="en-US" sz="2700" b="1">
                <a:solidFill>
                  <a:srgbClr val="FCFCFC"/>
                </a:solidFill>
                <a:latin typeface="Canva Sans Bold"/>
                <a:ea typeface="Canva Sans Bold"/>
                <a:cs typeface="Canva Sans Bold"/>
                <a:sym typeface="Canva Sans Bold"/>
              </a:rPr>
              <a:t>199,000€ NON-REFUNDABLE GRANTS RECEIVED THROUGH EU FUNDS</a:t>
            </a:r>
            <a:r>
              <a:rPr lang="en-US" sz="2700" b="1">
                <a:solidFill>
                  <a:srgbClr val="C5172E"/>
                </a:solidFill>
                <a:latin typeface="Canva Sans Bold"/>
                <a:ea typeface="Canva Sans Bold"/>
                <a:cs typeface="Canva Sans Bold"/>
                <a:sym typeface="Canva Sans Bold"/>
              </a:rPr>
              <a:t> </a:t>
            </a:r>
            <a:r>
              <a:rPr lang="en-US" sz="2700" b="1">
                <a:solidFill>
                  <a:srgbClr val="FF3131"/>
                </a:solidFill>
                <a:latin typeface="Canva Sans Bold"/>
                <a:ea typeface="Canva Sans Bold"/>
                <a:cs typeface="Canva Sans Bold"/>
                <a:sym typeface="Canva Sans Bold"/>
              </a:rPr>
              <a:t>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right)">
                                      <p:cBhvr>
                                        <p:cTn id="7" dur="500"/>
                                        <p:tgtEl>
                                          <p:spTgt spid="19">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wipe(right)">
                                      <p:cBhvr>
                                        <p:cTn id="11" dur="500"/>
                                        <p:tgtEl>
                                          <p:spTgt spid="19">
                                            <p:txEl>
                                              <p:pRg st="1" end="1"/>
                                            </p:tx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right)">
                                      <p:cBhvr>
                                        <p:cTn id="1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1313"/>
        </a:solidFill>
        <a:effectLst/>
      </p:bgPr>
    </p:bg>
    <p:spTree>
      <p:nvGrpSpPr>
        <p:cNvPr id="1" name=""/>
        <p:cNvGrpSpPr/>
        <p:nvPr/>
      </p:nvGrpSpPr>
      <p:grpSpPr>
        <a:xfrm>
          <a:off x="0" y="0"/>
          <a:ext cx="0" cy="0"/>
          <a:chOff x="0" y="0"/>
          <a:chExt cx="0" cy="0"/>
        </a:xfrm>
      </p:grpSpPr>
      <p:grpSp>
        <p:nvGrpSpPr>
          <p:cNvPr id="2" name="Group 2"/>
          <p:cNvGrpSpPr/>
          <p:nvPr/>
        </p:nvGrpSpPr>
        <p:grpSpPr>
          <a:xfrm>
            <a:off x="11515108" y="3122038"/>
            <a:ext cx="6772892" cy="7164962"/>
            <a:chOff x="0" y="0"/>
            <a:chExt cx="1047933" cy="1108595"/>
          </a:xfrm>
        </p:grpSpPr>
        <p:sp>
          <p:nvSpPr>
            <p:cNvPr id="3" name="Freeform 3"/>
            <p:cNvSpPr/>
            <p:nvPr/>
          </p:nvSpPr>
          <p:spPr>
            <a:xfrm>
              <a:off x="0" y="0"/>
              <a:ext cx="1047933" cy="1108595"/>
            </a:xfrm>
            <a:custGeom>
              <a:avLst/>
              <a:gdLst/>
              <a:ahLst/>
              <a:cxnLst/>
              <a:rect l="l" t="t" r="r" b="b"/>
              <a:pathLst>
                <a:path w="1047933" h="1108595">
                  <a:moveTo>
                    <a:pt x="26291" y="0"/>
                  </a:moveTo>
                  <a:lnTo>
                    <a:pt x="1021642" y="0"/>
                  </a:lnTo>
                  <a:cubicBezTo>
                    <a:pt x="1036162" y="0"/>
                    <a:pt x="1047933" y="11771"/>
                    <a:pt x="1047933" y="26291"/>
                  </a:cubicBezTo>
                  <a:lnTo>
                    <a:pt x="1047933" y="1082305"/>
                  </a:lnTo>
                  <a:cubicBezTo>
                    <a:pt x="1047933" y="1096825"/>
                    <a:pt x="1036162" y="1108595"/>
                    <a:pt x="1021642" y="1108595"/>
                  </a:cubicBezTo>
                  <a:lnTo>
                    <a:pt x="26291" y="1108595"/>
                  </a:lnTo>
                  <a:cubicBezTo>
                    <a:pt x="11771" y="1108595"/>
                    <a:pt x="0" y="1096825"/>
                    <a:pt x="0" y="1082305"/>
                  </a:cubicBezTo>
                  <a:lnTo>
                    <a:pt x="0" y="26291"/>
                  </a:lnTo>
                  <a:cubicBezTo>
                    <a:pt x="0" y="11771"/>
                    <a:pt x="11771" y="0"/>
                    <a:pt x="26291" y="0"/>
                  </a:cubicBezTo>
                  <a:close/>
                </a:path>
              </a:pathLst>
            </a:custGeom>
            <a:blipFill>
              <a:blip r:embed="rId2" cstate="print"/>
              <a:stretch>
                <a:fillRect t="-9110" b="-9110"/>
              </a:stretch>
            </a:blipFill>
          </p:spPr>
        </p:sp>
      </p:grpSp>
      <p:grpSp>
        <p:nvGrpSpPr>
          <p:cNvPr id="4" name="Group 4"/>
          <p:cNvGrpSpPr/>
          <p:nvPr/>
        </p:nvGrpSpPr>
        <p:grpSpPr>
          <a:xfrm>
            <a:off x="-905263" y="-313663"/>
            <a:ext cx="19193263" cy="3435701"/>
            <a:chOff x="0" y="0"/>
            <a:chExt cx="2613770" cy="467879"/>
          </a:xfrm>
        </p:grpSpPr>
        <p:sp>
          <p:nvSpPr>
            <p:cNvPr id="5" name="Freeform 5"/>
            <p:cNvSpPr/>
            <p:nvPr/>
          </p:nvSpPr>
          <p:spPr>
            <a:xfrm>
              <a:off x="0" y="0"/>
              <a:ext cx="2613770" cy="467879"/>
            </a:xfrm>
            <a:custGeom>
              <a:avLst/>
              <a:gdLst/>
              <a:ahLst/>
              <a:cxnLst/>
              <a:rect l="l" t="t" r="r" b="b"/>
              <a:pathLst>
                <a:path w="2613770" h="467879">
                  <a:moveTo>
                    <a:pt x="9277" y="0"/>
                  </a:moveTo>
                  <a:lnTo>
                    <a:pt x="2604493" y="0"/>
                  </a:lnTo>
                  <a:cubicBezTo>
                    <a:pt x="2609617" y="0"/>
                    <a:pt x="2613770" y="4154"/>
                    <a:pt x="2613770" y="9277"/>
                  </a:cubicBezTo>
                  <a:lnTo>
                    <a:pt x="2613770" y="458602"/>
                  </a:lnTo>
                  <a:cubicBezTo>
                    <a:pt x="2613770" y="463726"/>
                    <a:pt x="2609617" y="467879"/>
                    <a:pt x="2604493" y="467879"/>
                  </a:cubicBezTo>
                  <a:lnTo>
                    <a:pt x="9277" y="467879"/>
                  </a:lnTo>
                  <a:cubicBezTo>
                    <a:pt x="4154" y="467879"/>
                    <a:pt x="0" y="463726"/>
                    <a:pt x="0" y="458602"/>
                  </a:cubicBezTo>
                  <a:lnTo>
                    <a:pt x="0" y="9277"/>
                  </a:lnTo>
                  <a:cubicBezTo>
                    <a:pt x="0" y="4154"/>
                    <a:pt x="4154" y="0"/>
                    <a:pt x="9277" y="0"/>
                  </a:cubicBezTo>
                  <a:close/>
                </a:path>
              </a:pathLst>
            </a:custGeom>
            <a:solidFill>
              <a:srgbClr val="F0F0F0"/>
            </a:solidFill>
            <a:ln w="12700">
              <a:solidFill>
                <a:srgbClr val="000000"/>
              </a:solidFill>
            </a:ln>
          </p:spPr>
        </p:sp>
      </p:grpSp>
      <p:sp>
        <p:nvSpPr>
          <p:cNvPr id="6" name="Freeform 6"/>
          <p:cNvSpPr/>
          <p:nvPr/>
        </p:nvSpPr>
        <p:spPr>
          <a:xfrm>
            <a:off x="0" y="-160031"/>
            <a:ext cx="5283501" cy="3282069"/>
          </a:xfrm>
          <a:custGeom>
            <a:avLst/>
            <a:gdLst/>
            <a:ahLst/>
            <a:cxnLst/>
            <a:rect l="l" t="t" r="r" b="b"/>
            <a:pathLst>
              <a:path w="5283501" h="3282069">
                <a:moveTo>
                  <a:pt x="0" y="0"/>
                </a:moveTo>
                <a:lnTo>
                  <a:pt x="5283501" y="0"/>
                </a:lnTo>
                <a:lnTo>
                  <a:pt x="5283501" y="3282069"/>
                </a:lnTo>
                <a:lnTo>
                  <a:pt x="0" y="3282069"/>
                </a:lnTo>
                <a:lnTo>
                  <a:pt x="0" y="0"/>
                </a:lnTo>
                <a:close/>
              </a:path>
            </a:pathLst>
          </a:custGeom>
          <a:blipFill>
            <a:blip r:embed="rId3" cstate="print"/>
            <a:stretch>
              <a:fillRect t="-5620" b="-15115"/>
            </a:stretch>
          </a:blipFill>
        </p:spPr>
      </p:sp>
      <p:sp>
        <p:nvSpPr>
          <p:cNvPr id="7" name="TextBox 7"/>
          <p:cNvSpPr txBox="1"/>
          <p:nvPr/>
        </p:nvSpPr>
        <p:spPr>
          <a:xfrm>
            <a:off x="1028700" y="3937635"/>
            <a:ext cx="9828878" cy="1682115"/>
          </a:xfrm>
          <a:prstGeom prst="rect">
            <a:avLst/>
          </a:prstGeom>
        </p:spPr>
        <p:txBody>
          <a:bodyPr lIns="0" tIns="0" rIns="0" bIns="0" rtlCol="0" anchor="t">
            <a:spAutoFit/>
          </a:bodyPr>
          <a:lstStyle/>
          <a:p>
            <a:pPr algn="l">
              <a:lnSpc>
                <a:spcPts val="3359"/>
              </a:lnSpc>
            </a:pPr>
            <a:r>
              <a:rPr lang="en-US" sz="2399">
                <a:solidFill>
                  <a:srgbClr val="FCFCFC"/>
                </a:solidFill>
                <a:latin typeface="Poppins"/>
                <a:ea typeface="Poppins"/>
                <a:cs typeface="Poppins"/>
                <a:sym typeface="Poppins"/>
              </a:rPr>
              <a:t>As the need for climate-resilient infrastructure accelerates worldwide, your investment will help expand production, introduce new products, and establish industry leadership.</a:t>
            </a:r>
          </a:p>
          <a:p>
            <a:pPr algn="l">
              <a:lnSpc>
                <a:spcPts val="3359"/>
              </a:lnSpc>
            </a:pPr>
            <a:endParaRPr/>
          </a:p>
        </p:txBody>
      </p:sp>
      <p:sp>
        <p:nvSpPr>
          <p:cNvPr id="8" name="TextBox 8"/>
          <p:cNvSpPr txBox="1"/>
          <p:nvPr/>
        </p:nvSpPr>
        <p:spPr>
          <a:xfrm>
            <a:off x="1028700" y="7294388"/>
            <a:ext cx="9609484" cy="2101215"/>
          </a:xfrm>
          <a:prstGeom prst="rect">
            <a:avLst/>
          </a:prstGeom>
        </p:spPr>
        <p:txBody>
          <a:bodyPr lIns="0" tIns="0" rIns="0" bIns="0" rtlCol="0" anchor="t">
            <a:spAutoFit/>
          </a:bodyPr>
          <a:lstStyle/>
          <a:p>
            <a:pPr algn="l">
              <a:lnSpc>
                <a:spcPts val="3359"/>
              </a:lnSpc>
            </a:pPr>
            <a:r>
              <a:rPr lang="en-US" sz="2399">
                <a:solidFill>
                  <a:srgbClr val="FFFFFF"/>
                </a:solidFill>
                <a:latin typeface="Poppins"/>
                <a:ea typeface="Poppins"/>
                <a:cs typeface="Poppins"/>
                <a:sym typeface="Poppins"/>
              </a:rPr>
              <a:t>Shape the future with us by investing in innovative technologies that protect lives and infrastructure. With climate-related disasters increasing, global demand for resilient solutions is growing rapidly — offering a unique opportunity to lead the market and scale life-saving products.</a:t>
            </a:r>
          </a:p>
        </p:txBody>
      </p:sp>
      <p:sp>
        <p:nvSpPr>
          <p:cNvPr id="9" name="TextBox 9"/>
          <p:cNvSpPr txBox="1"/>
          <p:nvPr/>
        </p:nvSpPr>
        <p:spPr>
          <a:xfrm>
            <a:off x="1028700" y="5743575"/>
            <a:ext cx="15250355" cy="1141730"/>
          </a:xfrm>
          <a:prstGeom prst="rect">
            <a:avLst/>
          </a:prstGeom>
        </p:spPr>
        <p:txBody>
          <a:bodyPr lIns="0" tIns="0" rIns="0" bIns="0" rtlCol="0" anchor="t">
            <a:spAutoFit/>
          </a:bodyPr>
          <a:lstStyle/>
          <a:p>
            <a:pPr algn="l">
              <a:lnSpc>
                <a:spcPts val="4165"/>
              </a:lnSpc>
            </a:pPr>
            <a:r>
              <a:rPr lang="en-US" sz="4900" spc="-421" dirty="0">
                <a:solidFill>
                  <a:srgbClr val="C5172E"/>
                </a:solidFill>
                <a:latin typeface="Poppins"/>
                <a:ea typeface="Poppins"/>
                <a:cs typeface="Poppins"/>
                <a:sym typeface="Poppins"/>
              </a:rPr>
              <a:t>FROM INNOVATION TO INDUSTRY</a:t>
            </a:r>
          </a:p>
          <a:p>
            <a:pPr algn="l">
              <a:lnSpc>
                <a:spcPts val="4165"/>
              </a:lnSpc>
            </a:pPr>
            <a:r>
              <a:rPr lang="en-US" sz="4900" spc="-421" dirty="0">
                <a:solidFill>
                  <a:srgbClr val="C5172E"/>
                </a:solidFill>
                <a:latin typeface="Poppins"/>
                <a:ea typeface="Poppins"/>
                <a:cs typeface="Poppins"/>
                <a:sym typeface="Poppins"/>
              </a:rPr>
              <a:t>LEADERSHIP</a:t>
            </a:r>
          </a:p>
        </p:txBody>
      </p:sp>
      <p:sp>
        <p:nvSpPr>
          <p:cNvPr id="10" name="TextBox 10"/>
          <p:cNvSpPr txBox="1"/>
          <p:nvPr/>
        </p:nvSpPr>
        <p:spPr>
          <a:xfrm>
            <a:off x="5534017" y="297369"/>
            <a:ext cx="18014990" cy="2632075"/>
          </a:xfrm>
          <a:prstGeom prst="rect">
            <a:avLst/>
          </a:prstGeom>
        </p:spPr>
        <p:txBody>
          <a:bodyPr lIns="0" tIns="0" rIns="0" bIns="0" rtlCol="0" anchor="t">
            <a:spAutoFit/>
          </a:bodyPr>
          <a:lstStyle/>
          <a:p>
            <a:pPr algn="l">
              <a:lnSpc>
                <a:spcPts val="6649"/>
              </a:lnSpc>
            </a:pPr>
            <a:r>
              <a:rPr lang="en-US" sz="6999" b="1" spc="-384" dirty="0">
                <a:solidFill>
                  <a:srgbClr val="C5172E"/>
                </a:solidFill>
                <a:latin typeface="Poppins Bold"/>
                <a:ea typeface="Poppins Bold"/>
                <a:cs typeface="Poppins Bold"/>
                <a:sym typeface="Poppins Bold"/>
              </a:rPr>
              <a:t>PARTNER WITH US TO SHAPE </a:t>
            </a:r>
          </a:p>
          <a:p>
            <a:pPr algn="l">
              <a:lnSpc>
                <a:spcPts val="6649"/>
              </a:lnSpc>
            </a:pPr>
            <a:r>
              <a:rPr lang="en-US" sz="6999" b="1" spc="-384" dirty="0">
                <a:solidFill>
                  <a:srgbClr val="C5172E"/>
                </a:solidFill>
                <a:latin typeface="Poppins Bold"/>
                <a:ea typeface="Poppins Bold"/>
                <a:cs typeface="Poppins Bold"/>
                <a:sym typeface="Poppins Bold"/>
              </a:rPr>
              <a:t>THE F</a:t>
            </a:r>
            <a:r>
              <a:rPr lang="hr-HR" sz="6999" b="1" spc="-384" dirty="0">
                <a:solidFill>
                  <a:srgbClr val="C5172E"/>
                </a:solidFill>
                <a:latin typeface="Poppins Bold"/>
                <a:ea typeface="Poppins Bold"/>
                <a:cs typeface="Poppins Bold"/>
                <a:sym typeface="Poppins Bold"/>
              </a:rPr>
              <a:t>UTURE OF</a:t>
            </a:r>
            <a:r>
              <a:rPr lang="en-US" sz="6999" b="1" spc="-384" dirty="0">
                <a:solidFill>
                  <a:srgbClr val="C5172E"/>
                </a:solidFill>
                <a:latin typeface="Poppins Bold"/>
                <a:ea typeface="Poppins Bold"/>
                <a:cs typeface="Poppins Bold"/>
                <a:sym typeface="Poppins Bold"/>
              </a:rPr>
              <a:t> CLIMATE </a:t>
            </a:r>
          </a:p>
          <a:p>
            <a:pPr algn="l">
              <a:lnSpc>
                <a:spcPts val="6649"/>
              </a:lnSpc>
            </a:pPr>
            <a:r>
              <a:rPr lang="en-US" sz="6999" b="1" spc="-384" dirty="0">
                <a:solidFill>
                  <a:srgbClr val="C5172E"/>
                </a:solidFill>
                <a:latin typeface="Poppins Bold"/>
                <a:ea typeface="Poppins Bold"/>
                <a:cs typeface="Poppins Bold"/>
                <a:sym typeface="Poppins Bold"/>
              </a:rPr>
              <a:t>RESISTANT INFRASTRUCTURE</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down)">
                                      <p:cBhvr>
                                        <p:cTn id="11" dur="500"/>
                                        <p:tgtEl>
                                          <p:spTgt spid="10">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down)">
                                      <p:cBhvr>
                                        <p:cTn id="15" dur="500"/>
                                        <p:tgtEl>
                                          <p:spTgt spid="10">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down)">
                                      <p:cBhvr>
                                        <p:cTn id="19" dur="500"/>
                                        <p:tgtEl>
                                          <p:spTgt spid="9">
                                            <p:txEl>
                                              <p:pRg st="0" end="0"/>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down)">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1313"/>
        </a:solidFill>
        <a:effectLst/>
      </p:bgPr>
    </p:bg>
    <p:spTree>
      <p:nvGrpSpPr>
        <p:cNvPr id="1" name=""/>
        <p:cNvGrpSpPr/>
        <p:nvPr/>
      </p:nvGrpSpPr>
      <p:grpSpPr>
        <a:xfrm>
          <a:off x="0" y="0"/>
          <a:ext cx="0" cy="0"/>
          <a:chOff x="0" y="0"/>
          <a:chExt cx="0" cy="0"/>
        </a:xfrm>
      </p:grpSpPr>
      <p:grpSp>
        <p:nvGrpSpPr>
          <p:cNvPr id="2" name="Group 2"/>
          <p:cNvGrpSpPr/>
          <p:nvPr/>
        </p:nvGrpSpPr>
        <p:grpSpPr>
          <a:xfrm>
            <a:off x="-905263" y="-313663"/>
            <a:ext cx="19193263" cy="3435701"/>
            <a:chOff x="0" y="0"/>
            <a:chExt cx="2613770" cy="467879"/>
          </a:xfrm>
        </p:grpSpPr>
        <p:sp>
          <p:nvSpPr>
            <p:cNvPr id="3" name="Freeform 3"/>
            <p:cNvSpPr/>
            <p:nvPr/>
          </p:nvSpPr>
          <p:spPr>
            <a:xfrm>
              <a:off x="0" y="0"/>
              <a:ext cx="2613770" cy="467879"/>
            </a:xfrm>
            <a:custGeom>
              <a:avLst/>
              <a:gdLst/>
              <a:ahLst/>
              <a:cxnLst/>
              <a:rect l="l" t="t" r="r" b="b"/>
              <a:pathLst>
                <a:path w="2613770" h="467879">
                  <a:moveTo>
                    <a:pt x="9277" y="0"/>
                  </a:moveTo>
                  <a:lnTo>
                    <a:pt x="2604493" y="0"/>
                  </a:lnTo>
                  <a:cubicBezTo>
                    <a:pt x="2609617" y="0"/>
                    <a:pt x="2613770" y="4154"/>
                    <a:pt x="2613770" y="9277"/>
                  </a:cubicBezTo>
                  <a:lnTo>
                    <a:pt x="2613770" y="458602"/>
                  </a:lnTo>
                  <a:cubicBezTo>
                    <a:pt x="2613770" y="463726"/>
                    <a:pt x="2609617" y="467879"/>
                    <a:pt x="2604493" y="467879"/>
                  </a:cubicBezTo>
                  <a:lnTo>
                    <a:pt x="9277" y="467879"/>
                  </a:lnTo>
                  <a:cubicBezTo>
                    <a:pt x="4154" y="467879"/>
                    <a:pt x="0" y="463726"/>
                    <a:pt x="0" y="458602"/>
                  </a:cubicBezTo>
                  <a:lnTo>
                    <a:pt x="0" y="9277"/>
                  </a:lnTo>
                  <a:cubicBezTo>
                    <a:pt x="0" y="4154"/>
                    <a:pt x="4154" y="0"/>
                    <a:pt x="9277" y="0"/>
                  </a:cubicBezTo>
                  <a:close/>
                </a:path>
              </a:pathLst>
            </a:custGeom>
            <a:solidFill>
              <a:srgbClr val="F0F0F0"/>
            </a:solidFill>
            <a:ln w="12700">
              <a:solidFill>
                <a:srgbClr val="000000"/>
              </a:solidFill>
            </a:ln>
          </p:spPr>
        </p:sp>
      </p:grpSp>
      <p:sp>
        <p:nvSpPr>
          <p:cNvPr id="4" name="TextBox 4"/>
          <p:cNvSpPr txBox="1"/>
          <p:nvPr/>
        </p:nvSpPr>
        <p:spPr>
          <a:xfrm>
            <a:off x="335203" y="292386"/>
            <a:ext cx="17307706" cy="2632075"/>
          </a:xfrm>
          <a:prstGeom prst="rect">
            <a:avLst/>
          </a:prstGeom>
        </p:spPr>
        <p:txBody>
          <a:bodyPr lIns="0" tIns="0" rIns="0" bIns="0" rtlCol="0" anchor="t">
            <a:spAutoFit/>
          </a:bodyPr>
          <a:lstStyle/>
          <a:p>
            <a:pPr algn="l">
              <a:lnSpc>
                <a:spcPts val="6649"/>
              </a:lnSpc>
            </a:pPr>
            <a:r>
              <a:rPr lang="en-US" sz="6999" b="1" spc="-384" dirty="0">
                <a:solidFill>
                  <a:srgbClr val="C5172E"/>
                </a:solidFill>
                <a:latin typeface="Poppins Bold"/>
                <a:ea typeface="Poppins Bold"/>
                <a:cs typeface="Poppins Bold"/>
                <a:sym typeface="Poppins Bold"/>
              </a:rPr>
              <a:t>CONTACT  US FOR  FURTHER INFORMATION OR  TO  DISCUSS  INVESTMENT OPPORTUNITIES</a:t>
            </a:r>
          </a:p>
        </p:txBody>
      </p:sp>
      <p:grpSp>
        <p:nvGrpSpPr>
          <p:cNvPr id="5" name="Group 5"/>
          <p:cNvGrpSpPr/>
          <p:nvPr/>
        </p:nvGrpSpPr>
        <p:grpSpPr>
          <a:xfrm>
            <a:off x="11193456" y="4277011"/>
            <a:ext cx="4045895" cy="3782668"/>
            <a:chOff x="0" y="0"/>
            <a:chExt cx="1589812" cy="1486379"/>
          </a:xfrm>
        </p:grpSpPr>
        <p:sp>
          <p:nvSpPr>
            <p:cNvPr id="6" name="Freeform 6"/>
            <p:cNvSpPr/>
            <p:nvPr/>
          </p:nvSpPr>
          <p:spPr>
            <a:xfrm>
              <a:off x="0" y="0"/>
              <a:ext cx="1589812" cy="1486379"/>
            </a:xfrm>
            <a:custGeom>
              <a:avLst/>
              <a:gdLst/>
              <a:ahLst/>
              <a:cxnLst/>
              <a:rect l="l" t="t" r="r" b="b"/>
              <a:pathLst>
                <a:path w="1589812" h="1486379">
                  <a:moveTo>
                    <a:pt x="794906" y="0"/>
                  </a:moveTo>
                  <a:cubicBezTo>
                    <a:pt x="355892" y="0"/>
                    <a:pt x="0" y="332737"/>
                    <a:pt x="0" y="743189"/>
                  </a:cubicBezTo>
                  <a:cubicBezTo>
                    <a:pt x="0" y="1153642"/>
                    <a:pt x="355892" y="1486379"/>
                    <a:pt x="794906" y="1486379"/>
                  </a:cubicBezTo>
                  <a:cubicBezTo>
                    <a:pt x="1233920" y="1486379"/>
                    <a:pt x="1589812" y="1153642"/>
                    <a:pt x="1589812" y="743189"/>
                  </a:cubicBezTo>
                  <a:cubicBezTo>
                    <a:pt x="1589812" y="332737"/>
                    <a:pt x="1233920" y="0"/>
                    <a:pt x="794906" y="0"/>
                  </a:cubicBezTo>
                  <a:close/>
                </a:path>
              </a:pathLst>
            </a:custGeom>
            <a:blipFill>
              <a:blip r:embed="rId2" cstate="print"/>
              <a:stretch>
                <a:fillRect t="-3479" b="-3479"/>
              </a:stretch>
            </a:blipFill>
          </p:spPr>
        </p:sp>
      </p:grpSp>
      <p:sp>
        <p:nvSpPr>
          <p:cNvPr id="7" name="TextBox 7"/>
          <p:cNvSpPr txBox="1"/>
          <p:nvPr/>
        </p:nvSpPr>
        <p:spPr>
          <a:xfrm>
            <a:off x="3740047" y="4210602"/>
            <a:ext cx="2957394" cy="542925"/>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Poppins"/>
                <a:ea typeface="Poppins"/>
                <a:cs typeface="Poppins"/>
                <a:sym typeface="Poppins"/>
              </a:rPr>
              <a:t>+385995184537</a:t>
            </a:r>
          </a:p>
        </p:txBody>
      </p:sp>
      <p:sp>
        <p:nvSpPr>
          <p:cNvPr id="8" name="TextBox 8"/>
          <p:cNvSpPr txBox="1"/>
          <p:nvPr/>
        </p:nvSpPr>
        <p:spPr>
          <a:xfrm>
            <a:off x="3577109" y="5496477"/>
            <a:ext cx="4160094" cy="542925"/>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Poppins"/>
                <a:ea typeface="Poppins"/>
                <a:cs typeface="Poppins"/>
                <a:sym typeface="Poppins"/>
              </a:rPr>
              <a:t>jeltom7@gmail.com</a:t>
            </a:r>
          </a:p>
        </p:txBody>
      </p:sp>
      <p:sp>
        <p:nvSpPr>
          <p:cNvPr id="9" name="TextBox 9"/>
          <p:cNvSpPr txBox="1"/>
          <p:nvPr/>
        </p:nvSpPr>
        <p:spPr>
          <a:xfrm>
            <a:off x="3577109" y="6793419"/>
            <a:ext cx="3562921" cy="542925"/>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Poppins"/>
                <a:ea typeface="Poppins"/>
                <a:cs typeface="Poppins"/>
                <a:sym typeface="Poppins"/>
              </a:rPr>
              <a:t>www.jeltom.com</a:t>
            </a:r>
          </a:p>
        </p:txBody>
      </p:sp>
      <p:sp>
        <p:nvSpPr>
          <p:cNvPr id="10" name="TextBox 10"/>
          <p:cNvSpPr txBox="1"/>
          <p:nvPr/>
        </p:nvSpPr>
        <p:spPr>
          <a:xfrm>
            <a:off x="3577109" y="8082113"/>
            <a:ext cx="3562921" cy="1609725"/>
          </a:xfrm>
          <a:prstGeom prst="rect">
            <a:avLst/>
          </a:prstGeom>
        </p:spPr>
        <p:txBody>
          <a:bodyPr lIns="0" tIns="0" rIns="0" bIns="0" rtlCol="0" anchor="t">
            <a:spAutoFit/>
          </a:bodyPr>
          <a:lstStyle/>
          <a:p>
            <a:pPr algn="ctr">
              <a:lnSpc>
                <a:spcPts val="4200"/>
              </a:lnSpc>
            </a:pPr>
            <a:r>
              <a:rPr lang="en-US" sz="3000">
                <a:solidFill>
                  <a:srgbClr val="FFFFFF"/>
                </a:solidFill>
                <a:latin typeface="Poppins"/>
                <a:ea typeface="Poppins"/>
                <a:cs typeface="Poppins"/>
                <a:sym typeface="Poppins"/>
              </a:rPr>
              <a:t>Franje Petračića 3 10000 Zagreb,</a:t>
            </a:r>
          </a:p>
          <a:p>
            <a:pPr algn="ctr">
              <a:lnSpc>
                <a:spcPts val="4200"/>
              </a:lnSpc>
              <a:spcBef>
                <a:spcPct val="0"/>
              </a:spcBef>
            </a:pPr>
            <a:r>
              <a:rPr lang="en-US" sz="3000">
                <a:solidFill>
                  <a:srgbClr val="FFFFFF"/>
                </a:solidFill>
                <a:latin typeface="Poppins"/>
                <a:ea typeface="Poppins"/>
                <a:cs typeface="Poppins"/>
                <a:sym typeface="Poppins"/>
              </a:rPr>
              <a:t>Croatia</a:t>
            </a:r>
          </a:p>
        </p:txBody>
      </p:sp>
      <p:sp>
        <p:nvSpPr>
          <p:cNvPr id="11" name="TextBox 11"/>
          <p:cNvSpPr txBox="1"/>
          <p:nvPr/>
        </p:nvSpPr>
        <p:spPr>
          <a:xfrm>
            <a:off x="8789898" y="8643962"/>
            <a:ext cx="8853011" cy="1436291"/>
          </a:xfrm>
          <a:prstGeom prst="rect">
            <a:avLst/>
          </a:prstGeom>
        </p:spPr>
        <p:txBody>
          <a:bodyPr wrap="square" lIns="0" tIns="0" rIns="0" bIns="0" rtlCol="0" anchor="t">
            <a:spAutoFit/>
          </a:bodyPr>
          <a:lstStyle/>
          <a:p>
            <a:pPr algn="ctr">
              <a:lnSpc>
                <a:spcPts val="5599"/>
              </a:lnSpc>
            </a:pPr>
            <a:r>
              <a:rPr lang="en-US" sz="3999" b="1" i="1" dirty="0">
                <a:solidFill>
                  <a:srgbClr val="C5172E"/>
                </a:solidFill>
                <a:latin typeface="Canva Sans Bold Italics"/>
                <a:ea typeface="Canva Sans Bold Italics"/>
                <a:cs typeface="Canva Sans Bold Italics"/>
                <a:sym typeface="Canva Sans Bold Italics"/>
              </a:rPr>
              <a:t>THANK YOU FOR YOUR ATTENTION!</a:t>
            </a:r>
          </a:p>
        </p:txBody>
      </p:sp>
      <p:sp>
        <p:nvSpPr>
          <p:cNvPr id="12" name="Freeform 12"/>
          <p:cNvSpPr/>
          <p:nvPr/>
        </p:nvSpPr>
        <p:spPr>
          <a:xfrm>
            <a:off x="3062536" y="4277011"/>
            <a:ext cx="450443" cy="473697"/>
          </a:xfrm>
          <a:custGeom>
            <a:avLst/>
            <a:gdLst/>
            <a:ahLst/>
            <a:cxnLst/>
            <a:rect l="l" t="t" r="r" b="b"/>
            <a:pathLst>
              <a:path w="450443" h="473697">
                <a:moveTo>
                  <a:pt x="0" y="0"/>
                </a:moveTo>
                <a:lnTo>
                  <a:pt x="450442" y="0"/>
                </a:lnTo>
                <a:lnTo>
                  <a:pt x="450442" y="473697"/>
                </a:lnTo>
                <a:lnTo>
                  <a:pt x="0" y="473697"/>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3" name="Freeform 13"/>
          <p:cNvSpPr/>
          <p:nvPr/>
        </p:nvSpPr>
        <p:spPr>
          <a:xfrm>
            <a:off x="3062536" y="5573953"/>
            <a:ext cx="450443" cy="473697"/>
          </a:xfrm>
          <a:custGeom>
            <a:avLst/>
            <a:gdLst/>
            <a:ahLst/>
            <a:cxnLst/>
            <a:rect l="l" t="t" r="r" b="b"/>
            <a:pathLst>
              <a:path w="450443" h="473697">
                <a:moveTo>
                  <a:pt x="0" y="0"/>
                </a:moveTo>
                <a:lnTo>
                  <a:pt x="450442" y="0"/>
                </a:lnTo>
                <a:lnTo>
                  <a:pt x="450442" y="473697"/>
                </a:lnTo>
                <a:lnTo>
                  <a:pt x="0" y="473697"/>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4" name="Freeform 14"/>
          <p:cNvSpPr/>
          <p:nvPr/>
        </p:nvSpPr>
        <p:spPr>
          <a:xfrm>
            <a:off x="3062536" y="6870896"/>
            <a:ext cx="450443" cy="473697"/>
          </a:xfrm>
          <a:custGeom>
            <a:avLst/>
            <a:gdLst/>
            <a:ahLst/>
            <a:cxnLst/>
            <a:rect l="l" t="t" r="r" b="b"/>
            <a:pathLst>
              <a:path w="450443" h="473697">
                <a:moveTo>
                  <a:pt x="0" y="0"/>
                </a:moveTo>
                <a:lnTo>
                  <a:pt x="450442" y="0"/>
                </a:lnTo>
                <a:lnTo>
                  <a:pt x="450442" y="473697"/>
                </a:lnTo>
                <a:lnTo>
                  <a:pt x="0" y="473697"/>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5" name="Freeform 15"/>
          <p:cNvSpPr/>
          <p:nvPr/>
        </p:nvSpPr>
        <p:spPr>
          <a:xfrm>
            <a:off x="3062536" y="8692990"/>
            <a:ext cx="450443" cy="473697"/>
          </a:xfrm>
          <a:custGeom>
            <a:avLst/>
            <a:gdLst/>
            <a:ahLst/>
            <a:cxnLst/>
            <a:rect l="l" t="t" r="r" b="b"/>
            <a:pathLst>
              <a:path w="450443" h="473697">
                <a:moveTo>
                  <a:pt x="0" y="0"/>
                </a:moveTo>
                <a:lnTo>
                  <a:pt x="450442" y="0"/>
                </a:lnTo>
                <a:lnTo>
                  <a:pt x="450442" y="473697"/>
                </a:lnTo>
                <a:lnTo>
                  <a:pt x="0" y="473697"/>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1"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172E"/>
        </a:solidFill>
        <a:effectLst/>
      </p:bgPr>
    </p:bg>
    <p:spTree>
      <p:nvGrpSpPr>
        <p:cNvPr id="1" name=""/>
        <p:cNvGrpSpPr/>
        <p:nvPr/>
      </p:nvGrpSpPr>
      <p:grpSpPr>
        <a:xfrm>
          <a:off x="0" y="0"/>
          <a:ext cx="0" cy="0"/>
          <a:chOff x="0" y="0"/>
          <a:chExt cx="0" cy="0"/>
        </a:xfrm>
      </p:grpSpPr>
      <p:grpSp>
        <p:nvGrpSpPr>
          <p:cNvPr id="2" name="Group 2"/>
          <p:cNvGrpSpPr/>
          <p:nvPr/>
        </p:nvGrpSpPr>
        <p:grpSpPr>
          <a:xfrm>
            <a:off x="10746052" y="0"/>
            <a:ext cx="7541948" cy="10439227"/>
            <a:chOff x="0" y="0"/>
            <a:chExt cx="1168445" cy="1617309"/>
          </a:xfrm>
        </p:grpSpPr>
        <p:sp>
          <p:nvSpPr>
            <p:cNvPr id="3" name="Freeform 3"/>
            <p:cNvSpPr/>
            <p:nvPr/>
          </p:nvSpPr>
          <p:spPr>
            <a:xfrm>
              <a:off x="0" y="0"/>
              <a:ext cx="1168445" cy="1617309"/>
            </a:xfrm>
            <a:custGeom>
              <a:avLst/>
              <a:gdLst/>
              <a:ahLst/>
              <a:cxnLst/>
              <a:rect l="l" t="t" r="r" b="b"/>
              <a:pathLst>
                <a:path w="1168445" h="1617309">
                  <a:moveTo>
                    <a:pt x="0" y="0"/>
                  </a:moveTo>
                  <a:lnTo>
                    <a:pt x="1168445" y="0"/>
                  </a:lnTo>
                  <a:lnTo>
                    <a:pt x="1168445" y="1617309"/>
                  </a:lnTo>
                  <a:lnTo>
                    <a:pt x="0" y="1617309"/>
                  </a:lnTo>
                  <a:close/>
                </a:path>
              </a:pathLst>
            </a:custGeom>
            <a:blipFill>
              <a:blip r:embed="rId3" cstate="print"/>
              <a:stretch>
                <a:fillRect l="-42277" r="-42277"/>
              </a:stretch>
            </a:blipFill>
          </p:spPr>
        </p:sp>
      </p:grpSp>
      <p:sp>
        <p:nvSpPr>
          <p:cNvPr id="4" name="Freeform 4"/>
          <p:cNvSpPr/>
          <p:nvPr/>
        </p:nvSpPr>
        <p:spPr>
          <a:xfrm>
            <a:off x="936759" y="3001923"/>
            <a:ext cx="505660" cy="531765"/>
          </a:xfrm>
          <a:custGeom>
            <a:avLst/>
            <a:gdLst/>
            <a:ahLst/>
            <a:cxnLst/>
            <a:rect l="l" t="t" r="r" b="b"/>
            <a:pathLst>
              <a:path w="505660" h="531765">
                <a:moveTo>
                  <a:pt x="0" y="0"/>
                </a:moveTo>
                <a:lnTo>
                  <a:pt x="505661" y="0"/>
                </a:lnTo>
                <a:lnTo>
                  <a:pt x="505661" y="531766"/>
                </a:lnTo>
                <a:lnTo>
                  <a:pt x="0" y="531766"/>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936759" y="5143500"/>
            <a:ext cx="505660" cy="531765"/>
          </a:xfrm>
          <a:custGeom>
            <a:avLst/>
            <a:gdLst/>
            <a:ahLst/>
            <a:cxnLst/>
            <a:rect l="l" t="t" r="r" b="b"/>
            <a:pathLst>
              <a:path w="505660" h="531765">
                <a:moveTo>
                  <a:pt x="0" y="0"/>
                </a:moveTo>
                <a:lnTo>
                  <a:pt x="505661" y="0"/>
                </a:lnTo>
                <a:lnTo>
                  <a:pt x="505661" y="531765"/>
                </a:lnTo>
                <a:lnTo>
                  <a:pt x="0" y="531765"/>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936759" y="6523154"/>
            <a:ext cx="505660" cy="531765"/>
          </a:xfrm>
          <a:custGeom>
            <a:avLst/>
            <a:gdLst/>
            <a:ahLst/>
            <a:cxnLst/>
            <a:rect l="l" t="t" r="r" b="b"/>
            <a:pathLst>
              <a:path w="505660" h="531765">
                <a:moveTo>
                  <a:pt x="0" y="0"/>
                </a:moveTo>
                <a:lnTo>
                  <a:pt x="505661" y="0"/>
                </a:lnTo>
                <a:lnTo>
                  <a:pt x="505661" y="531765"/>
                </a:lnTo>
                <a:lnTo>
                  <a:pt x="0" y="531765"/>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920314" y="7775914"/>
            <a:ext cx="505660" cy="531765"/>
          </a:xfrm>
          <a:custGeom>
            <a:avLst/>
            <a:gdLst/>
            <a:ahLst/>
            <a:cxnLst/>
            <a:rect l="l" t="t" r="r" b="b"/>
            <a:pathLst>
              <a:path w="505660" h="531765">
                <a:moveTo>
                  <a:pt x="0" y="0"/>
                </a:moveTo>
                <a:lnTo>
                  <a:pt x="505660" y="0"/>
                </a:lnTo>
                <a:lnTo>
                  <a:pt x="505660" y="531765"/>
                </a:lnTo>
                <a:lnTo>
                  <a:pt x="0" y="531765"/>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920314" y="8975123"/>
            <a:ext cx="538551" cy="566354"/>
          </a:xfrm>
          <a:custGeom>
            <a:avLst/>
            <a:gdLst/>
            <a:ahLst/>
            <a:cxnLst/>
            <a:rect l="l" t="t" r="r" b="b"/>
            <a:pathLst>
              <a:path w="538551" h="566354">
                <a:moveTo>
                  <a:pt x="0" y="0"/>
                </a:moveTo>
                <a:lnTo>
                  <a:pt x="538551" y="0"/>
                </a:lnTo>
                <a:lnTo>
                  <a:pt x="538551" y="566354"/>
                </a:lnTo>
                <a:lnTo>
                  <a:pt x="0" y="566354"/>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1950223" y="565644"/>
            <a:ext cx="10295572" cy="1511308"/>
          </a:xfrm>
          <a:prstGeom prst="rect">
            <a:avLst/>
          </a:prstGeom>
        </p:spPr>
        <p:txBody>
          <a:bodyPr lIns="0" tIns="0" rIns="0" bIns="0" rtlCol="0" anchor="t">
            <a:spAutoFit/>
          </a:bodyPr>
          <a:lstStyle/>
          <a:p>
            <a:pPr algn="l">
              <a:lnSpc>
                <a:spcPts val="10450"/>
              </a:lnSpc>
            </a:pPr>
            <a:r>
              <a:rPr lang="en-US" sz="11000" b="1" spc="-605" dirty="0">
                <a:solidFill>
                  <a:srgbClr val="000000"/>
                </a:solidFill>
                <a:latin typeface="Poppins Heavy"/>
                <a:ea typeface="Poppins Heavy"/>
                <a:cs typeface="Poppins Heavy"/>
                <a:sym typeface="Poppins Heavy"/>
              </a:rPr>
              <a:t>ABOUT</a:t>
            </a:r>
            <a:r>
              <a:rPr lang="en-US" sz="11000" b="1" spc="-605" dirty="0">
                <a:solidFill>
                  <a:srgbClr val="FFFFFF"/>
                </a:solidFill>
                <a:latin typeface="Poppins Heavy"/>
                <a:ea typeface="Poppins Heavy"/>
                <a:cs typeface="Poppins Heavy"/>
                <a:sym typeface="Poppins Heavy"/>
              </a:rPr>
              <a:t>  US</a:t>
            </a:r>
          </a:p>
        </p:txBody>
      </p:sp>
      <p:sp>
        <p:nvSpPr>
          <p:cNvPr id="10" name="TextBox 10"/>
          <p:cNvSpPr txBox="1"/>
          <p:nvPr/>
        </p:nvSpPr>
        <p:spPr>
          <a:xfrm>
            <a:off x="1655379" y="2556666"/>
            <a:ext cx="8191262" cy="2400300"/>
          </a:xfrm>
          <a:prstGeom prst="rect">
            <a:avLst/>
          </a:prstGeom>
        </p:spPr>
        <p:txBody>
          <a:bodyPr lIns="0" tIns="0" rIns="0" bIns="0" rtlCol="0" anchor="t">
            <a:spAutoFit/>
          </a:bodyPr>
          <a:lstStyle/>
          <a:p>
            <a:pPr algn="l">
              <a:lnSpc>
                <a:spcPts val="3750"/>
              </a:lnSpc>
            </a:pPr>
            <a:r>
              <a:rPr lang="en-US" sz="3000" dirty="0">
                <a:solidFill>
                  <a:srgbClr val="FFFFFF"/>
                </a:solidFill>
                <a:latin typeface="Poppins"/>
                <a:ea typeface="Poppins"/>
                <a:cs typeface="Poppins"/>
                <a:sym typeface="Poppins"/>
              </a:rPr>
              <a:t>DESIGN AND PRODUCTION OF INNOVATIVE </a:t>
            </a:r>
          </a:p>
          <a:p>
            <a:pPr algn="l">
              <a:lnSpc>
                <a:spcPts val="3750"/>
              </a:lnSpc>
            </a:pPr>
            <a:r>
              <a:rPr lang="en-US" sz="3000" dirty="0">
                <a:solidFill>
                  <a:srgbClr val="FFFFFF"/>
                </a:solidFill>
                <a:latin typeface="Poppins"/>
                <a:ea typeface="Poppins"/>
                <a:cs typeface="Poppins"/>
                <a:sym typeface="Poppins"/>
              </a:rPr>
              <a:t>PRODUCTS AND INFRASTRUCTURE BUILT TO</a:t>
            </a:r>
          </a:p>
          <a:p>
            <a:pPr algn="l">
              <a:lnSpc>
                <a:spcPts val="3750"/>
              </a:lnSpc>
            </a:pPr>
            <a:r>
              <a:rPr lang="en-US" sz="3000" dirty="0">
                <a:solidFill>
                  <a:srgbClr val="FFFFFF"/>
                </a:solidFill>
                <a:latin typeface="Poppins"/>
                <a:ea typeface="Poppins"/>
                <a:cs typeface="Poppins"/>
                <a:sym typeface="Poppins"/>
              </a:rPr>
              <a:t>WITHSTAND EXTREME WEATHER CONDITIONS </a:t>
            </a:r>
          </a:p>
          <a:p>
            <a:pPr algn="l">
              <a:lnSpc>
                <a:spcPts val="3750"/>
              </a:lnSpc>
            </a:pPr>
            <a:r>
              <a:rPr lang="en-US" sz="3000" dirty="0">
                <a:solidFill>
                  <a:srgbClr val="FFFFFF"/>
                </a:solidFill>
                <a:latin typeface="Poppins"/>
                <a:ea typeface="Poppins"/>
                <a:cs typeface="Poppins"/>
                <a:sym typeface="Poppins"/>
              </a:rPr>
              <a:t>AND PROTECT HUMAN LIVES</a:t>
            </a:r>
          </a:p>
          <a:p>
            <a:pPr marL="0" lvl="0" indent="0" algn="ctr">
              <a:lnSpc>
                <a:spcPts val="3750"/>
              </a:lnSpc>
            </a:pPr>
            <a:endParaRPr/>
          </a:p>
        </p:txBody>
      </p:sp>
      <p:sp>
        <p:nvSpPr>
          <p:cNvPr id="11" name="TextBox 11"/>
          <p:cNvSpPr txBox="1"/>
          <p:nvPr/>
        </p:nvSpPr>
        <p:spPr>
          <a:xfrm>
            <a:off x="1587371" y="6501199"/>
            <a:ext cx="8611288" cy="981038"/>
          </a:xfrm>
          <a:prstGeom prst="rect">
            <a:avLst/>
          </a:prstGeom>
        </p:spPr>
        <p:txBody>
          <a:bodyPr lIns="0" tIns="0" rIns="0" bIns="0" rtlCol="0" anchor="t">
            <a:spAutoFit/>
          </a:bodyPr>
          <a:lstStyle/>
          <a:p>
            <a:pPr algn="l">
              <a:lnSpc>
                <a:spcPts val="4060"/>
              </a:lnSpc>
            </a:pPr>
            <a:r>
              <a:rPr lang="en-US" sz="2900" dirty="0">
                <a:solidFill>
                  <a:srgbClr val="FCFCFC"/>
                </a:solidFill>
                <a:latin typeface="Poppins"/>
                <a:ea typeface="Poppins"/>
                <a:cs typeface="Poppins"/>
                <a:sym typeface="Poppins"/>
              </a:rPr>
              <a:t> 3 PATENTS </a:t>
            </a:r>
            <a:r>
              <a:rPr lang="sl-SI" sz="2900" dirty="0">
                <a:solidFill>
                  <a:srgbClr val="FCFCFC"/>
                </a:solidFill>
                <a:latin typeface="Poppins"/>
                <a:ea typeface="Poppins"/>
                <a:cs typeface="Poppins"/>
                <a:sym typeface="Poppins"/>
              </a:rPr>
              <a:t>WITH MULTINATIONAL PROTECTION</a:t>
            </a:r>
            <a:endParaRPr lang="en-US" sz="2900" dirty="0">
              <a:solidFill>
                <a:srgbClr val="FCFCFC"/>
              </a:solidFill>
              <a:latin typeface="Poppins"/>
              <a:ea typeface="Poppins"/>
              <a:cs typeface="Poppins"/>
              <a:sym typeface="Poppins"/>
            </a:endParaRPr>
          </a:p>
          <a:p>
            <a:pPr marL="0" lvl="0" indent="0" algn="ctr">
              <a:lnSpc>
                <a:spcPts val="4060"/>
              </a:lnSpc>
              <a:spcBef>
                <a:spcPct val="0"/>
              </a:spcBef>
            </a:pPr>
            <a:endParaRPr dirty="0"/>
          </a:p>
        </p:txBody>
      </p:sp>
      <p:sp>
        <p:nvSpPr>
          <p:cNvPr id="12" name="TextBox 12"/>
          <p:cNvSpPr txBox="1"/>
          <p:nvPr/>
        </p:nvSpPr>
        <p:spPr>
          <a:xfrm>
            <a:off x="1655379" y="7699714"/>
            <a:ext cx="7561686" cy="1545590"/>
          </a:xfrm>
          <a:prstGeom prst="rect">
            <a:avLst/>
          </a:prstGeom>
        </p:spPr>
        <p:txBody>
          <a:bodyPr lIns="0" tIns="0" rIns="0" bIns="0" rtlCol="0" anchor="t">
            <a:spAutoFit/>
          </a:bodyPr>
          <a:lstStyle/>
          <a:p>
            <a:pPr algn="l">
              <a:lnSpc>
                <a:spcPts val="4060"/>
              </a:lnSpc>
            </a:pPr>
            <a:r>
              <a:rPr lang="en-US" sz="2900" dirty="0">
                <a:solidFill>
                  <a:srgbClr val="FCFCFC"/>
                </a:solidFill>
                <a:latin typeface="Poppins"/>
                <a:ea typeface="Poppins"/>
                <a:cs typeface="Poppins"/>
                <a:sym typeface="Poppins"/>
              </a:rPr>
              <a:t>23 INNOVATION AWARDS</a:t>
            </a:r>
          </a:p>
          <a:p>
            <a:pPr algn="l">
              <a:lnSpc>
                <a:spcPts val="4060"/>
              </a:lnSpc>
            </a:pPr>
            <a:r>
              <a:rPr lang="en-US" sz="2900" dirty="0">
                <a:solidFill>
                  <a:srgbClr val="FCFCFC"/>
                </a:solidFill>
                <a:latin typeface="Poppins"/>
                <a:ea typeface="Poppins"/>
                <a:cs typeface="Poppins"/>
                <a:sym typeface="Poppins"/>
              </a:rPr>
              <a:t> </a:t>
            </a:r>
          </a:p>
          <a:p>
            <a:pPr marL="0" lvl="0" indent="0" algn="l">
              <a:lnSpc>
                <a:spcPts val="4060"/>
              </a:lnSpc>
              <a:spcBef>
                <a:spcPct val="0"/>
              </a:spcBef>
            </a:pPr>
            <a:endParaRPr/>
          </a:p>
        </p:txBody>
      </p:sp>
      <p:sp>
        <p:nvSpPr>
          <p:cNvPr id="13" name="TextBox 13"/>
          <p:cNvSpPr txBox="1"/>
          <p:nvPr/>
        </p:nvSpPr>
        <p:spPr>
          <a:xfrm>
            <a:off x="1655379" y="4880766"/>
            <a:ext cx="8475273" cy="1506823"/>
          </a:xfrm>
          <a:prstGeom prst="rect">
            <a:avLst/>
          </a:prstGeom>
        </p:spPr>
        <p:txBody>
          <a:bodyPr lIns="0" tIns="0" rIns="0" bIns="0" rtlCol="0" anchor="t">
            <a:spAutoFit/>
          </a:bodyPr>
          <a:lstStyle/>
          <a:p>
            <a:pPr algn="l">
              <a:lnSpc>
                <a:spcPts val="4060"/>
              </a:lnSpc>
            </a:pPr>
            <a:r>
              <a:rPr lang="en-US" sz="2900" dirty="0">
                <a:solidFill>
                  <a:srgbClr val="FFFFFF"/>
                </a:solidFill>
                <a:latin typeface="Poppins"/>
                <a:ea typeface="Poppins"/>
                <a:cs typeface="Poppins"/>
                <a:sym typeface="Poppins"/>
              </a:rPr>
              <a:t>IFIA - 2ND LISTING AMONG 19 best world innovators</a:t>
            </a:r>
          </a:p>
          <a:p>
            <a:pPr algn="l">
              <a:lnSpc>
                <a:spcPts val="4060"/>
              </a:lnSpc>
            </a:pPr>
            <a:endParaRPr dirty="0"/>
          </a:p>
        </p:txBody>
      </p:sp>
      <p:sp>
        <p:nvSpPr>
          <p:cNvPr id="14" name="TextBox 14"/>
          <p:cNvSpPr txBox="1"/>
          <p:nvPr/>
        </p:nvSpPr>
        <p:spPr>
          <a:xfrm>
            <a:off x="1655379" y="8889398"/>
            <a:ext cx="7561686" cy="542925"/>
          </a:xfrm>
          <a:prstGeom prst="rect">
            <a:avLst/>
          </a:prstGeom>
        </p:spPr>
        <p:txBody>
          <a:bodyPr lIns="0" tIns="0" rIns="0" bIns="0" rtlCol="0" anchor="t">
            <a:spAutoFit/>
          </a:bodyPr>
          <a:lstStyle/>
          <a:p>
            <a:pPr marL="0" lvl="0" indent="0" algn="l">
              <a:lnSpc>
                <a:spcPts val="4200"/>
              </a:lnSpc>
              <a:spcBef>
                <a:spcPct val="0"/>
              </a:spcBef>
            </a:pPr>
            <a:r>
              <a:rPr lang="en-US" sz="3000" dirty="0">
                <a:solidFill>
                  <a:srgbClr val="FCFCFC"/>
                </a:solidFill>
                <a:latin typeface="Poppins"/>
                <a:ea typeface="Poppins"/>
                <a:cs typeface="Poppins"/>
                <a:sym typeface="Poppins"/>
              </a:rPr>
              <a:t>30 YEARS OF FAMILY BUSINESS</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5172E"/>
        </a:solidFill>
        <a:effectLst/>
      </p:bgPr>
    </p:bg>
    <p:spTree>
      <p:nvGrpSpPr>
        <p:cNvPr id="1" name=""/>
        <p:cNvGrpSpPr/>
        <p:nvPr/>
      </p:nvGrpSpPr>
      <p:grpSpPr>
        <a:xfrm>
          <a:off x="0" y="0"/>
          <a:ext cx="0" cy="0"/>
          <a:chOff x="0" y="0"/>
          <a:chExt cx="0" cy="0"/>
        </a:xfrm>
      </p:grpSpPr>
      <p:sp>
        <p:nvSpPr>
          <p:cNvPr id="2" name="TextBox 2"/>
          <p:cNvSpPr txBox="1"/>
          <p:nvPr/>
        </p:nvSpPr>
        <p:spPr>
          <a:xfrm>
            <a:off x="1534360" y="5174564"/>
            <a:ext cx="5150331" cy="551693"/>
          </a:xfrm>
          <a:prstGeom prst="rect">
            <a:avLst/>
          </a:prstGeom>
        </p:spPr>
        <p:txBody>
          <a:bodyPr lIns="0" tIns="0" rIns="0" bIns="0" rtlCol="0" anchor="t">
            <a:spAutoFit/>
          </a:bodyPr>
          <a:lstStyle/>
          <a:p>
            <a:pPr algn="l">
              <a:lnSpc>
                <a:spcPts val="4241"/>
              </a:lnSpc>
            </a:pPr>
            <a:r>
              <a:rPr lang="en-US" sz="3029" b="1" dirty="0">
                <a:solidFill>
                  <a:srgbClr val="000000"/>
                </a:solidFill>
                <a:latin typeface="Poppins Bold"/>
                <a:ea typeface="Poppins Bold"/>
                <a:cs typeface="Poppins Bold"/>
                <a:sym typeface="Poppins Bold"/>
              </a:rPr>
              <a:t>WATER AGAINST WATER</a:t>
            </a:r>
          </a:p>
        </p:txBody>
      </p:sp>
      <p:sp>
        <p:nvSpPr>
          <p:cNvPr id="3" name="TextBox 3"/>
          <p:cNvSpPr txBox="1"/>
          <p:nvPr/>
        </p:nvSpPr>
        <p:spPr>
          <a:xfrm>
            <a:off x="1028700" y="6002483"/>
            <a:ext cx="7740493" cy="2547615"/>
          </a:xfrm>
          <a:prstGeom prst="rect">
            <a:avLst/>
          </a:prstGeom>
        </p:spPr>
        <p:txBody>
          <a:bodyPr lIns="0" tIns="0" rIns="0" bIns="0" rtlCol="0" anchor="t">
            <a:spAutoFit/>
          </a:bodyPr>
          <a:lstStyle/>
          <a:p>
            <a:pPr algn="just">
              <a:lnSpc>
                <a:spcPts val="2905"/>
              </a:lnSpc>
            </a:pPr>
            <a:r>
              <a:rPr lang="en-US" sz="2075" dirty="0">
                <a:solidFill>
                  <a:srgbClr val="EEEEEE"/>
                </a:solidFill>
                <a:latin typeface="Poppins"/>
                <a:ea typeface="Poppins"/>
                <a:cs typeface="Poppins"/>
                <a:sym typeface="Poppins"/>
              </a:rPr>
              <a:t>THE SYSTEM REPLACES TRADITIONAL SANDBAG BARRIERS WITH A PATENTED, EASILY PORTABLE WATER-FILLED TUBE SOLUTION THAT REQUIRES MINIMAL MANPOWER AND SETUP TIME.</a:t>
            </a:r>
          </a:p>
          <a:p>
            <a:pPr algn="just">
              <a:lnSpc>
                <a:spcPts val="2905"/>
              </a:lnSpc>
            </a:pPr>
            <a:endParaRPr/>
          </a:p>
          <a:p>
            <a:pPr algn="just">
              <a:lnSpc>
                <a:spcPts val="2905"/>
              </a:lnSpc>
            </a:pPr>
            <a:endParaRPr/>
          </a:p>
          <a:p>
            <a:pPr algn="just">
              <a:lnSpc>
                <a:spcPts val="2905"/>
              </a:lnSpc>
            </a:pPr>
            <a:endParaRPr/>
          </a:p>
        </p:txBody>
      </p:sp>
      <p:sp>
        <p:nvSpPr>
          <p:cNvPr id="4" name="TextBox 4"/>
          <p:cNvSpPr txBox="1"/>
          <p:nvPr/>
        </p:nvSpPr>
        <p:spPr>
          <a:xfrm>
            <a:off x="1028700" y="3145214"/>
            <a:ext cx="7740493" cy="3315010"/>
          </a:xfrm>
          <a:prstGeom prst="rect">
            <a:avLst/>
          </a:prstGeom>
        </p:spPr>
        <p:txBody>
          <a:bodyPr lIns="0" tIns="0" rIns="0" bIns="0" rtlCol="0" anchor="t">
            <a:spAutoFit/>
          </a:bodyPr>
          <a:lstStyle/>
          <a:p>
            <a:pPr algn="just">
              <a:lnSpc>
                <a:spcPts val="2905"/>
              </a:lnSpc>
            </a:pPr>
            <a:r>
              <a:rPr lang="en-US" sz="2075" dirty="0">
                <a:solidFill>
                  <a:srgbClr val="EEEEEE"/>
                </a:solidFill>
                <a:latin typeface="Poppins"/>
                <a:ea typeface="Poppins"/>
                <a:cs typeface="Poppins"/>
                <a:sym typeface="Poppins"/>
              </a:rPr>
              <a:t>THE WAVE BREAKER COMBINES WAVE PROTECTION WITH MARINE WASTE COLLECTION, OFFERING A FLEXIBLE, MOVABLE SOLUTION FOR COASTAL DEFENSE</a:t>
            </a:r>
            <a:r>
              <a:rPr lang="sl-SI" sz="2075" dirty="0">
                <a:solidFill>
                  <a:srgbClr val="EEEEEE"/>
                </a:solidFill>
                <a:latin typeface="Poppins"/>
                <a:ea typeface="Poppins"/>
                <a:cs typeface="Poppins"/>
                <a:sym typeface="Poppins"/>
              </a:rPr>
              <a:t> WITH</a:t>
            </a:r>
            <a:r>
              <a:rPr lang="en-US" sz="2075" dirty="0">
                <a:solidFill>
                  <a:srgbClr val="EEEEEE"/>
                </a:solidFill>
                <a:latin typeface="Poppins"/>
                <a:ea typeface="Poppins"/>
                <a:cs typeface="Poppins"/>
                <a:sym typeface="Poppins"/>
              </a:rPr>
              <a:t> ADDITIONAL FUNCTION </a:t>
            </a:r>
            <a:r>
              <a:rPr lang="sl-SI" sz="2075" dirty="0">
                <a:solidFill>
                  <a:srgbClr val="EEEEEE"/>
                </a:solidFill>
                <a:latin typeface="Poppins"/>
                <a:ea typeface="Poppins"/>
                <a:cs typeface="Poppins"/>
                <a:sym typeface="Poppins"/>
              </a:rPr>
              <a:t>OF ELECTRICITY</a:t>
            </a:r>
            <a:r>
              <a:rPr lang="en-US" sz="2075" dirty="0">
                <a:solidFill>
                  <a:srgbClr val="EEEEEE"/>
                </a:solidFill>
                <a:latin typeface="Poppins"/>
                <a:ea typeface="Poppins"/>
                <a:cs typeface="Poppins"/>
                <a:sym typeface="Poppins"/>
              </a:rPr>
              <a:t> GENERATION</a:t>
            </a:r>
            <a:r>
              <a:rPr lang="sl-SI" sz="2075" dirty="0">
                <a:solidFill>
                  <a:srgbClr val="EEEEEE"/>
                </a:solidFill>
                <a:latin typeface="Poppins"/>
                <a:ea typeface="Poppins"/>
                <a:cs typeface="Poppins"/>
                <a:sym typeface="Poppins"/>
              </a:rPr>
              <a:t>.</a:t>
            </a:r>
            <a:endParaRPr lang="en-US" sz="2075" dirty="0">
              <a:solidFill>
                <a:srgbClr val="EEEEEE"/>
              </a:solidFill>
              <a:latin typeface="Poppins"/>
              <a:ea typeface="Poppins"/>
              <a:cs typeface="Poppins"/>
              <a:sym typeface="Poppins"/>
            </a:endParaRPr>
          </a:p>
          <a:p>
            <a:pPr algn="just">
              <a:lnSpc>
                <a:spcPts val="2905"/>
              </a:lnSpc>
            </a:pPr>
            <a:endParaRPr dirty="0"/>
          </a:p>
          <a:p>
            <a:pPr algn="just">
              <a:lnSpc>
                <a:spcPts val="2905"/>
              </a:lnSpc>
            </a:pPr>
            <a:endParaRPr dirty="0"/>
          </a:p>
          <a:p>
            <a:pPr algn="just">
              <a:lnSpc>
                <a:spcPts val="2905"/>
              </a:lnSpc>
            </a:pPr>
            <a:endParaRPr dirty="0"/>
          </a:p>
          <a:p>
            <a:pPr algn="just">
              <a:lnSpc>
                <a:spcPts val="2905"/>
              </a:lnSpc>
            </a:pPr>
            <a:endParaRPr dirty="0"/>
          </a:p>
          <a:p>
            <a:pPr algn="just">
              <a:lnSpc>
                <a:spcPts val="2905"/>
              </a:lnSpc>
            </a:pPr>
            <a:endParaRPr dirty="0"/>
          </a:p>
        </p:txBody>
      </p:sp>
      <p:grpSp>
        <p:nvGrpSpPr>
          <p:cNvPr id="5" name="Group 5"/>
          <p:cNvGrpSpPr/>
          <p:nvPr/>
        </p:nvGrpSpPr>
        <p:grpSpPr>
          <a:xfrm>
            <a:off x="9970417" y="-547170"/>
            <a:ext cx="8946073" cy="11423253"/>
            <a:chOff x="0" y="0"/>
            <a:chExt cx="2356167" cy="3008593"/>
          </a:xfrm>
        </p:grpSpPr>
        <p:sp>
          <p:nvSpPr>
            <p:cNvPr id="6" name="Freeform 6"/>
            <p:cNvSpPr/>
            <p:nvPr/>
          </p:nvSpPr>
          <p:spPr>
            <a:xfrm>
              <a:off x="0" y="0"/>
              <a:ext cx="2356167" cy="3008593"/>
            </a:xfrm>
            <a:custGeom>
              <a:avLst/>
              <a:gdLst/>
              <a:ahLst/>
              <a:cxnLst/>
              <a:rect l="l" t="t" r="r" b="b"/>
              <a:pathLst>
                <a:path w="2356167" h="3008593">
                  <a:moveTo>
                    <a:pt x="0" y="0"/>
                  </a:moveTo>
                  <a:lnTo>
                    <a:pt x="2356167" y="0"/>
                  </a:lnTo>
                  <a:lnTo>
                    <a:pt x="2356167" y="3008593"/>
                  </a:lnTo>
                  <a:lnTo>
                    <a:pt x="0" y="3008593"/>
                  </a:lnTo>
                  <a:close/>
                </a:path>
              </a:pathLst>
            </a:custGeom>
            <a:solidFill>
              <a:srgbClr val="F0F0F0"/>
            </a:solidFill>
          </p:spPr>
        </p:sp>
        <p:sp>
          <p:nvSpPr>
            <p:cNvPr id="7" name="TextBox 7"/>
            <p:cNvSpPr txBox="1"/>
            <p:nvPr/>
          </p:nvSpPr>
          <p:spPr>
            <a:xfrm>
              <a:off x="0" y="-76200"/>
              <a:ext cx="2356167" cy="3084793"/>
            </a:xfrm>
            <a:prstGeom prst="rect">
              <a:avLst/>
            </a:prstGeom>
          </p:spPr>
          <p:txBody>
            <a:bodyPr lIns="50800" tIns="50800" rIns="50800" bIns="50800" rtlCol="0" anchor="ctr"/>
            <a:lstStyle/>
            <a:p>
              <a:pPr algn="ctr">
                <a:lnSpc>
                  <a:spcPts val="3500"/>
                </a:lnSpc>
              </a:pPr>
              <a:endParaRPr/>
            </a:p>
          </p:txBody>
        </p:sp>
      </p:grpSp>
      <p:sp>
        <p:nvSpPr>
          <p:cNvPr id="8" name="TextBox 8"/>
          <p:cNvSpPr txBox="1"/>
          <p:nvPr/>
        </p:nvSpPr>
        <p:spPr>
          <a:xfrm>
            <a:off x="0" y="512367"/>
            <a:ext cx="10041046" cy="1574506"/>
          </a:xfrm>
          <a:prstGeom prst="rect">
            <a:avLst/>
          </a:prstGeom>
        </p:spPr>
        <p:txBody>
          <a:bodyPr lIns="0" tIns="0" rIns="0" bIns="0" rtlCol="0" anchor="t">
            <a:spAutoFit/>
          </a:bodyPr>
          <a:lstStyle/>
          <a:p>
            <a:pPr algn="ctr">
              <a:lnSpc>
                <a:spcPts val="5786"/>
              </a:lnSpc>
            </a:pPr>
            <a:r>
              <a:rPr lang="en-US" sz="6090" b="1" spc="-334" dirty="0">
                <a:solidFill>
                  <a:srgbClr val="FCFCFC"/>
                </a:solidFill>
                <a:latin typeface="Poppins Heavy"/>
                <a:ea typeface="Poppins Heavy"/>
                <a:cs typeface="Poppins Heavy"/>
                <a:sym typeface="Poppins Heavy"/>
              </a:rPr>
              <a:t>WINNING </a:t>
            </a:r>
            <a:r>
              <a:rPr lang="en-US" sz="6090" b="1" spc="-334" dirty="0">
                <a:solidFill>
                  <a:srgbClr val="000000"/>
                </a:solidFill>
                <a:latin typeface="Poppins Heavy"/>
                <a:ea typeface="Poppins Heavy"/>
                <a:cs typeface="Poppins Heavy"/>
                <a:sym typeface="Poppins Heavy"/>
              </a:rPr>
              <a:t> PRODUCTS</a:t>
            </a:r>
            <a:r>
              <a:rPr lang="en-US" sz="6090" b="1" spc="-334" dirty="0">
                <a:solidFill>
                  <a:srgbClr val="FCFCFC"/>
                </a:solidFill>
                <a:latin typeface="Poppins Heavy"/>
                <a:ea typeface="Poppins Heavy"/>
                <a:cs typeface="Poppins Heavy"/>
                <a:sym typeface="Poppins Heavy"/>
              </a:rPr>
              <a:t>  </a:t>
            </a:r>
          </a:p>
          <a:p>
            <a:pPr algn="ctr">
              <a:lnSpc>
                <a:spcPts val="5786"/>
              </a:lnSpc>
            </a:pPr>
            <a:r>
              <a:rPr lang="en-US" sz="6090" b="1" spc="-334" dirty="0">
                <a:solidFill>
                  <a:srgbClr val="FCFCFC"/>
                </a:solidFill>
                <a:latin typeface="Poppins Heavy"/>
                <a:ea typeface="Poppins Heavy"/>
                <a:cs typeface="Poppins Heavy"/>
                <a:sym typeface="Poppins Heavy"/>
              </a:rPr>
              <a:t>&amp; PATENTS</a:t>
            </a:r>
          </a:p>
        </p:txBody>
      </p:sp>
      <p:sp>
        <p:nvSpPr>
          <p:cNvPr id="9" name="Freeform 9"/>
          <p:cNvSpPr/>
          <p:nvPr/>
        </p:nvSpPr>
        <p:spPr>
          <a:xfrm>
            <a:off x="1028700" y="2445474"/>
            <a:ext cx="505660" cy="531765"/>
          </a:xfrm>
          <a:custGeom>
            <a:avLst/>
            <a:gdLst/>
            <a:ahLst/>
            <a:cxnLst/>
            <a:rect l="l" t="t" r="r" b="b"/>
            <a:pathLst>
              <a:path w="505660" h="531765">
                <a:moveTo>
                  <a:pt x="0" y="0"/>
                </a:moveTo>
                <a:lnTo>
                  <a:pt x="505660" y="0"/>
                </a:lnTo>
                <a:lnTo>
                  <a:pt x="505660" y="531766"/>
                </a:lnTo>
                <a:lnTo>
                  <a:pt x="0" y="53176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916455" y="5232153"/>
            <a:ext cx="505660" cy="531765"/>
          </a:xfrm>
          <a:custGeom>
            <a:avLst/>
            <a:gdLst/>
            <a:ahLst/>
            <a:cxnLst/>
            <a:rect l="l" t="t" r="r" b="b"/>
            <a:pathLst>
              <a:path w="505660" h="531765">
                <a:moveTo>
                  <a:pt x="0" y="0"/>
                </a:moveTo>
                <a:lnTo>
                  <a:pt x="505660" y="0"/>
                </a:lnTo>
                <a:lnTo>
                  <a:pt x="505660" y="531765"/>
                </a:lnTo>
                <a:lnTo>
                  <a:pt x="0" y="531765"/>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916455" y="7854857"/>
            <a:ext cx="505660" cy="531765"/>
          </a:xfrm>
          <a:custGeom>
            <a:avLst/>
            <a:gdLst/>
            <a:ahLst/>
            <a:cxnLst/>
            <a:rect l="l" t="t" r="r" b="b"/>
            <a:pathLst>
              <a:path w="505660" h="531765">
                <a:moveTo>
                  <a:pt x="0" y="0"/>
                </a:moveTo>
                <a:lnTo>
                  <a:pt x="505660" y="0"/>
                </a:lnTo>
                <a:lnTo>
                  <a:pt x="505660" y="531765"/>
                </a:lnTo>
                <a:lnTo>
                  <a:pt x="0" y="531765"/>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grpSp>
        <p:nvGrpSpPr>
          <p:cNvPr id="12" name="Group 12"/>
          <p:cNvGrpSpPr/>
          <p:nvPr/>
        </p:nvGrpSpPr>
        <p:grpSpPr>
          <a:xfrm>
            <a:off x="9970417" y="0"/>
            <a:ext cx="8317583" cy="3295222"/>
            <a:chOff x="0" y="0"/>
            <a:chExt cx="1288611" cy="510516"/>
          </a:xfrm>
        </p:grpSpPr>
        <p:sp>
          <p:nvSpPr>
            <p:cNvPr id="13" name="Freeform 13"/>
            <p:cNvSpPr/>
            <p:nvPr/>
          </p:nvSpPr>
          <p:spPr>
            <a:xfrm>
              <a:off x="0" y="0"/>
              <a:ext cx="1288611" cy="510516"/>
            </a:xfrm>
            <a:custGeom>
              <a:avLst/>
              <a:gdLst/>
              <a:ahLst/>
              <a:cxnLst/>
              <a:rect l="l" t="t" r="r" b="b"/>
              <a:pathLst>
                <a:path w="1288611" h="510516">
                  <a:moveTo>
                    <a:pt x="0" y="0"/>
                  </a:moveTo>
                  <a:lnTo>
                    <a:pt x="1288611" y="0"/>
                  </a:lnTo>
                  <a:lnTo>
                    <a:pt x="1288611" y="510516"/>
                  </a:lnTo>
                  <a:lnTo>
                    <a:pt x="0" y="510516"/>
                  </a:lnTo>
                  <a:close/>
                </a:path>
              </a:pathLst>
            </a:custGeom>
            <a:blipFill>
              <a:blip r:embed="rId4" cstate="print"/>
              <a:stretch>
                <a:fillRect l="-9883" r="-9883" b="-70047"/>
              </a:stretch>
            </a:blipFill>
          </p:spPr>
        </p:sp>
      </p:grpSp>
      <p:grpSp>
        <p:nvGrpSpPr>
          <p:cNvPr id="14" name="Group 14"/>
          <p:cNvGrpSpPr/>
          <p:nvPr/>
        </p:nvGrpSpPr>
        <p:grpSpPr>
          <a:xfrm>
            <a:off x="9970417" y="3295222"/>
            <a:ext cx="8317583" cy="3483458"/>
            <a:chOff x="0" y="0"/>
            <a:chExt cx="1288611" cy="539679"/>
          </a:xfrm>
        </p:grpSpPr>
        <p:sp>
          <p:nvSpPr>
            <p:cNvPr id="15" name="Freeform 15"/>
            <p:cNvSpPr/>
            <p:nvPr/>
          </p:nvSpPr>
          <p:spPr>
            <a:xfrm>
              <a:off x="0" y="0"/>
              <a:ext cx="1288611" cy="539679"/>
            </a:xfrm>
            <a:custGeom>
              <a:avLst/>
              <a:gdLst/>
              <a:ahLst/>
              <a:cxnLst/>
              <a:rect l="l" t="t" r="r" b="b"/>
              <a:pathLst>
                <a:path w="1288611" h="539679">
                  <a:moveTo>
                    <a:pt x="0" y="0"/>
                  </a:moveTo>
                  <a:lnTo>
                    <a:pt x="1288611" y="0"/>
                  </a:lnTo>
                  <a:lnTo>
                    <a:pt x="1288611" y="539679"/>
                  </a:lnTo>
                  <a:lnTo>
                    <a:pt x="0" y="539679"/>
                  </a:lnTo>
                  <a:close/>
                </a:path>
              </a:pathLst>
            </a:custGeom>
            <a:blipFill>
              <a:blip r:embed="rId5" cstate="print"/>
              <a:stretch>
                <a:fillRect t="-29591" b="-29591"/>
              </a:stretch>
            </a:blipFill>
          </p:spPr>
        </p:sp>
      </p:grpSp>
      <p:grpSp>
        <p:nvGrpSpPr>
          <p:cNvPr id="16" name="Group 16"/>
          <p:cNvGrpSpPr/>
          <p:nvPr/>
        </p:nvGrpSpPr>
        <p:grpSpPr>
          <a:xfrm>
            <a:off x="9970417" y="6778679"/>
            <a:ext cx="8317583" cy="3508321"/>
            <a:chOff x="0" y="0"/>
            <a:chExt cx="1288611" cy="543531"/>
          </a:xfrm>
        </p:grpSpPr>
        <p:sp>
          <p:nvSpPr>
            <p:cNvPr id="17" name="Freeform 17"/>
            <p:cNvSpPr/>
            <p:nvPr/>
          </p:nvSpPr>
          <p:spPr>
            <a:xfrm>
              <a:off x="0" y="0"/>
              <a:ext cx="1288611" cy="543531"/>
            </a:xfrm>
            <a:custGeom>
              <a:avLst/>
              <a:gdLst/>
              <a:ahLst/>
              <a:cxnLst/>
              <a:rect l="l" t="t" r="r" b="b"/>
              <a:pathLst>
                <a:path w="1288611" h="543531">
                  <a:moveTo>
                    <a:pt x="0" y="0"/>
                  </a:moveTo>
                  <a:lnTo>
                    <a:pt x="1288611" y="0"/>
                  </a:lnTo>
                  <a:lnTo>
                    <a:pt x="1288611" y="543531"/>
                  </a:lnTo>
                  <a:lnTo>
                    <a:pt x="0" y="543531"/>
                  </a:lnTo>
                  <a:close/>
                </a:path>
              </a:pathLst>
            </a:custGeom>
            <a:blipFill>
              <a:blip r:embed="rId6" cstate="print"/>
              <a:stretch>
                <a:fillRect t="-29027" b="-29027"/>
              </a:stretch>
            </a:blipFill>
          </p:spPr>
        </p:sp>
      </p:grpSp>
      <p:sp>
        <p:nvSpPr>
          <p:cNvPr id="18" name="TextBox 18"/>
          <p:cNvSpPr txBox="1"/>
          <p:nvPr/>
        </p:nvSpPr>
        <p:spPr>
          <a:xfrm>
            <a:off x="1708084" y="2387885"/>
            <a:ext cx="3312438" cy="551693"/>
          </a:xfrm>
          <a:prstGeom prst="rect">
            <a:avLst/>
          </a:prstGeom>
        </p:spPr>
        <p:txBody>
          <a:bodyPr lIns="0" tIns="0" rIns="0" bIns="0" rtlCol="0" anchor="t">
            <a:spAutoFit/>
          </a:bodyPr>
          <a:lstStyle/>
          <a:p>
            <a:pPr algn="l">
              <a:lnSpc>
                <a:spcPts val="4241"/>
              </a:lnSpc>
            </a:pPr>
            <a:r>
              <a:rPr lang="en-US" sz="3029" b="1" dirty="0">
                <a:solidFill>
                  <a:srgbClr val="000000"/>
                </a:solidFill>
                <a:latin typeface="Poppins Bold"/>
                <a:ea typeface="Poppins Bold"/>
                <a:cs typeface="Poppins Bold"/>
                <a:sym typeface="Poppins Bold"/>
              </a:rPr>
              <a:t>WAVE BREAKER</a:t>
            </a:r>
          </a:p>
        </p:txBody>
      </p:sp>
      <p:sp>
        <p:nvSpPr>
          <p:cNvPr id="19" name="TextBox 19"/>
          <p:cNvSpPr txBox="1"/>
          <p:nvPr/>
        </p:nvSpPr>
        <p:spPr>
          <a:xfrm>
            <a:off x="1028700" y="8635823"/>
            <a:ext cx="7740493" cy="1099815"/>
          </a:xfrm>
          <a:prstGeom prst="rect">
            <a:avLst/>
          </a:prstGeom>
        </p:spPr>
        <p:txBody>
          <a:bodyPr lIns="0" tIns="0" rIns="0" bIns="0" rtlCol="0" anchor="t">
            <a:spAutoFit/>
          </a:bodyPr>
          <a:lstStyle/>
          <a:p>
            <a:pPr algn="just">
              <a:lnSpc>
                <a:spcPts val="2905"/>
              </a:lnSpc>
            </a:pPr>
            <a:r>
              <a:rPr lang="en-US" sz="2075" dirty="0">
                <a:solidFill>
                  <a:srgbClr val="EEEEEE"/>
                </a:solidFill>
                <a:latin typeface="Poppins"/>
                <a:ea typeface="Poppins"/>
                <a:cs typeface="Poppins"/>
                <a:sym typeface="Poppins"/>
              </a:rPr>
              <a:t>MOBILE BOX BARRIERS ARE AN INVENTION THAT OFFERS FAST AND EASY INSTALLATION OF FLOOD PROTECTION SYSTEMS IN CITIES.</a:t>
            </a:r>
          </a:p>
        </p:txBody>
      </p:sp>
      <p:sp>
        <p:nvSpPr>
          <p:cNvPr id="20" name="TextBox 20"/>
          <p:cNvSpPr txBox="1"/>
          <p:nvPr/>
        </p:nvSpPr>
        <p:spPr>
          <a:xfrm>
            <a:off x="1586508" y="7797268"/>
            <a:ext cx="4715502" cy="551693"/>
          </a:xfrm>
          <a:prstGeom prst="rect">
            <a:avLst/>
          </a:prstGeom>
        </p:spPr>
        <p:txBody>
          <a:bodyPr lIns="0" tIns="0" rIns="0" bIns="0" rtlCol="0" anchor="t">
            <a:spAutoFit/>
          </a:bodyPr>
          <a:lstStyle/>
          <a:p>
            <a:pPr algn="l">
              <a:lnSpc>
                <a:spcPts val="4241"/>
              </a:lnSpc>
            </a:pPr>
            <a:r>
              <a:rPr lang="en-US" sz="3029" b="1" dirty="0">
                <a:solidFill>
                  <a:srgbClr val="000000"/>
                </a:solidFill>
                <a:latin typeface="Poppins Bold"/>
                <a:ea typeface="Poppins Bold"/>
                <a:cs typeface="Poppins Bold"/>
                <a:sym typeface="Poppins Bold"/>
              </a:rPr>
              <a:t>MOBILE BOX BARRIER</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18" grpId="0" build="allAtOnce"/>
      <p:bldP spid="2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grpSp>
        <p:nvGrpSpPr>
          <p:cNvPr id="2" name="Group 2"/>
          <p:cNvGrpSpPr/>
          <p:nvPr/>
        </p:nvGrpSpPr>
        <p:grpSpPr>
          <a:xfrm>
            <a:off x="-628491" y="-547170"/>
            <a:ext cx="19544981" cy="5690670"/>
            <a:chOff x="0" y="0"/>
            <a:chExt cx="5147649" cy="1498777"/>
          </a:xfrm>
        </p:grpSpPr>
        <p:sp>
          <p:nvSpPr>
            <p:cNvPr id="3" name="Freeform 3"/>
            <p:cNvSpPr/>
            <p:nvPr/>
          </p:nvSpPr>
          <p:spPr>
            <a:xfrm>
              <a:off x="0" y="0"/>
              <a:ext cx="5147649" cy="1498777"/>
            </a:xfrm>
            <a:custGeom>
              <a:avLst/>
              <a:gdLst/>
              <a:ahLst/>
              <a:cxnLst/>
              <a:rect l="l" t="t" r="r" b="b"/>
              <a:pathLst>
                <a:path w="5147649" h="1498777">
                  <a:moveTo>
                    <a:pt x="0" y="0"/>
                  </a:moveTo>
                  <a:lnTo>
                    <a:pt x="5147649" y="0"/>
                  </a:lnTo>
                  <a:lnTo>
                    <a:pt x="5147649" y="1498777"/>
                  </a:lnTo>
                  <a:lnTo>
                    <a:pt x="0" y="1498777"/>
                  </a:lnTo>
                  <a:close/>
                </a:path>
              </a:pathLst>
            </a:custGeom>
            <a:solidFill>
              <a:srgbClr val="C5172E"/>
            </a:solidFill>
          </p:spPr>
        </p:sp>
        <p:sp>
          <p:nvSpPr>
            <p:cNvPr id="4" name="TextBox 4"/>
            <p:cNvSpPr txBox="1"/>
            <p:nvPr/>
          </p:nvSpPr>
          <p:spPr>
            <a:xfrm>
              <a:off x="0" y="-76200"/>
              <a:ext cx="5147649" cy="1574977"/>
            </a:xfrm>
            <a:prstGeom prst="rect">
              <a:avLst/>
            </a:prstGeom>
          </p:spPr>
          <p:txBody>
            <a:bodyPr lIns="50800" tIns="50800" rIns="50800" bIns="50800" rtlCol="0" anchor="ctr"/>
            <a:lstStyle/>
            <a:p>
              <a:pPr algn="ctr">
                <a:lnSpc>
                  <a:spcPts val="3500"/>
                </a:lnSpc>
              </a:pPr>
              <a:endParaRPr/>
            </a:p>
          </p:txBody>
        </p:sp>
      </p:grpSp>
      <p:sp>
        <p:nvSpPr>
          <p:cNvPr id="5" name="TextBox 5"/>
          <p:cNvSpPr txBox="1"/>
          <p:nvPr/>
        </p:nvSpPr>
        <p:spPr>
          <a:xfrm>
            <a:off x="1028700" y="6068213"/>
            <a:ext cx="2325964" cy="508152"/>
          </a:xfrm>
          <a:prstGeom prst="rect">
            <a:avLst/>
          </a:prstGeom>
        </p:spPr>
        <p:txBody>
          <a:bodyPr lIns="0" tIns="0" rIns="0" bIns="0" rtlCol="0" anchor="t">
            <a:spAutoFit/>
          </a:bodyPr>
          <a:lstStyle/>
          <a:p>
            <a:pPr algn="l">
              <a:lnSpc>
                <a:spcPts val="4016"/>
              </a:lnSpc>
            </a:pPr>
            <a:r>
              <a:rPr lang="en-US" sz="2869" b="1">
                <a:solidFill>
                  <a:srgbClr val="FCFCFC"/>
                </a:solidFill>
                <a:latin typeface="Poppins Bold"/>
                <a:ea typeface="Poppins Bold"/>
                <a:cs typeface="Poppins Bold"/>
                <a:sym typeface="Poppins Bold"/>
              </a:rPr>
              <a:t>PROBLEM 2</a:t>
            </a:r>
          </a:p>
        </p:txBody>
      </p:sp>
      <p:sp>
        <p:nvSpPr>
          <p:cNvPr id="6" name="TextBox 6"/>
          <p:cNvSpPr txBox="1"/>
          <p:nvPr/>
        </p:nvSpPr>
        <p:spPr>
          <a:xfrm>
            <a:off x="1028700" y="6722879"/>
            <a:ext cx="6372583" cy="2535421"/>
          </a:xfrm>
          <a:prstGeom prst="rect">
            <a:avLst/>
          </a:prstGeom>
        </p:spPr>
        <p:txBody>
          <a:bodyPr lIns="0" tIns="0" rIns="0" bIns="0" rtlCol="0" anchor="t">
            <a:spAutoFit/>
          </a:bodyPr>
          <a:lstStyle/>
          <a:p>
            <a:pPr algn="just">
              <a:lnSpc>
                <a:spcPts val="2850"/>
              </a:lnSpc>
            </a:pPr>
            <a:r>
              <a:rPr lang="en-US" sz="2036">
                <a:solidFill>
                  <a:srgbClr val="FCFCFC"/>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p>
        </p:txBody>
      </p:sp>
      <p:grpSp>
        <p:nvGrpSpPr>
          <p:cNvPr id="7" name="Group 7"/>
          <p:cNvGrpSpPr/>
          <p:nvPr/>
        </p:nvGrpSpPr>
        <p:grpSpPr>
          <a:xfrm>
            <a:off x="9492618" y="0"/>
            <a:ext cx="8795382" cy="5188612"/>
            <a:chOff x="0" y="0"/>
            <a:chExt cx="1350787" cy="796863"/>
          </a:xfrm>
        </p:grpSpPr>
        <p:sp>
          <p:nvSpPr>
            <p:cNvPr id="8" name="Freeform 8"/>
            <p:cNvSpPr/>
            <p:nvPr/>
          </p:nvSpPr>
          <p:spPr>
            <a:xfrm>
              <a:off x="0" y="0"/>
              <a:ext cx="1350788" cy="796863"/>
            </a:xfrm>
            <a:custGeom>
              <a:avLst/>
              <a:gdLst/>
              <a:ahLst/>
              <a:cxnLst/>
              <a:rect l="l" t="t" r="r" b="b"/>
              <a:pathLst>
                <a:path w="1350788" h="796863">
                  <a:moveTo>
                    <a:pt x="0" y="0"/>
                  </a:moveTo>
                  <a:lnTo>
                    <a:pt x="1350788" y="0"/>
                  </a:lnTo>
                  <a:lnTo>
                    <a:pt x="1350788" y="796863"/>
                  </a:lnTo>
                  <a:lnTo>
                    <a:pt x="0" y="796863"/>
                  </a:lnTo>
                  <a:close/>
                </a:path>
              </a:pathLst>
            </a:custGeom>
            <a:blipFill>
              <a:blip r:embed="rId2" cstate="print"/>
              <a:stretch>
                <a:fillRect t="-6401" b="-6401"/>
              </a:stretch>
            </a:blipFill>
          </p:spPr>
        </p:sp>
      </p:grpSp>
      <p:grpSp>
        <p:nvGrpSpPr>
          <p:cNvPr id="9" name="Group 9"/>
          <p:cNvGrpSpPr/>
          <p:nvPr/>
        </p:nvGrpSpPr>
        <p:grpSpPr>
          <a:xfrm>
            <a:off x="-643006" y="5143500"/>
            <a:ext cx="10135624" cy="5143500"/>
            <a:chOff x="0" y="0"/>
            <a:chExt cx="1483668" cy="803914"/>
          </a:xfrm>
        </p:grpSpPr>
        <p:sp>
          <p:nvSpPr>
            <p:cNvPr id="10" name="Freeform 10"/>
            <p:cNvSpPr/>
            <p:nvPr/>
          </p:nvSpPr>
          <p:spPr>
            <a:xfrm>
              <a:off x="0" y="0"/>
              <a:ext cx="1483668" cy="803914"/>
            </a:xfrm>
            <a:custGeom>
              <a:avLst/>
              <a:gdLst/>
              <a:ahLst/>
              <a:cxnLst/>
              <a:rect l="l" t="t" r="r" b="b"/>
              <a:pathLst>
                <a:path w="1483668" h="803914">
                  <a:moveTo>
                    <a:pt x="0" y="0"/>
                  </a:moveTo>
                  <a:lnTo>
                    <a:pt x="1483668" y="0"/>
                  </a:lnTo>
                  <a:lnTo>
                    <a:pt x="1483668" y="803914"/>
                  </a:lnTo>
                  <a:lnTo>
                    <a:pt x="0" y="803914"/>
                  </a:lnTo>
                  <a:close/>
                </a:path>
              </a:pathLst>
            </a:custGeom>
            <a:blipFill>
              <a:blip r:embed="rId3" cstate="print"/>
              <a:stretch>
                <a:fillRect t="-11556" b="-11556"/>
              </a:stretch>
            </a:blipFill>
          </p:spPr>
        </p:sp>
      </p:grpSp>
      <p:sp>
        <p:nvSpPr>
          <p:cNvPr id="11" name="Freeform 11"/>
          <p:cNvSpPr/>
          <p:nvPr/>
        </p:nvSpPr>
        <p:spPr>
          <a:xfrm>
            <a:off x="675974" y="615286"/>
            <a:ext cx="393119" cy="413414"/>
          </a:xfrm>
          <a:custGeom>
            <a:avLst/>
            <a:gdLst/>
            <a:ahLst/>
            <a:cxnLst/>
            <a:rect l="l" t="t" r="r" b="b"/>
            <a:pathLst>
              <a:path w="393119" h="413414">
                <a:moveTo>
                  <a:pt x="0" y="0"/>
                </a:moveTo>
                <a:lnTo>
                  <a:pt x="393119" y="0"/>
                </a:lnTo>
                <a:lnTo>
                  <a:pt x="393119" y="413414"/>
                </a:lnTo>
                <a:lnTo>
                  <a:pt x="0" y="413414"/>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714317" y="510930"/>
            <a:ext cx="4000527" cy="1179810"/>
          </a:xfrm>
          <a:prstGeom prst="rect">
            <a:avLst/>
          </a:prstGeom>
        </p:spPr>
        <p:txBody>
          <a:bodyPr wrap="square" lIns="0" tIns="0" rIns="0" bIns="0" rtlCol="0" anchor="t">
            <a:spAutoFit/>
          </a:bodyPr>
          <a:lstStyle/>
          <a:p>
            <a:pPr algn="ctr">
              <a:lnSpc>
                <a:spcPts val="4620"/>
              </a:lnSpc>
            </a:pPr>
            <a:r>
              <a:rPr lang="hr-HR" sz="3300" dirty="0">
                <a:solidFill>
                  <a:srgbClr val="FCFCFC"/>
                </a:solidFill>
                <a:latin typeface="Canva Sans"/>
                <a:ea typeface="Canva Sans"/>
                <a:cs typeface="Canva Sans"/>
                <a:sym typeface="Canva Sans"/>
              </a:rPr>
              <a:t> </a:t>
            </a:r>
            <a:r>
              <a:rPr lang="en-US" sz="3300" dirty="0">
                <a:solidFill>
                  <a:srgbClr val="FCFCFC"/>
                </a:solidFill>
                <a:latin typeface="Canva Sans"/>
                <a:ea typeface="Canva Sans"/>
                <a:cs typeface="Canva Sans"/>
                <a:sym typeface="Canva Sans"/>
              </a:rPr>
              <a:t>WAVE BREAKER</a:t>
            </a:r>
          </a:p>
          <a:p>
            <a:pPr marL="0" lvl="0" indent="0" algn="ctr">
              <a:lnSpc>
                <a:spcPts val="4620"/>
              </a:lnSpc>
              <a:spcBef>
                <a:spcPct val="0"/>
              </a:spcBef>
            </a:pPr>
            <a:endParaRPr/>
          </a:p>
        </p:txBody>
      </p:sp>
      <p:sp>
        <p:nvSpPr>
          <p:cNvPr id="13" name="TextBox 13"/>
          <p:cNvSpPr txBox="1"/>
          <p:nvPr/>
        </p:nvSpPr>
        <p:spPr>
          <a:xfrm>
            <a:off x="675974" y="1186592"/>
            <a:ext cx="7608313" cy="563879"/>
          </a:xfrm>
          <a:prstGeom prst="rect">
            <a:avLst/>
          </a:prstGeom>
        </p:spPr>
        <p:txBody>
          <a:bodyPr lIns="0" tIns="0" rIns="0" bIns="0" rtlCol="0" anchor="t">
            <a:spAutoFit/>
          </a:bodyPr>
          <a:lstStyle/>
          <a:p>
            <a:pPr marL="0" lvl="0" indent="0" algn="ctr">
              <a:lnSpc>
                <a:spcPts val="4620"/>
              </a:lnSpc>
              <a:spcBef>
                <a:spcPct val="0"/>
              </a:spcBef>
            </a:pPr>
            <a:r>
              <a:rPr lang="en-US" sz="3300" dirty="0">
                <a:solidFill>
                  <a:srgbClr val="FCFCFC"/>
                </a:solidFill>
                <a:latin typeface="Canva Sans"/>
                <a:ea typeface="Canva Sans"/>
                <a:cs typeface="Canva Sans"/>
                <a:sym typeface="Canva Sans"/>
              </a:rPr>
              <a:t>WATER AGAINTS WATER SYSTEM</a:t>
            </a:r>
          </a:p>
        </p:txBody>
      </p:sp>
      <p:sp>
        <p:nvSpPr>
          <p:cNvPr id="14" name="Freeform 14"/>
          <p:cNvSpPr/>
          <p:nvPr/>
        </p:nvSpPr>
        <p:spPr>
          <a:xfrm>
            <a:off x="655777" y="1295162"/>
            <a:ext cx="393119" cy="413414"/>
          </a:xfrm>
          <a:custGeom>
            <a:avLst/>
            <a:gdLst/>
            <a:ahLst/>
            <a:cxnLst/>
            <a:rect l="l" t="t" r="r" b="b"/>
            <a:pathLst>
              <a:path w="393119" h="413414">
                <a:moveTo>
                  <a:pt x="0" y="0"/>
                </a:moveTo>
                <a:lnTo>
                  <a:pt x="393119" y="0"/>
                </a:lnTo>
                <a:lnTo>
                  <a:pt x="393119" y="413414"/>
                </a:lnTo>
                <a:lnTo>
                  <a:pt x="0" y="413414"/>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5" name="Freeform 15"/>
          <p:cNvSpPr/>
          <p:nvPr/>
        </p:nvSpPr>
        <p:spPr>
          <a:xfrm>
            <a:off x="675974" y="1918515"/>
            <a:ext cx="393119" cy="413414"/>
          </a:xfrm>
          <a:custGeom>
            <a:avLst/>
            <a:gdLst/>
            <a:ahLst/>
            <a:cxnLst/>
            <a:rect l="l" t="t" r="r" b="b"/>
            <a:pathLst>
              <a:path w="393119" h="413414">
                <a:moveTo>
                  <a:pt x="0" y="0"/>
                </a:moveTo>
                <a:lnTo>
                  <a:pt x="393119" y="0"/>
                </a:lnTo>
                <a:lnTo>
                  <a:pt x="393119" y="413414"/>
                </a:lnTo>
                <a:lnTo>
                  <a:pt x="0" y="413414"/>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675974" y="2598629"/>
            <a:ext cx="393119" cy="413414"/>
          </a:xfrm>
          <a:custGeom>
            <a:avLst/>
            <a:gdLst/>
            <a:ahLst/>
            <a:cxnLst/>
            <a:rect l="l" t="t" r="r" b="b"/>
            <a:pathLst>
              <a:path w="393119" h="413414">
                <a:moveTo>
                  <a:pt x="0" y="0"/>
                </a:moveTo>
                <a:lnTo>
                  <a:pt x="393119" y="0"/>
                </a:lnTo>
                <a:lnTo>
                  <a:pt x="393119" y="413414"/>
                </a:lnTo>
                <a:lnTo>
                  <a:pt x="0" y="413414"/>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675974" y="3331465"/>
            <a:ext cx="393119" cy="413414"/>
          </a:xfrm>
          <a:custGeom>
            <a:avLst/>
            <a:gdLst/>
            <a:ahLst/>
            <a:cxnLst/>
            <a:rect l="l" t="t" r="r" b="b"/>
            <a:pathLst>
              <a:path w="393119" h="413414">
                <a:moveTo>
                  <a:pt x="0" y="0"/>
                </a:moveTo>
                <a:lnTo>
                  <a:pt x="393119" y="0"/>
                </a:lnTo>
                <a:lnTo>
                  <a:pt x="393119" y="413414"/>
                </a:lnTo>
                <a:lnTo>
                  <a:pt x="0" y="413414"/>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8" name="Freeform 18"/>
          <p:cNvSpPr/>
          <p:nvPr/>
        </p:nvSpPr>
        <p:spPr>
          <a:xfrm>
            <a:off x="675974" y="4068729"/>
            <a:ext cx="393119" cy="413414"/>
          </a:xfrm>
          <a:custGeom>
            <a:avLst/>
            <a:gdLst/>
            <a:ahLst/>
            <a:cxnLst/>
            <a:rect l="l" t="t" r="r" b="b"/>
            <a:pathLst>
              <a:path w="393119" h="413414">
                <a:moveTo>
                  <a:pt x="0" y="0"/>
                </a:moveTo>
                <a:lnTo>
                  <a:pt x="393119" y="0"/>
                </a:lnTo>
                <a:lnTo>
                  <a:pt x="393119" y="413414"/>
                </a:lnTo>
                <a:lnTo>
                  <a:pt x="0" y="413414"/>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9" name="TextBox 19"/>
          <p:cNvSpPr txBox="1"/>
          <p:nvPr/>
        </p:nvSpPr>
        <p:spPr>
          <a:xfrm>
            <a:off x="9492618" y="5704022"/>
            <a:ext cx="9016868" cy="2199639"/>
          </a:xfrm>
          <a:prstGeom prst="rect">
            <a:avLst/>
          </a:prstGeom>
        </p:spPr>
        <p:txBody>
          <a:bodyPr lIns="0" tIns="0" rIns="0" bIns="0" rtlCol="0" anchor="t">
            <a:spAutoFit/>
          </a:bodyPr>
          <a:lstStyle/>
          <a:p>
            <a:pPr algn="ctr">
              <a:lnSpc>
                <a:spcPts val="5554"/>
              </a:lnSpc>
            </a:pPr>
            <a:r>
              <a:rPr lang="en-US" sz="5499" b="1" dirty="0">
                <a:solidFill>
                  <a:srgbClr val="C5172E"/>
                </a:solidFill>
                <a:latin typeface="Poppins Heavy"/>
                <a:ea typeface="Poppins Heavy"/>
                <a:cs typeface="Poppins Heavy"/>
                <a:sym typeface="Poppins Heavy"/>
              </a:rPr>
              <a:t>CORE BUSINESS</a:t>
            </a:r>
            <a:r>
              <a:rPr lang="en-US" sz="5499" b="1" dirty="0">
                <a:solidFill>
                  <a:srgbClr val="F0F0F0"/>
                </a:solidFill>
                <a:latin typeface="Poppins Heavy"/>
                <a:ea typeface="Poppins Heavy"/>
                <a:cs typeface="Poppins Heavy"/>
                <a:sym typeface="Poppins Heavy"/>
              </a:rPr>
              <a:t> </a:t>
            </a:r>
            <a:r>
              <a:rPr lang="en-US" sz="5499" b="1" dirty="0">
                <a:solidFill>
                  <a:srgbClr val="C5172E"/>
                </a:solidFill>
                <a:latin typeface="Poppins Heavy"/>
                <a:ea typeface="Poppins Heavy"/>
                <a:cs typeface="Poppins Heavy"/>
                <a:sym typeface="Poppins Heavy"/>
              </a:rPr>
              <a:t> </a:t>
            </a:r>
          </a:p>
          <a:p>
            <a:pPr algn="ctr">
              <a:lnSpc>
                <a:spcPts val="5554"/>
              </a:lnSpc>
            </a:pPr>
            <a:endParaRPr/>
          </a:p>
          <a:p>
            <a:pPr algn="ctr">
              <a:lnSpc>
                <a:spcPts val="5554"/>
              </a:lnSpc>
            </a:pPr>
            <a:endParaRPr/>
          </a:p>
        </p:txBody>
      </p:sp>
      <p:sp>
        <p:nvSpPr>
          <p:cNvPr id="20" name="TextBox 20"/>
          <p:cNvSpPr txBox="1"/>
          <p:nvPr/>
        </p:nvSpPr>
        <p:spPr>
          <a:xfrm>
            <a:off x="10015211" y="6709806"/>
            <a:ext cx="7750197" cy="1944213"/>
          </a:xfrm>
          <a:prstGeom prst="rect">
            <a:avLst/>
          </a:prstGeom>
        </p:spPr>
        <p:txBody>
          <a:bodyPr lIns="0" tIns="0" rIns="0" bIns="0" rtlCol="0" anchor="t">
            <a:spAutoFit/>
          </a:bodyPr>
          <a:lstStyle/>
          <a:p>
            <a:pPr marL="0" lvl="0" indent="0" algn="ctr">
              <a:lnSpc>
                <a:spcPts val="5188"/>
              </a:lnSpc>
              <a:spcBef>
                <a:spcPct val="0"/>
              </a:spcBef>
            </a:pPr>
            <a:r>
              <a:rPr lang="en-US" sz="3706" u="none" strike="noStrike" dirty="0">
                <a:solidFill>
                  <a:srgbClr val="EEEEEE"/>
                </a:solidFill>
                <a:latin typeface="Canva Sans"/>
                <a:ea typeface="Canva Sans"/>
                <a:cs typeface="Canva Sans"/>
                <a:sym typeface="Canva Sans"/>
              </a:rPr>
              <a:t>DEVELOPING INNOVATIVE,</a:t>
            </a:r>
          </a:p>
          <a:p>
            <a:pPr marL="0" lvl="0" indent="0" algn="ctr">
              <a:lnSpc>
                <a:spcPts val="5188"/>
              </a:lnSpc>
              <a:spcBef>
                <a:spcPct val="0"/>
              </a:spcBef>
            </a:pPr>
            <a:r>
              <a:rPr lang="en-US" sz="3706" u="none" strike="noStrike" dirty="0">
                <a:solidFill>
                  <a:srgbClr val="EEEEEE"/>
                </a:solidFill>
                <a:latin typeface="Canva Sans"/>
                <a:ea typeface="Canva Sans"/>
                <a:cs typeface="Canva Sans"/>
                <a:sym typeface="Canva Sans"/>
              </a:rPr>
              <a:t>CLIMATE-PROTECTION AND</a:t>
            </a:r>
          </a:p>
          <a:p>
            <a:pPr marL="0" lvl="0" indent="0" algn="ctr">
              <a:lnSpc>
                <a:spcPts val="5188"/>
              </a:lnSpc>
              <a:spcBef>
                <a:spcPct val="0"/>
              </a:spcBef>
            </a:pPr>
            <a:r>
              <a:rPr lang="en-US" sz="3706" u="none" strike="noStrike" dirty="0">
                <a:solidFill>
                  <a:srgbClr val="EEEEEE"/>
                </a:solidFill>
                <a:latin typeface="Canva Sans"/>
                <a:ea typeface="Canva Sans"/>
                <a:cs typeface="Canva Sans"/>
                <a:sym typeface="Canva Sans"/>
              </a:rPr>
              <a:t>GREEN ENERGY PRODUCTS</a:t>
            </a:r>
          </a:p>
        </p:txBody>
      </p:sp>
      <p:sp>
        <p:nvSpPr>
          <p:cNvPr id="21" name="TextBox 21"/>
          <p:cNvSpPr txBox="1"/>
          <p:nvPr/>
        </p:nvSpPr>
        <p:spPr>
          <a:xfrm>
            <a:off x="1229445" y="1808234"/>
            <a:ext cx="7608313" cy="1144904"/>
          </a:xfrm>
          <a:prstGeom prst="rect">
            <a:avLst/>
          </a:prstGeom>
        </p:spPr>
        <p:txBody>
          <a:bodyPr lIns="0" tIns="0" rIns="0" bIns="0" rtlCol="0" anchor="t">
            <a:spAutoFit/>
          </a:bodyPr>
          <a:lstStyle/>
          <a:p>
            <a:pPr algn="l">
              <a:lnSpc>
                <a:spcPts val="4620"/>
              </a:lnSpc>
            </a:pPr>
            <a:r>
              <a:rPr lang="en-US" sz="3300" dirty="0">
                <a:solidFill>
                  <a:srgbClr val="FCFCFC"/>
                </a:solidFill>
                <a:latin typeface="Canva Sans"/>
                <a:ea typeface="Canva Sans"/>
                <a:cs typeface="Canva Sans"/>
                <a:sym typeface="Canva Sans"/>
              </a:rPr>
              <a:t>MOBILE BOX BARRIERS</a:t>
            </a:r>
          </a:p>
          <a:p>
            <a:pPr marL="0" lvl="0" indent="0" algn="l">
              <a:lnSpc>
                <a:spcPts val="4620"/>
              </a:lnSpc>
              <a:spcBef>
                <a:spcPct val="0"/>
              </a:spcBef>
            </a:pPr>
            <a:endParaRPr/>
          </a:p>
        </p:txBody>
      </p:sp>
      <p:sp>
        <p:nvSpPr>
          <p:cNvPr id="22" name="TextBox 22"/>
          <p:cNvSpPr txBox="1"/>
          <p:nvPr/>
        </p:nvSpPr>
        <p:spPr>
          <a:xfrm>
            <a:off x="1229445" y="2505075"/>
            <a:ext cx="7608313" cy="563879"/>
          </a:xfrm>
          <a:prstGeom prst="rect">
            <a:avLst/>
          </a:prstGeom>
        </p:spPr>
        <p:txBody>
          <a:bodyPr lIns="0" tIns="0" rIns="0" bIns="0" rtlCol="0" anchor="t">
            <a:spAutoFit/>
          </a:bodyPr>
          <a:lstStyle/>
          <a:p>
            <a:pPr marL="0" lvl="0" indent="0" algn="l">
              <a:lnSpc>
                <a:spcPts val="4620"/>
              </a:lnSpc>
              <a:spcBef>
                <a:spcPct val="0"/>
              </a:spcBef>
            </a:pPr>
            <a:r>
              <a:rPr lang="en-US" sz="3300" dirty="0">
                <a:solidFill>
                  <a:srgbClr val="FCFCFC"/>
                </a:solidFill>
                <a:latin typeface="Canva Sans"/>
                <a:ea typeface="Canva Sans"/>
                <a:cs typeface="Canva Sans"/>
                <a:sym typeface="Canva Sans"/>
              </a:rPr>
              <a:t>WATER CONTAINERS</a:t>
            </a:r>
          </a:p>
        </p:txBody>
      </p:sp>
      <p:sp>
        <p:nvSpPr>
          <p:cNvPr id="23" name="TextBox 23"/>
          <p:cNvSpPr txBox="1"/>
          <p:nvPr/>
        </p:nvSpPr>
        <p:spPr>
          <a:xfrm>
            <a:off x="1229445" y="3221354"/>
            <a:ext cx="7608313" cy="1144904"/>
          </a:xfrm>
          <a:prstGeom prst="rect">
            <a:avLst/>
          </a:prstGeom>
        </p:spPr>
        <p:txBody>
          <a:bodyPr lIns="0" tIns="0" rIns="0" bIns="0" rtlCol="0" anchor="t">
            <a:spAutoFit/>
          </a:bodyPr>
          <a:lstStyle/>
          <a:p>
            <a:pPr algn="l">
              <a:lnSpc>
                <a:spcPts val="4620"/>
              </a:lnSpc>
            </a:pPr>
            <a:r>
              <a:rPr lang="en-US" sz="3300" dirty="0">
                <a:solidFill>
                  <a:srgbClr val="FCFCFC"/>
                </a:solidFill>
                <a:latin typeface="Canva Sans"/>
                <a:ea typeface="Canva Sans"/>
                <a:cs typeface="Canva Sans"/>
                <a:sym typeface="Canva Sans"/>
              </a:rPr>
              <a:t>TENTS &amp; HALLS</a:t>
            </a:r>
          </a:p>
          <a:p>
            <a:pPr marL="0" lvl="0" indent="0" algn="l">
              <a:lnSpc>
                <a:spcPts val="4620"/>
              </a:lnSpc>
              <a:spcBef>
                <a:spcPct val="0"/>
              </a:spcBef>
            </a:pPr>
            <a:endParaRPr/>
          </a:p>
        </p:txBody>
      </p:sp>
      <p:sp>
        <p:nvSpPr>
          <p:cNvPr id="24" name="TextBox 24"/>
          <p:cNvSpPr txBox="1"/>
          <p:nvPr/>
        </p:nvSpPr>
        <p:spPr>
          <a:xfrm>
            <a:off x="1229445" y="3916679"/>
            <a:ext cx="7608313" cy="1144904"/>
          </a:xfrm>
          <a:prstGeom prst="rect">
            <a:avLst/>
          </a:prstGeom>
        </p:spPr>
        <p:txBody>
          <a:bodyPr lIns="0" tIns="0" rIns="0" bIns="0" rtlCol="0" anchor="t">
            <a:spAutoFit/>
          </a:bodyPr>
          <a:lstStyle/>
          <a:p>
            <a:pPr algn="l">
              <a:lnSpc>
                <a:spcPts val="4620"/>
              </a:lnSpc>
            </a:pPr>
            <a:r>
              <a:rPr lang="en-US" sz="3300" dirty="0">
                <a:solidFill>
                  <a:srgbClr val="FCFCFC"/>
                </a:solidFill>
                <a:latin typeface="Canva Sans"/>
                <a:ea typeface="Canva Sans"/>
                <a:cs typeface="Canva Sans"/>
                <a:sym typeface="Canva Sans"/>
              </a:rPr>
              <a:t>TRUCK TARPAULINS</a:t>
            </a:r>
          </a:p>
          <a:p>
            <a:pPr marL="0" lvl="0" indent="0" algn="l">
              <a:lnSpc>
                <a:spcPts val="4620"/>
              </a:lnSpc>
              <a:spcBef>
                <a:spcPct val="0"/>
              </a:spcBef>
            </a:pPr>
            <a:endParaRPr/>
          </a:p>
        </p:txBody>
      </p:sp>
      <p:sp>
        <p:nvSpPr>
          <p:cNvPr id="25" name="TextBox 25"/>
          <p:cNvSpPr txBox="1"/>
          <p:nvPr/>
        </p:nvSpPr>
        <p:spPr>
          <a:xfrm>
            <a:off x="9381875" y="8939678"/>
            <a:ext cx="9016868" cy="920244"/>
          </a:xfrm>
          <a:prstGeom prst="rect">
            <a:avLst/>
          </a:prstGeom>
        </p:spPr>
        <p:txBody>
          <a:bodyPr lIns="0" tIns="0" rIns="0" bIns="0" rtlCol="0" anchor="t">
            <a:spAutoFit/>
          </a:bodyPr>
          <a:lstStyle/>
          <a:p>
            <a:pPr algn="ctr">
              <a:lnSpc>
                <a:spcPts val="3434"/>
              </a:lnSpc>
            </a:pPr>
            <a:r>
              <a:rPr lang="en-US" sz="3400" b="1" i="1" dirty="0">
                <a:solidFill>
                  <a:srgbClr val="C5172E"/>
                </a:solidFill>
                <a:latin typeface="Poppins Heavy Italics"/>
                <a:ea typeface="Poppins Heavy Italics"/>
                <a:cs typeface="Poppins Heavy Italics"/>
                <a:sym typeface="Poppins Heavy Italics"/>
              </a:rPr>
              <a:t> MATERIALS AND INFRASTRUCTURE </a:t>
            </a:r>
          </a:p>
          <a:p>
            <a:pPr algn="ctr">
              <a:lnSpc>
                <a:spcPts val="3434"/>
              </a:lnSpc>
            </a:pPr>
            <a:r>
              <a:rPr lang="en-US" sz="3400" b="1" i="1" dirty="0">
                <a:solidFill>
                  <a:srgbClr val="C5172E"/>
                </a:solidFill>
                <a:latin typeface="Poppins Heavy Italics"/>
                <a:ea typeface="Poppins Heavy Italics"/>
                <a:cs typeface="Poppins Heavy Italics"/>
                <a:sym typeface="Poppins Heavy Italics"/>
              </a:rPr>
              <a:t>FOR CLIMATE CHANGE RESILIENCE</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300"/>
                                        <p:tgtEl>
                                          <p:spTgt spid="12">
                                            <p:txEl>
                                              <p:pRg st="0" end="0"/>
                                            </p:txEl>
                                          </p:spTgt>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down)">
                                      <p:cBhvr>
                                        <p:cTn id="11" dur="300"/>
                                        <p:tgtEl>
                                          <p:spTgt spid="13">
                                            <p:txEl>
                                              <p:pRg st="0" end="0"/>
                                            </p:txEl>
                                          </p:spTgt>
                                        </p:tgtEl>
                                      </p:cBhvr>
                                    </p:animEffect>
                                  </p:childTnLst>
                                </p:cTn>
                              </p:par>
                            </p:childTnLst>
                          </p:cTn>
                        </p:par>
                        <p:par>
                          <p:cTn id="12" fill="hold">
                            <p:stCondLst>
                              <p:cond delay="600"/>
                            </p:stCondLst>
                            <p:childTnLst>
                              <p:par>
                                <p:cTn id="13" presetID="22" presetClass="entr" presetSubtype="4" fill="hold" grpId="0" nodeType="after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down)">
                                      <p:cBhvr>
                                        <p:cTn id="15" dur="300"/>
                                        <p:tgtEl>
                                          <p:spTgt spid="21">
                                            <p:txEl>
                                              <p:pRg st="0" end="0"/>
                                            </p:txEl>
                                          </p:spTgt>
                                        </p:tgtEl>
                                      </p:cBhvr>
                                    </p:animEffect>
                                  </p:childTnLst>
                                </p:cTn>
                              </p:par>
                            </p:childTnLst>
                          </p:cTn>
                        </p:par>
                        <p:par>
                          <p:cTn id="16" fill="hold">
                            <p:stCondLst>
                              <p:cond delay="900"/>
                            </p:stCondLst>
                            <p:childTnLst>
                              <p:par>
                                <p:cTn id="17" presetID="22" presetClass="entr" presetSubtype="4"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wipe(down)">
                                      <p:cBhvr>
                                        <p:cTn id="19" dur="300"/>
                                        <p:tgtEl>
                                          <p:spTgt spid="22">
                                            <p:txEl>
                                              <p:pRg st="0" end="0"/>
                                            </p:txEl>
                                          </p:spTgt>
                                        </p:tgtEl>
                                      </p:cBhvr>
                                    </p:animEffect>
                                  </p:childTnLst>
                                </p:cTn>
                              </p:par>
                            </p:childTnLst>
                          </p:cTn>
                        </p:par>
                        <p:par>
                          <p:cTn id="20" fill="hold">
                            <p:stCondLst>
                              <p:cond delay="1200"/>
                            </p:stCondLst>
                            <p:childTnLst>
                              <p:par>
                                <p:cTn id="21" presetID="22" presetClass="entr" presetSubtype="4" fill="hold" grpId="0" nodeType="after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wipe(down)">
                                      <p:cBhvr>
                                        <p:cTn id="23" dur="300"/>
                                        <p:tgtEl>
                                          <p:spTgt spid="23">
                                            <p:txEl>
                                              <p:pRg st="0" end="0"/>
                                            </p:txEl>
                                          </p:spTgt>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down)">
                                      <p:cBhvr>
                                        <p:cTn id="27" dur="3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build="allAtOnce"/>
      <p:bldP spid="21" grpId="0" build="allAtOnce"/>
      <p:bldP spid="22" grpId="0" build="allAtOnce"/>
      <p:bldP spid="23" grpId="0" build="allAtOnce"/>
      <p:bldP spid="2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grpSp>
        <p:nvGrpSpPr>
          <p:cNvPr id="2" name="Group 2"/>
          <p:cNvGrpSpPr/>
          <p:nvPr/>
        </p:nvGrpSpPr>
        <p:grpSpPr>
          <a:xfrm>
            <a:off x="-628491" y="-836492"/>
            <a:ext cx="19544981" cy="5979992"/>
            <a:chOff x="0" y="-76200"/>
            <a:chExt cx="5147649" cy="1574977"/>
          </a:xfrm>
        </p:grpSpPr>
        <p:sp>
          <p:nvSpPr>
            <p:cNvPr id="3" name="Freeform 3"/>
            <p:cNvSpPr/>
            <p:nvPr/>
          </p:nvSpPr>
          <p:spPr>
            <a:xfrm>
              <a:off x="165528" y="0"/>
              <a:ext cx="4816592" cy="1479962"/>
            </a:xfrm>
            <a:custGeom>
              <a:avLst/>
              <a:gdLst/>
              <a:ahLst/>
              <a:cxnLst/>
              <a:rect l="l" t="t" r="r" b="b"/>
              <a:pathLst>
                <a:path w="5147649" h="1498777">
                  <a:moveTo>
                    <a:pt x="0" y="0"/>
                  </a:moveTo>
                  <a:lnTo>
                    <a:pt x="5147649" y="0"/>
                  </a:lnTo>
                  <a:lnTo>
                    <a:pt x="5147649" y="1498777"/>
                  </a:lnTo>
                  <a:lnTo>
                    <a:pt x="0" y="1498777"/>
                  </a:lnTo>
                  <a:close/>
                </a:path>
              </a:pathLst>
            </a:custGeom>
            <a:solidFill>
              <a:srgbClr val="C5172E"/>
            </a:solidFill>
          </p:spPr>
        </p:sp>
        <p:sp>
          <p:nvSpPr>
            <p:cNvPr id="4" name="TextBox 4"/>
            <p:cNvSpPr txBox="1"/>
            <p:nvPr/>
          </p:nvSpPr>
          <p:spPr>
            <a:xfrm>
              <a:off x="0" y="-76200"/>
              <a:ext cx="5147649" cy="1574977"/>
            </a:xfrm>
            <a:prstGeom prst="rect">
              <a:avLst/>
            </a:prstGeom>
          </p:spPr>
          <p:txBody>
            <a:bodyPr lIns="50800" tIns="50800" rIns="50800" bIns="50800" rtlCol="0" anchor="ctr"/>
            <a:lstStyle/>
            <a:p>
              <a:pPr algn="ctr">
                <a:lnSpc>
                  <a:spcPts val="3500"/>
                </a:lnSpc>
              </a:pPr>
              <a:endParaRPr/>
            </a:p>
          </p:txBody>
        </p:sp>
      </p:grpSp>
      <p:sp>
        <p:nvSpPr>
          <p:cNvPr id="5" name="TextBox 5"/>
          <p:cNvSpPr txBox="1"/>
          <p:nvPr/>
        </p:nvSpPr>
        <p:spPr>
          <a:xfrm>
            <a:off x="1028700" y="5417176"/>
            <a:ext cx="8115300" cy="1012977"/>
          </a:xfrm>
          <a:prstGeom prst="rect">
            <a:avLst/>
          </a:prstGeom>
        </p:spPr>
        <p:txBody>
          <a:bodyPr lIns="0" tIns="0" rIns="0" bIns="0" rtlCol="0" anchor="t">
            <a:spAutoFit/>
          </a:bodyPr>
          <a:lstStyle/>
          <a:p>
            <a:pPr algn="l">
              <a:lnSpc>
                <a:spcPts val="4016"/>
              </a:lnSpc>
            </a:pPr>
            <a:r>
              <a:rPr lang="en-US" sz="2869" b="1" dirty="0">
                <a:solidFill>
                  <a:srgbClr val="FCFCFC"/>
                </a:solidFill>
                <a:latin typeface="Poppins Bold"/>
                <a:ea typeface="Poppins Bold"/>
                <a:cs typeface="Poppins Bold"/>
                <a:sym typeface="Poppins Bold"/>
              </a:rPr>
              <a:t>FLOODS DRIVEN BY EXTREME </a:t>
            </a:r>
          </a:p>
          <a:p>
            <a:pPr algn="l">
              <a:lnSpc>
                <a:spcPts val="4016"/>
              </a:lnSpc>
            </a:pPr>
            <a:r>
              <a:rPr lang="en-US" sz="2869" b="1" dirty="0">
                <a:solidFill>
                  <a:srgbClr val="FCFCFC"/>
                </a:solidFill>
                <a:latin typeface="Poppins Bold"/>
                <a:ea typeface="Poppins Bold"/>
                <a:cs typeface="Poppins Bold"/>
                <a:sym typeface="Poppins Bold"/>
              </a:rPr>
              <a:t>WEATHER EVENTS</a:t>
            </a:r>
          </a:p>
        </p:txBody>
      </p:sp>
      <p:grpSp>
        <p:nvGrpSpPr>
          <p:cNvPr id="6" name="Group 6"/>
          <p:cNvGrpSpPr/>
          <p:nvPr/>
        </p:nvGrpSpPr>
        <p:grpSpPr>
          <a:xfrm>
            <a:off x="8903445" y="812724"/>
            <a:ext cx="8795382" cy="5188612"/>
            <a:chOff x="0" y="0"/>
            <a:chExt cx="1350787" cy="796863"/>
          </a:xfrm>
        </p:grpSpPr>
        <p:sp>
          <p:nvSpPr>
            <p:cNvPr id="7" name="Freeform 7"/>
            <p:cNvSpPr/>
            <p:nvPr/>
          </p:nvSpPr>
          <p:spPr>
            <a:xfrm>
              <a:off x="0" y="0"/>
              <a:ext cx="1350788" cy="796863"/>
            </a:xfrm>
            <a:custGeom>
              <a:avLst/>
              <a:gdLst/>
              <a:ahLst/>
              <a:cxnLst/>
              <a:rect l="l" t="t" r="r" b="b"/>
              <a:pathLst>
                <a:path w="1350788" h="796863">
                  <a:moveTo>
                    <a:pt x="12323" y="0"/>
                  </a:moveTo>
                  <a:lnTo>
                    <a:pt x="1338464" y="0"/>
                  </a:lnTo>
                  <a:cubicBezTo>
                    <a:pt x="1345270" y="0"/>
                    <a:pt x="1350788" y="5517"/>
                    <a:pt x="1350788" y="12323"/>
                  </a:cubicBezTo>
                  <a:lnTo>
                    <a:pt x="1350788" y="784540"/>
                  </a:lnTo>
                  <a:cubicBezTo>
                    <a:pt x="1350788" y="787808"/>
                    <a:pt x="1349489" y="790942"/>
                    <a:pt x="1347178" y="793253"/>
                  </a:cubicBezTo>
                  <a:cubicBezTo>
                    <a:pt x="1344867" y="795564"/>
                    <a:pt x="1341733" y="796863"/>
                    <a:pt x="1338464" y="796863"/>
                  </a:cubicBezTo>
                  <a:lnTo>
                    <a:pt x="12323" y="796863"/>
                  </a:lnTo>
                  <a:cubicBezTo>
                    <a:pt x="9055" y="796863"/>
                    <a:pt x="5920" y="795564"/>
                    <a:pt x="3609" y="793253"/>
                  </a:cubicBezTo>
                  <a:cubicBezTo>
                    <a:pt x="1298" y="790942"/>
                    <a:pt x="0" y="787808"/>
                    <a:pt x="0" y="784540"/>
                  </a:cubicBezTo>
                  <a:lnTo>
                    <a:pt x="0" y="12323"/>
                  </a:lnTo>
                  <a:cubicBezTo>
                    <a:pt x="0" y="9055"/>
                    <a:pt x="1298" y="5920"/>
                    <a:pt x="3609" y="3609"/>
                  </a:cubicBezTo>
                  <a:cubicBezTo>
                    <a:pt x="5920" y="1298"/>
                    <a:pt x="9055" y="0"/>
                    <a:pt x="12323" y="0"/>
                  </a:cubicBezTo>
                  <a:close/>
                </a:path>
              </a:pathLst>
            </a:custGeom>
            <a:blipFill>
              <a:blip r:embed="rId2" cstate="print"/>
              <a:stretch>
                <a:fillRect t="-6482" b="-6482"/>
              </a:stretch>
            </a:blipFill>
          </p:spPr>
        </p:sp>
      </p:grpSp>
      <p:sp>
        <p:nvSpPr>
          <p:cNvPr id="8" name="TextBox 8"/>
          <p:cNvSpPr txBox="1"/>
          <p:nvPr/>
        </p:nvSpPr>
        <p:spPr>
          <a:xfrm>
            <a:off x="8681958" y="7049278"/>
            <a:ext cx="9016868" cy="2584251"/>
          </a:xfrm>
          <a:prstGeom prst="rect">
            <a:avLst/>
          </a:prstGeom>
        </p:spPr>
        <p:txBody>
          <a:bodyPr lIns="0" tIns="0" rIns="0" bIns="0" rtlCol="0" anchor="t">
            <a:spAutoFit/>
          </a:bodyPr>
          <a:lstStyle/>
          <a:p>
            <a:pPr algn="ctr">
              <a:lnSpc>
                <a:spcPts val="9346"/>
              </a:lnSpc>
            </a:pPr>
            <a:r>
              <a:rPr lang="en-US" sz="10995" b="1" dirty="0">
                <a:solidFill>
                  <a:srgbClr val="C5172E"/>
                </a:solidFill>
                <a:latin typeface="Poppins Heavy"/>
                <a:ea typeface="Poppins Heavy"/>
                <a:cs typeface="Poppins Heavy"/>
                <a:sym typeface="Poppins Heavy"/>
              </a:rPr>
              <a:t>PROBLEMS</a:t>
            </a:r>
            <a:r>
              <a:rPr lang="en-US" sz="10995" b="1" dirty="0">
                <a:solidFill>
                  <a:srgbClr val="FCFCFC"/>
                </a:solidFill>
                <a:latin typeface="Poppins Heavy"/>
                <a:ea typeface="Poppins Heavy"/>
                <a:cs typeface="Poppins Heavy"/>
                <a:sym typeface="Poppins Heavy"/>
              </a:rPr>
              <a:t> WE   SOLVE</a:t>
            </a:r>
          </a:p>
        </p:txBody>
      </p:sp>
      <p:sp>
        <p:nvSpPr>
          <p:cNvPr id="9" name="TextBox 9"/>
          <p:cNvSpPr txBox="1"/>
          <p:nvPr/>
        </p:nvSpPr>
        <p:spPr>
          <a:xfrm>
            <a:off x="1041063" y="530892"/>
            <a:ext cx="6006904" cy="508152"/>
          </a:xfrm>
          <a:prstGeom prst="rect">
            <a:avLst/>
          </a:prstGeom>
        </p:spPr>
        <p:txBody>
          <a:bodyPr lIns="0" tIns="0" rIns="0" bIns="0" rtlCol="0" anchor="t">
            <a:spAutoFit/>
          </a:bodyPr>
          <a:lstStyle/>
          <a:p>
            <a:pPr algn="l">
              <a:lnSpc>
                <a:spcPts val="4016"/>
              </a:lnSpc>
            </a:pPr>
            <a:r>
              <a:rPr lang="en-US" sz="2869" b="1" dirty="0">
                <a:solidFill>
                  <a:srgbClr val="FCFCFC"/>
                </a:solidFill>
                <a:latin typeface="Poppins Bold"/>
                <a:ea typeface="Poppins Bold"/>
                <a:cs typeface="Poppins Bold"/>
                <a:sym typeface="Poppins Bold"/>
              </a:rPr>
              <a:t>BIG WAVES &amp; COASTAL DAMAGE</a:t>
            </a:r>
          </a:p>
        </p:txBody>
      </p:sp>
      <p:sp>
        <p:nvSpPr>
          <p:cNvPr id="10" name="TextBox 10"/>
          <p:cNvSpPr txBox="1"/>
          <p:nvPr/>
        </p:nvSpPr>
        <p:spPr>
          <a:xfrm>
            <a:off x="1043547" y="1171769"/>
            <a:ext cx="7372044" cy="3827715"/>
          </a:xfrm>
          <a:prstGeom prst="rect">
            <a:avLst/>
          </a:prstGeom>
        </p:spPr>
        <p:txBody>
          <a:bodyPr lIns="0" tIns="0" rIns="0" bIns="0" rtlCol="0" anchor="t">
            <a:spAutoFit/>
          </a:bodyPr>
          <a:lstStyle/>
          <a:p>
            <a:pPr algn="just">
              <a:lnSpc>
                <a:spcPts val="2990"/>
              </a:lnSpc>
            </a:pPr>
            <a:r>
              <a:rPr lang="en-US" sz="2136" dirty="0">
                <a:solidFill>
                  <a:srgbClr val="FCFCFC"/>
                </a:solidFill>
                <a:latin typeface="Poppins"/>
                <a:ea typeface="Poppins"/>
                <a:cs typeface="Poppins"/>
                <a:sym typeface="Poppins"/>
              </a:rPr>
              <a:t>Stronger storms and high waves threaten harbors, marinas, and coastal infrastructure. Current protection systems are static, expensive, and difficult to deploy quickly.</a:t>
            </a:r>
          </a:p>
          <a:p>
            <a:pPr algn="just">
              <a:lnSpc>
                <a:spcPts val="2990"/>
              </a:lnSpc>
            </a:pPr>
            <a:endParaRPr dirty="0"/>
          </a:p>
          <a:p>
            <a:pPr algn="just">
              <a:lnSpc>
                <a:spcPts val="2990"/>
              </a:lnSpc>
            </a:pPr>
            <a:r>
              <a:rPr lang="en-US" sz="2136" dirty="0">
                <a:solidFill>
                  <a:srgbClr val="FCFCFC"/>
                </a:solidFill>
                <a:latin typeface="Poppins"/>
                <a:ea typeface="Poppins"/>
                <a:cs typeface="Poppins"/>
                <a:sym typeface="Poppins"/>
              </a:rPr>
              <a:t>Our patented invention and product ‘Wave breaker’ is movable, flexible, easy to assemble, and quick to deploy. It </a:t>
            </a:r>
            <a:r>
              <a:rPr lang="sl-SI" sz="2136" dirty="0" err="1">
                <a:solidFill>
                  <a:srgbClr val="FCFCFC"/>
                </a:solidFill>
                <a:latin typeface="Poppins"/>
                <a:ea typeface="Poppins"/>
                <a:cs typeface="Poppins"/>
                <a:sym typeface="Poppins"/>
              </a:rPr>
              <a:t>has</a:t>
            </a:r>
            <a:r>
              <a:rPr lang="sl-SI" sz="2136" dirty="0">
                <a:solidFill>
                  <a:srgbClr val="FCFCFC"/>
                </a:solidFill>
                <a:latin typeface="Poppins"/>
                <a:ea typeface="Poppins"/>
                <a:cs typeface="Poppins"/>
                <a:sym typeface="Poppins"/>
              </a:rPr>
              <a:t> </a:t>
            </a:r>
            <a:r>
              <a:rPr lang="sl-SI" sz="2136" dirty="0" err="1">
                <a:solidFill>
                  <a:srgbClr val="FCFCFC"/>
                </a:solidFill>
                <a:latin typeface="Poppins"/>
                <a:ea typeface="Poppins"/>
                <a:cs typeface="Poppins"/>
                <a:sym typeface="Poppins"/>
              </a:rPr>
              <a:t>additional</a:t>
            </a:r>
            <a:r>
              <a:rPr lang="sl-SI" sz="2136" dirty="0">
                <a:solidFill>
                  <a:srgbClr val="FCFCFC"/>
                </a:solidFill>
                <a:latin typeface="Poppins"/>
                <a:ea typeface="Poppins"/>
                <a:cs typeface="Poppins"/>
                <a:sym typeface="Poppins"/>
              </a:rPr>
              <a:t> </a:t>
            </a:r>
            <a:r>
              <a:rPr lang="sl-SI" sz="2136" dirty="0" err="1">
                <a:solidFill>
                  <a:srgbClr val="FCFCFC"/>
                </a:solidFill>
                <a:latin typeface="Poppins"/>
                <a:ea typeface="Poppins"/>
                <a:cs typeface="Poppins"/>
                <a:sym typeface="Poppins"/>
              </a:rPr>
              <a:t>function</a:t>
            </a:r>
            <a:r>
              <a:rPr lang="sl-SI" sz="2136" dirty="0">
                <a:solidFill>
                  <a:srgbClr val="FCFCFC"/>
                </a:solidFill>
                <a:latin typeface="Poppins"/>
                <a:ea typeface="Poppins"/>
                <a:cs typeface="Poppins"/>
                <a:sym typeface="Poppins"/>
              </a:rPr>
              <a:t> </a:t>
            </a:r>
            <a:r>
              <a:rPr lang="sl-SI" sz="2136" dirty="0" err="1">
                <a:solidFill>
                  <a:srgbClr val="FCFCFC"/>
                </a:solidFill>
                <a:latin typeface="Poppins"/>
                <a:ea typeface="Poppins"/>
                <a:cs typeface="Poppins"/>
                <a:sym typeface="Poppins"/>
              </a:rPr>
              <a:t>of</a:t>
            </a:r>
            <a:r>
              <a:rPr lang="sl-SI" sz="2136" dirty="0">
                <a:solidFill>
                  <a:srgbClr val="FCFCFC"/>
                </a:solidFill>
                <a:latin typeface="Poppins"/>
                <a:ea typeface="Poppins"/>
                <a:cs typeface="Poppins"/>
                <a:sym typeface="Poppins"/>
              </a:rPr>
              <a:t> </a:t>
            </a:r>
            <a:r>
              <a:rPr lang="sl-SI" sz="2136" dirty="0" err="1">
                <a:solidFill>
                  <a:srgbClr val="FCFCFC"/>
                </a:solidFill>
                <a:latin typeface="Poppins"/>
                <a:ea typeface="Poppins"/>
                <a:cs typeface="Poppins"/>
                <a:sym typeface="Poppins"/>
              </a:rPr>
              <a:t>electricity</a:t>
            </a:r>
            <a:r>
              <a:rPr lang="sl-SI" sz="2136" dirty="0">
                <a:solidFill>
                  <a:srgbClr val="FCFCFC"/>
                </a:solidFill>
                <a:latin typeface="Poppins"/>
                <a:ea typeface="Poppins"/>
                <a:cs typeface="Poppins"/>
                <a:sym typeface="Poppins"/>
              </a:rPr>
              <a:t> </a:t>
            </a:r>
            <a:r>
              <a:rPr lang="en-US" sz="2136" dirty="0">
                <a:solidFill>
                  <a:srgbClr val="FCFCFC"/>
                </a:solidFill>
                <a:latin typeface="Poppins"/>
                <a:ea typeface="Poppins"/>
                <a:cs typeface="Poppins"/>
                <a:sym typeface="Poppins"/>
              </a:rPr>
              <a:t>generation </a:t>
            </a:r>
            <a:r>
              <a:rPr lang="sl-SI" sz="2136" dirty="0">
                <a:solidFill>
                  <a:srgbClr val="FCFCFC"/>
                </a:solidFill>
                <a:latin typeface="Poppins"/>
                <a:ea typeface="Poppins"/>
                <a:cs typeface="Poppins"/>
                <a:sym typeface="Poppins"/>
              </a:rPr>
              <a:t>– </a:t>
            </a:r>
            <a:r>
              <a:rPr lang="sl-SI" sz="2136" dirty="0" err="1">
                <a:solidFill>
                  <a:srgbClr val="FCFCFC"/>
                </a:solidFill>
                <a:latin typeface="Poppins"/>
                <a:ea typeface="Poppins"/>
                <a:cs typeface="Poppins"/>
                <a:sym typeface="Poppins"/>
              </a:rPr>
              <a:t>important</a:t>
            </a:r>
            <a:r>
              <a:rPr lang="sl-SI" sz="2136" dirty="0">
                <a:solidFill>
                  <a:srgbClr val="FCFCFC"/>
                </a:solidFill>
                <a:latin typeface="Poppins"/>
                <a:ea typeface="Poppins"/>
                <a:cs typeface="Poppins"/>
                <a:sym typeface="Poppins"/>
              </a:rPr>
              <a:t> </a:t>
            </a:r>
            <a:r>
              <a:rPr lang="sl-SI" sz="2136" dirty="0" err="1">
                <a:solidFill>
                  <a:srgbClr val="FCFCFC"/>
                </a:solidFill>
                <a:latin typeface="Poppins"/>
                <a:ea typeface="Poppins"/>
                <a:cs typeface="Poppins"/>
                <a:sym typeface="Poppins"/>
              </a:rPr>
              <a:t>especially</a:t>
            </a:r>
            <a:r>
              <a:rPr lang="sl-SI" sz="2136" dirty="0">
                <a:solidFill>
                  <a:srgbClr val="FCFCFC"/>
                </a:solidFill>
                <a:latin typeface="Poppins"/>
                <a:ea typeface="Poppins"/>
                <a:cs typeface="Poppins"/>
                <a:sym typeface="Poppins"/>
              </a:rPr>
              <a:t> </a:t>
            </a:r>
            <a:r>
              <a:rPr lang="sl-SI" sz="2136" dirty="0" err="1">
                <a:solidFill>
                  <a:srgbClr val="FCFCFC"/>
                </a:solidFill>
                <a:latin typeface="Poppins"/>
                <a:ea typeface="Poppins"/>
                <a:cs typeface="Poppins"/>
                <a:sym typeface="Poppins"/>
              </a:rPr>
              <a:t>when</a:t>
            </a:r>
            <a:r>
              <a:rPr lang="sl-SI" sz="2136" dirty="0">
                <a:solidFill>
                  <a:srgbClr val="FCFCFC"/>
                </a:solidFill>
                <a:latin typeface="Poppins"/>
                <a:ea typeface="Poppins"/>
                <a:cs typeface="Poppins"/>
                <a:sym typeface="Poppins"/>
              </a:rPr>
              <a:t> </a:t>
            </a:r>
            <a:r>
              <a:rPr lang="en-US" sz="2136" dirty="0">
                <a:solidFill>
                  <a:srgbClr val="FCFCFC"/>
                </a:solidFill>
                <a:latin typeface="Poppins"/>
                <a:ea typeface="Poppins"/>
                <a:cs typeface="Poppins"/>
                <a:sym typeface="Poppins"/>
              </a:rPr>
              <a:t> traditional energy sources fail due to extreme weather.</a:t>
            </a:r>
          </a:p>
        </p:txBody>
      </p:sp>
      <p:sp>
        <p:nvSpPr>
          <p:cNvPr id="11" name="TextBox 11"/>
          <p:cNvSpPr txBox="1"/>
          <p:nvPr/>
        </p:nvSpPr>
        <p:spPr>
          <a:xfrm>
            <a:off x="1028700" y="6569356"/>
            <a:ext cx="7372044" cy="3262984"/>
          </a:xfrm>
          <a:prstGeom prst="rect">
            <a:avLst/>
          </a:prstGeom>
        </p:spPr>
        <p:txBody>
          <a:bodyPr lIns="0" tIns="0" rIns="0" bIns="0" rtlCol="0" anchor="t">
            <a:spAutoFit/>
          </a:bodyPr>
          <a:lstStyle/>
          <a:p>
            <a:pPr algn="just">
              <a:lnSpc>
                <a:spcPts val="2850"/>
              </a:lnSpc>
            </a:pPr>
            <a:r>
              <a:rPr lang="en-US" sz="2036">
                <a:solidFill>
                  <a:srgbClr val="FCFCFC"/>
                </a:solidFill>
                <a:latin typeface="Poppins"/>
                <a:ea typeface="Poppins"/>
                <a:cs typeface="Poppins"/>
                <a:sym typeface="Poppins"/>
              </a:rPr>
              <a:t>Increasingly severe rainfall and rising sea levels are causing frequent and destructive floods in coastal and urban areas. Cities struggle with outdated flood defense systems not designed for today’s climate realities.</a:t>
            </a:r>
          </a:p>
          <a:p>
            <a:pPr algn="just">
              <a:lnSpc>
                <a:spcPts val="2850"/>
              </a:lnSpc>
            </a:pPr>
            <a:endParaRPr/>
          </a:p>
          <a:p>
            <a:pPr algn="just">
              <a:lnSpc>
                <a:spcPts val="2850"/>
              </a:lnSpc>
            </a:pPr>
            <a:r>
              <a:rPr lang="en-US" sz="2036">
                <a:solidFill>
                  <a:srgbClr val="FCFCFC"/>
                </a:solidFill>
                <a:latin typeface="Poppins"/>
                <a:ea typeface="Poppins"/>
                <a:cs typeface="Poppins"/>
                <a:sym typeface="Poppins"/>
              </a:rPr>
              <a:t>Our patented inventions and products ‘Water against water’ and ‘Mobile Box Barrier’ enable rapid and effective response to protect lives and infrastructure with minimal manpower and heavy machinery.</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allAtOnce"/>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grpSp>
        <p:nvGrpSpPr>
          <p:cNvPr id="2" name="Group 2"/>
          <p:cNvGrpSpPr/>
          <p:nvPr/>
        </p:nvGrpSpPr>
        <p:grpSpPr>
          <a:xfrm>
            <a:off x="613533" y="1151468"/>
            <a:ext cx="7431433" cy="3992032"/>
            <a:chOff x="0" y="0"/>
            <a:chExt cx="9908577" cy="5322709"/>
          </a:xfrm>
        </p:grpSpPr>
        <p:sp>
          <p:nvSpPr>
            <p:cNvPr id="3" name="Freeform 3"/>
            <p:cNvSpPr/>
            <p:nvPr/>
          </p:nvSpPr>
          <p:spPr>
            <a:xfrm>
              <a:off x="0" y="0"/>
              <a:ext cx="9908577" cy="5322709"/>
            </a:xfrm>
            <a:custGeom>
              <a:avLst/>
              <a:gdLst/>
              <a:ahLst/>
              <a:cxnLst/>
              <a:rect l="l" t="t" r="r" b="b"/>
              <a:pathLst>
                <a:path w="9908577" h="5322709">
                  <a:moveTo>
                    <a:pt x="0" y="0"/>
                  </a:moveTo>
                  <a:lnTo>
                    <a:pt x="9908577" y="0"/>
                  </a:lnTo>
                  <a:lnTo>
                    <a:pt x="9908577" y="5322709"/>
                  </a:lnTo>
                  <a:lnTo>
                    <a:pt x="0" y="5322709"/>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51439" y="320983"/>
              <a:ext cx="589560" cy="842229"/>
            </a:xfrm>
            <a:custGeom>
              <a:avLst/>
              <a:gdLst/>
              <a:ahLst/>
              <a:cxnLst/>
              <a:rect l="l" t="t" r="r" b="b"/>
              <a:pathLst>
                <a:path w="589560" h="842229">
                  <a:moveTo>
                    <a:pt x="0" y="0"/>
                  </a:moveTo>
                  <a:lnTo>
                    <a:pt x="589560" y="0"/>
                  </a:lnTo>
                  <a:lnTo>
                    <a:pt x="589560" y="842229"/>
                  </a:lnTo>
                  <a:lnTo>
                    <a:pt x="0" y="84222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536187" y="2551249"/>
              <a:ext cx="589560" cy="842229"/>
            </a:xfrm>
            <a:custGeom>
              <a:avLst/>
              <a:gdLst/>
              <a:ahLst/>
              <a:cxnLst/>
              <a:rect l="l" t="t" r="r" b="b"/>
              <a:pathLst>
                <a:path w="589560" h="842229">
                  <a:moveTo>
                    <a:pt x="0" y="0"/>
                  </a:moveTo>
                  <a:lnTo>
                    <a:pt x="589560" y="0"/>
                  </a:lnTo>
                  <a:lnTo>
                    <a:pt x="589560" y="842229"/>
                  </a:lnTo>
                  <a:lnTo>
                    <a:pt x="0" y="84222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501007" y="54260"/>
              <a:ext cx="589560" cy="842229"/>
            </a:xfrm>
            <a:custGeom>
              <a:avLst/>
              <a:gdLst/>
              <a:ahLst/>
              <a:cxnLst/>
              <a:rect l="l" t="t" r="r" b="b"/>
              <a:pathLst>
                <a:path w="589560" h="842229">
                  <a:moveTo>
                    <a:pt x="0" y="0"/>
                  </a:moveTo>
                  <a:lnTo>
                    <a:pt x="589560" y="0"/>
                  </a:lnTo>
                  <a:lnTo>
                    <a:pt x="589560" y="842229"/>
                  </a:lnTo>
                  <a:lnTo>
                    <a:pt x="0" y="84222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2732956" y="2972364"/>
              <a:ext cx="589560" cy="842229"/>
            </a:xfrm>
            <a:custGeom>
              <a:avLst/>
              <a:gdLst/>
              <a:ahLst/>
              <a:cxnLst/>
              <a:rect l="l" t="t" r="r" b="b"/>
              <a:pathLst>
                <a:path w="589560" h="842229">
                  <a:moveTo>
                    <a:pt x="0" y="0"/>
                  </a:moveTo>
                  <a:lnTo>
                    <a:pt x="589560" y="0"/>
                  </a:lnTo>
                  <a:lnTo>
                    <a:pt x="589560" y="842229"/>
                  </a:lnTo>
                  <a:lnTo>
                    <a:pt x="0" y="84222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7610419" y="475375"/>
              <a:ext cx="589560" cy="842229"/>
            </a:xfrm>
            <a:custGeom>
              <a:avLst/>
              <a:gdLst/>
              <a:ahLst/>
              <a:cxnLst/>
              <a:rect l="l" t="t" r="r" b="b"/>
              <a:pathLst>
                <a:path w="589560" h="842229">
                  <a:moveTo>
                    <a:pt x="0" y="0"/>
                  </a:moveTo>
                  <a:lnTo>
                    <a:pt x="589560" y="0"/>
                  </a:lnTo>
                  <a:lnTo>
                    <a:pt x="589560" y="842229"/>
                  </a:lnTo>
                  <a:lnTo>
                    <a:pt x="0" y="84222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grpSp>
      <p:sp>
        <p:nvSpPr>
          <p:cNvPr id="9" name="TextBox 9"/>
          <p:cNvSpPr txBox="1"/>
          <p:nvPr/>
        </p:nvSpPr>
        <p:spPr>
          <a:xfrm>
            <a:off x="8867652" y="5279464"/>
            <a:ext cx="8708142" cy="487056"/>
          </a:xfrm>
          <a:prstGeom prst="rect">
            <a:avLst/>
          </a:prstGeom>
        </p:spPr>
        <p:txBody>
          <a:bodyPr wrap="square" lIns="0" tIns="0" rIns="0" bIns="0" rtlCol="0" anchor="t">
            <a:spAutoFit/>
          </a:bodyPr>
          <a:lstStyle/>
          <a:p>
            <a:pPr algn="ctr">
              <a:lnSpc>
                <a:spcPts val="3991"/>
              </a:lnSpc>
            </a:pPr>
            <a:r>
              <a:rPr lang="en-US" sz="2850" b="1" dirty="0">
                <a:solidFill>
                  <a:srgbClr val="C5172E"/>
                </a:solidFill>
                <a:latin typeface="Poppins Bold"/>
                <a:ea typeface="Poppins Bold"/>
                <a:cs typeface="Poppins Bold"/>
                <a:sym typeface="Poppins Bold"/>
              </a:rPr>
              <a:t>SAM — SERVICEABLE AVAILABLE MARKET </a:t>
            </a:r>
            <a:r>
              <a:rPr lang="en-US" sz="2850" b="1" dirty="0">
                <a:solidFill>
                  <a:srgbClr val="FCFCFC"/>
                </a:solidFill>
                <a:latin typeface="Poppins Bold"/>
                <a:ea typeface="Poppins Bold"/>
                <a:cs typeface="Poppins Bold"/>
                <a:sym typeface="Poppins Bold"/>
              </a:rPr>
              <a:t>€</a:t>
            </a:r>
            <a:r>
              <a:rPr lang="sl-SI" sz="2850" b="1" dirty="0">
                <a:solidFill>
                  <a:srgbClr val="FCFCFC"/>
                </a:solidFill>
                <a:latin typeface="Poppins Bold"/>
                <a:ea typeface="Poppins Bold"/>
                <a:cs typeface="Poppins Bold"/>
                <a:sym typeface="Poppins Bold"/>
              </a:rPr>
              <a:t>100</a:t>
            </a:r>
            <a:r>
              <a:rPr lang="en-US" sz="2850" b="1" dirty="0">
                <a:solidFill>
                  <a:srgbClr val="FCFCFC"/>
                </a:solidFill>
                <a:latin typeface="Poppins Bold"/>
                <a:ea typeface="Poppins Bold"/>
                <a:cs typeface="Poppins Bold"/>
                <a:sym typeface="Poppins Bold"/>
              </a:rPr>
              <a:t>M</a:t>
            </a:r>
          </a:p>
        </p:txBody>
      </p:sp>
      <p:sp>
        <p:nvSpPr>
          <p:cNvPr id="10" name="TextBox 10"/>
          <p:cNvSpPr txBox="1"/>
          <p:nvPr/>
        </p:nvSpPr>
        <p:spPr>
          <a:xfrm>
            <a:off x="8867651" y="1895912"/>
            <a:ext cx="8953946" cy="3283728"/>
          </a:xfrm>
          <a:prstGeom prst="rect">
            <a:avLst/>
          </a:prstGeom>
        </p:spPr>
        <p:txBody>
          <a:bodyPr lIns="0" tIns="0" rIns="0" bIns="0" rtlCol="0" anchor="t">
            <a:spAutoFit/>
          </a:bodyPr>
          <a:lstStyle/>
          <a:p>
            <a:pPr marL="506148" lvl="1" indent="-253074" algn="l">
              <a:lnSpc>
                <a:spcPts val="3282"/>
              </a:lnSpc>
              <a:buFont typeface="Arial"/>
              <a:buChar char="•"/>
            </a:pPr>
            <a:r>
              <a:rPr lang="en-US" sz="2344">
                <a:solidFill>
                  <a:srgbClr val="F0F0F0"/>
                </a:solidFill>
                <a:latin typeface="Poppins"/>
                <a:ea typeface="Poppins"/>
                <a:cs typeface="Poppins"/>
                <a:sym typeface="Poppins"/>
              </a:rPr>
              <a:t> Global market for flood protection infrastructure: ~$25–30 billion (2024)</a:t>
            </a:r>
          </a:p>
          <a:p>
            <a:pPr marL="506148" lvl="1" indent="-253074" algn="l">
              <a:lnSpc>
                <a:spcPts val="3282"/>
              </a:lnSpc>
              <a:buFont typeface="Arial"/>
              <a:buChar char="•"/>
            </a:pPr>
            <a:r>
              <a:rPr lang="en-US" sz="2344">
                <a:solidFill>
                  <a:srgbClr val="F0F0F0"/>
                </a:solidFill>
                <a:latin typeface="Poppins"/>
                <a:ea typeface="Poppins"/>
                <a:cs typeface="Poppins"/>
                <a:sym typeface="Poppins"/>
              </a:rPr>
              <a:t>Global technical textiles market: $220–250 billion (2024)</a:t>
            </a:r>
          </a:p>
          <a:p>
            <a:pPr marL="506148" lvl="1" indent="-253074" algn="l">
              <a:lnSpc>
                <a:spcPts val="3282"/>
              </a:lnSpc>
              <a:buFont typeface="Arial"/>
              <a:buChar char="•"/>
            </a:pPr>
            <a:r>
              <a:rPr lang="en-US" sz="2344">
                <a:solidFill>
                  <a:srgbClr val="F0F0F0"/>
                </a:solidFill>
                <a:latin typeface="Poppins"/>
                <a:ea typeface="Poppins"/>
                <a:cs typeface="Poppins"/>
                <a:sym typeface="Poppins"/>
              </a:rPr>
              <a:t>Global coastal and marine protection market: $18–22 billion (2024)</a:t>
            </a:r>
          </a:p>
          <a:p>
            <a:pPr marL="506148" lvl="1" indent="-253074" algn="l">
              <a:lnSpc>
                <a:spcPts val="3282"/>
              </a:lnSpc>
              <a:buFont typeface="Arial"/>
              <a:buChar char="•"/>
            </a:pPr>
            <a:r>
              <a:rPr lang="en-US" sz="2344">
                <a:solidFill>
                  <a:srgbClr val="F0F0F0"/>
                </a:solidFill>
                <a:latin typeface="Poppins"/>
                <a:ea typeface="Poppins"/>
                <a:cs typeface="Poppins"/>
                <a:sym typeface="Poppins"/>
              </a:rPr>
              <a:t>Global market for Protective Gear &amp; Safety Equipment: ~$35 billion (2024)</a:t>
            </a:r>
          </a:p>
          <a:p>
            <a:pPr algn="l">
              <a:lnSpc>
                <a:spcPts val="3282"/>
              </a:lnSpc>
            </a:pPr>
            <a:endParaRPr/>
          </a:p>
        </p:txBody>
      </p:sp>
      <p:sp>
        <p:nvSpPr>
          <p:cNvPr id="11" name="TextBox 11"/>
          <p:cNvSpPr txBox="1"/>
          <p:nvPr/>
        </p:nvSpPr>
        <p:spPr>
          <a:xfrm>
            <a:off x="9597601" y="249247"/>
            <a:ext cx="7494047" cy="1527791"/>
          </a:xfrm>
          <a:prstGeom prst="rect">
            <a:avLst/>
          </a:prstGeom>
        </p:spPr>
        <p:txBody>
          <a:bodyPr lIns="0" tIns="0" rIns="0" bIns="0" rtlCol="0" anchor="t">
            <a:spAutoFit/>
          </a:bodyPr>
          <a:lstStyle/>
          <a:p>
            <a:pPr algn="ctr">
              <a:lnSpc>
                <a:spcPts val="3991"/>
              </a:lnSpc>
            </a:pPr>
            <a:r>
              <a:rPr lang="en-US" sz="2850" b="1" dirty="0">
                <a:solidFill>
                  <a:srgbClr val="C5172E"/>
                </a:solidFill>
                <a:latin typeface="Poppins Bold"/>
                <a:ea typeface="Poppins Bold"/>
                <a:cs typeface="Poppins Bold"/>
                <a:sym typeface="Poppins Bold"/>
              </a:rPr>
              <a:t>APPROXIMATE COMBINED TAM (OVERLAPPING SECTORS CONSIDERED)</a:t>
            </a:r>
          </a:p>
          <a:p>
            <a:pPr algn="ctr">
              <a:lnSpc>
                <a:spcPts val="3991"/>
              </a:lnSpc>
            </a:pPr>
            <a:r>
              <a:rPr lang="en-US" sz="2850" b="1" dirty="0">
                <a:solidFill>
                  <a:srgbClr val="F0F0F0"/>
                </a:solidFill>
                <a:latin typeface="Poppins Bold"/>
                <a:ea typeface="Poppins Bold"/>
                <a:cs typeface="Poppins Bold"/>
                <a:sym typeface="Poppins Bold"/>
              </a:rPr>
              <a:t>$100–150 BILLION+ GLOBALLY</a:t>
            </a:r>
          </a:p>
        </p:txBody>
      </p:sp>
      <p:sp>
        <p:nvSpPr>
          <p:cNvPr id="12" name="TextBox 12"/>
          <p:cNvSpPr txBox="1"/>
          <p:nvPr/>
        </p:nvSpPr>
        <p:spPr>
          <a:xfrm>
            <a:off x="8944117" y="5916479"/>
            <a:ext cx="8801015" cy="1595532"/>
          </a:xfrm>
          <a:prstGeom prst="rect">
            <a:avLst/>
          </a:prstGeom>
        </p:spPr>
        <p:txBody>
          <a:bodyPr lIns="0" tIns="0" rIns="0" bIns="0" rtlCol="0" anchor="t">
            <a:spAutoFit/>
          </a:bodyPr>
          <a:lstStyle/>
          <a:p>
            <a:pPr algn="l">
              <a:lnSpc>
                <a:spcPts val="3142"/>
              </a:lnSpc>
            </a:pPr>
            <a:r>
              <a:rPr lang="en-US" sz="2244">
                <a:solidFill>
                  <a:srgbClr val="F0F0F0"/>
                </a:solidFill>
                <a:latin typeface="Poppins"/>
                <a:ea typeface="Poppins"/>
                <a:cs typeface="Poppins"/>
                <a:sym typeface="Poppins"/>
              </a:rPr>
              <a:t>The portion of the total market that we can realistically target and serve, based on factors such as geography (European market), pricing, customer segments, distribution and production capabilities.</a:t>
            </a:r>
          </a:p>
        </p:txBody>
      </p:sp>
      <p:sp>
        <p:nvSpPr>
          <p:cNvPr id="13" name="TextBox 13"/>
          <p:cNvSpPr txBox="1"/>
          <p:nvPr/>
        </p:nvSpPr>
        <p:spPr>
          <a:xfrm>
            <a:off x="8783960" y="7611835"/>
            <a:ext cx="9252033" cy="487056"/>
          </a:xfrm>
          <a:prstGeom prst="rect">
            <a:avLst/>
          </a:prstGeom>
        </p:spPr>
        <p:txBody>
          <a:bodyPr wrap="square" lIns="0" tIns="0" rIns="0" bIns="0" rtlCol="0" anchor="t">
            <a:spAutoFit/>
          </a:bodyPr>
          <a:lstStyle/>
          <a:p>
            <a:pPr algn="ctr">
              <a:lnSpc>
                <a:spcPts val="3991"/>
              </a:lnSpc>
            </a:pPr>
            <a:r>
              <a:rPr lang="en-US" sz="2850" b="1" dirty="0">
                <a:solidFill>
                  <a:srgbClr val="C5172E"/>
                </a:solidFill>
                <a:latin typeface="Poppins Bold"/>
                <a:ea typeface="Poppins Bold"/>
                <a:cs typeface="Poppins Bold"/>
                <a:sym typeface="Poppins Bold"/>
              </a:rPr>
              <a:t>SOM — SERVICEABLE OBTAINABLE MARKET  </a:t>
            </a:r>
            <a:r>
              <a:rPr lang="en-US" sz="2850" b="1" dirty="0">
                <a:solidFill>
                  <a:srgbClr val="FCFCFC"/>
                </a:solidFill>
                <a:latin typeface="Poppins Bold"/>
                <a:ea typeface="Poppins Bold"/>
                <a:cs typeface="Poppins Bold"/>
                <a:sym typeface="Poppins Bold"/>
              </a:rPr>
              <a:t>€</a:t>
            </a:r>
            <a:r>
              <a:rPr lang="sl-SI" sz="2850" b="1" dirty="0">
                <a:solidFill>
                  <a:srgbClr val="FCFCFC"/>
                </a:solidFill>
                <a:latin typeface="Poppins Bold"/>
                <a:ea typeface="Poppins Bold"/>
                <a:cs typeface="Poppins Bold"/>
                <a:sym typeface="Poppins Bold"/>
              </a:rPr>
              <a:t>30</a:t>
            </a:r>
            <a:r>
              <a:rPr lang="en-US" sz="2850" b="1" dirty="0">
                <a:solidFill>
                  <a:srgbClr val="FCFCFC"/>
                </a:solidFill>
                <a:latin typeface="Poppins Bold"/>
                <a:ea typeface="Poppins Bold"/>
                <a:cs typeface="Poppins Bold"/>
                <a:sym typeface="Poppins Bold"/>
              </a:rPr>
              <a:t>M</a:t>
            </a:r>
          </a:p>
        </p:txBody>
      </p:sp>
      <p:sp>
        <p:nvSpPr>
          <p:cNvPr id="14" name="TextBox 14"/>
          <p:cNvSpPr txBox="1"/>
          <p:nvPr/>
        </p:nvSpPr>
        <p:spPr>
          <a:xfrm>
            <a:off x="9020425" y="8248850"/>
            <a:ext cx="8648399" cy="1968937"/>
          </a:xfrm>
          <a:prstGeom prst="rect">
            <a:avLst/>
          </a:prstGeom>
        </p:spPr>
        <p:txBody>
          <a:bodyPr lIns="0" tIns="0" rIns="0" bIns="0" rtlCol="0" anchor="t">
            <a:spAutoFit/>
          </a:bodyPr>
          <a:lstStyle/>
          <a:p>
            <a:pPr algn="l">
              <a:lnSpc>
                <a:spcPts val="3142"/>
              </a:lnSpc>
            </a:pPr>
            <a:r>
              <a:rPr lang="en-US" sz="2244" dirty="0">
                <a:solidFill>
                  <a:srgbClr val="F0F0F0"/>
                </a:solidFill>
                <a:latin typeface="Poppins"/>
                <a:ea typeface="Poppins"/>
                <a:cs typeface="Poppins"/>
                <a:sym typeface="Poppins"/>
              </a:rPr>
              <a:t>The share of the SAM that we can realistically capture</a:t>
            </a:r>
            <a:r>
              <a:rPr lang="sl-SI" sz="2244" dirty="0">
                <a:solidFill>
                  <a:srgbClr val="F0F0F0"/>
                </a:solidFill>
                <a:latin typeface="Poppins"/>
                <a:ea typeface="Poppins"/>
                <a:cs typeface="Poppins"/>
                <a:sym typeface="Poppins"/>
              </a:rPr>
              <a:t> in </a:t>
            </a:r>
            <a:r>
              <a:rPr lang="sl-SI" sz="2244" dirty="0" err="1">
                <a:solidFill>
                  <a:srgbClr val="F0F0F0"/>
                </a:solidFill>
                <a:latin typeface="Poppins"/>
                <a:ea typeface="Poppins"/>
                <a:cs typeface="Poppins"/>
                <a:sym typeface="Poppins"/>
              </a:rPr>
              <a:t>next</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few</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years</a:t>
            </a:r>
            <a:r>
              <a:rPr lang="en-US" sz="2244" dirty="0">
                <a:solidFill>
                  <a:srgbClr val="F0F0F0"/>
                </a:solidFill>
                <a:latin typeface="Poppins"/>
                <a:ea typeface="Poppins"/>
                <a:cs typeface="Poppins"/>
                <a:sym typeface="Poppins"/>
              </a:rPr>
              <a:t>, determined by our current sales capacity, marketing reach, competitive landscape, and operational readiness.</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With</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growth</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of</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our</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operational</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capacity</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our</a:t>
            </a:r>
            <a:r>
              <a:rPr lang="sl-SI" sz="2244" dirty="0">
                <a:solidFill>
                  <a:srgbClr val="F0F0F0"/>
                </a:solidFill>
                <a:latin typeface="Poppins"/>
                <a:ea typeface="Poppins"/>
                <a:cs typeface="Poppins"/>
                <a:sym typeface="Poppins"/>
              </a:rPr>
              <a:t> SOM </a:t>
            </a:r>
            <a:r>
              <a:rPr lang="sl-SI" sz="2244" dirty="0" err="1">
                <a:solidFill>
                  <a:srgbClr val="F0F0F0"/>
                </a:solidFill>
                <a:latin typeface="Poppins"/>
                <a:ea typeface="Poppins"/>
                <a:cs typeface="Poppins"/>
                <a:sym typeface="Poppins"/>
              </a:rPr>
              <a:t>will</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also</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considerably</a:t>
            </a:r>
            <a:r>
              <a:rPr lang="sl-SI" sz="2244" dirty="0">
                <a:solidFill>
                  <a:srgbClr val="F0F0F0"/>
                </a:solidFill>
                <a:latin typeface="Poppins"/>
                <a:ea typeface="Poppins"/>
                <a:cs typeface="Poppins"/>
                <a:sym typeface="Poppins"/>
              </a:rPr>
              <a:t> </a:t>
            </a:r>
            <a:r>
              <a:rPr lang="sl-SI" sz="2244" dirty="0" err="1">
                <a:solidFill>
                  <a:srgbClr val="F0F0F0"/>
                </a:solidFill>
                <a:latin typeface="Poppins"/>
                <a:ea typeface="Poppins"/>
                <a:cs typeface="Poppins"/>
                <a:sym typeface="Poppins"/>
              </a:rPr>
              <a:t>grow</a:t>
            </a:r>
            <a:r>
              <a:rPr lang="sl-SI" sz="2244" dirty="0">
                <a:solidFill>
                  <a:srgbClr val="F0F0F0"/>
                </a:solidFill>
                <a:latin typeface="Poppins"/>
                <a:ea typeface="Poppins"/>
                <a:cs typeface="Poppins"/>
                <a:sym typeface="Poppins"/>
              </a:rPr>
              <a:t>.</a:t>
            </a:r>
            <a:endParaRPr lang="en-US" sz="2244" dirty="0">
              <a:solidFill>
                <a:srgbClr val="F0F0F0"/>
              </a:solidFill>
              <a:latin typeface="Poppins"/>
              <a:ea typeface="Poppins"/>
              <a:cs typeface="Poppins"/>
              <a:sym typeface="Poppins"/>
            </a:endParaRPr>
          </a:p>
        </p:txBody>
      </p:sp>
      <p:sp>
        <p:nvSpPr>
          <p:cNvPr id="15" name="TextBox 15"/>
          <p:cNvSpPr txBox="1"/>
          <p:nvPr/>
        </p:nvSpPr>
        <p:spPr>
          <a:xfrm>
            <a:off x="613533" y="6227887"/>
            <a:ext cx="8261767" cy="3524217"/>
          </a:xfrm>
          <a:prstGeom prst="rect">
            <a:avLst/>
          </a:prstGeom>
        </p:spPr>
        <p:txBody>
          <a:bodyPr lIns="0" tIns="0" rIns="0" bIns="0" rtlCol="0" anchor="t">
            <a:spAutoFit/>
          </a:bodyPr>
          <a:lstStyle/>
          <a:p>
            <a:pPr algn="l">
              <a:lnSpc>
                <a:spcPts val="12749"/>
              </a:lnSpc>
            </a:pPr>
            <a:r>
              <a:rPr lang="en-US" sz="14999" b="1" spc="-1289">
                <a:solidFill>
                  <a:srgbClr val="F0F0F0"/>
                </a:solidFill>
                <a:latin typeface="Poppins Heavy"/>
                <a:ea typeface="Poppins Heavy"/>
                <a:cs typeface="Poppins Heavy"/>
                <a:sym typeface="Poppins Heavy"/>
              </a:rPr>
              <a:t>MARKET SIZE</a:t>
            </a:r>
          </a:p>
        </p:txBody>
      </p:sp>
      <p:sp>
        <p:nvSpPr>
          <p:cNvPr id="16" name="TextBox 16"/>
          <p:cNvSpPr txBox="1"/>
          <p:nvPr/>
        </p:nvSpPr>
        <p:spPr>
          <a:xfrm>
            <a:off x="4309879" y="7803491"/>
            <a:ext cx="3735087" cy="1868805"/>
          </a:xfrm>
          <a:prstGeom prst="rect">
            <a:avLst/>
          </a:prstGeom>
        </p:spPr>
        <p:txBody>
          <a:bodyPr lIns="0" tIns="0" rIns="0" bIns="0" rtlCol="0" anchor="t">
            <a:spAutoFit/>
          </a:bodyPr>
          <a:lstStyle/>
          <a:p>
            <a:pPr algn="l">
              <a:lnSpc>
                <a:spcPts val="2520"/>
              </a:lnSpc>
            </a:pPr>
            <a:r>
              <a:rPr lang="en-US" sz="1800" b="1">
                <a:solidFill>
                  <a:srgbClr val="C5172E"/>
                </a:solidFill>
                <a:latin typeface="Canva Sans Bold"/>
                <a:ea typeface="Canva Sans Bold"/>
                <a:cs typeface="Canva Sans Bold"/>
                <a:sym typeface="Canva Sans Bold"/>
              </a:rPr>
              <a:t>Sources:</a:t>
            </a:r>
          </a:p>
          <a:p>
            <a:pPr algn="l">
              <a:lnSpc>
                <a:spcPts val="2520"/>
              </a:lnSpc>
            </a:pPr>
            <a:r>
              <a:rPr lang="en-US" sz="1800">
                <a:solidFill>
                  <a:srgbClr val="FFFFFF"/>
                </a:solidFill>
                <a:latin typeface="Canva Sans"/>
                <a:ea typeface="Canva Sans"/>
                <a:cs typeface="Canva Sans"/>
                <a:sym typeface="Canva Sans"/>
              </a:rPr>
              <a:t>Global Market Insight</a:t>
            </a:r>
          </a:p>
          <a:p>
            <a:pPr algn="l">
              <a:lnSpc>
                <a:spcPts val="2520"/>
              </a:lnSpc>
            </a:pPr>
            <a:r>
              <a:rPr lang="en-US" sz="1800">
                <a:solidFill>
                  <a:srgbClr val="FFFFFF"/>
                </a:solidFill>
                <a:latin typeface="Canva Sans"/>
                <a:ea typeface="Canva Sans"/>
                <a:cs typeface="Canva Sans"/>
                <a:sym typeface="Canva Sans"/>
              </a:rPr>
              <a:t>Zion Market Research</a:t>
            </a:r>
          </a:p>
          <a:p>
            <a:pPr algn="l">
              <a:lnSpc>
                <a:spcPts val="2520"/>
              </a:lnSpc>
            </a:pPr>
            <a:r>
              <a:rPr lang="en-US" sz="1800">
                <a:solidFill>
                  <a:srgbClr val="FFFFFF"/>
                </a:solidFill>
                <a:latin typeface="Canva Sans"/>
                <a:ea typeface="Canva Sans"/>
                <a:cs typeface="Canva Sans"/>
                <a:sym typeface="Canva Sans"/>
              </a:rPr>
              <a:t>Dataintelo</a:t>
            </a:r>
          </a:p>
          <a:p>
            <a:pPr algn="l">
              <a:lnSpc>
                <a:spcPts val="2520"/>
              </a:lnSpc>
            </a:pPr>
            <a:r>
              <a:rPr lang="en-US" sz="1800">
                <a:solidFill>
                  <a:srgbClr val="FFFFFF"/>
                </a:solidFill>
                <a:latin typeface="Canva Sans"/>
                <a:ea typeface="Canva Sans"/>
                <a:cs typeface="Canva Sans"/>
                <a:sym typeface="Canva Sans"/>
              </a:rPr>
              <a:t>Fortune Business Insights</a:t>
            </a:r>
          </a:p>
          <a:p>
            <a:pPr marL="0" lvl="0" indent="0" algn="l">
              <a:lnSpc>
                <a:spcPts val="2520"/>
              </a:lnSpc>
              <a:spcBef>
                <a:spcPct val="0"/>
              </a:spcBef>
            </a:pPr>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build="allAtOnce"/>
      <p:bldP spid="1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5172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9696390" y="1421636"/>
            <a:ext cx="8554878" cy="8549571"/>
          </a:xfrm>
          <a:prstGeom prst="rect">
            <a:avLst/>
          </a:prstGeom>
        </p:spPr>
      </p:pic>
      <p:grpSp>
        <p:nvGrpSpPr>
          <p:cNvPr id="3" name="Group 3"/>
          <p:cNvGrpSpPr/>
          <p:nvPr/>
        </p:nvGrpSpPr>
        <p:grpSpPr>
          <a:xfrm>
            <a:off x="-514828" y="-547170"/>
            <a:ext cx="10188192" cy="11423253"/>
            <a:chOff x="0" y="0"/>
            <a:chExt cx="2683310" cy="3008593"/>
          </a:xfrm>
        </p:grpSpPr>
        <p:sp>
          <p:nvSpPr>
            <p:cNvPr id="4" name="Freeform 4"/>
            <p:cNvSpPr/>
            <p:nvPr/>
          </p:nvSpPr>
          <p:spPr>
            <a:xfrm>
              <a:off x="0" y="0"/>
              <a:ext cx="2683310" cy="3008593"/>
            </a:xfrm>
            <a:custGeom>
              <a:avLst/>
              <a:gdLst/>
              <a:ahLst/>
              <a:cxnLst/>
              <a:rect l="l" t="t" r="r" b="b"/>
              <a:pathLst>
                <a:path w="2683310" h="3008593">
                  <a:moveTo>
                    <a:pt x="0" y="0"/>
                  </a:moveTo>
                  <a:lnTo>
                    <a:pt x="2683310" y="0"/>
                  </a:lnTo>
                  <a:lnTo>
                    <a:pt x="2683310" y="3008593"/>
                  </a:lnTo>
                  <a:lnTo>
                    <a:pt x="0" y="3008593"/>
                  </a:lnTo>
                  <a:close/>
                </a:path>
              </a:pathLst>
            </a:custGeom>
            <a:solidFill>
              <a:srgbClr val="161616"/>
            </a:solidFill>
          </p:spPr>
        </p:sp>
        <p:sp>
          <p:nvSpPr>
            <p:cNvPr id="5" name="TextBox 5"/>
            <p:cNvSpPr txBox="1"/>
            <p:nvPr/>
          </p:nvSpPr>
          <p:spPr>
            <a:xfrm>
              <a:off x="0" y="-76200"/>
              <a:ext cx="2683310" cy="3084793"/>
            </a:xfrm>
            <a:prstGeom prst="rect">
              <a:avLst/>
            </a:prstGeom>
          </p:spPr>
          <p:txBody>
            <a:bodyPr lIns="50800" tIns="50800" rIns="50800" bIns="50800" rtlCol="0" anchor="ctr"/>
            <a:lstStyle/>
            <a:p>
              <a:pPr algn="ctr">
                <a:lnSpc>
                  <a:spcPts val="3500"/>
                </a:lnSpc>
              </a:pPr>
              <a:endParaRPr/>
            </a:p>
          </p:txBody>
        </p:sp>
      </p:grpSp>
      <p:sp>
        <p:nvSpPr>
          <p:cNvPr id="6" name="TextBox 6"/>
          <p:cNvSpPr txBox="1"/>
          <p:nvPr/>
        </p:nvSpPr>
        <p:spPr>
          <a:xfrm>
            <a:off x="-234187" y="3011204"/>
            <a:ext cx="10188192" cy="8585491"/>
          </a:xfrm>
          <a:prstGeom prst="rect">
            <a:avLst/>
          </a:prstGeom>
        </p:spPr>
        <p:txBody>
          <a:bodyPr wrap="square" lIns="0" tIns="0" rIns="0" bIns="0" rtlCol="0" anchor="t">
            <a:spAutoFit/>
          </a:bodyPr>
          <a:lstStyle/>
          <a:p>
            <a:pPr algn="ctr">
              <a:lnSpc>
                <a:spcPts val="4008"/>
              </a:lnSpc>
            </a:pPr>
            <a:r>
              <a:rPr lang="en-US" sz="2863" b="1" dirty="0">
                <a:solidFill>
                  <a:srgbClr val="C5172E"/>
                </a:solidFill>
                <a:latin typeface="Poppins Bold"/>
                <a:ea typeface="Poppins Bold"/>
                <a:cs typeface="Poppins Bold"/>
                <a:sym typeface="Poppins Bold"/>
              </a:rPr>
              <a:t>SALES MODEL</a:t>
            </a:r>
          </a:p>
          <a:p>
            <a:pPr algn="ctr">
              <a:lnSpc>
                <a:spcPts val="4008"/>
              </a:lnSpc>
            </a:pPr>
            <a:r>
              <a:rPr lang="en-US" sz="2863" dirty="0">
                <a:solidFill>
                  <a:srgbClr val="FCFCFC"/>
                </a:solidFill>
                <a:latin typeface="Poppins"/>
                <a:ea typeface="Poppins"/>
                <a:cs typeface="Poppins"/>
                <a:sym typeface="Poppins"/>
              </a:rPr>
              <a:t>DIRECT B2B, B2G, B2C</a:t>
            </a:r>
          </a:p>
          <a:p>
            <a:pPr algn="ctr">
              <a:lnSpc>
                <a:spcPts val="4008"/>
              </a:lnSpc>
            </a:pPr>
            <a:endParaRPr dirty="0"/>
          </a:p>
          <a:p>
            <a:pPr algn="ctr">
              <a:lnSpc>
                <a:spcPts val="4008"/>
              </a:lnSpc>
            </a:pPr>
            <a:r>
              <a:rPr lang="en-US" sz="2863" b="1" dirty="0">
                <a:solidFill>
                  <a:srgbClr val="C5172E"/>
                </a:solidFill>
                <a:latin typeface="Poppins Bold"/>
                <a:ea typeface="Poppins Bold"/>
                <a:cs typeface="Poppins Bold"/>
                <a:sym typeface="Poppins Bold"/>
              </a:rPr>
              <a:t>PRODUCT PRICE RANGE</a:t>
            </a:r>
          </a:p>
          <a:p>
            <a:pPr algn="ctr">
              <a:lnSpc>
                <a:spcPts val="4008"/>
              </a:lnSpc>
            </a:pPr>
            <a:r>
              <a:rPr lang="en-US" sz="2863" dirty="0">
                <a:solidFill>
                  <a:srgbClr val="FCFCFC"/>
                </a:solidFill>
                <a:latin typeface="Poppins"/>
                <a:ea typeface="Poppins"/>
                <a:cs typeface="Poppins"/>
                <a:sym typeface="Poppins"/>
              </a:rPr>
              <a:t> €100/M2–€1,400/M2 </a:t>
            </a:r>
          </a:p>
          <a:p>
            <a:pPr algn="ctr">
              <a:lnSpc>
                <a:spcPts val="4008"/>
              </a:lnSpc>
            </a:pPr>
            <a:r>
              <a:rPr lang="en-US" sz="2863" dirty="0">
                <a:solidFill>
                  <a:srgbClr val="FCFCFC"/>
                </a:solidFill>
                <a:latin typeface="Poppins"/>
                <a:ea typeface="Poppins"/>
                <a:cs typeface="Poppins"/>
                <a:sym typeface="Poppins"/>
              </a:rPr>
              <a:t> </a:t>
            </a:r>
          </a:p>
          <a:p>
            <a:pPr algn="ctr">
              <a:lnSpc>
                <a:spcPts val="4008"/>
              </a:lnSpc>
            </a:pPr>
            <a:r>
              <a:rPr lang="en-US" sz="2863" b="1" dirty="0">
                <a:solidFill>
                  <a:srgbClr val="C5172E"/>
                </a:solidFill>
                <a:latin typeface="Poppins Bold"/>
                <a:ea typeface="Poppins Bold"/>
                <a:cs typeface="Poppins Bold"/>
                <a:sym typeface="Poppins Bold"/>
              </a:rPr>
              <a:t>PROFIT</a:t>
            </a:r>
            <a:r>
              <a:rPr lang="en-US" sz="2863" dirty="0">
                <a:solidFill>
                  <a:srgbClr val="C5172E"/>
                </a:solidFill>
                <a:latin typeface="Poppins"/>
                <a:ea typeface="Poppins"/>
                <a:cs typeface="Poppins"/>
                <a:sym typeface="Poppins"/>
              </a:rPr>
              <a:t> </a:t>
            </a:r>
            <a:r>
              <a:rPr lang="en-US" sz="2863" b="1" dirty="0">
                <a:solidFill>
                  <a:srgbClr val="C5172E"/>
                </a:solidFill>
                <a:latin typeface="Poppins Bold"/>
                <a:ea typeface="Poppins Bold"/>
                <a:cs typeface="Poppins Bold"/>
                <a:sym typeface="Poppins Bold"/>
              </a:rPr>
              <a:t>MARGIN</a:t>
            </a:r>
          </a:p>
          <a:p>
            <a:pPr algn="ctr">
              <a:lnSpc>
                <a:spcPts val="4008"/>
              </a:lnSpc>
            </a:pPr>
            <a:r>
              <a:rPr lang="en-US" sz="2863" dirty="0">
                <a:solidFill>
                  <a:srgbClr val="FCFCFC"/>
                </a:solidFill>
                <a:latin typeface="Poppins"/>
                <a:ea typeface="Poppins"/>
                <a:cs typeface="Poppins"/>
                <a:sym typeface="Poppins"/>
              </a:rPr>
              <a:t>30%</a:t>
            </a:r>
          </a:p>
          <a:p>
            <a:pPr algn="ctr">
              <a:lnSpc>
                <a:spcPts val="4008"/>
              </a:lnSpc>
            </a:pPr>
            <a:endParaRPr dirty="0"/>
          </a:p>
          <a:p>
            <a:pPr algn="ctr">
              <a:lnSpc>
                <a:spcPts val="4008"/>
              </a:lnSpc>
            </a:pPr>
            <a:r>
              <a:rPr lang="en-US" sz="2863" b="1" dirty="0">
                <a:solidFill>
                  <a:srgbClr val="C5172E"/>
                </a:solidFill>
                <a:latin typeface="Poppins Bold"/>
                <a:ea typeface="Poppins Bold"/>
                <a:cs typeface="Poppins Bold"/>
                <a:sym typeface="Poppins Bold"/>
              </a:rPr>
              <a:t>CLIENTS</a:t>
            </a:r>
          </a:p>
          <a:p>
            <a:pPr algn="ctr">
              <a:lnSpc>
                <a:spcPts val="4008"/>
              </a:lnSpc>
            </a:pPr>
            <a:r>
              <a:rPr lang="en-US" sz="2863" dirty="0">
                <a:solidFill>
                  <a:srgbClr val="FCFCFC"/>
                </a:solidFill>
                <a:latin typeface="Poppins"/>
                <a:ea typeface="Poppins"/>
                <a:cs typeface="Poppins"/>
                <a:sym typeface="Poppins"/>
              </a:rPr>
              <a:t>GOVERNMENTS, MARINAS, PRIVATE (ISLAND) OWNERS, PRIVATE SHIP PORTS &amp; GOVERNMENT-OWNED PORTS, NGO’S</a:t>
            </a:r>
          </a:p>
          <a:p>
            <a:pPr algn="ctr">
              <a:lnSpc>
                <a:spcPts val="4008"/>
              </a:lnSpc>
            </a:pPr>
            <a:endParaRPr dirty="0"/>
          </a:p>
          <a:p>
            <a:pPr algn="ctr">
              <a:lnSpc>
                <a:spcPts val="4008"/>
              </a:lnSpc>
            </a:pPr>
            <a:endParaRPr dirty="0"/>
          </a:p>
          <a:p>
            <a:pPr algn="ctr">
              <a:lnSpc>
                <a:spcPts val="4008"/>
              </a:lnSpc>
            </a:pPr>
            <a:endParaRPr dirty="0"/>
          </a:p>
          <a:p>
            <a:pPr algn="ctr">
              <a:lnSpc>
                <a:spcPts val="4008"/>
              </a:lnSpc>
              <a:spcBef>
                <a:spcPct val="0"/>
              </a:spcBef>
            </a:pPr>
            <a:endParaRPr dirty="0"/>
          </a:p>
        </p:txBody>
      </p:sp>
      <p:sp>
        <p:nvSpPr>
          <p:cNvPr id="7" name="TextBox 7"/>
          <p:cNvSpPr txBox="1"/>
          <p:nvPr/>
        </p:nvSpPr>
        <p:spPr>
          <a:xfrm>
            <a:off x="397256" y="579153"/>
            <a:ext cx="9135959" cy="2158924"/>
          </a:xfrm>
          <a:prstGeom prst="rect">
            <a:avLst/>
          </a:prstGeom>
        </p:spPr>
        <p:txBody>
          <a:bodyPr lIns="0" tIns="0" rIns="0" bIns="0" rtlCol="0" anchor="t">
            <a:spAutoFit/>
          </a:bodyPr>
          <a:lstStyle/>
          <a:p>
            <a:pPr algn="ctr">
              <a:lnSpc>
                <a:spcPts val="8075"/>
              </a:lnSpc>
            </a:pPr>
            <a:r>
              <a:rPr lang="hr-HR" sz="9500" b="1" spc="-817" dirty="0">
                <a:solidFill>
                  <a:srgbClr val="FFFFFF"/>
                </a:solidFill>
                <a:latin typeface="Poppins Heavy"/>
                <a:ea typeface="Poppins Heavy"/>
                <a:cs typeface="Poppins Heavy"/>
                <a:sym typeface="Poppins Heavy"/>
              </a:rPr>
              <a:t>BUSINESS</a:t>
            </a:r>
          </a:p>
          <a:p>
            <a:pPr algn="ctr">
              <a:lnSpc>
                <a:spcPts val="8075"/>
              </a:lnSpc>
            </a:pPr>
            <a:r>
              <a:rPr lang="hr-HR" sz="9500" b="1" spc="-817" dirty="0">
                <a:solidFill>
                  <a:srgbClr val="FFFFFF"/>
                </a:solidFill>
                <a:latin typeface="Poppins Heavy"/>
                <a:ea typeface="Poppins Heavy"/>
                <a:cs typeface="Poppins Heavy"/>
                <a:sym typeface="Poppins Heavy"/>
              </a:rPr>
              <a:t>MODEL</a:t>
            </a:r>
            <a:endParaRPr lang="en-US" sz="9500" b="1" spc="-817" dirty="0">
              <a:solidFill>
                <a:srgbClr val="FFFFFF"/>
              </a:solidFill>
              <a:latin typeface="Poppins Heavy"/>
              <a:ea typeface="Poppins Heavy"/>
              <a:cs typeface="Poppins Heavy"/>
              <a:sym typeface="Poppins Heavy"/>
            </a:endParaRPr>
          </a:p>
        </p:txBody>
      </p:sp>
      <p:sp>
        <p:nvSpPr>
          <p:cNvPr id="8" name="TextBox 8"/>
          <p:cNvSpPr txBox="1"/>
          <p:nvPr/>
        </p:nvSpPr>
        <p:spPr>
          <a:xfrm>
            <a:off x="10705207" y="688658"/>
            <a:ext cx="6537246" cy="613409"/>
          </a:xfrm>
          <a:prstGeom prst="rect">
            <a:avLst/>
          </a:prstGeom>
        </p:spPr>
        <p:txBody>
          <a:bodyPr lIns="0" tIns="0" rIns="0" bIns="0" rtlCol="0" anchor="t">
            <a:spAutoFit/>
          </a:bodyPr>
          <a:lstStyle/>
          <a:p>
            <a:pPr marL="0" lvl="0" indent="0" algn="ctr">
              <a:lnSpc>
                <a:spcPts val="5040"/>
              </a:lnSpc>
              <a:spcBef>
                <a:spcPct val="0"/>
              </a:spcBef>
            </a:pPr>
            <a:r>
              <a:rPr lang="en-US" sz="3600" b="1" dirty="0">
                <a:solidFill>
                  <a:srgbClr val="FFFFFF"/>
                </a:solidFill>
                <a:latin typeface="Canva Sans Bold"/>
                <a:ea typeface="Canva Sans Bold"/>
                <a:cs typeface="Canva Sans Bold"/>
                <a:sym typeface="Canva Sans Bold"/>
              </a:rPr>
              <a:t>REVENUE BY PRODUCT 2025.</a:t>
            </a:r>
          </a:p>
        </p:txBody>
      </p:sp>
      <p:sp>
        <p:nvSpPr>
          <p:cNvPr id="9" name="Freeform 9"/>
          <p:cNvSpPr/>
          <p:nvPr/>
        </p:nvSpPr>
        <p:spPr>
          <a:xfrm>
            <a:off x="3248263" y="3087404"/>
            <a:ext cx="350975" cy="369094"/>
          </a:xfrm>
          <a:custGeom>
            <a:avLst/>
            <a:gdLst/>
            <a:ahLst/>
            <a:cxnLst/>
            <a:rect l="l" t="t" r="r" b="b"/>
            <a:pathLst>
              <a:path w="350975" h="369094">
                <a:moveTo>
                  <a:pt x="0" y="0"/>
                </a:moveTo>
                <a:lnTo>
                  <a:pt x="350975" y="0"/>
                </a:lnTo>
                <a:lnTo>
                  <a:pt x="350975" y="369094"/>
                </a:lnTo>
                <a:lnTo>
                  <a:pt x="0" y="369094"/>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0" name="Freeform 10"/>
          <p:cNvSpPr/>
          <p:nvPr/>
        </p:nvSpPr>
        <p:spPr>
          <a:xfrm>
            <a:off x="2322838" y="4567411"/>
            <a:ext cx="350975" cy="369094"/>
          </a:xfrm>
          <a:custGeom>
            <a:avLst/>
            <a:gdLst/>
            <a:ahLst/>
            <a:cxnLst/>
            <a:rect l="l" t="t" r="r" b="b"/>
            <a:pathLst>
              <a:path w="350975" h="369094">
                <a:moveTo>
                  <a:pt x="0" y="0"/>
                </a:moveTo>
                <a:lnTo>
                  <a:pt x="350975" y="0"/>
                </a:lnTo>
                <a:lnTo>
                  <a:pt x="350975" y="369094"/>
                </a:lnTo>
                <a:lnTo>
                  <a:pt x="0" y="369094"/>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1" name="Freeform 11"/>
          <p:cNvSpPr/>
          <p:nvPr/>
        </p:nvSpPr>
        <p:spPr>
          <a:xfrm>
            <a:off x="3072776" y="6158422"/>
            <a:ext cx="350975" cy="369094"/>
          </a:xfrm>
          <a:custGeom>
            <a:avLst/>
            <a:gdLst/>
            <a:ahLst/>
            <a:cxnLst/>
            <a:rect l="l" t="t" r="r" b="b"/>
            <a:pathLst>
              <a:path w="350975" h="369094">
                <a:moveTo>
                  <a:pt x="0" y="0"/>
                </a:moveTo>
                <a:lnTo>
                  <a:pt x="350975" y="0"/>
                </a:lnTo>
                <a:lnTo>
                  <a:pt x="350975" y="369094"/>
                </a:lnTo>
                <a:lnTo>
                  <a:pt x="0" y="369094"/>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2" name="Freeform 12"/>
          <p:cNvSpPr/>
          <p:nvPr/>
        </p:nvSpPr>
        <p:spPr>
          <a:xfrm>
            <a:off x="3599238" y="7676864"/>
            <a:ext cx="350975" cy="369094"/>
          </a:xfrm>
          <a:custGeom>
            <a:avLst/>
            <a:gdLst/>
            <a:ahLst/>
            <a:cxnLst/>
            <a:rect l="l" t="t" r="r" b="b"/>
            <a:pathLst>
              <a:path w="350975" h="369094">
                <a:moveTo>
                  <a:pt x="0" y="0"/>
                </a:moveTo>
                <a:lnTo>
                  <a:pt x="350975" y="0"/>
                </a:lnTo>
                <a:lnTo>
                  <a:pt x="350975" y="369094"/>
                </a:lnTo>
                <a:lnTo>
                  <a:pt x="0" y="369094"/>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additive="base">
                                        <p:cTn id="22"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 calcmode="lin" valueType="num">
                                      <p:cBhvr additive="base">
                                        <p:cTn id="32"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 calcmode="lin" valueType="num">
                                      <p:cBhvr additive="base">
                                        <p:cTn id="42"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2" name="Group 2"/>
          <p:cNvGrpSpPr/>
          <p:nvPr/>
        </p:nvGrpSpPr>
        <p:grpSpPr>
          <a:xfrm>
            <a:off x="8879250" y="-996327"/>
            <a:ext cx="9549779" cy="11643598"/>
            <a:chOff x="0" y="0"/>
            <a:chExt cx="2515168" cy="3066627"/>
          </a:xfrm>
        </p:grpSpPr>
        <p:sp>
          <p:nvSpPr>
            <p:cNvPr id="3" name="Freeform 3"/>
            <p:cNvSpPr/>
            <p:nvPr/>
          </p:nvSpPr>
          <p:spPr>
            <a:xfrm>
              <a:off x="0" y="0"/>
              <a:ext cx="2515168" cy="3066627"/>
            </a:xfrm>
            <a:custGeom>
              <a:avLst/>
              <a:gdLst/>
              <a:ahLst/>
              <a:cxnLst/>
              <a:rect l="l" t="t" r="r" b="b"/>
              <a:pathLst>
                <a:path w="2515168" h="3066627">
                  <a:moveTo>
                    <a:pt x="0" y="0"/>
                  </a:moveTo>
                  <a:lnTo>
                    <a:pt x="2515168" y="0"/>
                  </a:lnTo>
                  <a:lnTo>
                    <a:pt x="2515168" y="3066627"/>
                  </a:lnTo>
                  <a:lnTo>
                    <a:pt x="0" y="3066627"/>
                  </a:lnTo>
                  <a:close/>
                </a:path>
              </a:pathLst>
            </a:custGeom>
            <a:solidFill>
              <a:srgbClr val="C5172E"/>
            </a:solidFill>
          </p:spPr>
        </p:sp>
        <p:sp>
          <p:nvSpPr>
            <p:cNvPr id="4" name="TextBox 4"/>
            <p:cNvSpPr txBox="1"/>
            <p:nvPr/>
          </p:nvSpPr>
          <p:spPr>
            <a:xfrm>
              <a:off x="0" y="-76200"/>
              <a:ext cx="2515168" cy="3142827"/>
            </a:xfrm>
            <a:prstGeom prst="rect">
              <a:avLst/>
            </a:prstGeom>
          </p:spPr>
          <p:txBody>
            <a:bodyPr lIns="50800" tIns="50800" rIns="50800" bIns="50800" rtlCol="0" anchor="ctr"/>
            <a:lstStyle/>
            <a:p>
              <a:pPr algn="ctr">
                <a:lnSpc>
                  <a:spcPts val="3500"/>
                </a:lnSpc>
              </a:pPr>
              <a:endParaRPr/>
            </a:p>
          </p:txBody>
        </p:sp>
      </p:grpSp>
      <p:pic>
        <p:nvPicPr>
          <p:cNvPr id="5" name="Picture 5"/>
          <p:cNvPicPr>
            <a:picLocks noChangeAspect="1"/>
          </p:cNvPicPr>
          <p:nvPr/>
        </p:nvPicPr>
        <p:blipFill>
          <a:blip r:embed="rId2" cstate="print"/>
          <a:stretch>
            <a:fillRect/>
          </a:stretch>
        </p:blipFill>
        <p:spPr>
          <a:xfrm>
            <a:off x="-519010" y="1279568"/>
            <a:ext cx="9592903" cy="9506730"/>
          </a:xfrm>
          <a:prstGeom prst="rect">
            <a:avLst/>
          </a:prstGeom>
        </p:spPr>
      </p:pic>
      <p:sp>
        <p:nvSpPr>
          <p:cNvPr id="6" name="TextBox 6"/>
          <p:cNvSpPr txBox="1"/>
          <p:nvPr/>
        </p:nvSpPr>
        <p:spPr>
          <a:xfrm>
            <a:off x="9830918" y="1423848"/>
            <a:ext cx="7646442" cy="4615815"/>
          </a:xfrm>
          <a:prstGeom prst="rect">
            <a:avLst/>
          </a:prstGeom>
        </p:spPr>
        <p:txBody>
          <a:bodyPr lIns="0" tIns="0" rIns="0" bIns="0" rtlCol="0" anchor="t">
            <a:spAutoFit/>
          </a:bodyPr>
          <a:lstStyle/>
          <a:p>
            <a:pPr algn="just">
              <a:lnSpc>
                <a:spcPts val="3360"/>
              </a:lnSpc>
            </a:pPr>
            <a:endParaRPr/>
          </a:p>
          <a:p>
            <a:pPr algn="just">
              <a:lnSpc>
                <a:spcPts val="3360"/>
              </a:lnSpc>
            </a:pPr>
            <a:endParaRPr/>
          </a:p>
          <a:p>
            <a:pPr algn="just">
              <a:lnSpc>
                <a:spcPts val="3360"/>
              </a:lnSpc>
            </a:pPr>
            <a:r>
              <a:rPr lang="en-US" sz="2400">
                <a:solidFill>
                  <a:srgbClr val="F0F0F0"/>
                </a:solidFill>
                <a:latin typeface="Poppins"/>
                <a:ea typeface="Poppins"/>
                <a:cs typeface="Poppins"/>
                <a:sym typeface="Poppins"/>
              </a:rPr>
              <a:t>2023. (N‑2)</a:t>
            </a:r>
          </a:p>
          <a:p>
            <a:pPr algn="just">
              <a:lnSpc>
                <a:spcPts val="3360"/>
              </a:lnSpc>
            </a:pPr>
            <a:r>
              <a:rPr lang="en-US" sz="2400">
                <a:solidFill>
                  <a:srgbClr val="F0F0F0"/>
                </a:solidFill>
                <a:latin typeface="Poppins"/>
                <a:ea typeface="Poppins"/>
                <a:cs typeface="Poppins"/>
                <a:sym typeface="Poppins"/>
              </a:rPr>
              <a:t>€473.604,64</a:t>
            </a:r>
          </a:p>
          <a:p>
            <a:pPr algn="just">
              <a:lnSpc>
                <a:spcPts val="3360"/>
              </a:lnSpc>
            </a:pPr>
            <a:r>
              <a:rPr lang="en-US" sz="2400">
                <a:solidFill>
                  <a:srgbClr val="F0F0F0"/>
                </a:solidFill>
                <a:latin typeface="Poppins"/>
                <a:ea typeface="Poppins"/>
                <a:cs typeface="Poppins"/>
                <a:sym typeface="Poppins"/>
              </a:rPr>
              <a:t>—</a:t>
            </a:r>
          </a:p>
          <a:p>
            <a:pPr algn="just">
              <a:lnSpc>
                <a:spcPts val="3360"/>
              </a:lnSpc>
            </a:pPr>
            <a:r>
              <a:rPr lang="en-US" sz="2400">
                <a:solidFill>
                  <a:srgbClr val="F0F0F0"/>
                </a:solidFill>
                <a:latin typeface="Poppins"/>
                <a:ea typeface="Poppins"/>
                <a:cs typeface="Poppins"/>
                <a:sym typeface="Poppins"/>
              </a:rPr>
              <a:t>Previous peak</a:t>
            </a:r>
          </a:p>
          <a:p>
            <a:pPr algn="just">
              <a:lnSpc>
                <a:spcPts val="3360"/>
              </a:lnSpc>
            </a:pPr>
            <a:endParaRPr/>
          </a:p>
          <a:p>
            <a:pPr algn="just">
              <a:lnSpc>
                <a:spcPts val="3360"/>
              </a:lnSpc>
            </a:pPr>
            <a:endParaRPr/>
          </a:p>
          <a:p>
            <a:pPr algn="just">
              <a:lnSpc>
                <a:spcPts val="3360"/>
              </a:lnSpc>
            </a:pPr>
            <a:endParaRPr/>
          </a:p>
          <a:p>
            <a:pPr algn="just">
              <a:lnSpc>
                <a:spcPts val="3360"/>
              </a:lnSpc>
            </a:pPr>
            <a:endParaRPr/>
          </a:p>
          <a:p>
            <a:pPr algn="just">
              <a:lnSpc>
                <a:spcPts val="3360"/>
              </a:lnSpc>
            </a:pPr>
            <a:r>
              <a:rPr lang="en-US" sz="2400">
                <a:solidFill>
                  <a:srgbClr val="F0F0F0"/>
                </a:solidFill>
                <a:latin typeface="Poppins"/>
                <a:ea typeface="Poppins"/>
                <a:cs typeface="Poppins"/>
                <a:sym typeface="Poppins"/>
              </a:rPr>
              <a:t> </a:t>
            </a:r>
          </a:p>
        </p:txBody>
      </p:sp>
      <p:sp>
        <p:nvSpPr>
          <p:cNvPr id="7" name="TextBox 7"/>
          <p:cNvSpPr txBox="1"/>
          <p:nvPr/>
        </p:nvSpPr>
        <p:spPr>
          <a:xfrm>
            <a:off x="11023756" y="943153"/>
            <a:ext cx="5868353" cy="613410"/>
          </a:xfrm>
          <a:prstGeom prst="rect">
            <a:avLst/>
          </a:prstGeom>
        </p:spPr>
        <p:txBody>
          <a:bodyPr lIns="0" tIns="0" rIns="0" bIns="0" rtlCol="0" anchor="t">
            <a:spAutoFit/>
          </a:bodyPr>
          <a:lstStyle/>
          <a:p>
            <a:pPr marL="0" lvl="0" indent="0" algn="ctr">
              <a:lnSpc>
                <a:spcPts val="5039"/>
              </a:lnSpc>
              <a:spcBef>
                <a:spcPct val="0"/>
              </a:spcBef>
            </a:pPr>
            <a:r>
              <a:rPr lang="en-US" sz="3599" b="1" dirty="0">
                <a:solidFill>
                  <a:srgbClr val="000000"/>
                </a:solidFill>
                <a:latin typeface="Canva Sans Bold"/>
                <a:ea typeface="Canva Sans Bold"/>
                <a:cs typeface="Canva Sans Bold"/>
                <a:sym typeface="Canva Sans Bold"/>
              </a:rPr>
              <a:t>TOTAL REVENUE GROWTH</a:t>
            </a:r>
          </a:p>
        </p:txBody>
      </p:sp>
      <p:sp>
        <p:nvSpPr>
          <p:cNvPr id="8" name="TextBox 8"/>
          <p:cNvSpPr txBox="1"/>
          <p:nvPr/>
        </p:nvSpPr>
        <p:spPr>
          <a:xfrm>
            <a:off x="12446471" y="186151"/>
            <a:ext cx="7646442" cy="4615815"/>
          </a:xfrm>
          <a:prstGeom prst="rect">
            <a:avLst/>
          </a:prstGeom>
        </p:spPr>
        <p:txBody>
          <a:bodyPr lIns="0" tIns="0" rIns="0" bIns="0" rtlCol="0" anchor="t">
            <a:spAutoFit/>
          </a:bodyPr>
          <a:lstStyle/>
          <a:p>
            <a:pPr algn="just">
              <a:lnSpc>
                <a:spcPts val="3360"/>
              </a:lnSpc>
            </a:pPr>
            <a:endParaRPr/>
          </a:p>
          <a:p>
            <a:pPr algn="just">
              <a:lnSpc>
                <a:spcPts val="3360"/>
              </a:lnSpc>
            </a:pPr>
            <a:endParaRPr/>
          </a:p>
          <a:p>
            <a:pPr algn="just">
              <a:lnSpc>
                <a:spcPts val="3360"/>
              </a:lnSpc>
            </a:pPr>
            <a:endParaRPr/>
          </a:p>
          <a:p>
            <a:pPr algn="just">
              <a:lnSpc>
                <a:spcPts val="3360"/>
              </a:lnSpc>
            </a:pPr>
            <a:endParaRPr/>
          </a:p>
          <a:p>
            <a:pPr algn="just">
              <a:lnSpc>
                <a:spcPts val="3360"/>
              </a:lnSpc>
            </a:pPr>
            <a:endParaRPr/>
          </a:p>
          <a:p>
            <a:pPr algn="just">
              <a:lnSpc>
                <a:spcPts val="3360"/>
              </a:lnSpc>
            </a:pPr>
            <a:r>
              <a:rPr lang="en-US" sz="2400">
                <a:solidFill>
                  <a:srgbClr val="F0F0F0"/>
                </a:solidFill>
                <a:latin typeface="Poppins"/>
                <a:ea typeface="Poppins"/>
                <a:cs typeface="Poppins"/>
                <a:sym typeface="Poppins"/>
              </a:rPr>
              <a:t>2024. (N‑1)</a:t>
            </a:r>
          </a:p>
          <a:p>
            <a:pPr algn="just">
              <a:lnSpc>
                <a:spcPts val="3360"/>
              </a:lnSpc>
            </a:pPr>
            <a:r>
              <a:rPr lang="en-US" sz="2400">
                <a:solidFill>
                  <a:srgbClr val="F0F0F0"/>
                </a:solidFill>
                <a:latin typeface="Poppins"/>
                <a:ea typeface="Poppins"/>
                <a:cs typeface="Poppins"/>
                <a:sym typeface="Poppins"/>
              </a:rPr>
              <a:t>€339.748,74</a:t>
            </a:r>
          </a:p>
          <a:p>
            <a:pPr algn="just">
              <a:lnSpc>
                <a:spcPts val="3360"/>
              </a:lnSpc>
            </a:pPr>
            <a:r>
              <a:rPr lang="en-US" sz="2400">
                <a:solidFill>
                  <a:srgbClr val="F0F0F0"/>
                </a:solidFill>
                <a:latin typeface="Poppins"/>
                <a:ea typeface="Poppins"/>
                <a:cs typeface="Poppins"/>
                <a:sym typeface="Poppins"/>
              </a:rPr>
              <a:t>—</a:t>
            </a:r>
          </a:p>
          <a:p>
            <a:pPr algn="just">
              <a:lnSpc>
                <a:spcPts val="3360"/>
              </a:lnSpc>
            </a:pPr>
            <a:r>
              <a:rPr lang="en-US" sz="2400">
                <a:solidFill>
                  <a:srgbClr val="F0F0F0"/>
                </a:solidFill>
                <a:latin typeface="Poppins"/>
                <a:ea typeface="Poppins"/>
                <a:cs typeface="Poppins"/>
                <a:sym typeface="Poppins"/>
              </a:rPr>
              <a:t>Temporary dip</a:t>
            </a:r>
          </a:p>
          <a:p>
            <a:pPr algn="just">
              <a:lnSpc>
                <a:spcPts val="3360"/>
              </a:lnSpc>
            </a:pPr>
            <a:endParaRPr/>
          </a:p>
          <a:p>
            <a:pPr algn="just">
              <a:lnSpc>
                <a:spcPts val="3360"/>
              </a:lnSpc>
            </a:pPr>
            <a:endParaRPr/>
          </a:p>
        </p:txBody>
      </p:sp>
      <p:sp>
        <p:nvSpPr>
          <p:cNvPr id="9" name="Freeform 9"/>
          <p:cNvSpPr/>
          <p:nvPr/>
        </p:nvSpPr>
        <p:spPr>
          <a:xfrm>
            <a:off x="9402584" y="2391000"/>
            <a:ext cx="259401" cy="272792"/>
          </a:xfrm>
          <a:custGeom>
            <a:avLst/>
            <a:gdLst/>
            <a:ahLst/>
            <a:cxnLst/>
            <a:rect l="l" t="t" r="r" b="b"/>
            <a:pathLst>
              <a:path w="259401" h="272792">
                <a:moveTo>
                  <a:pt x="0" y="0"/>
                </a:moveTo>
                <a:lnTo>
                  <a:pt x="259400" y="0"/>
                </a:lnTo>
                <a:lnTo>
                  <a:pt x="259400" y="272792"/>
                </a:lnTo>
                <a:lnTo>
                  <a:pt x="0" y="27279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0" name="Freeform 10"/>
          <p:cNvSpPr/>
          <p:nvPr/>
        </p:nvSpPr>
        <p:spPr>
          <a:xfrm>
            <a:off x="11959748" y="2391000"/>
            <a:ext cx="259401" cy="272792"/>
          </a:xfrm>
          <a:custGeom>
            <a:avLst/>
            <a:gdLst/>
            <a:ahLst/>
            <a:cxnLst/>
            <a:rect l="l" t="t" r="r" b="b"/>
            <a:pathLst>
              <a:path w="259401" h="272792">
                <a:moveTo>
                  <a:pt x="0" y="0"/>
                </a:moveTo>
                <a:lnTo>
                  <a:pt x="259401" y="0"/>
                </a:lnTo>
                <a:lnTo>
                  <a:pt x="259401" y="272792"/>
                </a:lnTo>
                <a:lnTo>
                  <a:pt x="0" y="27279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1" name="Freeform 11"/>
          <p:cNvSpPr/>
          <p:nvPr/>
        </p:nvSpPr>
        <p:spPr>
          <a:xfrm>
            <a:off x="14724916" y="2391000"/>
            <a:ext cx="259401" cy="272792"/>
          </a:xfrm>
          <a:custGeom>
            <a:avLst/>
            <a:gdLst/>
            <a:ahLst/>
            <a:cxnLst/>
            <a:rect l="l" t="t" r="r" b="b"/>
            <a:pathLst>
              <a:path w="259401" h="272792">
                <a:moveTo>
                  <a:pt x="0" y="0"/>
                </a:moveTo>
                <a:lnTo>
                  <a:pt x="259401" y="0"/>
                </a:lnTo>
                <a:lnTo>
                  <a:pt x="259401" y="272792"/>
                </a:lnTo>
                <a:lnTo>
                  <a:pt x="0" y="27279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12" name="Freeform 12"/>
          <p:cNvSpPr/>
          <p:nvPr/>
        </p:nvSpPr>
        <p:spPr>
          <a:xfrm>
            <a:off x="11148355" y="6137361"/>
            <a:ext cx="235775" cy="235775"/>
          </a:xfrm>
          <a:custGeom>
            <a:avLst/>
            <a:gdLst/>
            <a:ahLst/>
            <a:cxnLst/>
            <a:rect l="l" t="t" r="r" b="b"/>
            <a:pathLst>
              <a:path w="235775" h="235775">
                <a:moveTo>
                  <a:pt x="0" y="0"/>
                </a:moveTo>
                <a:lnTo>
                  <a:pt x="235775" y="0"/>
                </a:lnTo>
                <a:lnTo>
                  <a:pt x="235775" y="235775"/>
                </a:lnTo>
                <a:lnTo>
                  <a:pt x="0" y="235775"/>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13" name="TextBox 13"/>
          <p:cNvSpPr txBox="1"/>
          <p:nvPr/>
        </p:nvSpPr>
        <p:spPr>
          <a:xfrm>
            <a:off x="1451337" y="505863"/>
            <a:ext cx="8669995" cy="1283799"/>
          </a:xfrm>
          <a:prstGeom prst="rect">
            <a:avLst/>
          </a:prstGeom>
        </p:spPr>
        <p:txBody>
          <a:bodyPr lIns="0" tIns="0" rIns="0" bIns="0" rtlCol="0" anchor="t">
            <a:spAutoFit/>
          </a:bodyPr>
          <a:lstStyle/>
          <a:p>
            <a:pPr algn="l">
              <a:lnSpc>
                <a:spcPts val="8521"/>
              </a:lnSpc>
            </a:pPr>
            <a:r>
              <a:rPr lang="en-US" sz="10024" b="1" spc="-551" dirty="0">
                <a:solidFill>
                  <a:srgbClr val="161616"/>
                </a:solidFill>
                <a:latin typeface="Poppins Heavy"/>
                <a:ea typeface="Poppins Heavy"/>
                <a:cs typeface="Poppins Heavy"/>
                <a:sym typeface="Poppins Heavy"/>
              </a:rPr>
              <a:t>TRACTION</a:t>
            </a:r>
          </a:p>
        </p:txBody>
      </p:sp>
      <p:sp>
        <p:nvSpPr>
          <p:cNvPr id="14" name="TextBox 14"/>
          <p:cNvSpPr txBox="1"/>
          <p:nvPr/>
        </p:nvSpPr>
        <p:spPr>
          <a:xfrm>
            <a:off x="15140865" y="186151"/>
            <a:ext cx="7646442" cy="5034915"/>
          </a:xfrm>
          <a:prstGeom prst="rect">
            <a:avLst/>
          </a:prstGeom>
        </p:spPr>
        <p:txBody>
          <a:bodyPr lIns="0" tIns="0" rIns="0" bIns="0" rtlCol="0" anchor="t">
            <a:spAutoFit/>
          </a:bodyPr>
          <a:lstStyle/>
          <a:p>
            <a:pPr algn="just">
              <a:lnSpc>
                <a:spcPts val="3360"/>
              </a:lnSpc>
            </a:pPr>
            <a:endParaRPr/>
          </a:p>
          <a:p>
            <a:pPr algn="just">
              <a:lnSpc>
                <a:spcPts val="3360"/>
              </a:lnSpc>
            </a:pPr>
            <a:endParaRPr/>
          </a:p>
          <a:p>
            <a:pPr algn="just">
              <a:lnSpc>
                <a:spcPts val="3360"/>
              </a:lnSpc>
            </a:pPr>
            <a:endParaRPr/>
          </a:p>
          <a:p>
            <a:pPr algn="just">
              <a:lnSpc>
                <a:spcPts val="3360"/>
              </a:lnSpc>
            </a:pPr>
            <a:endParaRPr/>
          </a:p>
          <a:p>
            <a:pPr algn="just">
              <a:lnSpc>
                <a:spcPts val="3360"/>
              </a:lnSpc>
            </a:pPr>
            <a:endParaRPr/>
          </a:p>
          <a:p>
            <a:pPr algn="just">
              <a:lnSpc>
                <a:spcPts val="3360"/>
              </a:lnSpc>
            </a:pPr>
            <a:r>
              <a:rPr lang="en-US" sz="2400">
                <a:solidFill>
                  <a:srgbClr val="F0F0F0"/>
                </a:solidFill>
                <a:latin typeface="Poppins"/>
                <a:ea typeface="Poppins"/>
                <a:cs typeface="Poppins"/>
                <a:sym typeface="Poppins"/>
              </a:rPr>
              <a:t>2025. (N)</a:t>
            </a:r>
          </a:p>
          <a:p>
            <a:pPr algn="just">
              <a:lnSpc>
                <a:spcPts val="3360"/>
              </a:lnSpc>
            </a:pPr>
            <a:r>
              <a:rPr lang="en-US" sz="2400">
                <a:solidFill>
                  <a:srgbClr val="F0F0F0"/>
                </a:solidFill>
                <a:latin typeface="Poppins"/>
                <a:ea typeface="Poppins"/>
                <a:cs typeface="Poppins"/>
                <a:sym typeface="Poppins"/>
              </a:rPr>
              <a:t>€669.404,03 </a:t>
            </a:r>
          </a:p>
          <a:p>
            <a:pPr algn="just">
              <a:lnSpc>
                <a:spcPts val="3360"/>
              </a:lnSpc>
            </a:pPr>
            <a:r>
              <a:rPr lang="en-US" sz="2400">
                <a:solidFill>
                  <a:srgbClr val="F0F0F0"/>
                </a:solidFill>
                <a:latin typeface="Poppins"/>
                <a:ea typeface="Poppins"/>
                <a:cs typeface="Poppins"/>
                <a:sym typeface="Poppins"/>
              </a:rPr>
              <a:t>—</a:t>
            </a:r>
          </a:p>
          <a:p>
            <a:pPr algn="just">
              <a:lnSpc>
                <a:spcPts val="3360"/>
              </a:lnSpc>
            </a:pPr>
            <a:r>
              <a:rPr lang="en-US" sz="2400">
                <a:solidFill>
                  <a:srgbClr val="F0F0F0"/>
                </a:solidFill>
                <a:latin typeface="Poppins"/>
                <a:ea typeface="Poppins"/>
                <a:cs typeface="Poppins"/>
                <a:sym typeface="Poppins"/>
              </a:rPr>
              <a:t>Strong recovery &amp; </a:t>
            </a:r>
          </a:p>
          <a:p>
            <a:pPr algn="just">
              <a:lnSpc>
                <a:spcPts val="3360"/>
              </a:lnSpc>
            </a:pPr>
            <a:r>
              <a:rPr lang="en-US" sz="2400">
                <a:solidFill>
                  <a:srgbClr val="F0F0F0"/>
                </a:solidFill>
                <a:latin typeface="Poppins"/>
                <a:ea typeface="Poppins"/>
                <a:cs typeface="Poppins"/>
                <a:sym typeface="Poppins"/>
              </a:rPr>
              <a:t>growth</a:t>
            </a:r>
          </a:p>
          <a:p>
            <a:pPr algn="just">
              <a:lnSpc>
                <a:spcPts val="3360"/>
              </a:lnSpc>
            </a:pPr>
            <a:endParaRPr/>
          </a:p>
          <a:p>
            <a:pPr algn="just">
              <a:lnSpc>
                <a:spcPts val="3360"/>
              </a:lnSpc>
            </a:pPr>
            <a:endParaRPr/>
          </a:p>
        </p:txBody>
      </p:sp>
      <p:sp>
        <p:nvSpPr>
          <p:cNvPr id="15" name="TextBox 15"/>
          <p:cNvSpPr txBox="1"/>
          <p:nvPr/>
        </p:nvSpPr>
        <p:spPr>
          <a:xfrm>
            <a:off x="11215702" y="5076825"/>
            <a:ext cx="5500726" cy="641201"/>
          </a:xfrm>
          <a:prstGeom prst="rect">
            <a:avLst/>
          </a:prstGeom>
        </p:spPr>
        <p:txBody>
          <a:bodyPr wrap="square" lIns="0" tIns="0" rIns="0" bIns="0" rtlCol="0" anchor="t">
            <a:spAutoFit/>
          </a:bodyPr>
          <a:lstStyle/>
          <a:p>
            <a:pPr marL="0" lvl="0" indent="0" algn="ctr">
              <a:lnSpc>
                <a:spcPts val="5039"/>
              </a:lnSpc>
              <a:spcBef>
                <a:spcPct val="0"/>
              </a:spcBef>
            </a:pPr>
            <a:r>
              <a:rPr lang="en-US" sz="3599" b="1" dirty="0">
                <a:solidFill>
                  <a:srgbClr val="000000"/>
                </a:solidFill>
                <a:latin typeface="Canva Sans Bold"/>
                <a:ea typeface="Canva Sans Bold"/>
                <a:cs typeface="Canva Sans Bold"/>
                <a:sym typeface="Canva Sans Bold"/>
              </a:rPr>
              <a:t>KEY TAKEAWAYS</a:t>
            </a:r>
          </a:p>
        </p:txBody>
      </p:sp>
      <p:sp>
        <p:nvSpPr>
          <p:cNvPr id="16" name="TextBox 16"/>
          <p:cNvSpPr txBox="1"/>
          <p:nvPr/>
        </p:nvSpPr>
        <p:spPr>
          <a:xfrm>
            <a:off x="9704237" y="6080211"/>
            <a:ext cx="7899804" cy="3515995"/>
          </a:xfrm>
          <a:prstGeom prst="rect">
            <a:avLst/>
          </a:prstGeom>
        </p:spPr>
        <p:txBody>
          <a:bodyPr lIns="0" tIns="0" rIns="0" bIns="0" rtlCol="0" anchor="t">
            <a:spAutoFit/>
          </a:bodyPr>
          <a:lstStyle/>
          <a:p>
            <a:pPr algn="ctr">
              <a:lnSpc>
                <a:spcPts val="3079"/>
              </a:lnSpc>
            </a:pPr>
            <a:r>
              <a:rPr lang="en-US" sz="2199">
                <a:solidFill>
                  <a:srgbClr val="FCFCFC"/>
                </a:solidFill>
                <a:latin typeface="Poppins"/>
                <a:ea typeface="Poppins"/>
                <a:cs typeface="Poppins"/>
                <a:sym typeface="Poppins"/>
              </a:rPr>
              <a:t>3-YEAR TOTAL GROWTH: 34.2% </a:t>
            </a:r>
          </a:p>
          <a:p>
            <a:pPr algn="ctr">
              <a:lnSpc>
                <a:spcPts val="3079"/>
              </a:lnSpc>
            </a:pPr>
            <a:r>
              <a:rPr lang="en-US" sz="2199">
                <a:solidFill>
                  <a:srgbClr val="FCFCFC"/>
                </a:solidFill>
                <a:latin typeface="Poppins"/>
                <a:ea typeface="Poppins"/>
                <a:cs typeface="Poppins"/>
                <a:sym typeface="Poppins"/>
              </a:rPr>
              <a:t>(FROM €473.604,64 →€669.404,03 )</a:t>
            </a:r>
          </a:p>
          <a:p>
            <a:pPr algn="ctr">
              <a:lnSpc>
                <a:spcPts val="3079"/>
              </a:lnSpc>
            </a:pPr>
            <a:endParaRPr/>
          </a:p>
          <a:p>
            <a:pPr algn="ctr">
              <a:lnSpc>
                <a:spcPts val="3079"/>
              </a:lnSpc>
            </a:pPr>
            <a:r>
              <a:rPr lang="en-US" sz="2199">
                <a:solidFill>
                  <a:srgbClr val="FCFCFC"/>
                </a:solidFill>
                <a:latin typeface="Poppins"/>
                <a:ea typeface="Poppins"/>
                <a:cs typeface="Poppins"/>
                <a:sym typeface="Poppins"/>
              </a:rPr>
              <a:t>YOY GROWTH (LAST YEAR): +65.3%,</a:t>
            </a:r>
          </a:p>
          <a:p>
            <a:pPr algn="ctr">
              <a:lnSpc>
                <a:spcPts val="3079"/>
              </a:lnSpc>
            </a:pPr>
            <a:r>
              <a:rPr lang="en-US" sz="2199">
                <a:solidFill>
                  <a:srgbClr val="FCFCFC"/>
                </a:solidFill>
                <a:latin typeface="Poppins"/>
                <a:ea typeface="Poppins"/>
                <a:cs typeface="Poppins"/>
                <a:sym typeface="Poppins"/>
              </a:rPr>
              <a:t> SHOWING STRONG MOMENTUM</a:t>
            </a:r>
          </a:p>
          <a:p>
            <a:pPr algn="ctr">
              <a:lnSpc>
                <a:spcPts val="3079"/>
              </a:lnSpc>
            </a:pPr>
            <a:endParaRPr/>
          </a:p>
          <a:p>
            <a:pPr algn="ctr">
              <a:lnSpc>
                <a:spcPts val="3079"/>
              </a:lnSpc>
            </a:pPr>
            <a:r>
              <a:rPr lang="en-US" sz="2199">
                <a:solidFill>
                  <a:srgbClr val="FCFCFC"/>
                </a:solidFill>
                <a:latin typeface="Poppins"/>
                <a:ea typeface="Poppins"/>
                <a:cs typeface="Poppins"/>
                <a:sym typeface="Poppins"/>
              </a:rPr>
              <a:t>CLEAR RECOVERY FROM DIP YEAR DEMONSTRATES BUSINESS RESILIENCE</a:t>
            </a:r>
          </a:p>
          <a:p>
            <a:pPr algn="ctr">
              <a:lnSpc>
                <a:spcPts val="3079"/>
              </a:lnSpc>
            </a:pPr>
            <a:endParaRPr/>
          </a:p>
        </p:txBody>
      </p:sp>
      <p:sp>
        <p:nvSpPr>
          <p:cNvPr id="17" name="Freeform 17"/>
          <p:cNvSpPr/>
          <p:nvPr/>
        </p:nvSpPr>
        <p:spPr>
          <a:xfrm>
            <a:off x="10003444" y="8514317"/>
            <a:ext cx="235775" cy="235775"/>
          </a:xfrm>
          <a:custGeom>
            <a:avLst/>
            <a:gdLst/>
            <a:ahLst/>
            <a:cxnLst/>
            <a:rect l="l" t="t" r="r" b="b"/>
            <a:pathLst>
              <a:path w="235775" h="235775">
                <a:moveTo>
                  <a:pt x="0" y="0"/>
                </a:moveTo>
                <a:lnTo>
                  <a:pt x="235775" y="0"/>
                </a:lnTo>
                <a:lnTo>
                  <a:pt x="235775" y="235775"/>
                </a:lnTo>
                <a:lnTo>
                  <a:pt x="0" y="235775"/>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18" name="Freeform 18"/>
          <p:cNvSpPr/>
          <p:nvPr/>
        </p:nvSpPr>
        <p:spPr>
          <a:xfrm>
            <a:off x="10912580" y="7379242"/>
            <a:ext cx="235775" cy="235775"/>
          </a:xfrm>
          <a:custGeom>
            <a:avLst/>
            <a:gdLst/>
            <a:ahLst/>
            <a:cxnLst/>
            <a:rect l="l" t="t" r="r" b="b"/>
            <a:pathLst>
              <a:path w="235775" h="235775">
                <a:moveTo>
                  <a:pt x="0" y="0"/>
                </a:moveTo>
                <a:lnTo>
                  <a:pt x="235775" y="0"/>
                </a:lnTo>
                <a:lnTo>
                  <a:pt x="235775" y="235775"/>
                </a:lnTo>
                <a:lnTo>
                  <a:pt x="0" y="235775"/>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right)">
                                      <p:cBhvr>
                                        <p:cTn id="17" dur="500"/>
                                        <p:tgtEl>
                                          <p:spTgt spid="7">
                                            <p:txEl>
                                              <p:pRg st="0" end="0"/>
                                            </p:txEl>
                                          </p:spTgt>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3" grpId="0" build="allAtOnce"/>
      <p:bldP spid="1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2" name="Group 2"/>
          <p:cNvGrpSpPr/>
          <p:nvPr/>
        </p:nvGrpSpPr>
        <p:grpSpPr>
          <a:xfrm>
            <a:off x="0" y="3382894"/>
            <a:ext cx="19939309" cy="8234555"/>
            <a:chOff x="0" y="0"/>
            <a:chExt cx="5251505" cy="2168772"/>
          </a:xfrm>
        </p:grpSpPr>
        <p:sp>
          <p:nvSpPr>
            <p:cNvPr id="3" name="Freeform 3"/>
            <p:cNvSpPr/>
            <p:nvPr/>
          </p:nvSpPr>
          <p:spPr>
            <a:xfrm>
              <a:off x="0" y="0"/>
              <a:ext cx="5251505" cy="2168772"/>
            </a:xfrm>
            <a:custGeom>
              <a:avLst/>
              <a:gdLst/>
              <a:ahLst/>
              <a:cxnLst/>
              <a:rect l="l" t="t" r="r" b="b"/>
              <a:pathLst>
                <a:path w="5251505" h="2168772">
                  <a:moveTo>
                    <a:pt x="0" y="0"/>
                  </a:moveTo>
                  <a:lnTo>
                    <a:pt x="5251505" y="0"/>
                  </a:lnTo>
                  <a:lnTo>
                    <a:pt x="5251505" y="2168772"/>
                  </a:lnTo>
                  <a:lnTo>
                    <a:pt x="0" y="2168772"/>
                  </a:lnTo>
                  <a:close/>
                </a:path>
              </a:pathLst>
            </a:custGeom>
            <a:solidFill>
              <a:srgbClr val="161616"/>
            </a:solidFill>
          </p:spPr>
        </p:sp>
        <p:sp>
          <p:nvSpPr>
            <p:cNvPr id="4" name="TextBox 4"/>
            <p:cNvSpPr txBox="1"/>
            <p:nvPr/>
          </p:nvSpPr>
          <p:spPr>
            <a:xfrm>
              <a:off x="0" y="-76200"/>
              <a:ext cx="5251505" cy="2244972"/>
            </a:xfrm>
            <a:prstGeom prst="rect">
              <a:avLst/>
            </a:prstGeom>
          </p:spPr>
          <p:txBody>
            <a:bodyPr lIns="50800" tIns="50800" rIns="50800" bIns="50800" rtlCol="0" anchor="ctr"/>
            <a:lstStyle/>
            <a:p>
              <a:pPr algn="ctr">
                <a:lnSpc>
                  <a:spcPts val="3500"/>
                </a:lnSpc>
              </a:pPr>
              <a:endParaRPr/>
            </a:p>
          </p:txBody>
        </p:sp>
      </p:grpSp>
      <p:sp>
        <p:nvSpPr>
          <p:cNvPr id="5" name="TextBox 5"/>
          <p:cNvSpPr txBox="1"/>
          <p:nvPr/>
        </p:nvSpPr>
        <p:spPr>
          <a:xfrm>
            <a:off x="1565660" y="3992494"/>
            <a:ext cx="8738530" cy="989245"/>
          </a:xfrm>
          <a:prstGeom prst="rect">
            <a:avLst/>
          </a:prstGeom>
        </p:spPr>
        <p:txBody>
          <a:bodyPr lIns="0" tIns="0" rIns="0" bIns="0" rtlCol="0" anchor="t">
            <a:spAutoFit/>
          </a:bodyPr>
          <a:lstStyle/>
          <a:p>
            <a:pPr algn="l">
              <a:lnSpc>
                <a:spcPts val="3838"/>
              </a:lnSpc>
            </a:pPr>
            <a:r>
              <a:rPr lang="en-US" sz="3800" b="1" dirty="0">
                <a:solidFill>
                  <a:srgbClr val="C5172E"/>
                </a:solidFill>
                <a:latin typeface="Poppins Bold"/>
                <a:ea typeface="Poppins Bold"/>
                <a:cs typeface="Poppins Bold"/>
                <a:sym typeface="Poppins Bold"/>
              </a:rPr>
              <a:t>PROVEN, PATENT-PROTECTED</a:t>
            </a:r>
            <a:r>
              <a:rPr lang="sl-SI" sz="3800" b="1" dirty="0">
                <a:solidFill>
                  <a:srgbClr val="C5172E"/>
                </a:solidFill>
                <a:latin typeface="Poppins Bold"/>
                <a:ea typeface="Poppins Bold"/>
                <a:cs typeface="Poppins Bold"/>
                <a:sym typeface="Poppins Bold"/>
              </a:rPr>
              <a:t> DEEP TECH</a:t>
            </a:r>
            <a:r>
              <a:rPr lang="en-US" sz="3800" b="1" dirty="0">
                <a:solidFill>
                  <a:srgbClr val="C5172E"/>
                </a:solidFill>
                <a:latin typeface="Poppins Bold"/>
                <a:ea typeface="Poppins Bold"/>
                <a:cs typeface="Poppins Bold"/>
                <a:sym typeface="Poppins Bold"/>
              </a:rPr>
              <a:t> TECHNOLOGIES</a:t>
            </a:r>
          </a:p>
        </p:txBody>
      </p:sp>
      <p:sp>
        <p:nvSpPr>
          <p:cNvPr id="6" name="TextBox 6"/>
          <p:cNvSpPr txBox="1"/>
          <p:nvPr/>
        </p:nvSpPr>
        <p:spPr>
          <a:xfrm>
            <a:off x="1466847" y="7294880"/>
            <a:ext cx="8738530" cy="1034670"/>
          </a:xfrm>
          <a:prstGeom prst="rect">
            <a:avLst/>
          </a:prstGeom>
        </p:spPr>
        <p:txBody>
          <a:bodyPr lIns="0" tIns="0" rIns="0" bIns="0" rtlCol="0" anchor="t">
            <a:spAutoFit/>
          </a:bodyPr>
          <a:lstStyle/>
          <a:p>
            <a:pPr algn="l">
              <a:lnSpc>
                <a:spcPts val="3838"/>
              </a:lnSpc>
            </a:pPr>
            <a:r>
              <a:rPr lang="en-US" sz="3800" b="1" dirty="0">
                <a:solidFill>
                  <a:srgbClr val="C5172E"/>
                </a:solidFill>
                <a:latin typeface="Poppins Bold"/>
                <a:ea typeface="Poppins Bold"/>
                <a:cs typeface="Poppins Bold"/>
                <a:sym typeface="Poppins Bold"/>
              </a:rPr>
              <a:t>RAPID DEPLOYMENT &amp; EASY INSTALLATION</a:t>
            </a:r>
          </a:p>
        </p:txBody>
      </p:sp>
      <p:sp>
        <p:nvSpPr>
          <p:cNvPr id="7" name="Freeform 7"/>
          <p:cNvSpPr/>
          <p:nvPr/>
        </p:nvSpPr>
        <p:spPr>
          <a:xfrm>
            <a:off x="557256" y="4314483"/>
            <a:ext cx="471444" cy="495783"/>
          </a:xfrm>
          <a:custGeom>
            <a:avLst/>
            <a:gdLst/>
            <a:ahLst/>
            <a:cxnLst/>
            <a:rect l="l" t="t" r="r" b="b"/>
            <a:pathLst>
              <a:path w="471444" h="495783">
                <a:moveTo>
                  <a:pt x="0" y="0"/>
                </a:moveTo>
                <a:lnTo>
                  <a:pt x="471444" y="0"/>
                </a:lnTo>
                <a:lnTo>
                  <a:pt x="471444" y="495783"/>
                </a:lnTo>
                <a:lnTo>
                  <a:pt x="0" y="49578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557256" y="7557474"/>
            <a:ext cx="471444" cy="495783"/>
          </a:xfrm>
          <a:custGeom>
            <a:avLst/>
            <a:gdLst/>
            <a:ahLst/>
            <a:cxnLst/>
            <a:rect l="l" t="t" r="r" b="b"/>
            <a:pathLst>
              <a:path w="471444" h="495783">
                <a:moveTo>
                  <a:pt x="0" y="0"/>
                </a:moveTo>
                <a:lnTo>
                  <a:pt x="471444" y="0"/>
                </a:lnTo>
                <a:lnTo>
                  <a:pt x="471444" y="495783"/>
                </a:lnTo>
                <a:lnTo>
                  <a:pt x="0" y="49578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9969654" y="4314483"/>
            <a:ext cx="471444" cy="495783"/>
          </a:xfrm>
          <a:custGeom>
            <a:avLst/>
            <a:gdLst/>
            <a:ahLst/>
            <a:cxnLst/>
            <a:rect l="l" t="t" r="r" b="b"/>
            <a:pathLst>
              <a:path w="471444" h="495783">
                <a:moveTo>
                  <a:pt x="0" y="0"/>
                </a:moveTo>
                <a:lnTo>
                  <a:pt x="471445" y="0"/>
                </a:lnTo>
                <a:lnTo>
                  <a:pt x="471445" y="495783"/>
                </a:lnTo>
                <a:lnTo>
                  <a:pt x="0" y="49578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9969654" y="7557474"/>
            <a:ext cx="471444" cy="495783"/>
          </a:xfrm>
          <a:custGeom>
            <a:avLst/>
            <a:gdLst/>
            <a:ahLst/>
            <a:cxnLst/>
            <a:rect l="l" t="t" r="r" b="b"/>
            <a:pathLst>
              <a:path w="471444" h="495783">
                <a:moveTo>
                  <a:pt x="0" y="0"/>
                </a:moveTo>
                <a:lnTo>
                  <a:pt x="471445" y="0"/>
                </a:lnTo>
                <a:lnTo>
                  <a:pt x="471445" y="495783"/>
                </a:lnTo>
                <a:lnTo>
                  <a:pt x="0" y="49578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21386" y="0"/>
            <a:ext cx="6314821" cy="3382894"/>
          </a:xfrm>
          <a:custGeom>
            <a:avLst/>
            <a:gdLst/>
            <a:ahLst/>
            <a:cxnLst/>
            <a:rect l="l" t="t" r="r" b="b"/>
            <a:pathLst>
              <a:path w="6314821" h="3382894">
                <a:moveTo>
                  <a:pt x="0" y="0"/>
                </a:moveTo>
                <a:lnTo>
                  <a:pt x="6314821" y="0"/>
                </a:lnTo>
                <a:lnTo>
                  <a:pt x="6314821" y="3382894"/>
                </a:lnTo>
                <a:lnTo>
                  <a:pt x="0" y="3382894"/>
                </a:lnTo>
                <a:lnTo>
                  <a:pt x="0" y="0"/>
                </a:lnTo>
                <a:close/>
              </a:path>
            </a:pathLst>
          </a:custGeom>
          <a:blipFill>
            <a:blip r:embed="rId4" cstate="print"/>
            <a:stretch>
              <a:fillRect t="-10394" b="-14051"/>
            </a:stretch>
          </a:blipFill>
        </p:spPr>
      </p:sp>
      <p:sp>
        <p:nvSpPr>
          <p:cNvPr id="12" name="TextBox 12"/>
          <p:cNvSpPr txBox="1"/>
          <p:nvPr/>
        </p:nvSpPr>
        <p:spPr>
          <a:xfrm>
            <a:off x="6866556" y="-259590"/>
            <a:ext cx="14703110" cy="4073525"/>
          </a:xfrm>
          <a:prstGeom prst="rect">
            <a:avLst/>
          </a:prstGeom>
        </p:spPr>
        <p:txBody>
          <a:bodyPr lIns="0" tIns="0" rIns="0" bIns="0" rtlCol="0" anchor="t">
            <a:spAutoFit/>
          </a:bodyPr>
          <a:lstStyle/>
          <a:p>
            <a:pPr algn="l">
              <a:lnSpc>
                <a:spcPts val="5949"/>
              </a:lnSpc>
            </a:pPr>
            <a:endParaRPr/>
          </a:p>
          <a:p>
            <a:pPr algn="l">
              <a:lnSpc>
                <a:spcPts val="5949"/>
              </a:lnSpc>
            </a:pPr>
            <a:r>
              <a:rPr lang="en-US" sz="6999" b="1" dirty="0">
                <a:solidFill>
                  <a:srgbClr val="C5172E"/>
                </a:solidFill>
                <a:latin typeface="Poppins Bold"/>
                <a:ea typeface="Poppins Bold"/>
                <a:cs typeface="Poppins Bold"/>
                <a:sym typeface="Poppins Bold"/>
              </a:rPr>
              <a:t>KEY COMPETITIVE </a:t>
            </a:r>
          </a:p>
          <a:p>
            <a:pPr algn="l">
              <a:lnSpc>
                <a:spcPts val="6649"/>
              </a:lnSpc>
            </a:pPr>
            <a:r>
              <a:rPr lang="en-US" sz="6999" b="1" spc="-384" dirty="0">
                <a:solidFill>
                  <a:srgbClr val="C5172E"/>
                </a:solidFill>
                <a:latin typeface="Poppins Bold"/>
                <a:ea typeface="Poppins Bold"/>
                <a:cs typeface="Poppins Bold"/>
                <a:sym typeface="Poppins Bold"/>
              </a:rPr>
              <a:t>STRENGTHS &amp; STRATEGIC ADVANTAGE</a:t>
            </a:r>
          </a:p>
          <a:p>
            <a:pPr algn="l">
              <a:lnSpc>
                <a:spcPts val="5949"/>
              </a:lnSpc>
            </a:pPr>
            <a:r>
              <a:rPr lang="en-US" sz="6999" b="1" dirty="0">
                <a:solidFill>
                  <a:srgbClr val="C5172E"/>
                </a:solidFill>
                <a:latin typeface="Poppins Bold"/>
                <a:ea typeface="Poppins Bold"/>
                <a:cs typeface="Poppins Bold"/>
                <a:sym typeface="Poppins Bold"/>
              </a:rPr>
              <a:t> </a:t>
            </a:r>
          </a:p>
        </p:txBody>
      </p:sp>
      <p:sp>
        <p:nvSpPr>
          <p:cNvPr id="13" name="TextBox 13"/>
          <p:cNvSpPr txBox="1"/>
          <p:nvPr/>
        </p:nvSpPr>
        <p:spPr>
          <a:xfrm>
            <a:off x="1466847" y="5086350"/>
            <a:ext cx="7287435" cy="1621470"/>
          </a:xfrm>
          <a:prstGeom prst="rect">
            <a:avLst/>
          </a:prstGeom>
        </p:spPr>
        <p:txBody>
          <a:bodyPr lIns="0" tIns="0" rIns="0" bIns="0" rtlCol="0" anchor="t">
            <a:spAutoFit/>
          </a:bodyPr>
          <a:lstStyle/>
          <a:p>
            <a:pPr algn="l">
              <a:lnSpc>
                <a:spcPts val="3220"/>
              </a:lnSpc>
              <a:spcBef>
                <a:spcPct val="0"/>
              </a:spcBef>
            </a:pPr>
            <a:r>
              <a:rPr lang="en-US" sz="2300" dirty="0">
                <a:solidFill>
                  <a:srgbClr val="F0F0F0"/>
                </a:solidFill>
                <a:latin typeface="Poppins"/>
                <a:ea typeface="Poppins"/>
                <a:cs typeface="Poppins"/>
                <a:sym typeface="Poppins"/>
              </a:rPr>
              <a:t>Multiple </a:t>
            </a:r>
            <a:r>
              <a:rPr lang="sl-SI" sz="2300" dirty="0" err="1">
                <a:solidFill>
                  <a:srgbClr val="F0F0F0"/>
                </a:solidFill>
                <a:latin typeface="Poppins"/>
                <a:ea typeface="Poppins"/>
                <a:cs typeface="Poppins"/>
                <a:sym typeface="Poppins"/>
              </a:rPr>
              <a:t>technologically</a:t>
            </a:r>
            <a:r>
              <a:rPr lang="sl-SI" sz="2300" dirty="0">
                <a:solidFill>
                  <a:srgbClr val="F0F0F0"/>
                </a:solidFill>
                <a:latin typeface="Poppins"/>
                <a:ea typeface="Poppins"/>
                <a:cs typeface="Poppins"/>
                <a:sym typeface="Poppins"/>
              </a:rPr>
              <a:t> </a:t>
            </a:r>
            <a:r>
              <a:rPr lang="sl-SI" sz="2300" dirty="0" err="1">
                <a:solidFill>
                  <a:srgbClr val="F0F0F0"/>
                </a:solidFill>
                <a:latin typeface="Poppins"/>
                <a:ea typeface="Poppins"/>
                <a:cs typeface="Poppins"/>
                <a:sym typeface="Poppins"/>
              </a:rPr>
              <a:t>complex</a:t>
            </a:r>
            <a:r>
              <a:rPr lang="sl-SI" sz="2300" dirty="0">
                <a:solidFill>
                  <a:srgbClr val="F0F0F0"/>
                </a:solidFill>
                <a:latin typeface="Poppins"/>
                <a:ea typeface="Poppins"/>
                <a:cs typeface="Poppins"/>
                <a:sym typeface="Poppins"/>
              </a:rPr>
              <a:t> </a:t>
            </a:r>
            <a:r>
              <a:rPr lang="en-US" sz="2300" dirty="0">
                <a:solidFill>
                  <a:srgbClr val="F0F0F0"/>
                </a:solidFill>
                <a:latin typeface="Poppins"/>
                <a:ea typeface="Poppins"/>
                <a:cs typeface="Poppins"/>
                <a:sym typeface="Poppins"/>
              </a:rPr>
              <a:t>patented systems (Wave Breaker, Water Against Water, Mobile Box Barrier) </a:t>
            </a:r>
            <a:r>
              <a:rPr lang="sl-SI" sz="2300" dirty="0" err="1">
                <a:solidFill>
                  <a:srgbClr val="F0F0F0"/>
                </a:solidFill>
                <a:latin typeface="Poppins"/>
                <a:ea typeface="Poppins"/>
                <a:cs typeface="Poppins"/>
                <a:sym typeface="Poppins"/>
              </a:rPr>
              <a:t>with</a:t>
            </a:r>
            <a:r>
              <a:rPr lang="sl-SI" sz="2300" dirty="0">
                <a:solidFill>
                  <a:srgbClr val="F0F0F0"/>
                </a:solidFill>
                <a:latin typeface="Poppins"/>
                <a:ea typeface="Poppins"/>
                <a:cs typeface="Poppins"/>
                <a:sym typeface="Poppins"/>
              </a:rPr>
              <a:t> </a:t>
            </a:r>
            <a:r>
              <a:rPr lang="sl-SI" sz="2300" dirty="0" err="1">
                <a:solidFill>
                  <a:srgbClr val="F0F0F0"/>
                </a:solidFill>
                <a:latin typeface="Poppins"/>
                <a:ea typeface="Poppins"/>
                <a:cs typeface="Poppins"/>
                <a:sym typeface="Poppins"/>
              </a:rPr>
              <a:t>considerable</a:t>
            </a:r>
            <a:r>
              <a:rPr lang="sl-SI" sz="2300" dirty="0">
                <a:solidFill>
                  <a:srgbClr val="F0F0F0"/>
                </a:solidFill>
                <a:latin typeface="Poppins"/>
                <a:ea typeface="Poppins"/>
                <a:cs typeface="Poppins"/>
                <a:sym typeface="Poppins"/>
              </a:rPr>
              <a:t> </a:t>
            </a:r>
            <a:r>
              <a:rPr lang="sl-SI" sz="2300" dirty="0" err="1">
                <a:solidFill>
                  <a:srgbClr val="F0F0F0"/>
                </a:solidFill>
                <a:latin typeface="Poppins"/>
                <a:ea typeface="Poppins"/>
                <a:cs typeface="Poppins"/>
                <a:sym typeface="Poppins"/>
              </a:rPr>
              <a:t>secret</a:t>
            </a:r>
            <a:r>
              <a:rPr lang="sl-SI" sz="2300" dirty="0">
                <a:solidFill>
                  <a:srgbClr val="F0F0F0"/>
                </a:solidFill>
                <a:latin typeface="Poppins"/>
                <a:ea typeface="Poppins"/>
                <a:cs typeface="Poppins"/>
                <a:sym typeface="Poppins"/>
              </a:rPr>
              <a:t> know-how </a:t>
            </a:r>
            <a:r>
              <a:rPr lang="en-US" sz="2300" dirty="0">
                <a:solidFill>
                  <a:srgbClr val="F0F0F0"/>
                </a:solidFill>
                <a:latin typeface="Poppins"/>
                <a:ea typeface="Poppins"/>
                <a:cs typeface="Poppins"/>
                <a:sym typeface="Poppins"/>
              </a:rPr>
              <a:t>that competitors cannot replicate</a:t>
            </a:r>
          </a:p>
        </p:txBody>
      </p:sp>
      <p:sp>
        <p:nvSpPr>
          <p:cNvPr id="14" name="TextBox 14"/>
          <p:cNvSpPr txBox="1"/>
          <p:nvPr/>
        </p:nvSpPr>
        <p:spPr>
          <a:xfrm>
            <a:off x="10841149" y="5486400"/>
            <a:ext cx="7287435" cy="798830"/>
          </a:xfrm>
          <a:prstGeom prst="rect">
            <a:avLst/>
          </a:prstGeom>
        </p:spPr>
        <p:txBody>
          <a:bodyPr lIns="0" tIns="0" rIns="0" bIns="0" rtlCol="0" anchor="t">
            <a:spAutoFit/>
          </a:bodyPr>
          <a:lstStyle/>
          <a:p>
            <a:pPr algn="l">
              <a:lnSpc>
                <a:spcPts val="3220"/>
              </a:lnSpc>
              <a:spcBef>
                <a:spcPct val="0"/>
              </a:spcBef>
            </a:pPr>
            <a:r>
              <a:rPr lang="en-US" sz="2300" dirty="0">
                <a:solidFill>
                  <a:srgbClr val="F0F0F0"/>
                </a:solidFill>
                <a:latin typeface="Poppins"/>
                <a:ea typeface="Poppins"/>
                <a:cs typeface="Poppins"/>
                <a:sym typeface="Poppins"/>
              </a:rPr>
              <a:t>Complete control over manufacturing, ensuring reliability, speed, and consistent product quality.</a:t>
            </a:r>
          </a:p>
        </p:txBody>
      </p:sp>
      <p:sp>
        <p:nvSpPr>
          <p:cNvPr id="15" name="TextBox 15"/>
          <p:cNvSpPr txBox="1"/>
          <p:nvPr/>
        </p:nvSpPr>
        <p:spPr>
          <a:xfrm>
            <a:off x="10841149" y="4087367"/>
            <a:ext cx="8738530" cy="1034670"/>
          </a:xfrm>
          <a:prstGeom prst="rect">
            <a:avLst/>
          </a:prstGeom>
        </p:spPr>
        <p:txBody>
          <a:bodyPr lIns="0" tIns="0" rIns="0" bIns="0" rtlCol="0" anchor="t">
            <a:spAutoFit/>
          </a:bodyPr>
          <a:lstStyle/>
          <a:p>
            <a:pPr algn="l">
              <a:lnSpc>
                <a:spcPts val="3838"/>
              </a:lnSpc>
            </a:pPr>
            <a:r>
              <a:rPr lang="en-US" sz="3800" b="1" dirty="0">
                <a:solidFill>
                  <a:srgbClr val="C5172E"/>
                </a:solidFill>
                <a:latin typeface="Poppins Bold"/>
                <a:ea typeface="Poppins Bold"/>
                <a:cs typeface="Poppins Bold"/>
                <a:sym typeface="Poppins Bold"/>
              </a:rPr>
              <a:t>HIGH-QUALITY IN-HOUSE PRODUCTION</a:t>
            </a:r>
          </a:p>
        </p:txBody>
      </p:sp>
      <p:sp>
        <p:nvSpPr>
          <p:cNvPr id="16" name="TextBox 16"/>
          <p:cNvSpPr txBox="1"/>
          <p:nvPr/>
        </p:nvSpPr>
        <p:spPr>
          <a:xfrm>
            <a:off x="1466847" y="8630285"/>
            <a:ext cx="7287435" cy="1198880"/>
          </a:xfrm>
          <a:prstGeom prst="rect">
            <a:avLst/>
          </a:prstGeom>
        </p:spPr>
        <p:txBody>
          <a:bodyPr lIns="0" tIns="0" rIns="0" bIns="0" rtlCol="0" anchor="t">
            <a:spAutoFit/>
          </a:bodyPr>
          <a:lstStyle/>
          <a:p>
            <a:pPr algn="l">
              <a:lnSpc>
                <a:spcPts val="3220"/>
              </a:lnSpc>
              <a:spcBef>
                <a:spcPct val="0"/>
              </a:spcBef>
            </a:pPr>
            <a:r>
              <a:rPr lang="en-US" sz="2300">
                <a:solidFill>
                  <a:srgbClr val="F0F0F0"/>
                </a:solidFill>
                <a:latin typeface="Poppins"/>
                <a:ea typeface="Poppins"/>
                <a:cs typeface="Poppins"/>
                <a:sym typeface="Poppins"/>
              </a:rPr>
              <a:t>Solutions designed to be installed quickly with minimal manpower and heavy machinery — critical in emergency situations.</a:t>
            </a:r>
          </a:p>
        </p:txBody>
      </p:sp>
      <p:sp>
        <p:nvSpPr>
          <p:cNvPr id="17" name="TextBox 17"/>
          <p:cNvSpPr txBox="1"/>
          <p:nvPr/>
        </p:nvSpPr>
        <p:spPr>
          <a:xfrm>
            <a:off x="10841149" y="7291587"/>
            <a:ext cx="7954154" cy="1034670"/>
          </a:xfrm>
          <a:prstGeom prst="rect">
            <a:avLst/>
          </a:prstGeom>
        </p:spPr>
        <p:txBody>
          <a:bodyPr lIns="0" tIns="0" rIns="0" bIns="0" rtlCol="0" anchor="t">
            <a:spAutoFit/>
          </a:bodyPr>
          <a:lstStyle/>
          <a:p>
            <a:pPr algn="l">
              <a:lnSpc>
                <a:spcPts val="3838"/>
              </a:lnSpc>
            </a:pPr>
            <a:r>
              <a:rPr lang="en-US" sz="3800" b="1" dirty="0">
                <a:solidFill>
                  <a:srgbClr val="C5172E"/>
                </a:solidFill>
                <a:latin typeface="Poppins Bold"/>
                <a:ea typeface="Poppins Bold"/>
                <a:cs typeface="Poppins Bold"/>
                <a:sym typeface="Poppins Bold"/>
              </a:rPr>
              <a:t>STRONG TECHNICAL </a:t>
            </a:r>
          </a:p>
          <a:p>
            <a:pPr algn="l">
              <a:lnSpc>
                <a:spcPts val="3838"/>
              </a:lnSpc>
            </a:pPr>
            <a:r>
              <a:rPr lang="en-US" sz="3800" b="1" dirty="0">
                <a:solidFill>
                  <a:srgbClr val="C5172E"/>
                </a:solidFill>
                <a:latin typeface="Poppins Bold"/>
                <a:ea typeface="Poppins Bold"/>
                <a:cs typeface="Poppins Bold"/>
                <a:sym typeface="Poppins Bold"/>
              </a:rPr>
              <a:t>EXPERTISE</a:t>
            </a:r>
          </a:p>
        </p:txBody>
      </p:sp>
      <p:sp>
        <p:nvSpPr>
          <p:cNvPr id="18" name="TextBox 18"/>
          <p:cNvSpPr txBox="1"/>
          <p:nvPr/>
        </p:nvSpPr>
        <p:spPr>
          <a:xfrm>
            <a:off x="10841149" y="8630285"/>
            <a:ext cx="7287435" cy="1198880"/>
          </a:xfrm>
          <a:prstGeom prst="rect">
            <a:avLst/>
          </a:prstGeom>
        </p:spPr>
        <p:txBody>
          <a:bodyPr lIns="0" tIns="0" rIns="0" bIns="0" rtlCol="0" anchor="t">
            <a:spAutoFit/>
          </a:bodyPr>
          <a:lstStyle/>
          <a:p>
            <a:pPr algn="l">
              <a:lnSpc>
                <a:spcPts val="3220"/>
              </a:lnSpc>
              <a:spcBef>
                <a:spcPct val="0"/>
              </a:spcBef>
            </a:pPr>
            <a:r>
              <a:rPr lang="en-US" sz="2300">
                <a:solidFill>
                  <a:srgbClr val="F0F0F0"/>
                </a:solidFill>
                <a:latin typeface="Poppins"/>
                <a:ea typeface="Poppins"/>
                <a:cs typeface="Poppins"/>
                <a:sym typeface="Poppins"/>
              </a:rPr>
              <a:t>Decades of experience in materials engineering, production innovation, and large-scale manufacturing.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 calcmode="lin" valueType="num">
                                      <p:cBhvr additive="base">
                                        <p:cTn id="1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 calcmode="lin" valueType="num">
                                      <p:cBhvr additive="base">
                                        <p:cTn id="3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7">
                                            <p:txEl>
                                              <p:pRg st="1" end="1"/>
                                            </p:txEl>
                                          </p:spTgt>
                                        </p:tgtEl>
                                        <p:attrNameLst>
                                          <p:attrName>style.visibility</p:attrName>
                                        </p:attrNameLst>
                                      </p:cBhvr>
                                      <p:to>
                                        <p:strVal val="visible"/>
                                      </p:to>
                                    </p:set>
                                    <p:anim calcmode="lin" valueType="num">
                                      <p:cBhvr additive="base">
                                        <p:cTn id="40"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12" grpId="0" build="allAtOnce"/>
      <p:bldP spid="15" grpId="0" build="allAtOnce"/>
      <p:bldP spid="17"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1583</Words>
  <Application>Microsoft Office PowerPoint</Application>
  <PresentationFormat>Custom</PresentationFormat>
  <Paragraphs>248</Paragraphs>
  <Slides>16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Poppins</vt:lpstr>
      <vt:lpstr>Poppins Heavy</vt:lpstr>
      <vt:lpstr>Poppins Bold</vt:lpstr>
      <vt:lpstr>Poppins Bold Italics</vt:lpstr>
      <vt:lpstr>Calibri</vt:lpstr>
      <vt:lpstr>Canva Sans</vt:lpstr>
      <vt:lpstr>Poppins Heavy Italics</vt:lpstr>
      <vt:lpstr>Canva Sans Bold</vt:lpstr>
      <vt:lpstr>Canva Sans Italics</vt:lpstr>
      <vt:lpstr>Canva Sans Bold Italics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Pitch_Deck_Jeltom_Croatia</dc:title>
  <dc:creator>Karmen</dc:creator>
  <cp:lastModifiedBy>Korisnik</cp:lastModifiedBy>
  <cp:revision>24</cp:revision>
  <dcterms:created xsi:type="dcterms:W3CDTF">2006-08-16T00:00:00Z</dcterms:created>
  <dcterms:modified xsi:type="dcterms:W3CDTF">2025-12-12T08:15:03Z</dcterms:modified>
  <dc:identifier>DAG3KAaN-l0</dc:identifier>
</cp:coreProperties>
</file>