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 id="2147483733" r:id="rId5"/>
  </p:sldMasterIdLst>
  <p:notesMasterIdLst>
    <p:notesMasterId r:id="rId17"/>
  </p:notesMasterIdLst>
  <p:handoutMasterIdLst>
    <p:handoutMasterId r:id="rId18"/>
  </p:handoutMasterIdLst>
  <p:sldIdLst>
    <p:sldId id="334" r:id="rId6"/>
    <p:sldId id="336" r:id="rId7"/>
    <p:sldId id="350" r:id="rId8"/>
    <p:sldId id="324" r:id="rId9"/>
    <p:sldId id="342" r:id="rId10"/>
    <p:sldId id="328" r:id="rId11"/>
    <p:sldId id="351" r:id="rId12"/>
    <p:sldId id="269" r:id="rId13"/>
    <p:sldId id="347" r:id="rId14"/>
    <p:sldId id="331" r:id="rId15"/>
    <p:sldId id="34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FDB246F-F38E-54F7-E3DE-44588517F544}" name="Arpi T" initials="AT" userId="Arpi T"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4" autoAdjust="0"/>
    <p:restoredTop sz="84967" autoAdjust="0"/>
  </p:normalViewPr>
  <p:slideViewPr>
    <p:cSldViewPr snapToGrid="0">
      <p:cViewPr varScale="1">
        <p:scale>
          <a:sx n="69" d="100"/>
          <a:sy n="69" d="100"/>
        </p:scale>
        <p:origin x="1234" y="58"/>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888634-FBA9-41D6-8B35-EE3A7D816B7C}" type="datetimeFigureOut">
              <a:rPr lang="en-US" smtClean="0"/>
              <a:t>6/4/2025</a:t>
            </a:fld>
            <a:endParaRPr lang="en-US" dirty="0"/>
          </a:p>
        </p:txBody>
      </p:sp>
      <p:sp>
        <p:nvSpPr>
          <p:cNvPr id="4" name="Footer Placeholder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7C78D2-97D1-4B37-BDD1-08A09BD4CA99}" type="slidenum">
              <a:rPr lang="en-US" smtClean="0"/>
              <a:t>‹#›</a:t>
            </a:fld>
            <a:endParaRPr lang="en-US"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6/4/2025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a:t>
            </a:fld>
            <a:endParaRPr lang="en-US" dirty="0"/>
          </a:p>
        </p:txBody>
      </p:sp>
    </p:spTree>
    <p:extLst>
      <p:ext uri="{BB962C8B-B14F-4D97-AF65-F5344CB8AC3E}">
        <p14:creationId xmlns:p14="http://schemas.microsoft.com/office/powerpoint/2010/main" val="1801796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11</a:t>
            </a:fld>
            <a:endParaRPr lang="en-US" dirty="0"/>
          </a:p>
        </p:txBody>
      </p:sp>
    </p:spTree>
    <p:extLst>
      <p:ext uri="{BB962C8B-B14F-4D97-AF65-F5344CB8AC3E}">
        <p14:creationId xmlns:p14="http://schemas.microsoft.com/office/powerpoint/2010/main" val="361336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a:t>
            </a:fld>
            <a:endParaRPr lang="en-US" dirty="0"/>
          </a:p>
        </p:txBody>
      </p:sp>
    </p:spTree>
    <p:extLst>
      <p:ext uri="{BB962C8B-B14F-4D97-AF65-F5344CB8AC3E}">
        <p14:creationId xmlns:p14="http://schemas.microsoft.com/office/powerpoint/2010/main" val="1531547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46953-8821-1BF1-2A11-D026FDD8D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5AC7A-AACD-137A-7A2D-DF48A3E63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6FC2A-68CF-21EF-CEE6-3B2072F84E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3E8662-D04D-EF9B-E487-2D039D7A6A4C}"/>
              </a:ext>
            </a:extLst>
          </p:cNvPr>
          <p:cNvSpPr>
            <a:spLocks noGrp="1"/>
          </p:cNvSpPr>
          <p:nvPr>
            <p:ph type="sldNum" sz="quarter" idx="5"/>
          </p:nvPr>
        </p:nvSpPr>
        <p:spPr/>
        <p:txBody>
          <a:bodyPr/>
          <a:lstStyle/>
          <a:p>
            <a:fld id="{D5939589-3E79-4C82-AA4A-FE78234FAA59}" type="slidenum">
              <a:rPr lang="en-US" smtClean="0"/>
              <a:t>3</a:t>
            </a:fld>
            <a:endParaRPr lang="en-US" dirty="0"/>
          </a:p>
        </p:txBody>
      </p:sp>
    </p:spTree>
    <p:extLst>
      <p:ext uri="{BB962C8B-B14F-4D97-AF65-F5344CB8AC3E}">
        <p14:creationId xmlns:p14="http://schemas.microsoft.com/office/powerpoint/2010/main" val="423200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4</a:t>
            </a:fld>
            <a:endParaRPr lang="en-US" dirty="0"/>
          </a:p>
        </p:txBody>
      </p:sp>
    </p:spTree>
    <p:extLst>
      <p:ext uri="{BB962C8B-B14F-4D97-AF65-F5344CB8AC3E}">
        <p14:creationId xmlns:p14="http://schemas.microsoft.com/office/powerpoint/2010/main" val="215970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5</a:t>
            </a:fld>
            <a:endParaRPr lang="en-US" dirty="0"/>
          </a:p>
        </p:txBody>
      </p:sp>
    </p:spTree>
    <p:extLst>
      <p:ext uri="{BB962C8B-B14F-4D97-AF65-F5344CB8AC3E}">
        <p14:creationId xmlns:p14="http://schemas.microsoft.com/office/powerpoint/2010/main" val="3899010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6</a:t>
            </a:fld>
            <a:endParaRPr lang="en-US" dirty="0"/>
          </a:p>
        </p:txBody>
      </p:sp>
    </p:spTree>
    <p:extLst>
      <p:ext uri="{BB962C8B-B14F-4D97-AF65-F5344CB8AC3E}">
        <p14:creationId xmlns:p14="http://schemas.microsoft.com/office/powerpoint/2010/main" val="373993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2C74-762D-5147-1583-17ADB914E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5BC9F-8952-D088-E7C9-F9348068E8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59EFC-AF73-E798-4FE9-5F7CF07368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D8AF5D-B5F2-5B40-D57E-2FAD78EDD75D}"/>
              </a:ext>
            </a:extLst>
          </p:cNvPr>
          <p:cNvSpPr>
            <a:spLocks noGrp="1"/>
          </p:cNvSpPr>
          <p:nvPr>
            <p:ph type="sldNum" sz="quarter" idx="5"/>
          </p:nvPr>
        </p:nvSpPr>
        <p:spPr/>
        <p:txBody>
          <a:bodyPr/>
          <a:lstStyle/>
          <a:p>
            <a:fld id="{D5939589-3E79-4C82-AA4A-FE78234FAA59}" type="slidenum">
              <a:rPr lang="en-US" smtClean="0"/>
              <a:t>7</a:t>
            </a:fld>
            <a:endParaRPr lang="en-US" dirty="0"/>
          </a:p>
        </p:txBody>
      </p:sp>
    </p:spTree>
    <p:extLst>
      <p:ext uri="{BB962C8B-B14F-4D97-AF65-F5344CB8AC3E}">
        <p14:creationId xmlns:p14="http://schemas.microsoft.com/office/powerpoint/2010/main" val="4195072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9</a:t>
            </a:fld>
            <a:endParaRPr lang="en-US" dirty="0"/>
          </a:p>
        </p:txBody>
      </p:sp>
    </p:spTree>
    <p:extLst>
      <p:ext uri="{BB962C8B-B14F-4D97-AF65-F5344CB8AC3E}">
        <p14:creationId xmlns:p14="http://schemas.microsoft.com/office/powerpoint/2010/main" val="3547059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10</a:t>
            </a:fld>
            <a:endParaRPr lang="en-US" dirty="0"/>
          </a:p>
        </p:txBody>
      </p:sp>
    </p:spTree>
    <p:extLst>
      <p:ext uri="{BB962C8B-B14F-4D97-AF65-F5344CB8AC3E}">
        <p14:creationId xmlns:p14="http://schemas.microsoft.com/office/powerpoint/2010/main" val="3912167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anchor="b"/>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anchor="ctr" anchorCtr="0"/>
          <a:lstStyle>
            <a:lvl1pPr algn="l">
              <a:defRPr sz="4000" b="1" cap="all" spc="0" baseline="0">
                <a:solidFill>
                  <a:schemeClr val="tx1"/>
                </a:solidFill>
              </a:defRPr>
            </a:lvl1pPr>
          </a:lstStyle>
          <a:p>
            <a:r>
              <a:rPr lang="en-US" dirty="0"/>
              <a:t>Click to add title</a:t>
            </a:r>
          </a:p>
        </p:txBody>
      </p:sp>
      <p:sp>
        <p:nvSpPr>
          <p:cNvPr id="16" name="Slide Number Placeholder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15" name="Content Placeholder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anchor="ctr" anchorCtr="0">
            <a:normAutofit/>
          </a:bodyPr>
          <a:lstStyle>
            <a:lvl1pPr marL="0" indent="0">
              <a:lnSpc>
                <a:spcPct val="110000"/>
              </a:lnSpc>
              <a:buNone/>
              <a:defRPr sz="1800">
                <a:solidFill>
                  <a:schemeClr val="tx1"/>
                </a:solidFill>
              </a:defRPr>
            </a:lvl1pPr>
            <a:lvl2pPr marL="228600">
              <a:lnSpc>
                <a:spcPct val="100000"/>
              </a:lnSpc>
              <a:defRPr sz="1600">
                <a:solidFill>
                  <a:schemeClr val="tx1"/>
                </a:solidFill>
              </a:defRPr>
            </a:lvl2pPr>
            <a:lvl3pPr marL="457200">
              <a:lnSpc>
                <a:spcPct val="100000"/>
              </a:lnSpc>
              <a:defRPr sz="1400">
                <a:solidFill>
                  <a:schemeClr val="tx1"/>
                </a:solidFill>
              </a:defRPr>
            </a:lvl3pPr>
            <a:lvl4pPr marL="685800">
              <a:lnSpc>
                <a:spcPct val="100000"/>
              </a:lnSpc>
              <a:defRPr sz="1200">
                <a:solidFill>
                  <a:schemeClr val="tx1"/>
                </a:solidFill>
              </a:defRPr>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4" name="Straight Connector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a:lstStyle/>
          <a:p>
            <a:endParaRPr lang="en-US"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anchor="b" anchorCtr="0"/>
          <a:lstStyle>
            <a:lvl1pPr algn="l">
              <a:defRPr sz="4000" b="1" cap="all" spc="0" baseline="0">
                <a:solidFill>
                  <a:schemeClr val="tx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a:noAutofit/>
          </a:bodyPr>
          <a:lstStyle>
            <a:lvl1pPr marL="0" indent="0">
              <a:spcBef>
                <a:spcPts val="1200"/>
              </a:spcBef>
              <a:buNone/>
              <a:defRPr sz="1800"/>
            </a:lvl1pPr>
            <a:lvl2pPr marL="457200">
              <a:spcBef>
                <a:spcPts val="1200"/>
              </a:spcBef>
              <a:defRPr sz="1800"/>
            </a:lvl2pPr>
            <a:lvl3pPr marL="914400">
              <a:spcBef>
                <a:spcPts val="1200"/>
              </a:spcBef>
              <a:defRPr sz="1800"/>
            </a:lvl3pPr>
            <a:lvl4pPr marL="1371600">
              <a:spcBef>
                <a:spcPts val="1200"/>
              </a:spcBef>
              <a:defRPr sz="1800"/>
            </a:lvl4pPr>
            <a:lvl5pPr marL="18288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a:noAutofit/>
          </a:bodyPr>
          <a:lstStyle>
            <a:lvl1pPr>
              <a:spcBef>
                <a:spcPts val="1200"/>
              </a:spcBef>
              <a:defRPr sz="1800"/>
            </a:lvl1pPr>
            <a:lvl2pPr>
              <a:spcBef>
                <a:spcPts val="1200"/>
              </a:spcBef>
              <a:defRPr sz="1800"/>
            </a:lvl2pPr>
            <a:lvl3pPr>
              <a:spcBef>
                <a:spcPts val="1200"/>
              </a:spcBef>
              <a:defRPr sz="1800"/>
            </a:lvl3pPr>
            <a:lvl4pPr>
              <a:spcBef>
                <a:spcPts val="1200"/>
              </a:spcBef>
              <a:defRPr sz="1800"/>
            </a:lvl4pPr>
            <a:lvl5pPr>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Graphic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7" name="Graphic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18" name="Graphic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21" name="Footer Placeholder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Graphic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26" name="Graphic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27" name="Graphic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anchor="b" anchorCtr="0"/>
          <a:lstStyle>
            <a:lvl1pPr>
              <a:defRPr sz="4000" b="1" cap="all" baseline="0"/>
            </a:lvl1pPr>
          </a:lstStyle>
          <a:p>
            <a:r>
              <a:rPr lang="en-US" dirty="0"/>
              <a:t>Click to add title</a:t>
            </a:r>
          </a:p>
        </p:txBody>
      </p:sp>
      <p:sp>
        <p:nvSpPr>
          <p:cNvPr id="10" name="Slide Number Placeholder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a:lstStyle>
            <a:lvl1pPr algn="l">
              <a:defRPr/>
            </a:lvl1pPr>
          </a:lstStyle>
          <a:p>
            <a:endParaRPr lang="en-US"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Bubbles and Title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anchor="b"/>
          <a:lstStyle>
            <a:lvl1pPr algn="r">
              <a:lnSpc>
                <a:spcPts val="4800"/>
              </a:lnSpc>
              <a:defRPr sz="4800" b="1" cap="all" spc="0" baseline="0">
                <a:solidFill>
                  <a:schemeClr val="bg1"/>
                </a:solidFill>
              </a:defRPr>
            </a:lvl1pPr>
          </a:lstStyle>
          <a:p>
            <a:r>
              <a:rPr lang="en-US"/>
              <a:t>Click to edit Master title style</a:t>
            </a:r>
            <a:endParaRPr lang="en-US" dirty="0"/>
          </a:p>
        </p:txBody>
      </p:sp>
      <p:sp>
        <p:nvSpPr>
          <p:cNvPr id="7" name="Picture Placeholder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a:normAutofit/>
          </a:bodyPr>
          <a:lstStyle>
            <a:lvl1pPr marL="0" indent="0" algn="r">
              <a:spcBef>
                <a:spcPts val="1200"/>
              </a:spcBef>
              <a:buNone/>
              <a:defRPr sz="2400">
                <a:solidFill>
                  <a:schemeClr val="bg1"/>
                </a:solidFill>
              </a:defRPr>
            </a:lvl1pPr>
          </a:lstStyle>
          <a:p>
            <a:pPr lvl="0"/>
            <a:r>
              <a:rPr lang="en-US" dirty="0"/>
              <a:t>Click to add text</a:t>
            </a:r>
          </a:p>
        </p:txBody>
      </p:sp>
      <p:grpSp>
        <p:nvGrpSpPr>
          <p:cNvPr id="3" name="Group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Graphic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13" name="Straight Connector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a:lstStyle/>
          <a:p>
            <a:r>
              <a:rPr lang="en-US" dirty="0"/>
              <a:t>Click to add title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a:lstStyle/>
          <a:p>
            <a:fld id="{D8DA9DAA-006C-4F4B-980E-E3DF019B24E2}" type="slidenum">
              <a:rPr lang="en-US" smtClean="0"/>
              <a:t>‹#›</a:t>
            </a:fld>
            <a:endParaRPr lang="en-US" dirty="0"/>
          </a:p>
        </p:txBody>
      </p:sp>
      <p:cxnSp>
        <p:nvCxnSpPr>
          <p:cNvPr id="3" name="Straight Connector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2F973C81-5E94-41F6-CE15-3B4763B3ABE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a:lstStyle/>
          <a:p>
            <a:fld id="{D8DA9DAA-006C-4F4B-980E-E3DF019B24E2}" type="slidenum">
              <a:rPr lang="en-US" smtClean="0"/>
              <a:pPr/>
              <a:t>‹#›</a:t>
            </a:fld>
            <a:endParaRPr lang="en-US" dirty="0"/>
          </a:p>
        </p:txBody>
      </p: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327F-EBF0-E371-A22F-5B68C699F9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83A88-2FB1-E79F-BC3D-56076D3D5C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30AEC2-390F-31D5-3420-8550A4AC092C}"/>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143525B6-8A59-CF6C-98C8-A5674F5FD6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B4C00-7B33-A02B-4DF8-0BB802F1F95B}"/>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2182043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3E9A-ACAA-2647-89AE-60E7BDC3C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B7977F-2944-DDA6-279C-26A7822E1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050AFB-BEE9-F302-24FA-012EB0349A8B}"/>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D6015F71-8E38-F0E9-3B51-EBB2D3604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0371C-3392-33B0-44AE-DC6433596A22}"/>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3459566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119E2-6072-8995-DB6B-786366BB75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7786BD-1C8E-F92B-A731-0718DD06EC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3EDDE2-0F78-3924-E6CE-FB3780471FD7}"/>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CF289094-BB1B-3E15-0F6D-54B83D4B2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6F7ED1-6053-365F-F10F-9215E8BA35F7}"/>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210761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E692-6ED4-5DC4-2DE8-941554C4F2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D8467C-4CA6-A9E5-604B-B8E8EC7882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4A1852-033A-F93A-942B-0474B0B70F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2DE8C7-0AC7-9C02-DA70-C46861079AF4}"/>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6" name="Footer Placeholder 5">
            <a:extLst>
              <a:ext uri="{FF2B5EF4-FFF2-40B4-BE49-F238E27FC236}">
                <a16:creationId xmlns:a16="http://schemas.microsoft.com/office/drawing/2014/main" id="{CD1D24E2-9CF6-257D-1B0C-A2405CE07F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85D081-0356-0DF7-E1C7-C95E108DDA8B}"/>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34197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imag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anchor="b"/>
          <a:lstStyle>
            <a:lvl1pPr algn="r">
              <a:lnSpc>
                <a:spcPts val="4000"/>
              </a:lnSpc>
              <a:defRPr sz="4000" b="1" cap="all" spc="0" baseline="0">
                <a:solidFill>
                  <a:schemeClr val="bg1"/>
                </a:solidFill>
              </a:defRPr>
            </a:lvl1pPr>
          </a:lstStyle>
          <a:p>
            <a:r>
              <a:rPr lang="en-US" dirty="0"/>
              <a:t>Click to add title</a:t>
            </a:r>
          </a:p>
        </p:txBody>
      </p:sp>
      <p:sp>
        <p:nvSpPr>
          <p:cNvPr id="8" name="Slide Number Placeholder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anchor="t">
            <a:noAutofit/>
          </a:bodyPr>
          <a:lstStyle>
            <a:lvl1pPr algn="ctr">
              <a:buNone/>
              <a:defRPr sz="1600" b="1">
                <a:solidFill>
                  <a:schemeClr val="bg1"/>
                </a:solidFill>
              </a:defRPr>
            </a:lvl1pPr>
          </a:lstStyle>
          <a:p>
            <a:r>
              <a:rPr lang="en-US" dirty="0"/>
              <a:t>Click to add picture</a:t>
            </a:r>
          </a:p>
        </p:txBody>
      </p:sp>
      <p:sp>
        <p:nvSpPr>
          <p:cNvPr id="4" name="Text Placeholder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a:normAutofit/>
          </a:bodyPr>
          <a:lstStyle>
            <a:lvl1pPr marL="0" indent="0" algn="r">
              <a:spcBef>
                <a:spcPts val="1200"/>
              </a:spcBef>
              <a:buNone/>
              <a:defRPr sz="2400">
                <a:solidFill>
                  <a:schemeClr val="bg1"/>
                </a:solidFill>
              </a:defRPr>
            </a:lvl1pPr>
            <a:lvl2pPr marL="457200" indent="0" algn="r">
              <a:spcBef>
                <a:spcPts val="1200"/>
              </a:spcBef>
              <a:buNone/>
              <a:defRPr sz="2400">
                <a:solidFill>
                  <a:schemeClr val="bg1"/>
                </a:solidFill>
              </a:defRPr>
            </a:lvl2pPr>
            <a:lvl3pPr marL="914400" indent="0" algn="r">
              <a:spcBef>
                <a:spcPts val="1200"/>
              </a:spcBef>
              <a:buNone/>
              <a:defRPr sz="2400">
                <a:solidFill>
                  <a:schemeClr val="bg1"/>
                </a:solidFill>
              </a:defRPr>
            </a:lvl3pPr>
            <a:lvl4pPr marL="1371600" indent="0" algn="r">
              <a:spcBef>
                <a:spcPts val="1200"/>
              </a:spcBef>
              <a:buNone/>
              <a:defRPr sz="2400">
                <a:solidFill>
                  <a:schemeClr val="bg1"/>
                </a:solidFill>
              </a:defRPr>
            </a:lvl4pPr>
            <a:lvl5pPr marL="1828800" indent="0" algn="r">
              <a:buNone/>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Graphic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Footer Placeholder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7893-5F77-F528-56B6-DA57D85425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C309A6-ED23-3A56-E5C5-784444DF4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E5028E-6424-7244-10AD-C471321193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38BDC3-CA57-DCD8-C21C-A66A1871A6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E85B0D-6D8F-5E3E-F273-F45234F42E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8E3323-DF5B-A98B-654A-B335A14B6F57}"/>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8" name="Footer Placeholder 7">
            <a:extLst>
              <a:ext uri="{FF2B5EF4-FFF2-40B4-BE49-F238E27FC236}">
                <a16:creationId xmlns:a16="http://schemas.microsoft.com/office/drawing/2014/main" id="{C18557EB-28AD-CE9C-8845-DD9B64C000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DA62BE-73A7-80A7-BD0D-BE79E3A5232F}"/>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964695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96893-68FA-4B0B-F2CD-C6CB95230D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F931CD-A424-239A-8243-79B2DCBCC357}"/>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4" name="Footer Placeholder 3">
            <a:extLst>
              <a:ext uri="{FF2B5EF4-FFF2-40B4-BE49-F238E27FC236}">
                <a16:creationId xmlns:a16="http://schemas.microsoft.com/office/drawing/2014/main" id="{9D3591A1-E030-5646-CF37-04931EF451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E845E3-49EC-7E09-2FDA-1B94BA06C106}"/>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700717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59E1D7-057C-63FB-F54F-32CA621661E4}"/>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3" name="Footer Placeholder 2">
            <a:extLst>
              <a:ext uri="{FF2B5EF4-FFF2-40B4-BE49-F238E27FC236}">
                <a16:creationId xmlns:a16="http://schemas.microsoft.com/office/drawing/2014/main" id="{1FF128F8-65D4-F2B4-9E82-FD38D00E99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452443-9E3B-B461-D1C1-2A85823F7892}"/>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48828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84577-38C5-6E9E-0E85-BFCD64226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D75BF4-E72B-F914-DB24-19466D4AC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4A7E83-7B0F-0AF2-1621-4919B652C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B1384-20B4-D0D2-763D-80072C5B4443}"/>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6" name="Footer Placeholder 5">
            <a:extLst>
              <a:ext uri="{FF2B5EF4-FFF2-40B4-BE49-F238E27FC236}">
                <a16:creationId xmlns:a16="http://schemas.microsoft.com/office/drawing/2014/main" id="{5C2C6213-0D4A-12B4-2864-AF895A2873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CE20F-81D0-9BAD-F905-1067DD6D0537}"/>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3130569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E511F-6B0C-5225-4830-E9BB377BCD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615460-D60D-D2CC-D7D2-AFEBB4FBEE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7894AD-282B-5E43-8436-1B4D61C1B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0F6201-2303-0210-6EFC-BDBF8A1C8493}"/>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6" name="Footer Placeholder 5">
            <a:extLst>
              <a:ext uri="{FF2B5EF4-FFF2-40B4-BE49-F238E27FC236}">
                <a16:creationId xmlns:a16="http://schemas.microsoft.com/office/drawing/2014/main" id="{CBAE19DA-29FC-3E69-D44A-6D09F2AD4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4421F-660E-88BD-8EDA-099273482770}"/>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20752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0032-4594-82DD-53F8-FEDC4DD4F3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3E7ADA-0C62-4667-1CFF-31CC0ECB1B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5D3B-1CC3-A8B3-951A-C59561864E18}"/>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3F184DE3-FDC2-14BB-945E-DA0DE6A035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62F0C-8B82-B60C-C290-A2F5C142B6A1}"/>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947744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79D9EB-0E1B-5D46-D171-614DA9AB05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9B271C-8EEB-F486-F06C-EFFCCCD097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14DA0-EE55-38D3-9DC6-96A160CB2F60}"/>
              </a:ext>
            </a:extLst>
          </p:cNvPr>
          <p:cNvSpPr>
            <a:spLocks noGrp="1"/>
          </p:cNvSpPr>
          <p:nvPr>
            <p:ph type="dt" sz="half" idx="10"/>
          </p:nvPr>
        </p:nvSpPr>
        <p:spPr/>
        <p:txBody>
          <a:body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013CF064-C45D-5F1F-A5CC-C1F51611EE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C3D33-711B-2B9A-91D6-020279DA358D}"/>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25135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anchor="t" anchorCtr="0"/>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3" name="Picture Placeholder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anchor="b"/>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anchor="t"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5" name="Picture Placeholder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anchor="b" anchorCtr="0"/>
          <a:lstStyle>
            <a:lvl1pPr>
              <a:defRPr sz="4000" b="1" cap="all" spc="0" baseline="0"/>
            </a:lvl1pPr>
          </a:lstStyle>
          <a:p>
            <a:r>
              <a:rPr lang="en-US" dirty="0"/>
              <a:t>Click to add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anchor="t" anchorCtr="0"/>
          <a:lstStyle>
            <a:lvl1pPr>
              <a:defRPr>
                <a:solidFill>
                  <a:schemeClr val="accent2"/>
                </a:solidFill>
              </a:defRPr>
            </a:lvl1pPr>
          </a:lstStyle>
          <a:p>
            <a:fld id="{D8DA9DAA-006C-4F4B-980E-E3DF019B24E2}" type="slidenum">
              <a:rPr lang="en-US" smtClean="0"/>
              <a:pPr/>
              <a:t>‹#›</a:t>
            </a:fld>
            <a:endParaRPr lang="en-US" dirty="0"/>
          </a:p>
        </p:txBody>
      </p:sp>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anchor="t" anchorCtr="0">
            <a:noAutofit/>
          </a:bodyPr>
          <a:lstStyle>
            <a:lvl1pPr algn="ctr">
              <a:buNone/>
              <a:defRPr sz="1800"/>
            </a:lvl1pPr>
          </a:lstStyle>
          <a:p>
            <a:r>
              <a:rPr lang="en-US" dirty="0"/>
              <a:t>Click to add picture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a:noAutofit/>
          </a:bodyPr>
          <a:lstStyle>
            <a:lvl1pPr marL="0" indent="0">
              <a:lnSpc>
                <a:spcPct val="110000"/>
              </a:lnSpc>
              <a:buNone/>
              <a:defRPr sz="1800"/>
            </a:lvl1pPr>
            <a:lvl2pPr marL="228600">
              <a:defRPr sz="1600"/>
            </a:lvl2pPr>
            <a:lvl3pPr marL="457200">
              <a:defRPr sz="1400"/>
            </a:lvl3pPr>
            <a:lvl4pPr marL="685800">
              <a:defRPr sz="12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grpSp>
        <p:nvGrpSpPr>
          <p:cNvPr id="7" name="Group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Graphic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grpSp>
      <p:sp>
        <p:nvSpPr>
          <p:cNvPr id="4" name="Footer Placeholder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a:lstStyle>
            <a:lvl1pPr algn="l">
              <a:defRPr/>
            </a:lvl1pPr>
          </a:lstStyle>
          <a:p>
            <a:endParaRPr lang="en-US" dirty="0"/>
          </a:p>
        </p:txBody>
      </p:sp>
      <p:cxnSp>
        <p:nvCxnSpPr>
          <p:cNvPr id="10" name="Straight Connector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 Subtitle slide">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anchor="t" anchorCtr="0"/>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anchor="b"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5" name="Straight Connector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a:lstStyle>
            <a:lvl1pPr>
              <a:defRPr sz="4000" b="1" cap="all" spc="0" baseline="0"/>
            </a:lvl1pPr>
          </a:lstStyle>
          <a:p>
            <a:r>
              <a:rPr lang="en-US" dirty="0"/>
              <a:t>Click to add title</a:t>
            </a:r>
          </a:p>
        </p:txBody>
      </p:sp>
      <p:sp>
        <p:nvSpPr>
          <p:cNvPr id="15" name="Slide Number Placeholder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3" name="Footer Placeholder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a:lstStyle>
            <a:lvl1pPr algn="l">
              <a:defRPr/>
            </a:lvl1pP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anchor="ctr" anchorCtr="0"/>
          <a:lstStyle>
            <a:lvl1pPr algn="l">
              <a:defRPr sz="4000" b="1" cap="all" spc="0" baseline="0">
                <a:solidFill>
                  <a:schemeClr val="bg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anchor="t" anchorCtr="0">
            <a:noAutofit/>
          </a:bodyPr>
          <a:lstStyle>
            <a:lvl1pPr marL="342900" indent="-512064">
              <a:spcBef>
                <a:spcPts val="1000"/>
              </a:spcBef>
              <a:buFont typeface="+mj-lt"/>
              <a:buAutoNum type="arabicPeriod"/>
              <a:defRPr sz="1800"/>
            </a:lvl1pPr>
            <a:lvl2pPr marL="1028700" indent="-342900">
              <a:spcBef>
                <a:spcPts val="1200"/>
              </a:spcBef>
              <a:buFont typeface="+mj-lt"/>
              <a:buAutoNum type="alphaLcPeriod"/>
              <a:defRPr sz="1800"/>
            </a:lvl2pPr>
            <a:lvl3pPr marL="1257300" indent="-342900">
              <a:spcBef>
                <a:spcPts val="1200"/>
              </a:spcBef>
              <a:buFont typeface="+mj-lt"/>
              <a:buAutoNum type="arabicParenR"/>
              <a:defRPr sz="1800"/>
            </a:lvl3pPr>
            <a:lvl4pPr marL="1714500" indent="-342900">
              <a:spcBef>
                <a:spcPts val="1200"/>
              </a:spcBef>
              <a:buFont typeface="+mj-lt"/>
              <a:buAutoNum type="alphaLcParenR"/>
              <a:defRPr sz="1800"/>
            </a:lvl4pPr>
            <a:lvl5pPr marL="2228850" indent="-400050">
              <a:spcBef>
                <a:spcPts val="1200"/>
              </a:spcBef>
              <a:buFont typeface="+mj-lt"/>
              <a:buAutoNum type="romanLcPeriod"/>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anchor="t" anchorCtr="0">
            <a:noAutofit/>
          </a:bodyPr>
          <a:lstStyle>
            <a:lvl1pPr marL="0" indent="0">
              <a:spcBef>
                <a:spcPts val="1200"/>
              </a:spcBef>
              <a:buNone/>
              <a:defRPr sz="1800"/>
            </a:lvl1pPr>
            <a:lvl2pPr marL="457200" indent="0">
              <a:spcBef>
                <a:spcPts val="1200"/>
              </a:spcBef>
              <a:buNone/>
              <a:defRPr sz="1600"/>
            </a:lvl2pPr>
            <a:lvl3pPr marL="914400" indent="0">
              <a:spcBef>
                <a:spcPts val="1200"/>
              </a:spcBef>
              <a:buNone/>
              <a:defRPr sz="1400"/>
            </a:lvl3pPr>
            <a:lvl4pPr marL="1371600" indent="0">
              <a:spcBef>
                <a:spcPts val="1200"/>
              </a:spcBef>
              <a:buNone/>
              <a:defRPr sz="1200"/>
            </a:lvl4pPr>
            <a:lvl5pPr marL="1828800" indent="0">
              <a:spcBef>
                <a:spcPts val="1200"/>
              </a:spcBef>
              <a:buNone/>
              <a:defRPr sz="1200"/>
            </a:lvl5pPr>
          </a:lstStyle>
          <a:p>
            <a:pPr lvl="0"/>
            <a:r>
              <a:rPr lang="en-US" dirty="0"/>
              <a:t>Click to add text</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anchor="t" anchorCtr="0">
            <a:noAutofit/>
          </a:bodyPr>
          <a:lstStyle>
            <a:lvl1pPr>
              <a:spcBef>
                <a:spcPts val="1200"/>
              </a:spcBef>
              <a:defRPr sz="1800"/>
            </a:lvl1pPr>
            <a:lvl2pPr>
              <a:spcBef>
                <a:spcPts val="1200"/>
              </a:spcBef>
              <a:defRPr sz="1600"/>
            </a:lvl2pPr>
            <a:lvl3pPr>
              <a:spcBef>
                <a:spcPts val="1200"/>
              </a:spcBef>
              <a:defRPr sz="1400"/>
            </a:lvl3pPr>
            <a:lvl4pPr>
              <a:spcBef>
                <a:spcPts val="1200"/>
              </a:spcBef>
              <a:defRPr sz="1200"/>
            </a:lvl4pPr>
            <a:lvl5pPr>
              <a:spcBef>
                <a:spcPts val="1200"/>
              </a:spcBef>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anchor="ctr" anchorCtr="0"/>
          <a:lstStyle>
            <a:lvl1pPr algn="l">
              <a:lnSpc>
                <a:spcPts val="4000"/>
              </a:lnSpc>
              <a:spcBef>
                <a:spcPts val="1000"/>
              </a:spcBef>
              <a:defRPr sz="4000" b="1" i="0" cap="all" spc="0" baseline="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8" name="Text Placeholder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a:noAutofit/>
          </a:bodyPr>
          <a:lstStyle>
            <a:lvl1pPr marL="0" indent="0">
              <a:lnSpc>
                <a:spcPct val="110000"/>
              </a:lnSpc>
              <a:buNone/>
              <a:defRPr sz="1800"/>
            </a:lvl1pPr>
            <a:lvl2pPr marL="228600">
              <a:lnSpc>
                <a:spcPct val="110000"/>
              </a:lnSpc>
              <a:defRPr sz="1600"/>
            </a:lvl2pPr>
            <a:lvl3pPr marL="457200">
              <a:lnSpc>
                <a:spcPct val="110000"/>
              </a:lnSpc>
              <a:defRPr sz="1400"/>
            </a:lvl3pPr>
            <a:lvl4pPr marL="685800">
              <a:lnSpc>
                <a:spcPct val="110000"/>
              </a:lnSpc>
              <a:defRPr sz="1200"/>
            </a:lvl4pPr>
            <a:lvl5pPr marL="914400">
              <a:lnSpc>
                <a:spcPct val="11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anchor="t" anchorCtr="0"/>
          <a:lstStyle>
            <a:lvl1pPr algn="ctr">
              <a:buNone/>
              <a:defRPr>
                <a:solidFill>
                  <a:schemeClr val="bg1"/>
                </a:solidFill>
              </a:defRPr>
            </a:lvl1pPr>
          </a:lstStyle>
          <a:p>
            <a:r>
              <a:rPr lang="en-US" dirty="0"/>
              <a:t>Click to add picture</a:t>
            </a:r>
          </a:p>
        </p:txBody>
      </p:sp>
      <p:sp>
        <p:nvSpPr>
          <p:cNvPr id="10" name="Footer Placeholder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a:lstStyle>
            <a:lvl1pPr algn="l">
              <a:defRPr/>
            </a:lvl1pPr>
          </a:lstStyle>
          <a:p>
            <a:endParaRPr lang="en-US" dirty="0"/>
          </a:p>
        </p:txBody>
      </p:sp>
      <p:cxnSp>
        <p:nvCxnSpPr>
          <p:cNvPr id="3" name="Straight Connector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sz="1800" b="1" i="0" cap="all" spc="100" baseline="0">
                <a:solidFill>
                  <a:schemeClr val="accent2"/>
                </a:solidFill>
              </a:defRPr>
            </a:lvl1pPr>
          </a:lstStyle>
          <a:p>
            <a:fld id="{D8DA9DAA-006C-4F4B-980E-E3DF019B24E2}" type="slidenum">
              <a:rPr lang="en-US" smtClean="0"/>
              <a:pPr/>
              <a:t>‹#›</a:t>
            </a:fld>
            <a:endParaRPr lang="en-US" dirty="0"/>
          </a:p>
        </p:txBody>
      </p:sp>
      <p:sp>
        <p:nvSpPr>
          <p:cNvPr id="4" name="Date Placeholder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Lst>
  <p:hf sldNum="0" hdr="0" ftr="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3BD3EF-7298-C97D-9164-170EBDBF5A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7A5E78-C565-AA0F-70FD-8C8AB8D04F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D1964-C514-8860-8056-ECD15E4C9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B31D7-57BA-4CFA-B285-88FBF7EE8717}" type="datetimeFigureOut">
              <a:rPr lang="en-US" smtClean="0"/>
              <a:pPr/>
              <a:t>6/4/2025</a:t>
            </a:fld>
            <a:endParaRPr lang="en-US"/>
          </a:p>
        </p:txBody>
      </p:sp>
      <p:sp>
        <p:nvSpPr>
          <p:cNvPr id="5" name="Footer Placeholder 4">
            <a:extLst>
              <a:ext uri="{FF2B5EF4-FFF2-40B4-BE49-F238E27FC236}">
                <a16:creationId xmlns:a16="http://schemas.microsoft.com/office/drawing/2014/main" id="{523622D7-4084-0686-0C28-1FEABD7FF1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32B018-A679-CEB5-6D43-C1D014A118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F9DB28-DAC0-42C9-AE28-BEE6E2052673}" type="slidenum">
              <a:rPr lang="en-US" smtClean="0"/>
              <a:pPr/>
              <a:t>‹#›</a:t>
            </a:fld>
            <a:endParaRPr lang="en-US"/>
          </a:p>
        </p:txBody>
      </p:sp>
    </p:spTree>
    <p:extLst>
      <p:ext uri="{BB962C8B-B14F-4D97-AF65-F5344CB8AC3E}">
        <p14:creationId xmlns:p14="http://schemas.microsoft.com/office/powerpoint/2010/main" val="151103860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7.xml"/><Relationship Id="rId5" Type="http://schemas.openxmlformats.org/officeDocument/2006/relationships/image" Target="../media/image1.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9C1E59-EDF4-8BF8-0E5D-FDEC8F8A162D}"/>
              </a:ext>
            </a:extLst>
          </p:cNvPr>
          <p:cNvSpPr>
            <a:spLocks noGrp="1"/>
          </p:cNvSpPr>
          <p:nvPr>
            <p:ph type="ctrTitle"/>
          </p:nvPr>
        </p:nvSpPr>
        <p:spPr>
          <a:xfrm>
            <a:off x="0" y="1048215"/>
            <a:ext cx="8430322" cy="2988527"/>
          </a:xfrm>
        </p:spPr>
        <p:txBody>
          <a:bodyPr/>
          <a:lstStyle/>
          <a:p>
            <a:r>
              <a:rPr lang="en-US" dirty="0"/>
              <a:t>  SMART </a:t>
            </a:r>
            <a:br>
              <a:rPr lang="en-US" dirty="0"/>
            </a:br>
            <a:r>
              <a:rPr lang="en-US" dirty="0"/>
              <a:t>       POWER</a:t>
            </a:r>
            <a:br>
              <a:rPr lang="en-US" dirty="0"/>
            </a:br>
            <a:r>
              <a:rPr lang="en-US" dirty="0"/>
              <a:t>            MODUL</a:t>
            </a:r>
            <a:br>
              <a:rPr lang="en-US" dirty="0"/>
            </a:br>
            <a:r>
              <a:rPr lang="en-US" dirty="0"/>
              <a:t>                 </a:t>
            </a:r>
            <a:r>
              <a:rPr lang="en-US" sz="4400" cap="none" dirty="0"/>
              <a:t>(</a:t>
            </a:r>
            <a:r>
              <a:rPr lang="en-US" sz="4400" b="0" cap="none" dirty="0"/>
              <a:t>project</a:t>
            </a:r>
            <a:r>
              <a:rPr lang="en-US" sz="4400" cap="none" dirty="0"/>
              <a:t> </a:t>
            </a:r>
            <a:r>
              <a:rPr lang="en-US" sz="4400" dirty="0"/>
              <a:t>INPOMOD)</a:t>
            </a:r>
          </a:p>
        </p:txBody>
      </p:sp>
      <p:pic>
        <p:nvPicPr>
          <p:cNvPr id="6" name="Picture 5" descr="A logo of a person inside a keyhole">
            <a:extLst>
              <a:ext uri="{FF2B5EF4-FFF2-40B4-BE49-F238E27FC236}">
                <a16:creationId xmlns:a16="http://schemas.microsoft.com/office/drawing/2014/main" id="{7FFDFDCD-0F98-316D-056D-061A5F25E49F}"/>
              </a:ext>
            </a:extLst>
          </p:cNvPr>
          <p:cNvPicPr>
            <a:picLocks noChangeAspect="1"/>
          </p:cNvPicPr>
          <p:nvPr/>
        </p:nvPicPr>
        <p:blipFill>
          <a:blip r:embed="rId3"/>
          <a:stretch>
            <a:fillRect/>
          </a:stretch>
        </p:blipFill>
        <p:spPr>
          <a:xfrm>
            <a:off x="8627164" y="14545"/>
            <a:ext cx="3564835" cy="2834175"/>
          </a:xfrm>
          <a:prstGeom prst="rect">
            <a:avLst/>
          </a:prstGeom>
        </p:spPr>
      </p:pic>
      <p:sp>
        <p:nvSpPr>
          <p:cNvPr id="7" name="TextBox 6">
            <a:extLst>
              <a:ext uri="{FF2B5EF4-FFF2-40B4-BE49-F238E27FC236}">
                <a16:creationId xmlns:a16="http://schemas.microsoft.com/office/drawing/2014/main" id="{A8632726-9A26-A889-E10E-B6B0AE3ACC58}"/>
              </a:ext>
            </a:extLst>
          </p:cNvPr>
          <p:cNvSpPr txBox="1"/>
          <p:nvPr/>
        </p:nvSpPr>
        <p:spPr>
          <a:xfrm>
            <a:off x="7750099" y="2897651"/>
            <a:ext cx="4441902" cy="1569660"/>
          </a:xfrm>
          <a:prstGeom prst="rect">
            <a:avLst/>
          </a:prstGeom>
          <a:noFill/>
        </p:spPr>
        <p:txBody>
          <a:bodyPr wrap="square" rtlCol="0">
            <a:spAutoFit/>
          </a:bodyPr>
          <a:lstStyle/>
          <a:p>
            <a:r>
              <a:rPr lang="en-US" sz="3200" b="1" dirty="0">
                <a:solidFill>
                  <a:srgbClr val="C00000"/>
                </a:solidFill>
              </a:rPr>
              <a:t>     SESAM</a:t>
            </a:r>
          </a:p>
          <a:p>
            <a:r>
              <a:rPr lang="en-US" sz="3200" b="1" dirty="0">
                <a:solidFill>
                  <a:srgbClr val="C00000"/>
                </a:solidFill>
              </a:rPr>
              <a:t>         TECHNOLOGY</a:t>
            </a:r>
          </a:p>
          <a:p>
            <a:r>
              <a:rPr lang="en-US" sz="3200" b="1" dirty="0">
                <a:solidFill>
                  <a:srgbClr val="C00000"/>
                </a:solidFill>
              </a:rPr>
              <a:t>              SRL BERCENI</a:t>
            </a:r>
          </a:p>
        </p:txBody>
      </p:sp>
      <p:sp>
        <p:nvSpPr>
          <p:cNvPr id="10" name="TextBox 9">
            <a:extLst>
              <a:ext uri="{FF2B5EF4-FFF2-40B4-BE49-F238E27FC236}">
                <a16:creationId xmlns:a16="http://schemas.microsoft.com/office/drawing/2014/main" id="{CEF946C7-D24A-2DE8-D5C5-4BB9E524D384}"/>
              </a:ext>
            </a:extLst>
          </p:cNvPr>
          <p:cNvSpPr txBox="1"/>
          <p:nvPr/>
        </p:nvSpPr>
        <p:spPr>
          <a:xfrm>
            <a:off x="457199" y="4528551"/>
            <a:ext cx="11500624" cy="1477328"/>
          </a:xfrm>
          <a:prstGeom prst="rect">
            <a:avLst/>
          </a:prstGeom>
          <a:noFill/>
        </p:spPr>
        <p:txBody>
          <a:bodyPr wrap="square" rtlCol="0">
            <a:spAutoFit/>
          </a:bodyPr>
          <a:lstStyle/>
          <a:p>
            <a:r>
              <a:rPr lang="en-US" sz="3600" dirty="0">
                <a:solidFill>
                  <a:srgbClr val="1D2228"/>
                </a:solidFill>
                <a:latin typeface="Helvetica" panose="020B0604020202020204" pitchFamily="34" charset="0"/>
                <a:ea typeface="Times New Roman" panose="02020603050405020304" pitchFamily="18" charset="0"/>
              </a:rPr>
              <a:t>T</a:t>
            </a:r>
            <a:r>
              <a:rPr lang="ro-RO" sz="3600" dirty="0" err="1">
                <a:solidFill>
                  <a:srgbClr val="1D2228"/>
                </a:solidFill>
                <a:effectLst/>
                <a:latin typeface="Helvetica" panose="020B0604020202020204" pitchFamily="34" charset="0"/>
                <a:ea typeface="Times New Roman" panose="02020603050405020304" pitchFamily="18" charset="0"/>
              </a:rPr>
              <a:t>he</a:t>
            </a:r>
            <a:r>
              <a:rPr lang="ro-RO"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most</a:t>
            </a:r>
            <a:r>
              <a:rPr lang="ro-RO"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efficient</a:t>
            </a:r>
            <a:r>
              <a:rPr lang="ro-RO"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tool</a:t>
            </a:r>
            <a:r>
              <a:rPr lang="ro-RO" sz="3600" dirty="0">
                <a:solidFill>
                  <a:srgbClr val="1D2228"/>
                </a:solidFill>
                <a:effectLst/>
                <a:latin typeface="Helvetica" panose="020B0604020202020204" pitchFamily="34" charset="0"/>
                <a:ea typeface="Times New Roman" panose="02020603050405020304" pitchFamily="18" charset="0"/>
              </a:rPr>
              <a:t> for</a:t>
            </a:r>
            <a:r>
              <a:rPr lang="en-US"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distributed</a:t>
            </a:r>
            <a:r>
              <a:rPr lang="ro-RO" sz="3600" dirty="0">
                <a:solidFill>
                  <a:srgbClr val="1D2228"/>
                </a:solidFill>
                <a:effectLst/>
                <a:latin typeface="Helvetica" panose="020B0604020202020204" pitchFamily="34" charset="0"/>
                <a:ea typeface="Times New Roman" panose="02020603050405020304" pitchFamily="18" charset="0"/>
              </a:rPr>
              <a:t> zero-</a:t>
            </a:r>
            <a:r>
              <a:rPr lang="en-US" sz="3600" dirty="0">
                <a:solidFill>
                  <a:srgbClr val="1D2228"/>
                </a:solidFill>
                <a:effectLst/>
                <a:latin typeface="Helvetica" panose="020B0604020202020204" pitchFamily="34" charset="0"/>
                <a:ea typeface="Times New Roman" panose="02020603050405020304" pitchFamily="18" charset="0"/>
              </a:rPr>
              <a:t>c</a:t>
            </a:r>
            <a:r>
              <a:rPr lang="ro-RO" sz="3600" dirty="0" err="1">
                <a:solidFill>
                  <a:srgbClr val="1D2228"/>
                </a:solidFill>
                <a:effectLst/>
                <a:latin typeface="Helvetica" panose="020B0604020202020204" pitchFamily="34" charset="0"/>
                <a:ea typeface="Times New Roman" panose="02020603050405020304" pitchFamily="18" charset="0"/>
              </a:rPr>
              <a:t>arbon</a:t>
            </a:r>
            <a:r>
              <a:rPr lang="ro-RO"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energy</a:t>
            </a:r>
            <a:r>
              <a:rPr lang="ro-RO" sz="3600" dirty="0">
                <a:solidFill>
                  <a:srgbClr val="1D2228"/>
                </a:solidFill>
                <a:effectLst/>
                <a:latin typeface="Helvetica" panose="020B0604020202020204" pitchFamily="34" charset="0"/>
                <a:ea typeface="Times New Roman" panose="02020603050405020304" pitchFamily="18" charset="0"/>
              </a:rPr>
              <a:t> </a:t>
            </a:r>
            <a:r>
              <a:rPr lang="ro-RO" sz="3600" dirty="0" err="1">
                <a:solidFill>
                  <a:srgbClr val="1D2228"/>
                </a:solidFill>
                <a:effectLst/>
                <a:latin typeface="Helvetica" panose="020B0604020202020204" pitchFamily="34" charset="0"/>
                <a:ea typeface="Times New Roman" panose="02020603050405020304" pitchFamily="18" charset="0"/>
              </a:rPr>
              <a:t>systems</a:t>
            </a:r>
            <a:endParaRPr lang="en-US" sz="3600" dirty="0">
              <a:effectLst/>
              <a:latin typeface="Times New Roman" panose="02020603050405020304" pitchFamily="18" charset="0"/>
              <a:ea typeface="Times New Roman" panose="02020603050405020304" pitchFamily="18" charset="0"/>
            </a:endParaRPr>
          </a:p>
          <a:p>
            <a:endParaRPr lang="en-US" dirty="0"/>
          </a:p>
        </p:txBody>
      </p:sp>
      <p:sp>
        <p:nvSpPr>
          <p:cNvPr id="2" name="TextBox 1">
            <a:extLst>
              <a:ext uri="{FF2B5EF4-FFF2-40B4-BE49-F238E27FC236}">
                <a16:creationId xmlns:a16="http://schemas.microsoft.com/office/drawing/2014/main" id="{A34028B7-C2F2-5F5E-4094-DFB27CAE25D7}"/>
              </a:ext>
            </a:extLst>
          </p:cNvPr>
          <p:cNvSpPr txBox="1"/>
          <p:nvPr/>
        </p:nvSpPr>
        <p:spPr>
          <a:xfrm>
            <a:off x="5445592" y="140591"/>
            <a:ext cx="2638959" cy="1323439"/>
          </a:xfrm>
          <a:prstGeom prst="rect">
            <a:avLst/>
          </a:prstGeom>
          <a:noFill/>
        </p:spPr>
        <p:txBody>
          <a:bodyPr wrap="square" rtlCol="0">
            <a:spAutoFit/>
          </a:bodyPr>
          <a:lstStyle/>
          <a:p>
            <a:r>
              <a:rPr lang="en-US" sz="8000" dirty="0">
                <a:solidFill>
                  <a:schemeClr val="bg2"/>
                </a:solidFill>
              </a:rPr>
              <a:t>SPM</a:t>
            </a:r>
          </a:p>
        </p:txBody>
      </p:sp>
    </p:spTree>
    <p:extLst>
      <p:ext uri="{BB962C8B-B14F-4D97-AF65-F5344CB8AC3E}">
        <p14:creationId xmlns:p14="http://schemas.microsoft.com/office/powerpoint/2010/main" val="295540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logo of a person inside a keyhole">
            <a:extLst>
              <a:ext uri="{FF2B5EF4-FFF2-40B4-BE49-F238E27FC236}">
                <a16:creationId xmlns:a16="http://schemas.microsoft.com/office/drawing/2014/main" id="{1780256D-6893-4E9E-CCA2-26CFDB23A563}"/>
              </a:ext>
            </a:extLst>
          </p:cNvPr>
          <p:cNvPicPr>
            <a:picLocks noChangeAspect="1"/>
          </p:cNvPicPr>
          <p:nvPr/>
        </p:nvPicPr>
        <p:blipFill>
          <a:blip r:embed="rId3"/>
          <a:stretch>
            <a:fillRect/>
          </a:stretch>
        </p:blipFill>
        <p:spPr>
          <a:xfrm>
            <a:off x="10088094" y="5185318"/>
            <a:ext cx="2103905" cy="1672682"/>
          </a:xfrm>
          <a:prstGeom prst="rect">
            <a:avLst/>
          </a:prstGeom>
        </p:spPr>
      </p:pic>
      <p:sp>
        <p:nvSpPr>
          <p:cNvPr id="4" name="Title 3">
            <a:extLst>
              <a:ext uri="{FF2B5EF4-FFF2-40B4-BE49-F238E27FC236}">
                <a16:creationId xmlns:a16="http://schemas.microsoft.com/office/drawing/2014/main" id="{0BC044D2-D17D-C04D-CBBA-8B0FA87A7B1C}"/>
              </a:ext>
            </a:extLst>
          </p:cNvPr>
          <p:cNvSpPr>
            <a:spLocks noGrp="1"/>
          </p:cNvSpPr>
          <p:nvPr>
            <p:ph type="title"/>
          </p:nvPr>
        </p:nvSpPr>
        <p:spPr>
          <a:xfrm>
            <a:off x="0" y="0"/>
            <a:ext cx="8909824" cy="744901"/>
          </a:xfrm>
        </p:spPr>
        <p:txBody>
          <a:bodyPr/>
          <a:lstStyle/>
          <a:p>
            <a:r>
              <a:rPr lang="en-US" b="0" dirty="0">
                <a:solidFill>
                  <a:srgbClr val="FF0000"/>
                </a:solidFill>
              </a:rPr>
              <a:t>     </a:t>
            </a:r>
            <a:r>
              <a:rPr lang="en-US" b="0" cap="none" dirty="0">
                <a:solidFill>
                  <a:srgbClr val="FF0000"/>
                </a:solidFill>
              </a:rPr>
              <a:t>Other components of </a:t>
            </a:r>
            <a:r>
              <a:rPr lang="en-US" b="0" dirty="0">
                <a:solidFill>
                  <a:srgbClr val="FF0000"/>
                </a:solidFill>
              </a:rPr>
              <a:t>SPM-I</a:t>
            </a:r>
          </a:p>
        </p:txBody>
      </p:sp>
      <p:pic>
        <p:nvPicPr>
          <p:cNvPr id="9" name="Content Placeholder 8">
            <a:extLst>
              <a:ext uri="{FF2B5EF4-FFF2-40B4-BE49-F238E27FC236}">
                <a16:creationId xmlns:a16="http://schemas.microsoft.com/office/drawing/2014/main" id="{14DC9315-E7B5-86B3-5587-7696AC2A5CA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190015" y="744901"/>
            <a:ext cx="9166304" cy="3644652"/>
          </a:xfrm>
          <a:prstGeom prst="rect">
            <a:avLst/>
          </a:prstGeom>
          <a:noFill/>
          <a:ln>
            <a:noFill/>
          </a:ln>
        </p:spPr>
      </p:pic>
      <p:pic>
        <p:nvPicPr>
          <p:cNvPr id="11" name="Picture 10">
            <a:extLst>
              <a:ext uri="{FF2B5EF4-FFF2-40B4-BE49-F238E27FC236}">
                <a16:creationId xmlns:a16="http://schemas.microsoft.com/office/drawing/2014/main" id="{66C350D9-690B-BCDF-F8F0-8366A6D676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 y="4582498"/>
            <a:ext cx="9546337" cy="2148946"/>
          </a:xfrm>
          <a:prstGeom prst="rect">
            <a:avLst/>
          </a:prstGeom>
          <a:noFill/>
          <a:ln>
            <a:noFill/>
          </a:ln>
        </p:spPr>
      </p:pic>
      <p:sp>
        <p:nvSpPr>
          <p:cNvPr id="12" name="Title 3">
            <a:extLst>
              <a:ext uri="{FF2B5EF4-FFF2-40B4-BE49-F238E27FC236}">
                <a16:creationId xmlns:a16="http://schemas.microsoft.com/office/drawing/2014/main" id="{CC2980AB-9C54-1FB9-DA52-CB22D39F4128}"/>
              </a:ext>
            </a:extLst>
          </p:cNvPr>
          <p:cNvSpPr txBox="1">
            <a:spLocks/>
          </p:cNvSpPr>
          <p:nvPr/>
        </p:nvSpPr>
        <p:spPr>
          <a:xfrm>
            <a:off x="3891777" y="836341"/>
            <a:ext cx="3200400" cy="463890"/>
          </a:xfrm>
          <a:prstGeom prst="rect">
            <a:avLst/>
          </a:prstGeom>
        </p:spPr>
        <p:txBody>
          <a:bodyPr vert="horz" lIns="0" tIns="0" rIns="0" bIns="0" rtlCol="0" anchor="b" anchorCtr="0">
            <a:noAutofit/>
          </a:bodyPr>
          <a:lstStyle>
            <a:lvl1pPr algn="l" defTabSz="914400" rtl="0" eaLnBrk="1" latinLnBrk="0" hangingPunct="1">
              <a:lnSpc>
                <a:spcPts val="4000"/>
              </a:lnSpc>
              <a:spcBef>
                <a:spcPct val="0"/>
              </a:spcBef>
              <a:buNone/>
              <a:defRPr sz="4000" b="1" kern="1200" cap="all" spc="0" baseline="0">
                <a:solidFill>
                  <a:schemeClr val="tx1"/>
                </a:solidFill>
                <a:latin typeface="+mj-lt"/>
                <a:ea typeface="+mj-ea"/>
                <a:cs typeface="+mj-cs"/>
              </a:defRPr>
            </a:lvl1pPr>
          </a:lstStyle>
          <a:p>
            <a:r>
              <a:rPr lang="en-US" b="0" dirty="0">
                <a:solidFill>
                  <a:srgbClr val="FF0000"/>
                </a:solidFill>
              </a:rPr>
              <a:t>  </a:t>
            </a:r>
            <a:r>
              <a:rPr lang="en-US" sz="2800" b="0" dirty="0">
                <a:solidFill>
                  <a:srgbClr val="FF0000"/>
                </a:solidFill>
              </a:rPr>
              <a:t>HVAC </a:t>
            </a:r>
            <a:r>
              <a:rPr lang="en-US" sz="2800" b="0" cap="none" dirty="0">
                <a:solidFill>
                  <a:srgbClr val="FF0000"/>
                </a:solidFill>
              </a:rPr>
              <a:t>system</a:t>
            </a:r>
            <a:endParaRPr lang="en-US" sz="2800" b="0" dirty="0">
              <a:solidFill>
                <a:srgbClr val="FF0000"/>
              </a:solidFill>
            </a:endParaRPr>
          </a:p>
        </p:txBody>
      </p:sp>
      <p:sp>
        <p:nvSpPr>
          <p:cNvPr id="15" name="TextBox 14">
            <a:extLst>
              <a:ext uri="{FF2B5EF4-FFF2-40B4-BE49-F238E27FC236}">
                <a16:creationId xmlns:a16="http://schemas.microsoft.com/office/drawing/2014/main" id="{59B816B3-E1F5-B2B6-F1C9-0909F49AD9D5}"/>
              </a:ext>
            </a:extLst>
          </p:cNvPr>
          <p:cNvSpPr txBox="1"/>
          <p:nvPr/>
        </p:nvSpPr>
        <p:spPr>
          <a:xfrm>
            <a:off x="4036741" y="4301360"/>
            <a:ext cx="2364059" cy="523220"/>
          </a:xfrm>
          <a:prstGeom prst="rect">
            <a:avLst/>
          </a:prstGeom>
          <a:noFill/>
        </p:spPr>
        <p:txBody>
          <a:bodyPr wrap="square" rtlCol="0">
            <a:spAutoFit/>
          </a:bodyPr>
          <a:lstStyle/>
          <a:p>
            <a:r>
              <a:rPr lang="en-US" sz="2800" dirty="0" err="1">
                <a:solidFill>
                  <a:srgbClr val="FF0000"/>
                </a:solidFill>
              </a:rPr>
              <a:t>Hibrid</a:t>
            </a:r>
            <a:r>
              <a:rPr lang="en-US" sz="2800" dirty="0">
                <a:solidFill>
                  <a:srgbClr val="FF0000"/>
                </a:solidFill>
              </a:rPr>
              <a:t> PVT</a:t>
            </a:r>
          </a:p>
        </p:txBody>
      </p:sp>
      <p:sp>
        <p:nvSpPr>
          <p:cNvPr id="16" name="Content Placeholder 5">
            <a:extLst>
              <a:ext uri="{FF2B5EF4-FFF2-40B4-BE49-F238E27FC236}">
                <a16:creationId xmlns:a16="http://schemas.microsoft.com/office/drawing/2014/main" id="{631EEAC2-7199-0326-EA9B-7FC0DBABA13E}"/>
              </a:ext>
            </a:extLst>
          </p:cNvPr>
          <p:cNvSpPr txBox="1">
            <a:spLocks/>
          </p:cNvSpPr>
          <p:nvPr/>
        </p:nvSpPr>
        <p:spPr>
          <a:xfrm>
            <a:off x="7883912" y="192945"/>
            <a:ext cx="4214276" cy="551956"/>
          </a:xfrm>
          <a:prstGeom prst="rect">
            <a:avLst/>
          </a:prstGeom>
        </p:spPr>
        <p:txBody>
          <a:bodyPr vert="horz" lIns="0" tIns="0" rIns="0" bIns="0" rtlCol="0">
            <a:normAutofit/>
          </a:bodyPr>
          <a:lstStyle>
            <a:lvl1pPr marL="0" indent="0" algn="l"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1pPr>
            <a:lvl2pPr marL="457200" indent="-22860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           LEGEND</a:t>
            </a:r>
            <a:r>
              <a:rPr lang="ro-RO" sz="3200" dirty="0"/>
              <a:t>:</a:t>
            </a:r>
            <a:endParaRPr lang="en-US" sz="2400" dirty="0"/>
          </a:p>
        </p:txBody>
      </p:sp>
      <p:sp>
        <p:nvSpPr>
          <p:cNvPr id="17" name="TextBox 16">
            <a:extLst>
              <a:ext uri="{FF2B5EF4-FFF2-40B4-BE49-F238E27FC236}">
                <a16:creationId xmlns:a16="http://schemas.microsoft.com/office/drawing/2014/main" id="{E71950F1-57B8-DFF2-D5C4-DFBD84642DF8}"/>
              </a:ext>
            </a:extLst>
          </p:cNvPr>
          <p:cNvSpPr txBox="1"/>
          <p:nvPr/>
        </p:nvSpPr>
        <p:spPr>
          <a:xfrm>
            <a:off x="8527407" y="659011"/>
            <a:ext cx="3474578" cy="4678204"/>
          </a:xfrm>
          <a:prstGeom prst="rect">
            <a:avLst/>
          </a:prstGeom>
          <a:noFill/>
        </p:spPr>
        <p:txBody>
          <a:bodyPr wrap="square" rtlCol="0">
            <a:spAutoFit/>
          </a:bodyPr>
          <a:lstStyle/>
          <a:p>
            <a:r>
              <a:rPr lang="en-US" sz="2800" dirty="0"/>
              <a:t>8.3=Cold R</a:t>
            </a:r>
            <a:r>
              <a:rPr lang="en-US" sz="1600" dirty="0"/>
              <a:t>HEC</a:t>
            </a:r>
          </a:p>
          <a:p>
            <a:r>
              <a:rPr lang="en-US" sz="2800" dirty="0"/>
              <a:t>8.7=Warm R</a:t>
            </a:r>
            <a:r>
              <a:rPr lang="en-US" sz="1600" dirty="0"/>
              <a:t>HEC</a:t>
            </a:r>
          </a:p>
          <a:p>
            <a:r>
              <a:rPr lang="en-US" sz="2800" dirty="0"/>
              <a:t>8.4=Wall</a:t>
            </a:r>
          </a:p>
          <a:p>
            <a:r>
              <a:rPr lang="en-US" sz="2800" dirty="0"/>
              <a:t>8.5=Active thermal insulation</a:t>
            </a:r>
          </a:p>
          <a:p>
            <a:r>
              <a:rPr lang="en-US" sz="2800" dirty="0"/>
              <a:t>       8.12=Radiator</a:t>
            </a:r>
            <a:endParaRPr lang="ro-RO" sz="2800" dirty="0"/>
          </a:p>
          <a:p>
            <a:endParaRPr lang="ro-RO" sz="2800" dirty="0"/>
          </a:p>
          <a:p>
            <a:endParaRPr lang="ro-RO" sz="2800" dirty="0"/>
          </a:p>
          <a:p>
            <a:r>
              <a:rPr lang="en-US" sz="2800" dirty="0"/>
              <a:t>8.15=heat transfer liquid</a:t>
            </a:r>
            <a:endParaRPr lang="ro-RO" sz="2800" dirty="0"/>
          </a:p>
          <a:p>
            <a:endParaRPr lang="en-US" dirty="0"/>
          </a:p>
        </p:txBody>
      </p:sp>
    </p:spTree>
    <p:extLst>
      <p:ext uri="{BB962C8B-B14F-4D97-AF65-F5344CB8AC3E}">
        <p14:creationId xmlns:p14="http://schemas.microsoft.com/office/powerpoint/2010/main" val="3811950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D893-E98A-260A-9EC4-B9365E533FD5}"/>
              </a:ext>
            </a:extLst>
          </p:cNvPr>
          <p:cNvSpPr>
            <a:spLocks noGrp="1"/>
          </p:cNvSpPr>
          <p:nvPr>
            <p:ph type="title"/>
          </p:nvPr>
        </p:nvSpPr>
        <p:spPr/>
        <p:txBody>
          <a:bodyPr/>
          <a:lstStyle/>
          <a:p>
            <a:br>
              <a:rPr lang="en-US" sz="4800" b="1" dirty="0">
                <a:solidFill>
                  <a:srgbClr val="C00000"/>
                </a:solidFill>
              </a:rPr>
            </a:br>
            <a:r>
              <a:rPr lang="en-US" dirty="0"/>
              <a:t>Thank you</a:t>
            </a:r>
          </a:p>
        </p:txBody>
      </p:sp>
      <p:sp>
        <p:nvSpPr>
          <p:cNvPr id="3" name="Text Placeholder 2">
            <a:extLst>
              <a:ext uri="{FF2B5EF4-FFF2-40B4-BE49-F238E27FC236}">
                <a16:creationId xmlns:a16="http://schemas.microsoft.com/office/drawing/2014/main" id="{FD70D88C-5989-4007-4953-F54A4A34B778}"/>
              </a:ext>
            </a:extLst>
          </p:cNvPr>
          <p:cNvSpPr>
            <a:spLocks noGrp="1"/>
          </p:cNvSpPr>
          <p:nvPr>
            <p:ph type="body" sz="quarter" idx="13"/>
          </p:nvPr>
        </p:nvSpPr>
        <p:spPr>
          <a:xfrm>
            <a:off x="5206600" y="4415883"/>
            <a:ext cx="6551391" cy="1740036"/>
          </a:xfrm>
        </p:spPr>
        <p:txBody>
          <a:bodyPr/>
          <a:lstStyle/>
          <a:p>
            <a:r>
              <a:rPr lang="ro-RO" sz="3200" dirty="0"/>
              <a:t>Arpi </a:t>
            </a:r>
            <a:r>
              <a:rPr lang="ro-RO" sz="3200" dirty="0" err="1"/>
              <a:t>Torok</a:t>
            </a:r>
            <a:r>
              <a:rPr lang="ro-RO" sz="3200" dirty="0"/>
              <a:t> </a:t>
            </a:r>
            <a:endParaRPr lang="en-US" sz="3200" dirty="0"/>
          </a:p>
          <a:p>
            <a:r>
              <a:rPr lang="ro-RO" sz="3200" dirty="0"/>
              <a:t>arpi.torok@sesamtechnology.eu</a:t>
            </a:r>
            <a:endParaRPr lang="en-US" sz="3200" dirty="0"/>
          </a:p>
          <a:p>
            <a:endParaRPr lang="en-US" sz="3200" dirty="0"/>
          </a:p>
          <a:p>
            <a:endParaRPr lang="en-US" dirty="0"/>
          </a:p>
        </p:txBody>
      </p:sp>
      <p:pic>
        <p:nvPicPr>
          <p:cNvPr id="7" name="Picture Placeholder 6" descr="A logo of a person inside a keyhole">
            <a:extLst>
              <a:ext uri="{FF2B5EF4-FFF2-40B4-BE49-F238E27FC236}">
                <a16:creationId xmlns:a16="http://schemas.microsoft.com/office/drawing/2014/main" id="{CCA9E33A-B7BE-5B7F-ED53-DCCA1466C4E4}"/>
              </a:ext>
            </a:extLst>
          </p:cNvPr>
          <p:cNvPicPr>
            <a:picLocks noGrp="1" noChangeAspect="1"/>
          </p:cNvPicPr>
          <p:nvPr>
            <p:ph type="pic" sz="quarter" idx="14"/>
          </p:nvPr>
        </p:nvPicPr>
        <p:blipFill>
          <a:blip r:embed="rId3"/>
          <a:srcRect l="10248" r="10248"/>
          <a:stretch>
            <a:fillRect/>
          </a:stretch>
        </p:blipFill>
        <p:spPr>
          <a:xfrm>
            <a:off x="1371600" y="3205163"/>
            <a:ext cx="3043238" cy="3043237"/>
          </a:xfrm>
          <a:prstGeom prst="rect">
            <a:avLst/>
          </a:prstGeom>
        </p:spPr>
      </p:pic>
      <p:sp>
        <p:nvSpPr>
          <p:cNvPr id="4" name="TextBox 3">
            <a:extLst>
              <a:ext uri="{FF2B5EF4-FFF2-40B4-BE49-F238E27FC236}">
                <a16:creationId xmlns:a16="http://schemas.microsoft.com/office/drawing/2014/main" id="{CB3A6E6E-32A4-06AB-743E-340861A9683D}"/>
              </a:ext>
            </a:extLst>
          </p:cNvPr>
          <p:cNvSpPr txBox="1"/>
          <p:nvPr/>
        </p:nvSpPr>
        <p:spPr>
          <a:xfrm>
            <a:off x="724829" y="457200"/>
            <a:ext cx="4616605" cy="1569660"/>
          </a:xfrm>
          <a:prstGeom prst="rect">
            <a:avLst/>
          </a:prstGeom>
          <a:noFill/>
        </p:spPr>
        <p:txBody>
          <a:bodyPr wrap="square" rtlCol="0">
            <a:spAutoFit/>
          </a:bodyPr>
          <a:lstStyle/>
          <a:p>
            <a:r>
              <a:rPr lang="en-US" sz="3200" b="1" dirty="0">
                <a:solidFill>
                  <a:srgbClr val="C00000"/>
                </a:solidFill>
              </a:rPr>
              <a:t>SESAM</a:t>
            </a:r>
            <a:br>
              <a:rPr lang="en-US" sz="3200" b="1" dirty="0">
                <a:solidFill>
                  <a:srgbClr val="C00000"/>
                </a:solidFill>
              </a:rPr>
            </a:br>
            <a:r>
              <a:rPr lang="en-US" sz="3200" b="1" dirty="0">
                <a:solidFill>
                  <a:srgbClr val="C00000"/>
                </a:solidFill>
              </a:rPr>
              <a:t>       TECHNOLOGY</a:t>
            </a:r>
            <a:br>
              <a:rPr lang="en-US" sz="3200" b="1" dirty="0">
                <a:solidFill>
                  <a:srgbClr val="C00000"/>
                </a:solidFill>
              </a:rPr>
            </a:br>
            <a:r>
              <a:rPr lang="en-US" sz="3200" b="1" dirty="0">
                <a:solidFill>
                  <a:srgbClr val="C00000"/>
                </a:solidFill>
              </a:rPr>
              <a:t>              SRL BERCENI</a:t>
            </a:r>
            <a:endParaRPr lang="en-US" sz="3200" dirty="0"/>
          </a:p>
        </p:txBody>
      </p:sp>
      <p:sp>
        <p:nvSpPr>
          <p:cNvPr id="5" name="TextBox 4">
            <a:extLst>
              <a:ext uri="{FF2B5EF4-FFF2-40B4-BE49-F238E27FC236}">
                <a16:creationId xmlns:a16="http://schemas.microsoft.com/office/drawing/2014/main" id="{E632EAE1-9A43-95BA-739C-BA6C2A085C90}"/>
              </a:ext>
            </a:extLst>
          </p:cNvPr>
          <p:cNvSpPr txBox="1"/>
          <p:nvPr/>
        </p:nvSpPr>
        <p:spPr>
          <a:xfrm>
            <a:off x="6389649" y="585216"/>
            <a:ext cx="5174166" cy="1200329"/>
          </a:xfrm>
          <a:prstGeom prst="rect">
            <a:avLst/>
          </a:prstGeom>
          <a:noFill/>
        </p:spPr>
        <p:txBody>
          <a:bodyPr wrap="square" rtlCol="0">
            <a:spAutoFit/>
          </a:bodyPr>
          <a:lstStyle/>
          <a:p>
            <a:r>
              <a:rPr lang="en-US" sz="2400" b="1" dirty="0" err="1">
                <a:solidFill>
                  <a:srgbClr val="C00000"/>
                </a:solidFill>
              </a:rPr>
              <a:t>Comuna</a:t>
            </a:r>
            <a:r>
              <a:rPr lang="en-US" sz="2400" b="1" dirty="0">
                <a:solidFill>
                  <a:srgbClr val="C00000"/>
                </a:solidFill>
              </a:rPr>
              <a:t>  BERCENI</a:t>
            </a:r>
            <a:br>
              <a:rPr lang="en-US" sz="2400" b="1" dirty="0">
                <a:solidFill>
                  <a:srgbClr val="C00000"/>
                </a:solidFill>
              </a:rPr>
            </a:br>
            <a:r>
              <a:rPr lang="en-US" sz="2400" b="1" dirty="0">
                <a:solidFill>
                  <a:srgbClr val="C00000"/>
                </a:solidFill>
              </a:rPr>
              <a:t>       </a:t>
            </a:r>
            <a:r>
              <a:rPr lang="en-US" sz="2400" b="1" dirty="0" err="1">
                <a:solidFill>
                  <a:srgbClr val="C00000"/>
                </a:solidFill>
              </a:rPr>
              <a:t>jude</a:t>
            </a:r>
            <a:r>
              <a:rPr lang="ro-RO" sz="2400" b="1" dirty="0" err="1">
                <a:solidFill>
                  <a:srgbClr val="C00000"/>
                </a:solidFill>
              </a:rPr>
              <a:t>țul</a:t>
            </a:r>
            <a:r>
              <a:rPr lang="ro-RO" sz="2400" b="1" dirty="0">
                <a:solidFill>
                  <a:srgbClr val="C00000"/>
                </a:solidFill>
              </a:rPr>
              <a:t>  ILFOV</a:t>
            </a:r>
            <a:br>
              <a:rPr lang="en-US" sz="2400" b="1" dirty="0">
                <a:solidFill>
                  <a:srgbClr val="C00000"/>
                </a:solidFill>
              </a:rPr>
            </a:br>
            <a:r>
              <a:rPr lang="en-US" sz="2400" b="1" dirty="0">
                <a:solidFill>
                  <a:srgbClr val="C00000"/>
                </a:solidFill>
              </a:rPr>
              <a:t>              </a:t>
            </a:r>
            <a:r>
              <a:rPr lang="ro-RO" sz="2400" b="1" dirty="0">
                <a:solidFill>
                  <a:srgbClr val="C00000"/>
                </a:solidFill>
              </a:rPr>
              <a:t>ROMANIA</a:t>
            </a:r>
            <a:endParaRPr lang="en-US" sz="2400" dirty="0"/>
          </a:p>
        </p:txBody>
      </p:sp>
    </p:spTree>
    <p:extLst>
      <p:ext uri="{BB962C8B-B14F-4D97-AF65-F5344CB8AC3E}">
        <p14:creationId xmlns:p14="http://schemas.microsoft.com/office/powerpoint/2010/main" val="427394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98432-2D58-D940-A0AE-7748E2A4879B}"/>
              </a:ext>
            </a:extLst>
          </p:cNvPr>
          <p:cNvSpPr>
            <a:spLocks noGrp="1"/>
          </p:cNvSpPr>
          <p:nvPr>
            <p:ph type="ctrTitle"/>
          </p:nvPr>
        </p:nvSpPr>
        <p:spPr>
          <a:xfrm>
            <a:off x="394127" y="747625"/>
            <a:ext cx="11403746" cy="5245769"/>
          </a:xfrm>
        </p:spPr>
        <p:txBody>
          <a:bodyPr/>
          <a:lstStyle/>
          <a:p>
            <a:pPr>
              <a:lnSpc>
                <a:spcPct val="100000"/>
              </a:lnSpc>
            </a:pPr>
            <a:r>
              <a:rPr lang="en-US" sz="3600" b="0" cap="none" dirty="0">
                <a:solidFill>
                  <a:schemeClr val="tx1"/>
                </a:solidFill>
              </a:rPr>
              <a:t>Universality</a:t>
            </a:r>
            <a:r>
              <a:rPr lang="ro-RO" sz="3200" b="0" cap="none" dirty="0">
                <a:solidFill>
                  <a:schemeClr val="tx1"/>
                </a:solidFill>
              </a:rPr>
              <a:t> </a:t>
            </a:r>
            <a:r>
              <a:rPr lang="en-US" sz="2400" b="0" cap="none" dirty="0"/>
              <a:t>: </a:t>
            </a:r>
            <a:r>
              <a:rPr lang="en-US" sz="2800" b="0" cap="none" dirty="0"/>
              <a:t>can capture, convert, store, distribute</a:t>
            </a:r>
            <a:r>
              <a:rPr lang="ro-RO" sz="2800" b="0" cap="none" dirty="0"/>
              <a:t> </a:t>
            </a:r>
            <a:r>
              <a:rPr lang="en-US" sz="2800" b="0" cap="none" dirty="0"/>
              <a:t>mechanical/electrical and thermal energy from/to any sources, from the smallest to the largest</a:t>
            </a:r>
            <a:br>
              <a:rPr lang="en-US" sz="2400" b="0" cap="none" dirty="0"/>
            </a:br>
            <a:r>
              <a:rPr lang="en-US" sz="3600" b="0" cap="none" dirty="0">
                <a:solidFill>
                  <a:schemeClr val="tx1"/>
                </a:solidFill>
              </a:rPr>
              <a:t>Efficiency</a:t>
            </a:r>
            <a:r>
              <a:rPr lang="ro-RO" sz="3200" b="0" cap="none" dirty="0">
                <a:solidFill>
                  <a:schemeClr val="tx1"/>
                </a:solidFill>
              </a:rPr>
              <a:t> </a:t>
            </a:r>
            <a:r>
              <a:rPr lang="en-US" sz="2400" b="0" cap="none" dirty="0"/>
              <a:t>: </a:t>
            </a:r>
            <a:r>
              <a:rPr lang="en-US" sz="2800" b="0" cap="none" dirty="0"/>
              <a:t>all processes are </a:t>
            </a:r>
            <a:r>
              <a:rPr lang="en-US" sz="2800" b="0" cap="none" dirty="0" err="1"/>
              <a:t>exergetically</a:t>
            </a:r>
            <a:r>
              <a:rPr lang="en-US" sz="2800" b="0" cap="none" dirty="0"/>
              <a:t> optimized</a:t>
            </a:r>
            <a:br>
              <a:rPr lang="en-US" sz="2400" b="0" cap="none" dirty="0"/>
            </a:br>
            <a:r>
              <a:rPr lang="en-US" sz="3600" b="0" cap="none" dirty="0">
                <a:solidFill>
                  <a:schemeClr val="tx1"/>
                </a:solidFill>
              </a:rPr>
              <a:t>Flexibility</a:t>
            </a:r>
            <a:r>
              <a:rPr lang="ro-RO" sz="3200" b="0" cap="none" dirty="0">
                <a:solidFill>
                  <a:schemeClr val="tx1"/>
                </a:solidFill>
              </a:rPr>
              <a:t> </a:t>
            </a:r>
            <a:r>
              <a:rPr lang="en-US" sz="2400" b="0" cap="none" dirty="0"/>
              <a:t>: </a:t>
            </a:r>
            <a:r>
              <a:rPr lang="en-US" sz="2800" b="0" cap="none" dirty="0"/>
              <a:t>can be realized in various variants, for a variable number of sources and users</a:t>
            </a:r>
            <a:br>
              <a:rPr lang="en-US" sz="2800" b="0" cap="none" dirty="0"/>
            </a:br>
            <a:r>
              <a:rPr lang="en-US" sz="3600" b="0" cap="none" dirty="0">
                <a:solidFill>
                  <a:schemeClr val="tx1"/>
                </a:solidFill>
              </a:rPr>
              <a:t>Perfect adaptability </a:t>
            </a:r>
            <a:r>
              <a:rPr lang="en-US" sz="2800" b="0" cap="none" dirty="0"/>
              <a:t>to any type of application served, with components adapted to the temperature, power and mobility range of the application</a:t>
            </a:r>
            <a:br>
              <a:rPr lang="en-US" sz="2800" b="0" cap="none" dirty="0"/>
            </a:br>
            <a:r>
              <a:rPr lang="en-US" sz="3600" b="0" cap="none" dirty="0">
                <a:solidFill>
                  <a:schemeClr val="tx1"/>
                </a:solidFill>
              </a:rPr>
              <a:t>Profitability</a:t>
            </a:r>
            <a:r>
              <a:rPr lang="ro-RO" sz="3200" b="0" cap="none" dirty="0">
                <a:solidFill>
                  <a:schemeClr val="tx1"/>
                </a:solidFill>
              </a:rPr>
              <a:t> </a:t>
            </a:r>
            <a:r>
              <a:rPr lang="en-US" sz="2400" b="0" cap="none" dirty="0"/>
              <a:t>: </a:t>
            </a:r>
            <a:r>
              <a:rPr lang="en-US" sz="2800" b="0" cap="none" dirty="0"/>
              <a:t>low manufacturing, operability, maintenance costs, doubled by high productivity</a:t>
            </a:r>
            <a:br>
              <a:rPr lang="en-US" sz="2400" b="0" cap="none" dirty="0"/>
            </a:br>
            <a:endParaRPr lang="en-US" sz="2800" b="0" cap="none" dirty="0"/>
          </a:p>
        </p:txBody>
      </p:sp>
      <p:sp>
        <p:nvSpPr>
          <p:cNvPr id="7" name="Subtitle 6">
            <a:extLst>
              <a:ext uri="{FF2B5EF4-FFF2-40B4-BE49-F238E27FC236}">
                <a16:creationId xmlns:a16="http://schemas.microsoft.com/office/drawing/2014/main" id="{4C780BDD-62B7-3E51-C2DE-09259F62CC03}"/>
              </a:ext>
            </a:extLst>
          </p:cNvPr>
          <p:cNvSpPr>
            <a:spLocks noGrp="1"/>
          </p:cNvSpPr>
          <p:nvPr>
            <p:ph type="subTitle" idx="1"/>
          </p:nvPr>
        </p:nvSpPr>
        <p:spPr>
          <a:xfrm>
            <a:off x="157529" y="100362"/>
            <a:ext cx="3801154" cy="647264"/>
          </a:xfrm>
        </p:spPr>
        <p:txBody>
          <a:bodyPr>
            <a:noAutofit/>
          </a:bodyPr>
          <a:lstStyle/>
          <a:p>
            <a:r>
              <a:rPr lang="en-US" sz="4800" dirty="0">
                <a:solidFill>
                  <a:srgbClr val="FF0000"/>
                </a:solidFill>
              </a:rPr>
              <a:t>Advantage</a:t>
            </a:r>
            <a:r>
              <a:rPr lang="ro-RO" sz="4800" dirty="0">
                <a:solidFill>
                  <a:srgbClr val="FF0000"/>
                </a:solidFill>
              </a:rPr>
              <a:t>s:</a:t>
            </a:r>
            <a:endParaRPr lang="en-US" sz="4800" dirty="0">
              <a:solidFill>
                <a:srgbClr val="FF0000"/>
              </a:solidFill>
            </a:endParaRPr>
          </a:p>
        </p:txBody>
      </p:sp>
    </p:spTree>
    <p:extLst>
      <p:ext uri="{BB962C8B-B14F-4D97-AF65-F5344CB8AC3E}">
        <p14:creationId xmlns:p14="http://schemas.microsoft.com/office/powerpoint/2010/main" val="3749168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F6786D-8EEB-943E-5290-9761CB6364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B82BF25-4784-53D9-07B2-E36524730135}"/>
              </a:ext>
            </a:extLst>
          </p:cNvPr>
          <p:cNvSpPr>
            <a:spLocks noGrp="1"/>
          </p:cNvSpPr>
          <p:nvPr>
            <p:ph type="ctrTitle"/>
          </p:nvPr>
        </p:nvSpPr>
        <p:spPr>
          <a:xfrm>
            <a:off x="264513" y="785332"/>
            <a:ext cx="11927487" cy="6072668"/>
          </a:xfrm>
        </p:spPr>
        <p:txBody>
          <a:bodyPr/>
          <a:lstStyle/>
          <a:p>
            <a:pPr>
              <a:lnSpc>
                <a:spcPct val="100000"/>
              </a:lnSpc>
            </a:pPr>
            <a:r>
              <a:rPr lang="en-US" sz="3200" b="0" cap="none" dirty="0">
                <a:solidFill>
                  <a:schemeClr val="tx1"/>
                </a:solidFill>
              </a:rPr>
              <a:t>Modularity</a:t>
            </a:r>
            <a:r>
              <a:rPr lang="en-US" sz="2800" b="0" cap="none" dirty="0">
                <a:solidFill>
                  <a:schemeClr val="tx1"/>
                </a:solidFill>
              </a:rPr>
              <a:t>:</a:t>
            </a:r>
            <a:r>
              <a:rPr lang="en-US" sz="2800" b="0" cap="none" dirty="0"/>
              <a:t> parts of the installation can be added, </a:t>
            </a:r>
            <a:r>
              <a:rPr lang="ro-RO" sz="2800" b="0" cap="none" dirty="0" err="1"/>
              <a:t>replaced</a:t>
            </a:r>
            <a:r>
              <a:rPr lang="ro-RO" sz="2800" b="0" cap="none" dirty="0"/>
              <a:t>, or</a:t>
            </a:r>
            <a:r>
              <a:rPr lang="en-US" sz="2800" b="0" cap="none" dirty="0"/>
              <a:t> removed at any time</a:t>
            </a:r>
            <a:br>
              <a:rPr lang="ro-RO" sz="2800" b="0" cap="none" dirty="0"/>
            </a:br>
            <a:r>
              <a:rPr lang="en-US" sz="3200" b="0" cap="none" dirty="0">
                <a:solidFill>
                  <a:schemeClr val="tx1"/>
                </a:solidFill>
              </a:rPr>
              <a:t>Energy security</a:t>
            </a:r>
            <a:r>
              <a:rPr lang="en-US" sz="2800" b="0" cap="none" dirty="0">
                <a:solidFill>
                  <a:schemeClr val="tx1"/>
                </a:solidFill>
              </a:rPr>
              <a:t>: </a:t>
            </a:r>
            <a:r>
              <a:rPr lang="en-US" sz="2800" b="0" cap="none" dirty="0">
                <a:solidFill>
                  <a:schemeClr val="bg2"/>
                </a:solidFill>
              </a:rPr>
              <a:t>can incorporate any </a:t>
            </a:r>
            <a:r>
              <a:rPr lang="ro-RO" sz="2800" b="0" cap="none" dirty="0" err="1">
                <a:solidFill>
                  <a:schemeClr val="bg2"/>
                </a:solidFill>
              </a:rPr>
              <a:t>energy</a:t>
            </a:r>
            <a:r>
              <a:rPr lang="ro-RO" sz="2800" b="0" cap="none" dirty="0">
                <a:solidFill>
                  <a:schemeClr val="bg2"/>
                </a:solidFill>
              </a:rPr>
              <a:t> </a:t>
            </a:r>
            <a:r>
              <a:rPr lang="en-US" sz="2800" b="0" cap="none" dirty="0">
                <a:solidFill>
                  <a:schemeClr val="bg2"/>
                </a:solidFill>
              </a:rPr>
              <a:t>production unit and any consumer from the electrical network, increasing its flexibility and safety</a:t>
            </a:r>
            <a:r>
              <a:rPr lang="ro-RO" sz="2800" b="0" cap="none" dirty="0">
                <a:solidFill>
                  <a:schemeClr val="bg2"/>
                </a:solidFill>
              </a:rPr>
              <a:t>. </a:t>
            </a:r>
            <a:r>
              <a:rPr lang="en-US" sz="2800" b="0" cap="none" dirty="0">
                <a:solidFill>
                  <a:schemeClr val="bg2"/>
                </a:solidFill>
              </a:rPr>
              <a:t>The coupling of all these modules leads to the most secure and efficient distributed network</a:t>
            </a:r>
            <a:br>
              <a:rPr lang="en-US" sz="2800" b="0" cap="none" dirty="0">
                <a:solidFill>
                  <a:schemeClr val="tx1"/>
                </a:solidFill>
              </a:rPr>
            </a:br>
            <a:r>
              <a:rPr lang="en-US" sz="3200" b="0" cap="none" dirty="0">
                <a:solidFill>
                  <a:schemeClr val="tx1"/>
                </a:solidFill>
              </a:rPr>
              <a:t>Maneuverability:</a:t>
            </a:r>
            <a:r>
              <a:rPr lang="en-US" sz="2800" b="0" cap="none" dirty="0">
                <a:solidFill>
                  <a:schemeClr val="tx1"/>
                </a:solidFill>
              </a:rPr>
              <a:t> </a:t>
            </a:r>
            <a:r>
              <a:rPr lang="en-US" sz="2800" b="0" cap="none" dirty="0">
                <a:solidFill>
                  <a:schemeClr val="bg2"/>
                </a:solidFill>
              </a:rPr>
              <a:t>is equipped with an intelligent processor that </a:t>
            </a:r>
            <a:r>
              <a:rPr lang="en-US" sz="2800" b="0" cap="none" dirty="0" err="1">
                <a:solidFill>
                  <a:schemeClr val="bg2"/>
                </a:solidFill>
              </a:rPr>
              <a:t>exergetically</a:t>
            </a:r>
            <a:r>
              <a:rPr lang="en-US" sz="2800" b="0" cap="none" dirty="0">
                <a:solidFill>
                  <a:schemeClr val="bg2"/>
                </a:solidFill>
              </a:rPr>
              <a:t> optimizes both each process and the entire module, modifying the system configuration, the optimal operating time interval for each configuration, based on the measurement of the main parameters, of orders received from the dispatch, weather forecasts and energy price predictions, collected from the Internet</a:t>
            </a:r>
            <a:endParaRPr lang="en-US" sz="2400" b="0" cap="none" dirty="0">
              <a:solidFill>
                <a:schemeClr val="bg2"/>
              </a:solidFill>
            </a:endParaRPr>
          </a:p>
        </p:txBody>
      </p:sp>
      <p:sp>
        <p:nvSpPr>
          <p:cNvPr id="7" name="Subtitle 6">
            <a:extLst>
              <a:ext uri="{FF2B5EF4-FFF2-40B4-BE49-F238E27FC236}">
                <a16:creationId xmlns:a16="http://schemas.microsoft.com/office/drawing/2014/main" id="{A73B8C50-5608-A791-C3A7-8DFA8F38528A}"/>
              </a:ext>
            </a:extLst>
          </p:cNvPr>
          <p:cNvSpPr>
            <a:spLocks noGrp="1"/>
          </p:cNvSpPr>
          <p:nvPr>
            <p:ph type="subTitle" idx="1"/>
          </p:nvPr>
        </p:nvSpPr>
        <p:spPr>
          <a:xfrm>
            <a:off x="157528" y="0"/>
            <a:ext cx="3868061" cy="747625"/>
          </a:xfrm>
        </p:spPr>
        <p:txBody>
          <a:bodyPr>
            <a:noAutofit/>
          </a:bodyPr>
          <a:lstStyle/>
          <a:p>
            <a:r>
              <a:rPr lang="en-US" sz="4800" dirty="0">
                <a:solidFill>
                  <a:srgbClr val="FF0000"/>
                </a:solidFill>
              </a:rPr>
              <a:t>Advantage</a:t>
            </a:r>
            <a:r>
              <a:rPr lang="ro-RO" sz="4800" dirty="0">
                <a:solidFill>
                  <a:srgbClr val="FF0000"/>
                </a:solidFill>
              </a:rPr>
              <a:t>s:</a:t>
            </a:r>
            <a:endParaRPr lang="en-US" sz="4800" dirty="0">
              <a:solidFill>
                <a:srgbClr val="FF0000"/>
              </a:solidFill>
            </a:endParaRPr>
          </a:p>
        </p:txBody>
      </p:sp>
    </p:spTree>
    <p:extLst>
      <p:ext uri="{BB962C8B-B14F-4D97-AF65-F5344CB8AC3E}">
        <p14:creationId xmlns:p14="http://schemas.microsoft.com/office/powerpoint/2010/main" val="3335844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2279E9-2D0F-D79B-AD07-B16A9A23610C}"/>
              </a:ext>
            </a:extLst>
          </p:cNvPr>
          <p:cNvSpPr>
            <a:spLocks noGrp="1"/>
          </p:cNvSpPr>
          <p:nvPr>
            <p:ph type="title"/>
          </p:nvPr>
        </p:nvSpPr>
        <p:spPr>
          <a:xfrm>
            <a:off x="178419" y="156115"/>
            <a:ext cx="7611681" cy="841097"/>
          </a:xfrm>
        </p:spPr>
        <p:txBody>
          <a:bodyPr/>
          <a:lstStyle/>
          <a:p>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br>
              <a:rPr lang="en-US" cap="none" dirty="0"/>
            </a:br>
            <a:r>
              <a:rPr lang="en-US" cap="none" dirty="0"/>
              <a:t>The core of </a:t>
            </a:r>
            <a:r>
              <a:rPr lang="en-US" sz="4800" cap="none" dirty="0"/>
              <a:t>SPM</a:t>
            </a:r>
            <a:r>
              <a:rPr lang="en-US" cap="none" dirty="0"/>
              <a:t> </a:t>
            </a:r>
            <a:r>
              <a:rPr lang="en-US" dirty="0"/>
              <a:t>Structure</a:t>
            </a:r>
          </a:p>
        </p:txBody>
      </p:sp>
      <p:sp>
        <p:nvSpPr>
          <p:cNvPr id="6" name="Content Placeholder 5">
            <a:extLst>
              <a:ext uri="{FF2B5EF4-FFF2-40B4-BE49-F238E27FC236}">
                <a16:creationId xmlns:a16="http://schemas.microsoft.com/office/drawing/2014/main" id="{62FF1654-306D-262A-D360-5E5C2E6B39E3}"/>
              </a:ext>
            </a:extLst>
          </p:cNvPr>
          <p:cNvSpPr>
            <a:spLocks noGrp="1"/>
          </p:cNvSpPr>
          <p:nvPr>
            <p:ph sz="half" idx="2"/>
          </p:nvPr>
        </p:nvSpPr>
        <p:spPr>
          <a:xfrm>
            <a:off x="7883912" y="40440"/>
            <a:ext cx="4214276" cy="956774"/>
          </a:xfrm>
        </p:spPr>
        <p:txBody>
          <a:bodyPr>
            <a:normAutofit lnSpcReduction="10000"/>
          </a:bodyPr>
          <a:lstStyle/>
          <a:p>
            <a:endParaRPr lang="en-US" sz="3200" dirty="0"/>
          </a:p>
          <a:p>
            <a:r>
              <a:rPr lang="en-US" sz="3200" dirty="0"/>
              <a:t>LEGEND</a:t>
            </a:r>
            <a:r>
              <a:rPr lang="ro-RO" sz="3200" dirty="0"/>
              <a:t>:</a:t>
            </a:r>
            <a:endParaRPr lang="en-US" sz="2400" dirty="0"/>
          </a:p>
        </p:txBody>
      </p:sp>
      <p:pic>
        <p:nvPicPr>
          <p:cNvPr id="2051" name="Picture 3">
            <a:extLst>
              <a:ext uri="{FF2B5EF4-FFF2-40B4-BE49-F238E27FC236}">
                <a16:creationId xmlns:a16="http://schemas.microsoft.com/office/drawing/2014/main" id="{40E9F585-3A5B-0003-B7E8-2E3A2636C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12" y="997213"/>
            <a:ext cx="8229062" cy="5820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CE68D5E-662B-29C5-1C28-627A4FE90C0D}"/>
              </a:ext>
            </a:extLst>
          </p:cNvPr>
          <p:cNvSpPr txBox="1"/>
          <p:nvPr/>
        </p:nvSpPr>
        <p:spPr>
          <a:xfrm>
            <a:off x="7710095" y="997212"/>
            <a:ext cx="4481905" cy="7694414"/>
          </a:xfrm>
          <a:prstGeom prst="rect">
            <a:avLst/>
          </a:prstGeom>
          <a:noFill/>
        </p:spPr>
        <p:txBody>
          <a:bodyPr wrap="square" rtlCol="0">
            <a:spAutoFit/>
          </a:bodyPr>
          <a:lstStyle/>
          <a:p>
            <a:r>
              <a:rPr lang="en-US" sz="2800" dirty="0"/>
              <a:t>R</a:t>
            </a:r>
            <a:r>
              <a:rPr lang="ro-RO" sz="2000" dirty="0"/>
              <a:t>h</a:t>
            </a:r>
            <a:r>
              <a:rPr lang="ro-RO" sz="2800" dirty="0"/>
              <a:t> = hot </a:t>
            </a:r>
            <a:r>
              <a:rPr lang="ro-RO" sz="2800" dirty="0" err="1"/>
              <a:t>tank</a:t>
            </a:r>
            <a:endParaRPr lang="ro-RO" sz="2800" dirty="0"/>
          </a:p>
          <a:p>
            <a:r>
              <a:rPr lang="en-US" sz="2800" dirty="0"/>
              <a:t>R</a:t>
            </a:r>
            <a:r>
              <a:rPr lang="ro-RO" sz="2000" dirty="0"/>
              <a:t>c</a:t>
            </a:r>
            <a:r>
              <a:rPr lang="ro-RO" sz="2800" dirty="0"/>
              <a:t> = </a:t>
            </a:r>
            <a:r>
              <a:rPr lang="ro-RO" sz="2800" dirty="0" err="1"/>
              <a:t>cold</a:t>
            </a:r>
            <a:r>
              <a:rPr lang="ro-RO" sz="2800" dirty="0"/>
              <a:t> </a:t>
            </a:r>
            <a:r>
              <a:rPr lang="ro-RO" sz="2800" dirty="0" err="1"/>
              <a:t>tank</a:t>
            </a:r>
            <a:endParaRPr lang="ro-RO" sz="2800" dirty="0"/>
          </a:p>
          <a:p>
            <a:r>
              <a:rPr lang="en-US" sz="2800" dirty="0"/>
              <a:t>R</a:t>
            </a:r>
            <a:r>
              <a:rPr lang="ro-RO" sz="2000" dirty="0" err="1"/>
              <a:t>ext</a:t>
            </a:r>
            <a:r>
              <a:rPr lang="ro-RO" sz="2800" dirty="0"/>
              <a:t> = </a:t>
            </a:r>
            <a:r>
              <a:rPr lang="ro-RO" sz="2800" dirty="0" err="1"/>
              <a:t>heat</a:t>
            </a:r>
            <a:r>
              <a:rPr lang="ro-RO" sz="2800" dirty="0"/>
              <a:t> </a:t>
            </a:r>
            <a:r>
              <a:rPr lang="ro-RO" sz="2800" dirty="0" err="1"/>
              <a:t>exchanger</a:t>
            </a:r>
            <a:endParaRPr lang="ro-RO" sz="2800" dirty="0"/>
          </a:p>
          <a:p>
            <a:r>
              <a:rPr lang="ro-RO" sz="2800" dirty="0"/>
              <a:t>I</a:t>
            </a:r>
            <a:r>
              <a:rPr lang="ro-RO" sz="2000" dirty="0"/>
              <a:t>z</a:t>
            </a:r>
            <a:r>
              <a:rPr lang="ro-RO" sz="2800" dirty="0"/>
              <a:t> = </a:t>
            </a:r>
            <a:r>
              <a:rPr lang="ro-RO" sz="2800" dirty="0" err="1"/>
              <a:t>isothermalizer</a:t>
            </a:r>
            <a:endParaRPr lang="ro-RO" sz="2800" dirty="0"/>
          </a:p>
          <a:p>
            <a:r>
              <a:rPr lang="ro-RO" sz="2800" dirty="0"/>
              <a:t>P= </a:t>
            </a:r>
            <a:r>
              <a:rPr lang="ro-RO" sz="2800" dirty="0" err="1"/>
              <a:t>pump</a:t>
            </a:r>
            <a:endParaRPr lang="ro-RO" sz="2800" dirty="0"/>
          </a:p>
          <a:p>
            <a:r>
              <a:rPr lang="ro-RO" sz="2800" dirty="0"/>
              <a:t>C= adiabatic </a:t>
            </a:r>
            <a:r>
              <a:rPr lang="ro-RO" sz="2800" dirty="0" err="1"/>
              <a:t>compressor</a:t>
            </a:r>
            <a:endParaRPr lang="ro-RO" sz="2800" dirty="0"/>
          </a:p>
          <a:p>
            <a:r>
              <a:rPr lang="ro-RO" sz="2800" dirty="0"/>
              <a:t>E= adiabatic </a:t>
            </a:r>
            <a:r>
              <a:rPr lang="ro-RO" sz="2800" dirty="0" err="1"/>
              <a:t>expander</a:t>
            </a:r>
            <a:endParaRPr lang="ro-RO" sz="2800" dirty="0"/>
          </a:p>
          <a:p>
            <a:r>
              <a:rPr lang="ro-RO" sz="2800" dirty="0"/>
              <a:t>M= electric motor</a:t>
            </a:r>
          </a:p>
          <a:p>
            <a:r>
              <a:rPr lang="ro-RO" sz="2800" dirty="0"/>
              <a:t>P= </a:t>
            </a:r>
            <a:r>
              <a:rPr lang="ro-RO" sz="2800" dirty="0" err="1"/>
              <a:t>synchronous</a:t>
            </a:r>
            <a:r>
              <a:rPr lang="ro-RO" sz="2800" dirty="0"/>
              <a:t> electric </a:t>
            </a:r>
          </a:p>
          <a:p>
            <a:r>
              <a:rPr lang="ro-RO" sz="2800" dirty="0"/>
              <a:t>     generator</a:t>
            </a:r>
          </a:p>
          <a:p>
            <a:r>
              <a:rPr lang="ro-RO" sz="2800" dirty="0"/>
              <a:t>D= </a:t>
            </a:r>
            <a:r>
              <a:rPr lang="ro-RO" sz="2800" dirty="0" err="1"/>
              <a:t>clutch</a:t>
            </a:r>
            <a:endParaRPr lang="ro-RO" sz="2800" dirty="0"/>
          </a:p>
          <a:p>
            <a:r>
              <a:rPr lang="ro-RO" sz="2800" dirty="0"/>
              <a:t>V= </a:t>
            </a:r>
            <a:r>
              <a:rPr lang="en-US" sz="2800" dirty="0"/>
              <a:t>v</a:t>
            </a:r>
            <a:r>
              <a:rPr lang="ro-RO" sz="2800" dirty="0" err="1"/>
              <a:t>alve</a:t>
            </a:r>
            <a:endParaRPr lang="en-US" sz="2800" dirty="0"/>
          </a:p>
          <a:p>
            <a:r>
              <a:rPr lang="en-US" sz="2800" dirty="0"/>
              <a:t>B</a:t>
            </a:r>
            <a:r>
              <a:rPr lang="ro-RO" sz="2800" dirty="0"/>
              <a:t>= </a:t>
            </a:r>
            <a:r>
              <a:rPr lang="en-US" sz="2800" dirty="0"/>
              <a:t>electric battery</a:t>
            </a:r>
            <a:endParaRPr lang="ro-RO" sz="2800" dirty="0"/>
          </a:p>
          <a:p>
            <a:endParaRPr lang="ro-RO" sz="2800" dirty="0"/>
          </a:p>
          <a:p>
            <a:endParaRPr lang="ro-RO" sz="2800" dirty="0"/>
          </a:p>
          <a:p>
            <a:endParaRPr lang="ro-RO" sz="2800" dirty="0"/>
          </a:p>
          <a:p>
            <a:endParaRPr lang="ro-RO" sz="2800" dirty="0"/>
          </a:p>
          <a:p>
            <a:endParaRPr lang="en-US" dirty="0"/>
          </a:p>
        </p:txBody>
      </p:sp>
      <p:pic>
        <p:nvPicPr>
          <p:cNvPr id="2" name="Picture 1">
            <a:extLst>
              <a:ext uri="{FF2B5EF4-FFF2-40B4-BE49-F238E27FC236}">
                <a16:creationId xmlns:a16="http://schemas.microsoft.com/office/drawing/2014/main" id="{EE6DCC6B-5B52-FC26-2950-B80FE34E3B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293" y="1134225"/>
            <a:ext cx="7674200" cy="5255424"/>
          </a:xfrm>
          <a:prstGeom prst="rect">
            <a:avLst/>
          </a:prstGeom>
          <a:noFill/>
          <a:ln>
            <a:noFill/>
          </a:ln>
        </p:spPr>
      </p:pic>
    </p:spTree>
    <p:extLst>
      <p:ext uri="{BB962C8B-B14F-4D97-AF65-F5344CB8AC3E}">
        <p14:creationId xmlns:p14="http://schemas.microsoft.com/office/powerpoint/2010/main" val="2102816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15000">
              <a:srgbClr val="0070C0"/>
            </a:gs>
            <a:gs pos="55500">
              <a:srgbClr val="D3C1FF"/>
            </a:gs>
            <a:gs pos="46000">
              <a:srgbClr val="E0D3FF"/>
            </a:gs>
            <a:gs pos="0">
              <a:srgbClr val="00B0F0">
                <a:lumMod val="100000"/>
                <a:alpha val="50000"/>
              </a:srgbClr>
            </a:gs>
            <a:gs pos="74000">
              <a:schemeClr val="accent1">
                <a:lumMod val="45000"/>
                <a:lumOff val="55000"/>
              </a:schemeClr>
            </a:gs>
            <a:gs pos="83000">
              <a:schemeClr val="accent1">
                <a:lumMod val="45000"/>
                <a:lumOff val="55000"/>
              </a:schemeClr>
            </a:gs>
            <a:gs pos="100000">
              <a:schemeClr val="accent1">
                <a:lumMod val="30000"/>
                <a:lumOff val="70000"/>
              </a:schemeClr>
            </a:gs>
          </a:gsLst>
          <a:path path="rect">
            <a:fillToRect l="100000" b="100000"/>
          </a:path>
        </a:gra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64C0E11-7DE4-D558-C3EF-9B3C7A9BF17D}"/>
              </a:ext>
            </a:extLst>
          </p:cNvPr>
          <p:cNvSpPr>
            <a:spLocks noGrp="1"/>
          </p:cNvSpPr>
          <p:nvPr>
            <p:ph type="title"/>
          </p:nvPr>
        </p:nvSpPr>
        <p:spPr>
          <a:xfrm>
            <a:off x="130096" y="0"/>
            <a:ext cx="11931805" cy="892098"/>
          </a:xfrm>
        </p:spPr>
        <p:txBody>
          <a:bodyPr/>
          <a:lstStyle/>
          <a:p>
            <a:pPr marL="342900" marR="0" lvl="0" indent="-512064" defTabSz="914400" rtl="0" eaLnBrk="1" fontAlgn="auto" latinLnBrk="0" hangingPunct="1">
              <a:lnSpc>
                <a:spcPct val="90000"/>
              </a:lnSpc>
              <a:spcBef>
                <a:spcPts val="1000"/>
              </a:spcBef>
              <a:spcAft>
                <a:spcPts val="0"/>
              </a:spcAft>
              <a:tabLst/>
              <a:defRPr/>
            </a:pPr>
            <a:r>
              <a:rPr kumimoji="0" lang="ro-RO"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en-US"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The core of </a:t>
            </a:r>
            <a:r>
              <a:rPr kumimoji="0" lang="en-US" sz="4800" b="0" i="0" u="none" strike="noStrike" kern="1200" cap="none" spc="0" normalizeH="0" baseline="0" noProof="0" dirty="0">
                <a:ln>
                  <a:noFill/>
                </a:ln>
                <a:solidFill>
                  <a:prstClr val="white"/>
                </a:solidFill>
                <a:effectLst/>
                <a:highlight>
                  <a:srgbClr val="000080"/>
                </a:highlight>
                <a:uLnTx/>
                <a:uFillTx/>
                <a:latin typeface="Univers"/>
                <a:ea typeface="+mn-ea"/>
                <a:cs typeface="+mn-cs"/>
              </a:rPr>
              <a:t>SPM</a:t>
            </a:r>
            <a:r>
              <a:rPr kumimoji="0" lang="ro-RO" sz="48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ro-RO" sz="3200" b="0" i="0" u="none" strike="noStrike" kern="1200" cap="none" spc="0" normalizeH="0" baseline="0" noProof="0" dirty="0">
                <a:ln>
                  <a:noFill/>
                </a:ln>
                <a:solidFill>
                  <a:prstClr val="white"/>
                </a:solidFill>
                <a:effectLst/>
                <a:highlight>
                  <a:srgbClr val="000080"/>
                </a:highlight>
                <a:uLnTx/>
                <a:uFillTx/>
                <a:latin typeface="Univers"/>
                <a:ea typeface="+mn-ea"/>
                <a:cs typeface="+mn-cs"/>
              </a:rPr>
              <a:t>:</a:t>
            </a:r>
            <a:r>
              <a:rPr kumimoji="0" lang="en-US" sz="32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en-US"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a</a:t>
            </a:r>
            <a:r>
              <a:rPr kumimoji="0" lang="ro-RO"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n </a:t>
            </a:r>
            <a:r>
              <a:rPr kumimoji="0" lang="ro-RO" sz="3600" b="0" i="0" u="none" strike="noStrike" kern="1200" cap="none" spc="0" normalizeH="0" baseline="0" noProof="0" dirty="0" err="1">
                <a:ln>
                  <a:noFill/>
                </a:ln>
                <a:solidFill>
                  <a:prstClr val="white"/>
                </a:solidFill>
                <a:effectLst/>
                <a:highlight>
                  <a:srgbClr val="000080"/>
                </a:highlight>
                <a:uLnTx/>
                <a:uFillTx/>
                <a:latin typeface="Univers"/>
                <a:ea typeface="+mn-ea"/>
                <a:cs typeface="+mn-cs"/>
              </a:rPr>
              <a:t>efficient</a:t>
            </a:r>
            <a:r>
              <a:rPr kumimoji="0" lang="en-US"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ro-RO" sz="36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en-US" sz="5400" b="0" i="0" u="none" strike="noStrike" kern="1200" cap="none" spc="0" normalizeH="0" baseline="0" noProof="0" dirty="0">
                <a:ln>
                  <a:noFill/>
                </a:ln>
                <a:solidFill>
                  <a:prstClr val="white"/>
                </a:solidFill>
                <a:effectLst/>
                <a:highlight>
                  <a:srgbClr val="000080"/>
                </a:highlight>
                <a:uLnTx/>
                <a:uFillTx/>
                <a:latin typeface="Univers"/>
                <a:ea typeface="+mn-ea"/>
                <a:cs typeface="+mn-cs"/>
              </a:rPr>
              <a:t>Carnot</a:t>
            </a:r>
            <a:r>
              <a:rPr kumimoji="0" lang="ro-RO" sz="54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r>
              <a:rPr kumimoji="0" lang="en-US" sz="5400" b="0" i="0" u="none" strike="noStrike" kern="1200" cap="none" spc="0" normalizeH="0" baseline="0" noProof="0" dirty="0">
                <a:ln>
                  <a:noFill/>
                </a:ln>
                <a:solidFill>
                  <a:prstClr val="white"/>
                </a:solidFill>
                <a:effectLst/>
                <a:highlight>
                  <a:srgbClr val="000080"/>
                </a:highlight>
                <a:uLnTx/>
                <a:uFillTx/>
                <a:latin typeface="Univers"/>
                <a:ea typeface="+mn-ea"/>
                <a:cs typeface="+mn-cs"/>
              </a:rPr>
              <a:t>Battery</a:t>
            </a:r>
            <a:r>
              <a:rPr kumimoji="0" lang="ro-RO" sz="5400" b="0" i="0" u="none" strike="noStrike" kern="1200" cap="none" spc="0" normalizeH="0" baseline="0" noProof="0" dirty="0">
                <a:ln>
                  <a:noFill/>
                </a:ln>
                <a:solidFill>
                  <a:prstClr val="white"/>
                </a:solidFill>
                <a:effectLst/>
                <a:highlight>
                  <a:srgbClr val="000080"/>
                </a:highlight>
                <a:uLnTx/>
                <a:uFillTx/>
                <a:latin typeface="Univers"/>
                <a:ea typeface="+mn-ea"/>
                <a:cs typeface="+mn-cs"/>
              </a:rPr>
              <a:t> </a:t>
            </a:r>
            <a:endParaRPr lang="en-US" sz="4800" b="0" dirty="0">
              <a:highlight>
                <a:srgbClr val="800000"/>
              </a:highlight>
            </a:endParaRPr>
          </a:p>
        </p:txBody>
      </p:sp>
      <p:sp>
        <p:nvSpPr>
          <p:cNvPr id="3" name="Content Placeholder 2">
            <a:extLst>
              <a:ext uri="{FF2B5EF4-FFF2-40B4-BE49-F238E27FC236}">
                <a16:creationId xmlns:a16="http://schemas.microsoft.com/office/drawing/2014/main" id="{D4418541-7290-F1A9-2357-CA26E074EF45}"/>
              </a:ext>
            </a:extLst>
          </p:cNvPr>
          <p:cNvSpPr>
            <a:spLocks noGrp="1"/>
          </p:cNvSpPr>
          <p:nvPr>
            <p:ph idx="1"/>
          </p:nvPr>
        </p:nvSpPr>
        <p:spPr>
          <a:xfrm>
            <a:off x="-12700" y="1320800"/>
            <a:ext cx="12192000" cy="5470293"/>
          </a:xfrm>
        </p:spPr>
        <p:txBody>
          <a:bodyPr/>
          <a:lstStyle/>
          <a:p>
            <a:r>
              <a:rPr lang="ro-RO" sz="3600" b="1" dirty="0">
                <a:solidFill>
                  <a:srgbClr val="1D2228"/>
                </a:solidFill>
                <a:latin typeface="Helvetica" panose="020B0604020202020204" pitchFamily="34" charset="0"/>
                <a:cs typeface="Times New Roman" panose="02020603050405020304" pitchFamily="18" charset="0"/>
              </a:rPr>
              <a:t> </a:t>
            </a:r>
          </a:p>
          <a:p>
            <a:r>
              <a:rPr lang="ro-RO" sz="3600" b="1" dirty="0">
                <a:solidFill>
                  <a:srgbClr val="1D2228"/>
                </a:solidFill>
                <a:latin typeface="Helvetica" panose="020B0604020202020204" pitchFamily="34" charset="0"/>
                <a:cs typeface="Times New Roman" panose="02020603050405020304" pitchFamily="18" charset="0"/>
              </a:rPr>
              <a:t> </a:t>
            </a:r>
            <a:endParaRPr lang="en-US" sz="3600" b="1" dirty="0"/>
          </a:p>
        </p:txBody>
      </p:sp>
      <p:sp>
        <p:nvSpPr>
          <p:cNvPr id="9" name="Title 3">
            <a:extLst>
              <a:ext uri="{FF2B5EF4-FFF2-40B4-BE49-F238E27FC236}">
                <a16:creationId xmlns:a16="http://schemas.microsoft.com/office/drawing/2014/main" id="{3DA7190C-1CF4-E1CE-9FE1-FFBA8C8AABB1}"/>
              </a:ext>
            </a:extLst>
          </p:cNvPr>
          <p:cNvSpPr txBox="1">
            <a:spLocks/>
          </p:cNvSpPr>
          <p:nvPr/>
        </p:nvSpPr>
        <p:spPr>
          <a:xfrm>
            <a:off x="117397" y="874751"/>
            <a:ext cx="11931805" cy="5916342"/>
          </a:xfrm>
          <a:prstGeom prst="rect">
            <a:avLst/>
          </a:prstGeom>
        </p:spPr>
        <p:txBody>
          <a:bodyPr vert="horz" lIns="0" tIns="0" rIns="0" bIns="0" rtlCol="0" anchor="b" anchorCtr="0">
            <a:noAutofit/>
          </a:bodyPr>
          <a:lstStyle>
            <a:lvl1pPr algn="l" defTabSz="914400" rtl="0" eaLnBrk="1" latinLnBrk="0" hangingPunct="1">
              <a:lnSpc>
                <a:spcPts val="4000"/>
              </a:lnSpc>
              <a:spcBef>
                <a:spcPct val="0"/>
              </a:spcBef>
              <a:buNone/>
              <a:defRPr sz="4000" b="1" kern="1200" cap="all" spc="0" baseline="0">
                <a:solidFill>
                  <a:schemeClr val="tx1"/>
                </a:solidFill>
                <a:latin typeface="+mj-lt"/>
                <a:ea typeface="+mj-ea"/>
                <a:cs typeface="+mj-cs"/>
              </a:defRPr>
            </a:lvl1pPr>
          </a:lstStyle>
          <a:p>
            <a:pPr>
              <a:lnSpc>
                <a:spcPct val="100000"/>
              </a:lnSpc>
            </a:pPr>
            <a:r>
              <a:rPr lang="ro-RO" sz="3600" b="0" cap="none" dirty="0">
                <a:solidFill>
                  <a:schemeClr val="bg2"/>
                </a:solidFill>
                <a:highlight>
                  <a:srgbClr val="FF0000"/>
                </a:highlight>
              </a:rPr>
              <a:t>1. </a:t>
            </a:r>
            <a:r>
              <a:rPr lang="ro-RO" sz="36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I</a:t>
            </a:r>
            <a:r>
              <a:rPr lang="en-US" sz="36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n the capture stage</a:t>
            </a:r>
            <a:r>
              <a:rPr lang="ro-RO" sz="36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 :</a:t>
            </a:r>
            <a:r>
              <a:rPr lang="ro-RO" sz="36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 W, PV, CT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supplies</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electricity</a:t>
            </a:r>
            <a:b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br>
            <a: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 Iz1-C-Iz2-E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is</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heat</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pump</a:t>
            </a:r>
            <a:br>
              <a:rPr lang="ro-RO" sz="3200" b="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br>
            <a:r>
              <a:rPr lang="ro-RO" sz="3200" b="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a:t>
            </a:r>
            <a:r>
              <a:rPr lang="en-US" sz="3200" b="0" cap="none" dirty="0">
                <a:latin typeface="Helvetica" panose="020B0604020202020204" pitchFamily="34" charset="0"/>
                <a:ea typeface="Aptos" panose="020B0004020202020204" pitchFamily="34" charset="0"/>
                <a:cs typeface="Times New Roman" panose="02020603050405020304" pitchFamily="18" charset="0"/>
              </a:rPr>
              <a:t>Rh heats up, </a:t>
            </a:r>
            <a:r>
              <a:rPr lang="en-US" sz="3200" b="0" cap="none" dirty="0" err="1">
                <a:latin typeface="Helvetica" panose="020B0604020202020204" pitchFamily="34" charset="0"/>
                <a:ea typeface="Aptos" panose="020B0004020202020204" pitchFamily="34" charset="0"/>
                <a:cs typeface="Times New Roman" panose="02020603050405020304" pitchFamily="18" charset="0"/>
              </a:rPr>
              <a:t>Rc</a:t>
            </a:r>
            <a:r>
              <a:rPr lang="en-US" sz="3200" b="0" cap="none" dirty="0">
                <a:latin typeface="Helvetica" panose="020B0604020202020204" pitchFamily="34" charset="0"/>
                <a:ea typeface="Aptos" panose="020B0004020202020204" pitchFamily="34" charset="0"/>
                <a:cs typeface="Times New Roman" panose="02020603050405020304" pitchFamily="18" charset="0"/>
              </a:rPr>
              <a:t> cools down</a:t>
            </a:r>
            <a:br>
              <a:rPr lang="ro-RO" sz="3200" b="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br>
            <a:r>
              <a:rPr lang="ro-RO" sz="3200" b="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2. </a:t>
            </a:r>
            <a:r>
              <a:rPr lang="en-US" sz="32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In the distribution stage</a:t>
            </a:r>
            <a:r>
              <a:rPr lang="ro-RO" sz="32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 : </a:t>
            </a:r>
            <a:r>
              <a:rPr lang="ro-RO" sz="3200" b="0" cap="none" dirty="0">
                <a:latin typeface="Helvetica" panose="020B0604020202020204" pitchFamily="34" charset="0"/>
                <a:ea typeface="Aptos" panose="020B0004020202020204" pitchFamily="34" charset="0"/>
                <a:cs typeface="Times New Roman" panose="02020603050405020304" pitchFamily="18" charset="0"/>
              </a:rPr>
              <a:t>  - </a:t>
            </a:r>
            <a:r>
              <a:rPr lang="en-US" sz="3200" b="0" cap="none" dirty="0">
                <a:latin typeface="Helvetica" panose="020B0604020202020204" pitchFamily="34" charset="0"/>
                <a:ea typeface="Aptos" panose="020B0004020202020204" pitchFamily="34" charset="0"/>
                <a:cs typeface="Times New Roman" panose="02020603050405020304" pitchFamily="18" charset="0"/>
              </a:rPr>
              <a:t>G pumps energy into the grid</a:t>
            </a:r>
            <a:br>
              <a:rPr lang="ro-RO" sz="3200" cap="none" dirty="0">
                <a:latin typeface="Helvetica" panose="020B0604020202020204" pitchFamily="34" charset="0"/>
                <a:ea typeface="Aptos" panose="020B0004020202020204" pitchFamily="34" charset="0"/>
                <a:cs typeface="Times New Roman" panose="02020603050405020304" pitchFamily="18" charset="0"/>
              </a:rPr>
            </a:br>
            <a:r>
              <a:rPr lang="ro-RO" sz="320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 Iz1-C-Iz2-E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is</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heat</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engine</a:t>
            </a:r>
            <a:br>
              <a:rPr lang="ro-RO" sz="3200" b="0" cap="none" dirty="0">
                <a:latin typeface="Helvetica" panose="020B0604020202020204" pitchFamily="34" charset="0"/>
                <a:ea typeface="Aptos" panose="020B0004020202020204" pitchFamily="34" charset="0"/>
                <a:cs typeface="Times New Roman" panose="02020603050405020304" pitchFamily="18" charset="0"/>
              </a:rPr>
            </a:b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en-US" sz="3200" b="0" cap="none" dirty="0">
                <a:latin typeface="Helvetica" panose="020B0604020202020204" pitchFamily="34" charset="0"/>
                <a:ea typeface="Aptos" panose="020B0004020202020204" pitchFamily="34" charset="0"/>
                <a:cs typeface="Times New Roman" panose="02020603050405020304" pitchFamily="18" charset="0"/>
              </a:rPr>
              <a:t> R</a:t>
            </a:r>
            <a:r>
              <a:rPr lang="ro-RO" sz="3200" b="0" cap="none" dirty="0">
                <a:latin typeface="Helvetica" panose="020B0604020202020204" pitchFamily="34" charset="0"/>
                <a:ea typeface="Aptos" panose="020B0004020202020204" pitchFamily="34" charset="0"/>
                <a:cs typeface="Times New Roman" panose="02020603050405020304" pitchFamily="18" charset="0"/>
              </a:rPr>
              <a:t>c</a:t>
            </a:r>
            <a:r>
              <a:rPr lang="en-US" sz="3200" b="0" cap="none" dirty="0">
                <a:latin typeface="Helvetica" panose="020B0604020202020204" pitchFamily="34" charset="0"/>
                <a:ea typeface="Aptos" panose="020B0004020202020204" pitchFamily="34" charset="0"/>
                <a:cs typeface="Times New Roman" panose="02020603050405020304" pitchFamily="18" charset="0"/>
              </a:rPr>
              <a:t> heats up, R</a:t>
            </a:r>
            <a:r>
              <a:rPr lang="ro-RO" sz="3200" b="0" cap="none" dirty="0">
                <a:latin typeface="Helvetica" panose="020B0604020202020204" pitchFamily="34" charset="0"/>
                <a:ea typeface="Aptos" panose="020B0004020202020204" pitchFamily="34" charset="0"/>
                <a:cs typeface="Times New Roman" panose="02020603050405020304" pitchFamily="18" charset="0"/>
              </a:rPr>
              <a:t>h</a:t>
            </a:r>
            <a:r>
              <a:rPr lang="en-US" sz="3200" b="0" cap="none" dirty="0">
                <a:latin typeface="Helvetica" panose="020B0604020202020204" pitchFamily="34" charset="0"/>
                <a:ea typeface="Aptos" panose="020B0004020202020204" pitchFamily="34" charset="0"/>
                <a:cs typeface="Times New Roman" panose="02020603050405020304" pitchFamily="18" charset="0"/>
              </a:rPr>
              <a:t> cools down</a:t>
            </a:r>
            <a:br>
              <a:rPr lang="en-US" sz="3200" b="0" cap="none" dirty="0">
                <a:latin typeface="Helvetica" panose="020B0604020202020204" pitchFamily="34" charset="0"/>
                <a:ea typeface="Aptos" panose="020B0004020202020204" pitchFamily="34" charset="0"/>
                <a:cs typeface="Times New Roman" panose="02020603050405020304" pitchFamily="18" charset="0"/>
              </a:rPr>
            </a:br>
            <a:r>
              <a:rPr lang="en-US" sz="3200" b="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3. </a:t>
            </a:r>
            <a:r>
              <a:rPr lang="en-US" sz="32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At any time</a:t>
            </a:r>
            <a:r>
              <a:rPr lang="ro-RO" sz="32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 :</a:t>
            </a:r>
            <a:r>
              <a:rPr lang="en-US"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 Iz3-C-Iz4-E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is</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heat</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engine</a:t>
            </a:r>
            <a:r>
              <a:rPr lang="ro-RO" sz="3200" b="0" cap="none" dirty="0">
                <a:latin typeface="Helvetica" panose="020B0604020202020204" pitchFamily="34" charset="0"/>
                <a:ea typeface="Aptos" panose="020B0004020202020204" pitchFamily="34" charset="0"/>
                <a:cs typeface="Times New Roman" panose="02020603050405020304" pitchFamily="18" charset="0"/>
              </a:rPr>
              <a:t> or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heat</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ro-RO" sz="3200" b="0" cap="none" dirty="0" err="1">
                <a:latin typeface="Helvetica" panose="020B0604020202020204" pitchFamily="34" charset="0"/>
                <a:ea typeface="Aptos" panose="020B0004020202020204" pitchFamily="34" charset="0"/>
                <a:cs typeface="Times New Roman" panose="02020603050405020304" pitchFamily="18" charset="0"/>
              </a:rPr>
              <a:t>pump</a:t>
            </a:r>
            <a:br>
              <a:rPr lang="ro-RO" sz="3200" cap="none" dirty="0">
                <a:latin typeface="Helvetica" panose="020B0604020202020204" pitchFamily="34" charset="0"/>
                <a:ea typeface="Aptos" panose="020B0004020202020204" pitchFamily="34" charset="0"/>
                <a:cs typeface="Times New Roman" panose="02020603050405020304" pitchFamily="18" charset="0"/>
              </a:rPr>
            </a:br>
            <a:r>
              <a:rPr lang="ro-RO" sz="3200" cap="none" dirty="0">
                <a:latin typeface="Helvetica" panose="020B0604020202020204" pitchFamily="34" charset="0"/>
                <a:ea typeface="Aptos" panose="020B0004020202020204" pitchFamily="34" charset="0"/>
                <a:cs typeface="Times New Roman" panose="02020603050405020304" pitchFamily="18" charset="0"/>
              </a:rPr>
              <a:t>                          </a:t>
            </a:r>
            <a:r>
              <a:rPr lang="en-US" sz="3200" cap="none" dirty="0">
                <a:latin typeface="Helvetica" panose="020B0604020202020204" pitchFamily="34" charset="0"/>
                <a:ea typeface="Aptos" panose="020B0004020202020204" pitchFamily="34" charset="0"/>
                <a:cs typeface="Times New Roman" panose="02020603050405020304" pitchFamily="18" charset="0"/>
              </a:rPr>
              <a:t>- </a:t>
            </a:r>
            <a:r>
              <a:rPr lang="en-US" sz="3200" b="0" cap="none" dirty="0">
                <a:latin typeface="Helvetica" panose="020B0604020202020204" pitchFamily="34" charset="0"/>
                <a:ea typeface="Aptos" panose="020B0004020202020204" pitchFamily="34" charset="0"/>
                <a:cs typeface="Times New Roman" panose="02020603050405020304" pitchFamily="18" charset="0"/>
              </a:rPr>
              <a:t>Rh pumps or supplies thermal energy</a:t>
            </a:r>
            <a:endParaRPr lang="ro-RO" sz="3200" b="0" cap="none" dirty="0">
              <a:latin typeface="Helvetica" panose="020B0604020202020204" pitchFamily="34" charset="0"/>
              <a:ea typeface="Aptos" panose="020B0004020202020204" pitchFamily="34" charset="0"/>
              <a:cs typeface="Times New Roman" panose="02020603050405020304" pitchFamily="18" charset="0"/>
            </a:endParaRPr>
          </a:p>
          <a:p>
            <a:pPr>
              <a:lnSpc>
                <a:spcPct val="100000"/>
              </a:lnSpc>
            </a:pPr>
            <a:r>
              <a:rPr lang="ro-RO" sz="3200" cap="none" dirty="0">
                <a:solidFill>
                  <a:schemeClr val="bg2"/>
                </a:solidFill>
                <a:highlight>
                  <a:srgbClr val="FF0000"/>
                </a:highlight>
                <a:latin typeface="Helvetica" panose="020B0604020202020204" pitchFamily="34" charset="0"/>
                <a:ea typeface="Aptos" panose="020B0004020202020204" pitchFamily="34" charset="0"/>
                <a:cs typeface="Times New Roman" panose="02020603050405020304" pitchFamily="18" charset="0"/>
              </a:rPr>
              <a:t>OBS.</a:t>
            </a:r>
            <a: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b="0" cap="none" dirty="0">
                <a:latin typeface="Helvetica" panose="020B0604020202020204" pitchFamily="34" charset="0"/>
                <a:ea typeface="Aptos" panose="020B0004020202020204" pitchFamily="34" charset="0"/>
                <a:cs typeface="Times New Roman" panose="02020603050405020304" pitchFamily="18" charset="0"/>
              </a:rPr>
              <a:t>-  </a:t>
            </a:r>
            <a:r>
              <a:rPr lang="en-US" sz="3200" b="0" cap="none" dirty="0">
                <a:latin typeface="Helvetica" panose="020B0604020202020204" pitchFamily="34" charset="0"/>
                <a:ea typeface="Aptos" panose="020B0004020202020204" pitchFamily="34" charset="0"/>
                <a:cs typeface="Times New Roman" panose="02020603050405020304" pitchFamily="18" charset="0"/>
              </a:rPr>
              <a:t>Through irreversible processes, part of the mechanical energy is converted into heat and accumulates in Rh</a:t>
            </a:r>
            <a:b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br>
            <a:r>
              <a:rPr lang="en-US"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ro-RO" sz="3200" cap="none" dirty="0">
                <a:latin typeface="Helvetica" panose="020B0604020202020204" pitchFamily="34" charset="0"/>
                <a:ea typeface="Aptos" panose="020B0004020202020204" pitchFamily="34" charset="0"/>
                <a:cs typeface="Times New Roman" panose="02020603050405020304" pitchFamily="18" charset="0"/>
              </a:rPr>
              <a:t>- </a:t>
            </a:r>
            <a:r>
              <a:rPr lang="ro-RO" sz="3200" cap="none" dirty="0">
                <a:solidFill>
                  <a:schemeClr val="bg2"/>
                </a:solidFill>
                <a:latin typeface="Helvetica" panose="020B0604020202020204" pitchFamily="34" charset="0"/>
                <a:ea typeface="Aptos" panose="020B0004020202020204" pitchFamily="34" charset="0"/>
                <a:cs typeface="Times New Roman" panose="02020603050405020304" pitchFamily="18" charset="0"/>
              </a:rPr>
              <a:t> </a:t>
            </a:r>
            <a:r>
              <a:rPr lang="en-US" sz="3200" b="0" cap="none" dirty="0">
                <a:latin typeface="Helvetica" panose="020B0604020202020204" pitchFamily="34" charset="0"/>
                <a:ea typeface="Aptos" panose="020B0004020202020204" pitchFamily="34" charset="0"/>
                <a:cs typeface="Times New Roman" panose="02020603050405020304" pitchFamily="18" charset="0"/>
              </a:rPr>
              <a:t>Instantaneous power, energy efficiency for the heat engine, COP for the heat pump, all are are controlled by the </a:t>
            </a:r>
            <a:r>
              <a:rPr lang="en-US" sz="3200" b="0" cap="none" dirty="0" err="1">
                <a:latin typeface="Helvetica" panose="020B0604020202020204" pitchFamily="34" charset="0"/>
                <a:ea typeface="Aptos" panose="020B0004020202020204" pitchFamily="34" charset="0"/>
                <a:cs typeface="Times New Roman" panose="02020603050405020304" pitchFamily="18" charset="0"/>
              </a:rPr>
              <a:t>processo</a:t>
            </a:r>
            <a:r>
              <a:rPr lang="ro-RO" sz="3200" b="0" cap="none" dirty="0">
                <a:latin typeface="Helvetica" panose="020B0604020202020204" pitchFamily="34" charset="0"/>
                <a:ea typeface="Aptos" panose="020B0004020202020204" pitchFamily="34" charset="0"/>
                <a:cs typeface="Times New Roman" panose="02020603050405020304" pitchFamily="18" charset="0"/>
              </a:rPr>
              <a:t>r</a:t>
            </a:r>
            <a:endParaRPr lang="en-US" sz="3200" b="0" cap="none" dirty="0">
              <a:latin typeface="Helvetica" panose="020B06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50287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15000">
              <a:srgbClr val="0070C0"/>
            </a:gs>
            <a:gs pos="55500">
              <a:srgbClr val="D3C1FF"/>
            </a:gs>
            <a:gs pos="46000">
              <a:srgbClr val="E0D3FF"/>
            </a:gs>
            <a:gs pos="0">
              <a:srgbClr val="00B0F0">
                <a:lumMod val="100000"/>
                <a:alpha val="50000"/>
              </a:srgbClr>
            </a:gs>
            <a:gs pos="74000">
              <a:schemeClr val="accent1">
                <a:lumMod val="45000"/>
                <a:lumOff val="55000"/>
              </a:schemeClr>
            </a:gs>
            <a:gs pos="83000">
              <a:schemeClr val="accent1">
                <a:lumMod val="45000"/>
                <a:lumOff val="55000"/>
              </a:schemeClr>
            </a:gs>
            <a:gs pos="100000">
              <a:schemeClr val="accent1">
                <a:lumMod val="30000"/>
                <a:lumOff val="70000"/>
              </a:schemeClr>
            </a:gs>
          </a:gsLst>
          <a:path path="rect">
            <a:fillToRect l="100000" b="10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3DE6FA-5421-054A-16E8-471C81D117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80200" y="0"/>
            <a:ext cx="5511801" cy="6912153"/>
          </a:xfrm>
          <a:prstGeom prst="rect">
            <a:avLst/>
          </a:prstGeom>
          <a:noFill/>
          <a:ln>
            <a:noFill/>
          </a:ln>
        </p:spPr>
      </p:pic>
      <p:sp>
        <p:nvSpPr>
          <p:cNvPr id="10" name="Title 9">
            <a:extLst>
              <a:ext uri="{FF2B5EF4-FFF2-40B4-BE49-F238E27FC236}">
                <a16:creationId xmlns:a16="http://schemas.microsoft.com/office/drawing/2014/main" id="{748922C8-98D7-56B3-FAFD-83C68FF2ED24}"/>
              </a:ext>
            </a:extLst>
          </p:cNvPr>
          <p:cNvSpPr>
            <a:spLocks noGrp="1"/>
          </p:cNvSpPr>
          <p:nvPr>
            <p:ph type="ctrTitle"/>
          </p:nvPr>
        </p:nvSpPr>
        <p:spPr>
          <a:xfrm>
            <a:off x="0" y="98552"/>
            <a:ext cx="6413500" cy="879348"/>
          </a:xfrm>
        </p:spPr>
        <p:txBody>
          <a:bodyPr/>
          <a:lstStyle/>
          <a:p>
            <a:r>
              <a:rPr lang="ro-RO" dirty="0"/>
              <a:t>SPM</a:t>
            </a:r>
            <a:r>
              <a:rPr lang="ro-RO" b="0" dirty="0"/>
              <a:t>-I (individual)</a:t>
            </a:r>
            <a:endParaRPr lang="en-US" dirty="0"/>
          </a:p>
        </p:txBody>
      </p:sp>
      <p:sp>
        <p:nvSpPr>
          <p:cNvPr id="12" name="Text Placeholder 11">
            <a:extLst>
              <a:ext uri="{FF2B5EF4-FFF2-40B4-BE49-F238E27FC236}">
                <a16:creationId xmlns:a16="http://schemas.microsoft.com/office/drawing/2014/main" id="{A5CE3A51-EE1D-FA3D-BAE3-82949E5D0481}"/>
              </a:ext>
            </a:extLst>
          </p:cNvPr>
          <p:cNvSpPr>
            <a:spLocks noGrp="1"/>
          </p:cNvSpPr>
          <p:nvPr>
            <p:ph type="body" sz="quarter" idx="14"/>
          </p:nvPr>
        </p:nvSpPr>
        <p:spPr>
          <a:xfrm>
            <a:off x="3213101" y="977900"/>
            <a:ext cx="3467099" cy="5118100"/>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highlight>
                  <a:srgbClr val="FF0000"/>
                </a:highlight>
                <a:uLnTx/>
                <a:uFillTx/>
                <a:latin typeface="Univers"/>
                <a:ea typeface="+mn-ea"/>
                <a:cs typeface="+mn-cs"/>
              </a:rPr>
              <a:t>LEGEND</a:t>
            </a:r>
            <a:r>
              <a:rPr kumimoji="0" lang="ro-RO" sz="3200" b="0" i="0" u="none" strike="noStrike" kern="1200" cap="none" spc="0" normalizeH="0" baseline="0" noProof="0" dirty="0">
                <a:ln>
                  <a:noFill/>
                </a:ln>
                <a:solidFill>
                  <a:prstClr val="black"/>
                </a:solidFill>
                <a:effectLst/>
                <a:highlight>
                  <a:srgbClr val="FF0000"/>
                </a:highlight>
                <a:uLnTx/>
                <a:uFillTx/>
                <a:latin typeface="Univers"/>
                <a:ea typeface="+mn-ea"/>
                <a:cs typeface="+mn-cs"/>
              </a:rPr>
              <a:t>:</a:t>
            </a:r>
            <a:endParaRPr kumimoji="0" lang="en-US" sz="2400" b="0" i="0" u="none" strike="noStrike" kern="1200" cap="none" spc="0" normalizeH="0" baseline="0" noProof="0" dirty="0">
              <a:ln>
                <a:noFill/>
              </a:ln>
              <a:solidFill>
                <a:prstClr val="black"/>
              </a:solidFill>
              <a:effectLst/>
              <a:highlight>
                <a:srgbClr val="FF0000"/>
              </a:highligh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Univers"/>
                <a:ea typeface="+mn-ea"/>
                <a:cs typeface="+mn-cs"/>
              </a:rPr>
              <a:t>R</a:t>
            </a:r>
            <a:r>
              <a:rPr kumimoji="0" lang="ro-RO" sz="2000" b="0" i="0" u="none" strike="noStrike" kern="1200" cap="none" spc="0" normalizeH="0" baseline="0" noProof="0" dirty="0">
                <a:ln>
                  <a:noFill/>
                </a:ln>
                <a:solidFill>
                  <a:srgbClr val="FF0000"/>
                </a:solidFill>
                <a:effectLst/>
                <a:uLnTx/>
                <a:uFillTx/>
                <a:latin typeface="Univers"/>
                <a:ea typeface="+mn-ea"/>
                <a:cs typeface="+mn-cs"/>
              </a:rPr>
              <a:t>h</a:t>
            </a:r>
            <a:r>
              <a:rPr kumimoji="0" lang="ro-RO" sz="2800" b="0" i="0" u="none" strike="noStrike" kern="1200" cap="none" spc="0" normalizeH="0" baseline="0" noProof="0" dirty="0">
                <a:ln>
                  <a:noFill/>
                </a:ln>
                <a:solidFill>
                  <a:srgbClr val="FF0000"/>
                </a:solidFill>
                <a:effectLst/>
                <a:uLnTx/>
                <a:uFillTx/>
                <a:latin typeface="Univers"/>
                <a:ea typeface="+mn-ea"/>
                <a:cs typeface="+mn-cs"/>
              </a:rPr>
              <a:t> = hot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tank</a:t>
            </a:r>
            <a:endParaRPr kumimoji="0" lang="ro-RO" sz="2800" b="0" i="0" u="none" strike="noStrike" kern="1200" cap="none" spc="0" normalizeH="0" baseline="0" noProof="0" dirty="0">
              <a:ln>
                <a:noFill/>
              </a:ln>
              <a:solidFill>
                <a:srgbClr val="FF0000"/>
              </a:solidFill>
              <a:effectLs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Univers"/>
                <a:ea typeface="+mn-ea"/>
                <a:cs typeface="+mn-cs"/>
              </a:rPr>
              <a:t>R</a:t>
            </a:r>
            <a:r>
              <a:rPr kumimoji="0" lang="ro-RO" sz="2000" b="0" i="0" u="none" strike="noStrike" kern="1200" cap="none" spc="0" normalizeH="0" baseline="0" noProof="0" dirty="0">
                <a:ln>
                  <a:noFill/>
                </a:ln>
                <a:solidFill>
                  <a:srgbClr val="FF0000"/>
                </a:solidFill>
                <a:effectLst/>
                <a:uLnTx/>
                <a:uFillTx/>
                <a:latin typeface="Univers"/>
                <a:ea typeface="+mn-ea"/>
                <a:cs typeface="+mn-cs"/>
              </a:rPr>
              <a:t>c</a:t>
            </a:r>
            <a:r>
              <a:rPr kumimoji="0" lang="ro-RO" sz="2800" b="0" i="0" u="none" strike="noStrike" kern="1200" cap="none" spc="0" normalizeH="0" baseline="0" noProof="0" dirty="0">
                <a:ln>
                  <a:noFill/>
                </a:ln>
                <a:solidFill>
                  <a:srgbClr val="FF0000"/>
                </a:solidFill>
                <a:effectLst/>
                <a:uLnTx/>
                <a:uFillTx/>
                <a:latin typeface="Univers"/>
                <a:ea typeface="+mn-ea"/>
                <a:cs typeface="+mn-cs"/>
              </a:rPr>
              <a:t> =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cold</a:t>
            </a:r>
            <a:r>
              <a:rPr kumimoji="0" lang="ro-RO" sz="2800" b="0" i="0" u="none" strike="noStrike" kern="1200" cap="none" spc="0" normalizeH="0" baseline="0" noProof="0" dirty="0">
                <a:ln>
                  <a:noFill/>
                </a:ln>
                <a:solidFill>
                  <a:srgbClr val="FF0000"/>
                </a:solidFill>
                <a:effectLst/>
                <a:uLnTx/>
                <a:uFillTx/>
                <a:latin typeface="Univers"/>
                <a:ea typeface="+mn-ea"/>
                <a:cs typeface="+mn-cs"/>
              </a:rPr>
              <a:t>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tank</a:t>
            </a:r>
            <a:endParaRPr kumimoji="0" lang="ro-RO" sz="2800" b="0" i="0" u="none" strike="noStrike" kern="1200" cap="none" spc="0" normalizeH="0" baseline="0" noProof="0" dirty="0">
              <a:ln>
                <a:noFill/>
              </a:ln>
              <a:solidFill>
                <a:srgbClr val="FF0000"/>
              </a:solidFill>
              <a:effectLs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Univers"/>
                <a:ea typeface="+mn-ea"/>
                <a:cs typeface="+mn-cs"/>
              </a:rPr>
              <a:t>R</a:t>
            </a:r>
            <a:r>
              <a:rPr kumimoji="0" lang="en-US" sz="2000" b="0" i="0" u="none" strike="noStrike" kern="1200" cap="none" spc="0" normalizeH="0" baseline="0" noProof="0" dirty="0">
                <a:ln>
                  <a:noFill/>
                </a:ln>
                <a:solidFill>
                  <a:srgbClr val="FF0000"/>
                </a:solidFill>
                <a:effectLst/>
                <a:uLnTx/>
                <a:uFillTx/>
                <a:latin typeface="Univers"/>
                <a:ea typeface="+mn-ea"/>
                <a:cs typeface="+mn-cs"/>
              </a:rPr>
              <a:t>1,2,3</a:t>
            </a:r>
            <a:r>
              <a:rPr kumimoji="0" lang="en-US" sz="2800" b="0" i="0" u="none" strike="noStrike" kern="1200" cap="none" spc="0" normalizeH="0" baseline="0" noProof="0" dirty="0">
                <a:ln>
                  <a:noFill/>
                </a:ln>
                <a:solidFill>
                  <a:srgbClr val="FF0000"/>
                </a:solidFill>
                <a:effectLst/>
                <a:uLnTx/>
                <a:uFillTx/>
                <a:latin typeface="Univers"/>
                <a:ea typeface="+mn-ea"/>
                <a:cs typeface="+mn-cs"/>
              </a:rPr>
              <a:t>=</a:t>
            </a:r>
            <a:r>
              <a:rPr kumimoji="0" lang="ro-RO" sz="2800" b="0" i="0" u="none" strike="noStrike" kern="1200" cap="none" spc="0" normalizeH="0" baseline="0" noProof="0" dirty="0">
                <a:ln>
                  <a:noFill/>
                </a:ln>
                <a:solidFill>
                  <a:srgbClr val="FF0000"/>
                </a:solidFill>
                <a:effectLst/>
                <a:uLnTx/>
                <a:uFillTx/>
                <a:latin typeface="Univers"/>
                <a:ea typeface="+mn-ea"/>
                <a:cs typeface="+mn-cs"/>
              </a:rPr>
              <a:t>transfer</a:t>
            </a:r>
            <a:r>
              <a:rPr lang="ro-RO" sz="2800" dirty="0">
                <a:solidFill>
                  <a:srgbClr val="FF0000"/>
                </a:solidFill>
                <a:latin typeface="Univers"/>
              </a:rPr>
              <a:t>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tank</a:t>
            </a:r>
            <a:endParaRPr kumimoji="0" lang="ro-RO" sz="2800" b="0" i="0" u="none" strike="noStrike" kern="1200" cap="none" spc="0" normalizeH="0" baseline="0" noProof="0" dirty="0">
              <a:ln>
                <a:noFill/>
              </a:ln>
              <a:solidFill>
                <a:srgbClr val="FF0000"/>
              </a:solidFill>
              <a:effectLs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800" b="0" i="0" u="none" strike="noStrike" kern="1200" cap="none" spc="0" normalizeH="0" baseline="0" noProof="0" dirty="0">
                <a:ln>
                  <a:noFill/>
                </a:ln>
                <a:solidFill>
                  <a:srgbClr val="FF0000"/>
                </a:solidFill>
                <a:effectLst/>
                <a:uLnTx/>
                <a:uFillTx/>
                <a:latin typeface="Univers"/>
                <a:ea typeface="+mn-ea"/>
                <a:cs typeface="+mn-cs"/>
              </a:rPr>
              <a:t>I</a:t>
            </a:r>
            <a:r>
              <a:rPr kumimoji="0" lang="ro-RO" sz="2000" b="0" i="0" u="none" strike="noStrike" kern="1200" cap="none" spc="0" normalizeH="0" baseline="0" noProof="0" dirty="0">
                <a:ln>
                  <a:noFill/>
                </a:ln>
                <a:solidFill>
                  <a:srgbClr val="FF0000"/>
                </a:solidFill>
                <a:effectLst/>
                <a:uLnTx/>
                <a:uFillTx/>
                <a:latin typeface="Univers"/>
                <a:ea typeface="+mn-ea"/>
                <a:cs typeface="+mn-cs"/>
              </a:rPr>
              <a:t>z</a:t>
            </a:r>
            <a:r>
              <a:rPr kumimoji="0" lang="ro-RO" sz="2800" b="0" i="0" u="none" strike="noStrike" kern="1200" cap="none" spc="0" normalizeH="0" baseline="0" noProof="0" dirty="0">
                <a:ln>
                  <a:noFill/>
                </a:ln>
                <a:solidFill>
                  <a:srgbClr val="FF0000"/>
                </a:solidFill>
                <a:effectLst/>
                <a:uLnTx/>
                <a:uFillTx/>
                <a:latin typeface="Univers"/>
                <a:ea typeface="+mn-ea"/>
                <a:cs typeface="+mn-cs"/>
              </a:rPr>
              <a:t> =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isothermalizer</a:t>
            </a:r>
            <a:endParaRPr kumimoji="0" lang="ro-RO" sz="2800" b="0" i="0" u="none" strike="noStrike" kern="1200" cap="none" spc="0" normalizeH="0" baseline="0" noProof="0" dirty="0">
              <a:ln>
                <a:noFill/>
              </a:ln>
              <a:solidFill>
                <a:srgbClr val="FF0000"/>
              </a:solidFill>
              <a:effectLs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800" b="0" i="0" u="none" strike="noStrike" kern="1200" cap="none" spc="0" normalizeH="0" baseline="0" noProof="0" dirty="0">
                <a:ln>
                  <a:noFill/>
                </a:ln>
                <a:solidFill>
                  <a:srgbClr val="FF0000"/>
                </a:solidFill>
                <a:effectLst/>
                <a:uLnTx/>
                <a:uFillTx/>
                <a:latin typeface="Univers"/>
                <a:ea typeface="+mn-ea"/>
                <a:cs typeface="+mn-cs"/>
              </a:rPr>
              <a:t>P= </a:t>
            </a:r>
            <a:r>
              <a:rPr kumimoji="0" lang="ro-RO" sz="2800" b="0" i="0" u="none" strike="noStrike" kern="1200" cap="none" spc="0" normalizeH="0" baseline="0" noProof="0" dirty="0" err="1">
                <a:ln>
                  <a:noFill/>
                </a:ln>
                <a:solidFill>
                  <a:srgbClr val="FF0000"/>
                </a:solidFill>
                <a:effectLst/>
                <a:uLnTx/>
                <a:uFillTx/>
                <a:latin typeface="Univers"/>
                <a:ea typeface="+mn-ea"/>
                <a:cs typeface="+mn-cs"/>
              </a:rPr>
              <a:t>pump</a:t>
            </a:r>
            <a:endParaRPr kumimoji="0" lang="ro-RO" sz="2800" b="0" i="0" u="none" strike="noStrike" kern="1200" cap="none" spc="0" normalizeH="0" baseline="0" noProof="0" dirty="0">
              <a:ln>
                <a:noFill/>
              </a:ln>
              <a:solidFill>
                <a:srgbClr val="FF0000"/>
              </a:solidFill>
              <a:effectLst/>
              <a:uLnTx/>
              <a:uFillTx/>
              <a:latin typeface="Univer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800" b="0" i="0" u="none" strike="noStrike" kern="1200" cap="none" spc="0" normalizeH="0" baseline="0" noProof="0" dirty="0">
                <a:ln>
                  <a:noFill/>
                </a:ln>
                <a:solidFill>
                  <a:srgbClr val="FF0000"/>
                </a:solidFill>
                <a:effectLst/>
                <a:uLnTx/>
                <a:uFillTx/>
                <a:latin typeface="Univers"/>
                <a:ea typeface="+mn-ea"/>
                <a:cs typeface="+mn-cs"/>
              </a:rPr>
              <a:t>LM= liniar motor</a:t>
            </a:r>
          </a:p>
          <a:p>
            <a:r>
              <a:rPr lang="ro-RO" sz="2800" dirty="0">
                <a:solidFill>
                  <a:srgbClr val="FF0000"/>
                </a:solidFill>
              </a:rPr>
              <a:t>CD=</a:t>
            </a:r>
            <a:r>
              <a:rPr lang="ro-RO" sz="2800" dirty="0" err="1">
                <a:solidFill>
                  <a:srgbClr val="FF0000"/>
                </a:solidFill>
              </a:rPr>
              <a:t>processor</a:t>
            </a:r>
            <a:endParaRPr lang="ro-RO" sz="2800" dirty="0">
              <a:solidFill>
                <a:srgbClr val="FF0000"/>
              </a:solidFill>
            </a:endParaRPr>
          </a:p>
          <a:p>
            <a:r>
              <a:rPr lang="ro-RO" sz="2800" dirty="0">
                <a:solidFill>
                  <a:srgbClr val="FF0000"/>
                </a:solidFill>
              </a:rPr>
              <a:t>V= </a:t>
            </a:r>
            <a:r>
              <a:rPr lang="en-US" sz="2800" dirty="0">
                <a:solidFill>
                  <a:srgbClr val="FF0000"/>
                </a:solidFill>
              </a:rPr>
              <a:t>v</a:t>
            </a:r>
            <a:r>
              <a:rPr lang="ro-RO" sz="2800" dirty="0" err="1">
                <a:solidFill>
                  <a:srgbClr val="FF0000"/>
                </a:solidFill>
              </a:rPr>
              <a:t>alve</a:t>
            </a:r>
            <a:endParaRPr lang="ro-RO" sz="2800" dirty="0">
              <a:solidFill>
                <a:srgbClr val="FF0000"/>
              </a:solidFill>
            </a:endParaRPr>
          </a:p>
          <a:p>
            <a:r>
              <a:rPr lang="ro-RO" sz="2800" dirty="0">
                <a:solidFill>
                  <a:srgbClr val="FF0000"/>
                </a:solidFill>
              </a:rPr>
              <a:t>R</a:t>
            </a:r>
            <a:r>
              <a:rPr lang="ro-RO" sz="1400" dirty="0">
                <a:solidFill>
                  <a:srgbClr val="FF0000"/>
                </a:solidFill>
              </a:rPr>
              <a:t>HEC</a:t>
            </a:r>
            <a:r>
              <a:rPr lang="ro-RO" sz="2800" dirty="0">
                <a:solidFill>
                  <a:srgbClr val="FF0000"/>
                </a:solidFill>
              </a:rPr>
              <a:t>=</a:t>
            </a:r>
            <a:r>
              <a:rPr lang="ro-RO" sz="2800" dirty="0" err="1">
                <a:solidFill>
                  <a:srgbClr val="FF0000"/>
                </a:solidFill>
              </a:rPr>
              <a:t>heat</a:t>
            </a:r>
            <a:r>
              <a:rPr lang="ro-RO" sz="2800" dirty="0">
                <a:solidFill>
                  <a:srgbClr val="FF0000"/>
                </a:solidFill>
              </a:rPr>
              <a:t> </a:t>
            </a:r>
            <a:r>
              <a:rPr lang="ro-RO" sz="2800" dirty="0" err="1">
                <a:solidFill>
                  <a:srgbClr val="FF0000"/>
                </a:solidFill>
              </a:rPr>
              <a:t>exchanger</a:t>
            </a:r>
            <a:endParaRPr lang="ro-RO" sz="2800" dirty="0">
              <a:solidFill>
                <a:srgbClr val="FF0000"/>
              </a:solidFill>
            </a:endParaRPr>
          </a:p>
          <a:p>
            <a:endParaRPr lang="en-US" sz="2800" dirty="0"/>
          </a:p>
        </p:txBody>
      </p:sp>
      <p:sp>
        <p:nvSpPr>
          <p:cNvPr id="13" name="TextBox 12">
            <a:extLst>
              <a:ext uri="{FF2B5EF4-FFF2-40B4-BE49-F238E27FC236}">
                <a16:creationId xmlns:a16="http://schemas.microsoft.com/office/drawing/2014/main" id="{7B86AB83-FA7A-1451-B023-6B3D7A504337}"/>
              </a:ext>
            </a:extLst>
          </p:cNvPr>
          <p:cNvSpPr txBox="1"/>
          <p:nvPr/>
        </p:nvSpPr>
        <p:spPr>
          <a:xfrm>
            <a:off x="50799" y="977900"/>
            <a:ext cx="3162302" cy="3970318"/>
          </a:xfrm>
          <a:prstGeom prst="rect">
            <a:avLst/>
          </a:prstGeom>
          <a:noFill/>
        </p:spPr>
        <p:txBody>
          <a:bodyPr wrap="square" rtlCol="0">
            <a:spAutoFit/>
          </a:bodyPr>
          <a:lstStyle/>
          <a:p>
            <a:r>
              <a:rPr lang="en-US" sz="2800" dirty="0"/>
              <a:t>- CD configures 2 circuits </a:t>
            </a:r>
            <a:r>
              <a:rPr lang="en-US" sz="2800" dirty="0" err="1"/>
              <a:t>Iz-R</a:t>
            </a:r>
            <a:r>
              <a:rPr lang="en-US" sz="1400" dirty="0" err="1"/>
              <a:t>HEC</a:t>
            </a:r>
            <a:r>
              <a:rPr lang="en-US" sz="2800" dirty="0" err="1"/>
              <a:t>,c,h</a:t>
            </a:r>
            <a:endParaRPr lang="en-US" sz="2800" dirty="0"/>
          </a:p>
          <a:p>
            <a:r>
              <a:rPr lang="en-US" sz="2800" dirty="0"/>
              <a:t>- This is a heat pump that transfers heat between the 2 R</a:t>
            </a:r>
            <a:r>
              <a:rPr lang="en-US" sz="1400" dirty="0"/>
              <a:t>HEC</a:t>
            </a:r>
            <a:r>
              <a:rPr lang="en-US" sz="2800" dirty="0"/>
              <a:t>, or a heat engine between the two sources</a:t>
            </a:r>
          </a:p>
        </p:txBody>
      </p:sp>
    </p:spTree>
    <p:extLst>
      <p:ext uri="{BB962C8B-B14F-4D97-AF65-F5344CB8AC3E}">
        <p14:creationId xmlns:p14="http://schemas.microsoft.com/office/powerpoint/2010/main" val="3638111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3928EB0-82C5-5296-B4EF-F495391DF7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A6DE642-38B2-6E91-A766-27D24BF11033}"/>
              </a:ext>
            </a:extLst>
          </p:cNvPr>
          <p:cNvSpPr txBox="1"/>
          <p:nvPr/>
        </p:nvSpPr>
        <p:spPr>
          <a:xfrm>
            <a:off x="0" y="140591"/>
            <a:ext cx="12192000" cy="707886"/>
          </a:xfrm>
          <a:prstGeom prst="rect">
            <a:avLst/>
          </a:prstGeom>
          <a:noFill/>
        </p:spPr>
        <p:txBody>
          <a:bodyPr wrap="square" rtlCol="0">
            <a:spAutoFit/>
          </a:bodyPr>
          <a:lstStyle/>
          <a:p>
            <a:r>
              <a:rPr lang="ro-RO" sz="4000" b="1" dirty="0">
                <a:solidFill>
                  <a:schemeClr val="bg2"/>
                </a:solidFill>
              </a:rPr>
              <a:t>   </a:t>
            </a:r>
            <a:r>
              <a:rPr lang="en-US" sz="4000" b="1" dirty="0">
                <a:solidFill>
                  <a:schemeClr val="bg2"/>
                </a:solidFill>
              </a:rPr>
              <a:t>O</a:t>
            </a:r>
            <a:r>
              <a:rPr lang="ro-RO" sz="4000" b="1" dirty="0" err="1">
                <a:solidFill>
                  <a:schemeClr val="bg2"/>
                </a:solidFill>
              </a:rPr>
              <a:t>ther</a:t>
            </a:r>
            <a:r>
              <a:rPr lang="ro-RO" sz="4000" b="1" dirty="0">
                <a:solidFill>
                  <a:schemeClr val="bg2"/>
                </a:solidFill>
              </a:rPr>
              <a:t> o</a:t>
            </a:r>
            <a:r>
              <a:rPr lang="en-US" sz="4000" b="1" dirty="0" err="1">
                <a:solidFill>
                  <a:schemeClr val="bg2"/>
                </a:solidFill>
              </a:rPr>
              <a:t>perating</a:t>
            </a:r>
            <a:r>
              <a:rPr lang="en-US" sz="4000" b="1" dirty="0">
                <a:solidFill>
                  <a:schemeClr val="bg2"/>
                </a:solidFill>
              </a:rPr>
              <a:t> modes of a residential SPM-I</a:t>
            </a:r>
          </a:p>
        </p:txBody>
      </p:sp>
      <p:sp>
        <p:nvSpPr>
          <p:cNvPr id="8" name="TextBox 7">
            <a:extLst>
              <a:ext uri="{FF2B5EF4-FFF2-40B4-BE49-F238E27FC236}">
                <a16:creationId xmlns:a16="http://schemas.microsoft.com/office/drawing/2014/main" id="{F6B4C3F5-6768-CE42-ED3B-61DCB1323BC3}"/>
              </a:ext>
            </a:extLst>
          </p:cNvPr>
          <p:cNvSpPr txBox="1"/>
          <p:nvPr/>
        </p:nvSpPr>
        <p:spPr>
          <a:xfrm>
            <a:off x="156117" y="1023543"/>
            <a:ext cx="12035883" cy="5693866"/>
          </a:xfrm>
          <a:prstGeom prst="rect">
            <a:avLst/>
          </a:prstGeom>
          <a:noFill/>
        </p:spPr>
        <p:txBody>
          <a:bodyPr wrap="square" rtlCol="0">
            <a:spAutoFit/>
          </a:bodyPr>
          <a:lstStyle/>
          <a:p>
            <a:r>
              <a:rPr lang="en-US" sz="3200" dirty="0">
                <a:solidFill>
                  <a:srgbClr val="FF0000"/>
                </a:solidFill>
              </a:rPr>
              <a:t>pump</a:t>
            </a:r>
            <a:r>
              <a:rPr lang="ro-RO" sz="3200" dirty="0"/>
              <a:t>:</a:t>
            </a:r>
            <a:r>
              <a:rPr lang="en-US" sz="3200" dirty="0"/>
              <a:t> -</a:t>
            </a:r>
            <a:r>
              <a:rPr lang="ro-RO" sz="3200" dirty="0"/>
              <a:t> </a:t>
            </a:r>
            <a:r>
              <a:rPr lang="ro-RO" sz="3200" dirty="0" err="1"/>
              <a:t>R</a:t>
            </a:r>
            <a:r>
              <a:rPr lang="ro-RO" sz="2400" dirty="0" err="1"/>
              <a:t>amb</a:t>
            </a:r>
            <a:r>
              <a:rPr lang="ro-RO" sz="32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→R</a:t>
            </a:r>
            <a:r>
              <a:rPr lang="ro-RO" sz="24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h</a:t>
            </a:r>
            <a:r>
              <a:rPr lang="en-US" sz="32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R</a:t>
            </a:r>
            <a:r>
              <a:rPr lang="en-US" sz="20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hot water</a:t>
            </a:r>
            <a:r>
              <a:rPr lang="ro-RO" sz="32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a:t>
            </a:r>
            <a:r>
              <a:rPr lang="ro-RO" sz="3200" dirty="0">
                <a:solidFill>
                  <a:srgbClr val="1D2228"/>
                </a:solidFill>
                <a:latin typeface="Helvetica" panose="020B0604020202020204" pitchFamily="34" charset="0"/>
                <a:ea typeface="Aptos" panose="020B0004020202020204" pitchFamily="34" charset="0"/>
                <a:cs typeface="Times New Roman" panose="02020603050405020304" pitchFamily="18" charset="0"/>
              </a:rPr>
              <a:t>; </a:t>
            </a:r>
            <a:r>
              <a:rPr lang="ro-RO" sz="32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T</a:t>
            </a:r>
            <a:r>
              <a:rPr lang="ro-RO" sz="24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amb</a:t>
            </a:r>
            <a:r>
              <a:rPr lang="ro-RO" sz="3200" dirty="0">
                <a:solidFill>
                  <a:srgbClr val="FFFF00"/>
                </a:solidFill>
              </a:rPr>
              <a:t>↘</a:t>
            </a:r>
            <a:r>
              <a:rPr lang="ro-RO" sz="3200" dirty="0"/>
              <a:t>, </a:t>
            </a:r>
            <a:r>
              <a:rPr lang="ro-RO" sz="3200" dirty="0" err="1"/>
              <a:t>T</a:t>
            </a:r>
            <a:r>
              <a:rPr lang="ro-RO" sz="2000" dirty="0" err="1"/>
              <a:t>hw</a:t>
            </a:r>
            <a:r>
              <a:rPr lang="ro-RO" sz="3200" dirty="0" err="1"/>
              <a:t>,T</a:t>
            </a:r>
            <a:r>
              <a:rPr lang="ro-RO" sz="2400" dirty="0" err="1"/>
              <a:t>h</a:t>
            </a:r>
            <a:r>
              <a:rPr lang="en-US" sz="3200" dirty="0"/>
              <a:t> ↗</a:t>
            </a:r>
            <a:r>
              <a:rPr lang="ro-RO" sz="3200" dirty="0"/>
              <a:t>: </a:t>
            </a:r>
            <a:r>
              <a:rPr lang="ro-RO" sz="3200" dirty="0">
                <a:solidFill>
                  <a:srgbClr val="FFFF00"/>
                </a:solidFill>
              </a:rPr>
              <a:t>ambient </a:t>
            </a:r>
            <a:r>
              <a:rPr lang="ro-RO" sz="3200" dirty="0" err="1">
                <a:solidFill>
                  <a:srgbClr val="FFFF00"/>
                </a:solidFill>
              </a:rPr>
              <a:t>cooling</a:t>
            </a:r>
            <a:r>
              <a:rPr lang="ro-RO" sz="3200" dirty="0">
                <a:solidFill>
                  <a:srgbClr val="FFFF00"/>
                </a:solidFill>
              </a:rPr>
              <a:t>,</a:t>
            </a:r>
          </a:p>
          <a:p>
            <a:r>
              <a:rPr lang="ro-RO" sz="3200" dirty="0">
                <a:solidFill>
                  <a:srgbClr val="FFFF00"/>
                </a:solidFill>
              </a:rPr>
              <a:t>							 	       hot </a:t>
            </a:r>
            <a:r>
              <a:rPr lang="ro-RO" sz="3200" dirty="0" err="1">
                <a:solidFill>
                  <a:srgbClr val="FFFF00"/>
                </a:solidFill>
              </a:rPr>
              <a:t>water</a:t>
            </a:r>
            <a:r>
              <a:rPr lang="ro-RO" sz="3200" dirty="0">
                <a:solidFill>
                  <a:srgbClr val="FFFF00"/>
                </a:solidFill>
              </a:rPr>
              <a:t> </a:t>
            </a:r>
            <a:r>
              <a:rPr lang="ro-RO" sz="3200" dirty="0" err="1">
                <a:solidFill>
                  <a:srgbClr val="FFFF00"/>
                </a:solidFill>
              </a:rPr>
              <a:t>heating</a:t>
            </a:r>
            <a:endParaRPr lang="ro-RO" sz="3200" dirty="0">
              <a:solidFill>
                <a:srgbClr val="FFFF00"/>
              </a:solidFill>
            </a:endParaRPr>
          </a:p>
          <a:p>
            <a:r>
              <a:rPr lang="ro-RO" sz="3200" dirty="0">
                <a:solidFill>
                  <a:srgbClr val="FFFF00"/>
                </a:solidFill>
              </a:rPr>
              <a:t>	    </a:t>
            </a:r>
            <a:r>
              <a:rPr lang="ro-RO" sz="3200" dirty="0"/>
              <a:t>- </a:t>
            </a:r>
            <a:r>
              <a:rPr lang="ro-RO" sz="3200" dirty="0" err="1"/>
              <a:t>R</a:t>
            </a:r>
            <a:r>
              <a:rPr lang="ro-RO" sz="2400" dirty="0" err="1"/>
              <a:t>c</a:t>
            </a:r>
            <a:r>
              <a:rPr lang="ro-RO" sz="3200" dirty="0"/>
              <a:t>, </a:t>
            </a:r>
            <a:r>
              <a:rPr lang="ro-RO" sz="3200" dirty="0" err="1"/>
              <a:t>R</a:t>
            </a:r>
            <a:r>
              <a:rPr lang="ro-RO" sz="2400" dirty="0" err="1"/>
              <a:t>ground</a:t>
            </a:r>
            <a:r>
              <a:rPr lang="ro-RO" sz="32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→R</a:t>
            </a:r>
            <a:r>
              <a:rPr lang="ro-RO" sz="24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amb</a:t>
            </a:r>
            <a:r>
              <a:rPr lang="ro-RO" sz="3200" dirty="0">
                <a:solidFill>
                  <a:srgbClr val="1D2228"/>
                </a:solidFill>
                <a:latin typeface="Helvetica" panose="020B0604020202020204" pitchFamily="34" charset="0"/>
                <a:ea typeface="Aptos" panose="020B0004020202020204" pitchFamily="34" charset="0"/>
                <a:cs typeface="Times New Roman" panose="02020603050405020304" pitchFamily="18" charset="0"/>
              </a:rPr>
              <a:t> ; </a:t>
            </a:r>
            <a:r>
              <a:rPr lang="ro-RO" sz="32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T</a:t>
            </a:r>
            <a:r>
              <a:rPr lang="ro-RO" sz="24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amb</a:t>
            </a:r>
            <a:r>
              <a:rPr lang="en-US" sz="3200" dirty="0">
                <a:solidFill>
                  <a:srgbClr val="FFFF00"/>
                </a:solidFill>
              </a:rPr>
              <a:t> ↗</a:t>
            </a:r>
            <a:r>
              <a:rPr lang="ro-RO" sz="3200" dirty="0"/>
              <a:t>, T</a:t>
            </a:r>
            <a:r>
              <a:rPr lang="ro-RO" sz="2400" dirty="0"/>
              <a:t>c</a:t>
            </a:r>
            <a:r>
              <a:rPr lang="en-US" sz="3200" dirty="0"/>
              <a:t> </a:t>
            </a:r>
            <a:r>
              <a:rPr lang="ro-RO" sz="3200" dirty="0"/>
              <a:t>↘</a:t>
            </a:r>
            <a:r>
              <a:rPr lang="en-US" sz="3200" dirty="0"/>
              <a:t> </a:t>
            </a:r>
            <a:r>
              <a:rPr lang="ro-RO" sz="3200" dirty="0"/>
              <a:t>:      </a:t>
            </a:r>
            <a:r>
              <a:rPr lang="ro-RO" sz="3200" dirty="0">
                <a:solidFill>
                  <a:srgbClr val="FFFF00"/>
                </a:solidFill>
              </a:rPr>
              <a:t>ambient </a:t>
            </a:r>
            <a:r>
              <a:rPr lang="ro-RO" sz="3200" dirty="0" err="1">
                <a:solidFill>
                  <a:srgbClr val="FFFF00"/>
                </a:solidFill>
              </a:rPr>
              <a:t>heating</a:t>
            </a:r>
            <a:endParaRPr lang="ro-RO" sz="3200" dirty="0">
              <a:solidFill>
                <a:srgbClr val="FFFF00"/>
              </a:solidFill>
              <a:effectLst/>
              <a:latin typeface="Helvetica" panose="020B0604020202020204" pitchFamily="34" charset="0"/>
              <a:ea typeface="Aptos" panose="020B0004020202020204" pitchFamily="34" charset="0"/>
              <a:cs typeface="Times New Roman" panose="02020603050405020304" pitchFamily="18" charset="0"/>
            </a:endParaRPr>
          </a:p>
          <a:p>
            <a:r>
              <a:rPr lang="en-US" sz="3200" dirty="0">
                <a:solidFill>
                  <a:srgbClr val="FF0000"/>
                </a:solidFill>
              </a:rPr>
              <a:t>engine</a:t>
            </a:r>
            <a:r>
              <a:rPr lang="ro-RO" sz="3200" dirty="0"/>
              <a:t>:- </a:t>
            </a:r>
            <a:r>
              <a:rPr lang="ro-RO" sz="3200" dirty="0" err="1"/>
              <a:t>R</a:t>
            </a:r>
            <a:r>
              <a:rPr lang="ro-RO" sz="2400" dirty="0" err="1"/>
              <a:t>c</a:t>
            </a:r>
            <a:r>
              <a:rPr lang="ro-RO" sz="3200" dirty="0"/>
              <a:t>, </a:t>
            </a:r>
            <a:r>
              <a:rPr lang="ro-RO" sz="3200" dirty="0" err="1"/>
              <a:t>R</a:t>
            </a:r>
            <a:r>
              <a:rPr lang="ro-RO" sz="2400" dirty="0" err="1"/>
              <a:t>ground</a:t>
            </a:r>
            <a:r>
              <a:rPr lang="ro-RO" sz="32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a:t>
            </a:r>
            <a:r>
              <a:rPr lang="ro-RO" sz="24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a:t>
            </a:r>
            <a:r>
              <a:rPr lang="ro-RO" sz="3200" dirty="0"/>
              <a:t>R</a:t>
            </a:r>
            <a:r>
              <a:rPr lang="ro-RO" sz="2400" dirty="0"/>
              <a:t>ext</a:t>
            </a:r>
            <a:r>
              <a:rPr lang="ro-RO" sz="3200" dirty="0"/>
              <a:t>, </a:t>
            </a:r>
            <a:r>
              <a:rPr lang="ro-RO" sz="3200" dirty="0" err="1"/>
              <a:t>R</a:t>
            </a:r>
            <a:r>
              <a:rPr lang="ro-RO" sz="2400" dirty="0" err="1"/>
              <a:t>amb</a:t>
            </a:r>
            <a:r>
              <a:rPr lang="ro-RO" sz="2800" dirty="0"/>
              <a:t>;</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a:t>
            </a:r>
            <a:r>
              <a:rPr lang="ro-RO" sz="32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T</a:t>
            </a:r>
            <a:r>
              <a:rPr lang="ro-RO" sz="24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c</a:t>
            </a:r>
            <a:r>
              <a:rPr lang="en-US" sz="3200" dirty="0"/>
              <a:t> ↗</a:t>
            </a:r>
            <a:r>
              <a:rPr lang="ro-RO" sz="3200" dirty="0"/>
              <a:t>,</a:t>
            </a:r>
            <a:r>
              <a:rPr lang="ro-RO" sz="32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T</a:t>
            </a:r>
            <a:r>
              <a:rPr lang="ro-RO" sz="24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amb</a:t>
            </a:r>
            <a:r>
              <a:rPr lang="ro-RO" sz="3200" dirty="0">
                <a:solidFill>
                  <a:srgbClr val="FFFF00"/>
                </a:solidFill>
              </a:rPr>
              <a:t>↘ </a:t>
            </a:r>
            <a:r>
              <a:rPr lang="ro-RO" sz="3200" dirty="0"/>
              <a:t>: </a:t>
            </a:r>
            <a:r>
              <a:rPr lang="ro-RO" sz="3200" dirty="0">
                <a:solidFill>
                  <a:srgbClr val="FFFF00"/>
                </a:solidFill>
              </a:rPr>
              <a:t>ambient </a:t>
            </a:r>
            <a:r>
              <a:rPr lang="ro-RO" sz="3200" dirty="0" err="1">
                <a:solidFill>
                  <a:srgbClr val="FFFF00"/>
                </a:solidFill>
              </a:rPr>
              <a:t>cooling</a:t>
            </a:r>
            <a:endParaRPr lang="ro-RO" sz="3200" dirty="0">
              <a:solidFill>
                <a:srgbClr val="FFFF00"/>
              </a:solidFill>
            </a:endParaRPr>
          </a:p>
          <a:p>
            <a:r>
              <a:rPr lang="ro-RO" sz="3200" dirty="0">
                <a:solidFill>
                  <a:srgbClr val="FFFF00"/>
                </a:solidFill>
              </a:rPr>
              <a:t> 	      </a:t>
            </a:r>
            <a:r>
              <a:rPr lang="ro-RO" sz="3200" dirty="0"/>
              <a:t>- R</a:t>
            </a:r>
            <a:r>
              <a:rPr lang="ro-RO" sz="2400" dirty="0"/>
              <a:t>h</a:t>
            </a:r>
            <a:r>
              <a:rPr lang="ro-RO" sz="3200" dirty="0"/>
              <a:t> </a:t>
            </a:r>
            <a:r>
              <a:rPr lang="ro-RO" sz="32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a:t>
            </a:r>
            <a:r>
              <a:rPr lang="ro-RO" sz="32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R</a:t>
            </a:r>
            <a:r>
              <a:rPr lang="ro-RO" sz="2400" dirty="0" err="1">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amb</a:t>
            </a:r>
            <a:r>
              <a:rPr lang="ro-RO" sz="3200" dirty="0">
                <a:solidFill>
                  <a:srgbClr val="1D2228"/>
                </a:solidFill>
                <a:latin typeface="Helvetica" panose="020B0604020202020204" pitchFamily="34" charset="0"/>
                <a:ea typeface="Aptos" panose="020B0004020202020204" pitchFamily="34" charset="0"/>
                <a:cs typeface="Times New Roman" panose="02020603050405020304" pitchFamily="18" charset="0"/>
              </a:rPr>
              <a:t> ; </a:t>
            </a:r>
            <a:r>
              <a:rPr lang="ro-RO" sz="32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T</a:t>
            </a:r>
            <a:r>
              <a:rPr lang="ro-RO" sz="2400" dirty="0" err="1">
                <a:solidFill>
                  <a:srgbClr val="FFFF00"/>
                </a:solidFill>
                <a:effectLst/>
                <a:latin typeface="Helvetica" panose="020B0604020202020204" pitchFamily="34" charset="0"/>
                <a:ea typeface="Aptos" panose="020B0004020202020204" pitchFamily="34" charset="0"/>
                <a:cs typeface="Times New Roman" panose="02020603050405020304" pitchFamily="18" charset="0"/>
              </a:rPr>
              <a:t>amb</a:t>
            </a:r>
            <a:r>
              <a:rPr lang="en-US" sz="3200" dirty="0">
                <a:solidFill>
                  <a:srgbClr val="FFFF00"/>
                </a:solidFill>
              </a:rPr>
              <a:t> ↗</a:t>
            </a:r>
            <a:r>
              <a:rPr lang="ro-RO" sz="3200" dirty="0"/>
              <a:t>, T</a:t>
            </a:r>
            <a:r>
              <a:rPr lang="ro-RO" sz="2400" dirty="0"/>
              <a:t>h</a:t>
            </a:r>
            <a:r>
              <a:rPr lang="en-US" sz="3200" dirty="0"/>
              <a:t> </a:t>
            </a:r>
            <a:r>
              <a:rPr lang="ro-RO" sz="3200" dirty="0"/>
              <a:t>↘</a:t>
            </a:r>
            <a:r>
              <a:rPr lang="en-US" sz="3200" dirty="0"/>
              <a:t> </a:t>
            </a:r>
            <a:r>
              <a:rPr lang="ro-RO" sz="3200" dirty="0"/>
              <a:t>:                  </a:t>
            </a:r>
            <a:r>
              <a:rPr lang="ro-RO" sz="3200" dirty="0">
                <a:solidFill>
                  <a:srgbClr val="FFFF00"/>
                </a:solidFill>
              </a:rPr>
              <a:t>ambient </a:t>
            </a:r>
            <a:r>
              <a:rPr lang="ro-RO" sz="3200" dirty="0" err="1">
                <a:solidFill>
                  <a:srgbClr val="FFFF00"/>
                </a:solidFill>
              </a:rPr>
              <a:t>heating</a:t>
            </a:r>
            <a:endParaRPr lang="ro-RO" sz="3200" dirty="0">
              <a:solidFill>
                <a:srgbClr val="FFFF00"/>
              </a:solidFill>
            </a:endParaRPr>
          </a:p>
          <a:p>
            <a:r>
              <a:rPr lang="ro-RO" sz="2800" dirty="0">
                <a:solidFill>
                  <a:srgbClr val="FFFF00"/>
                </a:solidFill>
              </a:rPr>
              <a:t>in </a:t>
            </a:r>
            <a:r>
              <a:rPr lang="ro-RO" sz="2800" dirty="0" err="1">
                <a:solidFill>
                  <a:srgbClr val="FFFF00"/>
                </a:solidFill>
              </a:rPr>
              <a:t>winter</a:t>
            </a:r>
            <a:r>
              <a:rPr lang="ro-RO" sz="3200" dirty="0">
                <a:solidFill>
                  <a:srgbClr val="FFFF00"/>
                </a:solidFill>
              </a:rPr>
              <a:t>:  </a:t>
            </a:r>
            <a:r>
              <a:rPr lang="ro-RO" sz="32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ext</a:t>
            </a:r>
            <a:r>
              <a:rPr lang="ro-RO" sz="2800" dirty="0"/>
              <a:t> : </a:t>
            </a:r>
            <a:r>
              <a:rPr lang="ro-RO" sz="2800" dirty="0" err="1">
                <a:solidFill>
                  <a:srgbClr val="FF0000"/>
                </a:solidFill>
              </a:rPr>
              <a:t>engine</a:t>
            </a:r>
            <a:endParaRPr lang="ro-RO" sz="2800" dirty="0">
              <a:solidFill>
                <a:srgbClr val="FF0000"/>
              </a:solidFill>
            </a:endParaRPr>
          </a:p>
          <a:p>
            <a:r>
              <a:rPr lang="ro-RO" sz="2800" dirty="0">
                <a:solidFill>
                  <a:srgbClr val="FF0000"/>
                </a:solidFill>
              </a:rPr>
              <a:t>		  </a:t>
            </a:r>
            <a:r>
              <a:rPr lang="ro-RO" sz="28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amb</a:t>
            </a:r>
            <a:r>
              <a:rPr lang="ro-RO" sz="2800" dirty="0"/>
              <a:t> : </a:t>
            </a:r>
            <a:r>
              <a:rPr lang="ro-RO" sz="2800" dirty="0" err="1">
                <a:solidFill>
                  <a:srgbClr val="FF0000"/>
                </a:solidFill>
              </a:rPr>
              <a:t>pump</a:t>
            </a:r>
            <a:endParaRPr lang="ro-RO" sz="2800" dirty="0">
              <a:solidFill>
                <a:srgbClr val="FF0000"/>
              </a:solidFill>
            </a:endParaRPr>
          </a:p>
          <a:p>
            <a:r>
              <a:rPr lang="en-US" sz="2800" dirty="0">
                <a:solidFill>
                  <a:srgbClr val="FFFF00"/>
                </a:solidFill>
              </a:rPr>
              <a:t>in summer</a:t>
            </a:r>
            <a:r>
              <a:rPr lang="ro-RO" sz="2800" dirty="0">
                <a:solidFill>
                  <a:srgbClr val="FFFF00"/>
                </a:solidFill>
              </a:rPr>
              <a:t>: </a:t>
            </a:r>
            <a:r>
              <a:rPr lang="ro-RO" sz="28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ext</a:t>
            </a:r>
            <a:r>
              <a:rPr lang="ro-RO" sz="2800" dirty="0"/>
              <a:t> : </a:t>
            </a:r>
            <a:r>
              <a:rPr lang="ro-RO" sz="2800" dirty="0" err="1">
                <a:solidFill>
                  <a:srgbClr val="FF0000"/>
                </a:solidFill>
              </a:rPr>
              <a:t>engine</a:t>
            </a:r>
            <a:endParaRPr lang="ro-RO" sz="2800" dirty="0">
              <a:solidFill>
                <a:srgbClr val="FFFF00"/>
              </a:solidFill>
            </a:endParaRPr>
          </a:p>
          <a:p>
            <a:r>
              <a:rPr lang="ro-RO" sz="2800" dirty="0">
                <a:solidFill>
                  <a:srgbClr val="FFFF00"/>
                </a:solidFill>
              </a:rPr>
              <a:t>		  </a:t>
            </a:r>
            <a:r>
              <a:rPr lang="ro-RO" sz="28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amb</a:t>
            </a:r>
            <a:r>
              <a:rPr lang="ro-RO" sz="2800" dirty="0"/>
              <a:t> : </a:t>
            </a:r>
            <a:r>
              <a:rPr lang="ro-RO" sz="2800" dirty="0" err="1">
                <a:solidFill>
                  <a:srgbClr val="FF0000"/>
                </a:solidFill>
              </a:rPr>
              <a:t>engine</a:t>
            </a:r>
            <a:endParaRPr lang="ro-RO" sz="2800" dirty="0">
              <a:solidFill>
                <a:srgbClr val="FFFF00"/>
              </a:solidFill>
            </a:endParaRPr>
          </a:p>
          <a:p>
            <a:r>
              <a:rPr lang="ro-RO" sz="2800" dirty="0">
                <a:solidFill>
                  <a:srgbClr val="FFFF00"/>
                </a:solidFill>
              </a:rPr>
              <a:t>- </a:t>
            </a:r>
            <a:r>
              <a:rPr lang="en-US" sz="2800" dirty="0">
                <a:solidFill>
                  <a:srgbClr val="FFFF00"/>
                </a:solidFill>
              </a:rPr>
              <a:t>during the day</a:t>
            </a:r>
            <a:r>
              <a:rPr lang="ro-RO" sz="2800" dirty="0">
                <a:solidFill>
                  <a:srgbClr val="FFFF00"/>
                </a:solidFill>
              </a:rPr>
              <a:t>: </a:t>
            </a:r>
            <a:r>
              <a:rPr lang="ro-RO" sz="28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ext</a:t>
            </a:r>
            <a:r>
              <a:rPr lang="ro-RO" sz="2800" dirty="0"/>
              <a:t> : </a:t>
            </a:r>
            <a:r>
              <a:rPr lang="ro-RO" sz="2800" dirty="0" err="1">
                <a:solidFill>
                  <a:srgbClr val="FF0000"/>
                </a:solidFill>
              </a:rPr>
              <a:t>engine</a:t>
            </a:r>
            <a:r>
              <a:rPr lang="ro-RO" sz="2800" dirty="0">
                <a:solidFill>
                  <a:srgbClr val="FF0000"/>
                </a:solidFill>
              </a:rPr>
              <a:t> </a:t>
            </a:r>
            <a:r>
              <a:rPr lang="ro-RO" sz="2800" b="1" dirty="0"/>
              <a:t>;   </a:t>
            </a:r>
            <a:r>
              <a:rPr lang="ro-RO" sz="2800" dirty="0"/>
              <a:t>- </a:t>
            </a:r>
            <a:r>
              <a:rPr lang="ro-RO" sz="2800" dirty="0" err="1"/>
              <a:t>R</a:t>
            </a:r>
            <a:r>
              <a:rPr lang="ro-RO" sz="2400" dirty="0" err="1"/>
              <a:t>c</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ext</a:t>
            </a:r>
            <a:r>
              <a:rPr lang="ro-RO" sz="2800" dirty="0"/>
              <a:t> : </a:t>
            </a:r>
            <a:r>
              <a:rPr lang="ro-RO" sz="2800" dirty="0" err="1">
                <a:solidFill>
                  <a:srgbClr val="FF0000"/>
                </a:solidFill>
              </a:rPr>
              <a:t>engine</a:t>
            </a:r>
            <a:r>
              <a:rPr lang="ro-RO" sz="2800" dirty="0">
                <a:solidFill>
                  <a:srgbClr val="FF0000"/>
                </a:solidFill>
              </a:rPr>
              <a:t> </a:t>
            </a:r>
            <a:endParaRPr lang="en-US" sz="2800" dirty="0"/>
          </a:p>
          <a:p>
            <a:r>
              <a:rPr lang="ro-RO" sz="2800" dirty="0">
                <a:solidFill>
                  <a:srgbClr val="FFFF00"/>
                </a:solidFill>
              </a:rPr>
              <a:t>- </a:t>
            </a:r>
            <a:r>
              <a:rPr lang="en-US" sz="2800" dirty="0">
                <a:solidFill>
                  <a:srgbClr val="FFFF00"/>
                </a:solidFill>
              </a:rPr>
              <a:t>during the night</a:t>
            </a:r>
            <a:r>
              <a:rPr lang="ro-RO" sz="2800" dirty="0">
                <a:solidFill>
                  <a:srgbClr val="FFFF00"/>
                </a:solidFill>
              </a:rPr>
              <a:t>: </a:t>
            </a:r>
            <a:r>
              <a:rPr lang="ro-RO" sz="2800" dirty="0"/>
              <a:t>- </a:t>
            </a:r>
            <a:r>
              <a:rPr lang="ro-RO" sz="2800" dirty="0" err="1"/>
              <a:t>R</a:t>
            </a:r>
            <a:r>
              <a:rPr lang="ro-RO" sz="2400" dirty="0" err="1"/>
              <a:t>ground</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400" dirty="0" err="1"/>
              <a:t>Rext</a:t>
            </a:r>
            <a:r>
              <a:rPr lang="ro-RO" sz="2800" dirty="0"/>
              <a:t> : </a:t>
            </a:r>
            <a:r>
              <a:rPr lang="ro-RO" sz="2800" dirty="0" err="1">
                <a:solidFill>
                  <a:srgbClr val="FF0000"/>
                </a:solidFill>
              </a:rPr>
              <a:t>engine</a:t>
            </a:r>
            <a:r>
              <a:rPr lang="ro-RO" sz="2800" dirty="0">
                <a:solidFill>
                  <a:srgbClr val="FF0000"/>
                </a:solidFill>
              </a:rPr>
              <a:t> </a:t>
            </a:r>
            <a:r>
              <a:rPr lang="ro-RO" sz="2800" dirty="0"/>
              <a:t>; - </a:t>
            </a:r>
            <a:r>
              <a:rPr lang="ro-RO" sz="2800" dirty="0" err="1"/>
              <a:t>R</a:t>
            </a:r>
            <a:r>
              <a:rPr lang="ro-RO" sz="2400" dirty="0" err="1"/>
              <a:t>c</a:t>
            </a:r>
            <a:r>
              <a:rPr lang="ro-RO" sz="2800" dirty="0">
                <a:solidFill>
                  <a:srgbClr val="1D2228"/>
                </a:solidFill>
                <a:effectLst/>
                <a:latin typeface="Helvetica" panose="020B0604020202020204" pitchFamily="34" charset="0"/>
                <a:ea typeface="Aptos" panose="020B0004020202020204" pitchFamily="34" charset="0"/>
                <a:cs typeface="Times New Roman" panose="02020603050405020304" pitchFamily="18" charset="0"/>
              </a:rPr>
              <a:t> → </a:t>
            </a:r>
            <a:r>
              <a:rPr lang="ro-RO" sz="2800" dirty="0" err="1"/>
              <a:t>R</a:t>
            </a:r>
            <a:r>
              <a:rPr lang="ro-RO" sz="2400" dirty="0" err="1"/>
              <a:t>ext</a:t>
            </a:r>
            <a:r>
              <a:rPr lang="ro-RO" sz="2800" dirty="0"/>
              <a:t> : </a:t>
            </a:r>
            <a:r>
              <a:rPr lang="ro-RO" sz="2800" dirty="0" err="1">
                <a:solidFill>
                  <a:srgbClr val="FF0000"/>
                </a:solidFill>
              </a:rPr>
              <a:t>pump</a:t>
            </a:r>
            <a:r>
              <a:rPr lang="ro-RO" sz="2800" dirty="0">
                <a:solidFill>
                  <a:srgbClr val="FF0000"/>
                </a:solidFill>
              </a:rPr>
              <a:t> </a:t>
            </a:r>
            <a:endParaRPr lang="ro-RO" sz="2800" dirty="0">
              <a:solidFill>
                <a:srgbClr val="FFFF00"/>
              </a:solidFill>
            </a:endParaRPr>
          </a:p>
          <a:p>
            <a:r>
              <a:rPr lang="ro-RO" sz="3200" dirty="0">
                <a:solidFill>
                  <a:srgbClr val="FFFF00"/>
                </a:solidFill>
              </a:rPr>
              <a:t>	</a:t>
            </a:r>
            <a:endParaRPr lang="en-US" sz="3200" dirty="0"/>
          </a:p>
        </p:txBody>
      </p:sp>
    </p:spTree>
    <p:extLst>
      <p:ext uri="{BB962C8B-B14F-4D97-AF65-F5344CB8AC3E}">
        <p14:creationId xmlns:p14="http://schemas.microsoft.com/office/powerpoint/2010/main" val="276179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DA6584-06FB-09B1-D1F1-94AA2A5CEC01}"/>
              </a:ext>
            </a:extLst>
          </p:cNvPr>
          <p:cNvPicPr>
            <a:picLocks noChangeAspect="1"/>
          </p:cNvPicPr>
          <p:nvPr/>
        </p:nvPicPr>
        <p:blipFill>
          <a:blip r:embed="rId2"/>
          <a:srcRect/>
          <a:stretch>
            <a:fillRect/>
          </a:stretch>
        </p:blipFill>
        <p:spPr bwMode="auto">
          <a:xfrm>
            <a:off x="4454525" y="2495035"/>
            <a:ext cx="5599942" cy="4278629"/>
          </a:xfrm>
          <a:prstGeom prst="rect">
            <a:avLst/>
          </a:prstGeom>
          <a:noFill/>
          <a:ln w="9525">
            <a:noFill/>
            <a:miter lim="800000"/>
            <a:headEnd/>
            <a:tailEnd/>
          </a:ln>
          <a:effectLst/>
        </p:spPr>
      </p:pic>
      <p:sp>
        <p:nvSpPr>
          <p:cNvPr id="4098" name="Title 1">
            <a:extLst>
              <a:ext uri="{FF2B5EF4-FFF2-40B4-BE49-F238E27FC236}">
                <a16:creationId xmlns:a16="http://schemas.microsoft.com/office/drawing/2014/main" id="{93FF95EE-C7DA-6C09-F55C-DDCDFB94EF86}"/>
              </a:ext>
            </a:extLst>
          </p:cNvPr>
          <p:cNvSpPr>
            <a:spLocks noGrp="1"/>
          </p:cNvSpPr>
          <p:nvPr>
            <p:ph type="title"/>
          </p:nvPr>
        </p:nvSpPr>
        <p:spPr>
          <a:xfrm>
            <a:off x="0" y="-1"/>
            <a:ext cx="12192000" cy="1775643"/>
          </a:xfrm>
        </p:spPr>
        <p:txBody>
          <a:bodyPr>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ltLang="en-US" sz="4000" b="1" dirty="0"/>
              <a:t>                             </a:t>
            </a:r>
            <a:br>
              <a:rPr lang="ro-RO" altLang="en-US" b="1" dirty="0">
                <a:solidFill>
                  <a:srgbClr val="FF0000"/>
                </a:solidFill>
              </a:rPr>
            </a:br>
            <a:r>
              <a:rPr lang="ro-RO" altLang="en-US" b="1" dirty="0">
                <a:solidFill>
                  <a:srgbClr val="FF0000"/>
                </a:solidFill>
              </a:rPr>
              <a:t>                                </a:t>
            </a:r>
            <a:r>
              <a:rPr lang="en-US" altLang="en-US" b="1" dirty="0">
                <a:solidFill>
                  <a:srgbClr val="FF0000"/>
                </a:solidFill>
              </a:rPr>
              <a:t>THE ISOTHERMALIZER</a:t>
            </a:r>
            <a:br>
              <a:rPr lang="ro-RO" altLang="en-US" b="1" dirty="0">
                <a:solidFill>
                  <a:srgbClr val="FF0000"/>
                </a:solidFill>
              </a:rPr>
            </a:br>
            <a:r>
              <a:rPr lang="ro-RO" altLang="en-US" sz="2700" b="1" dirty="0"/>
              <a:t>1.</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CD: </a:t>
            </a:r>
            <a:r>
              <a:rPr kumimoji="0" lang="en-US"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calculates and imposes</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isothermal speed</a:t>
            </a:r>
            <a:b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2: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thermal</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sponge</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Ensures high thermal transfer speed and high power density</a:t>
            </a:r>
            <a:b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3: </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cooling system</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with</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heat</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transfer fluid</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Ensures heat transfer to the tank</a:t>
            </a:r>
            <a:b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br>
              <a:rPr lang="ro-RO" altLang="en-US" sz="2400" dirty="0"/>
            </a:br>
            <a:r>
              <a:rPr lang="ro-RO" altLang="en-US" sz="2400" dirty="0"/>
              <a:t> </a:t>
            </a:r>
            <a:endParaRPr lang="en-US" altLang="en-US" sz="2400" b="1" dirty="0"/>
          </a:p>
        </p:txBody>
      </p:sp>
      <p:pic>
        <p:nvPicPr>
          <p:cNvPr id="4099" name="Picture 2">
            <a:extLst>
              <a:ext uri="{FF2B5EF4-FFF2-40B4-BE49-F238E27FC236}">
                <a16:creationId xmlns:a16="http://schemas.microsoft.com/office/drawing/2014/main" id="{36680086-AD0B-06E4-C2D9-B8B32294D3F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136331"/>
            <a:ext cx="4620009" cy="4810569"/>
          </a:xfrm>
          <a:noFill/>
        </p:spPr>
      </p:pic>
      <p:sp>
        <p:nvSpPr>
          <p:cNvPr id="4100" name="TextBox 6">
            <a:extLst>
              <a:ext uri="{FF2B5EF4-FFF2-40B4-BE49-F238E27FC236}">
                <a16:creationId xmlns:a16="http://schemas.microsoft.com/office/drawing/2014/main" id="{55574EC3-9244-1770-C124-52A4E4398F22}"/>
              </a:ext>
            </a:extLst>
          </p:cNvPr>
          <p:cNvSpPr txBox="1">
            <a:spLocks noChangeArrowheads="1"/>
          </p:cNvSpPr>
          <p:nvPr/>
        </p:nvSpPr>
        <p:spPr bwMode="auto">
          <a:xfrm>
            <a:off x="1420368" y="2136331"/>
            <a:ext cx="3886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7" name="Picture 6">
            <a:extLst>
              <a:ext uri="{FF2B5EF4-FFF2-40B4-BE49-F238E27FC236}">
                <a16:creationId xmlns:a16="http://schemas.microsoft.com/office/drawing/2014/main" id="{DD371AFA-9B55-9633-02CC-EEA2C9176C42}"/>
              </a:ext>
            </a:extLst>
          </p:cNvPr>
          <p:cNvPicPr>
            <a:picLocks noChangeAspect="1"/>
          </p:cNvPicPr>
          <p:nvPr/>
        </p:nvPicPr>
        <p:blipFill>
          <a:blip r:embed="rId4"/>
          <a:srcRect/>
          <a:stretch>
            <a:fillRect/>
          </a:stretch>
        </p:blipFill>
        <p:spPr bwMode="auto">
          <a:xfrm>
            <a:off x="9490692" y="2597996"/>
            <a:ext cx="2701308" cy="2545506"/>
          </a:xfrm>
          <a:prstGeom prst="rect">
            <a:avLst/>
          </a:prstGeom>
          <a:noFill/>
          <a:ln w="9525">
            <a:noFill/>
            <a:miter lim="800000"/>
            <a:headEnd/>
            <a:tailEnd/>
          </a:ln>
        </p:spPr>
      </p:pic>
      <p:sp>
        <p:nvSpPr>
          <p:cNvPr id="8" name="TextBox 7">
            <a:extLst>
              <a:ext uri="{FF2B5EF4-FFF2-40B4-BE49-F238E27FC236}">
                <a16:creationId xmlns:a16="http://schemas.microsoft.com/office/drawing/2014/main" id="{000504C3-E81E-0411-2B86-A517C83CC6BE}"/>
              </a:ext>
            </a:extLst>
          </p:cNvPr>
          <p:cNvSpPr txBox="1"/>
          <p:nvPr/>
        </p:nvSpPr>
        <p:spPr>
          <a:xfrm>
            <a:off x="0" y="1760693"/>
            <a:ext cx="11976100" cy="646331"/>
          </a:xfrm>
          <a:prstGeom prst="rect">
            <a:avLst/>
          </a:prstGeom>
          <a:noFill/>
        </p:spPr>
        <p:txBody>
          <a:bodyPr wrap="square" rtlCol="0">
            <a:spAutoFit/>
          </a:bodyPr>
          <a:lstStyle/>
          <a:p>
            <a:r>
              <a:rPr lang="ro-RO" sz="3600" dirty="0">
                <a:solidFill>
                  <a:srgbClr val="FF0000"/>
                </a:solidFill>
              </a:rPr>
              <a:t>           SOLID PISTON	  LIQUID PISTON	     ROTARY PISTON</a:t>
            </a:r>
            <a:endParaRPr lang="en-US" sz="3600" dirty="0">
              <a:solidFill>
                <a:srgbClr val="FF0000"/>
              </a:solidFill>
            </a:endParaRPr>
          </a:p>
        </p:txBody>
      </p:sp>
      <p:pic>
        <p:nvPicPr>
          <p:cNvPr id="2" name="Picture 1" descr="A logo of a person inside a keyhole">
            <a:extLst>
              <a:ext uri="{FF2B5EF4-FFF2-40B4-BE49-F238E27FC236}">
                <a16:creationId xmlns:a16="http://schemas.microsoft.com/office/drawing/2014/main" id="{25EA2426-8BF6-6A30-7963-9B46DE7A91AE}"/>
              </a:ext>
            </a:extLst>
          </p:cNvPr>
          <p:cNvPicPr>
            <a:picLocks noChangeAspect="1"/>
          </p:cNvPicPr>
          <p:nvPr/>
        </p:nvPicPr>
        <p:blipFill>
          <a:blip r:embed="rId5"/>
          <a:stretch>
            <a:fillRect/>
          </a:stretch>
        </p:blipFill>
        <p:spPr>
          <a:xfrm>
            <a:off x="10088095" y="0"/>
            <a:ext cx="2103905" cy="167268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7345966-2C6C-3538-FA55-F5B86B595736}"/>
              </a:ext>
            </a:extLst>
          </p:cNvPr>
          <p:cNvSpPr txBox="1"/>
          <p:nvPr/>
        </p:nvSpPr>
        <p:spPr>
          <a:xfrm>
            <a:off x="0" y="0"/>
            <a:ext cx="12192000" cy="707886"/>
          </a:xfrm>
          <a:prstGeom prst="rect">
            <a:avLst/>
          </a:prstGeom>
          <a:noFill/>
        </p:spPr>
        <p:txBody>
          <a:bodyPr wrap="square" rtlCol="0">
            <a:spAutoFit/>
          </a:bodyPr>
          <a:lstStyle/>
          <a:p>
            <a:r>
              <a:rPr lang="ro-RO" sz="4000" dirty="0">
                <a:solidFill>
                  <a:srgbClr val="FF0000"/>
                </a:solidFill>
              </a:rPr>
              <a:t>		</a:t>
            </a:r>
            <a:r>
              <a:rPr lang="en-US" sz="4000" b="1" dirty="0"/>
              <a:t>PHASE CHANGE HEAT PUMP</a:t>
            </a:r>
          </a:p>
        </p:txBody>
      </p:sp>
      <p:sp>
        <p:nvSpPr>
          <p:cNvPr id="13" name="TextBox 12">
            <a:extLst>
              <a:ext uri="{FF2B5EF4-FFF2-40B4-BE49-F238E27FC236}">
                <a16:creationId xmlns:a16="http://schemas.microsoft.com/office/drawing/2014/main" id="{E4CAEB9E-6BFC-B6C0-073A-5AC40494FEF0}"/>
              </a:ext>
            </a:extLst>
          </p:cNvPr>
          <p:cNvSpPr txBox="1"/>
          <p:nvPr/>
        </p:nvSpPr>
        <p:spPr>
          <a:xfrm>
            <a:off x="0" y="707886"/>
            <a:ext cx="12192000" cy="707886"/>
          </a:xfrm>
          <a:prstGeom prst="rect">
            <a:avLst/>
          </a:prstGeom>
          <a:noFill/>
        </p:spPr>
        <p:txBody>
          <a:bodyPr wrap="square" rtlCol="0">
            <a:spAutoFit/>
          </a:bodyPr>
          <a:lstStyle/>
          <a:p>
            <a:r>
              <a:rPr lang="ro-RO" sz="3200" dirty="0">
                <a:solidFill>
                  <a:srgbClr val="FF0000"/>
                </a:solidFill>
              </a:rPr>
              <a:t>	</a:t>
            </a:r>
            <a:r>
              <a:rPr lang="en-US" sz="4000" dirty="0">
                <a:solidFill>
                  <a:srgbClr val="FF0000"/>
                </a:solidFill>
              </a:rPr>
              <a:t>Block diagram</a:t>
            </a:r>
            <a:r>
              <a:rPr lang="ro-RO" sz="4000" dirty="0">
                <a:solidFill>
                  <a:srgbClr val="FF0000"/>
                </a:solidFill>
              </a:rPr>
              <a:t>					</a:t>
            </a:r>
            <a:r>
              <a:rPr lang="en-US" sz="4000" dirty="0">
                <a:solidFill>
                  <a:srgbClr val="FF0000"/>
                </a:solidFill>
              </a:rPr>
              <a:t> T-s diagram</a:t>
            </a:r>
          </a:p>
        </p:txBody>
      </p:sp>
      <p:pic>
        <p:nvPicPr>
          <p:cNvPr id="15" name="Picture 14">
            <a:extLst>
              <a:ext uri="{FF2B5EF4-FFF2-40B4-BE49-F238E27FC236}">
                <a16:creationId xmlns:a16="http://schemas.microsoft.com/office/drawing/2014/main" id="{65588BB3-B4B9-66DA-2D62-82606C2465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0" y="1415772"/>
            <a:ext cx="4387850" cy="1956934"/>
          </a:xfrm>
          <a:prstGeom prst="rect">
            <a:avLst/>
          </a:prstGeom>
          <a:noFill/>
          <a:ln>
            <a:noFill/>
          </a:ln>
        </p:spPr>
      </p:pic>
      <p:sp>
        <p:nvSpPr>
          <p:cNvPr id="16" name="TextBox 15">
            <a:extLst>
              <a:ext uri="{FF2B5EF4-FFF2-40B4-BE49-F238E27FC236}">
                <a16:creationId xmlns:a16="http://schemas.microsoft.com/office/drawing/2014/main" id="{130E7E4F-C9AB-5547-4AEB-36FE04B2B15D}"/>
              </a:ext>
            </a:extLst>
          </p:cNvPr>
          <p:cNvSpPr txBox="1"/>
          <p:nvPr/>
        </p:nvSpPr>
        <p:spPr>
          <a:xfrm>
            <a:off x="-12701" y="3271410"/>
            <a:ext cx="2990077" cy="707886"/>
          </a:xfrm>
          <a:prstGeom prst="rect">
            <a:avLst/>
          </a:prstGeom>
          <a:noFill/>
        </p:spPr>
        <p:txBody>
          <a:bodyPr wrap="square" rtlCol="0">
            <a:spAutoFit/>
          </a:bodyPr>
          <a:lstStyle/>
          <a:p>
            <a:r>
              <a:rPr lang="ro-RO" sz="4000" dirty="0" err="1">
                <a:solidFill>
                  <a:srgbClr val="FF0000"/>
                </a:solidFill>
              </a:rPr>
              <a:t>condenser</a:t>
            </a:r>
            <a:r>
              <a:rPr lang="ro-RO" sz="4000" dirty="0">
                <a:solidFill>
                  <a:srgbClr val="FF0000"/>
                </a:solidFill>
              </a:rPr>
              <a:t>	</a:t>
            </a:r>
            <a:endParaRPr lang="en-US" sz="4000" dirty="0">
              <a:solidFill>
                <a:srgbClr val="FF0000"/>
              </a:solidFill>
            </a:endParaRPr>
          </a:p>
        </p:txBody>
      </p:sp>
      <p:pic>
        <p:nvPicPr>
          <p:cNvPr id="17" name="Picture 16">
            <a:extLst>
              <a:ext uri="{FF2B5EF4-FFF2-40B4-BE49-F238E27FC236}">
                <a16:creationId xmlns:a16="http://schemas.microsoft.com/office/drawing/2014/main" id="{AFAED7BE-69B6-B3E5-D333-E1754B8E6D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7277" y="1336118"/>
            <a:ext cx="6828523" cy="4340781"/>
          </a:xfrm>
          <a:prstGeom prst="rect">
            <a:avLst/>
          </a:prstGeom>
          <a:noFill/>
          <a:ln>
            <a:noFill/>
          </a:ln>
        </p:spPr>
      </p:pic>
      <p:pic>
        <p:nvPicPr>
          <p:cNvPr id="18" name="Picture 17">
            <a:extLst>
              <a:ext uri="{FF2B5EF4-FFF2-40B4-BE49-F238E27FC236}">
                <a16:creationId xmlns:a16="http://schemas.microsoft.com/office/drawing/2014/main" id="{4A2E38AC-E9C4-6E17-048F-A8C290C4A88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1950" y="4080592"/>
            <a:ext cx="2241550" cy="2668009"/>
          </a:xfrm>
          <a:prstGeom prst="rect">
            <a:avLst/>
          </a:prstGeom>
          <a:noFill/>
          <a:ln>
            <a:noFill/>
          </a:ln>
        </p:spPr>
      </p:pic>
      <p:pic>
        <p:nvPicPr>
          <p:cNvPr id="19" name="Picture 18">
            <a:extLst>
              <a:ext uri="{FF2B5EF4-FFF2-40B4-BE49-F238E27FC236}">
                <a16:creationId xmlns:a16="http://schemas.microsoft.com/office/drawing/2014/main" id="{46DD9805-90AE-A933-8B09-63EC670A6C1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89225" y="4456613"/>
            <a:ext cx="2241550" cy="2291988"/>
          </a:xfrm>
          <a:prstGeom prst="rect">
            <a:avLst/>
          </a:prstGeom>
          <a:noFill/>
          <a:ln>
            <a:noFill/>
          </a:ln>
        </p:spPr>
      </p:pic>
      <p:sp>
        <p:nvSpPr>
          <p:cNvPr id="2" name="TextBox 1">
            <a:extLst>
              <a:ext uri="{FF2B5EF4-FFF2-40B4-BE49-F238E27FC236}">
                <a16:creationId xmlns:a16="http://schemas.microsoft.com/office/drawing/2014/main" id="{5AB302B9-7DB0-B814-8FF4-6573399AB9DD}"/>
              </a:ext>
            </a:extLst>
          </p:cNvPr>
          <p:cNvSpPr txBox="1"/>
          <p:nvPr/>
        </p:nvSpPr>
        <p:spPr>
          <a:xfrm>
            <a:off x="2622318" y="3726649"/>
            <a:ext cx="2990077" cy="1138773"/>
          </a:xfrm>
          <a:prstGeom prst="rect">
            <a:avLst/>
          </a:prstGeom>
          <a:noFill/>
        </p:spPr>
        <p:txBody>
          <a:bodyPr wrap="square" rtlCol="0">
            <a:spAutoFit/>
          </a:bodyPr>
          <a:lstStyle/>
          <a:p>
            <a:r>
              <a:rPr lang="en-US" sz="2800" dirty="0">
                <a:solidFill>
                  <a:srgbClr val="FF0000"/>
                </a:solidFill>
              </a:rPr>
              <a:t>heat </a:t>
            </a:r>
            <a:r>
              <a:rPr lang="en-US" sz="2800" dirty="0" err="1">
                <a:solidFill>
                  <a:srgbClr val="FF0000"/>
                </a:solidFill>
              </a:rPr>
              <a:t>excheang</a:t>
            </a:r>
            <a:r>
              <a:rPr lang="ro-RO" sz="2800" dirty="0" err="1">
                <a:solidFill>
                  <a:srgbClr val="FF0000"/>
                </a:solidFill>
              </a:rPr>
              <a:t>er</a:t>
            </a:r>
            <a:r>
              <a:rPr lang="ro-RO" sz="4000" dirty="0">
                <a:solidFill>
                  <a:srgbClr val="FF0000"/>
                </a:solidFill>
              </a:rPr>
              <a:t>	</a:t>
            </a:r>
            <a:endParaRPr lang="en-US" sz="4000" dirty="0">
              <a:solidFill>
                <a:srgbClr val="FF0000"/>
              </a:solidFill>
            </a:endParaRPr>
          </a:p>
        </p:txBody>
      </p:sp>
    </p:spTree>
    <p:extLst>
      <p:ext uri="{BB962C8B-B14F-4D97-AF65-F5344CB8AC3E}">
        <p14:creationId xmlns:p14="http://schemas.microsoft.com/office/powerpoint/2010/main" val="1689351536"/>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 presentation_Win32_SL_V16" id="{36B34AD0-AFC2-468E-8620-6CFD159B149F}" vid="{ACCF8893-1A0E-437D-A612-1659D305E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98E6CAE-0C81-41EE-B6D1-2AA687D2ED64}">
  <we:reference id="wa104379279" version="2.1.0.0" store="en-US" storeType="OMEX"/>
  <we:alternateReferences>
    <we:reference id="wa104379279" version="2.1.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E87F72-70BF-43BC-A0D4-53665DC1267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FABD9919-8F5A-4B99-83E1-E90FE1DCF2E1}">
  <ds:schemaRefs>
    <ds:schemaRef ds:uri="http://schemas.microsoft.com/sharepoint/v3/contenttype/forms"/>
  </ds:schemaRefs>
</ds:datastoreItem>
</file>

<file path=customXml/itemProps3.xml><?xml version="1.0" encoding="utf-8"?>
<ds:datastoreItem xmlns:ds="http://schemas.openxmlformats.org/officeDocument/2006/customXml" ds:itemID="{52D646E0-DCC8-4209-B539-AA58186B6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3658</TotalTime>
  <Words>887</Words>
  <Application>Microsoft Office PowerPoint</Application>
  <PresentationFormat>Widescreen</PresentationFormat>
  <Paragraphs>94</Paragraphs>
  <Slides>11</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Calibri</vt:lpstr>
      <vt:lpstr>Calibri Light</vt:lpstr>
      <vt:lpstr>Helvetica</vt:lpstr>
      <vt:lpstr>Times New Roman</vt:lpstr>
      <vt:lpstr>Univers</vt:lpstr>
      <vt:lpstr>GradientVTI</vt:lpstr>
      <vt:lpstr>Office Theme</vt:lpstr>
      <vt:lpstr>  SMART         POWER             MODUL                  (project INPOMOD)</vt:lpstr>
      <vt:lpstr>Universality : can capture, convert, store, distribute mechanical/electrical and thermal energy from/to any sources, from the smallest to the largest Efficiency : all processes are exergetically optimized Flexibility : can be realized in various variants, for a variable number of sources and users Perfect adaptability to any type of application served, with components adapted to the temperature, power and mobility range of the application Profitability : low manufacturing, operability, maintenance costs, doubled by high productivity </vt:lpstr>
      <vt:lpstr>Modularity: parts of the installation can be added, replaced, or removed at any time Energy security: can incorporate any energy production unit and any consumer from the electrical network, increasing its flexibility and safety. The coupling of all these modules leads to the most secure and efficient distributed network Maneuverability: is equipped with an intelligent processor that exergetically optimizes both each process and the entire module, modifying the system configuration, the optimal operating time interval for each configuration, based on the measurement of the main parameters, of orders received from the dispatch, weather forecasts and energy price predictions, collected from the Internet</vt:lpstr>
      <vt:lpstr>                      The core of SPM Structure</vt:lpstr>
      <vt:lpstr>  The core of SPM : an efficient  Carnot Battery </vt:lpstr>
      <vt:lpstr>SPM-I (individual)</vt:lpstr>
      <vt:lpstr>PowerPoint Presentation</vt:lpstr>
      <vt:lpstr>                                                              THE ISOTHERMALIZER 1. CD: calculates and imposes the isothermal speed  2: thermal sponge. Ensures high thermal transfer speed and high power density  3: cooling system with heat transfer fluid. Ensures heat transfer to the tank   </vt:lpstr>
      <vt:lpstr>PowerPoint Presentation</vt:lpstr>
      <vt:lpstr>     Other components of SPM-I</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Arpi T</dc:creator>
  <cp:lastModifiedBy>Arpi T</cp:lastModifiedBy>
  <cp:revision>14</cp:revision>
  <dcterms:created xsi:type="dcterms:W3CDTF">2025-05-28T23:45:00Z</dcterms:created>
  <dcterms:modified xsi:type="dcterms:W3CDTF">2025-06-04T01:47:21Z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