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Default Extension="svg" ContentType="image/sv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2" r:id="rId1"/>
  </p:sldMasterIdLst>
  <p:notesMasterIdLst>
    <p:notesMasterId r:id="rId16"/>
  </p:notesMasterIdLst>
  <p:sldIdLst>
    <p:sldId id="256" r:id="rId2"/>
    <p:sldId id="257" r:id="rId3"/>
    <p:sldId id="258" r:id="rId4"/>
    <p:sldId id="271" r:id="rId5"/>
    <p:sldId id="276" r:id="rId6"/>
    <p:sldId id="277" r:id="rId7"/>
    <p:sldId id="273" r:id="rId8"/>
    <p:sldId id="283" r:id="rId9"/>
    <p:sldId id="274" r:id="rId10"/>
    <p:sldId id="275" r:id="rId11"/>
    <p:sldId id="278" r:id="rId12"/>
    <p:sldId id="279" r:id="rId13"/>
    <p:sldId id="280" r:id="rId14"/>
    <p:sldId id="284" r:id="rId15"/>
  </p:sldIdLst>
  <p:sldSz cx="12192000" cy="6858000"/>
  <p:notesSz cx="7315200" cy="96012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D84C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7760"/>
    <p:restoredTop sz="96327"/>
  </p:normalViewPr>
  <p:slideViewPr>
    <p:cSldViewPr snapToGrid="0" snapToObjects="1">
      <p:cViewPr>
        <p:scale>
          <a:sx n="70" d="100"/>
          <a:sy n="70" d="100"/>
        </p:scale>
        <p:origin x="-404" y="-12"/>
      </p:cViewPr>
      <p:guideLst>
        <p:guide orient="horz" pos="2160"/>
        <p:guide pos="3840"/>
      </p:guideLst>
    </p:cSldViewPr>
  </p:slideViewPr>
  <p:notesTextViewPr>
    <p:cViewPr>
      <p:scale>
        <a:sx n="1" d="1"/>
        <a:sy n="1" d="1"/>
      </p:scale>
      <p:origin x="0" y="0"/>
    </p:cViewPr>
  </p:notesTextViewPr>
  <p:sorterViewPr>
    <p:cViewPr>
      <p:scale>
        <a:sx n="80" d="100"/>
        <a:sy n="8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17.svg"/><Relationship Id="rId1" Type="http://schemas.openxmlformats.org/officeDocument/2006/relationships/image" Target="../media/image13.png"/><Relationship Id="rId5" Type="http://schemas.openxmlformats.org/officeDocument/2006/relationships/image" Target="../media/image19.svg"/><Relationship Id="rId4"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2AAAD4-2AE5-4010-A1E1-1122C4ED3EBD}" type="doc">
      <dgm:prSet loTypeId="urn:microsoft.com/office/officeart/2018/5/layout/CenteredIconLabelDescriptionList" loCatId="icon" qsTypeId="urn:microsoft.com/office/officeart/2005/8/quickstyle/simple1" qsCatId="simple" csTypeId="urn:microsoft.com/office/officeart/2018/5/colors/Iconchunking_neutralbg_accent1_2" csCatId="accent1" phldr="1"/>
      <dgm:spPr/>
      <dgm:t>
        <a:bodyPr/>
        <a:lstStyle/>
        <a:p>
          <a:endParaRPr lang="en-US"/>
        </a:p>
      </dgm:t>
    </dgm:pt>
    <dgm:pt modelId="{6EFE8523-726F-4870-A7EB-5C6B4CCF675F}">
      <dgm:prSet custT="1"/>
      <dgm:spPr/>
      <dgm:t>
        <a:bodyPr/>
        <a:lstStyle/>
        <a:p>
          <a:pPr>
            <a:lnSpc>
              <a:spcPct val="100000"/>
            </a:lnSpc>
            <a:defRPr b="1"/>
          </a:pPr>
          <a:endParaRPr lang="en-US" sz="1800">
            <a:solidFill>
              <a:srgbClr val="92D050"/>
            </a:solidFill>
          </a:endParaRPr>
        </a:p>
      </dgm:t>
    </dgm:pt>
    <dgm:pt modelId="{C4716ED5-D2EB-4711-BE13-19CC7F2A7A0F}" type="parTrans" cxnId="{6937FF2F-A25E-4E7B-90A8-01B409BB9E41}">
      <dgm:prSet/>
      <dgm:spPr/>
      <dgm:t>
        <a:bodyPr/>
        <a:lstStyle/>
        <a:p>
          <a:endParaRPr lang="en-US"/>
        </a:p>
      </dgm:t>
    </dgm:pt>
    <dgm:pt modelId="{5178742C-63A5-4351-97AE-95636AD7BEA8}" type="sibTrans" cxnId="{6937FF2F-A25E-4E7B-90A8-01B409BB9E41}">
      <dgm:prSet/>
      <dgm:spPr/>
      <dgm:t>
        <a:bodyPr/>
        <a:lstStyle/>
        <a:p>
          <a:endParaRPr lang="en-US"/>
        </a:p>
      </dgm:t>
    </dgm:pt>
    <dgm:pt modelId="{86E80505-FF64-435B-8FB0-8A0F36952B0A}">
      <dgm:prSet/>
      <dgm:spPr/>
      <dgm:t>
        <a:bodyPr/>
        <a:lstStyle/>
        <a:p>
          <a:pPr>
            <a:lnSpc>
              <a:spcPct val="100000"/>
            </a:lnSpc>
            <a:defRPr b="1"/>
          </a:pPr>
          <a:endParaRPr lang="en-US">
            <a:solidFill>
              <a:schemeClr val="bg1"/>
            </a:solidFill>
          </a:endParaRPr>
        </a:p>
      </dgm:t>
    </dgm:pt>
    <dgm:pt modelId="{8AC3532E-2B4A-48FE-A2B5-72A5CB9F6926}" type="parTrans" cxnId="{F7055D11-54BA-4BC2-8F37-2F5E3C43A89E}">
      <dgm:prSet/>
      <dgm:spPr/>
      <dgm:t>
        <a:bodyPr/>
        <a:lstStyle/>
        <a:p>
          <a:endParaRPr lang="en-US"/>
        </a:p>
      </dgm:t>
    </dgm:pt>
    <dgm:pt modelId="{26C17E25-BDE5-4B4C-A147-B514B05E693C}" type="sibTrans" cxnId="{F7055D11-54BA-4BC2-8F37-2F5E3C43A89E}">
      <dgm:prSet/>
      <dgm:spPr/>
      <dgm:t>
        <a:bodyPr/>
        <a:lstStyle/>
        <a:p>
          <a:endParaRPr lang="en-US"/>
        </a:p>
      </dgm:t>
    </dgm:pt>
    <dgm:pt modelId="{E106A849-6F29-4B05-B32A-760DD5252C1C}">
      <dgm:prSet/>
      <dgm:spPr/>
      <dgm:t>
        <a:bodyPr/>
        <a:lstStyle/>
        <a:p>
          <a:pPr>
            <a:lnSpc>
              <a:spcPct val="100000"/>
            </a:lnSpc>
          </a:pPr>
          <a:endParaRPr lang="en-US">
            <a:solidFill>
              <a:schemeClr val="bg1"/>
            </a:solidFill>
          </a:endParaRPr>
        </a:p>
      </dgm:t>
    </dgm:pt>
    <dgm:pt modelId="{82BF65B7-56EA-459B-892B-EEAA77FC0A03}" type="parTrans" cxnId="{7A59CA1D-C441-4FD7-A4F7-6F8049BC9D3C}">
      <dgm:prSet/>
      <dgm:spPr/>
      <dgm:t>
        <a:bodyPr/>
        <a:lstStyle/>
        <a:p>
          <a:endParaRPr lang="en-US"/>
        </a:p>
      </dgm:t>
    </dgm:pt>
    <dgm:pt modelId="{BAA2D0F2-E736-4753-9F37-1807BF68F91B}" type="sibTrans" cxnId="{7A59CA1D-C441-4FD7-A4F7-6F8049BC9D3C}">
      <dgm:prSet/>
      <dgm:spPr/>
      <dgm:t>
        <a:bodyPr/>
        <a:lstStyle/>
        <a:p>
          <a:endParaRPr lang="en-US"/>
        </a:p>
      </dgm:t>
    </dgm:pt>
    <dgm:pt modelId="{FA1E85D3-FE56-41CB-9447-B5803D19CC49}" type="pres">
      <dgm:prSet presAssocID="{5D2AAAD4-2AE5-4010-A1E1-1122C4ED3EBD}" presName="root" presStyleCnt="0">
        <dgm:presLayoutVars>
          <dgm:dir/>
          <dgm:resizeHandles val="exact"/>
        </dgm:presLayoutVars>
      </dgm:prSet>
      <dgm:spPr/>
      <dgm:t>
        <a:bodyPr/>
        <a:lstStyle/>
        <a:p>
          <a:endParaRPr lang="en-US"/>
        </a:p>
      </dgm:t>
    </dgm:pt>
    <dgm:pt modelId="{363E63C4-D0B7-4BEF-BFFC-16C4BDCF453E}" type="pres">
      <dgm:prSet presAssocID="{6EFE8523-726F-4870-A7EB-5C6B4CCF675F}" presName="compNode" presStyleCnt="0"/>
      <dgm:spPr/>
    </dgm:pt>
    <dgm:pt modelId="{E0B62C27-34DB-49F8-9F94-9A5DE5DAAF40}" type="pres">
      <dgm:prSet presAssocID="{6EFE8523-726F-4870-A7EB-5C6B4CCF675F}" presName="iconRect" presStyleLbl="node1" presStyleIdx="0" presStyleCnt="2" custLinFactX="-77038" custLinFactNeighborX="-100000" custLinFactNeighborY="-59677"/>
      <dgm:spPr>
        <a:blipFill>
          <a:blip xmlns:r="http://schemas.openxmlformats.org/officeDocument/2006/relationships" r:embed="rId1">
            <a:extLst>
              <a:ext uri="{28A0092B-C50C-407E-A947-70E740481C1C}">
                <a14:useLocalDpi xmlns="" xmlns:a14="http://schemas.microsoft.com/office/drawing/2010/main" val="0"/>
              </a:ext>
              <a:ext uri="{96DAC541-7B7A-43D3-8B79-37D633B846F1}">
                <asvg:svgBlip xmlns="" xmlns:asvg="http://schemas.microsoft.com/office/drawing/2016/SVG/main" r:embed="rId3"/>
              </a:ext>
            </a:extLst>
          </a:blip>
          <a:stretch>
            <a:fillRect/>
          </a:stretch>
        </a:blipFill>
        <a:ln>
          <a:noFill/>
        </a:ln>
      </dgm:spPr>
      <dgm:t>
        <a:bodyPr/>
        <a:lstStyle/>
        <a:p>
          <a:endParaRPr lang="en-US"/>
        </a:p>
      </dgm:t>
      <dgm:extLst>
        <a:ext uri="{E40237B7-FDA0-4F09-8148-C483321AD2D9}">
          <dgm14:cNvPr xmlns="" xmlns:dgm14="http://schemas.microsoft.com/office/drawing/2010/diagram" id="0" name="" descr="Processor"/>
        </a:ext>
      </dgm:extLst>
    </dgm:pt>
    <dgm:pt modelId="{E366B2A9-98E6-4B48-9FC7-01C60C352DB2}" type="pres">
      <dgm:prSet presAssocID="{6EFE8523-726F-4870-A7EB-5C6B4CCF675F}" presName="iconSpace" presStyleCnt="0"/>
      <dgm:spPr/>
    </dgm:pt>
    <dgm:pt modelId="{F7F9EF7E-F240-4E47-841D-2900DE281D79}" type="pres">
      <dgm:prSet presAssocID="{6EFE8523-726F-4870-A7EB-5C6B4CCF675F}" presName="parTx" presStyleLbl="revTx" presStyleIdx="0" presStyleCnt="4" custScaleX="109582" custScaleY="139809" custLinFactNeighborX="922" custLinFactNeighborY="39879">
        <dgm:presLayoutVars>
          <dgm:chMax val="0"/>
          <dgm:chPref val="0"/>
        </dgm:presLayoutVars>
      </dgm:prSet>
      <dgm:spPr/>
      <dgm:t>
        <a:bodyPr/>
        <a:lstStyle/>
        <a:p>
          <a:endParaRPr lang="en-US"/>
        </a:p>
      </dgm:t>
    </dgm:pt>
    <dgm:pt modelId="{830CE586-2E9F-454B-86F7-20F9CC1B5AEE}" type="pres">
      <dgm:prSet presAssocID="{6EFE8523-726F-4870-A7EB-5C6B4CCF675F}" presName="txSpace" presStyleCnt="0"/>
      <dgm:spPr/>
    </dgm:pt>
    <dgm:pt modelId="{CAF038F3-0FD3-4ED2-8F15-360A99B4BBE7}" type="pres">
      <dgm:prSet presAssocID="{6EFE8523-726F-4870-A7EB-5C6B4CCF675F}" presName="desTx" presStyleLbl="revTx" presStyleIdx="1" presStyleCnt="4">
        <dgm:presLayoutVars/>
      </dgm:prSet>
      <dgm:spPr/>
    </dgm:pt>
    <dgm:pt modelId="{160A4C03-8604-4B0D-A786-5F491DFC241F}" type="pres">
      <dgm:prSet presAssocID="{5178742C-63A5-4351-97AE-95636AD7BEA8}" presName="sibTrans" presStyleCnt="0"/>
      <dgm:spPr/>
    </dgm:pt>
    <dgm:pt modelId="{D8F1506C-76A1-4EA2-93B7-994A8CD163F7}" type="pres">
      <dgm:prSet presAssocID="{86E80505-FF64-435B-8FB0-8A0F36952B0A}" presName="compNode" presStyleCnt="0"/>
      <dgm:spPr/>
    </dgm:pt>
    <dgm:pt modelId="{16EDF407-3230-4E37-893F-4CCF19FA3938}" type="pres">
      <dgm:prSet presAssocID="{86E80505-FF64-435B-8FB0-8A0F36952B0A}" presName="iconRect" presStyleLbl="node1" presStyleIdx="1" presStyleCnt="2" custLinFactX="-213795" custLinFactY="43625" custLinFactNeighborX="-300000" custLinFactNeighborY="100000"/>
      <dgm:spPr>
        <a:blipFill>
          <a:blip xmlns:r="http://schemas.openxmlformats.org/officeDocument/2006/relationships" r:embed="rId4">
            <a:extLst>
              <a:ext uri="{28A0092B-C50C-407E-A947-70E740481C1C}">
                <a14:useLocalDpi xmlns="" xmlns:a14="http://schemas.microsoft.com/office/drawing/2010/main" val="0"/>
              </a:ext>
              <a:ext uri="{96DAC541-7B7A-43D3-8B79-37D633B846F1}">
                <asvg:svgBlip xmlns="" xmlns:asvg="http://schemas.microsoft.com/office/drawing/2016/SVG/main" r:embed="rId5"/>
              </a:ext>
            </a:extLst>
          </a:blip>
          <a:stretch>
            <a:fillRect/>
          </a:stretch>
        </a:blipFill>
        <a:ln>
          <a:noFill/>
        </a:ln>
      </dgm:spPr>
      <dgm:extLst>
        <a:ext uri="{E40237B7-FDA0-4F09-8148-C483321AD2D9}">
          <dgm14:cNvPr xmlns="" xmlns:dgm14="http://schemas.microsoft.com/office/drawing/2010/diagram" id="0" name="" descr="Office Worker"/>
        </a:ext>
      </dgm:extLst>
    </dgm:pt>
    <dgm:pt modelId="{9E08A5F9-1E46-4E65-B34C-40D93C5FE197}" type="pres">
      <dgm:prSet presAssocID="{86E80505-FF64-435B-8FB0-8A0F36952B0A}" presName="iconSpace" presStyleCnt="0"/>
      <dgm:spPr/>
    </dgm:pt>
    <dgm:pt modelId="{15FCC07F-942B-4919-95E8-96095C7016B9}" type="pres">
      <dgm:prSet presAssocID="{86E80505-FF64-435B-8FB0-8A0F36952B0A}" presName="parTx" presStyleLbl="revTx" presStyleIdx="2" presStyleCnt="4" custLinFactNeighborX="2073" custLinFactNeighborY="-21807">
        <dgm:presLayoutVars>
          <dgm:chMax val="0"/>
          <dgm:chPref val="0"/>
        </dgm:presLayoutVars>
      </dgm:prSet>
      <dgm:spPr/>
      <dgm:t>
        <a:bodyPr/>
        <a:lstStyle/>
        <a:p>
          <a:endParaRPr lang="en-US"/>
        </a:p>
      </dgm:t>
    </dgm:pt>
    <dgm:pt modelId="{BC4C3959-2B77-46BF-AE99-12EE8A631BE4}" type="pres">
      <dgm:prSet presAssocID="{86E80505-FF64-435B-8FB0-8A0F36952B0A}" presName="txSpace" presStyleCnt="0"/>
      <dgm:spPr/>
    </dgm:pt>
    <dgm:pt modelId="{4C65B5EB-927D-4A15-BCC8-77A174A3DB50}" type="pres">
      <dgm:prSet presAssocID="{86E80505-FF64-435B-8FB0-8A0F36952B0A}" presName="desTx" presStyleLbl="revTx" presStyleIdx="3" presStyleCnt="4" custLinFactY="-373866" custLinFactNeighborX="12214" custLinFactNeighborY="-400000">
        <dgm:presLayoutVars/>
      </dgm:prSet>
      <dgm:spPr/>
      <dgm:t>
        <a:bodyPr/>
        <a:lstStyle/>
        <a:p>
          <a:endParaRPr lang="en-US"/>
        </a:p>
      </dgm:t>
    </dgm:pt>
  </dgm:ptLst>
  <dgm:cxnLst>
    <dgm:cxn modelId="{DE86431C-31DB-4551-A6E8-DF33633F6ABD}" type="presOf" srcId="{86E80505-FF64-435B-8FB0-8A0F36952B0A}" destId="{15FCC07F-942B-4919-95E8-96095C7016B9}" srcOrd="0" destOrd="0" presId="urn:microsoft.com/office/officeart/2018/5/layout/CenteredIconLabelDescriptionList"/>
    <dgm:cxn modelId="{6937FF2F-A25E-4E7B-90A8-01B409BB9E41}" srcId="{5D2AAAD4-2AE5-4010-A1E1-1122C4ED3EBD}" destId="{6EFE8523-726F-4870-A7EB-5C6B4CCF675F}" srcOrd="0" destOrd="0" parTransId="{C4716ED5-D2EB-4711-BE13-19CC7F2A7A0F}" sibTransId="{5178742C-63A5-4351-97AE-95636AD7BEA8}"/>
    <dgm:cxn modelId="{2F8A0976-0B5A-49A6-B4AE-964AEC1E8F4A}" type="presOf" srcId="{6EFE8523-726F-4870-A7EB-5C6B4CCF675F}" destId="{F7F9EF7E-F240-4E47-841D-2900DE281D79}" srcOrd="0" destOrd="0" presId="urn:microsoft.com/office/officeart/2018/5/layout/CenteredIconLabelDescriptionList"/>
    <dgm:cxn modelId="{7A59CA1D-C441-4FD7-A4F7-6F8049BC9D3C}" srcId="{86E80505-FF64-435B-8FB0-8A0F36952B0A}" destId="{E106A849-6F29-4B05-B32A-760DD5252C1C}" srcOrd="0" destOrd="0" parTransId="{82BF65B7-56EA-459B-892B-EEAA77FC0A03}" sibTransId="{BAA2D0F2-E736-4753-9F37-1807BF68F91B}"/>
    <dgm:cxn modelId="{C95B6909-948D-4701-A3F0-C7D0DD90F372}" type="presOf" srcId="{5D2AAAD4-2AE5-4010-A1E1-1122C4ED3EBD}" destId="{FA1E85D3-FE56-41CB-9447-B5803D19CC49}" srcOrd="0" destOrd="0" presId="urn:microsoft.com/office/officeart/2018/5/layout/CenteredIconLabelDescriptionList"/>
    <dgm:cxn modelId="{26E26EA9-1280-4A3C-9F4C-97FA42B7B98E}" type="presOf" srcId="{E106A849-6F29-4B05-B32A-760DD5252C1C}" destId="{4C65B5EB-927D-4A15-BCC8-77A174A3DB50}" srcOrd="0" destOrd="0" presId="urn:microsoft.com/office/officeart/2018/5/layout/CenteredIconLabelDescriptionList"/>
    <dgm:cxn modelId="{F7055D11-54BA-4BC2-8F37-2F5E3C43A89E}" srcId="{5D2AAAD4-2AE5-4010-A1E1-1122C4ED3EBD}" destId="{86E80505-FF64-435B-8FB0-8A0F36952B0A}" srcOrd="1" destOrd="0" parTransId="{8AC3532E-2B4A-48FE-A2B5-72A5CB9F6926}" sibTransId="{26C17E25-BDE5-4B4C-A147-B514B05E693C}"/>
    <dgm:cxn modelId="{8D6530A2-B1E6-4A22-8CA7-D824841F4009}" type="presParOf" srcId="{FA1E85D3-FE56-41CB-9447-B5803D19CC49}" destId="{363E63C4-D0B7-4BEF-BFFC-16C4BDCF453E}" srcOrd="0" destOrd="0" presId="urn:microsoft.com/office/officeart/2018/5/layout/CenteredIconLabelDescriptionList"/>
    <dgm:cxn modelId="{68C42FB9-51E7-4F24-9D1D-5DB7E81E1C45}" type="presParOf" srcId="{363E63C4-D0B7-4BEF-BFFC-16C4BDCF453E}" destId="{E0B62C27-34DB-49F8-9F94-9A5DE5DAAF40}" srcOrd="0" destOrd="0" presId="urn:microsoft.com/office/officeart/2018/5/layout/CenteredIconLabelDescriptionList"/>
    <dgm:cxn modelId="{BFC995B9-4F3A-43C4-B061-E010554B0C7B}" type="presParOf" srcId="{363E63C4-D0B7-4BEF-BFFC-16C4BDCF453E}" destId="{E366B2A9-98E6-4B48-9FC7-01C60C352DB2}" srcOrd="1" destOrd="0" presId="urn:microsoft.com/office/officeart/2018/5/layout/CenteredIconLabelDescriptionList"/>
    <dgm:cxn modelId="{EB2E4FB7-2278-4834-B4A5-9B4BF329EA22}" type="presParOf" srcId="{363E63C4-D0B7-4BEF-BFFC-16C4BDCF453E}" destId="{F7F9EF7E-F240-4E47-841D-2900DE281D79}" srcOrd="2" destOrd="0" presId="urn:microsoft.com/office/officeart/2018/5/layout/CenteredIconLabelDescriptionList"/>
    <dgm:cxn modelId="{65B361C7-AA36-4741-8C18-98F24B537C20}" type="presParOf" srcId="{363E63C4-D0B7-4BEF-BFFC-16C4BDCF453E}" destId="{830CE586-2E9F-454B-86F7-20F9CC1B5AEE}" srcOrd="3" destOrd="0" presId="urn:microsoft.com/office/officeart/2018/5/layout/CenteredIconLabelDescriptionList"/>
    <dgm:cxn modelId="{BB92293A-4270-48E1-8AF0-7DAC2B0B46D2}" type="presParOf" srcId="{363E63C4-D0B7-4BEF-BFFC-16C4BDCF453E}" destId="{CAF038F3-0FD3-4ED2-8F15-360A99B4BBE7}" srcOrd="4" destOrd="0" presId="urn:microsoft.com/office/officeart/2018/5/layout/CenteredIconLabelDescriptionList"/>
    <dgm:cxn modelId="{55711A8B-414D-404C-A91E-37AEE9413EFD}" type="presParOf" srcId="{FA1E85D3-FE56-41CB-9447-B5803D19CC49}" destId="{160A4C03-8604-4B0D-A786-5F491DFC241F}" srcOrd="1" destOrd="0" presId="urn:microsoft.com/office/officeart/2018/5/layout/CenteredIconLabelDescriptionList"/>
    <dgm:cxn modelId="{34901156-5005-4DB7-B749-6AEACA5888C4}" type="presParOf" srcId="{FA1E85D3-FE56-41CB-9447-B5803D19CC49}" destId="{D8F1506C-76A1-4EA2-93B7-994A8CD163F7}" srcOrd="2" destOrd="0" presId="urn:microsoft.com/office/officeart/2018/5/layout/CenteredIconLabelDescriptionList"/>
    <dgm:cxn modelId="{F2E1B536-3A18-49B2-ADE1-18022B28DD9C}" type="presParOf" srcId="{D8F1506C-76A1-4EA2-93B7-994A8CD163F7}" destId="{16EDF407-3230-4E37-893F-4CCF19FA3938}" srcOrd="0" destOrd="0" presId="urn:microsoft.com/office/officeart/2018/5/layout/CenteredIconLabelDescriptionList"/>
    <dgm:cxn modelId="{D14C2660-B507-4BAB-B83F-D988BC7C07ED}" type="presParOf" srcId="{D8F1506C-76A1-4EA2-93B7-994A8CD163F7}" destId="{9E08A5F9-1E46-4E65-B34C-40D93C5FE197}" srcOrd="1" destOrd="0" presId="urn:microsoft.com/office/officeart/2018/5/layout/CenteredIconLabelDescriptionList"/>
    <dgm:cxn modelId="{C015E1CC-4C24-4C06-B7FC-EB55C191527A}" type="presParOf" srcId="{D8F1506C-76A1-4EA2-93B7-994A8CD163F7}" destId="{15FCC07F-942B-4919-95E8-96095C7016B9}" srcOrd="2" destOrd="0" presId="urn:microsoft.com/office/officeart/2018/5/layout/CenteredIconLabelDescriptionList"/>
    <dgm:cxn modelId="{5EF415F9-61E1-4D43-BDF1-DF683CB4CCFC}" type="presParOf" srcId="{D8F1506C-76A1-4EA2-93B7-994A8CD163F7}" destId="{BC4C3959-2B77-46BF-AE99-12EE8A631BE4}" srcOrd="3" destOrd="0" presId="urn:microsoft.com/office/officeart/2018/5/layout/CenteredIconLabelDescriptionList"/>
    <dgm:cxn modelId="{4557A11A-8A8B-4C9C-82CB-F6A21B3B9E45}" type="presParOf" srcId="{D8F1506C-76A1-4EA2-93B7-994A8CD163F7}" destId="{4C65B5EB-927D-4A15-BCC8-77A174A3DB50}" srcOrd="4" destOrd="0" presId="urn:microsoft.com/office/officeart/2018/5/layout/CenteredIconLabelDescriptionList"/>
  </dgm:cxnLst>
  <dgm:bg/>
  <dgm:whole/>
</dgm:dataModel>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61" tIns="48331" rIns="96661" bIns="48331" rtlCol="0"/>
          <a:lstStyle>
            <a:lvl1pPr algn="l">
              <a:defRPr sz="1300"/>
            </a:lvl1pPr>
          </a:lstStyle>
          <a:p>
            <a:endParaRPr lang="x-none"/>
          </a:p>
        </p:txBody>
      </p:sp>
      <p:sp>
        <p:nvSpPr>
          <p:cNvPr id="3" name="Date Placeholder 2"/>
          <p:cNvSpPr>
            <a:spLocks noGrp="1"/>
          </p:cNvSpPr>
          <p:nvPr>
            <p:ph type="dt" idx="1"/>
          </p:nvPr>
        </p:nvSpPr>
        <p:spPr>
          <a:xfrm>
            <a:off x="4143588" y="0"/>
            <a:ext cx="3169920" cy="481728"/>
          </a:xfrm>
          <a:prstGeom prst="rect">
            <a:avLst/>
          </a:prstGeom>
        </p:spPr>
        <p:txBody>
          <a:bodyPr vert="horz" lIns="96661" tIns="48331" rIns="96661" bIns="48331" rtlCol="0"/>
          <a:lstStyle>
            <a:lvl1pPr algn="r">
              <a:defRPr sz="1300"/>
            </a:lvl1pPr>
          </a:lstStyle>
          <a:p>
            <a:fld id="{BE41B8F3-E713-2C43-BF21-CCFBBE96D1DA}" type="datetimeFigureOut">
              <a:rPr lang="x-none" smtClean="0"/>
              <a:pPr/>
              <a:t>9/6/2024</a:t>
            </a:fld>
            <a:endParaRPr lang="x-none"/>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x-none"/>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6" name="Footer Placeholder 5"/>
          <p:cNvSpPr>
            <a:spLocks noGrp="1"/>
          </p:cNvSpPr>
          <p:nvPr>
            <p:ph type="ftr" sz="quarter" idx="4"/>
          </p:nvPr>
        </p:nvSpPr>
        <p:spPr>
          <a:xfrm>
            <a:off x="0" y="9119474"/>
            <a:ext cx="3169920" cy="481727"/>
          </a:xfrm>
          <a:prstGeom prst="rect">
            <a:avLst/>
          </a:prstGeom>
        </p:spPr>
        <p:txBody>
          <a:bodyPr vert="horz" lIns="96661" tIns="48331" rIns="96661" bIns="48331" rtlCol="0" anchor="b"/>
          <a:lstStyle>
            <a:lvl1pPr algn="l">
              <a:defRPr sz="1300"/>
            </a:lvl1pPr>
          </a:lstStyle>
          <a:p>
            <a:endParaRPr lang="x-none"/>
          </a:p>
        </p:txBody>
      </p:sp>
      <p:sp>
        <p:nvSpPr>
          <p:cNvPr id="7" name="Slide Number Placeholder 6"/>
          <p:cNvSpPr>
            <a:spLocks noGrp="1"/>
          </p:cNvSpPr>
          <p:nvPr>
            <p:ph type="sldNum" sz="quarter" idx="5"/>
          </p:nvPr>
        </p:nvSpPr>
        <p:spPr>
          <a:xfrm>
            <a:off x="4143588" y="9119474"/>
            <a:ext cx="3169920" cy="481727"/>
          </a:xfrm>
          <a:prstGeom prst="rect">
            <a:avLst/>
          </a:prstGeom>
        </p:spPr>
        <p:txBody>
          <a:bodyPr vert="horz" lIns="96661" tIns="48331" rIns="96661" bIns="48331" rtlCol="0" anchor="b"/>
          <a:lstStyle>
            <a:lvl1pPr algn="r">
              <a:defRPr sz="1300"/>
            </a:lvl1pPr>
          </a:lstStyle>
          <a:p>
            <a:fld id="{B8F62C68-6553-594A-847F-B3375C03480B}" type="slidenum">
              <a:rPr lang="x-none" smtClean="0"/>
              <a:pPr/>
              <a:t>‹#›</a:t>
            </a:fld>
            <a:endParaRPr lang="x-none"/>
          </a:p>
        </p:txBody>
      </p:sp>
    </p:spTree>
    <p:extLst>
      <p:ext uri="{BB962C8B-B14F-4D97-AF65-F5344CB8AC3E}">
        <p14:creationId xmlns:p14="http://schemas.microsoft.com/office/powerpoint/2010/main" xmlns="" val="503898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D37B54-CF82-4330-B667-8BB4442CAD82}"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A52A5-86DC-4901-9045-2D0A493F54E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959319-CBCF-CC4F-AB26-42F02A1C7F11}" type="datetimeFigureOut">
              <a:rPr lang="x-none" smtClean="0"/>
              <a:pPr/>
              <a:t>9/6/2024</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BCBCC2FC-A067-C744-9A74-DA9F77A99586}" type="slidenum">
              <a:rPr lang="x-none" smtClean="0"/>
              <a:pPr/>
              <a:t>‹#›</a:t>
            </a:fld>
            <a:endParaRPr lang="x-non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5"/>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5"/>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959319-CBCF-CC4F-AB26-42F02A1C7F11}" type="datetimeFigureOut">
              <a:rPr lang="x-none" smtClean="0"/>
              <a:pPr/>
              <a:t>9/6/2024</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BCBCC2FC-A067-C744-9A74-DA9F77A99586}" type="slidenum">
              <a:rPr lang="x-none" smtClean="0"/>
              <a:pPr/>
              <a:t>‹#›</a:t>
            </a:fld>
            <a:endParaRPr lang="x-non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D37B54-CF82-4330-B667-8BB4442CAD82}" type="datetimeFigureOut">
              <a:rPr lang="en-US" smtClean="0"/>
              <a:pPr/>
              <a:t>9/6/2024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DA52A5-86DC-4901-9045-2D0A493F54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959319-CBCF-CC4F-AB26-42F02A1C7F11}" type="datetimeFigureOut">
              <a:rPr lang="x-none" smtClean="0"/>
              <a:pPr/>
              <a:t>9/6/2024</a:t>
            </a:fld>
            <a:endParaRPr lang="x-none"/>
          </a:p>
        </p:txBody>
      </p:sp>
      <p:sp>
        <p:nvSpPr>
          <p:cNvPr id="5" name="Footer Placeholder 4"/>
          <p:cNvSpPr>
            <a:spLocks noGrp="1"/>
          </p:cNvSpPr>
          <p:nvPr>
            <p:ph type="ftr" sz="quarter" idx="11"/>
          </p:nvPr>
        </p:nvSpPr>
        <p:spPr/>
        <p:txBody>
          <a:bodyPr/>
          <a:lstStyle/>
          <a:p>
            <a:endParaRPr lang="x-none"/>
          </a:p>
        </p:txBody>
      </p:sp>
      <p:sp>
        <p:nvSpPr>
          <p:cNvPr id="6" name="Slide Number Placeholder 5"/>
          <p:cNvSpPr>
            <a:spLocks noGrp="1"/>
          </p:cNvSpPr>
          <p:nvPr>
            <p:ph type="sldNum" sz="quarter" idx="12"/>
          </p:nvPr>
        </p:nvSpPr>
        <p:spPr/>
        <p:txBody>
          <a:bodyPr/>
          <a:lstStyle/>
          <a:p>
            <a:fld id="{BCBCC2FC-A067-C744-9A74-DA9F77A99586}" type="slidenum">
              <a:rPr lang="x-none" smtClean="0"/>
              <a:pPr/>
              <a:t>‹#›</a:t>
            </a:fld>
            <a:endParaRPr lang="x-non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959319-CBCF-CC4F-AB26-42F02A1C7F11}" type="datetimeFigureOut">
              <a:rPr lang="x-none" smtClean="0"/>
              <a:pPr/>
              <a:t>9/6/2024</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BCBCC2FC-A067-C744-9A74-DA9F77A99586}" type="slidenum">
              <a:rPr lang="x-none" smtClean="0"/>
              <a:pPr/>
              <a:t>‹#›</a:t>
            </a:fld>
            <a:endParaRPr lang="x-non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959319-CBCF-CC4F-AB26-42F02A1C7F11}" type="datetimeFigureOut">
              <a:rPr lang="x-none" smtClean="0"/>
              <a:pPr/>
              <a:t>9/6/2024</a:t>
            </a:fld>
            <a:endParaRPr lang="x-none"/>
          </a:p>
        </p:txBody>
      </p:sp>
      <p:sp>
        <p:nvSpPr>
          <p:cNvPr id="8" name="Footer Placeholder 7"/>
          <p:cNvSpPr>
            <a:spLocks noGrp="1"/>
          </p:cNvSpPr>
          <p:nvPr>
            <p:ph type="ftr" sz="quarter" idx="11"/>
          </p:nvPr>
        </p:nvSpPr>
        <p:spPr/>
        <p:txBody>
          <a:bodyPr/>
          <a:lstStyle/>
          <a:p>
            <a:endParaRPr lang="x-none"/>
          </a:p>
        </p:txBody>
      </p:sp>
      <p:sp>
        <p:nvSpPr>
          <p:cNvPr id="9" name="Slide Number Placeholder 8"/>
          <p:cNvSpPr>
            <a:spLocks noGrp="1"/>
          </p:cNvSpPr>
          <p:nvPr>
            <p:ph type="sldNum" sz="quarter" idx="12"/>
          </p:nvPr>
        </p:nvSpPr>
        <p:spPr/>
        <p:txBody>
          <a:bodyPr/>
          <a:lstStyle/>
          <a:p>
            <a:fld id="{BCBCC2FC-A067-C744-9A74-DA9F77A99586}" type="slidenum">
              <a:rPr lang="x-none" smtClean="0"/>
              <a:pPr/>
              <a:t>‹#›</a:t>
            </a:fld>
            <a:endParaRPr lang="x-none"/>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959319-CBCF-CC4F-AB26-42F02A1C7F11}" type="datetimeFigureOut">
              <a:rPr lang="x-none" smtClean="0"/>
              <a:pPr/>
              <a:t>9/6/2024</a:t>
            </a:fld>
            <a:endParaRPr lang="x-none"/>
          </a:p>
        </p:txBody>
      </p:sp>
      <p:sp>
        <p:nvSpPr>
          <p:cNvPr id="4" name="Footer Placeholder 3"/>
          <p:cNvSpPr>
            <a:spLocks noGrp="1"/>
          </p:cNvSpPr>
          <p:nvPr>
            <p:ph type="ftr" sz="quarter" idx="11"/>
          </p:nvPr>
        </p:nvSpPr>
        <p:spPr/>
        <p:txBody>
          <a:bodyPr/>
          <a:lstStyle/>
          <a:p>
            <a:endParaRPr lang="x-none"/>
          </a:p>
        </p:txBody>
      </p:sp>
      <p:sp>
        <p:nvSpPr>
          <p:cNvPr id="5" name="Slide Number Placeholder 4"/>
          <p:cNvSpPr>
            <a:spLocks noGrp="1"/>
          </p:cNvSpPr>
          <p:nvPr>
            <p:ph type="sldNum" sz="quarter" idx="12"/>
          </p:nvPr>
        </p:nvSpPr>
        <p:spPr/>
        <p:txBody>
          <a:bodyPr/>
          <a:lstStyle/>
          <a:p>
            <a:fld id="{BCBCC2FC-A067-C744-9A74-DA9F77A99586}" type="slidenum">
              <a:rPr lang="x-none" smtClean="0"/>
              <a:pPr/>
              <a:t>‹#›</a:t>
            </a:fld>
            <a:endParaRPr lang="x-non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D37B54-CF82-4330-B667-8BB4442CAD82}" type="datetimeFigureOut">
              <a:rPr lang="en-US" smtClean="0"/>
              <a:pPr/>
              <a:t>9/6/2024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DA52A5-86DC-4901-9045-2D0A493F54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959319-CBCF-CC4F-AB26-42F02A1C7F11}" type="datetimeFigureOut">
              <a:rPr lang="x-none" smtClean="0"/>
              <a:pPr/>
              <a:t>9/6/2024</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BCBCC2FC-A067-C744-9A74-DA9F77A99586}" type="slidenum">
              <a:rPr lang="x-none" smtClean="0"/>
              <a:pPr/>
              <a:t>‹#›</a:t>
            </a:fld>
            <a:endParaRPr lang="x-non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959319-CBCF-CC4F-AB26-42F02A1C7F11}" type="datetimeFigureOut">
              <a:rPr lang="x-none" smtClean="0"/>
              <a:pPr/>
              <a:t>9/6/2024</a:t>
            </a:fld>
            <a:endParaRPr lang="x-none"/>
          </a:p>
        </p:txBody>
      </p:sp>
      <p:sp>
        <p:nvSpPr>
          <p:cNvPr id="6" name="Footer Placeholder 5"/>
          <p:cNvSpPr>
            <a:spLocks noGrp="1"/>
          </p:cNvSpPr>
          <p:nvPr>
            <p:ph type="ftr" sz="quarter" idx="11"/>
          </p:nvPr>
        </p:nvSpPr>
        <p:spPr/>
        <p:txBody>
          <a:bodyPr/>
          <a:lstStyle/>
          <a:p>
            <a:endParaRPr lang="x-none"/>
          </a:p>
        </p:txBody>
      </p:sp>
      <p:sp>
        <p:nvSpPr>
          <p:cNvPr id="7" name="Slide Number Placeholder 6"/>
          <p:cNvSpPr>
            <a:spLocks noGrp="1"/>
          </p:cNvSpPr>
          <p:nvPr>
            <p:ph type="sldNum" sz="quarter" idx="12"/>
          </p:nvPr>
        </p:nvSpPr>
        <p:spPr/>
        <p:txBody>
          <a:bodyPr/>
          <a:lstStyle/>
          <a:p>
            <a:fld id="{BCBCC2FC-A067-C744-9A74-DA9F77A99586}" type="slidenum">
              <a:rPr lang="x-none" smtClean="0"/>
              <a:pPr/>
              <a:t>‹#›</a:t>
            </a:fld>
            <a:endParaRPr lang="x-non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D37B54-CF82-4330-B667-8BB4442CAD82}" type="datetimeFigureOut">
              <a:rPr lang="en-US" smtClean="0"/>
              <a:pPr/>
              <a:t>9/6/2024</a:t>
            </a:fld>
            <a:endParaRPr lang="en-US"/>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DA52A5-86DC-4901-9045-2D0A493F54E8}" type="slidenum">
              <a:rPr lang="en-US" smtClean="0"/>
              <a:pPr/>
              <a:t>‹#›</a:t>
            </a:fld>
            <a:endParaRPr lang="en-US"/>
          </a:p>
        </p:txBody>
      </p:sp>
      <p:pic>
        <p:nvPicPr>
          <p:cNvPr id="7" name="Picture 6">
            <a:extLst>
              <a:ext uri="{FF2B5EF4-FFF2-40B4-BE49-F238E27FC236}">
                <a16:creationId xmlns:a16="http://schemas.microsoft.com/office/drawing/2014/main" xmlns="" id="{22A7141E-B540-B04A-8678-401862F6048D}"/>
              </a:ext>
            </a:extLst>
          </p:cNvPr>
          <p:cNvPicPr>
            <a:picLocks noChangeAspect="1"/>
          </p:cNvPicPr>
          <p:nvPr userDrawn="1"/>
        </p:nvPicPr>
        <p:blipFill rotWithShape="1">
          <a:blip r:embed="rId13"/>
          <a:srcRect t="56041" b="19536"/>
          <a:stretch/>
        </p:blipFill>
        <p:spPr>
          <a:xfrm>
            <a:off x="-3" y="6176963"/>
            <a:ext cx="12192003" cy="668118"/>
          </a:xfrm>
          <a:prstGeom prst="rect">
            <a:avLst/>
          </a:prstGeom>
        </p:spPr>
      </p:pic>
      <p:pic>
        <p:nvPicPr>
          <p:cNvPr id="8" name="Picture 7">
            <a:extLst>
              <a:ext uri="{FF2B5EF4-FFF2-40B4-BE49-F238E27FC236}">
                <a16:creationId xmlns:a16="http://schemas.microsoft.com/office/drawing/2014/main" xmlns="" id="{E5BB02D7-6415-B945-BFEC-F333D78F38E8}"/>
              </a:ext>
            </a:extLst>
          </p:cNvPr>
          <p:cNvPicPr>
            <a:picLocks noChangeAspect="1"/>
          </p:cNvPicPr>
          <p:nvPr userDrawn="1"/>
        </p:nvPicPr>
        <p:blipFill rotWithShape="1">
          <a:blip r:embed="rId13"/>
          <a:srcRect l="136" t="8533" b="68165"/>
          <a:stretch/>
        </p:blipFill>
        <p:spPr>
          <a:xfrm>
            <a:off x="4730046" y="6207620"/>
            <a:ext cx="2731911" cy="637463"/>
          </a:xfrm>
          <a:prstGeom prst="rect">
            <a:avLst/>
          </a:prstGeom>
        </p:spPr>
      </p:pic>
      <p:sp>
        <p:nvSpPr>
          <p:cNvPr id="9" name="Rectangle 8">
            <a:extLst>
              <a:ext uri="{FF2B5EF4-FFF2-40B4-BE49-F238E27FC236}">
                <a16:creationId xmlns:a16="http://schemas.microsoft.com/office/drawing/2014/main" xmlns="" id="{E6BA8240-B827-F34A-BCF5-721F94DE558D}"/>
              </a:ext>
            </a:extLst>
          </p:cNvPr>
          <p:cNvSpPr/>
          <p:nvPr userDrawn="1"/>
        </p:nvSpPr>
        <p:spPr>
          <a:xfrm>
            <a:off x="838200" y="6328021"/>
            <a:ext cx="1932008" cy="461665"/>
          </a:xfrm>
          <a:prstGeom prst="rect">
            <a:avLst/>
          </a:prstGeom>
        </p:spPr>
        <p:txBody>
          <a:bodyPr wrap="square">
            <a:spAutoFit/>
          </a:bodyPr>
          <a:lstStyle/>
          <a:p>
            <a:r>
              <a:rPr lang="en-US" sz="1200" b="1" dirty="0"/>
              <a:t>IIR Compressors 2021</a:t>
            </a:r>
          </a:p>
          <a:p>
            <a:r>
              <a:rPr lang="en-US" sz="1200" b="1" dirty="0"/>
              <a:t>13.1.2021</a:t>
            </a:r>
            <a:endParaRPr lang="x-none" sz="1200" b="1" dirty="0"/>
          </a:p>
        </p:txBody>
      </p:sp>
      <p:sp>
        <p:nvSpPr>
          <p:cNvPr id="10" name="Rectangle 9">
            <a:extLst>
              <a:ext uri="{FF2B5EF4-FFF2-40B4-BE49-F238E27FC236}">
                <a16:creationId xmlns:a16="http://schemas.microsoft.com/office/drawing/2014/main" xmlns="" id="{2872386A-B43F-F548-85B3-1008173749A0}"/>
              </a:ext>
            </a:extLst>
          </p:cNvPr>
          <p:cNvSpPr/>
          <p:nvPr userDrawn="1"/>
        </p:nvSpPr>
        <p:spPr>
          <a:xfrm>
            <a:off x="5022022" y="6201401"/>
            <a:ext cx="2211503" cy="276999"/>
          </a:xfrm>
          <a:prstGeom prst="rect">
            <a:avLst/>
          </a:prstGeom>
        </p:spPr>
        <p:txBody>
          <a:bodyPr wrap="none">
            <a:spAutoFit/>
          </a:bodyPr>
          <a:lstStyle/>
          <a:p>
            <a:r>
              <a:rPr lang="x-none" sz="1200" b="1" dirty="0"/>
              <a:t>Online from Bratislava, Slovakia</a:t>
            </a:r>
            <a:endParaRPr lang="x-none" sz="1200" b="1" dirty="0">
              <a:solidFill>
                <a:schemeClr val="tx1"/>
              </a:solidFill>
            </a:endParaRPr>
          </a:p>
        </p:txBody>
      </p:sp>
      <p:sp>
        <p:nvSpPr>
          <p:cNvPr id="11" name="Rectangle 10">
            <a:extLst>
              <a:ext uri="{FF2B5EF4-FFF2-40B4-BE49-F238E27FC236}">
                <a16:creationId xmlns:a16="http://schemas.microsoft.com/office/drawing/2014/main" xmlns="" id="{3483EA38-1820-6C43-B53A-9539B057D533}"/>
              </a:ext>
            </a:extLst>
          </p:cNvPr>
          <p:cNvSpPr/>
          <p:nvPr userDrawn="1"/>
        </p:nvSpPr>
        <p:spPr>
          <a:xfrm>
            <a:off x="8462784" y="6328022"/>
            <a:ext cx="2891016" cy="461665"/>
          </a:xfrm>
          <a:prstGeom prst="rect">
            <a:avLst/>
          </a:prstGeom>
        </p:spPr>
        <p:txBody>
          <a:bodyPr wrap="square">
            <a:spAutoFit/>
          </a:bodyPr>
          <a:lstStyle/>
          <a:p>
            <a:pPr algn="r"/>
            <a:r>
              <a:rPr lang="en-US" sz="1200" b="1" dirty="0"/>
              <a:t>10</a:t>
            </a:r>
            <a:r>
              <a:rPr lang="en-US" sz="1200" b="1" baseline="30000" dirty="0"/>
              <a:t>th</a:t>
            </a:r>
            <a:r>
              <a:rPr lang="en-US" sz="1200" b="1" dirty="0"/>
              <a:t> International Conference on Compressors and Refrigerants</a:t>
            </a:r>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9" descr="Energy News Monitor | Volume XVIII, Issue 35 | ORF"/>
          <p:cNvPicPr>
            <a:picLocks noChangeAspect="1" noChangeArrowheads="1"/>
          </p:cNvPicPr>
          <p:nvPr/>
        </p:nvPicPr>
        <p:blipFill>
          <a:blip r:embed="rId2"/>
          <a:srcRect/>
          <a:stretch>
            <a:fillRect/>
          </a:stretch>
        </p:blipFill>
        <p:spPr bwMode="auto">
          <a:xfrm>
            <a:off x="2" y="0"/>
            <a:ext cx="12191999" cy="6858000"/>
          </a:xfrm>
          <a:prstGeom prst="rect">
            <a:avLst/>
          </a:prstGeom>
          <a:noFill/>
          <a:ln w="9525">
            <a:noFill/>
            <a:miter lim="800000"/>
            <a:headEnd/>
            <a:tailEnd/>
          </a:ln>
        </p:spPr>
      </p:pic>
      <p:sp>
        <p:nvSpPr>
          <p:cNvPr id="7" name="TextBox 6"/>
          <p:cNvSpPr txBox="1"/>
          <p:nvPr/>
        </p:nvSpPr>
        <p:spPr>
          <a:xfrm>
            <a:off x="0" y="195943"/>
            <a:ext cx="12192000" cy="369332"/>
          </a:xfrm>
          <a:prstGeom prst="rect">
            <a:avLst/>
          </a:prstGeom>
          <a:noFill/>
        </p:spPr>
        <p:txBody>
          <a:bodyPr wrap="square" rtlCol="0">
            <a:spAutoFit/>
          </a:bodyPr>
          <a:lstStyle/>
          <a:p>
            <a:endParaRPr lang="en-US"/>
          </a:p>
        </p:txBody>
      </p:sp>
      <p:sp>
        <p:nvSpPr>
          <p:cNvPr id="9" name="TextBox 8"/>
          <p:cNvSpPr txBox="1"/>
          <p:nvPr/>
        </p:nvSpPr>
        <p:spPr>
          <a:xfrm>
            <a:off x="162962" y="2803114"/>
            <a:ext cx="7976103" cy="1323439"/>
          </a:xfrm>
          <a:prstGeom prst="rect">
            <a:avLst/>
          </a:prstGeom>
          <a:noFill/>
        </p:spPr>
        <p:txBody>
          <a:bodyPr wrap="square" rtlCol="0">
            <a:spAutoFit/>
          </a:bodyPr>
          <a:lstStyle/>
          <a:p>
            <a:r>
              <a:rPr lang="en-US" sz="8000" smtClean="0">
                <a:latin typeface="Algerian" pitchFamily="82" charset="0"/>
              </a:rPr>
              <a:t>Multipurpose</a:t>
            </a:r>
            <a:endParaRPr lang="en-US" sz="8000">
              <a:latin typeface="Algerian" pitchFamily="82" charset="0"/>
            </a:endParaRPr>
          </a:p>
        </p:txBody>
      </p:sp>
      <p:sp>
        <p:nvSpPr>
          <p:cNvPr id="11" name="TextBox 10"/>
          <p:cNvSpPr txBox="1"/>
          <p:nvPr/>
        </p:nvSpPr>
        <p:spPr>
          <a:xfrm>
            <a:off x="4902451" y="4298568"/>
            <a:ext cx="5187635" cy="1323439"/>
          </a:xfrm>
          <a:prstGeom prst="rect">
            <a:avLst/>
          </a:prstGeom>
          <a:noFill/>
        </p:spPr>
        <p:txBody>
          <a:bodyPr wrap="square" rtlCol="0">
            <a:spAutoFit/>
          </a:bodyPr>
          <a:lstStyle/>
          <a:p>
            <a:r>
              <a:rPr lang="en-US" sz="8000" smtClean="0">
                <a:latin typeface="Algerian" pitchFamily="82" charset="0"/>
              </a:rPr>
              <a:t>marine</a:t>
            </a:r>
            <a:endParaRPr lang="en-US" sz="8000">
              <a:latin typeface="Algerian" pitchFamily="82" charset="0"/>
            </a:endParaRPr>
          </a:p>
        </p:txBody>
      </p:sp>
      <p:sp>
        <p:nvSpPr>
          <p:cNvPr id="12" name="TextBox 11"/>
          <p:cNvSpPr txBox="1"/>
          <p:nvPr/>
        </p:nvSpPr>
        <p:spPr>
          <a:xfrm>
            <a:off x="6618083" y="5280247"/>
            <a:ext cx="5573918" cy="1323439"/>
          </a:xfrm>
          <a:prstGeom prst="rect">
            <a:avLst/>
          </a:prstGeom>
          <a:noFill/>
        </p:spPr>
        <p:txBody>
          <a:bodyPr wrap="square" rtlCol="0">
            <a:spAutoFit/>
          </a:bodyPr>
          <a:lstStyle/>
          <a:p>
            <a:r>
              <a:rPr lang="en-US" sz="8000" smtClean="0">
                <a:latin typeface="Algerian" pitchFamily="82" charset="0"/>
              </a:rPr>
              <a:t>platform</a:t>
            </a:r>
            <a:endParaRPr lang="en-US" sz="8000">
              <a:latin typeface="Algerian" pitchFamily="82" charset="0"/>
            </a:endParaRPr>
          </a:p>
        </p:txBody>
      </p:sp>
      <p:sp>
        <p:nvSpPr>
          <p:cNvPr id="13" name="TextBox 12"/>
          <p:cNvSpPr txBox="1"/>
          <p:nvPr/>
        </p:nvSpPr>
        <p:spPr>
          <a:xfrm>
            <a:off x="2" y="565275"/>
            <a:ext cx="12192000" cy="1323439"/>
          </a:xfrm>
          <a:prstGeom prst="rect">
            <a:avLst/>
          </a:prstGeom>
          <a:noFill/>
        </p:spPr>
        <p:txBody>
          <a:bodyPr wrap="square" rtlCol="0">
            <a:spAutoFit/>
          </a:bodyPr>
          <a:lstStyle/>
          <a:p>
            <a:r>
              <a:rPr lang="en-GB" sz="8000" b="1" smtClean="0">
                <a:solidFill>
                  <a:srgbClr val="FF0000"/>
                </a:solidFill>
                <a:latin typeface="Bahnschrift Light Condensed" pitchFamily="34" charset="0"/>
              </a:rPr>
              <a:t>SESAM TECHNOLOGY           </a:t>
            </a:r>
            <a:r>
              <a:rPr lang="en-GB" sz="6000" smtClean="0">
                <a:solidFill>
                  <a:srgbClr val="FF0000"/>
                </a:solidFill>
              </a:rPr>
              <a:t>presents</a:t>
            </a:r>
            <a:endParaRPr lang="en-US" sz="6000">
              <a:solidFill>
                <a:srgbClr val="FF0000"/>
              </a:solidFill>
            </a:endParaRPr>
          </a:p>
        </p:txBody>
      </p:sp>
    </p:spTree>
    <p:extLst>
      <p:ext uri="{BB962C8B-B14F-4D97-AF65-F5344CB8AC3E}">
        <p14:creationId xmlns:p14="http://schemas.microsoft.com/office/powerpoint/2010/main" xmlns="" val="3339277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91999" cy="686792"/>
          </a:xfrm>
        </p:spPr>
        <p:txBody>
          <a:bodyPr>
            <a:normAutofit fontScale="90000"/>
          </a:bodyPr>
          <a:lstStyle/>
          <a:p>
            <a:pPr algn="l"/>
            <a:r>
              <a:rPr lang="en-US" smtClean="0"/>
              <a:t> </a:t>
            </a:r>
            <a:r>
              <a:rPr lang="ro-RO" smtClean="0"/>
              <a:t> </a:t>
            </a:r>
            <a:r>
              <a:rPr lang="ro-RO" sz="4900" smtClean="0">
                <a:latin typeface="+mn-lt"/>
              </a:rPr>
              <a:t>8. </a:t>
            </a:r>
            <a:r>
              <a:rPr lang="en-US" sz="4900" smtClean="0">
                <a:latin typeface="+mn-lt"/>
              </a:rPr>
              <a:t>W</a:t>
            </a:r>
            <a:r>
              <a:rPr lang="ro-RO" sz="4900" smtClean="0">
                <a:latin typeface="+mn-lt"/>
              </a:rPr>
              <a:t>ind</a:t>
            </a:r>
            <a:r>
              <a:rPr lang="en-US" sz="4900" smtClean="0">
                <a:latin typeface="+mn-lt"/>
              </a:rPr>
              <a:t> energy capture modules</a:t>
            </a:r>
            <a:endParaRPr lang="en-US" sz="4900">
              <a:latin typeface="+mn-lt"/>
            </a:endParaRPr>
          </a:p>
        </p:txBody>
      </p:sp>
      <p:pic>
        <p:nvPicPr>
          <p:cNvPr id="4" name="Content Placeholder 3"/>
          <p:cNvPicPr>
            <a:picLocks noGrp="1"/>
          </p:cNvPicPr>
          <p:nvPr>
            <p:ph idx="1"/>
          </p:nvPr>
        </p:nvPicPr>
        <p:blipFill>
          <a:blip r:embed="rId2"/>
          <a:srcRect/>
          <a:stretch>
            <a:fillRect/>
          </a:stretch>
        </p:blipFill>
        <p:spPr bwMode="auto">
          <a:xfrm>
            <a:off x="0" y="686792"/>
            <a:ext cx="7025489" cy="3577390"/>
          </a:xfrm>
          <a:prstGeom prst="rect">
            <a:avLst/>
          </a:prstGeom>
          <a:noFill/>
          <a:ln w="9525">
            <a:noFill/>
            <a:miter lim="800000"/>
            <a:headEnd/>
            <a:tailEnd/>
          </a:ln>
        </p:spPr>
      </p:pic>
      <p:pic>
        <p:nvPicPr>
          <p:cNvPr id="5" name="Picture 4"/>
          <p:cNvPicPr/>
          <p:nvPr/>
        </p:nvPicPr>
        <p:blipFill>
          <a:blip r:embed="rId3"/>
          <a:srcRect/>
          <a:stretch>
            <a:fillRect/>
          </a:stretch>
        </p:blipFill>
        <p:spPr bwMode="auto">
          <a:xfrm>
            <a:off x="7278985" y="523830"/>
            <a:ext cx="4913013" cy="3740352"/>
          </a:xfrm>
          <a:prstGeom prst="rect">
            <a:avLst/>
          </a:prstGeom>
          <a:noFill/>
        </p:spPr>
      </p:pic>
      <p:sp>
        <p:nvSpPr>
          <p:cNvPr id="6" name="TextBox 5"/>
          <p:cNvSpPr txBox="1"/>
          <p:nvPr/>
        </p:nvSpPr>
        <p:spPr>
          <a:xfrm>
            <a:off x="-1" y="4264183"/>
            <a:ext cx="7143185" cy="2585323"/>
          </a:xfrm>
          <a:prstGeom prst="rect">
            <a:avLst/>
          </a:prstGeom>
          <a:noFill/>
        </p:spPr>
        <p:txBody>
          <a:bodyPr wrap="square" rtlCol="0">
            <a:spAutoFit/>
          </a:bodyPr>
          <a:lstStyle/>
          <a:p>
            <a:r>
              <a:rPr lang="ro-RO" sz="2400" smtClean="0"/>
              <a:t>Fig.15: buoy with filling/emptying system</a:t>
            </a:r>
          </a:p>
          <a:p>
            <a:r>
              <a:rPr lang="ro-RO" sz="2400" smtClean="0"/>
              <a:t>Fig.16A: </a:t>
            </a:r>
            <a:r>
              <a:rPr lang="en-US" sz="2400" smtClean="0"/>
              <a:t>wind turbine with folding blades</a:t>
            </a:r>
            <a:endParaRPr lang="ro-RO" sz="2400" smtClean="0"/>
          </a:p>
          <a:p>
            <a:r>
              <a:rPr lang="ro-RO" sz="2400" smtClean="0"/>
              <a:t>Fig.16B: </a:t>
            </a:r>
            <a:r>
              <a:rPr lang="en-US" sz="2400" smtClean="0"/>
              <a:t>wind turbine</a:t>
            </a:r>
            <a:r>
              <a:rPr lang="ro-RO" sz="2400" smtClean="0"/>
              <a:t>s system, pe axe comune, paralele</a:t>
            </a:r>
          </a:p>
          <a:p>
            <a:r>
              <a:rPr lang="ro-RO" sz="2400" smtClean="0"/>
              <a:t>Fig.17A: </a:t>
            </a:r>
            <a:r>
              <a:rPr lang="en-US" sz="2400" smtClean="0"/>
              <a:t>wind turbine</a:t>
            </a:r>
            <a:r>
              <a:rPr lang="ro-RO" sz="2400" smtClean="0"/>
              <a:t> systems, whith horizontal</a:t>
            </a:r>
          </a:p>
          <a:p>
            <a:r>
              <a:rPr lang="ro-RO" sz="2400" smtClean="0"/>
              <a:t>   bycicle chains and vertical sails; plan view</a:t>
            </a:r>
          </a:p>
          <a:p>
            <a:r>
              <a:rPr lang="ro-RO" sz="2400" smtClean="0"/>
              <a:t>Fig.17B: idem, front view</a:t>
            </a:r>
          </a:p>
          <a:p>
            <a:r>
              <a:rPr lang="ro-RO" smtClean="0"/>
              <a:t> </a:t>
            </a:r>
            <a:endParaRPr lang="en-US"/>
          </a:p>
        </p:txBody>
      </p:sp>
      <p:sp>
        <p:nvSpPr>
          <p:cNvPr id="8" name="TextBox 7"/>
          <p:cNvSpPr txBox="1"/>
          <p:nvPr/>
        </p:nvSpPr>
        <p:spPr>
          <a:xfrm>
            <a:off x="7278985" y="4264183"/>
            <a:ext cx="4913015" cy="1846659"/>
          </a:xfrm>
          <a:prstGeom prst="rect">
            <a:avLst/>
          </a:prstGeom>
          <a:noFill/>
        </p:spPr>
        <p:txBody>
          <a:bodyPr wrap="square" rtlCol="0">
            <a:spAutoFit/>
          </a:bodyPr>
          <a:lstStyle/>
          <a:p>
            <a:r>
              <a:rPr lang="ro-RO" sz="2400" smtClean="0"/>
              <a:t>Fig.18A: </a:t>
            </a:r>
            <a:r>
              <a:rPr lang="en-US" sz="2400" smtClean="0"/>
              <a:t>wind turbine</a:t>
            </a:r>
            <a:r>
              <a:rPr lang="ro-RO" sz="2400" smtClean="0"/>
              <a:t> systems, whith vertical bycicle chains and tilted sails; frontal view</a:t>
            </a:r>
          </a:p>
          <a:p>
            <a:r>
              <a:rPr lang="ro-RO" sz="2400" smtClean="0"/>
              <a:t>Fig.18B: idem, side view</a:t>
            </a:r>
          </a:p>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3000"/>
          </a:xfrm>
        </p:spPr>
        <p:txBody>
          <a:bodyPr/>
          <a:lstStyle/>
          <a:p>
            <a:pPr algn="l"/>
            <a:r>
              <a:rPr lang="ro-RO" smtClean="0"/>
              <a:t>   9. Multipurpose platform</a:t>
            </a:r>
            <a:endParaRPr lang="en-US"/>
          </a:p>
        </p:txBody>
      </p:sp>
      <p:pic>
        <p:nvPicPr>
          <p:cNvPr id="4" name="Content Placeholder 3"/>
          <p:cNvPicPr>
            <a:picLocks noGrp="1"/>
          </p:cNvPicPr>
          <p:nvPr>
            <p:ph idx="1"/>
          </p:nvPr>
        </p:nvPicPr>
        <p:blipFill>
          <a:blip r:embed="rId2"/>
          <a:srcRect/>
          <a:stretch>
            <a:fillRect/>
          </a:stretch>
        </p:blipFill>
        <p:spPr bwMode="auto">
          <a:xfrm>
            <a:off x="-1" y="1417638"/>
            <a:ext cx="6572815" cy="4901681"/>
          </a:xfrm>
          <a:prstGeom prst="rect">
            <a:avLst/>
          </a:prstGeom>
          <a:noFill/>
          <a:ln w="9525">
            <a:noFill/>
            <a:miter lim="800000"/>
            <a:headEnd/>
            <a:tailEnd/>
          </a:ln>
        </p:spPr>
      </p:pic>
      <p:sp>
        <p:nvSpPr>
          <p:cNvPr id="4097" name="Rectangle 1"/>
          <p:cNvSpPr>
            <a:spLocks noChangeArrowheads="1"/>
          </p:cNvSpPr>
          <p:nvPr/>
        </p:nvSpPr>
        <p:spPr bwMode="auto">
          <a:xfrm>
            <a:off x="2073243" y="955973"/>
            <a:ext cx="2462543"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 defTabSz="914400" rtl="0" eaLnBrk="1" fontAlgn="base" latinLnBrk="0" hangingPunct="1">
              <a:lnSpc>
                <a:spcPct val="100000"/>
              </a:lnSpc>
              <a:spcBef>
                <a:spcPct val="0"/>
              </a:spcBef>
              <a:spcAft>
                <a:spcPct val="0"/>
              </a:spcAft>
              <a:buClrTx/>
              <a:buSzTx/>
              <a:buFontTx/>
              <a:buNone/>
              <a:tabLst/>
            </a:pPr>
            <a:r>
              <a:rPr kumimoji="0" lang="ro-RO" sz="28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Frontal view</a:t>
            </a:r>
            <a:endParaRPr kumimoji="0" lang="ro-RO" sz="2800" b="0" i="0" u="none" strike="noStrike" cap="none" normalizeH="0" baseline="0" smtClean="0">
              <a:ln>
                <a:noFill/>
              </a:ln>
              <a:solidFill>
                <a:schemeClr val="tx1"/>
              </a:solidFill>
              <a:effectLst/>
              <a:latin typeface="Arial" pitchFamily="34" charset="0"/>
              <a:cs typeface="Arial" pitchFamily="34" charset="0"/>
            </a:endParaRPr>
          </a:p>
        </p:txBody>
      </p:sp>
      <p:pic>
        <p:nvPicPr>
          <p:cNvPr id="6" name="Picture 5"/>
          <p:cNvPicPr/>
          <p:nvPr/>
        </p:nvPicPr>
        <p:blipFill>
          <a:blip r:embed="rId3"/>
          <a:srcRect/>
          <a:stretch>
            <a:fillRect/>
          </a:stretch>
        </p:blipFill>
        <p:spPr bwMode="auto">
          <a:xfrm>
            <a:off x="6437014" y="2023110"/>
            <a:ext cx="5754986" cy="4296209"/>
          </a:xfrm>
          <a:prstGeom prst="rect">
            <a:avLst/>
          </a:prstGeom>
          <a:noFill/>
          <a:ln w="9525">
            <a:noFill/>
            <a:miter lim="800000"/>
            <a:headEnd/>
            <a:tailEnd/>
          </a:ln>
        </p:spPr>
      </p:pic>
      <p:sp>
        <p:nvSpPr>
          <p:cNvPr id="7" name="Rectangle 1"/>
          <p:cNvSpPr>
            <a:spLocks noChangeArrowheads="1"/>
          </p:cNvSpPr>
          <p:nvPr/>
        </p:nvSpPr>
        <p:spPr bwMode="auto">
          <a:xfrm>
            <a:off x="7081319" y="955973"/>
            <a:ext cx="4501081"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0975" algn="just" defTabSz="914400" rtl="0" eaLnBrk="1" fontAlgn="base" latinLnBrk="0" hangingPunct="1">
              <a:lnSpc>
                <a:spcPct val="100000"/>
              </a:lnSpc>
              <a:spcBef>
                <a:spcPct val="0"/>
              </a:spcBef>
              <a:spcAft>
                <a:spcPct val="0"/>
              </a:spcAft>
              <a:buClrTx/>
              <a:buSzTx/>
              <a:buFontTx/>
              <a:buNone/>
              <a:tabLst/>
            </a:pPr>
            <a:r>
              <a:rPr kumimoji="0" lang="ro-RO" sz="2800" b="0" i="0" u="none" strike="noStrike" cap="none" normalizeH="0" baseline="0" smtClean="0">
                <a:ln>
                  <a:noFill/>
                </a:ln>
                <a:solidFill>
                  <a:schemeClr val="tx1"/>
                </a:solidFill>
                <a:effectLst/>
                <a:latin typeface="Arial" pitchFamily="34" charset="0"/>
                <a:ea typeface="Calibri" pitchFamily="34" charset="0"/>
                <a:cs typeface="Times New Roman" pitchFamily="18" charset="0"/>
              </a:rPr>
              <a:t>View in horizontal section</a:t>
            </a:r>
            <a:endParaRPr kumimoji="0" lang="ro-RO" sz="2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ro-RO" smtClean="0"/>
              <a:t>   10. </a:t>
            </a:r>
            <a:r>
              <a:rPr lang="en-US" smtClean="0"/>
              <a:t>Who is waiting for the platform?</a:t>
            </a:r>
            <a:endParaRPr lang="en-US"/>
          </a:p>
        </p:txBody>
      </p:sp>
      <p:sp>
        <p:nvSpPr>
          <p:cNvPr id="3" name="Content Placeholder 2"/>
          <p:cNvSpPr>
            <a:spLocks noGrp="1"/>
          </p:cNvSpPr>
          <p:nvPr>
            <p:ph idx="1"/>
          </p:nvPr>
        </p:nvSpPr>
        <p:spPr/>
        <p:txBody>
          <a:bodyPr>
            <a:normAutofit lnSpcReduction="10000"/>
          </a:bodyPr>
          <a:lstStyle/>
          <a:p>
            <a:pPr>
              <a:buFont typeface="Wingdings" pitchFamily="2" charset="2"/>
              <a:buChar char="q"/>
            </a:pPr>
            <a:r>
              <a:rPr lang="ro-RO" smtClean="0"/>
              <a:t> </a:t>
            </a:r>
            <a:r>
              <a:rPr lang="en-US" smtClean="0"/>
              <a:t>Power </a:t>
            </a:r>
            <a:r>
              <a:rPr lang="en-US" smtClean="0"/>
              <a:t>producers </a:t>
            </a:r>
            <a:r>
              <a:rPr lang="ro-RO" smtClean="0"/>
              <a:t>who </a:t>
            </a:r>
            <a:r>
              <a:rPr lang="en-US" smtClean="0"/>
              <a:t>will </a:t>
            </a:r>
            <a:r>
              <a:rPr lang="en-US" smtClean="0"/>
              <a:t>have at their disposal a highly efficient and </a:t>
            </a:r>
            <a:r>
              <a:rPr lang="en-US" smtClean="0"/>
              <a:t>safe </a:t>
            </a:r>
            <a:r>
              <a:rPr lang="en-US" smtClean="0"/>
              <a:t>installation</a:t>
            </a:r>
            <a:r>
              <a:rPr lang="ro-RO" smtClean="0"/>
              <a:t>,</a:t>
            </a:r>
            <a:r>
              <a:rPr lang="en-US" smtClean="0"/>
              <a:t> </a:t>
            </a:r>
            <a:r>
              <a:rPr lang="en-US" smtClean="0"/>
              <a:t>with beneficial effects on the distribution network, with low costs, using common materials</a:t>
            </a:r>
            <a:endParaRPr lang="ro-RO" smtClean="0"/>
          </a:p>
          <a:p>
            <a:pPr>
              <a:buFont typeface="Wingdings" pitchFamily="2" charset="2"/>
              <a:buChar char="q"/>
            </a:pPr>
            <a:r>
              <a:rPr lang="en-US" smtClean="0"/>
              <a:t> </a:t>
            </a:r>
            <a:r>
              <a:rPr lang="en-US" smtClean="0"/>
              <a:t>Energy consumers in coastal regions</a:t>
            </a:r>
            <a:r>
              <a:rPr lang="en-US" smtClean="0"/>
              <a:t>, </a:t>
            </a:r>
            <a:r>
              <a:rPr lang="en-US" smtClean="0"/>
              <a:t>who will </a:t>
            </a:r>
            <a:r>
              <a:rPr lang="en-US" smtClean="0"/>
              <a:t>receive cheap and "clean" energy in abundance</a:t>
            </a:r>
          </a:p>
          <a:p>
            <a:pPr>
              <a:buFont typeface="Wingdings" pitchFamily="2" charset="2"/>
              <a:buChar char="q"/>
            </a:pPr>
            <a:r>
              <a:rPr lang="en-US" smtClean="0"/>
              <a:t>Coastal residents, port and tourist facilities, which will be protected against the destructive effects of waves and winds</a:t>
            </a:r>
          </a:p>
          <a:p>
            <a:pPr>
              <a:buFont typeface="Wingdings" pitchFamily="2" charset="2"/>
              <a:buChar char="q"/>
            </a:pPr>
            <a:r>
              <a:rPr lang="en-US" smtClean="0"/>
              <a:t>The inhabitants of planet Earth, who will be protected from the destructive effects of thermal and chemical pollution</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ro-RO" smtClean="0"/>
              <a:t>Implementation </a:t>
            </a:r>
            <a:r>
              <a:rPr lang="ro-RO" smtClean="0">
                <a:latin typeface="+mn-lt"/>
              </a:rPr>
              <a:t>perspectives</a:t>
            </a:r>
            <a:endParaRPr lang="en-US">
              <a:latin typeface="+mn-lt"/>
            </a:endParaRPr>
          </a:p>
        </p:txBody>
      </p:sp>
      <p:sp>
        <p:nvSpPr>
          <p:cNvPr id="3" name="Content Placeholder 2"/>
          <p:cNvSpPr>
            <a:spLocks noGrp="1"/>
          </p:cNvSpPr>
          <p:nvPr>
            <p:ph idx="1"/>
          </p:nvPr>
        </p:nvSpPr>
        <p:spPr/>
        <p:txBody>
          <a:bodyPr/>
          <a:lstStyle/>
          <a:p>
            <a:pPr>
              <a:buNone/>
            </a:pPr>
            <a:r>
              <a:rPr lang="ro-RO" smtClean="0"/>
              <a:t>	</a:t>
            </a:r>
            <a:r>
              <a:rPr lang="en-US" smtClean="0"/>
              <a:t>The system being modular, it can be made for a wide range of powers, so as to successfully satisfy the needs of a wide range of users. By replacing marine capture systems, they are also particularly effective for on-shore systems. However, in the initial phase, our efforts will be directed towards attracting large energy producers and relevant government institutions, so that the effect of the invention is fast and convincing. This time frame will be used to study the market response to such an offer and act accordingly</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BACC6370-2D7E-4714-9D71-7542949D7D5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 xmlns:a16="http://schemas.microsoft.com/office/drawing/2014/main" id="{607664F5-2599-7233-7894-F7C7D6EA60FA}"/>
              </a:ext>
            </a:extLst>
          </p:cNvPr>
          <p:cNvSpPr>
            <a:spLocks noGrp="1"/>
          </p:cNvSpPr>
          <p:nvPr>
            <p:ph type="title"/>
          </p:nvPr>
        </p:nvSpPr>
        <p:spPr>
          <a:xfrm>
            <a:off x="1" y="159027"/>
            <a:ext cx="12192000" cy="646044"/>
          </a:xfrm>
        </p:spPr>
        <p:txBody>
          <a:bodyPr anchor="ctr">
            <a:normAutofit fontScale="90000"/>
          </a:bodyPr>
          <a:lstStyle/>
          <a:p>
            <a:r>
              <a:rPr lang="en-US" sz="4000" smtClean="0"/>
              <a:t/>
            </a:r>
            <a:br>
              <a:rPr lang="en-US" sz="4000" smtClean="0"/>
            </a:br>
            <a:endParaRPr lang="en-GB" sz="4000">
              <a:solidFill>
                <a:srgbClr val="FFFFFF"/>
              </a:solidFill>
            </a:endParaRPr>
          </a:p>
        </p:txBody>
      </p:sp>
      <p:graphicFrame>
        <p:nvGraphicFramePr>
          <p:cNvPr id="5" name="Content Placeholder 2">
            <a:extLst>
              <a:ext uri="{FF2B5EF4-FFF2-40B4-BE49-F238E27FC236}">
                <a16:creationId xmlns="" xmlns:a16="http://schemas.microsoft.com/office/drawing/2014/main" id="{1CE5015D-68F5-6629-E904-7611FE70FA14}"/>
              </a:ext>
            </a:extLst>
          </p:cNvPr>
          <p:cNvGraphicFramePr>
            <a:graphicFrameLocks noGrp="1"/>
          </p:cNvGraphicFramePr>
          <p:nvPr>
            <p:ph idx="1"/>
            <p:extLst>
              <p:ext uri="{D42A27DB-BD31-4B8C-83A1-F6EECF244321}">
                <p14:modId xmlns="" xmlns:p14="http://schemas.microsoft.com/office/powerpoint/2010/main" val="3096762580"/>
              </p:ext>
            </p:extLst>
          </p:nvPr>
        </p:nvGraphicFramePr>
        <p:xfrm>
          <a:off x="0" y="0"/>
          <a:ext cx="12192000" cy="48502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Box 11"/>
          <p:cNvSpPr txBox="1"/>
          <p:nvPr/>
        </p:nvSpPr>
        <p:spPr>
          <a:xfrm>
            <a:off x="1908313" y="477078"/>
            <a:ext cx="9819861" cy="1538883"/>
          </a:xfrm>
          <a:prstGeom prst="rect">
            <a:avLst/>
          </a:prstGeom>
          <a:noFill/>
        </p:spPr>
        <p:txBody>
          <a:bodyPr wrap="square" rtlCol="0">
            <a:spAutoFit/>
          </a:bodyPr>
          <a:lstStyle/>
          <a:p>
            <a:pPr lvl="0"/>
            <a:r>
              <a:rPr lang="en-GB" sz="4000" smtClean="0">
                <a:latin typeface="Arial" pitchFamily="34" charset="0"/>
                <a:ea typeface="Calibri" pitchFamily="34" charset="0"/>
                <a:cs typeface="Times New Roman" pitchFamily="18" charset="0"/>
              </a:rPr>
              <a:t>SESAM TECHNOLOGY</a:t>
            </a:r>
            <a:r>
              <a:rPr lang="ro-RO" sz="4000" smtClean="0">
                <a:latin typeface="Arial" pitchFamily="34" charset="0"/>
                <a:ea typeface="Calibri" pitchFamily="34" charset="0"/>
                <a:cs typeface="Times New Roman" pitchFamily="18" charset="0"/>
              </a:rPr>
              <a:t> </a:t>
            </a:r>
            <a:r>
              <a:rPr lang="ro-RO" sz="2800" smtClean="0">
                <a:latin typeface="Arial" pitchFamily="34" charset="0"/>
                <a:ea typeface="Calibri" pitchFamily="34" charset="0"/>
                <a:cs typeface="Times New Roman" pitchFamily="18" charset="0"/>
              </a:rPr>
              <a:t>SRL Berceni</a:t>
            </a:r>
            <a:r>
              <a:rPr lang="ro-RO" sz="4000" smtClean="0">
                <a:latin typeface="Arial" pitchFamily="34" charset="0"/>
                <a:ea typeface="Calibri" pitchFamily="34" charset="0"/>
                <a:cs typeface="Times New Roman" pitchFamily="18" charset="0"/>
              </a:rPr>
              <a:t> </a:t>
            </a:r>
          </a:p>
          <a:p>
            <a:pPr lvl="0"/>
            <a:r>
              <a:rPr lang="ro-RO" smtClean="0">
                <a:latin typeface="Arial" pitchFamily="34" charset="0"/>
                <a:ea typeface="Calibri" pitchFamily="34" charset="0"/>
                <a:cs typeface="Times New Roman" pitchFamily="18" charset="0"/>
              </a:rPr>
              <a:t>     </a:t>
            </a:r>
          </a:p>
          <a:p>
            <a:pPr lvl="0"/>
            <a:r>
              <a:rPr lang="ro-RO" smtClean="0">
                <a:latin typeface="Arial" pitchFamily="34" charset="0"/>
                <a:ea typeface="Calibri" pitchFamily="34" charset="0"/>
                <a:cs typeface="Times New Roman" pitchFamily="18" charset="0"/>
              </a:rPr>
              <a:t>  STARTUP COMPANY, FOUNDED IN 2023</a:t>
            </a:r>
            <a:endParaRPr lang="ro-RO" sz="2800" smtClean="0">
              <a:latin typeface="Arial" pitchFamily="34" charset="0"/>
              <a:cs typeface="Arial" pitchFamily="34" charset="0"/>
            </a:endParaRPr>
          </a:p>
          <a:p>
            <a:endParaRPr lang="en-US"/>
          </a:p>
        </p:txBody>
      </p:sp>
      <p:sp>
        <p:nvSpPr>
          <p:cNvPr id="14" name="TextBox 13"/>
          <p:cNvSpPr txBox="1"/>
          <p:nvPr/>
        </p:nvSpPr>
        <p:spPr>
          <a:xfrm>
            <a:off x="2117034" y="1779104"/>
            <a:ext cx="9144001" cy="3693319"/>
          </a:xfrm>
          <a:prstGeom prst="rect">
            <a:avLst/>
          </a:prstGeom>
          <a:noFill/>
        </p:spPr>
        <p:txBody>
          <a:bodyPr wrap="square" rtlCol="0">
            <a:spAutoFit/>
          </a:bodyPr>
          <a:lstStyle/>
          <a:p>
            <a:pPr lvl="0"/>
            <a:r>
              <a:rPr lang="en-US" sz="4000" b="1" smtClean="0"/>
              <a:t>CO-FOUNDED BY:</a:t>
            </a:r>
            <a:endParaRPr lang="en-US" sz="4000" smtClean="0"/>
          </a:p>
          <a:p>
            <a:pPr lvl="0"/>
            <a:endParaRPr lang="ro-RO" smtClean="0"/>
          </a:p>
          <a:p>
            <a:pPr lvl="0"/>
            <a:r>
              <a:rPr lang="en-US" sz="2800" smtClean="0"/>
              <a:t>OANA LAZA – CEO AND BUSINESS MANAGER</a:t>
            </a:r>
          </a:p>
          <a:p>
            <a:pPr lvl="0"/>
            <a:r>
              <a:rPr lang="ro-RO" sz="2800" smtClean="0">
                <a:solidFill>
                  <a:schemeClr val="bg1"/>
                </a:solidFill>
              </a:rPr>
              <a:t>oana.laza@sesamtechnology.eu</a:t>
            </a:r>
            <a:endParaRPr lang="ro-RO" sz="2800" smtClean="0">
              <a:solidFill>
                <a:schemeClr val="bg1"/>
              </a:solidFill>
            </a:endParaRPr>
          </a:p>
          <a:p>
            <a:pPr lvl="0"/>
            <a:r>
              <a:rPr lang="ro-RO" smtClean="0"/>
              <a:t> </a:t>
            </a:r>
          </a:p>
          <a:p>
            <a:pPr lvl="0"/>
            <a:r>
              <a:rPr lang="en-US" sz="2800" smtClean="0"/>
              <a:t>ARPAD TOROK – INVENTOR and patent holder</a:t>
            </a:r>
            <a:endParaRPr lang="ro-RO" sz="2800" smtClean="0"/>
          </a:p>
          <a:p>
            <a:pPr lvl="0"/>
            <a:r>
              <a:rPr lang="ro-RO" sz="2800" smtClean="0">
                <a:solidFill>
                  <a:schemeClr val="bg1"/>
                </a:solidFill>
              </a:rPr>
              <a:t>arpi.torok@sesamtechnology.eu</a:t>
            </a:r>
          </a:p>
          <a:p>
            <a:r>
              <a:rPr lang="ro-RO" sz="2800" smtClean="0"/>
              <a:t> </a:t>
            </a:r>
            <a:endParaRPr lang="en-US" sz="2800" smtClean="0"/>
          </a:p>
          <a:p>
            <a:endParaRPr lang="en-US"/>
          </a:p>
        </p:txBody>
      </p:sp>
      <p:sp>
        <p:nvSpPr>
          <p:cNvPr id="16" name="TextBox 15"/>
          <p:cNvSpPr txBox="1"/>
          <p:nvPr/>
        </p:nvSpPr>
        <p:spPr>
          <a:xfrm>
            <a:off x="228601" y="4979504"/>
            <a:ext cx="11797748" cy="2585323"/>
          </a:xfrm>
          <a:prstGeom prst="rect">
            <a:avLst/>
          </a:prstGeom>
          <a:noFill/>
        </p:spPr>
        <p:txBody>
          <a:bodyPr wrap="square" rtlCol="0">
            <a:spAutoFit/>
          </a:bodyPr>
          <a:lstStyle/>
          <a:p>
            <a:r>
              <a:rPr lang="ro-RO" sz="3600" smtClean="0">
                <a:solidFill>
                  <a:srgbClr val="FF0000"/>
                </a:solidFill>
              </a:rPr>
              <a:t>   Bibliography:  </a:t>
            </a:r>
            <a:r>
              <a:rPr lang="ro-RO" sz="3600" smtClean="0">
                <a:solidFill>
                  <a:schemeClr val="bg1"/>
                </a:solidFill>
              </a:rPr>
              <a:t>- https://hal.science/hal-04398998</a:t>
            </a:r>
          </a:p>
          <a:p>
            <a:r>
              <a:rPr lang="ro-RO" sz="3600" smtClean="0">
                <a:solidFill>
                  <a:schemeClr val="bg1"/>
                </a:solidFill>
              </a:rPr>
              <a:t>                            - </a:t>
            </a:r>
            <a:r>
              <a:rPr lang="ro-RO" sz="2800" smtClean="0">
                <a:solidFill>
                  <a:schemeClr val="bg1"/>
                </a:solidFill>
              </a:rPr>
              <a:t>PCT/RO2022/000007</a:t>
            </a:r>
          </a:p>
          <a:p>
            <a:r>
              <a:rPr lang="ro-RO" sz="2800" smtClean="0">
                <a:solidFill>
                  <a:schemeClr val="bg1"/>
                </a:solidFill>
              </a:rPr>
              <a:t>                                    </a:t>
            </a:r>
            <a:r>
              <a:rPr lang="ro-RO" sz="3600" smtClean="0">
                <a:solidFill>
                  <a:schemeClr val="bg1"/>
                </a:solidFill>
              </a:rPr>
              <a:t>- </a:t>
            </a:r>
            <a:r>
              <a:rPr lang="ro-RO" sz="2800" smtClean="0">
                <a:solidFill>
                  <a:schemeClr val="bg1"/>
                </a:solidFill>
              </a:rPr>
              <a:t>PCT/RO2023/050009</a:t>
            </a:r>
            <a:endParaRPr lang="en-US" sz="3600" smtClean="0">
              <a:solidFill>
                <a:schemeClr val="bg1"/>
              </a:solidFill>
            </a:endParaRPr>
          </a:p>
          <a:p>
            <a:pPr lvl="0"/>
            <a:endParaRPr lang="ro-RO" sz="3600" smtClean="0">
              <a:solidFill>
                <a:srgbClr val="FF0000"/>
              </a:solidFill>
            </a:endParaRPr>
          </a:p>
          <a:p>
            <a:pPr lvl="0"/>
            <a:r>
              <a:rPr lang="en-US" smtClean="0"/>
              <a:t>     </a:t>
            </a:r>
          </a:p>
        </p:txBody>
      </p:sp>
    </p:spTree>
    <p:extLst>
      <p:ext uri="{BB962C8B-B14F-4D97-AF65-F5344CB8AC3E}">
        <p14:creationId xmlns="" xmlns:p14="http://schemas.microsoft.com/office/powerpoint/2010/main" val="2552876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D8F24D-48AB-A047-BA26-1D83DC96A95E}"/>
              </a:ext>
            </a:extLst>
          </p:cNvPr>
          <p:cNvSpPr>
            <a:spLocks noGrp="1"/>
          </p:cNvSpPr>
          <p:nvPr>
            <p:ph type="title"/>
          </p:nvPr>
        </p:nvSpPr>
        <p:spPr>
          <a:xfrm>
            <a:off x="138225" y="259077"/>
            <a:ext cx="11353800" cy="754911"/>
          </a:xfrm>
        </p:spPr>
        <p:txBody>
          <a:bodyPr>
            <a:noAutofit/>
          </a:bodyPr>
          <a:lstStyle/>
          <a:p>
            <a:pPr algn="l"/>
            <a:r>
              <a:rPr lang="ro-RO" smtClean="0">
                <a:latin typeface="+mn-lt"/>
              </a:rPr>
              <a:t>   1. </a:t>
            </a:r>
            <a:r>
              <a:rPr lang="en-US" smtClean="0">
                <a:latin typeface="+mn-lt"/>
              </a:rPr>
              <a:t>Marine power</a:t>
            </a:r>
            <a:endParaRPr lang="x-none">
              <a:latin typeface="+mn-lt"/>
            </a:endParaRPr>
          </a:p>
        </p:txBody>
      </p:sp>
      <p:sp>
        <p:nvSpPr>
          <p:cNvPr id="4" name="TextBox 3"/>
          <p:cNvSpPr txBox="1"/>
          <p:nvPr/>
        </p:nvSpPr>
        <p:spPr>
          <a:xfrm>
            <a:off x="0" y="1164134"/>
            <a:ext cx="12192000" cy="5693866"/>
          </a:xfrm>
          <a:prstGeom prst="rect">
            <a:avLst/>
          </a:prstGeom>
          <a:noFill/>
        </p:spPr>
        <p:txBody>
          <a:bodyPr wrap="square" rtlCol="0">
            <a:spAutoFit/>
          </a:bodyPr>
          <a:lstStyle/>
          <a:p>
            <a:pPr algn="just">
              <a:buNone/>
            </a:pPr>
            <a:r>
              <a:rPr lang="en-US" sz="2800" smtClean="0"/>
              <a:t>The seas and oceans of the Earth constitute an inexhaustible source of clean energy, capable of meeting all the energy needs, present and future, of all mankind and solving the thorny problems generated by the use of fossil fuels.</a:t>
            </a:r>
          </a:p>
          <a:p>
            <a:pPr algn="just">
              <a:buNone/>
            </a:pPr>
            <a:r>
              <a:rPr lang="en-US" sz="2800" smtClean="0"/>
              <a:t>The current technologies absorb only a few drops from this reservoir</a:t>
            </a:r>
            <a:r>
              <a:rPr lang="ro-RO" sz="2800" smtClean="0"/>
              <a:t> with:</a:t>
            </a:r>
          </a:p>
          <a:p>
            <a:pPr algn="just">
              <a:buFont typeface="Wingdings" pitchFamily="2" charset="2"/>
              <a:buChar char="q"/>
            </a:pPr>
            <a:r>
              <a:rPr lang="ro-RO" sz="2800" smtClean="0"/>
              <a:t> </a:t>
            </a:r>
            <a:r>
              <a:rPr lang="en-US" sz="2800" smtClean="0"/>
              <a:t>off-shore wind turbines</a:t>
            </a:r>
            <a:r>
              <a:rPr lang="ro-RO" sz="2800" smtClean="0"/>
              <a:t> </a:t>
            </a:r>
            <a:r>
              <a:rPr lang="en-US" sz="2800" smtClean="0"/>
              <a:t>in areas with significant w</a:t>
            </a:r>
            <a:r>
              <a:rPr lang="ro-RO" sz="2800" smtClean="0"/>
              <a:t>ind</a:t>
            </a:r>
            <a:r>
              <a:rPr lang="en-US" sz="2800" smtClean="0"/>
              <a:t>s</a:t>
            </a:r>
            <a:endParaRPr lang="ro-RO" sz="2800" smtClean="0"/>
          </a:p>
          <a:p>
            <a:pPr algn="just">
              <a:buFont typeface="Wingdings" pitchFamily="2" charset="2"/>
              <a:buChar char="q"/>
            </a:pPr>
            <a:r>
              <a:rPr lang="ro-RO" sz="2800" smtClean="0"/>
              <a:t> </a:t>
            </a:r>
            <a:r>
              <a:rPr lang="en-US" sz="2800" smtClean="0"/>
              <a:t>floating platforms for photovoltaic panels</a:t>
            </a:r>
            <a:endParaRPr lang="ro-RO" sz="2800" smtClean="0"/>
          </a:p>
          <a:p>
            <a:pPr algn="just">
              <a:buFont typeface="Wingdings" pitchFamily="2" charset="2"/>
              <a:buChar char="q"/>
            </a:pPr>
            <a:r>
              <a:rPr lang="ro-RO" sz="2800" smtClean="0"/>
              <a:t> w</a:t>
            </a:r>
            <a:r>
              <a:rPr lang="en-US" sz="2800" smtClean="0"/>
              <a:t>ave power converters in open coastal areas with significant waves</a:t>
            </a:r>
            <a:endParaRPr lang="ro-RO" sz="2800" smtClean="0"/>
          </a:p>
          <a:p>
            <a:pPr algn="just">
              <a:buFont typeface="Wingdings" pitchFamily="2" charset="2"/>
              <a:buChar char="q"/>
            </a:pPr>
            <a:r>
              <a:rPr lang="ro-RO" sz="2800" smtClean="0"/>
              <a:t> t</a:t>
            </a:r>
            <a:r>
              <a:rPr lang="en-US" sz="2800" smtClean="0"/>
              <a:t>idal turbines placed in coastal and estuarine areas</a:t>
            </a:r>
          </a:p>
          <a:p>
            <a:pPr algn="just">
              <a:buFont typeface="Wingdings" pitchFamily="2" charset="2"/>
              <a:buChar char="q"/>
            </a:pPr>
            <a:r>
              <a:rPr lang="ro-RO" sz="2800" smtClean="0"/>
              <a:t> o</a:t>
            </a:r>
            <a:r>
              <a:rPr lang="en-US" sz="2800" smtClean="0"/>
              <a:t>cean current turbines in areas of strong marine currents;</a:t>
            </a:r>
          </a:p>
          <a:p>
            <a:pPr algn="just">
              <a:buFont typeface="Wingdings" pitchFamily="2" charset="2"/>
              <a:buChar char="q"/>
            </a:pPr>
            <a:r>
              <a:rPr lang="ro-RO" sz="2800" smtClean="0"/>
              <a:t> o</a:t>
            </a:r>
            <a:r>
              <a:rPr lang="en-US" sz="2800" smtClean="0"/>
              <a:t>cean thermal energy converters in deep tropical waters</a:t>
            </a:r>
          </a:p>
          <a:p>
            <a:pPr algn="just"/>
            <a:r>
              <a:rPr lang="ro-RO" sz="2800" smtClean="0"/>
              <a:t> </a:t>
            </a:r>
            <a:r>
              <a:rPr lang="en-US" sz="2800" smtClean="0"/>
              <a:t>In general, these are installations specific to a single type of energy</a:t>
            </a:r>
            <a:r>
              <a:rPr lang="ro-RO" sz="2800" smtClean="0"/>
              <a:t>, </a:t>
            </a:r>
            <a:r>
              <a:rPr lang="en-US" sz="2800" smtClean="0"/>
              <a:t>which require high costs and sophisticated technical processes for their implementation</a:t>
            </a:r>
            <a:r>
              <a:rPr lang="ro-RO" sz="2800" smtClean="0"/>
              <a:t>.</a:t>
            </a:r>
          </a:p>
          <a:p>
            <a:pPr algn="just">
              <a:buFont typeface="Wingdings" pitchFamily="2" charset="2"/>
              <a:buChar char="q"/>
            </a:pPr>
            <a:endParaRPr lang="en-US" sz="2800" smtClean="0"/>
          </a:p>
        </p:txBody>
      </p:sp>
    </p:spTree>
    <p:extLst>
      <p:ext uri="{BB962C8B-B14F-4D97-AF65-F5344CB8AC3E}">
        <p14:creationId xmlns:p14="http://schemas.microsoft.com/office/powerpoint/2010/main" xmlns="" val="115929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24277"/>
            <a:ext cx="12192000" cy="6133723"/>
          </a:xfrm>
        </p:spPr>
        <p:txBody>
          <a:bodyPr>
            <a:noAutofit/>
          </a:bodyPr>
          <a:lstStyle/>
          <a:p>
            <a:pPr algn="just">
              <a:lnSpc>
                <a:spcPct val="100000"/>
              </a:lnSpc>
              <a:spcBef>
                <a:spcPts val="0"/>
              </a:spcBef>
              <a:buNone/>
            </a:pPr>
            <a:r>
              <a:rPr lang="ro-RO" sz="2800" smtClean="0"/>
              <a:t>   </a:t>
            </a:r>
            <a:r>
              <a:rPr lang="en-US" sz="2800" smtClean="0"/>
              <a:t> </a:t>
            </a:r>
            <a:r>
              <a:rPr lang="en-US" sz="2400" smtClean="0"/>
              <a:t>Although marine energy is huge, it is dispersed over very large areas, with only</a:t>
            </a:r>
            <a:r>
              <a:rPr lang="ro-RO" sz="2400" smtClean="0"/>
              <a:t> </a:t>
            </a:r>
            <a:r>
              <a:rPr lang="en-US" sz="2400" smtClean="0"/>
              <a:t>some locations </a:t>
            </a:r>
            <a:endParaRPr lang="ro-RO" sz="2400" smtClean="0"/>
          </a:p>
          <a:p>
            <a:pPr algn="just">
              <a:lnSpc>
                <a:spcPct val="100000"/>
              </a:lnSpc>
              <a:spcBef>
                <a:spcPts val="0"/>
              </a:spcBef>
              <a:buNone/>
            </a:pPr>
            <a:r>
              <a:rPr lang="en-US" sz="2400" smtClean="0"/>
              <a:t>favored. For this reason, the optimal configuration of a marine capture system is a modular, </a:t>
            </a:r>
            <a:endParaRPr lang="ro-RO" sz="2400" smtClean="0"/>
          </a:p>
          <a:p>
            <a:pPr algn="just">
              <a:lnSpc>
                <a:spcPct val="100000"/>
              </a:lnSpc>
              <a:spcBef>
                <a:spcPts val="0"/>
              </a:spcBef>
              <a:buNone/>
            </a:pPr>
            <a:r>
              <a:rPr lang="en-US" sz="2400" smtClean="0"/>
              <a:t>flexible one</a:t>
            </a:r>
            <a:r>
              <a:rPr lang="ro-RO" sz="2400" smtClean="0"/>
              <a:t>. </a:t>
            </a:r>
            <a:r>
              <a:rPr lang="en-US" sz="2400" smtClean="0"/>
              <a:t>Depending on the geography of the respective</a:t>
            </a:r>
            <a:r>
              <a:rPr lang="ro-RO" sz="2400" smtClean="0"/>
              <a:t> </a:t>
            </a:r>
            <a:r>
              <a:rPr lang="en-US" sz="2400" smtClean="0"/>
              <a:t>location, the platform</a:t>
            </a:r>
            <a:r>
              <a:rPr lang="ro-RO" sz="2400" smtClean="0"/>
              <a:t> </a:t>
            </a:r>
            <a:r>
              <a:rPr lang="en-US" sz="2400" smtClean="0"/>
              <a:t>can include a </a:t>
            </a:r>
            <a:endParaRPr lang="ro-RO" sz="2400" smtClean="0"/>
          </a:p>
          <a:p>
            <a:pPr algn="just">
              <a:lnSpc>
                <a:spcPct val="100000"/>
              </a:lnSpc>
              <a:spcBef>
                <a:spcPts val="0"/>
              </a:spcBef>
              <a:buNone/>
            </a:pPr>
            <a:r>
              <a:rPr lang="en-US" sz="2400" smtClean="0"/>
              <a:t>variable number of modules of different types, to constitute</a:t>
            </a:r>
            <a:r>
              <a:rPr lang="ro-RO" sz="2400" smtClean="0"/>
              <a:t> </a:t>
            </a:r>
            <a:r>
              <a:rPr lang="en-US" sz="2400" smtClean="0"/>
              <a:t>a unitary system</a:t>
            </a:r>
            <a:r>
              <a:rPr lang="ro-RO" sz="2400" smtClean="0"/>
              <a:t>.</a:t>
            </a:r>
            <a:r>
              <a:rPr lang="en-US" sz="2400" smtClean="0"/>
              <a:t> </a:t>
            </a:r>
            <a:r>
              <a:rPr lang="ro-RO" sz="2400" smtClean="0"/>
              <a:t>Our </a:t>
            </a:r>
            <a:r>
              <a:rPr lang="ro-RO" sz="2400" b="1" smtClean="0"/>
              <a:t>multipurpose </a:t>
            </a:r>
          </a:p>
          <a:p>
            <a:pPr algn="just">
              <a:lnSpc>
                <a:spcPct val="100000"/>
              </a:lnSpc>
              <a:spcBef>
                <a:spcPts val="0"/>
              </a:spcBef>
              <a:buNone/>
            </a:pPr>
            <a:r>
              <a:rPr lang="ro-RO" sz="2400" b="1" smtClean="0"/>
              <a:t>modular marine platform </a:t>
            </a:r>
            <a:r>
              <a:rPr lang="ro-RO" sz="2400" smtClean="0"/>
              <a:t>(MMP) </a:t>
            </a:r>
            <a:r>
              <a:rPr lang="en-US" sz="2400" smtClean="0"/>
              <a:t>puts</a:t>
            </a:r>
            <a:r>
              <a:rPr lang="ro-RO" sz="2400" smtClean="0"/>
              <a:t> </a:t>
            </a:r>
            <a:r>
              <a:rPr lang="en-US" sz="2400" smtClean="0"/>
              <a:t>together several types of capture systems</a:t>
            </a:r>
            <a:r>
              <a:rPr lang="ro-RO" sz="2400" smtClean="0"/>
              <a:t>:</a:t>
            </a:r>
          </a:p>
          <a:p>
            <a:pPr algn="just">
              <a:spcBef>
                <a:spcPts val="0"/>
              </a:spcBef>
              <a:buFont typeface="Wingdings" pitchFamily="2" charset="2"/>
              <a:buChar char="q"/>
            </a:pPr>
            <a:r>
              <a:rPr lang="en-US" sz="2400" smtClean="0"/>
              <a:t>wave energy capture modules with oscillating columns, folding blade turbines</a:t>
            </a:r>
            <a:r>
              <a:rPr lang="ro-RO" sz="2400" smtClean="0"/>
              <a:t>,</a:t>
            </a:r>
            <a:r>
              <a:rPr lang="en-US" sz="2400" smtClean="0"/>
              <a:t> or</a:t>
            </a:r>
            <a:r>
              <a:rPr lang="ro-RO" sz="2400" smtClean="0"/>
              <a:t> point absorber buoys, (also </a:t>
            </a:r>
            <a:r>
              <a:rPr lang="en-US" sz="2400" smtClean="0"/>
              <a:t>used as compressed air reservoirs, or as gravity capture elements</a:t>
            </a:r>
            <a:r>
              <a:rPr lang="ro-RO" sz="2400" smtClean="0"/>
              <a:t>)</a:t>
            </a:r>
          </a:p>
          <a:p>
            <a:pPr algn="just">
              <a:spcBef>
                <a:spcPts val="0"/>
              </a:spcBef>
              <a:buFont typeface="Wingdings" pitchFamily="2" charset="2"/>
              <a:buChar char="q"/>
            </a:pPr>
            <a:r>
              <a:rPr lang="ro-RO" sz="2400" smtClean="0"/>
              <a:t> </a:t>
            </a:r>
            <a:r>
              <a:rPr lang="en-US" sz="2400" smtClean="0"/>
              <a:t>w</a:t>
            </a:r>
            <a:r>
              <a:rPr lang="ro-RO" sz="2400" smtClean="0"/>
              <a:t>ind</a:t>
            </a:r>
            <a:r>
              <a:rPr lang="en-US" sz="2400" smtClean="0"/>
              <a:t> energy capture modules</a:t>
            </a:r>
            <a:r>
              <a:rPr lang="ro-RO" sz="2400" smtClean="0"/>
              <a:t> (</a:t>
            </a:r>
            <a:r>
              <a:rPr lang="en-US" sz="2400" smtClean="0"/>
              <a:t>horizontal axis turbines mounted on independent p</a:t>
            </a:r>
            <a:r>
              <a:rPr lang="ro-RO" sz="2400" smtClean="0"/>
              <a:t>ilar</a:t>
            </a:r>
            <a:r>
              <a:rPr lang="en-US" sz="2400" smtClean="0"/>
              <a:t>s, or on the existing support/floating structure, horizontal axis turbines, or folding blade turbines</a:t>
            </a:r>
            <a:r>
              <a:rPr lang="ro-RO" sz="2400" smtClean="0"/>
              <a:t>)</a:t>
            </a:r>
          </a:p>
          <a:p>
            <a:pPr algn="just">
              <a:spcBef>
                <a:spcPts val="0"/>
              </a:spcBef>
              <a:buFont typeface="Wingdings" pitchFamily="2" charset="2"/>
              <a:buChar char="q"/>
            </a:pPr>
            <a:r>
              <a:rPr lang="ro-RO" sz="2400" smtClean="0"/>
              <a:t> solar </a:t>
            </a:r>
            <a:r>
              <a:rPr lang="en-US" sz="2400" smtClean="0"/>
              <a:t>energy capture modules</a:t>
            </a:r>
            <a:r>
              <a:rPr lang="ro-RO" sz="2400" smtClean="0"/>
              <a:t> (PV, thermal, or hybrid)</a:t>
            </a:r>
          </a:p>
          <a:p>
            <a:pPr algn="just">
              <a:spcBef>
                <a:spcPts val="0"/>
              </a:spcBef>
              <a:buFont typeface="Wingdings" pitchFamily="2" charset="2"/>
              <a:buChar char="q"/>
            </a:pPr>
            <a:r>
              <a:rPr lang="ro-RO" sz="2400" smtClean="0"/>
              <a:t> o</a:t>
            </a:r>
            <a:r>
              <a:rPr lang="en-US" sz="2400" smtClean="0"/>
              <a:t>cean current turbines</a:t>
            </a:r>
            <a:r>
              <a:rPr lang="ro-RO" sz="2400" smtClean="0"/>
              <a:t> </a:t>
            </a:r>
            <a:r>
              <a:rPr lang="en-US" sz="2400" smtClean="0"/>
              <a:t>energy capture modules</a:t>
            </a:r>
            <a:endParaRPr lang="ro-RO" sz="2400" smtClean="0"/>
          </a:p>
          <a:p>
            <a:pPr algn="just">
              <a:spcBef>
                <a:spcPts val="0"/>
              </a:spcBef>
              <a:buFont typeface="Wingdings" pitchFamily="2" charset="2"/>
              <a:buChar char="q"/>
            </a:pPr>
            <a:r>
              <a:rPr lang="ro-RO" sz="2400" smtClean="0"/>
              <a:t> water thermal energy capture modules</a:t>
            </a:r>
          </a:p>
          <a:p>
            <a:pPr algn="just">
              <a:lnSpc>
                <a:spcPct val="100000"/>
              </a:lnSpc>
              <a:spcBef>
                <a:spcPts val="0"/>
              </a:spcBef>
              <a:buNone/>
            </a:pPr>
            <a:r>
              <a:rPr lang="ro-RO" sz="2400" smtClean="0"/>
              <a:t>     </a:t>
            </a:r>
            <a:r>
              <a:rPr lang="en-US" sz="2400" smtClean="0"/>
              <a:t>In addition to some capture systems that are part of the state of the art, the </a:t>
            </a:r>
            <a:r>
              <a:rPr lang="ro-RO" sz="2400" smtClean="0"/>
              <a:t>MMP</a:t>
            </a:r>
            <a:r>
              <a:rPr lang="en-US" sz="2400" smtClean="0"/>
              <a:t> contains</a:t>
            </a:r>
            <a:endParaRPr lang="ro-RO" sz="2400" smtClean="0"/>
          </a:p>
          <a:p>
            <a:pPr algn="just">
              <a:lnSpc>
                <a:spcPct val="100000"/>
              </a:lnSpc>
              <a:spcBef>
                <a:spcPts val="0"/>
              </a:spcBef>
              <a:buNone/>
            </a:pPr>
            <a:r>
              <a:rPr lang="en-US" sz="2400" smtClean="0"/>
              <a:t>some innovative systems, much more suitable for a modular system</a:t>
            </a:r>
            <a:r>
              <a:rPr lang="ro-RO" sz="2400" smtClean="0"/>
              <a:t>. </a:t>
            </a:r>
            <a:r>
              <a:rPr lang="en-US" sz="2400" smtClean="0"/>
              <a:t>In order to achieve a high-</a:t>
            </a:r>
            <a:endParaRPr lang="ro-RO" sz="2400" smtClean="0"/>
          </a:p>
          <a:p>
            <a:pPr algn="just">
              <a:lnSpc>
                <a:spcPct val="100000"/>
              </a:lnSpc>
              <a:spcBef>
                <a:spcPts val="0"/>
              </a:spcBef>
              <a:buNone/>
            </a:pPr>
            <a:r>
              <a:rPr lang="en-US" sz="2400" smtClean="0"/>
              <a:t>performance unitary system, the elements for energy capture jointly use:</a:t>
            </a:r>
            <a:endParaRPr lang="ro-RO" sz="2400" smtClean="0"/>
          </a:p>
          <a:p>
            <a:pPr algn="just">
              <a:lnSpc>
                <a:spcPct val="100000"/>
              </a:lnSpc>
              <a:spcBef>
                <a:spcPts val="0"/>
              </a:spcBef>
              <a:buNone/>
            </a:pPr>
            <a:endParaRPr lang="ro-RO" sz="2400" smtClean="0"/>
          </a:p>
          <a:p>
            <a:pPr algn="just">
              <a:lnSpc>
                <a:spcPct val="100000"/>
              </a:lnSpc>
              <a:spcBef>
                <a:spcPts val="0"/>
              </a:spcBef>
              <a:buNone/>
            </a:pPr>
            <a:endParaRPr lang="ro-RO" sz="2400" smtClean="0"/>
          </a:p>
          <a:p>
            <a:pPr algn="just">
              <a:lnSpc>
                <a:spcPct val="100000"/>
              </a:lnSpc>
              <a:spcBef>
                <a:spcPts val="0"/>
              </a:spcBef>
              <a:buNone/>
            </a:pPr>
            <a:r>
              <a:rPr lang="en-US" sz="2400" smtClean="0"/>
              <a:t> </a:t>
            </a:r>
          </a:p>
          <a:p>
            <a:pPr algn="just">
              <a:lnSpc>
                <a:spcPct val="100000"/>
              </a:lnSpc>
              <a:spcBef>
                <a:spcPts val="0"/>
              </a:spcBef>
              <a:buNone/>
            </a:pPr>
            <a:endParaRPr lang="en-US" sz="2800" smtClean="0"/>
          </a:p>
          <a:p>
            <a:pPr algn="just">
              <a:lnSpc>
                <a:spcPct val="100000"/>
              </a:lnSpc>
              <a:spcBef>
                <a:spcPts val="0"/>
              </a:spcBef>
              <a:buNone/>
            </a:pPr>
            <a:endParaRPr lang="ro-RO" sz="2400" smtClean="0"/>
          </a:p>
        </p:txBody>
      </p:sp>
      <p:sp>
        <p:nvSpPr>
          <p:cNvPr id="6" name="Title 1"/>
          <p:cNvSpPr>
            <a:spLocks noGrp="1"/>
          </p:cNvSpPr>
          <p:nvPr>
            <p:ph type="title"/>
          </p:nvPr>
        </p:nvSpPr>
        <p:spPr>
          <a:xfrm>
            <a:off x="0" y="0"/>
            <a:ext cx="12192000" cy="846138"/>
          </a:xfrm>
        </p:spPr>
        <p:txBody>
          <a:bodyPr>
            <a:normAutofit/>
          </a:bodyPr>
          <a:lstStyle/>
          <a:p>
            <a:pPr algn="l"/>
            <a:r>
              <a:rPr lang="en-US" smtClean="0"/>
              <a:t>   2</a:t>
            </a:r>
            <a:r>
              <a:rPr lang="ro-RO" smtClean="0"/>
              <a:t>. </a:t>
            </a:r>
            <a:r>
              <a:rPr lang="en-US" smtClean="0"/>
              <a:t>What does a multipurpose platform do?</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1828800"/>
          </a:xfrm>
        </p:spPr>
        <p:txBody>
          <a:bodyPr>
            <a:normAutofit lnSpcReduction="10000"/>
          </a:bodyPr>
          <a:lstStyle/>
          <a:p>
            <a:pPr algn="just">
              <a:lnSpc>
                <a:spcPct val="100000"/>
              </a:lnSpc>
              <a:spcBef>
                <a:spcPts val="0"/>
              </a:spcBef>
              <a:buFont typeface="Wingdings" pitchFamily="2" charset="2"/>
              <a:buChar char="q"/>
            </a:pPr>
            <a:r>
              <a:rPr lang="en-US" sz="2400" smtClean="0"/>
              <a:t>the supporting infrastructure, composed of hollow cylindrical pillars, also used as reservoirs</a:t>
            </a:r>
            <a:endParaRPr lang="ro-RO" sz="2400" smtClean="0"/>
          </a:p>
          <a:p>
            <a:pPr algn="just">
              <a:spcBef>
                <a:spcPts val="0"/>
              </a:spcBef>
              <a:buFont typeface="Wingdings" pitchFamily="2" charset="2"/>
              <a:buChar char="q"/>
            </a:pPr>
            <a:r>
              <a:rPr lang="ro-RO" sz="2400" smtClean="0"/>
              <a:t> the </a:t>
            </a:r>
            <a:r>
              <a:rPr lang="en-US" sz="2400" smtClean="0"/>
              <a:t>floating infrastructure, composed of tanks filled with gas, sized so as to ensure the buoyancy of the entire system, provided with safe anchoring or displacement systems</a:t>
            </a:r>
            <a:endParaRPr lang="ro-RO" sz="2400" smtClean="0"/>
          </a:p>
          <a:p>
            <a:pPr algn="just">
              <a:spcBef>
                <a:spcPts val="0"/>
              </a:spcBef>
              <a:buFont typeface="Wingdings" pitchFamily="2" charset="2"/>
              <a:buChar char="q"/>
            </a:pPr>
            <a:r>
              <a:rPr lang="en-US" sz="2400" smtClean="0"/>
              <a:t>energy storage systems (with electric batteries, ICAES/TES systems, Carnot batteries)</a:t>
            </a:r>
            <a:endParaRPr lang="ro-RO" sz="2400" smtClean="0"/>
          </a:p>
          <a:p>
            <a:pPr algn="just">
              <a:spcBef>
                <a:spcPts val="0"/>
              </a:spcBef>
              <a:buFont typeface="Wingdings" pitchFamily="2" charset="2"/>
              <a:buChar char="q"/>
            </a:pPr>
            <a:r>
              <a:rPr lang="en-US" sz="2400" smtClean="0"/>
              <a:t>system</a:t>
            </a:r>
            <a:r>
              <a:rPr lang="ro-RO" sz="2400" smtClean="0"/>
              <a:t>s</a:t>
            </a:r>
            <a:r>
              <a:rPr lang="en-US" sz="2400" smtClean="0"/>
              <a:t> of conversion</a:t>
            </a:r>
            <a:r>
              <a:rPr lang="ro-RO" sz="2400" smtClean="0"/>
              <a:t>, </a:t>
            </a:r>
            <a:r>
              <a:rPr lang="en-US" sz="2400" smtClean="0"/>
              <a:t>optimal adaptation of output parameters and</a:t>
            </a:r>
            <a:r>
              <a:rPr lang="ro-RO" sz="2400" smtClean="0"/>
              <a:t> </a:t>
            </a:r>
            <a:r>
              <a:rPr lang="en-US" sz="2400" smtClean="0"/>
              <a:t>supply of</a:t>
            </a:r>
            <a:r>
              <a:rPr lang="ro-RO" sz="2400" smtClean="0"/>
              <a:t> stored</a:t>
            </a:r>
            <a:r>
              <a:rPr lang="en-US" sz="2400" smtClean="0"/>
              <a:t> energy</a:t>
            </a:r>
            <a:r>
              <a:rPr lang="ro-RO" sz="2400" smtClean="0"/>
              <a:t>.</a:t>
            </a:r>
            <a:r>
              <a:rPr lang="ro-RO" sz="2800" smtClean="0"/>
              <a:t> </a:t>
            </a:r>
            <a:endParaRPr lang="en-US" sz="2800"/>
          </a:p>
        </p:txBody>
      </p:sp>
      <p:sp>
        <p:nvSpPr>
          <p:cNvPr id="4" name="Title 1"/>
          <p:cNvSpPr>
            <a:spLocks noGrp="1"/>
          </p:cNvSpPr>
          <p:nvPr>
            <p:ph type="title"/>
          </p:nvPr>
        </p:nvSpPr>
        <p:spPr>
          <a:xfrm>
            <a:off x="0" y="1656784"/>
            <a:ext cx="12192000" cy="742383"/>
          </a:xfrm>
        </p:spPr>
        <p:txBody>
          <a:bodyPr>
            <a:normAutofit fontScale="90000"/>
          </a:bodyPr>
          <a:lstStyle/>
          <a:p>
            <a:pPr algn="l"/>
            <a:r>
              <a:rPr lang="en-US" smtClean="0"/>
              <a:t> </a:t>
            </a:r>
            <a:r>
              <a:rPr lang="ro-RO" smtClean="0"/>
              <a:t> 3. </a:t>
            </a:r>
            <a:r>
              <a:rPr lang="en-US" sz="4900" smtClean="0">
                <a:latin typeface="+mn-lt"/>
              </a:rPr>
              <a:t>Energy storage systems</a:t>
            </a:r>
            <a:endParaRPr lang="en-US" sz="4900">
              <a:latin typeface="+mn-lt"/>
            </a:endParaRPr>
          </a:p>
        </p:txBody>
      </p:sp>
      <p:sp>
        <p:nvSpPr>
          <p:cNvPr id="5" name="TextBox 4"/>
          <p:cNvSpPr txBox="1"/>
          <p:nvPr/>
        </p:nvSpPr>
        <p:spPr>
          <a:xfrm>
            <a:off x="0" y="2399167"/>
            <a:ext cx="12192000" cy="4524315"/>
          </a:xfrm>
          <a:prstGeom prst="rect">
            <a:avLst/>
          </a:prstGeom>
          <a:noFill/>
        </p:spPr>
        <p:txBody>
          <a:bodyPr wrap="square" rtlCol="0">
            <a:spAutoFit/>
          </a:bodyPr>
          <a:lstStyle/>
          <a:p>
            <a:r>
              <a:rPr lang="ro-RO" sz="2400" smtClean="0"/>
              <a:t>   </a:t>
            </a:r>
            <a:r>
              <a:rPr lang="en-US" sz="2400" smtClean="0"/>
              <a:t>An MMP platform contains a large number of capture modules of different types, which provide physical quantities with different amplitudes and frequency spectra, therefore cumulative storage systems become a necessity.</a:t>
            </a:r>
            <a:r>
              <a:rPr lang="ro-RO" sz="2400" smtClean="0"/>
              <a:t> Can be used:</a:t>
            </a:r>
            <a:endParaRPr lang="en-US" sz="2400" smtClean="0"/>
          </a:p>
          <a:p>
            <a:pPr>
              <a:buFont typeface="Wingdings" pitchFamily="2" charset="2"/>
              <a:buChar char="q"/>
            </a:pPr>
            <a:r>
              <a:rPr lang="en-US" sz="2400" smtClean="0"/>
              <a:t> Electric batteries</a:t>
            </a:r>
            <a:r>
              <a:rPr lang="ro-RO" sz="2400" smtClean="0"/>
              <a:t> limited to</a:t>
            </a:r>
            <a:r>
              <a:rPr lang="en-US" sz="2400" smtClean="0"/>
              <a:t> temporary and partial storages</a:t>
            </a:r>
            <a:r>
              <a:rPr lang="ro-RO" sz="2400" smtClean="0"/>
              <a:t>, </a:t>
            </a:r>
            <a:r>
              <a:rPr lang="en-US" sz="2400" smtClean="0"/>
              <a:t>due to the</a:t>
            </a:r>
            <a:r>
              <a:rPr lang="ro-RO" sz="2400" smtClean="0"/>
              <a:t>ir</a:t>
            </a:r>
            <a:r>
              <a:rPr lang="en-US" sz="2400" smtClean="0"/>
              <a:t> heavy weight</a:t>
            </a:r>
            <a:endParaRPr lang="ro-RO" sz="2400" smtClean="0"/>
          </a:p>
          <a:p>
            <a:pPr>
              <a:buFont typeface="Wingdings" pitchFamily="2" charset="2"/>
              <a:buChar char="q"/>
            </a:pPr>
            <a:r>
              <a:rPr lang="ro-RO" sz="2400" smtClean="0"/>
              <a:t> </a:t>
            </a:r>
            <a:r>
              <a:rPr lang="en-US" sz="2400" smtClean="0"/>
              <a:t>ICAES</a:t>
            </a:r>
            <a:r>
              <a:rPr lang="ro-RO" sz="2400" smtClean="0"/>
              <a:t> and </a:t>
            </a:r>
            <a:r>
              <a:rPr lang="en-US" sz="2400" smtClean="0"/>
              <a:t>TES systems</a:t>
            </a:r>
            <a:r>
              <a:rPr lang="ro-RO" sz="2400" smtClean="0"/>
              <a:t>, </a:t>
            </a:r>
            <a:r>
              <a:rPr lang="en-US" sz="2400" smtClean="0"/>
              <a:t>with an isothermalizer and a gas tank under constant pressure</a:t>
            </a:r>
            <a:endParaRPr lang="ro-RO" sz="2400" smtClean="0"/>
          </a:p>
          <a:p>
            <a:pPr>
              <a:buFont typeface="Wingdings" pitchFamily="2" charset="2"/>
              <a:buChar char="q"/>
            </a:pPr>
            <a:r>
              <a:rPr lang="ro-RO" sz="2400" smtClean="0"/>
              <a:t> </a:t>
            </a:r>
            <a:r>
              <a:rPr lang="en-US" sz="2400" smtClean="0"/>
              <a:t>Carnot batteries</a:t>
            </a:r>
            <a:r>
              <a:rPr lang="ro-RO" sz="2400" smtClean="0"/>
              <a:t>, </a:t>
            </a:r>
            <a:r>
              <a:rPr lang="en-US" sz="2400" smtClean="0"/>
              <a:t>with two isothermalizers, one hot and one cold tank</a:t>
            </a:r>
            <a:r>
              <a:rPr lang="ro-RO" sz="2400" smtClean="0"/>
              <a:t>, </a:t>
            </a:r>
            <a:r>
              <a:rPr lang="en-US" sz="2400" smtClean="0"/>
              <a:t>with </a:t>
            </a:r>
            <a:r>
              <a:rPr lang="en-US" sz="2400" b="1" smtClean="0"/>
              <a:t>active </a:t>
            </a:r>
            <a:r>
              <a:rPr lang="en-US" sz="2400" smtClean="0"/>
              <a:t>thermal</a:t>
            </a:r>
            <a:endParaRPr lang="ro-RO" sz="2400" smtClean="0"/>
          </a:p>
          <a:p>
            <a:r>
              <a:rPr lang="ro-RO" sz="2400" smtClean="0"/>
              <a:t>     </a:t>
            </a:r>
            <a:r>
              <a:rPr lang="en-US" sz="2400" smtClean="0"/>
              <a:t> insulation, for high power systems</a:t>
            </a:r>
            <a:endParaRPr lang="ro-RO" sz="2400" smtClean="0"/>
          </a:p>
          <a:p>
            <a:r>
              <a:rPr lang="en-US" sz="2400" smtClean="0"/>
              <a:t>The main component of compressed gas storage systems is the </a:t>
            </a:r>
            <a:r>
              <a:rPr lang="en-US" sz="2400" b="1" smtClean="0"/>
              <a:t>isothermalizer</a:t>
            </a:r>
            <a:r>
              <a:rPr lang="en-US" sz="2400" smtClean="0"/>
              <a:t>, described in patent pending application, PCT/RO2022/000007</a:t>
            </a:r>
            <a:r>
              <a:rPr lang="ro-RO" sz="2400" smtClean="0"/>
              <a:t>, </a:t>
            </a:r>
            <a:r>
              <a:rPr lang="en-US" sz="2400" smtClean="0"/>
              <a:t>a particularly powerful instrument, capable of isothermally compress/expands gases and vapors</a:t>
            </a:r>
            <a:r>
              <a:rPr lang="ro-RO" sz="2400" smtClean="0"/>
              <a:t>, </a:t>
            </a:r>
            <a:r>
              <a:rPr lang="en-US" sz="2400" smtClean="0"/>
              <a:t>working at high pressures and temperatures, as well as in cryogenic mode, constantly controlling the exergetic efficiency of the processes taking place in the device.</a:t>
            </a:r>
            <a:endParaRPr 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0" y="762001"/>
            <a:ext cx="12192000" cy="715963"/>
          </a:xfrm>
        </p:spPr>
        <p:txBody>
          <a:bodyPr>
            <a:normAutofit fontScale="90000"/>
          </a:bodyPr>
          <a:lstStyle/>
          <a:p>
            <a:pPr algn="l" eaLnBrk="1" hangingPunct="1"/>
            <a:r>
              <a:rPr lang="ro-RO" sz="2400" b="1" smtClean="0"/>
              <a:t/>
            </a:r>
            <a:br>
              <a:rPr lang="ro-RO" sz="2400" b="1" smtClean="0"/>
            </a:br>
            <a:endParaRPr lang="en-US" sz="2400" b="1" smtClean="0"/>
          </a:p>
        </p:txBody>
      </p:sp>
      <p:pic>
        <p:nvPicPr>
          <p:cNvPr id="4099" name="Picture 2"/>
          <p:cNvPicPr>
            <a:picLocks noGrp="1" noChangeAspect="1" noChangeArrowheads="1"/>
          </p:cNvPicPr>
          <p:nvPr>
            <p:ph idx="1"/>
          </p:nvPr>
        </p:nvPicPr>
        <p:blipFill>
          <a:blip r:embed="rId2"/>
          <a:srcRect/>
          <a:stretch>
            <a:fillRect/>
          </a:stretch>
        </p:blipFill>
        <p:spPr>
          <a:xfrm>
            <a:off x="6328372" y="570368"/>
            <a:ext cx="5863628" cy="6287632"/>
          </a:xfrm>
          <a:noFill/>
        </p:spPr>
      </p:pic>
      <p:sp>
        <p:nvSpPr>
          <p:cNvPr id="4100" name="TextBox 6"/>
          <p:cNvSpPr txBox="1">
            <a:spLocks noChangeArrowheads="1"/>
          </p:cNvSpPr>
          <p:nvPr/>
        </p:nvSpPr>
        <p:spPr bwMode="auto">
          <a:xfrm>
            <a:off x="82551" y="886485"/>
            <a:ext cx="6472157" cy="2677656"/>
          </a:xfrm>
          <a:prstGeom prst="rect">
            <a:avLst/>
          </a:prstGeom>
          <a:noFill/>
          <a:ln w="9525">
            <a:noFill/>
            <a:miter lim="800000"/>
            <a:headEnd/>
            <a:tailEnd/>
          </a:ln>
        </p:spPr>
        <p:txBody>
          <a:bodyPr wrap="square">
            <a:spAutoFit/>
          </a:bodyPr>
          <a:lstStyle/>
          <a:p>
            <a:r>
              <a:rPr lang="ro-RO" sz="2400">
                <a:latin typeface="Calibri" pitchFamily="34" charset="0"/>
              </a:rPr>
              <a:t> - </a:t>
            </a:r>
            <a:r>
              <a:rPr lang="ro-RO" sz="2400" smtClean="0">
                <a:latin typeface="Calibri" pitchFamily="34" charset="0"/>
              </a:rPr>
              <a:t>CD = processor: </a:t>
            </a:r>
            <a:r>
              <a:rPr lang="en-US" sz="2400">
                <a:latin typeface="Calibri" pitchFamily="34" charset="0"/>
              </a:rPr>
              <a:t>isothermal speed calculation and adjustment system</a:t>
            </a:r>
            <a:r>
              <a:rPr lang="ro-RO" sz="2400">
                <a:latin typeface="Calibri" pitchFamily="34" charset="0"/>
              </a:rPr>
              <a:t>. It ensures maximum </a:t>
            </a:r>
            <a:r>
              <a:rPr lang="ro-RO" sz="2400" smtClean="0">
                <a:latin typeface="Calibri" pitchFamily="34" charset="0"/>
              </a:rPr>
              <a:t>efficiency   - LM = linear motor</a:t>
            </a:r>
          </a:p>
          <a:p>
            <a:r>
              <a:rPr lang="ro-RO" sz="2400" smtClean="0">
                <a:latin typeface="Calibri" pitchFamily="34" charset="0"/>
              </a:rPr>
              <a:t>- 2: thermal sponge. E</a:t>
            </a:r>
            <a:r>
              <a:rPr lang="en-US" sz="2400" smtClean="0">
                <a:latin typeface="Calibri" pitchFamily="34" charset="0"/>
              </a:rPr>
              <a:t>nsures high heat transfer speed and high power density</a:t>
            </a:r>
            <a:endParaRPr lang="ro-RO" sz="2400" smtClean="0">
              <a:latin typeface="Calibri" pitchFamily="34" charset="0"/>
            </a:endParaRPr>
          </a:p>
          <a:p>
            <a:r>
              <a:rPr lang="ro-RO" sz="2400" smtClean="0">
                <a:latin typeface="Calibri" pitchFamily="34" charset="0"/>
              </a:rPr>
              <a:t> </a:t>
            </a:r>
            <a:r>
              <a:rPr lang="ro-RO" sz="2400">
                <a:latin typeface="Calibri" pitchFamily="34" charset="0"/>
              </a:rPr>
              <a:t>- 3: </a:t>
            </a:r>
            <a:r>
              <a:rPr lang="en-US" sz="2400">
                <a:latin typeface="Calibri" pitchFamily="34" charset="0"/>
              </a:rPr>
              <a:t>the cooling system. </a:t>
            </a:r>
            <a:r>
              <a:rPr lang="ro-RO" sz="2400" smtClean="0">
                <a:latin typeface="Calibri" pitchFamily="34" charset="0"/>
              </a:rPr>
              <a:t>E</a:t>
            </a:r>
            <a:r>
              <a:rPr lang="en-US" sz="2400" smtClean="0">
                <a:latin typeface="Calibri" pitchFamily="34" charset="0"/>
              </a:rPr>
              <a:t>nsures </a:t>
            </a:r>
            <a:r>
              <a:rPr lang="en-US" sz="2400">
                <a:latin typeface="Calibri" pitchFamily="34" charset="0"/>
              </a:rPr>
              <a:t>the transfer of heat to the tank</a:t>
            </a:r>
          </a:p>
        </p:txBody>
      </p:sp>
      <p:sp>
        <p:nvSpPr>
          <p:cNvPr id="5" name="Title 1"/>
          <p:cNvSpPr txBox="1">
            <a:spLocks/>
          </p:cNvSpPr>
          <p:nvPr/>
        </p:nvSpPr>
        <p:spPr>
          <a:xfrm>
            <a:off x="0" y="0"/>
            <a:ext cx="12192000" cy="751438"/>
          </a:xfrm>
          <a:prstGeom prst="rect">
            <a:avLst/>
          </a:prstGeom>
        </p:spPr>
        <p:txBody>
          <a:bodyPr vert="horz" lIns="91440" tIns="45720" rIns="91440" bIns="45720" rtlCol="0" anchor="ctr">
            <a:normAutofit fontScale="900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smtClean="0">
                <a:ln>
                  <a:noFill/>
                </a:ln>
                <a:solidFill>
                  <a:schemeClr val="tx1"/>
                </a:solidFill>
                <a:effectLst/>
                <a:uLnTx/>
                <a:uFillTx/>
                <a:latin typeface="+mj-lt"/>
                <a:ea typeface="+mj-ea"/>
                <a:cs typeface="+mj-cs"/>
              </a:rPr>
              <a:t> </a:t>
            </a:r>
            <a:r>
              <a:rPr kumimoji="0" lang="ro-RO" sz="4400" b="0" i="0" u="none" strike="noStrike" kern="1200" cap="none" spc="0" normalizeH="0" baseline="0" noProof="0" smtClean="0">
                <a:ln>
                  <a:noFill/>
                </a:ln>
                <a:solidFill>
                  <a:schemeClr val="tx1"/>
                </a:solidFill>
                <a:effectLst/>
                <a:uLnTx/>
                <a:uFillTx/>
                <a:latin typeface="+mj-lt"/>
                <a:ea typeface="+mj-ea"/>
                <a:cs typeface="+mj-cs"/>
              </a:rPr>
              <a:t> 4. </a:t>
            </a:r>
            <a:r>
              <a:rPr kumimoji="0" lang="en-US" sz="4900" b="0" i="0" u="none" strike="noStrike" kern="1200" cap="none" spc="0" normalizeH="0" baseline="0" noProof="0" smtClean="0">
                <a:ln>
                  <a:noFill/>
                </a:ln>
                <a:solidFill>
                  <a:schemeClr val="tx1"/>
                </a:solidFill>
                <a:effectLst/>
                <a:uLnTx/>
                <a:uFillTx/>
                <a:latin typeface="+mj-lt"/>
                <a:ea typeface="+mj-ea"/>
                <a:cs typeface="+mj-cs"/>
              </a:rPr>
              <a:t>The </a:t>
            </a:r>
            <a:r>
              <a:rPr kumimoji="0" lang="en-US" sz="4900" b="0" i="0" u="none" strike="noStrike" kern="1200" cap="none" spc="0" normalizeH="0" baseline="0" noProof="0" smtClean="0">
                <a:ln>
                  <a:noFill/>
                </a:ln>
                <a:solidFill>
                  <a:schemeClr val="tx1"/>
                </a:solidFill>
                <a:effectLst/>
                <a:uLnTx/>
                <a:uFillTx/>
                <a:latin typeface="+mj-lt"/>
                <a:ea typeface="+mj-ea"/>
                <a:cs typeface="+mj-cs"/>
              </a:rPr>
              <a:t>isothermalizer</a:t>
            </a:r>
            <a:r>
              <a:rPr lang="ro-RO" sz="4900" smtClean="0">
                <a:latin typeface="+mj-lt"/>
                <a:ea typeface="+mj-ea"/>
                <a:cs typeface="+mj-cs"/>
              </a:rPr>
              <a:t>, </a:t>
            </a:r>
            <a:r>
              <a:rPr kumimoji="0" lang="ro-RO" sz="4000" b="0" i="0" u="none" strike="noStrike" kern="1200" cap="none" spc="0" normalizeH="0" baseline="0" noProof="0" smtClean="0">
                <a:ln>
                  <a:noFill/>
                </a:ln>
                <a:solidFill>
                  <a:schemeClr val="tx1"/>
                </a:solidFill>
                <a:effectLst/>
                <a:uLnTx/>
                <a:uFillTx/>
                <a:latin typeface="+mj-lt"/>
                <a:ea typeface="+mj-ea"/>
                <a:cs typeface="+mj-cs"/>
              </a:rPr>
              <a:t>the </a:t>
            </a:r>
            <a:r>
              <a:rPr kumimoji="0" lang="en-US" sz="4000" b="0" i="0" u="none" strike="noStrike" kern="1200" cap="none" spc="0" normalizeH="0" baseline="0" noProof="0" smtClean="0">
                <a:ln>
                  <a:noFill/>
                </a:ln>
                <a:solidFill>
                  <a:schemeClr val="tx1"/>
                </a:solidFill>
                <a:effectLst/>
                <a:uLnTx/>
                <a:uFillTx/>
                <a:latin typeface="+mj-lt"/>
                <a:ea typeface="+mj-ea"/>
                <a:cs typeface="+mj-cs"/>
              </a:rPr>
              <a:t>main component of the system</a:t>
            </a:r>
            <a:endParaRPr kumimoji="0" lang="en-US" sz="4000" b="0" i="0" u="none" strike="noStrike" kern="1200" cap="none" spc="0" normalizeH="0" baseline="0" noProof="0">
              <a:ln>
                <a:noFill/>
              </a:ln>
              <a:solidFill>
                <a:schemeClr val="tx1"/>
              </a:solidFill>
              <a:effectLst/>
              <a:uLnTx/>
              <a:uFillTx/>
              <a:latin typeface="+mj-lt"/>
              <a:ea typeface="+mj-ea"/>
              <a:cs typeface="+mj-cs"/>
            </a:endParaRPr>
          </a:p>
        </p:txBody>
      </p:sp>
      <p:sp>
        <p:nvSpPr>
          <p:cNvPr id="9" name="TextBox 8"/>
          <p:cNvSpPr txBox="1"/>
          <p:nvPr/>
        </p:nvSpPr>
        <p:spPr>
          <a:xfrm>
            <a:off x="-1" y="3623246"/>
            <a:ext cx="6607960" cy="461665"/>
          </a:xfrm>
          <a:prstGeom prst="rect">
            <a:avLst/>
          </a:prstGeom>
          <a:noFill/>
        </p:spPr>
        <p:txBody>
          <a:bodyPr wrap="square" rtlCol="0">
            <a:spAutoFit/>
          </a:bodyPr>
          <a:lstStyle/>
          <a:p>
            <a:r>
              <a:rPr lang="ro-RO" sz="2400" b="1" smtClean="0">
                <a:latin typeface="Calibri" pitchFamily="34" charset="0"/>
              </a:rPr>
              <a:t>                 thermal sponge configurations</a:t>
            </a:r>
            <a:endParaRPr lang="en-US" sz="2400" b="1"/>
          </a:p>
        </p:txBody>
      </p:sp>
      <p:pic>
        <p:nvPicPr>
          <p:cNvPr id="10" name="Picture 9"/>
          <p:cNvPicPr/>
          <p:nvPr/>
        </p:nvPicPr>
        <p:blipFill>
          <a:blip r:embed="rId3"/>
          <a:srcRect/>
          <a:stretch>
            <a:fillRect/>
          </a:stretch>
        </p:blipFill>
        <p:spPr bwMode="auto">
          <a:xfrm>
            <a:off x="724278" y="3974470"/>
            <a:ext cx="2915216" cy="2883529"/>
          </a:xfrm>
          <a:prstGeom prst="rect">
            <a:avLst/>
          </a:prstGeom>
          <a:noFill/>
          <a:ln w="9525">
            <a:noFill/>
            <a:miter lim="800000"/>
            <a:headEnd/>
            <a:tailEnd/>
          </a:ln>
        </p:spPr>
      </p:pic>
      <p:pic>
        <p:nvPicPr>
          <p:cNvPr id="11" name="Picture 10"/>
          <p:cNvPicPr/>
          <p:nvPr/>
        </p:nvPicPr>
        <p:blipFill>
          <a:blip r:embed="rId4"/>
          <a:srcRect/>
          <a:stretch>
            <a:fillRect/>
          </a:stretch>
        </p:blipFill>
        <p:spPr bwMode="auto">
          <a:xfrm>
            <a:off x="3838670" y="3974470"/>
            <a:ext cx="2127563" cy="288353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13988"/>
          </a:xfrm>
        </p:spPr>
        <p:txBody>
          <a:bodyPr>
            <a:noAutofit/>
          </a:bodyPr>
          <a:lstStyle/>
          <a:p>
            <a:pPr algn="l"/>
            <a:r>
              <a:rPr lang="ro-RO" smtClean="0">
                <a:latin typeface="+mn-lt"/>
                <a:cs typeface="Times New Roman" pitchFamily="18" charset="0"/>
              </a:rPr>
              <a:t>   5. Smart heat engines and heat pumps</a:t>
            </a:r>
            <a:endParaRPr lang="en-US">
              <a:latin typeface="+mn-lt"/>
            </a:endParaRPr>
          </a:p>
        </p:txBody>
      </p:sp>
      <p:sp>
        <p:nvSpPr>
          <p:cNvPr id="3" name="Content Placeholder 2"/>
          <p:cNvSpPr>
            <a:spLocks noGrp="1"/>
          </p:cNvSpPr>
          <p:nvPr>
            <p:ph idx="1"/>
          </p:nvPr>
        </p:nvSpPr>
        <p:spPr>
          <a:xfrm>
            <a:off x="0" y="715224"/>
            <a:ext cx="12192000" cy="5979814"/>
          </a:xfrm>
        </p:spPr>
        <p:txBody>
          <a:bodyPr>
            <a:noAutofit/>
          </a:bodyPr>
          <a:lstStyle/>
          <a:p>
            <a:pPr>
              <a:spcBef>
                <a:spcPts val="0"/>
              </a:spcBef>
              <a:buNone/>
            </a:pPr>
            <a:r>
              <a:rPr lang="ro-RO" sz="2800" smtClean="0"/>
              <a:t>     </a:t>
            </a:r>
            <a:r>
              <a:rPr lang="en-US" sz="2800" smtClean="0"/>
              <a:t>I</a:t>
            </a:r>
            <a:r>
              <a:rPr lang="ro-RO" sz="2800" smtClean="0"/>
              <a:t>n the energy storage systems we propose,</a:t>
            </a:r>
            <a:r>
              <a:rPr lang="en-US" sz="2800" smtClean="0"/>
              <a:t> for a maximum utilization of the </a:t>
            </a:r>
            <a:endParaRPr lang="ro-RO" sz="2800" smtClean="0"/>
          </a:p>
          <a:p>
            <a:pPr>
              <a:spcBef>
                <a:spcPts val="0"/>
              </a:spcBef>
              <a:buNone/>
            </a:pPr>
            <a:r>
              <a:rPr lang="en-US" sz="2800" smtClean="0"/>
              <a:t>available exergy</a:t>
            </a:r>
            <a:r>
              <a:rPr lang="ro-RO" sz="2800" smtClean="0"/>
              <a:t>, we have considered several rules:</a:t>
            </a:r>
            <a:endParaRPr lang="en-US" sz="2800" smtClean="0"/>
          </a:p>
          <a:p>
            <a:pPr>
              <a:spcBef>
                <a:spcPts val="0"/>
              </a:spcBef>
              <a:buFont typeface="Wingdings" pitchFamily="2" charset="2"/>
              <a:buChar char="q"/>
            </a:pPr>
            <a:r>
              <a:rPr lang="en-US" sz="2800" smtClean="0"/>
              <a:t>  </a:t>
            </a:r>
            <a:r>
              <a:rPr lang="ro-RO" sz="2800" smtClean="0"/>
              <a:t>to be avoided</a:t>
            </a:r>
            <a:r>
              <a:rPr lang="en-US" sz="2800" smtClean="0"/>
              <a:t> </a:t>
            </a:r>
            <a:r>
              <a:rPr lang="ro-RO" sz="2800" smtClean="0"/>
              <a:t>direct contact between gases with different temperatures and/or pressures</a:t>
            </a:r>
            <a:endParaRPr lang="en-US" sz="2800" smtClean="0"/>
          </a:p>
          <a:p>
            <a:pPr>
              <a:spcBef>
                <a:spcPts val="0"/>
              </a:spcBef>
              <a:buFont typeface="Wingdings" pitchFamily="2" charset="2"/>
              <a:buChar char="q"/>
            </a:pPr>
            <a:r>
              <a:rPr lang="en-US" sz="2800" smtClean="0"/>
              <a:t>  </a:t>
            </a:r>
            <a:r>
              <a:rPr lang="ro-RO" sz="2800" smtClean="0"/>
              <a:t>to be avoided</a:t>
            </a:r>
            <a:r>
              <a:rPr lang="en-US" sz="2800" smtClean="0"/>
              <a:t> </a:t>
            </a:r>
            <a:r>
              <a:rPr lang="ro-RO" sz="2800" smtClean="0"/>
              <a:t>electrical heating of system components</a:t>
            </a:r>
            <a:endParaRPr lang="en-US" sz="2800" smtClean="0"/>
          </a:p>
          <a:p>
            <a:pPr>
              <a:spcBef>
                <a:spcPts val="0"/>
              </a:spcBef>
              <a:buFont typeface="Wingdings" pitchFamily="2" charset="2"/>
              <a:buChar char="q"/>
            </a:pPr>
            <a:r>
              <a:rPr lang="en-US" sz="2800" smtClean="0"/>
              <a:t>  </a:t>
            </a:r>
            <a:r>
              <a:rPr lang="ro-RO" sz="2800" smtClean="0"/>
              <a:t>all heat transfer processes between two media should be done with minimal entropy generation</a:t>
            </a:r>
            <a:endParaRPr lang="en-US" sz="2800" smtClean="0"/>
          </a:p>
          <a:p>
            <a:pPr>
              <a:spcBef>
                <a:spcPts val="0"/>
              </a:spcBef>
              <a:buFont typeface="Wingdings" pitchFamily="2" charset="2"/>
              <a:buChar char="q"/>
            </a:pPr>
            <a:r>
              <a:rPr lang="en-US" sz="2800" smtClean="0"/>
              <a:t>  </a:t>
            </a:r>
            <a:r>
              <a:rPr lang="ro-RO" sz="2800" smtClean="0"/>
              <a:t>all heat transfer processes between the system and the external environment should be isothermal, with minimum ∆T</a:t>
            </a:r>
            <a:endParaRPr lang="en-US" sz="2800" smtClean="0"/>
          </a:p>
          <a:p>
            <a:pPr>
              <a:spcBef>
                <a:spcPts val="0"/>
              </a:spcBef>
              <a:buFont typeface="Wingdings" pitchFamily="2" charset="2"/>
              <a:buChar char="q"/>
            </a:pPr>
            <a:r>
              <a:rPr lang="en-US" sz="2800" smtClean="0"/>
              <a:t>  </a:t>
            </a:r>
            <a:r>
              <a:rPr lang="ro-RO" sz="2800" smtClean="0"/>
              <a:t>the mechanical devices should be located, </a:t>
            </a:r>
            <a:r>
              <a:rPr lang="ro-RO" sz="2800" smtClean="0"/>
              <a:t>inside </a:t>
            </a:r>
            <a:r>
              <a:rPr lang="ro-RO" sz="2800" smtClean="0"/>
              <a:t>the system, so</a:t>
            </a:r>
            <a:r>
              <a:rPr lang="en-US" sz="2800" smtClean="0"/>
              <a:t> </a:t>
            </a:r>
            <a:r>
              <a:rPr lang="ro-RO" sz="2800" smtClean="0"/>
              <a:t>that the exergy transformed into thermal energy can be accumulated</a:t>
            </a:r>
            <a:r>
              <a:rPr lang="en-US" sz="2800" smtClean="0"/>
              <a:t> </a:t>
            </a:r>
            <a:r>
              <a:rPr lang="en-GB" sz="2800" smtClean="0"/>
              <a:t>and finally, </a:t>
            </a:r>
            <a:r>
              <a:rPr lang="en-GB" sz="2800" smtClean="0"/>
              <a:t>extracted</a:t>
            </a:r>
            <a:endParaRPr lang="ro-RO" sz="2800" smtClean="0"/>
          </a:p>
          <a:p>
            <a:pPr>
              <a:spcBef>
                <a:spcPts val="0"/>
              </a:spcBef>
              <a:buNone/>
            </a:pPr>
            <a:r>
              <a:rPr lang="en-US" sz="2800" smtClean="0"/>
              <a:t>The </a:t>
            </a:r>
            <a:r>
              <a:rPr lang="en-US" sz="2800" smtClean="0"/>
              <a:t>system processor will permanently adapt the power of the capture and supply modules, by changing the speed of the pistons and/or the working pressure of the gas in the isothermalizer</a:t>
            </a:r>
            <a:r>
              <a:rPr lang="en-GB" sz="2800" smtClean="0"/>
              <a:t> </a:t>
            </a:r>
            <a:endParaRPr lang="en-US" sz="2800" smtClean="0"/>
          </a:p>
          <a:p>
            <a:endParaRPr 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05758"/>
          </a:xfrm>
        </p:spPr>
        <p:txBody>
          <a:bodyPr>
            <a:normAutofit fontScale="90000"/>
          </a:bodyPr>
          <a:lstStyle/>
          <a:p>
            <a:pPr algn="l"/>
            <a:r>
              <a:rPr lang="en-US" smtClean="0"/>
              <a:t> </a:t>
            </a:r>
            <a:r>
              <a:rPr lang="ro-RO" smtClean="0"/>
              <a:t> 6. </a:t>
            </a:r>
            <a:r>
              <a:rPr lang="ro-RO" sz="4900" smtClean="0">
                <a:latin typeface="+mn-lt"/>
              </a:rPr>
              <a:t>Smart Thermal Energy System as Carnot battery</a:t>
            </a:r>
            <a:endParaRPr lang="en-US" sz="4900">
              <a:latin typeface="+mn-lt"/>
            </a:endParaRPr>
          </a:p>
        </p:txBody>
      </p:sp>
      <p:pic>
        <p:nvPicPr>
          <p:cNvPr id="6" name="Content Placeholder 5"/>
          <p:cNvPicPr>
            <a:picLocks noGrp="1"/>
          </p:cNvPicPr>
          <p:nvPr>
            <p:ph idx="1"/>
          </p:nvPr>
        </p:nvPicPr>
        <p:blipFill>
          <a:blip r:embed="rId2"/>
          <a:srcRect/>
          <a:stretch>
            <a:fillRect/>
          </a:stretch>
        </p:blipFill>
        <p:spPr bwMode="auto">
          <a:xfrm>
            <a:off x="724277" y="805758"/>
            <a:ext cx="7288040" cy="6052242"/>
          </a:xfrm>
          <a:prstGeom prst="rect">
            <a:avLst/>
          </a:prstGeom>
          <a:noFill/>
          <a:ln w="9525">
            <a:noFill/>
            <a:miter lim="800000"/>
            <a:headEnd/>
            <a:tailEnd/>
          </a:ln>
        </p:spPr>
      </p:pic>
      <p:sp>
        <p:nvSpPr>
          <p:cNvPr id="8" name="Rectangle 7"/>
          <p:cNvSpPr/>
          <p:nvPr/>
        </p:nvSpPr>
        <p:spPr>
          <a:xfrm>
            <a:off x="8256760" y="932508"/>
            <a:ext cx="3935240" cy="6001643"/>
          </a:xfrm>
          <a:prstGeom prst="rect">
            <a:avLst/>
          </a:prstGeom>
        </p:spPr>
        <p:txBody>
          <a:bodyPr wrap="square">
            <a:spAutoFit/>
          </a:bodyPr>
          <a:lstStyle/>
          <a:p>
            <a:r>
              <a:rPr lang="ro-RO" sz="3200" b="1" smtClean="0"/>
              <a:t>Rh: </a:t>
            </a:r>
            <a:r>
              <a:rPr lang="ro-RO" sz="3200" smtClean="0"/>
              <a:t>hot reservoir</a:t>
            </a:r>
            <a:endParaRPr lang="ro-RO" sz="3200" b="1" smtClean="0"/>
          </a:p>
          <a:p>
            <a:r>
              <a:rPr lang="ro-RO" sz="3200" b="1" smtClean="0"/>
              <a:t> Rc: </a:t>
            </a:r>
            <a:r>
              <a:rPr lang="ro-RO" sz="3200" smtClean="0"/>
              <a:t>cold reservoir</a:t>
            </a:r>
            <a:endParaRPr lang="ro-RO" sz="3200" b="1" smtClean="0"/>
          </a:p>
          <a:p>
            <a:r>
              <a:rPr lang="ro-RO" sz="3200" b="1" smtClean="0"/>
              <a:t> Diz: </a:t>
            </a:r>
            <a:r>
              <a:rPr lang="ro-RO" sz="3200" smtClean="0"/>
              <a:t>densifier</a:t>
            </a:r>
            <a:endParaRPr lang="ro-RO" sz="3200" b="1" smtClean="0"/>
          </a:p>
          <a:p>
            <a:r>
              <a:rPr lang="ro-RO" sz="3200" b="1" smtClean="0"/>
              <a:t> Riz: </a:t>
            </a:r>
            <a:r>
              <a:rPr lang="ro-RO" sz="3200" smtClean="0"/>
              <a:t>rarefier</a:t>
            </a:r>
            <a:endParaRPr lang="ro-RO" sz="3200" b="1" smtClean="0"/>
          </a:p>
          <a:p>
            <a:r>
              <a:rPr lang="ro-RO" sz="3200" b="1" smtClean="0"/>
              <a:t> ts: </a:t>
            </a:r>
            <a:r>
              <a:rPr lang="ro-RO" sz="3200" smtClean="0"/>
              <a:t>thermal sponge</a:t>
            </a:r>
          </a:p>
          <a:p>
            <a:r>
              <a:rPr lang="ro-RO" sz="3200" b="1" smtClean="0"/>
              <a:t>P: </a:t>
            </a:r>
            <a:r>
              <a:rPr lang="ro-RO" sz="3200" smtClean="0"/>
              <a:t>pump</a:t>
            </a:r>
          </a:p>
          <a:p>
            <a:r>
              <a:rPr lang="ro-RO" sz="3200" b="1" smtClean="0"/>
              <a:t>Rd: </a:t>
            </a:r>
            <a:r>
              <a:rPr lang="ro-RO" sz="3200" smtClean="0"/>
              <a:t>the densifier tank</a:t>
            </a:r>
          </a:p>
          <a:p>
            <a:r>
              <a:rPr lang="ro-RO" sz="3200" b="1" smtClean="0"/>
              <a:t>Rr: </a:t>
            </a:r>
            <a:r>
              <a:rPr lang="ro-RO" sz="3200" smtClean="0"/>
              <a:t>the rarefier tank</a:t>
            </a:r>
            <a:endParaRPr lang="en-US" sz="3200" smtClean="0"/>
          </a:p>
          <a:p>
            <a:r>
              <a:rPr lang="en-US" sz="3200" b="1" smtClean="0"/>
              <a:t>Tp</a:t>
            </a:r>
            <a:r>
              <a:rPr lang="ro-RO" sz="3200" b="1" smtClean="0"/>
              <a:t>:</a:t>
            </a:r>
            <a:r>
              <a:rPr lang="ro-RO" sz="3200" smtClean="0"/>
              <a:t>adiabatic expander</a:t>
            </a:r>
          </a:p>
          <a:p>
            <a:r>
              <a:rPr lang="ro-RO" sz="3200" b="1" smtClean="0"/>
              <a:t>Cp: </a:t>
            </a:r>
            <a:r>
              <a:rPr lang="ro-RO" sz="3200" smtClean="0"/>
              <a:t>adiabatic </a:t>
            </a:r>
          </a:p>
          <a:p>
            <a:r>
              <a:rPr lang="ro-RO" sz="3200" smtClean="0"/>
              <a:t>       compressor</a:t>
            </a:r>
          </a:p>
          <a:p>
            <a:endParaRPr lang="ro-RO" sz="3200" smtClean="0"/>
          </a:p>
        </p:txBody>
      </p:sp>
      <p:sp>
        <p:nvSpPr>
          <p:cNvPr id="5" name="TextBox 4"/>
          <p:cNvSpPr txBox="1"/>
          <p:nvPr/>
        </p:nvSpPr>
        <p:spPr>
          <a:xfrm>
            <a:off x="2544024" y="5155979"/>
            <a:ext cx="1267485" cy="461665"/>
          </a:xfrm>
          <a:prstGeom prst="rect">
            <a:avLst/>
          </a:prstGeom>
          <a:noFill/>
        </p:spPr>
        <p:txBody>
          <a:bodyPr wrap="square" rtlCol="0">
            <a:spAutoFit/>
          </a:bodyPr>
          <a:lstStyle/>
          <a:p>
            <a:r>
              <a:rPr lang="ro-RO" sz="2400" smtClean="0"/>
              <a:t>liquid</a:t>
            </a:r>
            <a:endParaRPr lang="en-US" sz="2400"/>
          </a:p>
        </p:txBody>
      </p:sp>
      <p:sp>
        <p:nvSpPr>
          <p:cNvPr id="7" name="TextBox 6"/>
          <p:cNvSpPr txBox="1"/>
          <p:nvPr/>
        </p:nvSpPr>
        <p:spPr>
          <a:xfrm>
            <a:off x="2544024" y="2184933"/>
            <a:ext cx="1267485" cy="461665"/>
          </a:xfrm>
          <a:prstGeom prst="rect">
            <a:avLst/>
          </a:prstGeom>
          <a:noFill/>
        </p:spPr>
        <p:txBody>
          <a:bodyPr wrap="square" rtlCol="0">
            <a:spAutoFit/>
          </a:bodyPr>
          <a:lstStyle/>
          <a:p>
            <a:r>
              <a:rPr lang="ro-RO" sz="2400" smtClean="0"/>
              <a:t>liquid</a:t>
            </a:r>
            <a:endParaRPr lang="en-US" sz="2400"/>
          </a:p>
        </p:txBody>
      </p:sp>
      <p:sp>
        <p:nvSpPr>
          <p:cNvPr id="9" name="TextBox 8"/>
          <p:cNvSpPr txBox="1"/>
          <p:nvPr/>
        </p:nvSpPr>
        <p:spPr>
          <a:xfrm>
            <a:off x="6073366" y="4553893"/>
            <a:ext cx="1267485" cy="461665"/>
          </a:xfrm>
          <a:prstGeom prst="rect">
            <a:avLst/>
          </a:prstGeom>
          <a:noFill/>
        </p:spPr>
        <p:txBody>
          <a:bodyPr wrap="square" rtlCol="0">
            <a:spAutoFit/>
          </a:bodyPr>
          <a:lstStyle/>
          <a:p>
            <a:r>
              <a:rPr lang="ro-RO" sz="2400" smtClean="0"/>
              <a:t>liquid</a:t>
            </a:r>
            <a:endParaRPr lang="en-US" sz="2400"/>
          </a:p>
        </p:txBody>
      </p:sp>
      <p:sp>
        <p:nvSpPr>
          <p:cNvPr id="10" name="TextBox 9"/>
          <p:cNvSpPr txBox="1"/>
          <p:nvPr/>
        </p:nvSpPr>
        <p:spPr>
          <a:xfrm>
            <a:off x="4307941" y="805758"/>
            <a:ext cx="1267485" cy="461665"/>
          </a:xfrm>
          <a:prstGeom prst="rect">
            <a:avLst/>
          </a:prstGeom>
          <a:noFill/>
        </p:spPr>
        <p:txBody>
          <a:bodyPr wrap="square" rtlCol="0">
            <a:spAutoFit/>
          </a:bodyPr>
          <a:lstStyle/>
          <a:p>
            <a:r>
              <a:rPr lang="ro-RO" sz="2400" smtClean="0"/>
              <a:t>liquid</a:t>
            </a:r>
            <a:endParaRPr 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1023042"/>
          </a:xfrm>
        </p:spPr>
        <p:txBody>
          <a:bodyPr/>
          <a:lstStyle/>
          <a:p>
            <a:pPr algn="l"/>
            <a:r>
              <a:rPr lang="en-US" smtClean="0"/>
              <a:t> </a:t>
            </a:r>
            <a:r>
              <a:rPr lang="ro-RO" smtClean="0"/>
              <a:t> 6a. Marine platform as Carnot battery</a:t>
            </a:r>
            <a:endParaRPr lang="en-US"/>
          </a:p>
        </p:txBody>
      </p:sp>
      <p:pic>
        <p:nvPicPr>
          <p:cNvPr id="7" name="Picture 6"/>
          <p:cNvPicPr/>
          <p:nvPr/>
        </p:nvPicPr>
        <p:blipFill>
          <a:blip r:embed="rId2"/>
          <a:srcRect/>
          <a:stretch>
            <a:fillRect/>
          </a:stretch>
        </p:blipFill>
        <p:spPr bwMode="auto">
          <a:xfrm>
            <a:off x="0" y="878186"/>
            <a:ext cx="7179396" cy="5386812"/>
          </a:xfrm>
          <a:prstGeom prst="rect">
            <a:avLst/>
          </a:prstGeom>
          <a:noFill/>
          <a:ln w="9525">
            <a:noFill/>
            <a:miter lim="800000"/>
            <a:headEnd/>
            <a:tailEnd/>
          </a:ln>
        </p:spPr>
      </p:pic>
      <p:sp>
        <p:nvSpPr>
          <p:cNvPr id="4" name="TextBox 3"/>
          <p:cNvSpPr txBox="1"/>
          <p:nvPr/>
        </p:nvSpPr>
        <p:spPr>
          <a:xfrm>
            <a:off x="7306147" y="1023042"/>
            <a:ext cx="4662534" cy="4154984"/>
          </a:xfrm>
          <a:prstGeom prst="rect">
            <a:avLst/>
          </a:prstGeom>
          <a:noFill/>
        </p:spPr>
        <p:txBody>
          <a:bodyPr wrap="square" rtlCol="0">
            <a:spAutoFit/>
          </a:bodyPr>
          <a:lstStyle/>
          <a:p>
            <a:r>
              <a:rPr lang="ro-RO" sz="2400" smtClean="0"/>
              <a:t>WC: wind capture modul</a:t>
            </a:r>
          </a:p>
          <a:p>
            <a:r>
              <a:rPr lang="ro-RO" sz="2400" smtClean="0"/>
              <a:t>PV: photovoltaic panel</a:t>
            </a:r>
          </a:p>
          <a:p>
            <a:r>
              <a:rPr lang="ro-RO" sz="2400" smtClean="0"/>
              <a:t>W:wind turbine</a:t>
            </a:r>
          </a:p>
          <a:p>
            <a:r>
              <a:rPr lang="ro-RO" sz="2400" smtClean="0"/>
              <a:t>M: motor</a:t>
            </a:r>
          </a:p>
          <a:p>
            <a:r>
              <a:rPr lang="ro-RO" sz="2400" smtClean="0"/>
              <a:t>G: generator</a:t>
            </a:r>
          </a:p>
          <a:p>
            <a:r>
              <a:rPr lang="ro-RO" sz="2400" smtClean="0"/>
              <a:t>D: on/off clutch</a:t>
            </a:r>
          </a:p>
          <a:p>
            <a:r>
              <a:rPr lang="ro-RO" sz="2400" smtClean="0"/>
              <a:t>Rh: hot tank</a:t>
            </a:r>
          </a:p>
          <a:p>
            <a:r>
              <a:rPr lang="ro-RO" sz="2400" smtClean="0"/>
              <a:t>Rc:  cold tank</a:t>
            </a:r>
          </a:p>
          <a:p>
            <a:r>
              <a:rPr lang="ro-RO" sz="2400" smtClean="0"/>
              <a:t>Rext: excess heat exhaust system</a:t>
            </a:r>
          </a:p>
          <a:p>
            <a:r>
              <a:rPr lang="ro-RO" sz="2400" smtClean="0"/>
              <a:t>P: pump</a:t>
            </a:r>
          </a:p>
          <a:p>
            <a:r>
              <a:rPr lang="ro-RO" sz="2400" smtClean="0"/>
              <a:t>Iz: isothermalizer</a:t>
            </a:r>
            <a:endParaRPr lang="en-US" sz="2400"/>
          </a:p>
        </p:txBody>
      </p:sp>
      <p:sp>
        <p:nvSpPr>
          <p:cNvPr id="5" name="TextBox 4"/>
          <p:cNvSpPr txBox="1"/>
          <p:nvPr/>
        </p:nvSpPr>
        <p:spPr>
          <a:xfrm>
            <a:off x="6183517" y="5513560"/>
            <a:ext cx="6008483" cy="830997"/>
          </a:xfrm>
          <a:prstGeom prst="rect">
            <a:avLst/>
          </a:prstGeom>
          <a:noFill/>
        </p:spPr>
        <p:txBody>
          <a:bodyPr wrap="square" rtlCol="0">
            <a:spAutoFit/>
          </a:bodyPr>
          <a:lstStyle/>
          <a:p>
            <a:r>
              <a:rPr lang="en-US" sz="2400" smtClean="0"/>
              <a:t>A large part of the exergy losses accumulates in the hot reservoir in the form of useful heat</a:t>
            </a:r>
            <a:endParaRPr 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69545"/>
          </a:xfrm>
        </p:spPr>
        <p:txBody>
          <a:bodyPr/>
          <a:lstStyle/>
          <a:p>
            <a:pPr algn="l"/>
            <a:r>
              <a:rPr lang="en-US" smtClean="0"/>
              <a:t> </a:t>
            </a:r>
            <a:r>
              <a:rPr lang="ro-RO" smtClean="0"/>
              <a:t> 7. </a:t>
            </a:r>
            <a:r>
              <a:rPr lang="en-US" smtClean="0"/>
              <a:t>Wave energy capture modules</a:t>
            </a:r>
            <a:endParaRPr lang="en-US"/>
          </a:p>
        </p:txBody>
      </p:sp>
      <p:pic>
        <p:nvPicPr>
          <p:cNvPr id="4" name="Content Placeholder 3"/>
          <p:cNvPicPr>
            <a:picLocks noGrp="1"/>
          </p:cNvPicPr>
          <p:nvPr>
            <p:ph idx="1"/>
          </p:nvPr>
        </p:nvPicPr>
        <p:blipFill>
          <a:blip r:embed="rId2"/>
          <a:srcRect/>
          <a:stretch>
            <a:fillRect/>
          </a:stretch>
        </p:blipFill>
        <p:spPr bwMode="auto">
          <a:xfrm>
            <a:off x="4628857" y="923752"/>
            <a:ext cx="7563143" cy="5612850"/>
          </a:xfrm>
          <a:prstGeom prst="rect">
            <a:avLst/>
          </a:prstGeom>
          <a:noFill/>
          <a:ln w="9525">
            <a:noFill/>
            <a:miter lim="800000"/>
            <a:headEnd/>
            <a:tailEnd/>
          </a:ln>
        </p:spPr>
      </p:pic>
      <p:sp>
        <p:nvSpPr>
          <p:cNvPr id="5" name="TextBox 4"/>
          <p:cNvSpPr txBox="1"/>
          <p:nvPr/>
        </p:nvSpPr>
        <p:spPr>
          <a:xfrm>
            <a:off x="0" y="923751"/>
            <a:ext cx="5278170" cy="4893647"/>
          </a:xfrm>
          <a:prstGeom prst="rect">
            <a:avLst/>
          </a:prstGeom>
          <a:noFill/>
        </p:spPr>
        <p:txBody>
          <a:bodyPr wrap="square" rtlCol="0">
            <a:spAutoFit/>
          </a:bodyPr>
          <a:lstStyle/>
          <a:p>
            <a:r>
              <a:rPr lang="en-US" sz="2400" smtClean="0"/>
              <a:t>The active element is the piston 16.14 whose displacement determines the generation of electricity. On one side of the pistons there is air at the pressure</a:t>
            </a:r>
            <a:endParaRPr lang="ro-RO" sz="2400" smtClean="0"/>
          </a:p>
          <a:p>
            <a:r>
              <a:rPr lang="en-US" sz="2400" smtClean="0"/>
              <a:t>in the tank 16.33, and on the other, water, whose pressure differs from this, with the pressure corresponding to the water column at the end of the </a:t>
            </a:r>
            <a:r>
              <a:rPr lang="ro-RO" sz="2400" smtClean="0"/>
              <a:t>capture</a:t>
            </a:r>
            <a:r>
              <a:rPr lang="en-US" sz="2400" smtClean="0"/>
              <a:t> tube (with +, or with -)</a:t>
            </a:r>
            <a:r>
              <a:rPr lang="ro-RO" sz="2400" smtClean="0"/>
              <a:t>. </a:t>
            </a:r>
            <a:r>
              <a:rPr lang="en-US" sz="2400" smtClean="0"/>
              <a:t>For the front modules, the initial position of the pistons is fixed by changing the volume of air in the tank, and for the side ones, by changing the angle of incidence</a:t>
            </a:r>
            <a:r>
              <a:rPr lang="ro-RO" sz="2400" smtClean="0"/>
              <a:t>.</a:t>
            </a:r>
            <a:endParaRPr lang="en-US" sz="24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2501</TotalTime>
  <Words>1252</Words>
  <Application>Microsoft Macintosh PowerPoint</Application>
  <PresentationFormat>Custom</PresentationFormat>
  <Paragraphs>126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   1. Marine power</vt:lpstr>
      <vt:lpstr>   2. What does a multipurpose platform do?</vt:lpstr>
      <vt:lpstr>  3. Energy storage systems</vt:lpstr>
      <vt:lpstr> </vt:lpstr>
      <vt:lpstr>   5. Smart heat engines and heat pumps</vt:lpstr>
      <vt:lpstr>  6. Smart Thermal Energy System as Carnot battery</vt:lpstr>
      <vt:lpstr>  6a. Marine platform as Carnot battery</vt:lpstr>
      <vt:lpstr>  7. Wave energy capture modules</vt:lpstr>
      <vt:lpstr>  8. Wind energy capture modules</vt:lpstr>
      <vt:lpstr>   9. Multipurpose platform</vt:lpstr>
      <vt:lpstr>   10. Who is waiting for the platform?</vt:lpstr>
      <vt:lpstr>Implementation perspectives</vt:lpstr>
      <vt:lpst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Matus Tomlein</dc:creator>
  <cp:lastModifiedBy>Arpi</cp:lastModifiedBy>
  <cp:revision>221</cp:revision>
  <dcterms:created xsi:type="dcterms:W3CDTF">2020-11-16T20:05:20Z</dcterms:created>
  <dcterms:modified xsi:type="dcterms:W3CDTF">2024-09-06T14:26:44Z</dcterms:modified>
</cp:coreProperties>
</file>