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8" r:id="rId2"/>
  </p:sldIdLst>
  <p:sldSz cx="6858000" cy="9144000" type="screen4x3"/>
  <p:notesSz cx="7031038" cy="101631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ECFF"/>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p:scale>
          <a:sx n="90" d="100"/>
          <a:sy n="90" d="100"/>
        </p:scale>
        <p:origin x="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46413" cy="5095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983038" y="0"/>
            <a:ext cx="3046412" cy="509588"/>
          </a:xfrm>
          <a:prstGeom prst="rect">
            <a:avLst/>
          </a:prstGeom>
        </p:spPr>
        <p:txBody>
          <a:bodyPr vert="horz" lIns="91440" tIns="45720" rIns="91440" bIns="45720" rtlCol="0"/>
          <a:lstStyle>
            <a:lvl1pPr algn="r">
              <a:defRPr sz="1200"/>
            </a:lvl1pPr>
          </a:lstStyle>
          <a:p>
            <a:fld id="{D6BFDFE9-0A8D-44A5-9B67-3FC90E94BF3C}" type="datetimeFigureOut">
              <a:rPr kumimoji="1" lang="ja-JP" altLang="en-US" smtClean="0"/>
              <a:t>2021/8/16</a:t>
            </a:fld>
            <a:endParaRPr kumimoji="1" lang="ja-JP" altLang="en-US"/>
          </a:p>
        </p:txBody>
      </p:sp>
      <p:sp>
        <p:nvSpPr>
          <p:cNvPr id="4" name="スライド イメージ プレースホルダー 3"/>
          <p:cNvSpPr>
            <a:spLocks noGrp="1" noRot="1" noChangeAspect="1"/>
          </p:cNvSpPr>
          <p:nvPr>
            <p:ph type="sldImg" idx="2"/>
          </p:nvPr>
        </p:nvSpPr>
        <p:spPr>
          <a:xfrm>
            <a:off x="2228850" y="1270000"/>
            <a:ext cx="2573338" cy="3430588"/>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703263" y="4891088"/>
            <a:ext cx="5624512" cy="40020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653588"/>
            <a:ext cx="3046413" cy="5095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83038" y="9653588"/>
            <a:ext cx="3046412" cy="509587"/>
          </a:xfrm>
          <a:prstGeom prst="rect">
            <a:avLst/>
          </a:prstGeom>
        </p:spPr>
        <p:txBody>
          <a:bodyPr vert="horz" lIns="91440" tIns="45720" rIns="91440" bIns="45720" rtlCol="0" anchor="b"/>
          <a:lstStyle>
            <a:lvl1pPr algn="r">
              <a:defRPr sz="1200"/>
            </a:lvl1pPr>
          </a:lstStyle>
          <a:p>
            <a:fld id="{DE108CE2-6525-4E24-A13C-DE79B2428246}" type="slidenum">
              <a:rPr kumimoji="1" lang="ja-JP" altLang="en-US" smtClean="0"/>
              <a:t>‹#›</a:t>
            </a:fld>
            <a:endParaRPr kumimoji="1" lang="ja-JP" altLang="en-US"/>
          </a:p>
        </p:txBody>
      </p:sp>
    </p:spTree>
    <p:extLst>
      <p:ext uri="{BB962C8B-B14F-4D97-AF65-F5344CB8AC3E}">
        <p14:creationId xmlns:p14="http://schemas.microsoft.com/office/powerpoint/2010/main" val="3101238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EF5010D-6C51-4B50-BA50-CF778DE27D30}" type="datetimeFigureOut">
              <a:rPr kumimoji="1" lang="ja-JP" altLang="en-US" smtClean="0"/>
              <a:t>2021/8/16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5740A0A0-ED81-47B9-99A2-3A8C76CF9AAE}" type="slidenum">
              <a:rPr kumimoji="1" lang="ja-JP" altLang="en-US" smtClean="0"/>
              <a:t>‹#›</a:t>
            </a:fld>
            <a:endParaRPr kumimoji="1" lang="ja-JP" altLang="en-US" dirty="0"/>
          </a:p>
        </p:txBody>
      </p:sp>
    </p:spTree>
    <p:extLst>
      <p:ext uri="{BB962C8B-B14F-4D97-AF65-F5344CB8AC3E}">
        <p14:creationId xmlns:p14="http://schemas.microsoft.com/office/powerpoint/2010/main" val="3122638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EF5010D-6C51-4B50-BA50-CF778DE27D30}" type="datetimeFigureOut">
              <a:rPr kumimoji="1" lang="ja-JP" altLang="en-US" smtClean="0"/>
              <a:t>2021/8/16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5740A0A0-ED81-47B9-99A2-3A8C76CF9AAE}" type="slidenum">
              <a:rPr kumimoji="1" lang="ja-JP" altLang="en-US" smtClean="0"/>
              <a:t>‹#›</a:t>
            </a:fld>
            <a:endParaRPr kumimoji="1" lang="ja-JP" altLang="en-US" dirty="0"/>
          </a:p>
        </p:txBody>
      </p:sp>
    </p:spTree>
    <p:extLst>
      <p:ext uri="{BB962C8B-B14F-4D97-AF65-F5344CB8AC3E}">
        <p14:creationId xmlns:p14="http://schemas.microsoft.com/office/powerpoint/2010/main" val="2497377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EF5010D-6C51-4B50-BA50-CF778DE27D30}" type="datetimeFigureOut">
              <a:rPr kumimoji="1" lang="ja-JP" altLang="en-US" smtClean="0"/>
              <a:t>2021/8/16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5740A0A0-ED81-47B9-99A2-3A8C76CF9AAE}" type="slidenum">
              <a:rPr kumimoji="1" lang="ja-JP" altLang="en-US" smtClean="0"/>
              <a:t>‹#›</a:t>
            </a:fld>
            <a:endParaRPr kumimoji="1" lang="ja-JP" altLang="en-US" dirty="0"/>
          </a:p>
        </p:txBody>
      </p:sp>
    </p:spTree>
    <p:extLst>
      <p:ext uri="{BB962C8B-B14F-4D97-AF65-F5344CB8AC3E}">
        <p14:creationId xmlns:p14="http://schemas.microsoft.com/office/powerpoint/2010/main" val="4263779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EF5010D-6C51-4B50-BA50-CF778DE27D30}" type="datetimeFigureOut">
              <a:rPr kumimoji="1" lang="ja-JP" altLang="en-US" smtClean="0"/>
              <a:t>2021/8/16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5740A0A0-ED81-47B9-99A2-3A8C76CF9AAE}" type="slidenum">
              <a:rPr kumimoji="1" lang="ja-JP" altLang="en-US" smtClean="0"/>
              <a:t>‹#›</a:t>
            </a:fld>
            <a:endParaRPr kumimoji="1" lang="ja-JP" altLang="en-US" dirty="0"/>
          </a:p>
        </p:txBody>
      </p:sp>
    </p:spTree>
    <p:extLst>
      <p:ext uri="{BB962C8B-B14F-4D97-AF65-F5344CB8AC3E}">
        <p14:creationId xmlns:p14="http://schemas.microsoft.com/office/powerpoint/2010/main" val="136457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EF5010D-6C51-4B50-BA50-CF778DE27D30}" type="datetimeFigureOut">
              <a:rPr kumimoji="1" lang="ja-JP" altLang="en-US" smtClean="0"/>
              <a:t>2021/8/16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5740A0A0-ED81-47B9-99A2-3A8C76CF9AAE}" type="slidenum">
              <a:rPr kumimoji="1" lang="ja-JP" altLang="en-US" smtClean="0"/>
              <a:t>‹#›</a:t>
            </a:fld>
            <a:endParaRPr kumimoji="1" lang="ja-JP" altLang="en-US" dirty="0"/>
          </a:p>
        </p:txBody>
      </p:sp>
    </p:spTree>
    <p:extLst>
      <p:ext uri="{BB962C8B-B14F-4D97-AF65-F5344CB8AC3E}">
        <p14:creationId xmlns:p14="http://schemas.microsoft.com/office/powerpoint/2010/main" val="1152978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EF5010D-6C51-4B50-BA50-CF778DE27D30}" type="datetimeFigureOut">
              <a:rPr kumimoji="1" lang="ja-JP" altLang="en-US" smtClean="0"/>
              <a:t>2021/8/16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5740A0A0-ED81-47B9-99A2-3A8C76CF9AAE}" type="slidenum">
              <a:rPr kumimoji="1" lang="ja-JP" altLang="en-US" smtClean="0"/>
              <a:t>‹#›</a:t>
            </a:fld>
            <a:endParaRPr kumimoji="1" lang="ja-JP" altLang="en-US" dirty="0"/>
          </a:p>
        </p:txBody>
      </p:sp>
    </p:spTree>
    <p:extLst>
      <p:ext uri="{BB962C8B-B14F-4D97-AF65-F5344CB8AC3E}">
        <p14:creationId xmlns:p14="http://schemas.microsoft.com/office/powerpoint/2010/main" val="128973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EF5010D-6C51-4B50-BA50-CF778DE27D30}" type="datetimeFigureOut">
              <a:rPr kumimoji="1" lang="ja-JP" altLang="en-US" smtClean="0"/>
              <a:t>2021/8/16</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5740A0A0-ED81-47B9-99A2-3A8C76CF9AAE}" type="slidenum">
              <a:rPr kumimoji="1" lang="ja-JP" altLang="en-US" smtClean="0"/>
              <a:t>‹#›</a:t>
            </a:fld>
            <a:endParaRPr kumimoji="1" lang="ja-JP" altLang="en-US" dirty="0"/>
          </a:p>
        </p:txBody>
      </p:sp>
    </p:spTree>
    <p:extLst>
      <p:ext uri="{BB962C8B-B14F-4D97-AF65-F5344CB8AC3E}">
        <p14:creationId xmlns:p14="http://schemas.microsoft.com/office/powerpoint/2010/main" val="1391176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EF5010D-6C51-4B50-BA50-CF778DE27D30}" type="datetimeFigureOut">
              <a:rPr kumimoji="1" lang="ja-JP" altLang="en-US" smtClean="0"/>
              <a:t>2021/8/16</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5740A0A0-ED81-47B9-99A2-3A8C76CF9AAE}" type="slidenum">
              <a:rPr kumimoji="1" lang="ja-JP" altLang="en-US" smtClean="0"/>
              <a:t>‹#›</a:t>
            </a:fld>
            <a:endParaRPr kumimoji="1" lang="ja-JP" altLang="en-US" dirty="0"/>
          </a:p>
        </p:txBody>
      </p:sp>
    </p:spTree>
    <p:extLst>
      <p:ext uri="{BB962C8B-B14F-4D97-AF65-F5344CB8AC3E}">
        <p14:creationId xmlns:p14="http://schemas.microsoft.com/office/powerpoint/2010/main" val="2501604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F5010D-6C51-4B50-BA50-CF778DE27D30}" type="datetimeFigureOut">
              <a:rPr kumimoji="1" lang="ja-JP" altLang="en-US" smtClean="0"/>
              <a:t>2021/8/16</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5740A0A0-ED81-47B9-99A2-3A8C76CF9AAE}" type="slidenum">
              <a:rPr kumimoji="1" lang="ja-JP" altLang="en-US" smtClean="0"/>
              <a:t>‹#›</a:t>
            </a:fld>
            <a:endParaRPr kumimoji="1" lang="ja-JP" altLang="en-US" dirty="0"/>
          </a:p>
        </p:txBody>
      </p:sp>
    </p:spTree>
    <p:extLst>
      <p:ext uri="{BB962C8B-B14F-4D97-AF65-F5344CB8AC3E}">
        <p14:creationId xmlns:p14="http://schemas.microsoft.com/office/powerpoint/2010/main" val="1287642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EF5010D-6C51-4B50-BA50-CF778DE27D30}" type="datetimeFigureOut">
              <a:rPr kumimoji="1" lang="ja-JP" altLang="en-US" smtClean="0"/>
              <a:t>2021/8/16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5740A0A0-ED81-47B9-99A2-3A8C76CF9AAE}" type="slidenum">
              <a:rPr kumimoji="1" lang="ja-JP" altLang="en-US" smtClean="0"/>
              <a:t>‹#›</a:t>
            </a:fld>
            <a:endParaRPr kumimoji="1" lang="ja-JP" altLang="en-US" dirty="0"/>
          </a:p>
        </p:txBody>
      </p:sp>
    </p:spTree>
    <p:extLst>
      <p:ext uri="{BB962C8B-B14F-4D97-AF65-F5344CB8AC3E}">
        <p14:creationId xmlns:p14="http://schemas.microsoft.com/office/powerpoint/2010/main" val="2042843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dirty="0"/>
              <a:t>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EF5010D-6C51-4B50-BA50-CF778DE27D30}" type="datetimeFigureOut">
              <a:rPr kumimoji="1" lang="ja-JP" altLang="en-US" smtClean="0"/>
              <a:t>2021/8/16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5740A0A0-ED81-47B9-99A2-3A8C76CF9AAE}" type="slidenum">
              <a:rPr kumimoji="1" lang="ja-JP" altLang="en-US" smtClean="0"/>
              <a:t>‹#›</a:t>
            </a:fld>
            <a:endParaRPr kumimoji="1" lang="ja-JP" altLang="en-US" dirty="0"/>
          </a:p>
        </p:txBody>
      </p:sp>
    </p:spTree>
    <p:extLst>
      <p:ext uri="{BB962C8B-B14F-4D97-AF65-F5344CB8AC3E}">
        <p14:creationId xmlns:p14="http://schemas.microsoft.com/office/powerpoint/2010/main" val="1658291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7EF5010D-6C51-4B50-BA50-CF778DE27D30}" type="datetimeFigureOut">
              <a:rPr kumimoji="1" lang="ja-JP" altLang="en-US" smtClean="0"/>
              <a:t>2021/8/16</a:t>
            </a:fld>
            <a:endParaRPr kumimoji="1" lang="ja-JP" alt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5740A0A0-ED81-47B9-99A2-3A8C76CF9AAE}" type="slidenum">
              <a:rPr kumimoji="1" lang="ja-JP" altLang="en-US" smtClean="0"/>
              <a:t>‹#›</a:t>
            </a:fld>
            <a:endParaRPr kumimoji="1" lang="ja-JP" altLang="en-US" dirty="0"/>
          </a:p>
        </p:txBody>
      </p:sp>
    </p:spTree>
    <p:extLst>
      <p:ext uri="{BB962C8B-B14F-4D97-AF65-F5344CB8AC3E}">
        <p14:creationId xmlns:p14="http://schemas.microsoft.com/office/powerpoint/2010/main" val="178500493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118771" y="99332"/>
            <a:ext cx="6615404" cy="1173533"/>
          </a:xfrm>
          <a:prstGeom prst="roundRect">
            <a:avLst>
              <a:gd name="adj" fmla="val 7660"/>
            </a:avLst>
          </a:prstGeom>
          <a:solidFill>
            <a:srgbClr val="0000FF"/>
          </a:solidFill>
          <a:ln w="19050">
            <a:solidFill>
              <a:srgbClr val="0000FF"/>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p:cNvSpPr txBox="1"/>
          <p:nvPr/>
        </p:nvSpPr>
        <p:spPr>
          <a:xfrm>
            <a:off x="45070" y="86519"/>
            <a:ext cx="6372223" cy="584775"/>
          </a:xfrm>
          <a:prstGeom prst="rect">
            <a:avLst/>
          </a:prstGeom>
          <a:noFill/>
        </p:spPr>
        <p:txBody>
          <a:bodyPr wrap="square" rtlCol="0">
            <a:spAutoFit/>
          </a:bodyPr>
          <a:lstStyle/>
          <a:p>
            <a:pPr algn="ctr"/>
            <a:r>
              <a:rPr kumimoji="1" lang="en-US" altLang="ja-JP" sz="3200" b="1" dirty="0" err="1">
                <a:solidFill>
                  <a:schemeClr val="bg1"/>
                </a:solidFill>
              </a:rPr>
              <a:t>BioSerenTach</a:t>
            </a:r>
            <a:r>
              <a:rPr kumimoji="1" lang="en-US" altLang="ja-JP" sz="3200" b="1" dirty="0">
                <a:solidFill>
                  <a:schemeClr val="bg1"/>
                </a:solidFill>
              </a:rPr>
              <a:t> Inc.</a:t>
            </a:r>
            <a:endParaRPr kumimoji="1" lang="ja-JP" altLang="en-US" sz="3200" b="1" dirty="0">
              <a:solidFill>
                <a:schemeClr val="bg1"/>
              </a:solidFill>
            </a:endParaRPr>
          </a:p>
        </p:txBody>
      </p:sp>
      <p:sp>
        <p:nvSpPr>
          <p:cNvPr id="17" name="テキスト ボックス 16"/>
          <p:cNvSpPr txBox="1"/>
          <p:nvPr/>
        </p:nvSpPr>
        <p:spPr>
          <a:xfrm>
            <a:off x="443546" y="577283"/>
            <a:ext cx="6024853" cy="276999"/>
          </a:xfrm>
          <a:prstGeom prst="rect">
            <a:avLst/>
          </a:prstGeom>
          <a:noFill/>
        </p:spPr>
        <p:txBody>
          <a:bodyPr wrap="square" rtlCol="0">
            <a:spAutoFit/>
          </a:bodyPr>
          <a:lstStyle/>
          <a:p>
            <a:r>
              <a:rPr kumimoji="1" lang="en-US" altLang="ja-JP" sz="1200" b="1" dirty="0">
                <a:solidFill>
                  <a:schemeClr val="bg1"/>
                </a:solidFill>
              </a:rPr>
              <a:t>Address : Shimizu-</a:t>
            </a:r>
            <a:r>
              <a:rPr kumimoji="1" lang="en-US" altLang="ja-JP" sz="1200" b="1" dirty="0" err="1">
                <a:solidFill>
                  <a:schemeClr val="bg1"/>
                </a:solidFill>
              </a:rPr>
              <a:t>cho</a:t>
            </a:r>
            <a:r>
              <a:rPr kumimoji="1" lang="en-US" altLang="ja-JP" sz="1200" b="1" dirty="0">
                <a:solidFill>
                  <a:schemeClr val="bg1"/>
                </a:solidFill>
              </a:rPr>
              <a:t> 389, Nakagyo-</a:t>
            </a:r>
            <a:r>
              <a:rPr kumimoji="1" lang="en-US" altLang="ja-JP" sz="1200" b="1" dirty="0" err="1">
                <a:solidFill>
                  <a:schemeClr val="bg1"/>
                </a:solidFill>
              </a:rPr>
              <a:t>ku</a:t>
            </a:r>
            <a:r>
              <a:rPr kumimoji="1" lang="en-US" altLang="ja-JP" sz="1200" b="1" dirty="0">
                <a:solidFill>
                  <a:schemeClr val="bg1"/>
                </a:solidFill>
              </a:rPr>
              <a:t>, Kyoto</a:t>
            </a:r>
            <a:r>
              <a:rPr kumimoji="1" lang="en-US" altLang="ja-JP" sz="1200" dirty="0">
                <a:solidFill>
                  <a:schemeClr val="bg1"/>
                </a:solidFill>
              </a:rPr>
              <a:t>, Japan </a:t>
            </a:r>
            <a:r>
              <a:rPr kumimoji="1" lang="ja-JP" altLang="en-US" sz="1200" dirty="0">
                <a:solidFill>
                  <a:schemeClr val="bg1"/>
                </a:solidFill>
              </a:rPr>
              <a:t>〒</a:t>
            </a:r>
            <a:r>
              <a:rPr kumimoji="1" lang="en-US" altLang="ja-JP" sz="1200" dirty="0">
                <a:solidFill>
                  <a:schemeClr val="bg1"/>
                </a:solidFill>
              </a:rPr>
              <a:t>604-0874</a:t>
            </a:r>
            <a:endParaRPr kumimoji="1" lang="ja-JP" altLang="en-US" sz="1200" dirty="0">
              <a:solidFill>
                <a:schemeClr val="bg1"/>
              </a:solidFill>
            </a:endParaRPr>
          </a:p>
        </p:txBody>
      </p:sp>
      <p:sp>
        <p:nvSpPr>
          <p:cNvPr id="18" name="テキスト ボックス 17"/>
          <p:cNvSpPr txBox="1"/>
          <p:nvPr/>
        </p:nvSpPr>
        <p:spPr>
          <a:xfrm>
            <a:off x="443546" y="783231"/>
            <a:ext cx="3672179" cy="276999"/>
          </a:xfrm>
          <a:prstGeom prst="rect">
            <a:avLst/>
          </a:prstGeom>
          <a:noFill/>
        </p:spPr>
        <p:txBody>
          <a:bodyPr wrap="square" rtlCol="0">
            <a:spAutoFit/>
          </a:bodyPr>
          <a:lstStyle/>
          <a:p>
            <a:r>
              <a:rPr kumimoji="1" lang="en-US" altLang="ja-JP" sz="1200" b="1" dirty="0">
                <a:solidFill>
                  <a:schemeClr val="bg1"/>
                </a:solidFill>
              </a:rPr>
              <a:t>Tel &amp; Fax : </a:t>
            </a:r>
            <a:r>
              <a:rPr kumimoji="1" lang="en-US" altLang="ja-JP" sz="1200" dirty="0">
                <a:solidFill>
                  <a:schemeClr val="bg1"/>
                </a:solidFill>
              </a:rPr>
              <a:t>+81-75-746-2160</a:t>
            </a:r>
            <a:endParaRPr kumimoji="1" lang="ja-JP" altLang="en-US" sz="1200" dirty="0">
              <a:solidFill>
                <a:schemeClr val="bg1"/>
              </a:solidFill>
            </a:endParaRPr>
          </a:p>
        </p:txBody>
      </p:sp>
      <p:sp>
        <p:nvSpPr>
          <p:cNvPr id="19" name="テキスト ボックス 18"/>
          <p:cNvSpPr txBox="1"/>
          <p:nvPr/>
        </p:nvSpPr>
        <p:spPr>
          <a:xfrm>
            <a:off x="2388273" y="794909"/>
            <a:ext cx="2879403" cy="276999"/>
          </a:xfrm>
          <a:prstGeom prst="rect">
            <a:avLst/>
          </a:prstGeom>
          <a:noFill/>
        </p:spPr>
        <p:txBody>
          <a:bodyPr wrap="square" rtlCol="0">
            <a:spAutoFit/>
          </a:bodyPr>
          <a:lstStyle/>
          <a:p>
            <a:r>
              <a:rPr kumimoji="1" lang="en-US" altLang="ja-JP" sz="1200" b="1" dirty="0">
                <a:solidFill>
                  <a:schemeClr val="bg1"/>
                </a:solidFill>
              </a:rPr>
              <a:t>E-mail :</a:t>
            </a:r>
            <a:r>
              <a:rPr kumimoji="1" lang="en-US" altLang="ja-JP" sz="1200" dirty="0">
                <a:solidFill>
                  <a:schemeClr val="bg1"/>
                </a:solidFill>
              </a:rPr>
              <a:t>info@bioserentach.co.jp</a:t>
            </a:r>
            <a:endParaRPr kumimoji="1" lang="ja-JP" altLang="en-US" sz="1200" dirty="0">
              <a:solidFill>
                <a:schemeClr val="bg1"/>
              </a:solidFill>
            </a:endParaRPr>
          </a:p>
        </p:txBody>
      </p:sp>
      <p:sp>
        <p:nvSpPr>
          <p:cNvPr id="20" name="正方形/長方形 19"/>
          <p:cNvSpPr/>
          <p:nvPr/>
        </p:nvSpPr>
        <p:spPr>
          <a:xfrm>
            <a:off x="128295" y="1501889"/>
            <a:ext cx="3212482" cy="369332"/>
          </a:xfrm>
          <a:prstGeom prst="rect">
            <a:avLst/>
          </a:prstGeom>
        </p:spPr>
        <p:txBody>
          <a:bodyPr wrap="none">
            <a:spAutoFit/>
          </a:bodyPr>
          <a:lstStyle/>
          <a:p>
            <a:r>
              <a:rPr lang="en-US" altLang="ja-JP" b="1" dirty="0">
                <a:solidFill>
                  <a:srgbClr val="0000FF"/>
                </a:solidFill>
              </a:rPr>
              <a:t>Company Activity Description</a:t>
            </a:r>
            <a:r>
              <a:rPr lang="ja-JP" altLang="en-US" b="1" dirty="0">
                <a:solidFill>
                  <a:srgbClr val="0000FF"/>
                </a:solidFill>
              </a:rPr>
              <a:t>：</a:t>
            </a:r>
          </a:p>
        </p:txBody>
      </p:sp>
      <p:sp>
        <p:nvSpPr>
          <p:cNvPr id="21" name="正方形/長方形 20"/>
          <p:cNvSpPr/>
          <p:nvPr/>
        </p:nvSpPr>
        <p:spPr>
          <a:xfrm>
            <a:off x="156870" y="1273228"/>
            <a:ext cx="6467766" cy="372626"/>
          </a:xfrm>
          <a:prstGeom prst="rect">
            <a:avLst/>
          </a:prstGeom>
        </p:spPr>
        <p:txBody>
          <a:bodyPr wrap="square">
            <a:spAutoFit/>
          </a:bodyPr>
          <a:lstStyle/>
          <a:p>
            <a:r>
              <a:rPr lang="en-US" altLang="ja-JP" b="1" dirty="0">
                <a:solidFill>
                  <a:srgbClr val="0000FF"/>
                </a:solidFill>
              </a:rPr>
              <a:t>Key Words</a:t>
            </a:r>
            <a:r>
              <a:rPr lang="ja-JP" altLang="en-US" b="1" dirty="0">
                <a:solidFill>
                  <a:srgbClr val="0000FF"/>
                </a:solidFill>
              </a:rPr>
              <a:t>：</a:t>
            </a:r>
            <a:r>
              <a:rPr lang="en-US" altLang="ja-JP" b="1" dirty="0">
                <a:solidFill>
                  <a:srgbClr val="0000FF"/>
                </a:solidFill>
              </a:rPr>
              <a:t>DDS</a:t>
            </a:r>
            <a:r>
              <a:rPr lang="en-US" altLang="ja-JP" dirty="0"/>
              <a:t>, </a:t>
            </a:r>
            <a:r>
              <a:rPr lang="en-US" altLang="ja-JP" dirty="0">
                <a:solidFill>
                  <a:srgbClr val="0000FF"/>
                </a:solidFill>
              </a:rPr>
              <a:t>Oral, Transdermal, High Bioavailability  </a:t>
            </a:r>
            <a:endParaRPr lang="ja-JP" altLang="en-US" dirty="0">
              <a:solidFill>
                <a:srgbClr val="0000FF"/>
              </a:solidFill>
            </a:endParaRPr>
          </a:p>
        </p:txBody>
      </p:sp>
      <p:sp>
        <p:nvSpPr>
          <p:cNvPr id="22" name="正方形/長方形 21"/>
          <p:cNvSpPr/>
          <p:nvPr/>
        </p:nvSpPr>
        <p:spPr>
          <a:xfrm>
            <a:off x="330847" y="1755212"/>
            <a:ext cx="6467766" cy="925894"/>
          </a:xfrm>
          <a:prstGeom prst="rect">
            <a:avLst/>
          </a:prstGeom>
        </p:spPr>
        <p:txBody>
          <a:bodyPr wrap="square">
            <a:spAutoFit/>
          </a:bodyPr>
          <a:lstStyle/>
          <a:p>
            <a:pPr>
              <a:lnSpc>
                <a:spcPts val="1300"/>
              </a:lnSpc>
            </a:pPr>
            <a:r>
              <a:rPr lang="en-US" altLang="ja-JP" sz="1200" dirty="0"/>
              <a:t>To solve low bioavailability (BA) problem of macromolecules, we provide two DDSs. Gastrointestinal Mucoadhesive Patch System (GI-MAPS), and Dissolving </a:t>
            </a:r>
            <a:r>
              <a:rPr lang="en-US" altLang="ja-JP" sz="1200" dirty="0" err="1"/>
              <a:t>Micropiles</a:t>
            </a:r>
            <a:r>
              <a:rPr lang="en-US" altLang="ja-JP" sz="1200" dirty="0"/>
              <a:t> (DMs). GI-MAPS gives better solution, 5-10% BA, and DMs gives best solution, almost 100% BA is obtained.  As both DDSs are made of pharmaceutical additives, both DDSs have high safety. We are looking for client companies to produce under GMP and to develop new oral and transdermal DDS preparations.  </a:t>
            </a:r>
            <a:endParaRPr lang="ja-JP" altLang="en-US" sz="1200" dirty="0"/>
          </a:p>
        </p:txBody>
      </p:sp>
      <p:sp>
        <p:nvSpPr>
          <p:cNvPr id="23" name="正方形/長方形 22"/>
          <p:cNvSpPr/>
          <p:nvPr/>
        </p:nvSpPr>
        <p:spPr>
          <a:xfrm>
            <a:off x="128295" y="2561748"/>
            <a:ext cx="2208490" cy="369332"/>
          </a:xfrm>
          <a:prstGeom prst="rect">
            <a:avLst/>
          </a:prstGeom>
        </p:spPr>
        <p:txBody>
          <a:bodyPr wrap="none">
            <a:spAutoFit/>
          </a:bodyPr>
          <a:lstStyle/>
          <a:p>
            <a:r>
              <a:rPr lang="en-US" altLang="ja-JP" b="1" dirty="0">
                <a:solidFill>
                  <a:srgbClr val="0000FF"/>
                </a:solidFill>
              </a:rPr>
              <a:t>Products &amp; Service</a:t>
            </a:r>
            <a:r>
              <a:rPr lang="ja-JP" altLang="en-US" b="1" dirty="0">
                <a:solidFill>
                  <a:srgbClr val="0000FF"/>
                </a:solidFill>
              </a:rPr>
              <a:t>：</a:t>
            </a:r>
          </a:p>
        </p:txBody>
      </p:sp>
      <p:sp>
        <p:nvSpPr>
          <p:cNvPr id="30" name="正方形/長方形 29"/>
          <p:cNvSpPr/>
          <p:nvPr/>
        </p:nvSpPr>
        <p:spPr>
          <a:xfrm>
            <a:off x="473722" y="4363278"/>
            <a:ext cx="2631428" cy="164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3778896" y="4351441"/>
            <a:ext cx="2631428" cy="164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正方形/長方形 47"/>
          <p:cNvSpPr/>
          <p:nvPr/>
        </p:nvSpPr>
        <p:spPr>
          <a:xfrm>
            <a:off x="409284" y="6004512"/>
            <a:ext cx="3143541" cy="272126"/>
          </a:xfrm>
          <a:prstGeom prst="rect">
            <a:avLst/>
          </a:prstGeom>
        </p:spPr>
        <p:txBody>
          <a:bodyPr wrap="square">
            <a:spAutoFit/>
          </a:bodyPr>
          <a:lstStyle/>
          <a:p>
            <a:pPr>
              <a:lnSpc>
                <a:spcPts val="1500"/>
              </a:lnSpc>
            </a:pPr>
            <a:r>
              <a:rPr lang="en-US" altLang="ja-JP" sz="1050" dirty="0"/>
              <a:t>(Fig. 1) Concept of GI-MAPS</a:t>
            </a:r>
            <a:endParaRPr lang="ja-JP" altLang="en-US" sz="1050" dirty="0"/>
          </a:p>
        </p:txBody>
      </p:sp>
      <p:sp>
        <p:nvSpPr>
          <p:cNvPr id="49" name="正方形/長方形 48"/>
          <p:cNvSpPr/>
          <p:nvPr/>
        </p:nvSpPr>
        <p:spPr>
          <a:xfrm>
            <a:off x="3733509" y="6004512"/>
            <a:ext cx="3143541" cy="272126"/>
          </a:xfrm>
          <a:prstGeom prst="rect">
            <a:avLst/>
          </a:prstGeom>
        </p:spPr>
        <p:txBody>
          <a:bodyPr wrap="square">
            <a:spAutoFit/>
          </a:bodyPr>
          <a:lstStyle/>
          <a:p>
            <a:pPr>
              <a:lnSpc>
                <a:spcPts val="1500"/>
              </a:lnSpc>
            </a:pPr>
            <a:r>
              <a:rPr lang="en-US" altLang="ja-JP" sz="1050" dirty="0"/>
              <a:t>(Fig. 2) PD study of GCSF GI-MAPS </a:t>
            </a:r>
            <a:endParaRPr lang="ja-JP" altLang="en-US" sz="1050" dirty="0"/>
          </a:p>
        </p:txBody>
      </p:sp>
      <p:sp>
        <p:nvSpPr>
          <p:cNvPr id="50" name="正方形/長方形 49"/>
          <p:cNvSpPr/>
          <p:nvPr/>
        </p:nvSpPr>
        <p:spPr>
          <a:xfrm>
            <a:off x="443546" y="8781431"/>
            <a:ext cx="3143541" cy="272126"/>
          </a:xfrm>
          <a:prstGeom prst="rect">
            <a:avLst/>
          </a:prstGeom>
        </p:spPr>
        <p:txBody>
          <a:bodyPr wrap="square">
            <a:spAutoFit/>
          </a:bodyPr>
          <a:lstStyle/>
          <a:p>
            <a:pPr>
              <a:lnSpc>
                <a:spcPts val="1500"/>
              </a:lnSpc>
            </a:pPr>
            <a:r>
              <a:rPr lang="en-US" altLang="ja-JP" sz="1050" dirty="0"/>
              <a:t>(Fig. 3) Concept of DMs</a:t>
            </a:r>
            <a:endParaRPr lang="ja-JP" altLang="en-US" sz="1050" dirty="0"/>
          </a:p>
        </p:txBody>
      </p:sp>
      <p:sp>
        <p:nvSpPr>
          <p:cNvPr id="51" name="正方形/長方形 50"/>
          <p:cNvSpPr/>
          <p:nvPr/>
        </p:nvSpPr>
        <p:spPr>
          <a:xfrm>
            <a:off x="3746855" y="8772542"/>
            <a:ext cx="3143541" cy="272126"/>
          </a:xfrm>
          <a:prstGeom prst="rect">
            <a:avLst/>
          </a:prstGeom>
        </p:spPr>
        <p:txBody>
          <a:bodyPr wrap="square">
            <a:spAutoFit/>
          </a:bodyPr>
          <a:lstStyle/>
          <a:p>
            <a:pPr>
              <a:lnSpc>
                <a:spcPts val="1500"/>
              </a:lnSpc>
            </a:pPr>
            <a:r>
              <a:rPr lang="en-US" altLang="ja-JP" sz="1050" dirty="0"/>
              <a:t>(Table 1) Skin vaccination by DMs</a:t>
            </a:r>
            <a:endParaRPr lang="ja-JP" altLang="en-US" sz="1050" dirty="0"/>
          </a:p>
        </p:txBody>
      </p:sp>
      <p:graphicFrame>
        <p:nvGraphicFramePr>
          <p:cNvPr id="35" name="表 34"/>
          <p:cNvGraphicFramePr>
            <a:graphicFrameLocks noGrp="1"/>
          </p:cNvGraphicFramePr>
          <p:nvPr>
            <p:extLst>
              <p:ext uri="{D42A27DB-BD31-4B8C-83A1-F6EECF244321}">
                <p14:modId xmlns:p14="http://schemas.microsoft.com/office/powerpoint/2010/main" val="3531848826"/>
              </p:ext>
            </p:extLst>
          </p:nvPr>
        </p:nvGraphicFramePr>
        <p:xfrm>
          <a:off x="409285" y="2895745"/>
          <a:ext cx="6332976" cy="1293350"/>
        </p:xfrm>
        <a:graphic>
          <a:graphicData uri="http://schemas.openxmlformats.org/drawingml/2006/table">
            <a:tbl>
              <a:tblPr firstRow="1" bandRow="1">
                <a:tableStyleId>{5C22544A-7EE6-4342-B048-85BDC9FD1C3A}</a:tableStyleId>
              </a:tblPr>
              <a:tblGrid>
                <a:gridCol w="1843261">
                  <a:extLst>
                    <a:ext uri="{9D8B030D-6E8A-4147-A177-3AD203B41FA5}">
                      <a16:colId xmlns:a16="http://schemas.microsoft.com/office/drawing/2014/main" val="1287528931"/>
                    </a:ext>
                  </a:extLst>
                </a:gridCol>
                <a:gridCol w="929242">
                  <a:extLst>
                    <a:ext uri="{9D8B030D-6E8A-4147-A177-3AD203B41FA5}">
                      <a16:colId xmlns:a16="http://schemas.microsoft.com/office/drawing/2014/main" val="273003164"/>
                    </a:ext>
                  </a:extLst>
                </a:gridCol>
                <a:gridCol w="2124598">
                  <a:extLst>
                    <a:ext uri="{9D8B030D-6E8A-4147-A177-3AD203B41FA5}">
                      <a16:colId xmlns:a16="http://schemas.microsoft.com/office/drawing/2014/main" val="579386917"/>
                    </a:ext>
                  </a:extLst>
                </a:gridCol>
                <a:gridCol w="1435875">
                  <a:extLst>
                    <a:ext uri="{9D8B030D-6E8A-4147-A177-3AD203B41FA5}">
                      <a16:colId xmlns:a16="http://schemas.microsoft.com/office/drawing/2014/main" val="1766175196"/>
                    </a:ext>
                  </a:extLst>
                </a:gridCol>
              </a:tblGrid>
              <a:tr h="276080">
                <a:tc>
                  <a:txBody>
                    <a:bodyPr/>
                    <a:lstStyle/>
                    <a:p>
                      <a:pPr algn="ctr"/>
                      <a:r>
                        <a:rPr kumimoji="1" lang="en-US" altLang="ja-JP" sz="1200" dirty="0"/>
                        <a:t>Products &amp; Service Name</a:t>
                      </a:r>
                      <a:endParaRPr kumimoji="1" lang="ja-JP" altLang="en-US" sz="1200" dirty="0"/>
                    </a:p>
                  </a:txBody>
                  <a:tcPr/>
                </a:tc>
                <a:tc>
                  <a:txBody>
                    <a:bodyPr/>
                    <a:lstStyle/>
                    <a:p>
                      <a:pPr algn="ctr"/>
                      <a:r>
                        <a:rPr kumimoji="1" lang="en-US" altLang="ja-JP" sz="1100" dirty="0"/>
                        <a:t>Stage</a:t>
                      </a:r>
                      <a:endParaRPr kumimoji="1" lang="ja-JP" altLang="en-US" sz="1100" dirty="0"/>
                    </a:p>
                  </a:txBody>
                  <a:tcPr/>
                </a:tc>
                <a:tc>
                  <a:txBody>
                    <a:bodyPr/>
                    <a:lstStyle/>
                    <a:p>
                      <a:pPr algn="ctr"/>
                      <a:r>
                        <a:rPr kumimoji="1" lang="en-US" altLang="ja-JP" sz="1100" dirty="0"/>
                        <a:t>Outline</a:t>
                      </a:r>
                      <a:endParaRPr kumimoji="1" lang="ja-JP" altLang="en-US" sz="1100" dirty="0"/>
                    </a:p>
                  </a:txBody>
                  <a:tcPr/>
                </a:tc>
                <a:tc>
                  <a:txBody>
                    <a:bodyPr/>
                    <a:lstStyle/>
                    <a:p>
                      <a:pPr algn="ctr"/>
                      <a:r>
                        <a:rPr kumimoji="1" lang="en-US" altLang="ja-JP" sz="1100" dirty="0"/>
                        <a:t>Type of Partnership Considered</a:t>
                      </a:r>
                      <a:endParaRPr kumimoji="1" lang="ja-JP" altLang="en-US" sz="1100" dirty="0"/>
                    </a:p>
                  </a:txBody>
                  <a:tcPr/>
                </a:tc>
                <a:extLst>
                  <a:ext uri="{0D108BD9-81ED-4DB2-BD59-A6C34878D82A}">
                    <a16:rowId xmlns:a16="http://schemas.microsoft.com/office/drawing/2014/main" val="2139219603"/>
                  </a:ext>
                </a:extLst>
              </a:tr>
              <a:tr h="276080">
                <a:tc>
                  <a:txBody>
                    <a:bodyPr/>
                    <a:lstStyle/>
                    <a:p>
                      <a:r>
                        <a:rPr kumimoji="1" lang="en-US" altLang="ja-JP" sz="1200" b="1" dirty="0" err="1"/>
                        <a:t>bFGF</a:t>
                      </a:r>
                      <a:r>
                        <a:rPr kumimoji="1" lang="en-US" altLang="ja-JP" sz="1200" b="1" dirty="0"/>
                        <a:t> DM</a:t>
                      </a:r>
                      <a:endParaRPr kumimoji="1" lang="ja-JP" altLang="en-US" sz="1200" b="1" dirty="0"/>
                    </a:p>
                  </a:txBody>
                  <a:tcPr/>
                </a:tc>
                <a:tc>
                  <a:txBody>
                    <a:bodyPr/>
                    <a:lstStyle/>
                    <a:p>
                      <a:r>
                        <a:rPr kumimoji="1" lang="en-US" altLang="ja-JP" sz="1200" dirty="0"/>
                        <a:t>clinical</a:t>
                      </a:r>
                      <a:endParaRPr kumimoji="1" lang="ja-JP" altLang="en-US" sz="1200" dirty="0"/>
                    </a:p>
                  </a:txBody>
                  <a:tcPr/>
                </a:tc>
                <a:tc>
                  <a:txBody>
                    <a:bodyPr/>
                    <a:lstStyle/>
                    <a:p>
                      <a:r>
                        <a:rPr kumimoji="1" lang="en-US" altLang="ja-JP" sz="1100" dirty="0"/>
                        <a:t>Anti-aging effect in 300 patients</a:t>
                      </a:r>
                      <a:endParaRPr kumimoji="1" lang="ja-JP" altLang="en-US" sz="1100" dirty="0"/>
                    </a:p>
                  </a:txBody>
                  <a:tcPr/>
                </a:tc>
                <a:tc>
                  <a:txBody>
                    <a:bodyPr/>
                    <a:lstStyle/>
                    <a:p>
                      <a:r>
                        <a:rPr kumimoji="1" lang="en-US" altLang="ja-JP" sz="1200" dirty="0"/>
                        <a:t>License</a:t>
                      </a:r>
                      <a:endParaRPr kumimoji="1" lang="ja-JP" altLang="en-US" sz="1200" dirty="0"/>
                    </a:p>
                  </a:txBody>
                  <a:tcPr/>
                </a:tc>
                <a:extLst>
                  <a:ext uri="{0D108BD9-81ED-4DB2-BD59-A6C34878D82A}">
                    <a16:rowId xmlns:a16="http://schemas.microsoft.com/office/drawing/2014/main" val="1144762530"/>
                  </a:ext>
                </a:extLst>
              </a:tr>
              <a:tr h="314325">
                <a:tc>
                  <a:txBody>
                    <a:bodyPr/>
                    <a:lstStyle/>
                    <a:p>
                      <a:r>
                        <a:rPr kumimoji="1" lang="en-US" altLang="ja-JP" sz="1200" b="1" dirty="0"/>
                        <a:t>GI-MAPS</a:t>
                      </a:r>
                      <a:endParaRPr kumimoji="1" lang="ja-JP" altLang="en-US" sz="1200" b="1" dirty="0"/>
                    </a:p>
                  </a:txBody>
                  <a:tcPr/>
                </a:tc>
                <a:tc>
                  <a:txBody>
                    <a:bodyPr/>
                    <a:lstStyle/>
                    <a:p>
                      <a:r>
                        <a:rPr kumimoji="1" lang="en-US" altLang="ja-JP" sz="1200" dirty="0"/>
                        <a:t>Pre-clinical</a:t>
                      </a:r>
                      <a:endParaRPr kumimoji="1" lang="ja-JP" altLang="en-US" sz="12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200" dirty="0"/>
                        <a:t>Feasibility study in big pharm</a:t>
                      </a:r>
                      <a:endParaRPr kumimoji="1" lang="ja-JP" altLang="en-US" sz="1200" dirty="0"/>
                    </a:p>
                  </a:txBody>
                  <a:tcPr/>
                </a:tc>
                <a:tc>
                  <a:txBody>
                    <a:bodyPr/>
                    <a:lstStyle/>
                    <a:p>
                      <a:r>
                        <a:rPr kumimoji="1" lang="en-US" altLang="ja-JP" sz="1000" dirty="0"/>
                        <a:t>Technical cooperation</a:t>
                      </a:r>
                      <a:endParaRPr kumimoji="1" lang="ja-JP" altLang="en-US" sz="1000" dirty="0"/>
                    </a:p>
                  </a:txBody>
                  <a:tcPr/>
                </a:tc>
                <a:extLst>
                  <a:ext uri="{0D108BD9-81ED-4DB2-BD59-A6C34878D82A}">
                    <a16:rowId xmlns:a16="http://schemas.microsoft.com/office/drawing/2014/main" val="2763892634"/>
                  </a:ext>
                </a:extLst>
              </a:tr>
              <a:tr h="276225">
                <a:tc>
                  <a:txBody>
                    <a:bodyPr/>
                    <a:lstStyle/>
                    <a:p>
                      <a:r>
                        <a:rPr kumimoji="1" lang="en-US" altLang="ja-JP" sz="1200" b="1" dirty="0"/>
                        <a:t>GMP production partner</a:t>
                      </a:r>
                      <a:endParaRPr kumimoji="1" lang="ja-JP" altLang="en-US" sz="1200" b="1" dirty="0"/>
                    </a:p>
                  </a:txBody>
                  <a:tcPr/>
                </a:tc>
                <a:tc>
                  <a:txBody>
                    <a:bodyPr/>
                    <a:lstStyle/>
                    <a:p>
                      <a:endParaRPr kumimoji="1" lang="ja-JP" altLang="en-US" sz="12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200" dirty="0"/>
                        <a:t>Contract manufacturing </a:t>
                      </a:r>
                      <a:endParaRPr kumimoji="1" lang="ja-JP" altLang="en-US" sz="1200" dirty="0"/>
                    </a:p>
                  </a:txBody>
                  <a:tcPr/>
                </a:tc>
                <a:tc>
                  <a:txBody>
                    <a:bodyPr/>
                    <a:lstStyle/>
                    <a:p>
                      <a:r>
                        <a:rPr kumimoji="1" lang="en-US" altLang="ja-JP" sz="1000" dirty="0"/>
                        <a:t>License</a:t>
                      </a:r>
                      <a:endParaRPr kumimoji="1" lang="ja-JP" altLang="en-US" sz="1000" dirty="0"/>
                    </a:p>
                  </a:txBody>
                  <a:tcPr/>
                </a:tc>
                <a:extLst>
                  <a:ext uri="{0D108BD9-81ED-4DB2-BD59-A6C34878D82A}">
                    <a16:rowId xmlns:a16="http://schemas.microsoft.com/office/drawing/2014/main" val="135148249"/>
                  </a:ext>
                </a:extLst>
              </a:tr>
            </a:tbl>
          </a:graphicData>
        </a:graphic>
      </p:graphicFrame>
      <p:pic>
        <p:nvPicPr>
          <p:cNvPr id="3" name="図 2">
            <a:extLst>
              <a:ext uri="{FF2B5EF4-FFF2-40B4-BE49-F238E27FC236}">
                <a16:creationId xmlns:a16="http://schemas.microsoft.com/office/drawing/2014/main" id="{52B3D505-6F78-4142-9111-5C55D4CE8AE9}"/>
              </a:ext>
            </a:extLst>
          </p:cNvPr>
          <p:cNvPicPr>
            <a:picLocks noChangeAspect="1"/>
          </p:cNvPicPr>
          <p:nvPr/>
        </p:nvPicPr>
        <p:blipFill>
          <a:blip r:embed="rId2"/>
          <a:stretch>
            <a:fillRect/>
          </a:stretch>
        </p:blipFill>
        <p:spPr>
          <a:xfrm>
            <a:off x="670395" y="4383992"/>
            <a:ext cx="2238082" cy="1604845"/>
          </a:xfrm>
          <a:prstGeom prst="rect">
            <a:avLst/>
          </a:prstGeom>
        </p:spPr>
      </p:pic>
      <p:pic>
        <p:nvPicPr>
          <p:cNvPr id="4" name="図 3">
            <a:extLst>
              <a:ext uri="{FF2B5EF4-FFF2-40B4-BE49-F238E27FC236}">
                <a16:creationId xmlns:a16="http://schemas.microsoft.com/office/drawing/2014/main" id="{1A209C3A-792D-4273-87DB-5AACDDD5EF1E}"/>
              </a:ext>
            </a:extLst>
          </p:cNvPr>
          <p:cNvPicPr>
            <a:picLocks noChangeAspect="1"/>
          </p:cNvPicPr>
          <p:nvPr/>
        </p:nvPicPr>
        <p:blipFill>
          <a:blip r:embed="rId3"/>
          <a:stretch>
            <a:fillRect/>
          </a:stretch>
        </p:blipFill>
        <p:spPr>
          <a:xfrm>
            <a:off x="3859700" y="4422476"/>
            <a:ext cx="2342378" cy="1506902"/>
          </a:xfrm>
          <a:prstGeom prst="rect">
            <a:avLst/>
          </a:prstGeom>
        </p:spPr>
      </p:pic>
      <p:pic>
        <p:nvPicPr>
          <p:cNvPr id="7" name="図 6">
            <a:extLst>
              <a:ext uri="{FF2B5EF4-FFF2-40B4-BE49-F238E27FC236}">
                <a16:creationId xmlns:a16="http://schemas.microsoft.com/office/drawing/2014/main" id="{CB6AD069-C9CB-405F-92F6-ADD7C611A333}"/>
              </a:ext>
            </a:extLst>
          </p:cNvPr>
          <p:cNvPicPr>
            <a:picLocks noChangeAspect="1"/>
          </p:cNvPicPr>
          <p:nvPr/>
        </p:nvPicPr>
        <p:blipFill>
          <a:blip r:embed="rId4"/>
          <a:stretch>
            <a:fillRect/>
          </a:stretch>
        </p:blipFill>
        <p:spPr>
          <a:xfrm>
            <a:off x="3766475" y="7384006"/>
            <a:ext cx="2435603" cy="1344420"/>
          </a:xfrm>
          <a:prstGeom prst="rect">
            <a:avLst/>
          </a:prstGeom>
        </p:spPr>
      </p:pic>
      <p:pic>
        <p:nvPicPr>
          <p:cNvPr id="2" name="図 1">
            <a:extLst>
              <a:ext uri="{FF2B5EF4-FFF2-40B4-BE49-F238E27FC236}">
                <a16:creationId xmlns:a16="http://schemas.microsoft.com/office/drawing/2014/main" id="{972450BB-80D7-4D3E-8F49-2CE4A21D529A}"/>
              </a:ext>
            </a:extLst>
          </p:cNvPr>
          <p:cNvPicPr>
            <a:picLocks noChangeAspect="1"/>
          </p:cNvPicPr>
          <p:nvPr/>
        </p:nvPicPr>
        <p:blipFill>
          <a:blip r:embed="rId5"/>
          <a:stretch>
            <a:fillRect/>
          </a:stretch>
        </p:blipFill>
        <p:spPr>
          <a:xfrm>
            <a:off x="431844" y="7095027"/>
            <a:ext cx="2605383" cy="1721802"/>
          </a:xfrm>
          <a:prstGeom prst="rect">
            <a:avLst/>
          </a:prstGeom>
        </p:spPr>
      </p:pic>
      <p:sp>
        <p:nvSpPr>
          <p:cNvPr id="9" name="テキスト ボックス 8">
            <a:extLst>
              <a:ext uri="{FF2B5EF4-FFF2-40B4-BE49-F238E27FC236}">
                <a16:creationId xmlns:a16="http://schemas.microsoft.com/office/drawing/2014/main" id="{D38C8F2A-906B-4508-BE1B-6FA3E95D2BEE}"/>
              </a:ext>
            </a:extLst>
          </p:cNvPr>
          <p:cNvSpPr txBox="1"/>
          <p:nvPr/>
        </p:nvSpPr>
        <p:spPr>
          <a:xfrm>
            <a:off x="409284" y="6246947"/>
            <a:ext cx="6481112" cy="1077218"/>
          </a:xfrm>
          <a:prstGeom prst="rect">
            <a:avLst/>
          </a:prstGeom>
          <a:noFill/>
        </p:spPr>
        <p:txBody>
          <a:bodyPr wrap="square" rtlCol="0">
            <a:spAutoFit/>
          </a:bodyPr>
          <a:lstStyle/>
          <a:p>
            <a:r>
              <a:rPr kumimoji="1" lang="en-US" altLang="ja-JP" sz="1200" b="1" dirty="0">
                <a:solidFill>
                  <a:schemeClr val="accent2">
                    <a:lumMod val="50000"/>
                  </a:schemeClr>
                </a:solidFill>
                <a:latin typeface="Arial" panose="020B0604020202020204" pitchFamily="34" charset="0"/>
              </a:rPr>
              <a:t>DM is a high </a:t>
            </a:r>
            <a:r>
              <a:rPr lang="en-US" altLang="ja-JP" sz="1200" b="1" dirty="0">
                <a:solidFill>
                  <a:schemeClr val="accent2">
                    <a:lumMod val="50000"/>
                  </a:schemeClr>
                </a:solidFill>
                <a:latin typeface="Arial" panose="020B0604020202020204" pitchFamily="34" charset="0"/>
              </a:rPr>
              <a:t>patient compliance needle-free patch and has high potency </a:t>
            </a:r>
            <a:r>
              <a:rPr kumimoji="1" lang="en-US" altLang="ja-JP" sz="1200" b="1" dirty="0">
                <a:solidFill>
                  <a:schemeClr val="accent2">
                    <a:lumMod val="50000"/>
                  </a:schemeClr>
                </a:solidFill>
                <a:latin typeface="Arial" panose="020B0604020202020204" pitchFamily="34" charset="0"/>
              </a:rPr>
              <a:t>for pandemic infectious diseases, COVID-19</a:t>
            </a:r>
          </a:p>
          <a:p>
            <a:r>
              <a:rPr lang="ja-JP" altLang="en-US" sz="1200" b="1" dirty="0">
                <a:solidFill>
                  <a:schemeClr val="accent2">
                    <a:lumMod val="50000"/>
                  </a:schemeClr>
                </a:solidFill>
                <a:latin typeface="Arial" panose="020B0604020202020204" pitchFamily="34" charset="0"/>
              </a:rPr>
              <a:t>・</a:t>
            </a:r>
            <a:r>
              <a:rPr lang="en-US" altLang="ja-JP" sz="1200" b="1" dirty="0">
                <a:solidFill>
                  <a:schemeClr val="accent2">
                    <a:lumMod val="50000"/>
                  </a:schemeClr>
                </a:solidFill>
                <a:latin typeface="Arial" panose="020B0604020202020204" pitchFamily="34" charset="0"/>
              </a:rPr>
              <a:t>Convenient / Easy to apply</a:t>
            </a:r>
            <a:r>
              <a:rPr lang="ja-JP" altLang="en-US" sz="1200" b="1" dirty="0">
                <a:solidFill>
                  <a:schemeClr val="accent2">
                    <a:lumMod val="50000"/>
                  </a:schemeClr>
                </a:solidFill>
                <a:latin typeface="Arial" panose="020B0604020202020204" pitchFamily="34" charset="0"/>
              </a:rPr>
              <a:t>・</a:t>
            </a:r>
            <a:r>
              <a:rPr lang="en-US" altLang="ja-JP" sz="1200" b="1" dirty="0">
                <a:solidFill>
                  <a:schemeClr val="accent2">
                    <a:lumMod val="50000"/>
                  </a:schemeClr>
                </a:solidFill>
                <a:latin typeface="Arial" panose="020B0604020202020204" pitchFamily="34" charset="0"/>
              </a:rPr>
              <a:t>Potential for in-home / expanded use </a:t>
            </a:r>
          </a:p>
          <a:p>
            <a:r>
              <a:rPr lang="en-US" altLang="ja-JP" sz="1200" b="1" dirty="0">
                <a:solidFill>
                  <a:schemeClr val="accent2">
                    <a:lumMod val="50000"/>
                  </a:schemeClr>
                </a:solidFill>
                <a:latin typeface="Arial" panose="020B0604020202020204" pitchFamily="34" charset="0"/>
              </a:rPr>
              <a:t> </a:t>
            </a:r>
            <a:r>
              <a:rPr lang="ja-JP" altLang="en-US" sz="1200" b="1" dirty="0">
                <a:solidFill>
                  <a:schemeClr val="accent2">
                    <a:lumMod val="50000"/>
                  </a:schemeClr>
                </a:solidFill>
                <a:latin typeface="Arial" panose="020B0604020202020204" pitchFamily="34" charset="0"/>
              </a:rPr>
              <a:t>・</a:t>
            </a:r>
            <a:r>
              <a:rPr lang="en-US" altLang="ja-JP" sz="1200" b="1" dirty="0">
                <a:solidFill>
                  <a:schemeClr val="accent2">
                    <a:lumMod val="50000"/>
                  </a:schemeClr>
                </a:solidFill>
                <a:latin typeface="Arial" panose="020B0604020202020204" pitchFamily="34" charset="0"/>
              </a:rPr>
              <a:t>Avoid ‘cold chain’  / </a:t>
            </a:r>
            <a:r>
              <a:rPr lang="ja-JP" altLang="en-US" sz="1200" b="1" dirty="0">
                <a:solidFill>
                  <a:schemeClr val="accent2">
                    <a:lumMod val="50000"/>
                  </a:schemeClr>
                </a:solidFill>
                <a:latin typeface="Arial" panose="020B0604020202020204" pitchFamily="34" charset="0"/>
              </a:rPr>
              <a:t> </a:t>
            </a:r>
            <a:r>
              <a:rPr lang="en-US" altLang="ja-JP" sz="1200" b="1" dirty="0">
                <a:solidFill>
                  <a:schemeClr val="accent2">
                    <a:lumMod val="50000"/>
                  </a:schemeClr>
                </a:solidFill>
                <a:latin typeface="Arial" panose="020B0604020202020204" pitchFamily="34" charset="0"/>
              </a:rPr>
              <a:t>Room-temperature stable patch</a:t>
            </a:r>
          </a:p>
          <a:p>
            <a:endParaRPr kumimoji="1" lang="ja-JP" altLang="en-US" sz="1600" dirty="0"/>
          </a:p>
        </p:txBody>
      </p:sp>
    </p:spTree>
    <p:extLst>
      <p:ext uri="{BB962C8B-B14F-4D97-AF65-F5344CB8AC3E}">
        <p14:creationId xmlns:p14="http://schemas.microsoft.com/office/powerpoint/2010/main" val="45418336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781</TotalTime>
  <Words>245</Words>
  <Application>Microsoft Office PowerPoint</Application>
  <PresentationFormat>画面に合わせる (4:3)</PresentationFormat>
  <Paragraphs>30</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鈴木 伸之</dc:creator>
  <cp:lastModifiedBy>寛治</cp:lastModifiedBy>
  <cp:revision>42</cp:revision>
  <cp:lastPrinted>2018-10-15T07:23:17Z</cp:lastPrinted>
  <dcterms:created xsi:type="dcterms:W3CDTF">2018-10-04T03:45:48Z</dcterms:created>
  <dcterms:modified xsi:type="dcterms:W3CDTF">2021-08-16T06:20:16Z</dcterms:modified>
</cp:coreProperties>
</file>