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6" r:id="rId3"/>
    <p:sldId id="268" r:id="rId4"/>
    <p:sldId id="269" r:id="rId5"/>
    <p:sldId id="270" r:id="rId6"/>
    <p:sldId id="271" r:id="rId7"/>
    <p:sldId id="27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47" autoAdjust="0"/>
    <p:restoredTop sz="94660"/>
  </p:normalViewPr>
  <p:slideViewPr>
    <p:cSldViewPr snapToGrid="0">
      <p:cViewPr varScale="1">
        <p:scale>
          <a:sx n="84" d="100"/>
          <a:sy n="84" d="100"/>
        </p:scale>
        <p:origin x="1116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8F22AB0-B0AE-4C94-948C-9D0A232BC4A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7FB73A-0146-4E45-A124-0277E3C158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3F17EB-9DE8-4472-93D6-D48C37969884}" type="datetimeFigureOut">
              <a:rPr lang="en-US" smtClean="0"/>
              <a:t>24/11/2025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C14EB6-1ADA-4F20-966C-2225E9997DD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451B6E-A138-4898-A115-E396F05D39B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6E213-D142-4EEC-8512-D3E40B341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3350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E91E76-48ED-41F8-AF59-5EAE4DDD852B}" type="datetimeFigureOut">
              <a:rPr lang="en-US" smtClean="0"/>
              <a:t>24/11/2025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89FAE1-E465-474A-85D5-E02EF7CF7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6029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989D4-82F4-4D02-A433-16DB7A8E76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ADE9A0-CEFA-40B6-B878-C2AE98544E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00A4D-763D-40A3-B0BF-F8A3BCBB4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B1A1E-5D00-4F6D-AC97-BD3701FAA14C}" type="datetime1">
              <a:rPr lang="en-US" smtClean="0"/>
              <a:t>24/11/2025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483E3C-03E1-4045-A23D-0C8580DAF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F94D8-7710-4556-9159-7EC91CEA5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758FB-9106-43C4-994A-85A07A2EF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530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31C9B-D686-4969-BC8B-C6736712D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155197-D1B7-441E-9BF7-962A7A6327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528B01-2537-4FD8-9729-49375D8E9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2E856-0AAF-4147-8211-50AA8C1017D4}" type="datetime1">
              <a:rPr lang="en-US" smtClean="0"/>
              <a:t>24/11/2025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1F42C-B5D4-4D99-B52F-C36F25D63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443FEB-2545-4587-AABF-B17645343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758FB-9106-43C4-994A-85A07A2EF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298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7014C5-F424-452D-8D83-F324CEFED3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0FE532-0DD4-423A-A1A9-9F202DFE7B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784EFE-DF63-41C5-9C2E-B92E021BC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FC15C-56E7-4210-A568-8DF40BA75F52}" type="datetime1">
              <a:rPr lang="en-US" smtClean="0"/>
              <a:t>24/11/2025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F9DCF0-D722-4065-9B71-4EE39648A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9BDA82-8634-490D-8659-D54481D13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758FB-9106-43C4-994A-85A07A2EF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72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CB7C7-B409-40C7-AFF1-B0285DBF6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80ACED-2203-4E7A-8E3A-C78E9D56D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78E6F-B925-4B03-8713-1907CA56E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E1-2CB5-4821-ABED-E7FCAF6FB123}" type="datetime1">
              <a:rPr lang="en-US" smtClean="0"/>
              <a:t>24/11/2025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4732D6-9D38-4A5B-BE72-5494A29A4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04F60-CC60-45CF-BD06-087337D45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758FB-9106-43C4-994A-85A07A2EF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870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CEB19-5D8C-44A6-991F-4D6900331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6849DD-F4FC-4E85-8639-492FF0893D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900073-975B-40AF-B40F-2570F6E20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F3ACB-28F8-47BD-B970-7B1E48076A25}" type="datetime1">
              <a:rPr lang="en-US" smtClean="0"/>
              <a:t>24/11/2025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C9FBA0-BA65-42FF-9659-C71F0686F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321B2B-C6C1-4D13-B185-1121B1E4F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758FB-9106-43C4-994A-85A07A2EF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705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56DA2-67B4-4C3D-8505-F0BD16740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C2A22-FEBC-45C4-8673-B1309A92F8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EA17ED-BC39-4912-A475-C724D8BE7D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DD4EE3-7456-4553-94CC-912D980FC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E3236-2920-441A-AF75-2AE603738932}" type="datetime1">
              <a:rPr lang="en-US" smtClean="0"/>
              <a:t>24/11/2025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232D83-F3EE-40D5-8807-ED6983D6D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FD7379-BC5E-47A2-8E87-B3A7B35A8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758FB-9106-43C4-994A-85A07A2EF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344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7CD84-CEB2-4A96-B939-1F91D58FF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55518-E2C0-4128-A889-65FBA35E4C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C66DBE-912C-462E-8184-55EE97A4F3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CE302D-8AC0-4522-B2F1-356B3A2C3B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D7EF08-F4C9-491C-9C67-FF7025D99B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7150E8-CDEC-4394-88D2-EF41A80D3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9C82-82BB-4965-A69A-52202772AF31}" type="datetime1">
              <a:rPr lang="en-US" smtClean="0"/>
              <a:t>24/11/2025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5C1043-14B4-47BD-85CE-65F754498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C2CCCB-3415-473B-AA62-5C9B7BE9C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758FB-9106-43C4-994A-85A07A2EF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631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088FA-922A-4F57-B96A-63E1B4E11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32EA6B-7FD0-43C0-9857-B6CA981DE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8583A-CAF7-4E5A-B78C-B17040711324}" type="datetime1">
              <a:rPr lang="en-US" smtClean="0"/>
              <a:t>24/11/2025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090C65-9D36-4874-BE65-BC6A0552E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4AFA3E-56B2-497F-9034-959DD4C76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758FB-9106-43C4-994A-85A07A2EF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725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1459CC-6301-4894-B28E-F70508985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EFC9F-10B0-4866-B1FD-C06EF0481850}" type="datetime1">
              <a:rPr lang="en-US" smtClean="0"/>
              <a:t>24/11/2025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0401AE-FF5E-410A-93DC-300F81E3F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CA5328-E0CC-48D7-B45C-7024E4C87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758FB-9106-43C4-994A-85A07A2EF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000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CF093-6C71-4464-BD6A-4EDA1067F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725DA-38FE-4235-863A-0B2710915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38ABD4-875C-42E1-9B03-ABF5C401A0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E670F9-5A0B-4807-8618-FCD819B51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C09A6-AD38-45BC-965C-6A531093D235}" type="datetime1">
              <a:rPr lang="en-US" smtClean="0"/>
              <a:t>24/11/2025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000FF6-7114-459D-910E-545B4609D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3D1140-6806-41BC-A24A-2ED374E13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758FB-9106-43C4-994A-85A07A2EF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093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A1FDB-2F47-4218-9685-265CD2D9C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7FA556-B7E6-4AA9-B410-6C351D214B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11CDBB-FFA8-4476-85CD-B3184353DA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54857C-091C-40AB-8F2D-A20EF4B42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4BF87-E738-4B7E-BDC1-17B3784BC49D}" type="datetime1">
              <a:rPr lang="en-US" smtClean="0"/>
              <a:t>24/11/2025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C59B32-C77F-4C14-9D4B-45D97112A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98556-D128-44D5-987E-2433572A7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758FB-9106-43C4-994A-85A07A2EF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265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DC3059-9DA3-4F62-B785-3CB76E7C0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AF2FCA-A1BB-4759-AFAA-6A9512F09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6E3B44-CF6C-4EEF-99D0-F30B8084A7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6B0DF-0EA3-4293-88B3-C92F4665879A}" type="datetime1">
              <a:rPr lang="en-US" smtClean="0"/>
              <a:t>24/11/2025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2D8009-1D60-45BC-B08C-9B1DACC111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A441DB-B975-4DCF-8DC2-DC69666333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758FB-9106-43C4-994A-85A07A2EF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902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E527F4-E661-41E4-ADFA-7B2C446E5C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70245" y="3890914"/>
            <a:ext cx="7037695" cy="1161854"/>
          </a:xfrm>
        </p:spPr>
        <p:txBody>
          <a:bodyPr>
            <a:noAutofit/>
          </a:bodyPr>
          <a:lstStyle/>
          <a:p>
            <a:pPr>
              <a:lnSpc>
                <a:spcPct val="50000"/>
              </a:lnSpc>
            </a:pPr>
            <a:r>
              <a:rPr lang="en-US" sz="4800" dirty="0">
                <a:solidFill>
                  <a:schemeClr val="bg1"/>
                </a:solidFill>
                <a:latin typeface="HelveticaNeueLT Com 65 Md" panose="020B0604020202020204" pitchFamily="34" charset="0"/>
              </a:rPr>
              <a:t>UNITE Project Proposal</a:t>
            </a:r>
          </a:p>
          <a:p>
            <a:pPr>
              <a:lnSpc>
                <a:spcPct val="50000"/>
              </a:lnSpc>
            </a:pPr>
            <a:r>
              <a:rPr lang="en-US" dirty="0">
                <a:solidFill>
                  <a:schemeClr val="bg1"/>
                </a:solidFill>
                <a:latin typeface="HelveticaNeueLT Com 65 Md" panose="020B0604020202020204" pitchFamily="34" charset="0"/>
              </a:rPr>
              <a:t>Remote Health Parameter Monitoring and Data</a:t>
            </a:r>
          </a:p>
          <a:p>
            <a:pPr>
              <a:lnSpc>
                <a:spcPct val="50000"/>
              </a:lnSpc>
            </a:pPr>
            <a:r>
              <a:rPr lang="en-US" dirty="0">
                <a:solidFill>
                  <a:schemeClr val="bg1"/>
                </a:solidFill>
                <a:latin typeface="HelveticaNeueLT Com 65 Md" panose="020B0604020202020204" pitchFamily="34" charset="0"/>
              </a:rPr>
              <a:t> Analysis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FFD8BD7-87B3-A9B3-9305-31B58CD5DC06}"/>
              </a:ext>
            </a:extLst>
          </p:cNvPr>
          <p:cNvSpPr txBox="1"/>
          <p:nvPr/>
        </p:nvSpPr>
        <p:spPr>
          <a:xfrm>
            <a:off x="7646870" y="5769015"/>
            <a:ext cx="41610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Mihaela Vida -  Lecturer  </a:t>
            </a:r>
          </a:p>
          <a:p>
            <a:pPr algn="r"/>
            <a:r>
              <a:rPr lang="en-US" dirty="0">
                <a:solidFill>
                  <a:schemeClr val="bg1"/>
                </a:solidFill>
              </a:rPr>
              <a:t>Liliana Filip - Project Manager </a:t>
            </a:r>
          </a:p>
          <a:p>
            <a:pPr algn="r"/>
            <a:r>
              <a:rPr lang="en-US" dirty="0">
                <a:solidFill>
                  <a:schemeClr val="bg1"/>
                </a:solidFill>
              </a:rPr>
              <a:t>November 2025</a:t>
            </a:r>
          </a:p>
        </p:txBody>
      </p:sp>
      <p:pic>
        <p:nvPicPr>
          <p:cNvPr id="5" name="Picture 4" descr="A blue background with white text&#10;&#10;AI-generated content may be incorrect.">
            <a:extLst>
              <a:ext uri="{FF2B5EF4-FFF2-40B4-BE49-F238E27FC236}">
                <a16:creationId xmlns:a16="http://schemas.microsoft.com/office/drawing/2014/main" id="{E4903F05-8A4E-9443-DB7F-E450D251DA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719" y="909930"/>
            <a:ext cx="3006868" cy="102885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A782CFF-4C7F-D8E9-16A3-7B592AC290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27721" y="941614"/>
            <a:ext cx="3980247" cy="864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958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AB8041-AC6B-2CE7-A525-BE265A1EBA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B1E32E32-D780-FD08-F741-7EBA147FD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6137"/>
            <a:ext cx="10515600" cy="1144588"/>
          </a:xfrm>
        </p:spPr>
        <p:txBody>
          <a:bodyPr>
            <a:normAutofit fontScale="90000"/>
          </a:bodyPr>
          <a:lstStyle/>
          <a:p>
            <a:r>
              <a:rPr lang="en-US" sz="4800" dirty="0">
                <a:latin typeface="HelveticaNeueLT Com 65 Md" panose="020B0604020202020204" pitchFamily="34" charset="0"/>
              </a:rPr>
              <a:t>Romanian Consortium Parties to be involved in the Project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CFD0CF0D-FD52-3265-6E18-1BABD5D1A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8159" y="2424776"/>
            <a:ext cx="10515600" cy="3489888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HelveticaNeueLT Com 65 Md" panose="020B0604020202020204" pitchFamily="34" charset="0"/>
              </a:rPr>
              <a:t>Consortium Leader: Polytechnic University from </a:t>
            </a:r>
            <a:r>
              <a:rPr lang="en-US" dirty="0" err="1">
                <a:latin typeface="HelveticaNeueLT Com 65 Md" panose="020B0604020202020204" pitchFamily="34" charset="0"/>
              </a:rPr>
              <a:t>Timi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şoara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endParaRPr lang="en-US" sz="2800" dirty="0">
              <a:latin typeface="HelveticaNeueLT Com 65 Md" panose="020B0604020202020204" pitchFamily="34" charset="0"/>
            </a:endParaRPr>
          </a:p>
          <a:p>
            <a:endParaRPr lang="en-US" dirty="0"/>
          </a:p>
          <a:p>
            <a:r>
              <a:rPr lang="en-US" dirty="0"/>
              <a:t>Large company: ETA2U – ITC Company, responsible for the monitoring system</a:t>
            </a:r>
          </a:p>
          <a:p>
            <a:endParaRPr lang="en-US" dirty="0"/>
          </a:p>
          <a:p>
            <a:r>
              <a:rPr lang="en-US" dirty="0"/>
              <a:t>User: </a:t>
            </a:r>
            <a:r>
              <a:rPr lang="en-US" dirty="0" err="1"/>
              <a:t>Timi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ş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/>
              <a:t>County Emergency Hospital “ Pius  </a:t>
            </a:r>
            <a:r>
              <a:rPr lang="en-US" dirty="0" err="1"/>
              <a:t>Br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ȋnzeu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” for monitoring the health status of pregnant women before and after child birth.  Obviously, the use cases can be extended to other type of patients as well.</a:t>
            </a:r>
            <a:endParaRPr lang="en-US" dirty="0">
              <a:latin typeface="HelveticaNeueLT Com 65 Md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426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A4520B-A291-819D-3834-22BA5BC26F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0E310371-9806-21A3-352E-9495A145E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6137"/>
            <a:ext cx="10515600" cy="1144588"/>
          </a:xfrm>
        </p:spPr>
        <p:txBody>
          <a:bodyPr>
            <a:normAutofit/>
          </a:bodyPr>
          <a:lstStyle/>
          <a:p>
            <a:r>
              <a:rPr lang="en-US" sz="4800" dirty="0">
                <a:latin typeface="HelveticaNeueLT Com 65 Md" panose="020B0604020202020204" pitchFamily="34" charset="0"/>
              </a:rPr>
              <a:t>Project preliminary information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0BB2A4F-5E1B-C40C-689D-0DA116E910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0420" y="2582128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latin typeface="HelveticaNeueLT Com 65 Md" panose="020B0604020202020204" pitchFamily="34" charset="0"/>
                <a:cs typeface="Arial" panose="020B0604020202020204" pitchFamily="34" charset="0"/>
              </a:rPr>
              <a:t>Innovation challenges: </a:t>
            </a:r>
            <a:r>
              <a:rPr lang="en-US" dirty="0"/>
              <a:t>Digital Innovations Advancing More Personalized and Human-Centric Remote Care</a:t>
            </a:r>
            <a:endParaRPr lang="en-US" b="1" dirty="0">
              <a:latin typeface="HelveticaNeueLT Com 65 Md" panose="020B0604020202020204" pitchFamily="34" charset="0"/>
              <a:cs typeface="Arial" panose="020B0604020202020204" pitchFamily="34" charset="0"/>
            </a:endParaRPr>
          </a:p>
          <a:p>
            <a:pPr marL="228600" lvl="1">
              <a:spcBef>
                <a:spcPts val="1000"/>
              </a:spcBef>
            </a:pPr>
            <a:endParaRPr lang="en-US" sz="2800" dirty="0">
              <a:latin typeface="HelveticaNeueLT Com 65 Md" panose="020B0604020202020204" pitchFamily="34" charset="0"/>
            </a:endParaRPr>
          </a:p>
          <a:p>
            <a:r>
              <a:rPr lang="en-US" b="1" dirty="0">
                <a:latin typeface="HelveticaNeueLT Com 65 Md" panose="020B0604020202020204" pitchFamily="34" charset="0"/>
                <a:cs typeface="Arial" panose="020B0604020202020204" pitchFamily="34" charset="0"/>
              </a:rPr>
              <a:t>P4 medicine engagement: </a:t>
            </a:r>
            <a:r>
              <a:rPr lang="en-US" dirty="0">
                <a:latin typeface="HelveticaNeueLT Com 65 Md" panose="020B0604020202020204" pitchFamily="34" charset="0"/>
                <a:cs typeface="Arial" panose="020B0604020202020204" pitchFamily="34" charset="0"/>
              </a:rPr>
              <a:t>developing effective digital health solutions relying on new technologies and close collaboration with healthcare organizations and patients.</a:t>
            </a:r>
          </a:p>
          <a:p>
            <a:endParaRPr lang="en-US" b="1" dirty="0">
              <a:latin typeface="HelveticaNeueLT Com 65 Md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HelveticaNeueLT Com 65 Md" panose="020B0604020202020204" pitchFamily="34" charset="0"/>
                <a:cs typeface="Arial" panose="020B0604020202020204" pitchFamily="34" charset="0"/>
              </a:rPr>
              <a:t>New innovative technologies (</a:t>
            </a:r>
            <a:r>
              <a:rPr lang="en-US" dirty="0">
                <a:latin typeface="HelveticaNeueLT Com 65 Md" panose="020B0604020202020204" pitchFamily="34" charset="0"/>
                <a:cs typeface="Arial" panose="020B0604020202020204" pitchFamily="34" charset="0"/>
              </a:rPr>
              <a:t>IoT, smart sensors, machine learning (ML) and AI) tackle a human-centric and personalized medicine approach.</a:t>
            </a:r>
          </a:p>
          <a:p>
            <a:endParaRPr lang="en-US" b="1" dirty="0">
              <a:latin typeface="HelveticaNeueLT Com 65 Md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418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68AECB-082F-4AE1-75B5-0A1E5E76D2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4466A90-944A-4E22-D52A-152ADE9FD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6137"/>
            <a:ext cx="10515600" cy="1144588"/>
          </a:xfrm>
        </p:spPr>
        <p:txBody>
          <a:bodyPr>
            <a:normAutofit/>
          </a:bodyPr>
          <a:lstStyle/>
          <a:p>
            <a:pPr lvl="0"/>
            <a:r>
              <a:rPr lang="en-US" sz="4800" dirty="0">
                <a:latin typeface="HelveticaNeueLT Com 65 Md" panose="020B0604020202020204" pitchFamily="34" charset="0"/>
              </a:rPr>
              <a:t>Project Presentation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C1733EB0-CF92-9267-5845-0CA511D0CC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8159" y="2424776"/>
            <a:ext cx="10515600" cy="3489888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Scope:  </a:t>
            </a:r>
            <a:r>
              <a:rPr lang="en-US" dirty="0"/>
              <a:t>A Monitoring System able to support Medical </a:t>
            </a:r>
            <a:r>
              <a:rPr lang="en-US" dirty="0" err="1"/>
              <a:t>Practioners</a:t>
            </a:r>
            <a:r>
              <a:rPr lang="en-US" dirty="0"/>
              <a:t>, Hospital/ Clinic  Specialists with real time data, alert thresholds, and next to </a:t>
            </a:r>
            <a:r>
              <a:rPr lang="en-US" dirty="0" err="1"/>
              <a:t>ge</a:t>
            </a:r>
            <a:r>
              <a:rPr lang="ro-RO" dirty="0" err="1"/>
              <a:t>nerate</a:t>
            </a:r>
            <a:r>
              <a:rPr lang="ro-RO" dirty="0"/>
              <a:t> </a:t>
            </a:r>
            <a:r>
              <a:rPr lang="ro-RO" dirty="0" err="1"/>
              <a:t>predictions</a:t>
            </a:r>
            <a:r>
              <a:rPr lang="ro-RO" dirty="0"/>
              <a:t> on </a:t>
            </a:r>
            <a:r>
              <a:rPr lang="ro-RO" dirty="0" err="1"/>
              <a:t>the</a:t>
            </a:r>
            <a:r>
              <a:rPr lang="ro-RO" dirty="0"/>
              <a:t> </a:t>
            </a:r>
            <a:r>
              <a:rPr lang="ro-RO" dirty="0" err="1"/>
              <a:t>health</a:t>
            </a:r>
            <a:r>
              <a:rPr lang="ro-RO" dirty="0"/>
              <a:t> status,  </a:t>
            </a:r>
            <a:r>
              <a:rPr lang="en-US" dirty="0"/>
              <a:t>p</a:t>
            </a:r>
            <a:r>
              <a:rPr lang="ro-RO" dirty="0" err="1"/>
              <a:t>atient</a:t>
            </a:r>
            <a:r>
              <a:rPr lang="ro-RO" dirty="0"/>
              <a:t> specific care </a:t>
            </a:r>
            <a:r>
              <a:rPr lang="ro-RO" dirty="0" err="1"/>
              <a:t>needs</a:t>
            </a:r>
            <a:r>
              <a:rPr lang="ro-RO" dirty="0"/>
              <a:t> </a:t>
            </a:r>
            <a:r>
              <a:rPr lang="ro-RO" dirty="0" err="1"/>
              <a:t>including</a:t>
            </a:r>
            <a:r>
              <a:rPr lang="ro-RO" dirty="0"/>
              <a:t> </a:t>
            </a:r>
            <a:r>
              <a:rPr lang="ro-RO" dirty="0" err="1"/>
              <a:t>medication</a:t>
            </a:r>
            <a:r>
              <a:rPr lang="en-US" dirty="0"/>
              <a:t> updates.</a:t>
            </a:r>
          </a:p>
          <a:p>
            <a:endParaRPr lang="en-US" b="1" dirty="0"/>
          </a:p>
          <a:p>
            <a:r>
              <a:rPr lang="en-US" b="1" dirty="0"/>
              <a:t>Advanced Applications &amp; Tools: </a:t>
            </a:r>
            <a:r>
              <a:rPr lang="en-US" dirty="0"/>
              <a:t>ML/AI, IoT, Smart Sensors integrated in an </a:t>
            </a:r>
            <a:r>
              <a:rPr lang="ro-RO" dirty="0"/>
              <a:t>Arm Band </a:t>
            </a:r>
            <a:r>
              <a:rPr lang="ro-RO" dirty="0" err="1"/>
              <a:t>LoRaWAN</a:t>
            </a:r>
            <a:r>
              <a:rPr lang="ro-RO" dirty="0"/>
              <a:t>® </a:t>
            </a:r>
            <a:r>
              <a:rPr lang="ro-RO" dirty="0" err="1"/>
              <a:t>Device</a:t>
            </a:r>
            <a:r>
              <a:rPr lang="ro-RO" dirty="0"/>
              <a:t> for </a:t>
            </a:r>
            <a:r>
              <a:rPr lang="ro-RO" dirty="0" err="1"/>
              <a:t>the</a:t>
            </a:r>
            <a:r>
              <a:rPr lang="ro-RO" dirty="0"/>
              <a:t> </a:t>
            </a:r>
            <a:r>
              <a:rPr lang="ro-RO" dirty="0" err="1"/>
              <a:t>Health</a:t>
            </a:r>
            <a:r>
              <a:rPr lang="ro-RO" dirty="0"/>
              <a:t> Monitoring</a:t>
            </a:r>
            <a:r>
              <a:rPr lang="en-US" dirty="0"/>
              <a:t>.</a:t>
            </a:r>
          </a:p>
          <a:p>
            <a:endParaRPr lang="en-US" b="1" dirty="0"/>
          </a:p>
          <a:p>
            <a:pPr lvl="0"/>
            <a:r>
              <a:rPr lang="en-US" b="1" dirty="0"/>
              <a:t>Health parameters to be monitored: </a:t>
            </a:r>
            <a:r>
              <a:rPr lang="ro-RO" dirty="0"/>
              <a:t>Body </a:t>
            </a:r>
            <a:r>
              <a:rPr lang="ro-RO" dirty="0" err="1"/>
              <a:t>Temperature</a:t>
            </a:r>
            <a:r>
              <a:rPr lang="en-US" dirty="0"/>
              <a:t>, </a:t>
            </a:r>
            <a:r>
              <a:rPr lang="ro-RO" dirty="0"/>
              <a:t>SP02  (</a:t>
            </a:r>
            <a:r>
              <a:rPr lang="ro-RO" dirty="0" err="1"/>
              <a:t>periferal</a:t>
            </a:r>
            <a:r>
              <a:rPr lang="ro-RO" dirty="0"/>
              <a:t> </a:t>
            </a:r>
            <a:r>
              <a:rPr lang="ro-RO" dirty="0" err="1"/>
              <a:t>oxygen</a:t>
            </a:r>
            <a:r>
              <a:rPr lang="ro-RO" dirty="0"/>
              <a:t> </a:t>
            </a:r>
            <a:r>
              <a:rPr lang="ro-RO" dirty="0" err="1"/>
              <a:t>saturation</a:t>
            </a:r>
            <a:r>
              <a:rPr lang="ro-RO" dirty="0"/>
              <a:t>)</a:t>
            </a:r>
            <a:r>
              <a:rPr lang="en-US" dirty="0"/>
              <a:t>, </a:t>
            </a:r>
            <a:r>
              <a:rPr lang="ro-RO" dirty="0" err="1"/>
              <a:t>Heart</a:t>
            </a:r>
            <a:r>
              <a:rPr lang="ro-RO" dirty="0"/>
              <a:t> Rate</a:t>
            </a:r>
            <a:r>
              <a:rPr lang="en-US" dirty="0"/>
              <a:t> and </a:t>
            </a:r>
            <a:r>
              <a:rPr lang="ro-RO" dirty="0" err="1"/>
              <a:t>Respiration</a:t>
            </a:r>
            <a:r>
              <a:rPr lang="ro-RO" dirty="0"/>
              <a:t> Rate</a:t>
            </a:r>
            <a:r>
              <a:rPr lang="en-US" dirty="0"/>
              <a:t>.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>
              <a:latin typeface="HelveticaNeueLT Com 65 Md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856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BE9718-54E1-766A-7CB4-C31F9F7D60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1B9D0502-7B77-F77F-F655-1FBD23252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6137"/>
            <a:ext cx="10515600" cy="1144588"/>
          </a:xfrm>
        </p:spPr>
        <p:txBody>
          <a:bodyPr>
            <a:normAutofit fontScale="90000"/>
          </a:bodyPr>
          <a:lstStyle/>
          <a:p>
            <a:pPr lvl="0"/>
            <a:r>
              <a:rPr lang="en-US" sz="4800" dirty="0">
                <a:latin typeface="HelveticaNeueLT Com 65 Md" panose="020B0604020202020204" pitchFamily="34" charset="0"/>
              </a:rPr>
              <a:t>Why an Arm Band </a:t>
            </a:r>
            <a:r>
              <a:rPr lang="en-US" sz="4800" dirty="0" err="1">
                <a:latin typeface="HelveticaNeueLT Com 65 Md" panose="020B0604020202020204" pitchFamily="34" charset="0"/>
              </a:rPr>
              <a:t>LoRaWAN</a:t>
            </a:r>
            <a:r>
              <a:rPr lang="ro-RO" sz="4800" dirty="0"/>
              <a:t>® </a:t>
            </a:r>
            <a:r>
              <a:rPr lang="en-US" sz="4800" dirty="0">
                <a:latin typeface="HelveticaNeueLT Com 65 Md" panose="020B0604020202020204" pitchFamily="34" charset="0"/>
              </a:rPr>
              <a:t>Device for the Health Monitoring?</a:t>
            </a:r>
            <a:endParaRPr lang="en-US" sz="4800" dirty="0">
              <a:latin typeface="HelveticaNeueLT Com 65 Md" panose="020B0604020202020204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533FB754-3331-327A-B242-3B4A2BB632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8159" y="2424776"/>
            <a:ext cx="10515600" cy="3489888"/>
          </a:xfrm>
        </p:spPr>
        <p:txBody>
          <a:bodyPr>
            <a:normAutofit/>
          </a:bodyPr>
          <a:lstStyle/>
          <a:p>
            <a:r>
              <a:rPr lang="en-US" dirty="0"/>
              <a:t>C</a:t>
            </a:r>
            <a:r>
              <a:rPr lang="ro-RO" dirty="0" err="1"/>
              <a:t>ompliant</a:t>
            </a:r>
            <a:r>
              <a:rPr lang="ro-RO" dirty="0"/>
              <a:t> </a:t>
            </a:r>
            <a:r>
              <a:rPr lang="ro-RO" dirty="0" err="1"/>
              <a:t>with</a:t>
            </a:r>
            <a:r>
              <a:rPr lang="ro-RO" dirty="0"/>
              <a:t> </a:t>
            </a:r>
            <a:r>
              <a:rPr lang="ro-RO" dirty="0" err="1"/>
              <a:t>the</a:t>
            </a:r>
            <a:r>
              <a:rPr lang="ro-RO" dirty="0"/>
              <a:t> </a:t>
            </a:r>
            <a:r>
              <a:rPr lang="ro-RO" dirty="0" err="1"/>
              <a:t>safety</a:t>
            </a:r>
            <a:r>
              <a:rPr lang="ro-RO" dirty="0"/>
              <a:t> standard IEC 60950-1 (CE)</a:t>
            </a:r>
            <a:r>
              <a:rPr lang="en-US" dirty="0"/>
              <a:t>.</a:t>
            </a:r>
          </a:p>
          <a:p>
            <a:r>
              <a:rPr lang="en-US" dirty="0"/>
              <a:t>D</a:t>
            </a:r>
            <a:r>
              <a:rPr lang="ro-RO" dirty="0" err="1"/>
              <a:t>ata</a:t>
            </a:r>
            <a:r>
              <a:rPr lang="ro-RO" dirty="0"/>
              <a:t> are </a:t>
            </a:r>
            <a:r>
              <a:rPr lang="ro-RO" dirty="0" err="1"/>
              <a:t>protected</a:t>
            </a:r>
            <a:r>
              <a:rPr lang="ro-RO" dirty="0"/>
              <a:t> </a:t>
            </a:r>
            <a:r>
              <a:rPr lang="ro-RO" dirty="0" err="1"/>
              <a:t>with</a:t>
            </a:r>
            <a:r>
              <a:rPr lang="ro-RO" dirty="0"/>
              <a:t> </a:t>
            </a:r>
            <a:r>
              <a:rPr lang="en-US" dirty="0"/>
              <a:t>the s</a:t>
            </a:r>
            <a:r>
              <a:rPr lang="ro-RO" dirty="0" err="1"/>
              <a:t>tate</a:t>
            </a:r>
            <a:r>
              <a:rPr lang="ro-RO" dirty="0"/>
              <a:t>-of-</a:t>
            </a:r>
            <a:r>
              <a:rPr lang="ro-RO" dirty="0" err="1"/>
              <a:t>the</a:t>
            </a:r>
            <a:r>
              <a:rPr lang="ro-RO" dirty="0"/>
              <a:t>-</a:t>
            </a:r>
            <a:r>
              <a:rPr lang="ro-RO" dirty="0" err="1"/>
              <a:t>art</a:t>
            </a:r>
            <a:r>
              <a:rPr lang="ro-RO" dirty="0"/>
              <a:t> </a:t>
            </a:r>
            <a:r>
              <a:rPr lang="ro-RO" dirty="0" err="1"/>
              <a:t>security</a:t>
            </a:r>
            <a:r>
              <a:rPr lang="ro-RO" dirty="0"/>
              <a:t> </a:t>
            </a:r>
            <a:r>
              <a:rPr lang="ro-RO" dirty="0" err="1"/>
              <a:t>properties</a:t>
            </a:r>
            <a:r>
              <a:rPr lang="en-US" dirty="0"/>
              <a:t>.</a:t>
            </a:r>
          </a:p>
          <a:p>
            <a:r>
              <a:rPr lang="en-US" dirty="0"/>
              <a:t>D</a:t>
            </a:r>
            <a:r>
              <a:rPr lang="ro-RO" dirty="0" err="1"/>
              <a:t>evice</a:t>
            </a:r>
            <a:r>
              <a:rPr lang="ro-RO" dirty="0"/>
              <a:t> </a:t>
            </a:r>
            <a:r>
              <a:rPr lang="ro-RO" dirty="0" err="1"/>
              <a:t>was</a:t>
            </a:r>
            <a:r>
              <a:rPr lang="ro-RO" dirty="0"/>
              <a:t> </a:t>
            </a:r>
            <a:r>
              <a:rPr lang="ro-RO" dirty="0" err="1"/>
              <a:t>tested</a:t>
            </a:r>
            <a:r>
              <a:rPr lang="ro-RO" dirty="0"/>
              <a:t> </a:t>
            </a:r>
            <a:r>
              <a:rPr lang="ro-RO" dirty="0" err="1"/>
              <a:t>to</a:t>
            </a:r>
            <a:r>
              <a:rPr lang="ro-RO" dirty="0"/>
              <a:t> </a:t>
            </a:r>
            <a:r>
              <a:rPr lang="ro-RO" dirty="0" err="1"/>
              <a:t>ensure</a:t>
            </a:r>
            <a:r>
              <a:rPr lang="ro-RO" dirty="0"/>
              <a:t>  </a:t>
            </a:r>
            <a:r>
              <a:rPr lang="ro-RO" dirty="0" err="1"/>
              <a:t>the</a:t>
            </a:r>
            <a:r>
              <a:rPr lang="ro-RO" dirty="0"/>
              <a:t> </a:t>
            </a:r>
            <a:r>
              <a:rPr lang="ro-RO" dirty="0" err="1"/>
              <a:t>right</a:t>
            </a:r>
            <a:r>
              <a:rPr lang="ro-RO" dirty="0"/>
              <a:t> data </a:t>
            </a:r>
            <a:r>
              <a:rPr lang="ro-RO" dirty="0" err="1"/>
              <a:t>receptio</a:t>
            </a:r>
            <a:r>
              <a:rPr lang="en-US" dirty="0"/>
              <a:t>n: FCC 15.247, FCC 15.209.</a:t>
            </a:r>
            <a:endParaRPr lang="en-US" b="1" dirty="0"/>
          </a:p>
          <a:p>
            <a:pPr lvl="0"/>
            <a:endParaRPr lang="en-US" b="1" dirty="0"/>
          </a:p>
          <a:p>
            <a:endParaRPr lang="en-US" b="1" dirty="0"/>
          </a:p>
          <a:p>
            <a:endParaRPr lang="en-US" b="1" dirty="0">
              <a:latin typeface="HelveticaNeueLT Com 65 Md" panose="020B0604020202020204" pitchFamily="34" charset="0"/>
            </a:endParaRPr>
          </a:p>
        </p:txBody>
      </p:sp>
      <p:pic>
        <p:nvPicPr>
          <p:cNvPr id="2" name="Picture 1" descr="A white device with a grey strap around it&#10;&#10;AI-generated content may be incorrect.">
            <a:extLst>
              <a:ext uri="{FF2B5EF4-FFF2-40B4-BE49-F238E27FC236}">
                <a16:creationId xmlns:a16="http://schemas.microsoft.com/office/drawing/2014/main" id="{EDF44589-EC07-C7CE-3DEA-74603123D1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768" y="4032654"/>
            <a:ext cx="3645090" cy="2396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995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816B66-594D-C83C-233C-289266E44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D6413439-3A35-3141-050E-A22FCF342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6137"/>
            <a:ext cx="10515600" cy="1144588"/>
          </a:xfrm>
        </p:spPr>
        <p:txBody>
          <a:bodyPr>
            <a:normAutofit/>
          </a:bodyPr>
          <a:lstStyle/>
          <a:p>
            <a:pPr lvl="0"/>
            <a:r>
              <a:rPr lang="en-US" sz="4300" dirty="0">
                <a:latin typeface="HelveticaNeueLT Com 65 Md" panose="020B0604020202020204"/>
              </a:rPr>
              <a:t>Consortium needs 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FD9037EC-641E-756B-8418-0EA71192C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355" y="2042637"/>
            <a:ext cx="10515600" cy="4139797"/>
          </a:xfrm>
        </p:spPr>
        <p:txBody>
          <a:bodyPr>
            <a:normAutofit/>
          </a:bodyPr>
          <a:lstStyle/>
          <a:p>
            <a:r>
              <a:rPr lang="en-US" dirty="0"/>
              <a:t>A Hospital/Care Unit  agreeing with  the monitoring system concerning the previous mentioned parameters for a specific number of patients.</a:t>
            </a:r>
          </a:p>
          <a:p>
            <a:r>
              <a:rPr lang="en-US" dirty="0"/>
              <a:t>A </a:t>
            </a:r>
            <a:r>
              <a:rPr lang="ro-RO" dirty="0"/>
              <a:t>SME </a:t>
            </a:r>
            <a:r>
              <a:rPr lang="ro-RO" dirty="0" err="1"/>
              <a:t>able</a:t>
            </a:r>
            <a:r>
              <a:rPr lang="ro-RO" dirty="0"/>
              <a:t> </a:t>
            </a:r>
            <a:r>
              <a:rPr lang="ro-RO" dirty="0" err="1"/>
              <a:t>to</a:t>
            </a:r>
            <a:r>
              <a:rPr lang="ro-RO" dirty="0"/>
              <a:t> </a:t>
            </a:r>
            <a:r>
              <a:rPr lang="ro-RO" dirty="0" err="1"/>
              <a:t>overview</a:t>
            </a:r>
            <a:r>
              <a:rPr lang="ro-RO" dirty="0"/>
              <a:t> </a:t>
            </a:r>
            <a:r>
              <a:rPr lang="ro-RO" dirty="0" err="1"/>
              <a:t>the</a:t>
            </a:r>
            <a:r>
              <a:rPr lang="ro-RO" dirty="0"/>
              <a:t> </a:t>
            </a:r>
            <a:r>
              <a:rPr lang="ro-RO" dirty="0" err="1"/>
              <a:t>LoRaWAN</a:t>
            </a:r>
            <a:r>
              <a:rPr lang="ro-RO" dirty="0"/>
              <a:t>® </a:t>
            </a:r>
            <a:r>
              <a:rPr lang="en-US" dirty="0"/>
              <a:t>network and the </a:t>
            </a:r>
            <a:r>
              <a:rPr lang="ro-RO" dirty="0"/>
              <a:t>monitoring </a:t>
            </a:r>
            <a:r>
              <a:rPr lang="ro-RO" dirty="0" err="1"/>
              <a:t>system</a:t>
            </a:r>
            <a:r>
              <a:rPr lang="ro-RO" dirty="0"/>
              <a:t> in </a:t>
            </a:r>
            <a:r>
              <a:rPr lang="ro-RO" dirty="0" err="1"/>
              <a:t>the</a:t>
            </a:r>
            <a:r>
              <a:rPr lang="ro-RO" dirty="0"/>
              <a:t> specific </a:t>
            </a:r>
            <a:r>
              <a:rPr lang="en-US" dirty="0"/>
              <a:t>user </a:t>
            </a:r>
            <a:r>
              <a:rPr lang="ro-RO" dirty="0" err="1"/>
              <a:t>area</a:t>
            </a:r>
            <a:r>
              <a:rPr lang="ro-RO" dirty="0"/>
              <a:t> </a:t>
            </a:r>
            <a:r>
              <a:rPr lang="ro-RO" dirty="0" err="1"/>
              <a:t>during</a:t>
            </a:r>
            <a:r>
              <a:rPr lang="ro-RO" dirty="0"/>
              <a:t> </a:t>
            </a:r>
            <a:r>
              <a:rPr lang="ro-RO" dirty="0" err="1"/>
              <a:t>the</a:t>
            </a:r>
            <a:r>
              <a:rPr lang="ro-RO" dirty="0"/>
              <a:t> Project </a:t>
            </a:r>
            <a:r>
              <a:rPr lang="ro-RO" dirty="0" err="1"/>
              <a:t>life</a:t>
            </a:r>
            <a:r>
              <a:rPr lang="en-US" dirty="0"/>
              <a:t>.</a:t>
            </a:r>
          </a:p>
          <a:p>
            <a:r>
              <a:rPr lang="ro-RO" dirty="0" err="1"/>
              <a:t>Investement</a:t>
            </a:r>
            <a:r>
              <a:rPr lang="ro-RO" dirty="0"/>
              <a:t> </a:t>
            </a:r>
            <a:r>
              <a:rPr lang="ro-RO" dirty="0" err="1"/>
              <a:t>costs</a:t>
            </a:r>
            <a:r>
              <a:rPr lang="ro-RO" dirty="0"/>
              <a:t> in </a:t>
            </a:r>
            <a:r>
              <a:rPr lang="ro-RO" dirty="0" err="1"/>
              <a:t>the</a:t>
            </a:r>
            <a:r>
              <a:rPr lang="ro-RO" dirty="0"/>
              <a:t> </a:t>
            </a:r>
            <a:r>
              <a:rPr lang="ro-RO" dirty="0" err="1"/>
              <a:t>LoRaWAN</a:t>
            </a:r>
            <a:r>
              <a:rPr lang="ro-RO" dirty="0"/>
              <a:t>® </a:t>
            </a:r>
            <a:r>
              <a:rPr lang="ro-RO" dirty="0" err="1"/>
              <a:t>network</a:t>
            </a:r>
            <a:r>
              <a:rPr lang="ro-RO" dirty="0"/>
              <a:t>  </a:t>
            </a:r>
            <a:r>
              <a:rPr lang="ro-RO" dirty="0" err="1"/>
              <a:t>can</a:t>
            </a:r>
            <a:r>
              <a:rPr lang="ro-RO" dirty="0"/>
              <a:t> </a:t>
            </a:r>
            <a:r>
              <a:rPr lang="ro-RO" dirty="0" err="1"/>
              <a:t>be</a:t>
            </a:r>
            <a:r>
              <a:rPr lang="ro-RO" dirty="0"/>
              <a:t> </a:t>
            </a:r>
            <a:r>
              <a:rPr lang="ro-RO" dirty="0" err="1"/>
              <a:t>with</a:t>
            </a:r>
            <a:r>
              <a:rPr lang="ro-RO" dirty="0"/>
              <a:t> </a:t>
            </a:r>
            <a:r>
              <a:rPr lang="en-US" dirty="0"/>
              <a:t>the </a:t>
            </a:r>
            <a:r>
              <a:rPr lang="ro-RO" dirty="0" err="1"/>
              <a:t>Hospital</a:t>
            </a:r>
            <a:r>
              <a:rPr lang="ro-RO" dirty="0"/>
              <a:t> or SME, </a:t>
            </a:r>
            <a:r>
              <a:rPr lang="ro-RO" dirty="0" err="1"/>
              <a:t>up</a:t>
            </a:r>
            <a:r>
              <a:rPr lang="ro-RO" dirty="0"/>
              <a:t> </a:t>
            </a:r>
            <a:r>
              <a:rPr lang="ro-RO" dirty="0" err="1"/>
              <a:t>to</a:t>
            </a:r>
            <a:r>
              <a:rPr lang="ro-RO" dirty="0"/>
              <a:t> </a:t>
            </a:r>
            <a:r>
              <a:rPr lang="ro-RO" dirty="0" err="1"/>
              <a:t>the</a:t>
            </a:r>
            <a:r>
              <a:rPr lang="ro-RO" dirty="0"/>
              <a:t>  local </a:t>
            </a:r>
            <a:r>
              <a:rPr lang="ro-RO" dirty="0" err="1"/>
              <a:t>arrangement</a:t>
            </a:r>
            <a:r>
              <a:rPr lang="en-US" dirty="0"/>
              <a:t>s.</a:t>
            </a:r>
          </a:p>
          <a:p>
            <a:r>
              <a:rPr lang="ro-RO" dirty="0"/>
              <a:t>ETA2U </a:t>
            </a:r>
            <a:r>
              <a:rPr lang="en-US" dirty="0"/>
              <a:t>will </a:t>
            </a:r>
            <a:r>
              <a:rPr lang="ro-RO" dirty="0" err="1"/>
              <a:t>provide</a:t>
            </a:r>
            <a:r>
              <a:rPr lang="ro-RO" dirty="0"/>
              <a:t> </a:t>
            </a:r>
            <a:r>
              <a:rPr lang="en-US"/>
              <a:t>all </a:t>
            </a:r>
            <a:r>
              <a:rPr lang="ro-RO"/>
              <a:t>the</a:t>
            </a:r>
            <a:r>
              <a:rPr lang="ro-RO" dirty="0"/>
              <a:t> </a:t>
            </a:r>
            <a:r>
              <a:rPr lang="ro-RO" dirty="0" err="1"/>
              <a:t>necessary</a:t>
            </a:r>
            <a:r>
              <a:rPr lang="ro-RO" dirty="0"/>
              <a:t> </a:t>
            </a:r>
            <a:r>
              <a:rPr lang="ro-RO" dirty="0" err="1"/>
              <a:t>information</a:t>
            </a:r>
            <a:r>
              <a:rPr lang="ro-RO" dirty="0"/>
              <a:t> on </a:t>
            </a:r>
            <a:r>
              <a:rPr lang="ro-RO" dirty="0" err="1"/>
              <a:t>the</a:t>
            </a:r>
            <a:r>
              <a:rPr lang="ro-RO" dirty="0"/>
              <a:t> hardware &amp; software </a:t>
            </a:r>
            <a:r>
              <a:rPr lang="ro-RO" dirty="0" err="1"/>
              <a:t>require</a:t>
            </a:r>
            <a:r>
              <a:rPr lang="en-US" dirty="0" err="1"/>
              <a:t>ments</a:t>
            </a:r>
            <a:r>
              <a:rPr lang="ro-RO" dirty="0"/>
              <a:t> for </a:t>
            </a:r>
            <a:r>
              <a:rPr lang="ro-RO" dirty="0" err="1"/>
              <a:t>that</a:t>
            </a:r>
            <a:r>
              <a:rPr lang="ro-RO" dirty="0"/>
              <a:t> </a:t>
            </a:r>
            <a:r>
              <a:rPr lang="ro-RO" dirty="0" err="1"/>
              <a:t>purpose</a:t>
            </a:r>
            <a:r>
              <a:rPr lang="ro-RO" dirty="0"/>
              <a:t>. 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>
              <a:latin typeface="HelveticaNeueLT Com 65 Md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994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2254D6-D005-FFF8-C3C6-12D9679739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A10528F-8AF7-3B41-CF6D-FB79C9D174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70245" y="3890914"/>
            <a:ext cx="7037695" cy="1161854"/>
          </a:xfrm>
        </p:spPr>
        <p:txBody>
          <a:bodyPr>
            <a:noAutofit/>
          </a:bodyPr>
          <a:lstStyle/>
          <a:p>
            <a:pPr>
              <a:lnSpc>
                <a:spcPct val="50000"/>
              </a:lnSpc>
            </a:pPr>
            <a:r>
              <a:rPr lang="en-US" sz="4800" dirty="0">
                <a:solidFill>
                  <a:schemeClr val="bg1"/>
                </a:solidFill>
                <a:latin typeface="HelveticaNeueLT Com 65 Md" panose="020B0604020202020204" pitchFamily="34" charset="0"/>
              </a:rPr>
              <a:t>UNITE Project Proposal</a:t>
            </a:r>
          </a:p>
          <a:p>
            <a:pPr>
              <a:lnSpc>
                <a:spcPct val="50000"/>
              </a:lnSpc>
            </a:pPr>
            <a:r>
              <a:rPr lang="en-US" dirty="0">
                <a:solidFill>
                  <a:schemeClr val="bg1"/>
                </a:solidFill>
                <a:latin typeface="HelveticaNeueLT Com 65 Md" panose="020B0604020202020204" pitchFamily="34" charset="0"/>
              </a:rPr>
              <a:t>Remote Health Parameter Monitoring and data analysis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059C3C-81F7-D884-B2D6-69CF99BECA17}"/>
              </a:ext>
            </a:extLst>
          </p:cNvPr>
          <p:cNvSpPr txBox="1"/>
          <p:nvPr/>
        </p:nvSpPr>
        <p:spPr>
          <a:xfrm>
            <a:off x="7646870" y="5769015"/>
            <a:ext cx="41610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Mihaela Vida -  Lecturer  </a:t>
            </a:r>
          </a:p>
          <a:p>
            <a:pPr algn="r"/>
            <a:r>
              <a:rPr lang="en-US" dirty="0">
                <a:solidFill>
                  <a:schemeClr val="bg1"/>
                </a:solidFill>
              </a:rPr>
              <a:t>Liliana Filip - Project Manager </a:t>
            </a:r>
          </a:p>
          <a:p>
            <a:pPr algn="r"/>
            <a:r>
              <a:rPr lang="en-US" dirty="0">
                <a:solidFill>
                  <a:schemeClr val="bg1"/>
                </a:solidFill>
              </a:rPr>
              <a:t>November 2025</a:t>
            </a:r>
          </a:p>
        </p:txBody>
      </p:sp>
      <p:pic>
        <p:nvPicPr>
          <p:cNvPr id="5" name="Picture 4" descr="A blue background with white text&#10;&#10;AI-generated content may be incorrect.">
            <a:extLst>
              <a:ext uri="{FF2B5EF4-FFF2-40B4-BE49-F238E27FC236}">
                <a16:creationId xmlns:a16="http://schemas.microsoft.com/office/drawing/2014/main" id="{E31F22CD-936D-8164-E697-48CD21FCF9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719" y="909930"/>
            <a:ext cx="3006868" cy="102885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F5DC660-B7CE-D87F-0A97-7AD7AB1EE1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7721" y="941614"/>
            <a:ext cx="3980247" cy="86416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9FEE948-39FE-A588-9B1A-365ED05CD3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4580" y="434150"/>
            <a:ext cx="3569023" cy="165379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8E231AD-AC47-D53E-5892-620084FA42A5}"/>
              </a:ext>
            </a:extLst>
          </p:cNvPr>
          <p:cNvSpPr txBox="1"/>
          <p:nvPr/>
        </p:nvSpPr>
        <p:spPr>
          <a:xfrm>
            <a:off x="3198125" y="3630304"/>
            <a:ext cx="48722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HelveticaNeueLT Com 65 Md" panose="020B0604020202020204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971455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2335</TotalTime>
  <Words>411</Words>
  <Application>Microsoft Office PowerPoint</Application>
  <PresentationFormat>Widescreen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HelveticaNeueLT Com 65 Md</vt:lpstr>
      <vt:lpstr>Office Theme</vt:lpstr>
      <vt:lpstr>PowerPoint Presentation</vt:lpstr>
      <vt:lpstr>Romanian Consortium Parties to be involved in the Project</vt:lpstr>
      <vt:lpstr>Project preliminary information</vt:lpstr>
      <vt:lpstr>Project Presentation</vt:lpstr>
      <vt:lpstr>Why an Arm Band LoRaWAN® Device for the Health Monitoring?</vt:lpstr>
      <vt:lpstr>Consortium needs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Ozana Maftei</dc:creator>
  <cp:lastModifiedBy>Liliana Filip</cp:lastModifiedBy>
  <cp:revision>55</cp:revision>
  <dcterms:created xsi:type="dcterms:W3CDTF">2022-08-08T08:42:34Z</dcterms:created>
  <dcterms:modified xsi:type="dcterms:W3CDTF">2025-11-24T18:56:34Z</dcterms:modified>
</cp:coreProperties>
</file>