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0" d="100"/>
          <a:sy n="80" d="100"/>
        </p:scale>
        <p:origin x="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1D9E75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Y1</c:v>
                </c:pt>
                <c:pt idx="1">
                  <c:v>Y2</c:v>
                </c:pt>
                <c:pt idx="2">
                  <c:v>Y3</c:v>
                </c:pt>
                <c:pt idx="3">
                  <c:v>Y4</c:v>
                </c:pt>
                <c:pt idx="4">
                  <c:v>Y5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1.44</c:v>
                </c:pt>
                <c:pt idx="3">
                  <c:v>3.5</c:v>
                </c:pt>
                <c:pt idx="4">
                  <c:v>6.35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44-40E9-B4BF-2C61A74882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solidFill>
              <a:srgbClr val="1F4E79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Y1</c:v>
                </c:pt>
                <c:pt idx="1">
                  <c:v>Y2</c:v>
                </c:pt>
                <c:pt idx="2">
                  <c:v>Y3</c:v>
                </c:pt>
                <c:pt idx="3">
                  <c:v>Y4</c:v>
                </c:pt>
                <c:pt idx="4">
                  <c:v>Y5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1.1499999999999999</c:v>
                </c:pt>
                <c:pt idx="1">
                  <c:v>1.45</c:v>
                </c:pt>
                <c:pt idx="2">
                  <c:v>1.8</c:v>
                </c:pt>
                <c:pt idx="3">
                  <c:v>2.4</c:v>
                </c:pt>
                <c:pt idx="4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44-40E9-B4BF-2C61A7488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B789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DF4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6B7890"/>
                    </a:solidFill>
                    <a:latin typeface="Arial"/>
                  </a:defRPr>
                </a:pPr>
                <a:r>
                  <a:rPr lang="en-IN" sz="1000" b="0" i="0" u="none" strike="noStrike">
                    <a:solidFill>
                      <a:srgbClr val="6B7890"/>
                    </a:solidFill>
                    <a:latin typeface="Arial"/>
                  </a:rPr>
                  <a:t>₹ crore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B789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 sz="1100">
              <a:solidFill>
                <a:srgbClr val="243044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86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29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-2011680"/>
            <a:ext cx="5486400" cy="5486400"/>
          </a:xfrm>
          <a:prstGeom prst="ellipse">
            <a:avLst/>
          </a:prstGeom>
          <a:solidFill>
            <a:srgbClr val="1B3A66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10241280" y="4206240"/>
            <a:ext cx="4114800" cy="4114800"/>
          </a:xfrm>
          <a:prstGeom prst="ellipse">
            <a:avLst/>
          </a:prstGeom>
          <a:solidFill>
            <a:srgbClr val="1631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640080" y="182880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VAUTIC</a:t>
            </a: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™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685800" y="2788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F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Analytica Global Pvt Ltd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" y="338328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infrastructure, digital MRV, and ESG intelligence for Northeast India’s smallholder agriculture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85800" y="4526280"/>
            <a:ext cx="5120640" cy="658368"/>
          </a:xfrm>
          <a:prstGeom prst="rect">
            <a:avLst/>
          </a:prstGeom>
          <a:solidFill>
            <a:srgbClr val="1D9E75"/>
          </a:solidFill>
          <a:ln/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685800" y="4526280"/>
            <a:ext cx="5120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/ Pre-Series A</a:t>
            </a: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·    ₹3.0 Crore    ·    36-month runway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685800" y="6035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100" dirty="0">
                <a:solidFill>
                  <a:srgbClr val="859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  ·  CONFIDENTIAL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domains, no outsourced core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3520440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64008" cy="384048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1847088" y="2148840"/>
            <a:ext cx="914400" cy="914400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544" y="2368296"/>
            <a:ext cx="475488" cy="47548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20040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Hiranjyoti Deka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31520" y="356616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Director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777240" y="4114800"/>
            <a:ext cx="30632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11+ yrs World Bank &amp; ADB-funded infrastructure; environmental law &amp; policy. Leads strategy, carbon development, partnerships, investor relations.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270248" y="1828800"/>
            <a:ext cx="3520440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2" name="Shape 9"/>
          <p:cNvSpPr/>
          <p:nvPr/>
        </p:nvSpPr>
        <p:spPr>
          <a:xfrm>
            <a:off x="4270248" y="1828800"/>
            <a:ext cx="64008" cy="384048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Shape 10"/>
          <p:cNvSpPr/>
          <p:nvPr/>
        </p:nvSpPr>
        <p:spPr>
          <a:xfrm>
            <a:off x="5568696" y="2148840"/>
            <a:ext cx="914400" cy="914400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8152" y="2368296"/>
            <a:ext cx="475488" cy="47548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453128" y="320040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Debajit Kalita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4453128" y="356616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Director</a:t>
            </a:r>
            <a:endParaRPr lang="en-US" sz="1150" dirty="0"/>
          </a:p>
        </p:txBody>
      </p:sp>
      <p:sp>
        <p:nvSpPr>
          <p:cNvPr id="17" name="Text 13"/>
          <p:cNvSpPr/>
          <p:nvPr/>
        </p:nvSpPr>
        <p:spPr>
          <a:xfrm>
            <a:off x="4498848" y="4114800"/>
            <a:ext cx="30632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 Environmental Microbiology; 3 patents; peer-reviewed soil science. Technical lead for carbon science, biochar, NE soil protocols.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7991856" y="1828800"/>
            <a:ext cx="3520440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9" name="Shape 15"/>
          <p:cNvSpPr/>
          <p:nvPr/>
        </p:nvSpPr>
        <p:spPr>
          <a:xfrm>
            <a:off x="7991856" y="1828800"/>
            <a:ext cx="64008" cy="384048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Shape 16"/>
          <p:cNvSpPr/>
          <p:nvPr/>
        </p:nvSpPr>
        <p:spPr>
          <a:xfrm>
            <a:off x="9290304" y="2148840"/>
            <a:ext cx="914400" cy="914400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0" y="2368296"/>
            <a:ext cx="475488" cy="47548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174736" y="320040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Ms. Nabanita Hazarika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174736" y="3566160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Director</a:t>
            </a:r>
            <a:endParaRPr lang="en-US" sz="1150" dirty="0"/>
          </a:p>
        </p:txBody>
      </p:sp>
      <p:sp>
        <p:nvSpPr>
          <p:cNvPr id="24" name="Text 19"/>
          <p:cNvSpPr/>
          <p:nvPr/>
        </p:nvSpPr>
        <p:spPr>
          <a:xfrm>
            <a:off x="8220456" y="4114800"/>
            <a:ext cx="30632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1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MPhil/MSW; 9+ yrs development sector; tribal-community fieldwork in Morigaon &amp; Karbi Anglong. Leads farmer engagement &amp; FPC coordination.</a:t>
            </a:r>
            <a:endParaRPr lang="en-US" sz="1150" dirty="0"/>
          </a:p>
        </p:txBody>
      </p:sp>
      <p:sp>
        <p:nvSpPr>
          <p:cNvPr id="25" name="Text 20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26" name="Text 21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27" name="Text 22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329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21792" y="8686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₹3.0 crore seed / pre-Series A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9D6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months of runway to first carbon-credit issuance and demonstrated SaaS traction.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2468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9F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554480" y="283464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(founders + hires)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340156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7%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554480" y="3401568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— Vautic / ImpactOS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3968496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17%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554480" y="3968496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Field, biochar &amp; MRV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4535424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8%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554480" y="4535424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 &amp; infrastructure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5102352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27%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554480" y="510235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Contingency + working capital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766560" y="2468880"/>
            <a:ext cx="4846320" cy="3383280"/>
          </a:xfrm>
          <a:prstGeom prst="rect">
            <a:avLst/>
          </a:prstGeom>
          <a:solidFill>
            <a:srgbClr val="1B3A66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Shape 15"/>
          <p:cNvSpPr/>
          <p:nvPr/>
        </p:nvSpPr>
        <p:spPr>
          <a:xfrm>
            <a:off x="6766560" y="2468880"/>
            <a:ext cx="73152" cy="338328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7040880" y="2670048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MILESTONES TO SERIES 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059168" y="3063240"/>
            <a:ext cx="43891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PDD submitted to Verra validator — M10–12</a:t>
            </a:r>
            <a:endParaRPr lang="en-US" sz="13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300–500 ha geo-mapped &amp; verified — M24</a:t>
            </a:r>
            <a:endParaRPr lang="en-US" sz="13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forward carbon agreement — early Y3</a:t>
            </a:r>
            <a:endParaRPr lang="en-US" sz="13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credit issuance — mid Y3</a:t>
            </a:r>
            <a:endParaRPr lang="en-US" sz="13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readiness — M20–24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9F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9F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F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9F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329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840480"/>
            <a:ext cx="5486400" cy="5486400"/>
          </a:xfrm>
          <a:prstGeom prst="ellipse">
            <a:avLst/>
          </a:prstGeom>
          <a:solidFill>
            <a:srgbClr val="1631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731520" y="210312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a speculative bet — climate infrastructure with real field assets.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49808" y="3703320"/>
            <a:ext cx="9875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C9D6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credible team, a differentiated platform, and a first-mover position in a geography the carbon markets have not yet reached. ₹3.0 crore is the minimum to convert that advantage into a monetisable carbon and SaaS business.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49808" y="5212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Analytica Global Pvt Ltd</a:t>
            </a:r>
            <a:r>
              <a:rPr lang="en-US" sz="13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·   Guwahati, Assam   ·   May 2026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converging failures, one market gap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10642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64008" cy="132588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68680" y="2112264"/>
            <a:ext cx="676656" cy="676656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077" y="2274661"/>
            <a:ext cx="351861" cy="351861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28800" y="1984248"/>
            <a:ext cx="9509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infrastructure gap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1828800" y="2386584"/>
            <a:ext cx="9509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1,10,000+ Assam Small Tea Growers and hundreds of FPCs are unreachable by current carbon markets — no credible local aggregator exists.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548640" y="3264408"/>
            <a:ext cx="110642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548640" y="3264408"/>
            <a:ext cx="64008" cy="132588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Shape 9"/>
          <p:cNvSpPr/>
          <p:nvPr/>
        </p:nvSpPr>
        <p:spPr>
          <a:xfrm>
            <a:off x="868680" y="3593592"/>
            <a:ext cx="676656" cy="676656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077" y="3755989"/>
            <a:ext cx="351861" cy="351861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828800" y="3465576"/>
            <a:ext cx="9509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MRV credibility crisis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1828800" y="3867912"/>
            <a:ext cx="9509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Post-2022 buyers demand verifiable, plot-level accounting. No dMRV platform is calibrated to NE India’s high-rainfall, lateritic soils.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548640" y="4745736"/>
            <a:ext cx="1106424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3"/>
          <p:cNvSpPr/>
          <p:nvPr/>
        </p:nvSpPr>
        <p:spPr>
          <a:xfrm>
            <a:off x="548640" y="4745736"/>
            <a:ext cx="64008" cy="132588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Shape 14"/>
          <p:cNvSpPr/>
          <p:nvPr/>
        </p:nvSpPr>
        <p:spPr>
          <a:xfrm>
            <a:off x="868680" y="5074920"/>
            <a:ext cx="676656" cy="676656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1077" y="5237317"/>
            <a:ext cx="351861" cy="351861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828800" y="4946904"/>
            <a:ext cx="9509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 compliance deficit</a:t>
            </a:r>
            <a:endParaRPr lang="en-US" sz="1700" dirty="0"/>
          </a:p>
        </p:txBody>
      </p:sp>
      <p:sp>
        <p:nvSpPr>
          <p:cNvPr id="21" name="Text 16"/>
          <p:cNvSpPr/>
          <p:nvPr/>
        </p:nvSpPr>
        <p:spPr>
          <a:xfrm>
            <a:off x="1828800" y="5349240"/>
            <a:ext cx="9509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CBAM and UK import rules now demand Scope 3 data from tea supply chains. 78% of Assam estates have none.</a:t>
            </a:r>
            <a:endParaRPr lang="en-US" sz="1250" dirty="0"/>
          </a:p>
        </p:txBody>
      </p:sp>
      <p:sp>
        <p:nvSpPr>
          <p:cNvPr id="22" name="Text 17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first-mover window that is closing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5212080" cy="3840480"/>
          </a:xfrm>
          <a:prstGeom prst="rect">
            <a:avLst/>
          </a:prstGeom>
          <a:solidFill>
            <a:srgbClr val="13294B"/>
          </a:solidFill>
          <a:ln/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640080" y="219456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914400" y="3931920"/>
            <a:ext cx="4480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E4E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registered agricultural soil-carbon projects on Verra or Gold Standard across all of Northeast India, as of May 2026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126480" y="2039112"/>
            <a:ext cx="603504" cy="603504"/>
          </a:xfrm>
          <a:prstGeom prst="ellipse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1321" y="2183953"/>
            <a:ext cx="313822" cy="31382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949440" y="192024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hard regulatory deadline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949440" y="2313432"/>
            <a:ext cx="4663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CBAM and UK standards bite in 2026–2027 — exporters need upstream data now, not eventually.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6126480" y="3364992"/>
            <a:ext cx="603504" cy="603504"/>
          </a:xfrm>
          <a:prstGeom prst="ellipse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1321" y="3509833"/>
            <a:ext cx="313822" cy="31382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949440" y="324612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uncontested geography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949440" y="3639312"/>
            <a:ext cx="4663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platforms run on temperate baselines; none serve Assam’s soils or its STG–FPC structure.</a:t>
            </a:r>
            <a:endParaRPr lang="en-US" sz="1250" dirty="0"/>
          </a:p>
        </p:txBody>
      </p:sp>
      <p:sp>
        <p:nvSpPr>
          <p:cNvPr id="15" name="Shape 11"/>
          <p:cNvSpPr/>
          <p:nvPr/>
        </p:nvSpPr>
        <p:spPr>
          <a:xfrm>
            <a:off x="6126480" y="4690872"/>
            <a:ext cx="603504" cy="603504"/>
          </a:xfrm>
          <a:prstGeom prst="ellipse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1321" y="4835713"/>
            <a:ext cx="313822" cy="31382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949440" y="457200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network already in place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6949440" y="4965192"/>
            <a:ext cx="4663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Khetiyok’s 1,000+ farmer relationships remove the cold-start that stalls every new developer.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20" name="Text 15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integrated, sequenced revenue verticals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4068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64008" cy="192024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41248" y="2075688"/>
            <a:ext cx="713232" cy="713232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424" y="2246864"/>
            <a:ext cx="370881" cy="370881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37360" y="2167128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Project Development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859536" y="2880360"/>
            <a:ext cx="4846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soil-carbon and biochar removals across tea, vegetables, and smallholder land. Forward deals Y2, issuance Y3+.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172200" y="1783080"/>
            <a:ext cx="544068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6172200" y="1783080"/>
            <a:ext cx="64008" cy="192024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Shape 9"/>
          <p:cNvSpPr/>
          <p:nvPr/>
        </p:nvSpPr>
        <p:spPr>
          <a:xfrm>
            <a:off x="6464808" y="2075688"/>
            <a:ext cx="713232" cy="713232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5984" y="2246864"/>
            <a:ext cx="370881" cy="370881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360920" y="2167128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Vautic™ dMRV Infrastructure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6483096" y="2880360"/>
            <a:ext cx="4846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digital MRV — internal engine in Y1–2, licensed SaaS to other developers from Y3 after first issuance.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548640" y="3931920"/>
            <a:ext cx="544068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3"/>
          <p:cNvSpPr/>
          <p:nvPr/>
        </p:nvSpPr>
        <p:spPr>
          <a:xfrm>
            <a:off x="548640" y="3931920"/>
            <a:ext cx="64008" cy="192024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Shape 14"/>
          <p:cNvSpPr/>
          <p:nvPr/>
        </p:nvSpPr>
        <p:spPr>
          <a:xfrm>
            <a:off x="841248" y="4224528"/>
            <a:ext cx="713232" cy="713232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424" y="4395704"/>
            <a:ext cx="370881" cy="370881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737360" y="4315968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ImpactOS Climate SaaS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859536" y="5029200"/>
            <a:ext cx="4846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 dashboards, Scope 3 tracking, and BRSR modules for estates and FPCs. Beta Y2, scaled Y3.</a:t>
            </a:r>
            <a:endParaRPr lang="en-US" sz="1200" dirty="0"/>
          </a:p>
        </p:txBody>
      </p:sp>
      <p:sp>
        <p:nvSpPr>
          <p:cNvPr id="22" name="Shape 17"/>
          <p:cNvSpPr/>
          <p:nvPr/>
        </p:nvSpPr>
        <p:spPr>
          <a:xfrm>
            <a:off x="6172200" y="3931920"/>
            <a:ext cx="5440680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3" name="Shape 18"/>
          <p:cNvSpPr/>
          <p:nvPr/>
        </p:nvSpPr>
        <p:spPr>
          <a:xfrm>
            <a:off x="6172200" y="3931920"/>
            <a:ext cx="64008" cy="192024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Shape 19"/>
          <p:cNvSpPr/>
          <p:nvPr/>
        </p:nvSpPr>
        <p:spPr>
          <a:xfrm>
            <a:off x="6464808" y="4224528"/>
            <a:ext cx="713232" cy="713232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5984" y="4395704"/>
            <a:ext cx="370881" cy="370881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360920" y="4315968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 Intelligence &amp; Advisory</a:t>
            </a:r>
            <a:endParaRPr lang="en-US" sz="1600" dirty="0"/>
          </a:p>
        </p:txBody>
      </p:sp>
      <p:sp>
        <p:nvSpPr>
          <p:cNvPr id="27" name="Text 21"/>
          <p:cNvSpPr/>
          <p:nvPr/>
        </p:nvSpPr>
        <p:spPr>
          <a:xfrm>
            <a:off x="6483096" y="5029200"/>
            <a:ext cx="4846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Feasibility, methodology, and compliance retainers — the near-term recurring cash path in Years 1–2.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Vautic™ — built to be defensible, then licensable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783080"/>
            <a:ext cx="6583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engine-first, plugin-based, multi-tenant MRV platform. Methodologies are configuration, not code; every carbon calculation is an immutable, audited event. Calibrated to NE India soils using NBSS&amp;LUP and Tocklai data — the technical differentiation generic platforms cannot replicate.</a:t>
            </a:r>
            <a:endParaRPr lang="en-US" sz="15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3904488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60120" y="3886200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 plugin engine</a:t>
            </a:r>
            <a:endParaRPr lang="en-US" sz="135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4471416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960120" y="4453128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accounting engine</a:t>
            </a:r>
            <a:endParaRPr lang="en-US" sz="13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5038344"/>
            <a:ext cx="274320" cy="27432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960120" y="5020056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+ chain-of-custody</a:t>
            </a:r>
            <a:endParaRPr lang="en-US" sz="135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5605272"/>
            <a:ext cx="274320" cy="27432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960120" y="5586984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 connectors (Verra, GS)</a:t>
            </a:r>
            <a:endParaRPr lang="en-US" sz="1350" dirty="0"/>
          </a:p>
        </p:txBody>
      </p:sp>
      <p:sp>
        <p:nvSpPr>
          <p:cNvPr id="13" name="Shape 7"/>
          <p:cNvSpPr/>
          <p:nvPr/>
        </p:nvSpPr>
        <p:spPr>
          <a:xfrm>
            <a:off x="7406640" y="1783080"/>
            <a:ext cx="4206240" cy="4434840"/>
          </a:xfrm>
          <a:prstGeom prst="rect">
            <a:avLst/>
          </a:prstGeom>
          <a:solidFill>
            <a:srgbClr val="E4F2E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Shape 8"/>
          <p:cNvSpPr/>
          <p:nvPr/>
        </p:nvSpPr>
        <p:spPr>
          <a:xfrm>
            <a:off x="7406640" y="1783080"/>
            <a:ext cx="73152" cy="443484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9"/>
          <p:cNvSpPr/>
          <p:nvPr/>
        </p:nvSpPr>
        <p:spPr>
          <a:xfrm>
            <a:off x="7680960" y="2011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MOAT</a:t>
            </a:r>
            <a:endParaRPr lang="en-US" sz="1200" dirty="0"/>
          </a:p>
        </p:txBody>
      </p:sp>
      <p:sp>
        <p:nvSpPr>
          <p:cNvPr id="16" name="Text 10"/>
          <p:cNvSpPr/>
          <p:nvPr/>
        </p:nvSpPr>
        <p:spPr>
          <a:xfrm>
            <a:off x="7699248" y="2423160"/>
            <a:ext cx="37490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Khetiyok’s farmer trust — not replicable in under 18 months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India-specific soil models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regulatory + advisory layer large platforms don’t offer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API-first design — same engine licenses externally in Year 3</a:t>
            </a:r>
            <a:endParaRPr lang="en-US" sz="1300" dirty="0"/>
          </a:p>
        </p:txBody>
      </p:sp>
      <p:sp>
        <p:nvSpPr>
          <p:cNvPr id="17" name="Text 11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18" name="Text 12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19" name="Text 13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field assets, not a slideshow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5440680" cy="18745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64008" cy="187452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859536" y="2395728"/>
            <a:ext cx="731520" cy="731520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101" y="2571293"/>
            <a:ext cx="380390" cy="38039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74520" y="210312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1,000+</a:t>
            </a:r>
            <a:endParaRPr lang="en-US" sz="4000" dirty="0"/>
          </a:p>
        </p:txBody>
      </p:sp>
      <p:sp>
        <p:nvSpPr>
          <p:cNvPr id="9" name="Text 6"/>
          <p:cNvSpPr/>
          <p:nvPr/>
        </p:nvSpPr>
        <p:spPr>
          <a:xfrm>
            <a:off x="1892808" y="292608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farmers with active touchpoints via Khetiyok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6172200" y="1828800"/>
            <a:ext cx="5440680" cy="18745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6172200" y="1828800"/>
            <a:ext cx="64008" cy="187452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Shape 9"/>
          <p:cNvSpPr/>
          <p:nvPr/>
        </p:nvSpPr>
        <p:spPr>
          <a:xfrm>
            <a:off x="6483096" y="2395728"/>
            <a:ext cx="731520" cy="731520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8661" y="2571293"/>
            <a:ext cx="380390" cy="38039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498080" y="210312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4000" dirty="0"/>
          </a:p>
        </p:txBody>
      </p:sp>
      <p:sp>
        <p:nvSpPr>
          <p:cNvPr id="15" name="Text 11"/>
          <p:cNvSpPr/>
          <p:nvPr/>
        </p:nvSpPr>
        <p:spPr>
          <a:xfrm>
            <a:off x="7516368" y="292608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FPC LOIs signed for vegetable carbon projects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548640" y="3931920"/>
            <a:ext cx="5440680" cy="18745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3"/>
          <p:cNvSpPr/>
          <p:nvPr/>
        </p:nvSpPr>
        <p:spPr>
          <a:xfrm>
            <a:off x="548640" y="3931920"/>
            <a:ext cx="64008" cy="187452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Shape 14"/>
          <p:cNvSpPr/>
          <p:nvPr/>
        </p:nvSpPr>
        <p:spPr>
          <a:xfrm>
            <a:off x="859536" y="4498848"/>
            <a:ext cx="731520" cy="731520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5101" y="4674413"/>
            <a:ext cx="380390" cy="38039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874520" y="420624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~30 ha</a:t>
            </a:r>
            <a:endParaRPr lang="en-US" sz="4000" dirty="0"/>
          </a:p>
        </p:txBody>
      </p:sp>
      <p:sp>
        <p:nvSpPr>
          <p:cNvPr id="21" name="Text 16"/>
          <p:cNvSpPr/>
          <p:nvPr/>
        </p:nvSpPr>
        <p:spPr>
          <a:xfrm>
            <a:off x="1892808" y="502920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 across 10 STGs, soil testing complete</a:t>
            </a:r>
            <a:endParaRPr lang="en-US" sz="1250" dirty="0"/>
          </a:p>
        </p:txBody>
      </p:sp>
      <p:sp>
        <p:nvSpPr>
          <p:cNvPr id="22" name="Shape 17"/>
          <p:cNvSpPr/>
          <p:nvPr/>
        </p:nvSpPr>
        <p:spPr>
          <a:xfrm>
            <a:off x="6172200" y="3931920"/>
            <a:ext cx="5440680" cy="1874520"/>
          </a:xfrm>
          <a:prstGeom prst="rect">
            <a:avLst/>
          </a:prstGeom>
          <a:solidFill>
            <a:srgbClr val="FFFFFF"/>
          </a:solidFill>
          <a:ln w="9525">
            <a:solidFill>
              <a:srgbClr val="D7DEEA"/>
            </a:solidFill>
            <a:prstDash val="solid"/>
          </a:ln>
          <a:effectLst>
            <a:outerShdw blurRad="88900" dist="38100" dir="5400000" algn="bl" rotWithShape="0">
              <a:srgbClr val="8794A8">
                <a:alpha val="1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3" name="Shape 18"/>
          <p:cNvSpPr/>
          <p:nvPr/>
        </p:nvSpPr>
        <p:spPr>
          <a:xfrm>
            <a:off x="6172200" y="3931920"/>
            <a:ext cx="64008" cy="187452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Shape 19"/>
          <p:cNvSpPr/>
          <p:nvPr/>
        </p:nvSpPr>
        <p:spPr>
          <a:xfrm>
            <a:off x="6483096" y="4498848"/>
            <a:ext cx="731520" cy="731520"/>
          </a:xfrm>
          <a:prstGeom prst="ellipse">
            <a:avLst/>
          </a:prstGeom>
          <a:solidFill>
            <a:srgbClr val="13294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8661" y="4674413"/>
            <a:ext cx="380390" cy="38039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498080" y="420624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D9E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Done</a:t>
            </a:r>
            <a:endParaRPr lang="en-US" sz="4000" dirty="0"/>
          </a:p>
        </p:txBody>
      </p:sp>
      <p:sp>
        <p:nvSpPr>
          <p:cNvPr id="27" name="Text 21"/>
          <p:cNvSpPr/>
          <p:nvPr/>
        </p:nvSpPr>
        <p:spPr>
          <a:xfrm>
            <a:off x="7516368" y="502920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biochar pilot across tea and FPC plots</a:t>
            </a:r>
            <a:endParaRPr lang="en-US" sz="1250" dirty="0"/>
          </a:p>
        </p:txBody>
      </p:sp>
      <p:sp>
        <p:nvSpPr>
          <p:cNvPr id="28" name="Text 22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large pool, an uncontested corner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920240"/>
            <a:ext cx="3474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1,10,000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2706624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Assam STGs (Tea Board 2024)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4343400" y="1920240"/>
            <a:ext cx="3474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95,000 ha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343400" y="2706624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 area under STGs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8046720" y="1920240"/>
            <a:ext cx="3474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$2.0 bn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8046720" y="2706624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VCM (2023)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8640" y="3886200"/>
            <a:ext cx="11064240" cy="1828800"/>
          </a:xfrm>
          <a:prstGeom prst="rect">
            <a:avLst/>
          </a:prstGeom>
          <a:solidFill>
            <a:srgbClr val="EAF0F6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548640" y="3886200"/>
            <a:ext cx="73152" cy="182880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822960" y="40690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wedge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4434840"/>
            <a:ext cx="10515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Soil-carbon at Verra prices of $8–$22/tCO₂ and biochar removals at $15–$30 near-term. AGPL’s base case assumes a conservative $10–15/tCO₂. Dual-market access — international voluntary plus India’s domestic CCTS compliance pathway — is designed in from Day 1.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stacked revenue streams, sequenced by data maturity</a:t>
            </a:r>
            <a:endParaRPr lang="en-US" sz="3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920240"/>
          <a:ext cx="7315200" cy="3017520"/>
        </p:xfrm>
        <a:graphic>
          <a:graphicData uri="http://schemas.openxmlformats.org/drawingml/2006/table">
            <a:tbl>
              <a:tblPr/>
              <a:tblGrid>
                <a:gridCol w="4023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 stream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Gross margin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9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1329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Verified carbon credits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3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~60%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1329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Forward carbon agreements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Late Y2 / Y3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~65%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1329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ESG advisory &amp; consulting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3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~88%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1329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ImpactOS SaaS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3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~85%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50" b="1" dirty="0">
                          <a:solidFill>
                            <a:srgbClr val="1329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Vautic™ licensing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3+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50" dirty="0">
                          <a:solidFill>
                            <a:srgbClr val="2430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~80%</a:t>
                      </a:r>
                      <a:endParaRPr lang="en-US" sz="13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50800" marB="50800" anchor="ctr">
                    <a:lnL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8229600" y="1920240"/>
            <a:ext cx="3383280" cy="3520440"/>
          </a:xfrm>
          <a:prstGeom prst="rect">
            <a:avLst/>
          </a:prstGeom>
          <a:solidFill>
            <a:srgbClr val="E4F2E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3"/>
          <p:cNvSpPr/>
          <p:nvPr/>
        </p:nvSpPr>
        <p:spPr>
          <a:xfrm>
            <a:off x="8229600" y="1920240"/>
            <a:ext cx="73152" cy="3520440"/>
          </a:xfrm>
          <a:prstGeom prst="rect">
            <a:avLst/>
          </a:prstGeom>
          <a:solidFill>
            <a:srgbClr val="1D9E7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4"/>
          <p:cNvSpPr/>
          <p:nvPr/>
        </p:nvSpPr>
        <p:spPr>
          <a:xfrm>
            <a:off x="8485632" y="214884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329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1–2 carry zero revenue by design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8485632" y="2880360"/>
            <a:ext cx="29718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243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early capital builds the carbon asset, the platform, and the verified data corpus. Launching ESG or SaaS before that data exists would sell a promise, not a product — and risk the credibility the thesis rests on.</a:t>
            </a:r>
            <a:endParaRPr lang="en-US" sz="1200" dirty="0"/>
          </a:p>
        </p:txBody>
      </p:sp>
      <p:sp>
        <p:nvSpPr>
          <p:cNvPr id="4" name="Text 6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30352" y="749808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Five-year trajectory (mid-case)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783080"/>
          <a:ext cx="740664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8229600" y="182880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inflection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8229600" y="228600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8229600" y="2578608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near break-even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8229600" y="324612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4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229600" y="3538728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+₹1.10 cr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0" y="42062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8229600" y="4498848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329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+₹3.15 cr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548640" y="5943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Figures carried from the AGPL model and not yet independently verified — to be confirmed against quotes before circulation.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02920" y="641908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VAUTIC</a:t>
            </a: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™  ·  Analytica Global Pvt Ltd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155680" y="64190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5029200" y="6419088"/>
            <a:ext cx="21305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100" dirty="0">
                <a:solidFill>
                  <a:srgbClr val="6B78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1065</Words>
  <Application>Microsoft Office PowerPoint</Application>
  <PresentationFormat>Widescreen</PresentationFormat>
  <Paragraphs>174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Vautic — Investor Pitch</dc:title>
  <dc:subject>PptxGenJS Presentation</dc:subject>
  <dc:creator>Analytica Global Pvt Ltd</dc:creator>
  <cp:lastModifiedBy>Hiranjyoti Deka</cp:lastModifiedBy>
  <cp:revision>2</cp:revision>
  <dcterms:created xsi:type="dcterms:W3CDTF">2026-05-27T11:19:27Z</dcterms:created>
  <dcterms:modified xsi:type="dcterms:W3CDTF">2026-05-27T15:45:41Z</dcterms:modified>
</cp:coreProperties>
</file>