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0" d="100"/>
          <a:sy n="80" d="100"/>
        </p:scale>
        <p:origin x="4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</c:v>
                </c:pt>
              </c:strCache>
            </c:strRef>
          </c:tx>
          <c:spPr>
            <a:solidFill>
              <a:srgbClr val="1D9E75"/>
            </a:solidFill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Y1</c:v>
                </c:pt>
                <c:pt idx="1">
                  <c:v>Y2</c:v>
                </c:pt>
                <c:pt idx="2">
                  <c:v>Y3</c:v>
                </c:pt>
                <c:pt idx="3">
                  <c:v>Y4</c:v>
                </c:pt>
                <c:pt idx="4">
                  <c:v>Y5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1.44</c:v>
                </c:pt>
                <c:pt idx="3">
                  <c:v>3.5</c:v>
                </c:pt>
                <c:pt idx="4">
                  <c:v>6.35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B44-40E9-B4BF-2C61A748829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Expenditure</c:v>
                </c:pt>
              </c:strCache>
            </c:strRef>
          </c:tx>
          <c:spPr>
            <a:solidFill>
              <a:srgbClr val="1F4E79"/>
            </a:solidFill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Y1</c:v>
                </c:pt>
                <c:pt idx="1">
                  <c:v>Y2</c:v>
                </c:pt>
                <c:pt idx="2">
                  <c:v>Y3</c:v>
                </c:pt>
                <c:pt idx="3">
                  <c:v>Y4</c:v>
                </c:pt>
                <c:pt idx="4">
                  <c:v>Y5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1.1499999999999999</c:v>
                </c:pt>
                <c:pt idx="1">
                  <c:v>1.45</c:v>
                </c:pt>
                <c:pt idx="2">
                  <c:v>1.8</c:v>
                </c:pt>
                <c:pt idx="3">
                  <c:v>2.4</c:v>
                </c:pt>
                <c:pt idx="4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B44-40E9-B4BF-2C61A74882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789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8EDF4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>
                    <a:solidFill>
                      <a:srgbClr val="6B7890"/>
                    </a:solidFill>
                    <a:latin typeface="Arial"/>
                  </a:defRPr>
                </a:pPr>
                <a:r>
                  <a:rPr lang="en-IN" sz="1000" b="0" i="0" u="none" strike="noStrike">
                    <a:solidFill>
                      <a:srgbClr val="6B7890"/>
                    </a:solidFill>
                    <a:latin typeface="Arial"/>
                  </a:rPr>
                  <a:t>₹ crore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6B789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txPr>
        <a:bodyPr/>
        <a:lstStyle/>
        <a:p>
          <a:pPr>
            <a:defRPr sz="1100">
              <a:solidFill>
                <a:srgbClr val="243044"/>
              </a:solidFill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0868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329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-2011680"/>
            <a:ext cx="5486400" cy="5486400"/>
          </a:xfrm>
          <a:prstGeom prst="ellipse">
            <a:avLst/>
          </a:prstGeom>
          <a:solidFill>
            <a:srgbClr val="1B3A6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Shape 1"/>
          <p:cNvSpPr/>
          <p:nvPr/>
        </p:nvSpPr>
        <p:spPr>
          <a:xfrm>
            <a:off x="10241280" y="4206240"/>
            <a:ext cx="4114800" cy="4114800"/>
          </a:xfrm>
          <a:prstGeom prst="ellipse">
            <a:avLst/>
          </a:prstGeom>
          <a:solidFill>
            <a:srgbClr val="16315A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4" name="Text 2"/>
          <p:cNvSpPr/>
          <p:nvPr/>
        </p:nvSpPr>
        <p:spPr>
          <a:xfrm>
            <a:off x="640080" y="1828800"/>
            <a:ext cx="8229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VAUTIC</a:t>
            </a:r>
            <a:r>
              <a:rPr lang="en-US" sz="2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™</a:t>
            </a:r>
            <a:endParaRPr lang="en-US" sz="6000" dirty="0"/>
          </a:p>
        </p:txBody>
      </p:sp>
      <p:sp>
        <p:nvSpPr>
          <p:cNvPr id="5" name="Text 3"/>
          <p:cNvSpPr/>
          <p:nvPr/>
        </p:nvSpPr>
        <p:spPr>
          <a:xfrm>
            <a:off x="685800" y="27889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9FB0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Analytica Global Pvt Ltd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85800" y="3383280"/>
            <a:ext cx="8412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E4E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Carbon infrastructure, digital MRV, and ESG intelligence for Northeast India’s smallholder agriculture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685800" y="4526280"/>
            <a:ext cx="5120640" cy="658368"/>
          </a:xfrm>
          <a:prstGeom prst="rect">
            <a:avLst/>
          </a:prstGeom>
          <a:solidFill>
            <a:srgbClr val="1D9E75"/>
          </a:solidFill>
          <a:ln/>
          <a:effectLst>
            <a:outerShdw blurRad="88900" dist="38100" dir="5400000" algn="bl" rotWithShape="0">
              <a:srgbClr val="8794A8">
                <a:alpha val="1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8" name="Text 6"/>
          <p:cNvSpPr/>
          <p:nvPr/>
        </p:nvSpPr>
        <p:spPr>
          <a:xfrm>
            <a:off x="685800" y="4526280"/>
            <a:ext cx="5120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Seed / Pre-Series A</a:t>
            </a: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·    ₹3.0 Crore    ·    36-month runway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685800" y="603504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kern="0" spc="100" dirty="0">
                <a:solidFill>
                  <a:srgbClr val="8597B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May 2026  ·  CONFIDENTIAL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1D9E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30352" y="749808"/>
            <a:ext cx="11155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329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Three domains, no outsourced core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3520440" cy="3840480"/>
          </a:xfrm>
          <a:prstGeom prst="rect">
            <a:avLst/>
          </a:prstGeom>
          <a:solidFill>
            <a:srgbClr val="FFFFFF"/>
          </a:solidFill>
          <a:ln w="9525">
            <a:solidFill>
              <a:srgbClr val="D7DEEA"/>
            </a:solidFill>
            <a:prstDash val="solid"/>
          </a:ln>
          <a:effectLst>
            <a:outerShdw blurRad="88900" dist="38100" dir="5400000" algn="bl" rotWithShape="0">
              <a:srgbClr val="8794A8">
                <a:alpha val="1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5" name="Shape 3"/>
          <p:cNvSpPr/>
          <p:nvPr/>
        </p:nvSpPr>
        <p:spPr>
          <a:xfrm>
            <a:off x="548640" y="1828800"/>
            <a:ext cx="64008" cy="3840480"/>
          </a:xfrm>
          <a:prstGeom prst="rect">
            <a:avLst/>
          </a:prstGeom>
          <a:solidFill>
            <a:srgbClr val="1D9E75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6" name="Shape 4"/>
          <p:cNvSpPr/>
          <p:nvPr/>
        </p:nvSpPr>
        <p:spPr>
          <a:xfrm>
            <a:off x="1847088" y="2148840"/>
            <a:ext cx="914400" cy="914400"/>
          </a:xfrm>
          <a:prstGeom prst="ellipse">
            <a:avLst/>
          </a:prstGeom>
          <a:solidFill>
            <a:srgbClr val="13294B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6544" y="2368296"/>
            <a:ext cx="475488" cy="47548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31520" y="3200400"/>
            <a:ext cx="3154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329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Hiranjyoti Deka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731520" y="356616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D9E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Co-Founder &amp; Director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777240" y="4114800"/>
            <a:ext cx="30632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150" dirty="0">
                <a:solidFill>
                  <a:srgbClr val="243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11+ yrs World Bank &amp; ADB-funded infrastructure; environmental law &amp; policy. Leads strategy, carbon development, partnerships, investor relations.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4270248" y="1828800"/>
            <a:ext cx="3520440" cy="3840480"/>
          </a:xfrm>
          <a:prstGeom prst="rect">
            <a:avLst/>
          </a:prstGeom>
          <a:solidFill>
            <a:srgbClr val="FFFFFF"/>
          </a:solidFill>
          <a:ln w="9525">
            <a:solidFill>
              <a:srgbClr val="D7DEEA"/>
            </a:solidFill>
            <a:prstDash val="solid"/>
          </a:ln>
          <a:effectLst>
            <a:outerShdw blurRad="88900" dist="38100" dir="5400000" algn="bl" rotWithShape="0">
              <a:srgbClr val="8794A8">
                <a:alpha val="1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2" name="Shape 9"/>
          <p:cNvSpPr/>
          <p:nvPr/>
        </p:nvSpPr>
        <p:spPr>
          <a:xfrm>
            <a:off x="4270248" y="1828800"/>
            <a:ext cx="64008" cy="3840480"/>
          </a:xfrm>
          <a:prstGeom prst="rect">
            <a:avLst/>
          </a:prstGeom>
          <a:solidFill>
            <a:srgbClr val="1D9E75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3" name="Shape 10"/>
          <p:cNvSpPr/>
          <p:nvPr/>
        </p:nvSpPr>
        <p:spPr>
          <a:xfrm>
            <a:off x="5568696" y="2148840"/>
            <a:ext cx="914400" cy="914400"/>
          </a:xfrm>
          <a:prstGeom prst="ellipse">
            <a:avLst/>
          </a:prstGeom>
          <a:solidFill>
            <a:srgbClr val="13294B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8152" y="2368296"/>
            <a:ext cx="475488" cy="475488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4453128" y="3200400"/>
            <a:ext cx="3154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329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Dr. Debajit Kalita</a:t>
            </a:r>
            <a:endParaRPr lang="en-US" sz="1600" dirty="0"/>
          </a:p>
        </p:txBody>
      </p:sp>
      <p:sp>
        <p:nvSpPr>
          <p:cNvPr id="16" name="Text 12"/>
          <p:cNvSpPr/>
          <p:nvPr/>
        </p:nvSpPr>
        <p:spPr>
          <a:xfrm>
            <a:off x="4453128" y="356616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D9E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Co-Founder &amp; Director</a:t>
            </a:r>
            <a:endParaRPr lang="en-US" sz="1150" dirty="0"/>
          </a:p>
        </p:txBody>
      </p:sp>
      <p:sp>
        <p:nvSpPr>
          <p:cNvPr id="17" name="Text 13"/>
          <p:cNvSpPr/>
          <p:nvPr/>
        </p:nvSpPr>
        <p:spPr>
          <a:xfrm>
            <a:off x="4498848" y="4114800"/>
            <a:ext cx="30632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150" dirty="0">
                <a:solidFill>
                  <a:srgbClr val="243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PhD Environmental Microbiology; 3 patents; peer-reviewed soil science. Technical lead for carbon science, biochar, NE soil protocols.</a:t>
            </a:r>
            <a:endParaRPr lang="en-US" sz="1150" dirty="0"/>
          </a:p>
        </p:txBody>
      </p:sp>
      <p:sp>
        <p:nvSpPr>
          <p:cNvPr id="18" name="Shape 14"/>
          <p:cNvSpPr/>
          <p:nvPr/>
        </p:nvSpPr>
        <p:spPr>
          <a:xfrm>
            <a:off x="7991856" y="1828800"/>
            <a:ext cx="3520440" cy="3840480"/>
          </a:xfrm>
          <a:prstGeom prst="rect">
            <a:avLst/>
          </a:prstGeom>
          <a:solidFill>
            <a:srgbClr val="FFFFFF"/>
          </a:solidFill>
          <a:ln w="9525">
            <a:solidFill>
              <a:srgbClr val="D7DEEA"/>
            </a:solidFill>
            <a:prstDash val="solid"/>
          </a:ln>
          <a:effectLst>
            <a:outerShdw blurRad="88900" dist="38100" dir="5400000" algn="bl" rotWithShape="0">
              <a:srgbClr val="8794A8">
                <a:alpha val="1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9" name="Shape 15"/>
          <p:cNvSpPr/>
          <p:nvPr/>
        </p:nvSpPr>
        <p:spPr>
          <a:xfrm>
            <a:off x="7991856" y="1828800"/>
            <a:ext cx="64008" cy="3840480"/>
          </a:xfrm>
          <a:prstGeom prst="rect">
            <a:avLst/>
          </a:prstGeom>
          <a:solidFill>
            <a:srgbClr val="1D9E75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0" name="Shape 16"/>
          <p:cNvSpPr/>
          <p:nvPr/>
        </p:nvSpPr>
        <p:spPr>
          <a:xfrm>
            <a:off x="9290304" y="2148840"/>
            <a:ext cx="914400" cy="914400"/>
          </a:xfrm>
          <a:prstGeom prst="ellipse">
            <a:avLst/>
          </a:prstGeom>
          <a:solidFill>
            <a:srgbClr val="13294B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21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9760" y="2368296"/>
            <a:ext cx="475488" cy="475488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8174736" y="3200400"/>
            <a:ext cx="3154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329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Ms. Nabanita Hazarika</a:t>
            </a:r>
            <a:endParaRPr lang="en-US" sz="1600" dirty="0"/>
          </a:p>
        </p:txBody>
      </p:sp>
      <p:sp>
        <p:nvSpPr>
          <p:cNvPr id="23" name="Text 18"/>
          <p:cNvSpPr/>
          <p:nvPr/>
        </p:nvSpPr>
        <p:spPr>
          <a:xfrm>
            <a:off x="8174736" y="3566160"/>
            <a:ext cx="3154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1D9E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Co-Founder &amp; Director</a:t>
            </a:r>
            <a:endParaRPr lang="en-US" sz="1150" dirty="0"/>
          </a:p>
        </p:txBody>
      </p:sp>
      <p:sp>
        <p:nvSpPr>
          <p:cNvPr id="24" name="Text 19"/>
          <p:cNvSpPr/>
          <p:nvPr/>
        </p:nvSpPr>
        <p:spPr>
          <a:xfrm>
            <a:off x="8220456" y="4114800"/>
            <a:ext cx="30632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150" dirty="0">
                <a:solidFill>
                  <a:srgbClr val="243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MPhil/MSW; 9+ yrs development sector; tribal-community fieldwork in Morigaon &amp; Karbi Anglong. Leads farmer engagement &amp; FPC coordination.</a:t>
            </a:r>
            <a:endParaRPr lang="en-US" sz="1150" dirty="0"/>
          </a:p>
        </p:txBody>
      </p:sp>
      <p:sp>
        <p:nvSpPr>
          <p:cNvPr id="25" name="Text 20"/>
          <p:cNvSpPr/>
          <p:nvPr/>
        </p:nvSpPr>
        <p:spPr>
          <a:xfrm>
            <a:off x="502920" y="64190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6B78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VAUTIC</a:t>
            </a:r>
            <a:r>
              <a:rPr lang="en-US" sz="900" kern="0" spc="100" dirty="0">
                <a:solidFill>
                  <a:srgbClr val="6B78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™  ·  Analytica Global Pvt Ltd</a:t>
            </a:r>
            <a:endParaRPr lang="en-US" sz="900" dirty="0"/>
          </a:p>
        </p:txBody>
      </p:sp>
      <p:sp>
        <p:nvSpPr>
          <p:cNvPr id="26" name="Text 21"/>
          <p:cNvSpPr/>
          <p:nvPr/>
        </p:nvSpPr>
        <p:spPr>
          <a:xfrm>
            <a:off x="11155680" y="641908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8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  <p:sp>
        <p:nvSpPr>
          <p:cNvPr id="27" name="Text 22"/>
          <p:cNvSpPr/>
          <p:nvPr/>
        </p:nvSpPr>
        <p:spPr>
          <a:xfrm>
            <a:off x="5029200" y="6419088"/>
            <a:ext cx="2130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kern="0" spc="100" dirty="0">
                <a:solidFill>
                  <a:srgbClr val="6B78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329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D9E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ASK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21792" y="868680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₹3.0 crore seed / pre-Series A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 months of runway to first carbon-credit issuance and demonstrated SaaS traction.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40080" y="246888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9FB0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OF FUNDS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40080" y="2834640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D9E7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40%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554480" y="2834640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E4E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(founders + hires)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40080" y="3401568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D9E7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7%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554480" y="3401568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E4E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 — Vautic / ImpactOS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" y="3968496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D9E7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17%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554480" y="3968496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E4E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Field, biochar &amp; MRV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40080" y="4535424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D9E7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8%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554480" y="4535424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E4E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Office &amp; infrastructure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640080" y="5102352"/>
            <a:ext cx="822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D9E7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27%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554480" y="5102352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E4E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Contingency + working capital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766560" y="2468880"/>
            <a:ext cx="4846320" cy="3383280"/>
          </a:xfrm>
          <a:prstGeom prst="rect">
            <a:avLst/>
          </a:prstGeom>
          <a:solidFill>
            <a:srgbClr val="1B3A6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7" name="Shape 15"/>
          <p:cNvSpPr/>
          <p:nvPr/>
        </p:nvSpPr>
        <p:spPr>
          <a:xfrm>
            <a:off x="6766560" y="2468880"/>
            <a:ext cx="73152" cy="3383280"/>
          </a:xfrm>
          <a:prstGeom prst="rect">
            <a:avLst/>
          </a:prstGeom>
          <a:solidFill>
            <a:srgbClr val="1D9E75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8" name="Text 16"/>
          <p:cNvSpPr/>
          <p:nvPr/>
        </p:nvSpPr>
        <p:spPr>
          <a:xfrm>
            <a:off x="7040880" y="2670048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00" dirty="0">
                <a:solidFill>
                  <a:srgbClr val="1D9E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MILESTONES TO SERIES A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7059168" y="3063240"/>
            <a:ext cx="438912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300" dirty="0">
                <a:solidFill>
                  <a:srgbClr val="E4E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PDD submitted to Verra validator — M10–12</a:t>
            </a:r>
            <a:endParaRPr lang="en-US" sz="13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300" dirty="0">
                <a:solidFill>
                  <a:srgbClr val="E4E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300–500 ha geo-mapped &amp; verified — M24</a:t>
            </a:r>
            <a:endParaRPr lang="en-US" sz="13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300" dirty="0">
                <a:solidFill>
                  <a:srgbClr val="E4E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forward carbon agreement — early Y3</a:t>
            </a:r>
            <a:endParaRPr lang="en-US" sz="13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300" dirty="0">
                <a:solidFill>
                  <a:srgbClr val="E4E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credit issuance — mid Y3</a:t>
            </a:r>
            <a:endParaRPr lang="en-US" sz="13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300" dirty="0">
                <a:solidFill>
                  <a:srgbClr val="E4E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Series A readiness — M20–24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502920" y="64190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9FB0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VAUTIC</a:t>
            </a:r>
            <a:r>
              <a:rPr lang="en-US" sz="900" kern="0" spc="100" dirty="0">
                <a:solidFill>
                  <a:srgbClr val="9FB0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™  ·  Analytica Global Pvt Ltd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1155680" y="641908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FB0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029200" y="6419088"/>
            <a:ext cx="2130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kern="0" spc="100" dirty="0">
                <a:solidFill>
                  <a:srgbClr val="9FB0C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329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3840480"/>
            <a:ext cx="5486400" cy="5486400"/>
          </a:xfrm>
          <a:prstGeom prst="ellipse">
            <a:avLst/>
          </a:prstGeom>
          <a:solidFill>
            <a:srgbClr val="16315A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3" name="Text 1"/>
          <p:cNvSpPr/>
          <p:nvPr/>
        </p:nvSpPr>
        <p:spPr>
          <a:xfrm>
            <a:off x="731520" y="2103120"/>
            <a:ext cx="10515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Not a speculative bet — climate infrastructure with real field assets.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749808" y="3703320"/>
            <a:ext cx="987552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C9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credible team, a differentiated platform, and a first-mover position in a geography the carbon markets have not yet reached. ₹3.0 crore is the minimum to convert that advantage into a monetisable carbon and SaaS business.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49808" y="521208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D9E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Analytica Global Pvt Ltd</a:t>
            </a:r>
            <a:r>
              <a:rPr lang="en-US" sz="1300" dirty="0">
                <a:solidFill>
                  <a:srgbClr val="1D9E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·   Guwahati, Assam   ·   May 2026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1D9E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PROBLEM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30352" y="749808"/>
            <a:ext cx="11155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329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Three converging failures, one market gap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11064240" cy="1325880"/>
          </a:xfrm>
          <a:prstGeom prst="rect">
            <a:avLst/>
          </a:prstGeom>
          <a:solidFill>
            <a:srgbClr val="FFFFFF"/>
          </a:solidFill>
          <a:ln w="9525">
            <a:solidFill>
              <a:srgbClr val="D7DEEA"/>
            </a:solidFill>
            <a:prstDash val="solid"/>
          </a:ln>
          <a:effectLst>
            <a:outerShdw blurRad="88900" dist="38100" dir="5400000" algn="bl" rotWithShape="0">
              <a:srgbClr val="8794A8">
                <a:alpha val="1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5" name="Shape 3"/>
          <p:cNvSpPr/>
          <p:nvPr/>
        </p:nvSpPr>
        <p:spPr>
          <a:xfrm>
            <a:off x="548640" y="1783080"/>
            <a:ext cx="64008" cy="1325880"/>
          </a:xfrm>
          <a:prstGeom prst="rect">
            <a:avLst/>
          </a:prstGeom>
          <a:solidFill>
            <a:srgbClr val="1D9E75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6" name="Shape 4"/>
          <p:cNvSpPr/>
          <p:nvPr/>
        </p:nvSpPr>
        <p:spPr>
          <a:xfrm>
            <a:off x="868680" y="2112264"/>
            <a:ext cx="676656" cy="676656"/>
          </a:xfrm>
          <a:prstGeom prst="ellipse">
            <a:avLst/>
          </a:prstGeom>
          <a:solidFill>
            <a:srgbClr val="13294B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077" y="2274661"/>
            <a:ext cx="351861" cy="351861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828800" y="1984248"/>
            <a:ext cx="9509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329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Carbon infrastructure gap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1828800" y="2386584"/>
            <a:ext cx="9509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243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1,10,000+ Assam Small Tea Growers and hundreds of FPCs are unreachable by current carbon markets — no credible local aggregator exists.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548640" y="3264408"/>
            <a:ext cx="11064240" cy="1325880"/>
          </a:xfrm>
          <a:prstGeom prst="rect">
            <a:avLst/>
          </a:prstGeom>
          <a:solidFill>
            <a:srgbClr val="FFFFFF"/>
          </a:solidFill>
          <a:ln w="9525">
            <a:solidFill>
              <a:srgbClr val="D7DEEA"/>
            </a:solidFill>
            <a:prstDash val="solid"/>
          </a:ln>
          <a:effectLst>
            <a:outerShdw blurRad="88900" dist="38100" dir="5400000" algn="bl" rotWithShape="0">
              <a:srgbClr val="8794A8">
                <a:alpha val="1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1" name="Shape 8"/>
          <p:cNvSpPr/>
          <p:nvPr/>
        </p:nvSpPr>
        <p:spPr>
          <a:xfrm>
            <a:off x="548640" y="3264408"/>
            <a:ext cx="64008" cy="1325880"/>
          </a:xfrm>
          <a:prstGeom prst="rect">
            <a:avLst/>
          </a:prstGeom>
          <a:solidFill>
            <a:srgbClr val="1D9E75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2" name="Shape 9"/>
          <p:cNvSpPr/>
          <p:nvPr/>
        </p:nvSpPr>
        <p:spPr>
          <a:xfrm>
            <a:off x="868680" y="3593592"/>
            <a:ext cx="676656" cy="676656"/>
          </a:xfrm>
          <a:prstGeom prst="ellipse">
            <a:avLst/>
          </a:prstGeom>
          <a:solidFill>
            <a:srgbClr val="13294B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1077" y="3755989"/>
            <a:ext cx="351861" cy="351861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828800" y="3465576"/>
            <a:ext cx="9509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329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MRV credibility crisis</a:t>
            </a:r>
            <a:endParaRPr lang="en-US" sz="1700" dirty="0"/>
          </a:p>
        </p:txBody>
      </p:sp>
      <p:sp>
        <p:nvSpPr>
          <p:cNvPr id="15" name="Text 11"/>
          <p:cNvSpPr/>
          <p:nvPr/>
        </p:nvSpPr>
        <p:spPr>
          <a:xfrm>
            <a:off x="1828800" y="3867912"/>
            <a:ext cx="9509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243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Post-2022 buyers demand verifiable, plot-level accounting. No dMRV platform is calibrated to NE India’s high-rainfall, lateritic soils.</a:t>
            </a:r>
            <a:endParaRPr lang="en-US" sz="1250" dirty="0"/>
          </a:p>
        </p:txBody>
      </p:sp>
      <p:sp>
        <p:nvSpPr>
          <p:cNvPr id="16" name="Shape 12"/>
          <p:cNvSpPr/>
          <p:nvPr/>
        </p:nvSpPr>
        <p:spPr>
          <a:xfrm>
            <a:off x="548640" y="4745736"/>
            <a:ext cx="11064240" cy="1325880"/>
          </a:xfrm>
          <a:prstGeom prst="rect">
            <a:avLst/>
          </a:prstGeom>
          <a:solidFill>
            <a:srgbClr val="FFFFFF"/>
          </a:solidFill>
          <a:ln w="9525">
            <a:solidFill>
              <a:srgbClr val="D7DEEA"/>
            </a:solidFill>
            <a:prstDash val="solid"/>
          </a:ln>
          <a:effectLst>
            <a:outerShdw blurRad="88900" dist="38100" dir="5400000" algn="bl" rotWithShape="0">
              <a:srgbClr val="8794A8">
                <a:alpha val="1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7" name="Shape 13"/>
          <p:cNvSpPr/>
          <p:nvPr/>
        </p:nvSpPr>
        <p:spPr>
          <a:xfrm>
            <a:off x="548640" y="4745736"/>
            <a:ext cx="64008" cy="1325880"/>
          </a:xfrm>
          <a:prstGeom prst="rect">
            <a:avLst/>
          </a:prstGeom>
          <a:solidFill>
            <a:srgbClr val="1D9E75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8" name="Shape 14"/>
          <p:cNvSpPr/>
          <p:nvPr/>
        </p:nvSpPr>
        <p:spPr>
          <a:xfrm>
            <a:off x="868680" y="5074920"/>
            <a:ext cx="676656" cy="676656"/>
          </a:xfrm>
          <a:prstGeom prst="ellipse">
            <a:avLst/>
          </a:prstGeom>
          <a:solidFill>
            <a:srgbClr val="13294B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1077" y="5237317"/>
            <a:ext cx="351861" cy="351861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1828800" y="4946904"/>
            <a:ext cx="9509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329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ESG compliance deficit</a:t>
            </a:r>
            <a:endParaRPr lang="en-US" sz="1700" dirty="0"/>
          </a:p>
        </p:txBody>
      </p:sp>
      <p:sp>
        <p:nvSpPr>
          <p:cNvPr id="21" name="Text 16"/>
          <p:cNvSpPr/>
          <p:nvPr/>
        </p:nvSpPr>
        <p:spPr>
          <a:xfrm>
            <a:off x="1828800" y="5349240"/>
            <a:ext cx="95097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243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 CBAM and UK import rules now demand Scope 3 data from tea supply chains. 78% of Assam estates have none.</a:t>
            </a:r>
            <a:endParaRPr lang="en-US" sz="1250" dirty="0"/>
          </a:p>
        </p:txBody>
      </p:sp>
      <p:sp>
        <p:nvSpPr>
          <p:cNvPr id="22" name="Text 17"/>
          <p:cNvSpPr/>
          <p:nvPr/>
        </p:nvSpPr>
        <p:spPr>
          <a:xfrm>
            <a:off x="502920" y="64190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6B78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VAUTIC</a:t>
            </a:r>
            <a:r>
              <a:rPr lang="en-US" sz="900" kern="0" spc="100" dirty="0">
                <a:solidFill>
                  <a:srgbClr val="6B78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™  ·  Analytica Global Pvt Ltd</a:t>
            </a:r>
            <a:endParaRPr lang="en-US" sz="900" dirty="0"/>
          </a:p>
        </p:txBody>
      </p:sp>
      <p:sp>
        <p:nvSpPr>
          <p:cNvPr id="23" name="Text 18"/>
          <p:cNvSpPr/>
          <p:nvPr/>
        </p:nvSpPr>
        <p:spPr>
          <a:xfrm>
            <a:off x="11155680" y="641908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8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sp>
        <p:nvSpPr>
          <p:cNvPr id="24" name="Text 19"/>
          <p:cNvSpPr/>
          <p:nvPr/>
        </p:nvSpPr>
        <p:spPr>
          <a:xfrm>
            <a:off x="5029200" y="6419088"/>
            <a:ext cx="2130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kern="0" spc="100" dirty="0">
                <a:solidFill>
                  <a:srgbClr val="6B78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1D9E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NOW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30352" y="749808"/>
            <a:ext cx="11155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329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first-mover window that is closing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5212080" cy="3840480"/>
          </a:xfrm>
          <a:prstGeom prst="rect">
            <a:avLst/>
          </a:prstGeom>
          <a:solidFill>
            <a:srgbClr val="13294B"/>
          </a:solidFill>
          <a:ln/>
          <a:effectLst>
            <a:outerShdw blurRad="88900" dist="38100" dir="5400000" algn="bl" rotWithShape="0">
              <a:srgbClr val="8794A8">
                <a:alpha val="1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5" name="Text 3"/>
          <p:cNvSpPr/>
          <p:nvPr/>
        </p:nvSpPr>
        <p:spPr>
          <a:xfrm>
            <a:off x="640080" y="2194560"/>
            <a:ext cx="50292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0" b="1" dirty="0">
                <a:solidFill>
                  <a:srgbClr val="1D9E7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</a:t>
            </a:r>
            <a:endParaRPr lang="en-US" sz="12000" dirty="0"/>
          </a:p>
        </p:txBody>
      </p:sp>
      <p:sp>
        <p:nvSpPr>
          <p:cNvPr id="6" name="Text 4"/>
          <p:cNvSpPr/>
          <p:nvPr/>
        </p:nvSpPr>
        <p:spPr>
          <a:xfrm>
            <a:off x="914400" y="3931920"/>
            <a:ext cx="44805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500" dirty="0">
                <a:solidFill>
                  <a:srgbClr val="E4EC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registered agricultural soil-carbon projects on Verra or Gold Standard across all of Northeast India, as of May 2026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6126480" y="2039112"/>
            <a:ext cx="603504" cy="603504"/>
          </a:xfrm>
          <a:prstGeom prst="ellipse">
            <a:avLst/>
          </a:prstGeom>
          <a:solidFill>
            <a:srgbClr val="1D9E75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1321" y="2183953"/>
            <a:ext cx="313822" cy="313822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6949440" y="1920240"/>
            <a:ext cx="4663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329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hard regulatory deadline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6949440" y="2313432"/>
            <a:ext cx="4663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243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EU CBAM and UK standards bite in 2026–2027 — exporters need upstream data now, not eventually.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6126480" y="3364992"/>
            <a:ext cx="603504" cy="603504"/>
          </a:xfrm>
          <a:prstGeom prst="ellipse">
            <a:avLst/>
          </a:prstGeom>
          <a:solidFill>
            <a:srgbClr val="1D9E75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1321" y="3509833"/>
            <a:ext cx="313822" cy="31382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6949440" y="3246120"/>
            <a:ext cx="4663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329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uncontested geography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6949440" y="3639312"/>
            <a:ext cx="4663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243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platforms run on temperate baselines; none serve Assam’s soils or its STG–FPC structure.</a:t>
            </a:r>
            <a:endParaRPr lang="en-US" sz="1250" dirty="0"/>
          </a:p>
        </p:txBody>
      </p:sp>
      <p:sp>
        <p:nvSpPr>
          <p:cNvPr id="15" name="Shape 11"/>
          <p:cNvSpPr/>
          <p:nvPr/>
        </p:nvSpPr>
        <p:spPr>
          <a:xfrm>
            <a:off x="6126480" y="4690872"/>
            <a:ext cx="603504" cy="603504"/>
          </a:xfrm>
          <a:prstGeom prst="ellipse">
            <a:avLst/>
          </a:prstGeom>
          <a:solidFill>
            <a:srgbClr val="1D9E75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1321" y="4835713"/>
            <a:ext cx="313822" cy="31382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949440" y="4572000"/>
            <a:ext cx="4663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329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network already in place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6949440" y="4965192"/>
            <a:ext cx="4663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243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Khetiyok’s 1,000+ farmer relationships remove the cold-start that stalls every new developer.</a:t>
            </a:r>
            <a:endParaRPr lang="en-US" sz="1250" dirty="0"/>
          </a:p>
        </p:txBody>
      </p:sp>
      <p:sp>
        <p:nvSpPr>
          <p:cNvPr id="19" name="Text 14"/>
          <p:cNvSpPr/>
          <p:nvPr/>
        </p:nvSpPr>
        <p:spPr>
          <a:xfrm>
            <a:off x="502920" y="64190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6B78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VAUTIC</a:t>
            </a:r>
            <a:r>
              <a:rPr lang="en-US" sz="900" kern="0" spc="100" dirty="0">
                <a:solidFill>
                  <a:srgbClr val="6B78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™  ·  Analytica Global Pvt Ltd</a:t>
            </a:r>
            <a:endParaRPr lang="en-US" sz="900" dirty="0"/>
          </a:p>
        </p:txBody>
      </p:sp>
      <p:sp>
        <p:nvSpPr>
          <p:cNvPr id="20" name="Text 15"/>
          <p:cNvSpPr/>
          <p:nvPr/>
        </p:nvSpPr>
        <p:spPr>
          <a:xfrm>
            <a:off x="11155680" y="641908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8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  <p:sp>
        <p:nvSpPr>
          <p:cNvPr id="21" name="Text 16"/>
          <p:cNvSpPr/>
          <p:nvPr/>
        </p:nvSpPr>
        <p:spPr>
          <a:xfrm>
            <a:off x="5029200" y="6419088"/>
            <a:ext cx="2130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kern="0" spc="100" dirty="0">
                <a:solidFill>
                  <a:srgbClr val="6B78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1D9E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SOLUTION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30352" y="749808"/>
            <a:ext cx="11155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329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Four integrated, sequenced revenue verticals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5440680" cy="1920240"/>
          </a:xfrm>
          <a:prstGeom prst="rect">
            <a:avLst/>
          </a:prstGeom>
          <a:solidFill>
            <a:srgbClr val="FFFFFF"/>
          </a:solidFill>
          <a:ln w="9525">
            <a:solidFill>
              <a:srgbClr val="D7DEEA"/>
            </a:solidFill>
            <a:prstDash val="solid"/>
          </a:ln>
          <a:effectLst>
            <a:outerShdw blurRad="88900" dist="38100" dir="5400000" algn="bl" rotWithShape="0">
              <a:srgbClr val="8794A8">
                <a:alpha val="1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5" name="Shape 3"/>
          <p:cNvSpPr/>
          <p:nvPr/>
        </p:nvSpPr>
        <p:spPr>
          <a:xfrm>
            <a:off x="548640" y="1783080"/>
            <a:ext cx="64008" cy="1920240"/>
          </a:xfrm>
          <a:prstGeom prst="rect">
            <a:avLst/>
          </a:prstGeom>
          <a:solidFill>
            <a:srgbClr val="1D9E75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6" name="Shape 4"/>
          <p:cNvSpPr/>
          <p:nvPr/>
        </p:nvSpPr>
        <p:spPr>
          <a:xfrm>
            <a:off x="841248" y="2075688"/>
            <a:ext cx="713232" cy="713232"/>
          </a:xfrm>
          <a:prstGeom prst="ellipse">
            <a:avLst/>
          </a:prstGeom>
          <a:solidFill>
            <a:srgbClr val="13294B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424" y="2246864"/>
            <a:ext cx="370881" cy="370881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737360" y="2167128"/>
            <a:ext cx="4114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329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Carbon Project Development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859536" y="2880360"/>
            <a:ext cx="4846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243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Verified soil-carbon and biochar removals across tea, vegetables, and smallholder land. Forward deals Y2, issuance Y3+.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6172200" y="1783080"/>
            <a:ext cx="5440680" cy="1920240"/>
          </a:xfrm>
          <a:prstGeom prst="rect">
            <a:avLst/>
          </a:prstGeom>
          <a:solidFill>
            <a:srgbClr val="FFFFFF"/>
          </a:solidFill>
          <a:ln w="9525">
            <a:solidFill>
              <a:srgbClr val="D7DEEA"/>
            </a:solidFill>
            <a:prstDash val="solid"/>
          </a:ln>
          <a:effectLst>
            <a:outerShdw blurRad="88900" dist="38100" dir="5400000" algn="bl" rotWithShape="0">
              <a:srgbClr val="8794A8">
                <a:alpha val="1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1" name="Shape 8"/>
          <p:cNvSpPr/>
          <p:nvPr/>
        </p:nvSpPr>
        <p:spPr>
          <a:xfrm>
            <a:off x="6172200" y="1783080"/>
            <a:ext cx="64008" cy="1920240"/>
          </a:xfrm>
          <a:prstGeom prst="rect">
            <a:avLst/>
          </a:prstGeom>
          <a:solidFill>
            <a:srgbClr val="1D9E75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2" name="Shape 9"/>
          <p:cNvSpPr/>
          <p:nvPr/>
        </p:nvSpPr>
        <p:spPr>
          <a:xfrm>
            <a:off x="6464808" y="2075688"/>
            <a:ext cx="713232" cy="713232"/>
          </a:xfrm>
          <a:prstGeom prst="ellipse">
            <a:avLst/>
          </a:prstGeom>
          <a:solidFill>
            <a:srgbClr val="13294B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5984" y="2246864"/>
            <a:ext cx="370881" cy="370881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7360920" y="2167128"/>
            <a:ext cx="4114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329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Vautic™ dMRV Infrastructure</a:t>
            </a:r>
            <a:endParaRPr lang="en-US" sz="1600" dirty="0"/>
          </a:p>
        </p:txBody>
      </p:sp>
      <p:sp>
        <p:nvSpPr>
          <p:cNvPr id="15" name="Text 11"/>
          <p:cNvSpPr/>
          <p:nvPr/>
        </p:nvSpPr>
        <p:spPr>
          <a:xfrm>
            <a:off x="6483096" y="2880360"/>
            <a:ext cx="4846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243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Proprietary digital MRV — internal engine in Y1–2, licensed SaaS to other developers from Y3 after first issuance.</a:t>
            </a:r>
            <a:endParaRPr lang="en-US" sz="1200" dirty="0"/>
          </a:p>
        </p:txBody>
      </p:sp>
      <p:sp>
        <p:nvSpPr>
          <p:cNvPr id="16" name="Shape 12"/>
          <p:cNvSpPr/>
          <p:nvPr/>
        </p:nvSpPr>
        <p:spPr>
          <a:xfrm>
            <a:off x="548640" y="3931920"/>
            <a:ext cx="5440680" cy="1920240"/>
          </a:xfrm>
          <a:prstGeom prst="rect">
            <a:avLst/>
          </a:prstGeom>
          <a:solidFill>
            <a:srgbClr val="FFFFFF"/>
          </a:solidFill>
          <a:ln w="9525">
            <a:solidFill>
              <a:srgbClr val="D7DEEA"/>
            </a:solidFill>
            <a:prstDash val="solid"/>
          </a:ln>
          <a:effectLst>
            <a:outerShdw blurRad="88900" dist="38100" dir="5400000" algn="bl" rotWithShape="0">
              <a:srgbClr val="8794A8">
                <a:alpha val="1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7" name="Shape 13"/>
          <p:cNvSpPr/>
          <p:nvPr/>
        </p:nvSpPr>
        <p:spPr>
          <a:xfrm>
            <a:off x="548640" y="3931920"/>
            <a:ext cx="64008" cy="1920240"/>
          </a:xfrm>
          <a:prstGeom prst="rect">
            <a:avLst/>
          </a:prstGeom>
          <a:solidFill>
            <a:srgbClr val="1D9E75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8" name="Shape 14"/>
          <p:cNvSpPr/>
          <p:nvPr/>
        </p:nvSpPr>
        <p:spPr>
          <a:xfrm>
            <a:off x="841248" y="4224528"/>
            <a:ext cx="713232" cy="713232"/>
          </a:xfrm>
          <a:prstGeom prst="ellipse">
            <a:avLst/>
          </a:prstGeom>
          <a:solidFill>
            <a:srgbClr val="13294B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2424" y="4395704"/>
            <a:ext cx="370881" cy="370881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1737360" y="4315968"/>
            <a:ext cx="4114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329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ImpactOS Climate SaaS</a:t>
            </a:r>
            <a:endParaRPr lang="en-US" sz="1600" dirty="0"/>
          </a:p>
        </p:txBody>
      </p:sp>
      <p:sp>
        <p:nvSpPr>
          <p:cNvPr id="21" name="Text 16"/>
          <p:cNvSpPr/>
          <p:nvPr/>
        </p:nvSpPr>
        <p:spPr>
          <a:xfrm>
            <a:off x="859536" y="5029200"/>
            <a:ext cx="4846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243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ESG dashboards, Scope 3 tracking, and BRSR modules for estates and FPCs. Beta Y2, scaled Y3.</a:t>
            </a:r>
            <a:endParaRPr lang="en-US" sz="1200" dirty="0"/>
          </a:p>
        </p:txBody>
      </p:sp>
      <p:sp>
        <p:nvSpPr>
          <p:cNvPr id="22" name="Shape 17"/>
          <p:cNvSpPr/>
          <p:nvPr/>
        </p:nvSpPr>
        <p:spPr>
          <a:xfrm>
            <a:off x="6172200" y="3931920"/>
            <a:ext cx="5440680" cy="1920240"/>
          </a:xfrm>
          <a:prstGeom prst="rect">
            <a:avLst/>
          </a:prstGeom>
          <a:solidFill>
            <a:srgbClr val="FFFFFF"/>
          </a:solidFill>
          <a:ln w="9525">
            <a:solidFill>
              <a:srgbClr val="D7DEEA"/>
            </a:solidFill>
            <a:prstDash val="solid"/>
          </a:ln>
          <a:effectLst>
            <a:outerShdw blurRad="88900" dist="38100" dir="5400000" algn="bl" rotWithShape="0">
              <a:srgbClr val="8794A8">
                <a:alpha val="1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3" name="Shape 18"/>
          <p:cNvSpPr/>
          <p:nvPr/>
        </p:nvSpPr>
        <p:spPr>
          <a:xfrm>
            <a:off x="6172200" y="3931920"/>
            <a:ext cx="64008" cy="1920240"/>
          </a:xfrm>
          <a:prstGeom prst="rect">
            <a:avLst/>
          </a:prstGeom>
          <a:solidFill>
            <a:srgbClr val="1D9E75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4" name="Shape 19"/>
          <p:cNvSpPr/>
          <p:nvPr/>
        </p:nvSpPr>
        <p:spPr>
          <a:xfrm>
            <a:off x="6464808" y="4224528"/>
            <a:ext cx="713232" cy="713232"/>
          </a:xfrm>
          <a:prstGeom prst="ellipse">
            <a:avLst/>
          </a:prstGeom>
          <a:solidFill>
            <a:srgbClr val="13294B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2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35984" y="4395704"/>
            <a:ext cx="370881" cy="370881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7360920" y="4315968"/>
            <a:ext cx="4114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329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ESG Intelligence &amp; Advisory</a:t>
            </a:r>
            <a:endParaRPr lang="en-US" sz="1600" dirty="0"/>
          </a:p>
        </p:txBody>
      </p:sp>
      <p:sp>
        <p:nvSpPr>
          <p:cNvPr id="27" name="Text 21"/>
          <p:cNvSpPr/>
          <p:nvPr/>
        </p:nvSpPr>
        <p:spPr>
          <a:xfrm>
            <a:off x="6483096" y="5029200"/>
            <a:ext cx="4846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243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Feasibility, methodology, and compliance retainers — the near-term recurring cash path in Years 1–2.</a:t>
            </a:r>
            <a:endParaRPr lang="en-US" sz="1200" dirty="0"/>
          </a:p>
        </p:txBody>
      </p:sp>
      <p:sp>
        <p:nvSpPr>
          <p:cNvPr id="28" name="Text 22"/>
          <p:cNvSpPr/>
          <p:nvPr/>
        </p:nvSpPr>
        <p:spPr>
          <a:xfrm>
            <a:off x="502920" y="64190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6B78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VAUTIC</a:t>
            </a:r>
            <a:r>
              <a:rPr lang="en-US" sz="900" kern="0" spc="100" dirty="0">
                <a:solidFill>
                  <a:srgbClr val="6B78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™  ·  Analytica Global Pvt Ltd</a:t>
            </a:r>
            <a:endParaRPr lang="en-US" sz="900" dirty="0"/>
          </a:p>
        </p:txBody>
      </p:sp>
      <p:sp>
        <p:nvSpPr>
          <p:cNvPr id="29" name="Text 23"/>
          <p:cNvSpPr/>
          <p:nvPr/>
        </p:nvSpPr>
        <p:spPr>
          <a:xfrm>
            <a:off x="11155680" y="641908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8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  <p:sp>
        <p:nvSpPr>
          <p:cNvPr id="30" name="Text 24"/>
          <p:cNvSpPr/>
          <p:nvPr/>
        </p:nvSpPr>
        <p:spPr>
          <a:xfrm>
            <a:off x="5029200" y="6419088"/>
            <a:ext cx="2130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kern="0" spc="100" dirty="0">
                <a:solidFill>
                  <a:srgbClr val="6B78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1D9E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PLATFORM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30352" y="749808"/>
            <a:ext cx="11155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329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Vautic™ — built to be defensible, then licensable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783080"/>
            <a:ext cx="658368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243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engine-first, plugin-based, multi-tenant MRV platform. Methodologies are configuration, not code; every carbon calculation is an immutable, audited event. Calibrated to NE India soils using NBSS&amp;LUP and Tocklai data — the technical differentiation generic platforms cannot replicate.</a:t>
            </a:r>
            <a:endParaRPr lang="en-US" sz="15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" y="3904488"/>
            <a:ext cx="274320" cy="2743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60120" y="3886200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329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Methodology plugin engine</a:t>
            </a:r>
            <a:endParaRPr lang="en-US" sz="13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" y="4471416"/>
            <a:ext cx="274320" cy="27432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60120" y="4453128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329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Carbon accounting engine</a:t>
            </a:r>
            <a:endParaRPr lang="en-US" sz="13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" y="5038344"/>
            <a:ext cx="274320" cy="27432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0120" y="5020056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329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 + chain-of-custody</a:t>
            </a:r>
            <a:endParaRPr lang="en-US" sz="13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" y="5605272"/>
            <a:ext cx="274320" cy="27432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960120" y="5586984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329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Registry connectors (Verra, GS)</a:t>
            </a:r>
            <a:endParaRPr lang="en-US" sz="1350" dirty="0"/>
          </a:p>
        </p:txBody>
      </p:sp>
      <p:sp>
        <p:nvSpPr>
          <p:cNvPr id="13" name="Shape 7"/>
          <p:cNvSpPr/>
          <p:nvPr/>
        </p:nvSpPr>
        <p:spPr>
          <a:xfrm>
            <a:off x="7406640" y="1783080"/>
            <a:ext cx="4206240" cy="4434840"/>
          </a:xfrm>
          <a:prstGeom prst="rect">
            <a:avLst/>
          </a:prstGeom>
          <a:solidFill>
            <a:srgbClr val="E4F2EC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4" name="Shape 8"/>
          <p:cNvSpPr/>
          <p:nvPr/>
        </p:nvSpPr>
        <p:spPr>
          <a:xfrm>
            <a:off x="7406640" y="1783080"/>
            <a:ext cx="73152" cy="4434840"/>
          </a:xfrm>
          <a:prstGeom prst="rect">
            <a:avLst/>
          </a:prstGeom>
          <a:solidFill>
            <a:srgbClr val="1D9E75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5" name="Text 9"/>
          <p:cNvSpPr/>
          <p:nvPr/>
        </p:nvSpPr>
        <p:spPr>
          <a:xfrm>
            <a:off x="7680960" y="201168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D9E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MOAT</a:t>
            </a:r>
            <a:endParaRPr lang="en-US" sz="1200" dirty="0"/>
          </a:p>
        </p:txBody>
      </p:sp>
      <p:sp>
        <p:nvSpPr>
          <p:cNvPr id="16" name="Text 10"/>
          <p:cNvSpPr/>
          <p:nvPr/>
        </p:nvSpPr>
        <p:spPr>
          <a:xfrm>
            <a:off x="7699248" y="2423160"/>
            <a:ext cx="3749040" cy="365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243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Khetiyok’s farmer trust — not replicable in under 18 months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243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 India-specific soil models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243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regulatory + advisory layer large platforms don’t offer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243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API-first design — same engine licenses externally in Year 3</a:t>
            </a:r>
            <a:endParaRPr lang="en-US" sz="1300" dirty="0"/>
          </a:p>
        </p:txBody>
      </p:sp>
      <p:sp>
        <p:nvSpPr>
          <p:cNvPr id="17" name="Text 11"/>
          <p:cNvSpPr/>
          <p:nvPr/>
        </p:nvSpPr>
        <p:spPr>
          <a:xfrm>
            <a:off x="502920" y="64190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6B78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VAUTIC</a:t>
            </a:r>
            <a:r>
              <a:rPr lang="en-US" sz="900" kern="0" spc="100" dirty="0">
                <a:solidFill>
                  <a:srgbClr val="6B78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™  ·  Analytica Global Pvt Ltd</a:t>
            </a:r>
            <a:endParaRPr lang="en-US" sz="900" dirty="0"/>
          </a:p>
        </p:txBody>
      </p:sp>
      <p:sp>
        <p:nvSpPr>
          <p:cNvPr id="18" name="Text 12"/>
          <p:cNvSpPr/>
          <p:nvPr/>
        </p:nvSpPr>
        <p:spPr>
          <a:xfrm>
            <a:off x="11155680" y="641908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8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  <p:sp>
        <p:nvSpPr>
          <p:cNvPr id="19" name="Text 13"/>
          <p:cNvSpPr/>
          <p:nvPr/>
        </p:nvSpPr>
        <p:spPr>
          <a:xfrm>
            <a:off x="5029200" y="6419088"/>
            <a:ext cx="2130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kern="0" spc="100" dirty="0">
                <a:solidFill>
                  <a:srgbClr val="6B78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1D9E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30352" y="749808"/>
            <a:ext cx="11155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329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Real field assets, not a slideshow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28800"/>
            <a:ext cx="5440680" cy="1874520"/>
          </a:xfrm>
          <a:prstGeom prst="rect">
            <a:avLst/>
          </a:prstGeom>
          <a:solidFill>
            <a:srgbClr val="FFFFFF"/>
          </a:solidFill>
          <a:ln w="9525">
            <a:solidFill>
              <a:srgbClr val="D7DEEA"/>
            </a:solidFill>
            <a:prstDash val="solid"/>
          </a:ln>
          <a:effectLst>
            <a:outerShdw blurRad="88900" dist="38100" dir="5400000" algn="bl" rotWithShape="0">
              <a:srgbClr val="8794A8">
                <a:alpha val="1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5" name="Shape 3"/>
          <p:cNvSpPr/>
          <p:nvPr/>
        </p:nvSpPr>
        <p:spPr>
          <a:xfrm>
            <a:off x="548640" y="1828800"/>
            <a:ext cx="64008" cy="1874520"/>
          </a:xfrm>
          <a:prstGeom prst="rect">
            <a:avLst/>
          </a:prstGeom>
          <a:solidFill>
            <a:srgbClr val="1D9E75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6" name="Shape 4"/>
          <p:cNvSpPr/>
          <p:nvPr/>
        </p:nvSpPr>
        <p:spPr>
          <a:xfrm>
            <a:off x="859536" y="2395728"/>
            <a:ext cx="731520" cy="731520"/>
          </a:xfrm>
          <a:prstGeom prst="ellipse">
            <a:avLst/>
          </a:prstGeom>
          <a:solidFill>
            <a:srgbClr val="13294B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5101" y="2571293"/>
            <a:ext cx="380390" cy="38039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874520" y="2103120"/>
            <a:ext cx="3931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1D9E7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1,000+</a:t>
            </a:r>
            <a:endParaRPr lang="en-US" sz="4000" dirty="0"/>
          </a:p>
        </p:txBody>
      </p:sp>
      <p:sp>
        <p:nvSpPr>
          <p:cNvPr id="9" name="Text 6"/>
          <p:cNvSpPr/>
          <p:nvPr/>
        </p:nvSpPr>
        <p:spPr>
          <a:xfrm>
            <a:off x="1892808" y="2926080"/>
            <a:ext cx="3931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243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farmers with active touchpoints via Khetiyok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6172200" y="1828800"/>
            <a:ext cx="5440680" cy="1874520"/>
          </a:xfrm>
          <a:prstGeom prst="rect">
            <a:avLst/>
          </a:prstGeom>
          <a:solidFill>
            <a:srgbClr val="FFFFFF"/>
          </a:solidFill>
          <a:ln w="9525">
            <a:solidFill>
              <a:srgbClr val="D7DEEA"/>
            </a:solidFill>
            <a:prstDash val="solid"/>
          </a:ln>
          <a:effectLst>
            <a:outerShdw blurRad="88900" dist="38100" dir="5400000" algn="bl" rotWithShape="0">
              <a:srgbClr val="8794A8">
                <a:alpha val="1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1" name="Shape 8"/>
          <p:cNvSpPr/>
          <p:nvPr/>
        </p:nvSpPr>
        <p:spPr>
          <a:xfrm>
            <a:off x="6172200" y="1828800"/>
            <a:ext cx="64008" cy="1874520"/>
          </a:xfrm>
          <a:prstGeom prst="rect">
            <a:avLst/>
          </a:prstGeom>
          <a:solidFill>
            <a:srgbClr val="1D9E75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2" name="Shape 9"/>
          <p:cNvSpPr/>
          <p:nvPr/>
        </p:nvSpPr>
        <p:spPr>
          <a:xfrm>
            <a:off x="6483096" y="2395728"/>
            <a:ext cx="731520" cy="731520"/>
          </a:xfrm>
          <a:prstGeom prst="ellipse">
            <a:avLst/>
          </a:prstGeom>
          <a:solidFill>
            <a:srgbClr val="13294B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661" y="2571293"/>
            <a:ext cx="380390" cy="38039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7498080" y="2103120"/>
            <a:ext cx="3931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1D9E7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4000" dirty="0"/>
          </a:p>
        </p:txBody>
      </p:sp>
      <p:sp>
        <p:nvSpPr>
          <p:cNvPr id="15" name="Text 11"/>
          <p:cNvSpPr/>
          <p:nvPr/>
        </p:nvSpPr>
        <p:spPr>
          <a:xfrm>
            <a:off x="7516368" y="2926080"/>
            <a:ext cx="3931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243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FPC LOIs signed for vegetable carbon projects</a:t>
            </a:r>
            <a:endParaRPr lang="en-US" sz="1250" dirty="0"/>
          </a:p>
        </p:txBody>
      </p:sp>
      <p:sp>
        <p:nvSpPr>
          <p:cNvPr id="16" name="Shape 12"/>
          <p:cNvSpPr/>
          <p:nvPr/>
        </p:nvSpPr>
        <p:spPr>
          <a:xfrm>
            <a:off x="548640" y="3931920"/>
            <a:ext cx="5440680" cy="1874520"/>
          </a:xfrm>
          <a:prstGeom prst="rect">
            <a:avLst/>
          </a:prstGeom>
          <a:solidFill>
            <a:srgbClr val="FFFFFF"/>
          </a:solidFill>
          <a:ln w="9525">
            <a:solidFill>
              <a:srgbClr val="D7DEEA"/>
            </a:solidFill>
            <a:prstDash val="solid"/>
          </a:ln>
          <a:effectLst>
            <a:outerShdw blurRad="88900" dist="38100" dir="5400000" algn="bl" rotWithShape="0">
              <a:srgbClr val="8794A8">
                <a:alpha val="1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17" name="Shape 13"/>
          <p:cNvSpPr/>
          <p:nvPr/>
        </p:nvSpPr>
        <p:spPr>
          <a:xfrm>
            <a:off x="548640" y="3931920"/>
            <a:ext cx="64008" cy="1874520"/>
          </a:xfrm>
          <a:prstGeom prst="rect">
            <a:avLst/>
          </a:prstGeom>
          <a:solidFill>
            <a:srgbClr val="1D9E75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8" name="Shape 14"/>
          <p:cNvSpPr/>
          <p:nvPr/>
        </p:nvSpPr>
        <p:spPr>
          <a:xfrm>
            <a:off x="859536" y="4498848"/>
            <a:ext cx="731520" cy="731520"/>
          </a:xfrm>
          <a:prstGeom prst="ellipse">
            <a:avLst/>
          </a:prstGeom>
          <a:solidFill>
            <a:srgbClr val="13294B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5101" y="4674413"/>
            <a:ext cx="380390" cy="380390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1874520" y="4206240"/>
            <a:ext cx="3931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1D9E7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~30 ha</a:t>
            </a:r>
            <a:endParaRPr lang="en-US" sz="4000" dirty="0"/>
          </a:p>
        </p:txBody>
      </p:sp>
      <p:sp>
        <p:nvSpPr>
          <p:cNvPr id="21" name="Text 16"/>
          <p:cNvSpPr/>
          <p:nvPr/>
        </p:nvSpPr>
        <p:spPr>
          <a:xfrm>
            <a:off x="1892808" y="5029200"/>
            <a:ext cx="3931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243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 across 10 STGs, soil testing complete</a:t>
            </a:r>
            <a:endParaRPr lang="en-US" sz="1250" dirty="0"/>
          </a:p>
        </p:txBody>
      </p:sp>
      <p:sp>
        <p:nvSpPr>
          <p:cNvPr id="22" name="Shape 17"/>
          <p:cNvSpPr/>
          <p:nvPr/>
        </p:nvSpPr>
        <p:spPr>
          <a:xfrm>
            <a:off x="6172200" y="3931920"/>
            <a:ext cx="5440680" cy="1874520"/>
          </a:xfrm>
          <a:prstGeom prst="rect">
            <a:avLst/>
          </a:prstGeom>
          <a:solidFill>
            <a:srgbClr val="FFFFFF"/>
          </a:solidFill>
          <a:ln w="9525">
            <a:solidFill>
              <a:srgbClr val="D7DEEA"/>
            </a:solidFill>
            <a:prstDash val="solid"/>
          </a:ln>
          <a:effectLst>
            <a:outerShdw blurRad="88900" dist="38100" dir="5400000" algn="bl" rotWithShape="0">
              <a:srgbClr val="8794A8">
                <a:alpha val="18000"/>
              </a:srgbClr>
            </a:outerShdw>
          </a:effectLst>
        </p:spPr>
        <p:txBody>
          <a:bodyPr/>
          <a:lstStyle/>
          <a:p>
            <a:endParaRPr lang="en-IN"/>
          </a:p>
        </p:txBody>
      </p:sp>
      <p:sp>
        <p:nvSpPr>
          <p:cNvPr id="23" name="Shape 18"/>
          <p:cNvSpPr/>
          <p:nvPr/>
        </p:nvSpPr>
        <p:spPr>
          <a:xfrm>
            <a:off x="6172200" y="3931920"/>
            <a:ext cx="64008" cy="1874520"/>
          </a:xfrm>
          <a:prstGeom prst="rect">
            <a:avLst/>
          </a:prstGeom>
          <a:solidFill>
            <a:srgbClr val="1D9E75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24" name="Shape 19"/>
          <p:cNvSpPr/>
          <p:nvPr/>
        </p:nvSpPr>
        <p:spPr>
          <a:xfrm>
            <a:off x="6483096" y="4498848"/>
            <a:ext cx="731520" cy="731520"/>
          </a:xfrm>
          <a:prstGeom prst="ellipse">
            <a:avLst/>
          </a:prstGeom>
          <a:solidFill>
            <a:srgbClr val="13294B"/>
          </a:solidFill>
          <a:ln/>
        </p:spPr>
        <p:txBody>
          <a:bodyPr/>
          <a:lstStyle/>
          <a:p>
            <a:endParaRPr lang="en-IN"/>
          </a:p>
        </p:txBody>
      </p:sp>
      <p:pic>
        <p:nvPicPr>
          <p:cNvPr id="2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8661" y="4674413"/>
            <a:ext cx="380390" cy="380390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7498080" y="4206240"/>
            <a:ext cx="3931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1D9E7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Done</a:t>
            </a:r>
            <a:endParaRPr lang="en-US" sz="4000" dirty="0"/>
          </a:p>
        </p:txBody>
      </p:sp>
      <p:sp>
        <p:nvSpPr>
          <p:cNvPr id="27" name="Text 21"/>
          <p:cNvSpPr/>
          <p:nvPr/>
        </p:nvSpPr>
        <p:spPr>
          <a:xfrm>
            <a:off x="7516368" y="5029200"/>
            <a:ext cx="3931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243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biochar pilot across tea and FPC plots</a:t>
            </a:r>
            <a:endParaRPr lang="en-US" sz="1250" dirty="0"/>
          </a:p>
        </p:txBody>
      </p:sp>
      <p:sp>
        <p:nvSpPr>
          <p:cNvPr id="28" name="Text 22"/>
          <p:cNvSpPr/>
          <p:nvPr/>
        </p:nvSpPr>
        <p:spPr>
          <a:xfrm>
            <a:off x="502920" y="64190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6B78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VAUTIC</a:t>
            </a:r>
            <a:r>
              <a:rPr lang="en-US" sz="900" kern="0" spc="100" dirty="0">
                <a:solidFill>
                  <a:srgbClr val="6B78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™  ·  Analytica Global Pvt Ltd</a:t>
            </a:r>
            <a:endParaRPr lang="en-US" sz="900" dirty="0"/>
          </a:p>
        </p:txBody>
      </p:sp>
      <p:sp>
        <p:nvSpPr>
          <p:cNvPr id="29" name="Text 23"/>
          <p:cNvSpPr/>
          <p:nvPr/>
        </p:nvSpPr>
        <p:spPr>
          <a:xfrm>
            <a:off x="11155680" y="641908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8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  <p:sp>
        <p:nvSpPr>
          <p:cNvPr id="30" name="Text 24"/>
          <p:cNvSpPr/>
          <p:nvPr/>
        </p:nvSpPr>
        <p:spPr>
          <a:xfrm>
            <a:off x="5029200" y="6419088"/>
            <a:ext cx="2130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kern="0" spc="100" dirty="0">
                <a:solidFill>
                  <a:srgbClr val="6B78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1D9E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30352" y="749808"/>
            <a:ext cx="11155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329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large pool, an uncontested corner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40080" y="1920240"/>
            <a:ext cx="3474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1329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1,10,000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640080" y="2706624"/>
            <a:ext cx="3474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50" dirty="0">
                <a:solidFill>
                  <a:srgbClr val="243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Assam STGs (Tea Board 2024)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4343400" y="1920240"/>
            <a:ext cx="3474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1329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95,000 ha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4343400" y="2706624"/>
            <a:ext cx="3474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50" dirty="0">
                <a:solidFill>
                  <a:srgbClr val="243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 area under STGs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8046720" y="1920240"/>
            <a:ext cx="3474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1329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$2.0 bn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8046720" y="2706624"/>
            <a:ext cx="3474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250" dirty="0">
                <a:solidFill>
                  <a:srgbClr val="243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VCM (2023)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548640" y="3886200"/>
            <a:ext cx="11064240" cy="1828800"/>
          </a:xfrm>
          <a:prstGeom prst="rect">
            <a:avLst/>
          </a:prstGeom>
          <a:solidFill>
            <a:srgbClr val="EAF0F6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1" name="Shape 9"/>
          <p:cNvSpPr/>
          <p:nvPr/>
        </p:nvSpPr>
        <p:spPr>
          <a:xfrm>
            <a:off x="548640" y="3886200"/>
            <a:ext cx="73152" cy="1828800"/>
          </a:xfrm>
          <a:prstGeom prst="rect">
            <a:avLst/>
          </a:prstGeom>
          <a:solidFill>
            <a:srgbClr val="1D9E75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12" name="Text 10"/>
          <p:cNvSpPr/>
          <p:nvPr/>
        </p:nvSpPr>
        <p:spPr>
          <a:xfrm>
            <a:off x="822960" y="4069080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1D9E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wedge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822960" y="4434840"/>
            <a:ext cx="10515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243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Soil-carbon at Verra prices of $8–$22/tCO₂ and biochar removals at $15–$30 near-term. AGPL’s base case assumes a conservative $10–15/tCO₂. Dual-market access — international voluntary plus India’s domestic CCTS compliance pathway — is designed in from Day 1.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502920" y="64190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6B78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VAUTIC</a:t>
            </a:r>
            <a:r>
              <a:rPr lang="en-US" sz="900" kern="0" spc="100" dirty="0">
                <a:solidFill>
                  <a:srgbClr val="6B78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™  ·  Analytica Global Pvt Ltd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1155680" y="641908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8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5029200" y="6419088"/>
            <a:ext cx="2130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kern="0" spc="100" dirty="0">
                <a:solidFill>
                  <a:srgbClr val="6B78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1D9E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MODEL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30352" y="749808"/>
            <a:ext cx="11155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329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Five stacked revenue streams, sequenced by data maturity</a:t>
            </a:r>
            <a:endParaRPr lang="en-US" sz="30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1920240"/>
          <a:ext cx="7315200" cy="3017520"/>
        </p:xfrm>
        <a:graphic>
          <a:graphicData uri="http://schemas.openxmlformats.org/drawingml/2006/table">
            <a:tbl>
              <a:tblPr/>
              <a:tblGrid>
                <a:gridCol w="4023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7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54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Revenue stream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294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Launches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294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Gross margin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294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50" b="1" dirty="0">
                          <a:solidFill>
                            <a:srgbClr val="13294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Verified carbon credits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50" dirty="0">
                          <a:solidFill>
                            <a:srgbClr val="2430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Year 3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50" dirty="0">
                          <a:solidFill>
                            <a:srgbClr val="2430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~60%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50" b="1" dirty="0">
                          <a:solidFill>
                            <a:srgbClr val="13294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Forward carbon agreements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50" dirty="0">
                          <a:solidFill>
                            <a:srgbClr val="2430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Late Y2 / Y3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50" dirty="0">
                          <a:solidFill>
                            <a:srgbClr val="2430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~65%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50" b="1" dirty="0">
                          <a:solidFill>
                            <a:srgbClr val="13294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ESG advisory &amp; consulting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50" dirty="0">
                          <a:solidFill>
                            <a:srgbClr val="2430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Year 3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50" dirty="0">
                          <a:solidFill>
                            <a:srgbClr val="2430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~88%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50" b="1" dirty="0">
                          <a:solidFill>
                            <a:srgbClr val="13294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ImpactOS SaaS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50" dirty="0">
                          <a:solidFill>
                            <a:srgbClr val="2430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Year 3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50" dirty="0">
                          <a:solidFill>
                            <a:srgbClr val="2430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~85%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50" b="1" dirty="0">
                          <a:solidFill>
                            <a:srgbClr val="13294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Vautic™ licensing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50" dirty="0">
                          <a:solidFill>
                            <a:srgbClr val="2430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Year 3+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50" dirty="0">
                          <a:solidFill>
                            <a:srgbClr val="243044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~80%</a:t>
                      </a:r>
                      <a:endParaRPr lang="en-US" sz="13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50800" marB="50800" anchor="ctr">
                    <a:lnL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0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8229600" y="1920240"/>
            <a:ext cx="3383280" cy="3520440"/>
          </a:xfrm>
          <a:prstGeom prst="rect">
            <a:avLst/>
          </a:prstGeom>
          <a:solidFill>
            <a:srgbClr val="E4F2EC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6" name="Shape 3"/>
          <p:cNvSpPr/>
          <p:nvPr/>
        </p:nvSpPr>
        <p:spPr>
          <a:xfrm>
            <a:off x="8229600" y="1920240"/>
            <a:ext cx="73152" cy="3520440"/>
          </a:xfrm>
          <a:prstGeom prst="rect">
            <a:avLst/>
          </a:prstGeom>
          <a:solidFill>
            <a:srgbClr val="1D9E75"/>
          </a:solidFill>
          <a:ln/>
        </p:spPr>
        <p:txBody>
          <a:bodyPr/>
          <a:lstStyle/>
          <a:p>
            <a:endParaRPr lang="en-IN"/>
          </a:p>
        </p:txBody>
      </p:sp>
      <p:sp>
        <p:nvSpPr>
          <p:cNvPr id="7" name="Text 4"/>
          <p:cNvSpPr/>
          <p:nvPr/>
        </p:nvSpPr>
        <p:spPr>
          <a:xfrm>
            <a:off x="8485632" y="2148840"/>
            <a:ext cx="2971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329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Years 1–2 carry zero revenue by design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8485632" y="2880360"/>
            <a:ext cx="297180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2430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early capital builds the carbon asset, the platform, and the verified data corpus. Launching ESG or SaaS before that data exists would sell a promise, not a product — and risk the credibility the thesis rests on.</a:t>
            </a:r>
            <a:endParaRPr lang="en-US" sz="1200" dirty="0"/>
          </a:p>
        </p:txBody>
      </p:sp>
      <p:sp>
        <p:nvSpPr>
          <p:cNvPr id="4" name="Text 6"/>
          <p:cNvSpPr/>
          <p:nvPr/>
        </p:nvSpPr>
        <p:spPr>
          <a:xfrm>
            <a:off x="502920" y="64190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6B78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VAUTIC</a:t>
            </a:r>
            <a:r>
              <a:rPr lang="en-US" sz="900" kern="0" spc="100" dirty="0">
                <a:solidFill>
                  <a:srgbClr val="6B78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™  ·  Analytica Global Pvt Ltd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11155680" y="641908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8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5029200" y="6419088"/>
            <a:ext cx="2130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kern="0" spc="100" dirty="0">
                <a:solidFill>
                  <a:srgbClr val="6B78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1D9E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FINANCIALS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30352" y="749808"/>
            <a:ext cx="111556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329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Five-year trajectory (mid-case)</a:t>
            </a:r>
            <a:endParaRPr lang="en-US" sz="3000" dirty="0"/>
          </a:p>
        </p:txBody>
      </p:sp>
      <p:graphicFrame>
        <p:nvGraphicFramePr>
          <p:cNvPr id="4" name="Chart 0"/>
          <p:cNvGraphicFramePr/>
          <p:nvPr/>
        </p:nvGraphicFramePr>
        <p:xfrm>
          <a:off x="548640" y="1783080"/>
          <a:ext cx="7406640" cy="4023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 2"/>
          <p:cNvSpPr/>
          <p:nvPr/>
        </p:nvSpPr>
        <p:spPr>
          <a:xfrm>
            <a:off x="8229600" y="1828800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1D9E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 inflection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0" y="2286000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B78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3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8229600" y="2578608"/>
            <a:ext cx="3383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329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near break-even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8229600" y="3246120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B78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4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8229600" y="3538728"/>
            <a:ext cx="3383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329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+₹1.10 cr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8229600" y="4206240"/>
            <a:ext cx="3383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B78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5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8229600" y="4498848"/>
            <a:ext cx="3383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3294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+₹3.15 cr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548640" y="594360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Figures carried from the AGPL model and not yet independently verified — to be confirmed against quotes before circulation.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502920" y="641908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00" dirty="0">
                <a:solidFill>
                  <a:srgbClr val="6B78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VAUTIC</a:t>
            </a:r>
            <a:r>
              <a:rPr lang="en-US" sz="900" kern="0" spc="100" dirty="0">
                <a:solidFill>
                  <a:srgbClr val="6B78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™  ·  Analytica Global Pvt Ltd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155680" y="6419088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8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  <p:sp>
        <p:nvSpPr>
          <p:cNvPr id="15" name="Text 12"/>
          <p:cNvSpPr/>
          <p:nvPr/>
        </p:nvSpPr>
        <p:spPr>
          <a:xfrm>
            <a:off x="5029200" y="6419088"/>
            <a:ext cx="2130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kern="0" spc="100" dirty="0">
                <a:solidFill>
                  <a:srgbClr val="6B78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CONFIDENTIAL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1065</Words>
  <Application>Microsoft Office PowerPoint</Application>
  <PresentationFormat>Widescreen</PresentationFormat>
  <Paragraphs>174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Vautic — Investor Pitch</dc:title>
  <dc:subject>PptxGenJS Presentation</dc:subject>
  <dc:creator>Analytica Global Pvt Ltd</dc:creator>
  <cp:lastModifiedBy>Hiranjyoti Deka</cp:lastModifiedBy>
  <cp:revision>2</cp:revision>
  <dcterms:created xsi:type="dcterms:W3CDTF">2026-05-27T11:19:27Z</dcterms:created>
  <dcterms:modified xsi:type="dcterms:W3CDTF">2026-05-27T15:45:41Z</dcterms:modified>
</cp:coreProperties>
</file>