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  <p:sldMasterId id="2147483648" r:id="rId2"/>
  </p:sldMasterIdLst>
  <p:notesMasterIdLst>
    <p:notesMasterId r:id="rId49"/>
  </p:notesMasterIdLst>
  <p:handoutMasterIdLst>
    <p:handoutMasterId r:id="rId50"/>
  </p:handoutMasterIdLst>
  <p:sldIdLst>
    <p:sldId id="729" r:id="rId3"/>
    <p:sldId id="829" r:id="rId4"/>
    <p:sldId id="750" r:id="rId5"/>
    <p:sldId id="1731" r:id="rId6"/>
    <p:sldId id="830" r:id="rId7"/>
    <p:sldId id="831" r:id="rId8"/>
    <p:sldId id="1726" r:id="rId9"/>
    <p:sldId id="832" r:id="rId10"/>
    <p:sldId id="758" r:id="rId11"/>
    <p:sldId id="734" r:id="rId12"/>
    <p:sldId id="751" r:id="rId13"/>
    <p:sldId id="825" r:id="rId14"/>
    <p:sldId id="833" r:id="rId15"/>
    <p:sldId id="737" r:id="rId16"/>
    <p:sldId id="741" r:id="rId17"/>
    <p:sldId id="759" r:id="rId18"/>
    <p:sldId id="761" r:id="rId19"/>
    <p:sldId id="745" r:id="rId20"/>
    <p:sldId id="754" r:id="rId21"/>
    <p:sldId id="827" r:id="rId22"/>
    <p:sldId id="752" r:id="rId23"/>
    <p:sldId id="755" r:id="rId24"/>
    <p:sldId id="738" r:id="rId25"/>
    <p:sldId id="756" r:id="rId26"/>
    <p:sldId id="1728" r:id="rId27"/>
    <p:sldId id="1729" r:id="rId28"/>
    <p:sldId id="1727" r:id="rId29"/>
    <p:sldId id="740" r:id="rId30"/>
    <p:sldId id="1730" r:id="rId31"/>
    <p:sldId id="760" r:id="rId32"/>
    <p:sldId id="834" r:id="rId33"/>
    <p:sldId id="821" r:id="rId34"/>
    <p:sldId id="768" r:id="rId35"/>
    <p:sldId id="836" r:id="rId36"/>
    <p:sldId id="785" r:id="rId37"/>
    <p:sldId id="788" r:id="rId38"/>
    <p:sldId id="822" r:id="rId39"/>
    <p:sldId id="823" r:id="rId40"/>
    <p:sldId id="837" r:id="rId41"/>
    <p:sldId id="838" r:id="rId42"/>
    <p:sldId id="841" r:id="rId43"/>
    <p:sldId id="839" r:id="rId44"/>
    <p:sldId id="840" r:id="rId45"/>
    <p:sldId id="1724" r:id="rId46"/>
    <p:sldId id="1725" r:id="rId47"/>
    <p:sldId id="278" r:id="rId48"/>
  </p:sldIdLst>
  <p:sldSz cx="20104100" cy="11309350"/>
  <p:notesSz cx="20104100" cy="113093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FB7F5894-850D-401C-A4CA-2AF850F62CCA}">
          <p14:sldIdLst>
            <p14:sldId id="729"/>
            <p14:sldId id="829"/>
            <p14:sldId id="750"/>
            <p14:sldId id="1731"/>
            <p14:sldId id="830"/>
            <p14:sldId id="831"/>
            <p14:sldId id="1726"/>
            <p14:sldId id="832"/>
            <p14:sldId id="758"/>
            <p14:sldId id="734"/>
            <p14:sldId id="751"/>
            <p14:sldId id="825"/>
            <p14:sldId id="833"/>
            <p14:sldId id="737"/>
            <p14:sldId id="741"/>
            <p14:sldId id="759"/>
            <p14:sldId id="761"/>
            <p14:sldId id="745"/>
            <p14:sldId id="754"/>
            <p14:sldId id="827"/>
            <p14:sldId id="752"/>
            <p14:sldId id="755"/>
            <p14:sldId id="738"/>
            <p14:sldId id="756"/>
            <p14:sldId id="1728"/>
            <p14:sldId id="1729"/>
            <p14:sldId id="1727"/>
            <p14:sldId id="740"/>
            <p14:sldId id="1730"/>
            <p14:sldId id="760"/>
            <p14:sldId id="834"/>
            <p14:sldId id="821"/>
            <p14:sldId id="768"/>
            <p14:sldId id="836"/>
            <p14:sldId id="785"/>
            <p14:sldId id="788"/>
            <p14:sldId id="822"/>
            <p14:sldId id="823"/>
            <p14:sldId id="837"/>
            <p14:sldId id="838"/>
            <p14:sldId id="841"/>
            <p14:sldId id="839"/>
            <p14:sldId id="840"/>
            <p14:sldId id="1724"/>
            <p14:sldId id="172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shiba" initials="T" lastIdx="1" clrIdx="0">
    <p:extLst>
      <p:ext uri="{19B8F6BF-5375-455C-9EA6-DF929625EA0E}">
        <p15:presenceInfo xmlns:p15="http://schemas.microsoft.com/office/powerpoint/2012/main" userId="Toshiba" providerId="None"/>
      </p:ext>
    </p:extLst>
  </p:cmAuthor>
  <p:cmAuthor id="2" name="Ayse Kaska" initials="AK" lastIdx="41" clrIdx="1">
    <p:extLst>
      <p:ext uri="{19B8F6BF-5375-455C-9EA6-DF929625EA0E}">
        <p15:presenceInfo xmlns:p15="http://schemas.microsoft.com/office/powerpoint/2012/main" userId="c81caca69737cd91" providerId="Windows Live"/>
      </p:ext>
    </p:extLst>
  </p:cmAuthor>
  <p:cmAuthor id="3" name="Derviş Özdemir" initials="DÖ" lastIdx="1" clrIdx="2">
    <p:extLst>
      <p:ext uri="{19B8F6BF-5375-455C-9EA6-DF929625EA0E}">
        <p15:presenceInfo xmlns:p15="http://schemas.microsoft.com/office/powerpoint/2012/main" userId="S::dervis.ozdemir@dip.com.tr::2ee08faf-deef-4f4f-8cac-af1e95a142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6D"/>
    <a:srgbClr val="203764"/>
    <a:srgbClr val="FF9900"/>
    <a:srgbClr val="7E9632"/>
    <a:srgbClr val="F7941E"/>
    <a:srgbClr val="C00000"/>
    <a:srgbClr val="2191C9"/>
    <a:srgbClr val="F7F5F6"/>
    <a:srgbClr val="B9FFDC"/>
    <a:srgbClr val="03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EF9B7-40BF-43C8-B9E2-712C3108811B}" v="2373" dt="2022-11-24T15:14:56.7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>
      <p:cViewPr varScale="1">
        <p:scale>
          <a:sx n="43" d="100"/>
          <a:sy n="43" d="100"/>
        </p:scale>
        <p:origin x="1118" y="264"/>
      </p:cViewPr>
      <p:guideLst>
        <p:guide orient="horz" pos="289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12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2ADBE-9835-4F41-9F38-845F8AC0195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4D5A29A-1FA0-4149-8920-1818442FF699}">
      <dgm:prSet phldrT="[Metin]" custT="1"/>
      <dgm:spPr/>
      <dgm:t>
        <a:bodyPr/>
        <a:lstStyle/>
        <a:p>
          <a:r>
            <a:rPr lang="tr-TR" sz="4800" dirty="0"/>
            <a:t>Data Platform &amp; </a:t>
          </a:r>
          <a:r>
            <a:rPr lang="tr-TR" sz="4800" dirty="0" err="1"/>
            <a:t>Governance</a:t>
          </a:r>
          <a:endParaRPr lang="tr-TR" sz="4800" dirty="0"/>
        </a:p>
      </dgm:t>
    </dgm:pt>
    <dgm:pt modelId="{B05ED074-7B91-4280-9C1E-6777EDF5DE4A}" type="parTrans" cxnId="{929A459A-2D19-4C76-87D7-8D9B1EA6ACB1}">
      <dgm:prSet/>
      <dgm:spPr/>
      <dgm:t>
        <a:bodyPr/>
        <a:lstStyle/>
        <a:p>
          <a:endParaRPr lang="tr-TR"/>
        </a:p>
      </dgm:t>
    </dgm:pt>
    <dgm:pt modelId="{970CFBCF-8E45-4948-B45D-FD036310A69A}" type="sibTrans" cxnId="{929A459A-2D19-4C76-87D7-8D9B1EA6ACB1}">
      <dgm:prSet/>
      <dgm:spPr/>
      <dgm:t>
        <a:bodyPr/>
        <a:lstStyle/>
        <a:p>
          <a:endParaRPr lang="tr-TR"/>
        </a:p>
      </dgm:t>
    </dgm:pt>
    <dgm:pt modelId="{ADDB3E3B-D381-4524-872F-3FC84F44E936}">
      <dgm:prSet phldrT="[Metin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tr-TR" dirty="0"/>
            <a:t>Metadata </a:t>
          </a:r>
          <a:r>
            <a:rPr lang="tr-TR" dirty="0" err="1"/>
            <a:t>Catalog</a:t>
          </a:r>
          <a:r>
            <a:rPr lang="tr-TR" dirty="0"/>
            <a:t> &amp; </a:t>
          </a:r>
          <a:r>
            <a:rPr lang="tr-TR" dirty="0" err="1"/>
            <a:t>Governance</a:t>
          </a:r>
          <a:endParaRPr lang="tr-TR" dirty="0"/>
        </a:p>
        <a:p>
          <a:pPr>
            <a:buFont typeface="Arial" panose="020B0604020202020204" pitchFamily="34" charset="0"/>
            <a:buChar char="•"/>
          </a:pPr>
          <a:r>
            <a:rPr lang="tr-TR" dirty="0"/>
            <a:t>Business </a:t>
          </a:r>
          <a:r>
            <a:rPr lang="tr-TR" dirty="0" err="1"/>
            <a:t>Glossary</a:t>
          </a:r>
          <a:endParaRPr lang="tr-TR" dirty="0"/>
        </a:p>
        <a:p>
          <a:pPr>
            <a:buFont typeface="Arial" panose="020B0604020202020204" pitchFamily="34" charset="0"/>
            <a:buChar char="•"/>
          </a:pPr>
          <a:r>
            <a:rPr lang="tr-TR" dirty="0"/>
            <a:t>Business </a:t>
          </a:r>
          <a:r>
            <a:rPr lang="tr-TR" dirty="0" err="1"/>
            <a:t>Domains</a:t>
          </a:r>
          <a:endParaRPr lang="tr-TR" dirty="0"/>
        </a:p>
        <a:p>
          <a:pPr>
            <a:buFont typeface="Arial" panose="020B0604020202020204" pitchFamily="34" charset="0"/>
            <a:buChar char="•"/>
          </a:pPr>
          <a:r>
            <a:rPr lang="tr-TR" dirty="0" err="1"/>
            <a:t>Logical</a:t>
          </a:r>
          <a:r>
            <a:rPr lang="tr-TR" dirty="0"/>
            <a:t> Data </a:t>
          </a:r>
          <a:r>
            <a:rPr lang="tr-TR" dirty="0" err="1"/>
            <a:t>Modelling</a:t>
          </a:r>
          <a:endParaRPr lang="tr-TR" dirty="0"/>
        </a:p>
        <a:p>
          <a:pPr>
            <a:buFont typeface="Arial" panose="020B0604020202020204" pitchFamily="34" charset="0"/>
            <a:buChar char="•"/>
          </a:pPr>
          <a:r>
            <a:rPr lang="tr-TR" dirty="0"/>
            <a:t>Data </a:t>
          </a:r>
          <a:r>
            <a:rPr lang="tr-TR" dirty="0" err="1"/>
            <a:t>Profiling</a:t>
          </a:r>
          <a:endParaRPr lang="tr-TR" dirty="0"/>
        </a:p>
        <a:p>
          <a:pPr>
            <a:buFont typeface="Arial" panose="020B0604020202020204" pitchFamily="34" charset="0"/>
            <a:buChar char="•"/>
          </a:pPr>
          <a:r>
            <a:rPr lang="tr-TR" dirty="0"/>
            <a:t>Data Analysis</a:t>
          </a:r>
        </a:p>
        <a:p>
          <a:pPr>
            <a:buFont typeface="Arial" panose="020B0604020202020204" pitchFamily="34" charset="0"/>
            <a:buChar char="•"/>
          </a:pPr>
          <a:r>
            <a:rPr lang="tr-TR" dirty="0"/>
            <a:t>Data </a:t>
          </a:r>
          <a:r>
            <a:rPr lang="tr-TR" dirty="0" err="1"/>
            <a:t>Preparation</a:t>
          </a:r>
          <a:r>
            <a:rPr lang="tr-TR" dirty="0"/>
            <a:t> &amp; </a:t>
          </a:r>
          <a:r>
            <a:rPr lang="tr-TR" dirty="0" err="1"/>
            <a:t>Mapping</a:t>
          </a:r>
          <a:endParaRPr lang="tr-TR" dirty="0"/>
        </a:p>
        <a:p>
          <a:pPr>
            <a:buFont typeface="Arial" panose="020B0604020202020204" pitchFamily="34" charset="0"/>
            <a:buChar char="•"/>
          </a:pPr>
          <a:r>
            <a:rPr lang="tr-TR" dirty="0"/>
            <a:t>Data </a:t>
          </a:r>
          <a:r>
            <a:rPr lang="tr-TR" dirty="0" err="1"/>
            <a:t>Lineage</a:t>
          </a:r>
          <a:endParaRPr lang="tr-TR" dirty="0"/>
        </a:p>
        <a:p>
          <a:pPr>
            <a:buFont typeface="Arial" panose="020B0604020202020204" pitchFamily="34" charset="0"/>
            <a:buChar char="•"/>
          </a:pPr>
          <a:r>
            <a:rPr lang="tr-TR" dirty="0"/>
            <a:t>Data </a:t>
          </a:r>
          <a:r>
            <a:rPr lang="tr-TR" dirty="0" err="1"/>
            <a:t>Subsetting</a:t>
          </a:r>
          <a:endParaRPr lang="tr-TR" dirty="0"/>
        </a:p>
        <a:p>
          <a:pPr>
            <a:buFont typeface="Arial" panose="020B0604020202020204" pitchFamily="34" charset="0"/>
            <a:buChar char="•"/>
          </a:pPr>
          <a:r>
            <a:rPr lang="tr-TR" dirty="0" err="1"/>
            <a:t>Dashboards</a:t>
          </a:r>
          <a:endParaRPr lang="tr-TR" dirty="0"/>
        </a:p>
        <a:p>
          <a:pPr>
            <a:buFont typeface="Arial" panose="020B0604020202020204" pitchFamily="34" charset="0"/>
            <a:buChar char="•"/>
          </a:pPr>
          <a:r>
            <a:rPr lang="tr-TR" dirty="0">
              <a:solidFill>
                <a:srgbClr val="FF0000"/>
              </a:solidFill>
            </a:rPr>
            <a:t>Data </a:t>
          </a:r>
          <a:r>
            <a:rPr lang="tr-TR" dirty="0" err="1">
              <a:solidFill>
                <a:srgbClr val="FF0000"/>
              </a:solidFill>
            </a:rPr>
            <a:t>Federation</a:t>
          </a:r>
          <a:r>
            <a:rPr lang="tr-TR" dirty="0">
              <a:solidFill>
                <a:srgbClr val="FF0000"/>
              </a:solidFill>
            </a:rPr>
            <a:t>(Smart </a:t>
          </a:r>
          <a:r>
            <a:rPr lang="tr-TR" dirty="0" err="1">
              <a:solidFill>
                <a:srgbClr val="FF0000"/>
              </a:solidFill>
            </a:rPr>
            <a:t>Table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 err="1">
              <a:solidFill>
                <a:srgbClr val="FF0000"/>
              </a:solidFill>
            </a:rPr>
            <a:t>Cache</a:t>
          </a:r>
          <a:r>
            <a:rPr lang="tr-TR" dirty="0">
              <a:solidFill>
                <a:srgbClr val="FF0000"/>
              </a:solidFill>
            </a:rPr>
            <a:t>)</a:t>
          </a:r>
        </a:p>
        <a:p>
          <a:pPr>
            <a:buFont typeface="Arial" panose="020B0604020202020204" pitchFamily="34" charset="0"/>
            <a:buChar char="•"/>
          </a:pPr>
          <a:r>
            <a:rPr lang="tr-TR" dirty="0" err="1">
              <a:solidFill>
                <a:srgbClr val="FF0000"/>
              </a:solidFill>
            </a:rPr>
            <a:t>Generative</a:t>
          </a:r>
          <a:r>
            <a:rPr lang="tr-TR" dirty="0">
              <a:solidFill>
                <a:srgbClr val="FF0000"/>
              </a:solidFill>
            </a:rPr>
            <a:t> AI </a:t>
          </a:r>
          <a:r>
            <a:rPr lang="tr-TR" dirty="0" err="1">
              <a:solidFill>
                <a:srgbClr val="FF0000"/>
              </a:solidFill>
            </a:rPr>
            <a:t>support</a:t>
          </a:r>
          <a:endParaRPr lang="tr-TR" dirty="0">
            <a:solidFill>
              <a:srgbClr val="FF0000"/>
            </a:solidFill>
          </a:endParaRPr>
        </a:p>
      </dgm:t>
    </dgm:pt>
    <dgm:pt modelId="{B6087735-135C-4B9C-9E0B-1EBD74148791}" type="parTrans" cxnId="{F4372F65-734D-457E-9497-936BCF6C99EF}">
      <dgm:prSet/>
      <dgm:spPr/>
      <dgm:t>
        <a:bodyPr/>
        <a:lstStyle/>
        <a:p>
          <a:endParaRPr lang="tr-TR"/>
        </a:p>
      </dgm:t>
    </dgm:pt>
    <dgm:pt modelId="{BA0E1598-161B-42C8-B1E8-E18D7501CEFF}" type="sibTrans" cxnId="{F4372F65-734D-457E-9497-936BCF6C99EF}">
      <dgm:prSet/>
      <dgm:spPr/>
      <dgm:t>
        <a:bodyPr/>
        <a:lstStyle/>
        <a:p>
          <a:endParaRPr lang="tr-TR"/>
        </a:p>
      </dgm:t>
    </dgm:pt>
    <dgm:pt modelId="{E7035975-E265-48FD-8DFF-0F794AE9DC80}">
      <dgm:prSet phldrT="[Metin]" custT="1"/>
      <dgm:spPr/>
      <dgm:t>
        <a:bodyPr/>
        <a:lstStyle/>
        <a:p>
          <a:r>
            <a:rPr lang="tr-TR" sz="4800" dirty="0"/>
            <a:t>Master Data Management</a:t>
          </a:r>
        </a:p>
      </dgm:t>
    </dgm:pt>
    <dgm:pt modelId="{C377596E-2D28-4430-B5C2-86D42E5C4050}" type="parTrans" cxnId="{1FD01301-A5E5-481D-8164-6EE240C83607}">
      <dgm:prSet/>
      <dgm:spPr/>
      <dgm:t>
        <a:bodyPr/>
        <a:lstStyle/>
        <a:p>
          <a:endParaRPr lang="tr-TR"/>
        </a:p>
      </dgm:t>
    </dgm:pt>
    <dgm:pt modelId="{65E0D723-7C0B-44C5-ABB5-93AA69663F5F}" type="sibTrans" cxnId="{1FD01301-A5E5-481D-8164-6EE240C83607}">
      <dgm:prSet/>
      <dgm:spPr/>
      <dgm:t>
        <a:bodyPr/>
        <a:lstStyle/>
        <a:p>
          <a:endParaRPr lang="tr-TR"/>
        </a:p>
      </dgm:t>
    </dgm:pt>
    <dgm:pt modelId="{41B948C5-3FD4-4AED-BC09-FB85E3CDBD80}">
      <dgm:prSet phldrT="[Metin]"/>
      <dgm:spPr/>
      <dgm:t>
        <a:bodyPr/>
        <a:lstStyle/>
        <a:p>
          <a:r>
            <a:rPr lang="tr-TR" dirty="0"/>
            <a:t>Enterprise </a:t>
          </a:r>
          <a:r>
            <a:rPr lang="tr-TR" dirty="0" err="1"/>
            <a:t>Search</a:t>
          </a:r>
          <a:endParaRPr lang="tr-TR" dirty="0"/>
        </a:p>
        <a:p>
          <a:r>
            <a:rPr lang="tr-TR" dirty="0"/>
            <a:t>Data </a:t>
          </a:r>
          <a:r>
            <a:rPr lang="tr-TR" dirty="0" err="1"/>
            <a:t>Curation</a:t>
          </a:r>
          <a:endParaRPr lang="tr-TR" dirty="0"/>
        </a:p>
        <a:p>
          <a:r>
            <a:rPr lang="tr-TR" dirty="0"/>
            <a:t>360º </a:t>
          </a:r>
          <a:r>
            <a:rPr lang="tr-TR" dirty="0" err="1"/>
            <a:t>Views</a:t>
          </a:r>
          <a:endParaRPr lang="tr-TR" dirty="0"/>
        </a:p>
        <a:p>
          <a:r>
            <a:rPr lang="tr-TR" dirty="0" err="1"/>
            <a:t>Relationship</a:t>
          </a:r>
          <a:r>
            <a:rPr lang="tr-TR" dirty="0"/>
            <a:t> Management</a:t>
          </a:r>
        </a:p>
        <a:p>
          <a:r>
            <a:rPr lang="tr-TR" dirty="0" err="1"/>
            <a:t>Table</a:t>
          </a:r>
          <a:r>
            <a:rPr lang="tr-TR" dirty="0"/>
            <a:t>/</a:t>
          </a:r>
          <a:r>
            <a:rPr lang="tr-TR" dirty="0" err="1"/>
            <a:t>Column</a:t>
          </a:r>
          <a:r>
            <a:rPr lang="tr-TR" dirty="0"/>
            <a:t> Level Security</a:t>
          </a:r>
        </a:p>
        <a:p>
          <a:r>
            <a:rPr lang="tr-TR" dirty="0" err="1"/>
            <a:t>History</a:t>
          </a:r>
          <a:r>
            <a:rPr lang="tr-TR" dirty="0"/>
            <a:t> Management</a:t>
          </a:r>
        </a:p>
        <a:p>
          <a:r>
            <a:rPr lang="tr-TR" dirty="0" err="1"/>
            <a:t>Dynamic</a:t>
          </a:r>
          <a:r>
            <a:rPr lang="tr-TR" dirty="0"/>
            <a:t> Data </a:t>
          </a:r>
          <a:r>
            <a:rPr lang="tr-TR" dirty="0" err="1"/>
            <a:t>Masking</a:t>
          </a:r>
          <a:endParaRPr lang="tr-TR" dirty="0"/>
        </a:p>
        <a:p>
          <a:r>
            <a:rPr lang="tr-TR" dirty="0" err="1"/>
            <a:t>Low</a:t>
          </a:r>
          <a:r>
            <a:rPr lang="tr-TR" dirty="0"/>
            <a:t> </a:t>
          </a:r>
          <a:r>
            <a:rPr lang="tr-TR" dirty="0" err="1"/>
            <a:t>Code</a:t>
          </a:r>
          <a:r>
            <a:rPr lang="tr-TR" dirty="0"/>
            <a:t> Development</a:t>
          </a:r>
        </a:p>
      </dgm:t>
    </dgm:pt>
    <dgm:pt modelId="{F355B84C-E9C0-4369-BEB0-BA56C70AAEF3}" type="parTrans" cxnId="{458B04C0-341A-4647-BD12-8422CB6DBDEA}">
      <dgm:prSet/>
      <dgm:spPr/>
      <dgm:t>
        <a:bodyPr/>
        <a:lstStyle/>
        <a:p>
          <a:endParaRPr lang="tr-TR"/>
        </a:p>
      </dgm:t>
    </dgm:pt>
    <dgm:pt modelId="{1A27CAAF-59AC-4564-8F0D-6CB7A0930445}" type="sibTrans" cxnId="{458B04C0-341A-4647-BD12-8422CB6DBDEA}">
      <dgm:prSet/>
      <dgm:spPr/>
      <dgm:t>
        <a:bodyPr/>
        <a:lstStyle/>
        <a:p>
          <a:endParaRPr lang="tr-TR"/>
        </a:p>
      </dgm:t>
    </dgm:pt>
    <dgm:pt modelId="{10444CAA-FAFC-4525-8012-65FCA84CE13F}">
      <dgm:prSet phldrT="[Metin]" custT="1"/>
      <dgm:spPr/>
      <dgm:t>
        <a:bodyPr/>
        <a:lstStyle/>
        <a:p>
          <a:r>
            <a:rPr lang="tr-TR" sz="4800" dirty="0"/>
            <a:t>Legal </a:t>
          </a:r>
          <a:r>
            <a:rPr lang="tr-TR" sz="4800" dirty="0" err="1"/>
            <a:t>Reporting</a:t>
          </a:r>
          <a:endParaRPr lang="tr-TR" sz="4800" dirty="0"/>
        </a:p>
      </dgm:t>
    </dgm:pt>
    <dgm:pt modelId="{713EC32D-0079-447C-A030-14D64C35B6F5}" type="parTrans" cxnId="{DCB1AC7B-9D44-4EA4-A280-BF68AB65B179}">
      <dgm:prSet/>
      <dgm:spPr/>
      <dgm:t>
        <a:bodyPr/>
        <a:lstStyle/>
        <a:p>
          <a:endParaRPr lang="tr-TR"/>
        </a:p>
      </dgm:t>
    </dgm:pt>
    <dgm:pt modelId="{7555F215-EFD7-48AE-997A-A799CBC0AA41}" type="sibTrans" cxnId="{DCB1AC7B-9D44-4EA4-A280-BF68AB65B179}">
      <dgm:prSet/>
      <dgm:spPr/>
      <dgm:t>
        <a:bodyPr/>
        <a:lstStyle/>
        <a:p>
          <a:endParaRPr lang="tr-TR"/>
        </a:p>
      </dgm:t>
    </dgm:pt>
    <dgm:pt modelId="{8C88EB4F-6192-4F0C-A440-FD61C44D97DF}">
      <dgm:prSet phldrT="[Metin]"/>
      <dgm:spPr/>
      <dgm:t>
        <a:bodyPr/>
        <a:lstStyle/>
        <a:p>
          <a:r>
            <a:rPr lang="tr-TR" dirty="0" err="1"/>
            <a:t>Reporting</a:t>
          </a:r>
          <a:r>
            <a:rPr lang="tr-TR" dirty="0"/>
            <a:t> Data Mart Man.</a:t>
          </a:r>
        </a:p>
        <a:p>
          <a:r>
            <a:rPr lang="tr-TR" dirty="0"/>
            <a:t>Report Templates Man.</a:t>
          </a:r>
        </a:p>
        <a:p>
          <a:r>
            <a:rPr lang="tr-TR" dirty="0" err="1"/>
            <a:t>Complex</a:t>
          </a:r>
          <a:r>
            <a:rPr lang="tr-TR" dirty="0"/>
            <a:t> Excel Gen.</a:t>
          </a:r>
        </a:p>
        <a:p>
          <a:r>
            <a:rPr lang="tr-TR" dirty="0" err="1"/>
            <a:t>Version</a:t>
          </a:r>
          <a:r>
            <a:rPr lang="tr-TR" dirty="0"/>
            <a:t> Management</a:t>
          </a:r>
        </a:p>
        <a:p>
          <a:r>
            <a:rPr lang="tr-TR" dirty="0"/>
            <a:t>Data </a:t>
          </a:r>
          <a:r>
            <a:rPr lang="tr-TR" dirty="0" err="1"/>
            <a:t>Consistency</a:t>
          </a:r>
          <a:r>
            <a:rPr lang="tr-TR" dirty="0"/>
            <a:t> </a:t>
          </a:r>
          <a:r>
            <a:rPr lang="tr-TR" dirty="0" err="1"/>
            <a:t>Checks</a:t>
          </a:r>
          <a:endParaRPr lang="tr-TR" dirty="0"/>
        </a:p>
        <a:p>
          <a:r>
            <a:rPr lang="tr-TR" dirty="0"/>
            <a:t>Data </a:t>
          </a:r>
          <a:r>
            <a:rPr lang="tr-TR" dirty="0" err="1"/>
            <a:t>Adjustment</a:t>
          </a:r>
          <a:endParaRPr lang="tr-TR" dirty="0"/>
        </a:p>
        <a:p>
          <a:r>
            <a:rPr lang="tr-TR" dirty="0" err="1"/>
            <a:t>External</a:t>
          </a:r>
          <a:r>
            <a:rPr lang="tr-TR" dirty="0"/>
            <a:t> </a:t>
          </a:r>
          <a:r>
            <a:rPr lang="tr-TR" dirty="0" err="1"/>
            <a:t>Integrations</a:t>
          </a:r>
          <a:endParaRPr lang="tr-TR" dirty="0"/>
        </a:p>
        <a:p>
          <a:r>
            <a:rPr lang="tr-TR" dirty="0" err="1"/>
            <a:t>Scheduling</a:t>
          </a:r>
          <a:r>
            <a:rPr lang="tr-TR" dirty="0"/>
            <a:t> / </a:t>
          </a:r>
          <a:r>
            <a:rPr lang="tr-TR" dirty="0" err="1"/>
            <a:t>Automation</a:t>
          </a:r>
          <a:endParaRPr lang="tr-TR" dirty="0"/>
        </a:p>
        <a:p>
          <a:endParaRPr lang="tr-TR" dirty="0"/>
        </a:p>
      </dgm:t>
    </dgm:pt>
    <dgm:pt modelId="{38D26549-6C5F-4543-B699-3F28B3AECE24}" type="parTrans" cxnId="{77EF3E2C-6EC1-41C5-B638-8D635A4D6188}">
      <dgm:prSet/>
      <dgm:spPr/>
      <dgm:t>
        <a:bodyPr/>
        <a:lstStyle/>
        <a:p>
          <a:endParaRPr lang="tr-TR"/>
        </a:p>
      </dgm:t>
    </dgm:pt>
    <dgm:pt modelId="{13677294-0328-4497-84CE-B64705D7FD5F}" type="sibTrans" cxnId="{77EF3E2C-6EC1-41C5-B638-8D635A4D6188}">
      <dgm:prSet/>
      <dgm:spPr/>
      <dgm:t>
        <a:bodyPr/>
        <a:lstStyle/>
        <a:p>
          <a:endParaRPr lang="tr-TR"/>
        </a:p>
      </dgm:t>
    </dgm:pt>
    <dgm:pt modelId="{E912C482-8887-4759-B400-22836468A1B7}" type="pres">
      <dgm:prSet presAssocID="{7422ADBE-9835-4F41-9F38-845F8AC0195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9CEB677-82AB-405B-88F4-42673BAF5A8F}" type="pres">
      <dgm:prSet presAssocID="{14D5A29A-1FA0-4149-8920-1818442FF699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4AEEA9F9-DC49-41AF-9C46-3AD26DEB3A77}" type="pres">
      <dgm:prSet presAssocID="{14D5A29A-1FA0-4149-8920-1818442FF699}" presName="childText1" presStyleLbl="solidAlignAcc1" presStyleIdx="0" presStyleCnt="3" custScaleY="104054" custLinFactNeighborY="45">
        <dgm:presLayoutVars>
          <dgm:chMax val="0"/>
          <dgm:chPref val="0"/>
          <dgm:bulletEnabled val="1"/>
        </dgm:presLayoutVars>
      </dgm:prSet>
      <dgm:spPr/>
    </dgm:pt>
    <dgm:pt modelId="{71899810-30E9-45BE-8FAA-012573437A62}" type="pres">
      <dgm:prSet presAssocID="{E7035975-E265-48FD-8DFF-0F794AE9DC80}" presName="parentText2" presStyleLbl="node1" presStyleIdx="1" presStyleCnt="3" custScaleY="88985">
        <dgm:presLayoutVars>
          <dgm:chMax/>
          <dgm:chPref val="3"/>
          <dgm:bulletEnabled val="1"/>
        </dgm:presLayoutVars>
      </dgm:prSet>
      <dgm:spPr/>
    </dgm:pt>
    <dgm:pt modelId="{3A2780A9-B7C1-4DA4-BC73-B3F32782C05C}" type="pres">
      <dgm:prSet presAssocID="{E7035975-E265-48FD-8DFF-0F794AE9DC80}" presName="childText2" presStyleLbl="solidAlignAcc1" presStyleIdx="1" presStyleCnt="3" custScaleY="106969">
        <dgm:presLayoutVars>
          <dgm:chMax val="0"/>
          <dgm:chPref val="0"/>
          <dgm:bulletEnabled val="1"/>
        </dgm:presLayoutVars>
      </dgm:prSet>
      <dgm:spPr/>
    </dgm:pt>
    <dgm:pt modelId="{B3D89EC0-6461-4C86-9750-8F626ED71BC0}" type="pres">
      <dgm:prSet presAssocID="{10444CAA-FAFC-4525-8012-65FCA84CE13F}" presName="parentText3" presStyleLbl="node1" presStyleIdx="2" presStyleCnt="3" custScaleY="73491">
        <dgm:presLayoutVars>
          <dgm:chMax/>
          <dgm:chPref val="3"/>
          <dgm:bulletEnabled val="1"/>
        </dgm:presLayoutVars>
      </dgm:prSet>
      <dgm:spPr/>
    </dgm:pt>
    <dgm:pt modelId="{2C7F2C26-F775-4A07-B83A-7D20D8F985B2}" type="pres">
      <dgm:prSet presAssocID="{10444CAA-FAFC-4525-8012-65FCA84CE13F}" presName="childText3" presStyleLbl="solidAlignAcc1" presStyleIdx="2" presStyleCnt="3" custScaleY="110829">
        <dgm:presLayoutVars>
          <dgm:chMax val="0"/>
          <dgm:chPref val="0"/>
          <dgm:bulletEnabled val="1"/>
        </dgm:presLayoutVars>
      </dgm:prSet>
      <dgm:spPr/>
    </dgm:pt>
  </dgm:ptLst>
  <dgm:cxnLst>
    <dgm:cxn modelId="{1FD01301-A5E5-481D-8164-6EE240C83607}" srcId="{7422ADBE-9835-4F41-9F38-845F8AC0195E}" destId="{E7035975-E265-48FD-8DFF-0F794AE9DC80}" srcOrd="1" destOrd="0" parTransId="{C377596E-2D28-4430-B5C2-86D42E5C4050}" sibTransId="{65E0D723-7C0B-44C5-ABB5-93AA69663F5F}"/>
    <dgm:cxn modelId="{B8236F0D-6273-44D5-9D9C-EAF486FB3F8C}" type="presOf" srcId="{14D5A29A-1FA0-4149-8920-1818442FF699}" destId="{A9CEB677-82AB-405B-88F4-42673BAF5A8F}" srcOrd="0" destOrd="0" presId="urn:microsoft.com/office/officeart/2009/3/layout/IncreasingArrowsProcess"/>
    <dgm:cxn modelId="{77EF3E2C-6EC1-41C5-B638-8D635A4D6188}" srcId="{10444CAA-FAFC-4525-8012-65FCA84CE13F}" destId="{8C88EB4F-6192-4F0C-A440-FD61C44D97DF}" srcOrd="0" destOrd="0" parTransId="{38D26549-6C5F-4543-B699-3F28B3AECE24}" sibTransId="{13677294-0328-4497-84CE-B64705D7FD5F}"/>
    <dgm:cxn modelId="{F4372F65-734D-457E-9497-936BCF6C99EF}" srcId="{14D5A29A-1FA0-4149-8920-1818442FF699}" destId="{ADDB3E3B-D381-4524-872F-3FC84F44E936}" srcOrd="0" destOrd="0" parTransId="{B6087735-135C-4B9C-9E0B-1EBD74148791}" sibTransId="{BA0E1598-161B-42C8-B1E8-E18D7501CEFF}"/>
    <dgm:cxn modelId="{69BB9E6C-EC94-45B2-99E0-E984168FE9D1}" type="presOf" srcId="{E7035975-E265-48FD-8DFF-0F794AE9DC80}" destId="{71899810-30E9-45BE-8FAA-012573437A62}" srcOrd="0" destOrd="0" presId="urn:microsoft.com/office/officeart/2009/3/layout/IncreasingArrowsProcess"/>
    <dgm:cxn modelId="{DCB1AC7B-9D44-4EA4-A280-BF68AB65B179}" srcId="{7422ADBE-9835-4F41-9F38-845F8AC0195E}" destId="{10444CAA-FAFC-4525-8012-65FCA84CE13F}" srcOrd="2" destOrd="0" parTransId="{713EC32D-0079-447C-A030-14D64C35B6F5}" sibTransId="{7555F215-EFD7-48AE-997A-A799CBC0AA41}"/>
    <dgm:cxn modelId="{4ED00A82-36BE-4BFF-82EE-6D1DE3B8DC41}" type="presOf" srcId="{41B948C5-3FD4-4AED-BC09-FB85E3CDBD80}" destId="{3A2780A9-B7C1-4DA4-BC73-B3F32782C05C}" srcOrd="0" destOrd="0" presId="urn:microsoft.com/office/officeart/2009/3/layout/IncreasingArrowsProcess"/>
    <dgm:cxn modelId="{A3ACD194-4F54-4511-AC9E-C92C0B1FFA22}" type="presOf" srcId="{8C88EB4F-6192-4F0C-A440-FD61C44D97DF}" destId="{2C7F2C26-F775-4A07-B83A-7D20D8F985B2}" srcOrd="0" destOrd="0" presId="urn:microsoft.com/office/officeart/2009/3/layout/IncreasingArrowsProcess"/>
    <dgm:cxn modelId="{929A459A-2D19-4C76-87D7-8D9B1EA6ACB1}" srcId="{7422ADBE-9835-4F41-9F38-845F8AC0195E}" destId="{14D5A29A-1FA0-4149-8920-1818442FF699}" srcOrd="0" destOrd="0" parTransId="{B05ED074-7B91-4280-9C1E-6777EDF5DE4A}" sibTransId="{970CFBCF-8E45-4948-B45D-FD036310A69A}"/>
    <dgm:cxn modelId="{458B04C0-341A-4647-BD12-8422CB6DBDEA}" srcId="{E7035975-E265-48FD-8DFF-0F794AE9DC80}" destId="{41B948C5-3FD4-4AED-BC09-FB85E3CDBD80}" srcOrd="0" destOrd="0" parTransId="{F355B84C-E9C0-4369-BEB0-BA56C70AAEF3}" sibTransId="{1A27CAAF-59AC-4564-8F0D-6CB7A0930445}"/>
    <dgm:cxn modelId="{29E553D8-8833-4868-8791-BBB124483E84}" type="presOf" srcId="{7422ADBE-9835-4F41-9F38-845F8AC0195E}" destId="{E912C482-8887-4759-B400-22836468A1B7}" srcOrd="0" destOrd="0" presId="urn:microsoft.com/office/officeart/2009/3/layout/IncreasingArrowsProcess"/>
    <dgm:cxn modelId="{4D808BF1-F1A9-42BD-9024-DD82BE10566B}" type="presOf" srcId="{ADDB3E3B-D381-4524-872F-3FC84F44E936}" destId="{4AEEA9F9-DC49-41AF-9C46-3AD26DEB3A77}" srcOrd="0" destOrd="0" presId="urn:microsoft.com/office/officeart/2009/3/layout/IncreasingArrowsProcess"/>
    <dgm:cxn modelId="{25EFCEFC-0AE8-483E-A46D-7E222905091D}" type="presOf" srcId="{10444CAA-FAFC-4525-8012-65FCA84CE13F}" destId="{B3D89EC0-6461-4C86-9750-8F626ED71BC0}" srcOrd="0" destOrd="0" presId="urn:microsoft.com/office/officeart/2009/3/layout/IncreasingArrowsProcess"/>
    <dgm:cxn modelId="{5BF3BDC0-BAB3-4771-ADFB-F80DCDF93CA8}" type="presParOf" srcId="{E912C482-8887-4759-B400-22836468A1B7}" destId="{A9CEB677-82AB-405B-88F4-42673BAF5A8F}" srcOrd="0" destOrd="0" presId="urn:microsoft.com/office/officeart/2009/3/layout/IncreasingArrowsProcess"/>
    <dgm:cxn modelId="{BAF96FF9-458C-4DEA-9738-8E826FE108F5}" type="presParOf" srcId="{E912C482-8887-4759-B400-22836468A1B7}" destId="{4AEEA9F9-DC49-41AF-9C46-3AD26DEB3A77}" srcOrd="1" destOrd="0" presId="urn:microsoft.com/office/officeart/2009/3/layout/IncreasingArrowsProcess"/>
    <dgm:cxn modelId="{39478956-915C-40C6-BD8A-50F2B91D7A7A}" type="presParOf" srcId="{E912C482-8887-4759-B400-22836468A1B7}" destId="{71899810-30E9-45BE-8FAA-012573437A62}" srcOrd="2" destOrd="0" presId="urn:microsoft.com/office/officeart/2009/3/layout/IncreasingArrowsProcess"/>
    <dgm:cxn modelId="{1EBDC312-3CC4-4B43-8192-45CDD7366FFE}" type="presParOf" srcId="{E912C482-8887-4759-B400-22836468A1B7}" destId="{3A2780A9-B7C1-4DA4-BC73-B3F32782C05C}" srcOrd="3" destOrd="0" presId="urn:microsoft.com/office/officeart/2009/3/layout/IncreasingArrowsProcess"/>
    <dgm:cxn modelId="{DB9115F4-8FD9-4374-A133-1BCDF797C910}" type="presParOf" srcId="{E912C482-8887-4759-B400-22836468A1B7}" destId="{B3D89EC0-6461-4C86-9750-8F626ED71BC0}" srcOrd="4" destOrd="0" presId="urn:microsoft.com/office/officeart/2009/3/layout/IncreasingArrowsProcess"/>
    <dgm:cxn modelId="{B2C9B7AE-5F05-4408-AE57-BE514BCF3B79}" type="presParOf" srcId="{E912C482-8887-4759-B400-22836468A1B7}" destId="{2C7F2C26-F775-4A07-B83A-7D20D8F985B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EB677-82AB-405B-88F4-42673BAF5A8F}">
      <dsp:nvSpPr>
        <dsp:cNvPr id="0" name=""/>
        <dsp:cNvSpPr/>
      </dsp:nvSpPr>
      <dsp:spPr>
        <a:xfrm>
          <a:off x="50971" y="918613"/>
          <a:ext cx="17576456" cy="25598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254000" bIns="406369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/>
            <a:t>Data Platform &amp; </a:t>
          </a:r>
          <a:r>
            <a:rPr lang="tr-TR" sz="4800" kern="1200" dirty="0" err="1"/>
            <a:t>Governance</a:t>
          </a:r>
          <a:endParaRPr lang="tr-TR" sz="4800" kern="1200" dirty="0"/>
        </a:p>
      </dsp:txBody>
      <dsp:txXfrm>
        <a:off x="50971" y="1558563"/>
        <a:ext cx="16936506" cy="1279901"/>
      </dsp:txXfrm>
    </dsp:sp>
    <dsp:sp modelId="{4AEEA9F9-DC49-41AF-9C46-3AD26DEB3A77}">
      <dsp:nvSpPr>
        <dsp:cNvPr id="0" name=""/>
        <dsp:cNvSpPr/>
      </dsp:nvSpPr>
      <dsp:spPr>
        <a:xfrm>
          <a:off x="50971" y="2794854"/>
          <a:ext cx="5413548" cy="5131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/>
            <a:t>Metadata </a:t>
          </a:r>
          <a:r>
            <a:rPr lang="tr-TR" sz="2100" kern="1200" dirty="0" err="1"/>
            <a:t>Catalog</a:t>
          </a:r>
          <a:r>
            <a:rPr lang="tr-TR" sz="2100" kern="1200" dirty="0"/>
            <a:t> &amp; </a:t>
          </a:r>
          <a:r>
            <a:rPr lang="tr-TR" sz="2100" kern="1200" dirty="0" err="1"/>
            <a:t>Governance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/>
            <a:t>Business </a:t>
          </a:r>
          <a:r>
            <a:rPr lang="tr-TR" sz="2100" kern="1200" dirty="0" err="1"/>
            <a:t>Glossary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/>
            <a:t>Business </a:t>
          </a:r>
          <a:r>
            <a:rPr lang="tr-TR" sz="2100" kern="1200" dirty="0" err="1"/>
            <a:t>Domains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 err="1"/>
            <a:t>Logical</a:t>
          </a:r>
          <a:r>
            <a:rPr lang="tr-TR" sz="2100" kern="1200" dirty="0"/>
            <a:t> Data </a:t>
          </a:r>
          <a:r>
            <a:rPr lang="tr-TR" sz="2100" kern="1200" dirty="0" err="1"/>
            <a:t>Modelling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/>
            <a:t>Data </a:t>
          </a:r>
          <a:r>
            <a:rPr lang="tr-TR" sz="2100" kern="1200" dirty="0" err="1"/>
            <a:t>Profiling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/>
            <a:t>Data Analysis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/>
            <a:t>Data </a:t>
          </a:r>
          <a:r>
            <a:rPr lang="tr-TR" sz="2100" kern="1200" dirty="0" err="1"/>
            <a:t>Preparation</a:t>
          </a:r>
          <a:r>
            <a:rPr lang="tr-TR" sz="2100" kern="1200" dirty="0"/>
            <a:t> &amp; </a:t>
          </a:r>
          <a:r>
            <a:rPr lang="tr-TR" sz="2100" kern="1200" dirty="0" err="1"/>
            <a:t>Mapping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/>
            <a:t>Data </a:t>
          </a:r>
          <a:r>
            <a:rPr lang="tr-TR" sz="2100" kern="1200" dirty="0" err="1"/>
            <a:t>Lineage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/>
            <a:t>Data </a:t>
          </a:r>
          <a:r>
            <a:rPr lang="tr-TR" sz="2100" kern="1200" dirty="0" err="1"/>
            <a:t>Subsetting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 err="1"/>
            <a:t>Dashboards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>
              <a:solidFill>
                <a:srgbClr val="FF0000"/>
              </a:solidFill>
            </a:rPr>
            <a:t>Data </a:t>
          </a:r>
          <a:r>
            <a:rPr lang="tr-TR" sz="2100" kern="1200" dirty="0" err="1">
              <a:solidFill>
                <a:srgbClr val="FF0000"/>
              </a:solidFill>
            </a:rPr>
            <a:t>Federation</a:t>
          </a:r>
          <a:r>
            <a:rPr lang="tr-TR" sz="2100" kern="1200" dirty="0">
              <a:solidFill>
                <a:srgbClr val="FF0000"/>
              </a:solidFill>
            </a:rPr>
            <a:t>(Smart </a:t>
          </a:r>
          <a:r>
            <a:rPr lang="tr-TR" sz="2100" kern="1200" dirty="0" err="1">
              <a:solidFill>
                <a:srgbClr val="FF0000"/>
              </a:solidFill>
            </a:rPr>
            <a:t>Table</a:t>
          </a:r>
          <a:r>
            <a:rPr lang="tr-TR" sz="2100" kern="1200" dirty="0">
              <a:solidFill>
                <a:srgbClr val="FF0000"/>
              </a:solidFill>
            </a:rPr>
            <a:t> </a:t>
          </a:r>
          <a:r>
            <a:rPr lang="tr-TR" sz="2100" kern="1200" dirty="0" err="1">
              <a:solidFill>
                <a:srgbClr val="FF0000"/>
              </a:solidFill>
            </a:rPr>
            <a:t>Cache</a:t>
          </a:r>
          <a:r>
            <a:rPr lang="tr-TR" sz="2100" kern="1200" dirty="0">
              <a:solidFill>
                <a:srgbClr val="FF0000"/>
              </a:solidFill>
            </a:rPr>
            <a:t>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tr-TR" sz="2100" kern="1200" dirty="0" err="1">
              <a:solidFill>
                <a:srgbClr val="FF0000"/>
              </a:solidFill>
            </a:rPr>
            <a:t>Generative</a:t>
          </a:r>
          <a:r>
            <a:rPr lang="tr-TR" sz="2100" kern="1200" dirty="0">
              <a:solidFill>
                <a:srgbClr val="FF0000"/>
              </a:solidFill>
            </a:rPr>
            <a:t> AI </a:t>
          </a:r>
          <a:r>
            <a:rPr lang="tr-TR" sz="2100" kern="1200" dirty="0" err="1">
              <a:solidFill>
                <a:srgbClr val="FF0000"/>
              </a:solidFill>
            </a:rPr>
            <a:t>support</a:t>
          </a:r>
          <a:endParaRPr lang="tr-TR" sz="2100" kern="1200" dirty="0">
            <a:solidFill>
              <a:srgbClr val="FF0000"/>
            </a:solidFill>
          </a:endParaRPr>
        </a:p>
      </dsp:txBody>
      <dsp:txXfrm>
        <a:off x="50971" y="2794854"/>
        <a:ext cx="5413548" cy="5131028"/>
      </dsp:txXfrm>
    </dsp:sp>
    <dsp:sp modelId="{71899810-30E9-45BE-8FAA-012573437A62}">
      <dsp:nvSpPr>
        <dsp:cNvPr id="0" name=""/>
        <dsp:cNvSpPr/>
      </dsp:nvSpPr>
      <dsp:spPr>
        <a:xfrm>
          <a:off x="5464520" y="1912861"/>
          <a:ext cx="12162907" cy="22778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254000" bIns="406369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/>
            <a:t>Master Data Management</a:t>
          </a:r>
        </a:p>
      </dsp:txBody>
      <dsp:txXfrm>
        <a:off x="5464520" y="2482321"/>
        <a:ext cx="11593447" cy="1138919"/>
      </dsp:txXfrm>
    </dsp:sp>
    <dsp:sp modelId="{3A2780A9-B7C1-4DA4-BC73-B3F32782C05C}">
      <dsp:nvSpPr>
        <dsp:cNvPr id="0" name=""/>
        <dsp:cNvSpPr/>
      </dsp:nvSpPr>
      <dsp:spPr>
        <a:xfrm>
          <a:off x="5464520" y="3574031"/>
          <a:ext cx="5413548" cy="5274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Enterprise </a:t>
          </a:r>
          <a:r>
            <a:rPr lang="tr-TR" sz="2100" kern="1200" dirty="0" err="1"/>
            <a:t>Search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Data </a:t>
          </a:r>
          <a:r>
            <a:rPr lang="tr-TR" sz="2100" kern="1200" dirty="0" err="1"/>
            <a:t>Curation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360º </a:t>
          </a:r>
          <a:r>
            <a:rPr lang="tr-TR" sz="2100" kern="1200" dirty="0" err="1"/>
            <a:t>Views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Relationship</a:t>
          </a:r>
          <a:r>
            <a:rPr lang="tr-TR" sz="2100" kern="1200" dirty="0"/>
            <a:t> Management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Table</a:t>
          </a:r>
          <a:r>
            <a:rPr lang="tr-TR" sz="2100" kern="1200" dirty="0"/>
            <a:t>/</a:t>
          </a:r>
          <a:r>
            <a:rPr lang="tr-TR" sz="2100" kern="1200" dirty="0" err="1"/>
            <a:t>Column</a:t>
          </a:r>
          <a:r>
            <a:rPr lang="tr-TR" sz="2100" kern="1200" dirty="0"/>
            <a:t> Level Security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History</a:t>
          </a:r>
          <a:r>
            <a:rPr lang="tr-TR" sz="2100" kern="1200" dirty="0"/>
            <a:t> Management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Dynamic</a:t>
          </a:r>
          <a:r>
            <a:rPr lang="tr-TR" sz="2100" kern="1200" dirty="0"/>
            <a:t> Data </a:t>
          </a:r>
          <a:r>
            <a:rPr lang="tr-TR" sz="2100" kern="1200" dirty="0" err="1"/>
            <a:t>Masking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Low</a:t>
          </a:r>
          <a:r>
            <a:rPr lang="tr-TR" sz="2100" kern="1200" dirty="0"/>
            <a:t> </a:t>
          </a:r>
          <a:r>
            <a:rPr lang="tr-TR" sz="2100" kern="1200" dirty="0" err="1"/>
            <a:t>Code</a:t>
          </a:r>
          <a:r>
            <a:rPr lang="tr-TR" sz="2100" kern="1200" dirty="0"/>
            <a:t> Development</a:t>
          </a:r>
        </a:p>
      </dsp:txBody>
      <dsp:txXfrm>
        <a:off x="5464520" y="3574031"/>
        <a:ext cx="5413548" cy="5274770"/>
      </dsp:txXfrm>
    </dsp:sp>
    <dsp:sp modelId="{B3D89EC0-6461-4C86-9750-8F626ED71BC0}">
      <dsp:nvSpPr>
        <dsp:cNvPr id="0" name=""/>
        <dsp:cNvSpPr/>
      </dsp:nvSpPr>
      <dsp:spPr>
        <a:xfrm>
          <a:off x="10878068" y="2964436"/>
          <a:ext cx="6749359" cy="18812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254000" bIns="406369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800" kern="1200" dirty="0"/>
            <a:t>Legal </a:t>
          </a:r>
          <a:r>
            <a:rPr lang="tr-TR" sz="4800" kern="1200" dirty="0" err="1"/>
            <a:t>Reporting</a:t>
          </a:r>
          <a:endParaRPr lang="tr-TR" sz="4800" kern="1200" dirty="0"/>
        </a:p>
      </dsp:txBody>
      <dsp:txXfrm>
        <a:off x="10878068" y="3434742"/>
        <a:ext cx="6279053" cy="940611"/>
      </dsp:txXfrm>
    </dsp:sp>
    <dsp:sp modelId="{2C7F2C26-F775-4A07-B83A-7D20D8F985B2}">
      <dsp:nvSpPr>
        <dsp:cNvPr id="0" name=""/>
        <dsp:cNvSpPr/>
      </dsp:nvSpPr>
      <dsp:spPr>
        <a:xfrm>
          <a:off x="10878068" y="4336036"/>
          <a:ext cx="5413548" cy="5385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Reporting</a:t>
          </a:r>
          <a:r>
            <a:rPr lang="tr-TR" sz="2100" kern="1200" dirty="0"/>
            <a:t> Data Mart Man.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Report Templates Man.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Complex</a:t>
          </a:r>
          <a:r>
            <a:rPr lang="tr-TR" sz="2100" kern="1200" dirty="0"/>
            <a:t> Excel Gen.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Version</a:t>
          </a:r>
          <a:r>
            <a:rPr lang="tr-TR" sz="2100" kern="1200" dirty="0"/>
            <a:t> Management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Data </a:t>
          </a:r>
          <a:r>
            <a:rPr lang="tr-TR" sz="2100" kern="1200" dirty="0" err="1"/>
            <a:t>Consistency</a:t>
          </a:r>
          <a:r>
            <a:rPr lang="tr-TR" sz="2100" kern="1200" dirty="0"/>
            <a:t> </a:t>
          </a:r>
          <a:r>
            <a:rPr lang="tr-TR" sz="2100" kern="1200" dirty="0" err="1"/>
            <a:t>Checks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Data </a:t>
          </a:r>
          <a:r>
            <a:rPr lang="tr-TR" sz="2100" kern="1200" dirty="0" err="1"/>
            <a:t>Adjustment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External</a:t>
          </a:r>
          <a:r>
            <a:rPr lang="tr-TR" sz="2100" kern="1200" dirty="0"/>
            <a:t> </a:t>
          </a:r>
          <a:r>
            <a:rPr lang="tr-TR" sz="2100" kern="1200" dirty="0" err="1"/>
            <a:t>Integrations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Scheduling</a:t>
          </a:r>
          <a:r>
            <a:rPr lang="tr-TR" sz="2100" kern="1200" dirty="0"/>
            <a:t> / </a:t>
          </a:r>
          <a:r>
            <a:rPr lang="tr-TR" sz="2100" kern="1200" dirty="0" err="1"/>
            <a:t>Automation</a:t>
          </a:r>
          <a:endParaRPr lang="tr-TR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 dirty="0"/>
        </a:p>
      </dsp:txBody>
      <dsp:txXfrm>
        <a:off x="10878068" y="4336036"/>
        <a:ext cx="5413548" cy="5385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C7C4B670-43E1-DDF8-B8F2-EF7DDEE964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2D62080-89CE-8534-55DC-5218A7A6F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7E4EC-BED7-4EC9-A7B4-96A29DC677D1}" type="datetimeFigureOut">
              <a:rPr lang="tr-TR" smtClean="0"/>
              <a:t>4.04.2025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14DA06-A6AF-7D38-8797-198061D8E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78ECA1-AD6D-8E48-6FF9-5EBD5E0040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D7BF4-5EA1-4C67-8A5D-7A3B17766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6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3A3A-B55B-4A6D-83FD-196B523B5D57}" type="datetimeFigureOut">
              <a:rPr lang="tr-TR" smtClean="0"/>
              <a:t>4.04.2025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7AA17-4B70-4F3A-8071-C0D2EF0FDD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7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823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591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37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39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340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599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687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29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995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418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39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122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283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756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611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651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B2B56-6D2C-7EF3-90E5-C601D7C58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DB2F7A96-855B-E92A-B0A6-F091EBA4E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5F545BB-D618-6260-0F65-A068CB125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50115A-7E1A-7D75-680B-FB4A411F44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479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548F8-AAFA-01AE-36F7-1E8173675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8F67AD50-D079-4312-93F8-5A8FFCA6A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C3BD4E2-BACB-64C1-A6C8-EBDA6DE21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8ADD7B6-DA9A-96BF-ECD9-92A658E73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455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6A72-AC09-799F-9849-6D7A576BA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D832090D-C053-FAB7-FE42-802BE4454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D96817E-895E-CE43-8594-E68642A0B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F9337A-8B2E-A6EF-A17D-21C610B28D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101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020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D7648-A66D-388D-1663-A08CE8D5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D291130E-9E27-0C38-A51D-1843D2510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D939E46-33F2-EC27-B22E-73891360E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4156F5-E640-5B18-4110-758D724705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159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55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713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7AA17-4B70-4F3A-8071-C0D2EF0FDDC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075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790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370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929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848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4449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392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3986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0346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47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D81D4-A6DB-3F93-D936-4AFC175C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1AB7CEC7-6C0F-D996-DAF1-8973BC0F1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478FFE1-0BE4-9689-C1A6-03D38837A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B0986FA-F9B1-D120-B2ED-6D5A7ABD4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0818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62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245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85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49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18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92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923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AA17-4B70-4F3A-8071-C0D2EF0FDDC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90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2502" y="3743206"/>
            <a:ext cx="17279094" cy="379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BBD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endParaRPr spc="-9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A7D6-4AE1-48DF-A297-0C58A1EC22C2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1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BD124B-7C6E-4C8C-9426-E81D3D2D80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84">
            <a:extLst>
              <a:ext uri="{FF2B5EF4-FFF2-40B4-BE49-F238E27FC236}">
                <a16:creationId xmlns:a16="http://schemas.microsoft.com/office/drawing/2014/main" id="{A4208680-D134-4CA8-B155-914EA14D513B}"/>
              </a:ext>
            </a:extLst>
          </p:cNvPr>
          <p:cNvSpPr/>
          <p:nvPr userDrawn="1"/>
        </p:nvSpPr>
        <p:spPr>
          <a:xfrm>
            <a:off x="5758873" y="2619446"/>
            <a:ext cx="3346272" cy="33465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8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8F06841-FFE3-4312-AD00-8134BE07C08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33061" y="5294841"/>
            <a:ext cx="2797895" cy="3969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9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FB0845-BB17-4B82-AE2A-4A88FFC02F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37414" y="6019352"/>
            <a:ext cx="3389190" cy="9476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307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206" indent="0" algn="l">
              <a:buNone/>
              <a:defRPr sz="3517"/>
            </a:lvl2pPr>
            <a:lvl3pPr marL="2010411" indent="0" algn="l">
              <a:buNone/>
              <a:defRPr sz="3079"/>
            </a:lvl3pPr>
            <a:lvl4pPr marL="3015615" indent="0" algn="l">
              <a:buNone/>
              <a:defRPr sz="2638"/>
            </a:lvl4pPr>
            <a:lvl5pPr marL="4020821" indent="0" algn="l">
              <a:buNone/>
              <a:defRPr sz="2638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E639530-A09D-47A2-AA6E-E21559E3EE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37414" y="6832815"/>
            <a:ext cx="3389190" cy="3553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2309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206" indent="0" algn="l">
              <a:buNone/>
              <a:defRPr sz="3517"/>
            </a:lvl2pPr>
            <a:lvl3pPr marL="2010411" indent="0" algn="l">
              <a:buNone/>
              <a:defRPr sz="3079"/>
            </a:lvl3pPr>
            <a:lvl4pPr marL="3015615" indent="0" algn="l">
              <a:buNone/>
              <a:defRPr sz="2638"/>
            </a:lvl4pPr>
            <a:lvl5pPr marL="4020821" indent="0" algn="l">
              <a:buNone/>
              <a:defRPr sz="2638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88D05A8-1423-41A0-B435-3D06503BC77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37414" y="7316378"/>
            <a:ext cx="3389190" cy="35535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2309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206" indent="0" algn="l">
              <a:buNone/>
              <a:defRPr sz="3517"/>
            </a:lvl2pPr>
            <a:lvl3pPr marL="2010411" indent="0" algn="l">
              <a:buNone/>
              <a:defRPr sz="3079"/>
            </a:lvl3pPr>
            <a:lvl4pPr marL="3015615" indent="0" algn="l">
              <a:buNone/>
              <a:defRPr sz="2638"/>
            </a:lvl4pPr>
            <a:lvl5pPr marL="4020821" indent="0" algn="l">
              <a:buNone/>
              <a:defRPr sz="2638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5335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49494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49494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BBD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endParaRPr spc="-9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774D-806B-4DCF-BF0F-2ABD25B33305}" type="datetime1">
              <a:rPr lang="en-US" smtClean="0"/>
              <a:t>4/4/2025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49494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51842" y="2600730"/>
            <a:ext cx="7016115" cy="6234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49494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BBD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endParaRPr spc="-9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9F3A-8719-40C0-8F6A-AE659FA3FAD0}" type="datetime1">
              <a:rPr lang="en-US" smtClean="0"/>
              <a:t>4/4/2025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49494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BBD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endParaRPr spc="-9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A1AD-A57D-4E61-888E-FAFEF46F8E26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BBD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endParaRPr spc="-9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D561-6D9C-49BA-8A69-B344B1A3BB1D}" type="datetime1">
              <a:rPr lang="en-US" smtClean="0"/>
              <a:t>4/4/2025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76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18B07573-FFD8-4E59-A415-3F715ADED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3"/>
            <a:ext cx="8663909" cy="8664517"/>
          </a:xfrm>
          <a:custGeom>
            <a:avLst/>
            <a:gdLst>
              <a:gd name="connsiteX0" fmla="*/ 2627086 w 5254171"/>
              <a:gd name="connsiteY0" fmla="*/ 0 h 5254171"/>
              <a:gd name="connsiteX1" fmla="*/ 5254171 w 5254171"/>
              <a:gd name="connsiteY1" fmla="*/ 2627086 h 5254171"/>
              <a:gd name="connsiteX2" fmla="*/ 2627086 w 5254171"/>
              <a:gd name="connsiteY2" fmla="*/ 5254171 h 5254171"/>
              <a:gd name="connsiteX3" fmla="*/ 0 w 5254171"/>
              <a:gd name="connsiteY3" fmla="*/ 2627086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171" h="5254171">
                <a:moveTo>
                  <a:pt x="2627086" y="0"/>
                </a:moveTo>
                <a:lnTo>
                  <a:pt x="5254171" y="2627086"/>
                </a:lnTo>
                <a:lnTo>
                  <a:pt x="2627086" y="5254171"/>
                </a:lnTo>
                <a:lnTo>
                  <a:pt x="0" y="2627086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C8D781CD-B4A8-4E3A-B7B9-11D6C7D1F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54453" y="3"/>
            <a:ext cx="8663909" cy="8664517"/>
          </a:xfrm>
          <a:custGeom>
            <a:avLst/>
            <a:gdLst>
              <a:gd name="connsiteX0" fmla="*/ 2627086 w 5254171"/>
              <a:gd name="connsiteY0" fmla="*/ 0 h 5254171"/>
              <a:gd name="connsiteX1" fmla="*/ 5254171 w 5254171"/>
              <a:gd name="connsiteY1" fmla="*/ 2627086 h 5254171"/>
              <a:gd name="connsiteX2" fmla="*/ 2627086 w 5254171"/>
              <a:gd name="connsiteY2" fmla="*/ 5254171 h 5254171"/>
              <a:gd name="connsiteX3" fmla="*/ 0 w 5254171"/>
              <a:gd name="connsiteY3" fmla="*/ 2627086 h 52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171" h="5254171">
                <a:moveTo>
                  <a:pt x="2627086" y="0"/>
                </a:moveTo>
                <a:lnTo>
                  <a:pt x="5254171" y="2627086"/>
                </a:lnTo>
                <a:lnTo>
                  <a:pt x="2627086" y="5254171"/>
                </a:lnTo>
                <a:lnTo>
                  <a:pt x="0" y="2627086"/>
                </a:ln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ADDB39-429D-4A32-8166-42E2B042CE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0602" y="0"/>
            <a:ext cx="10577157" cy="5288950"/>
          </a:xfrm>
          <a:custGeom>
            <a:avLst/>
            <a:gdLst>
              <a:gd name="connsiteX0" fmla="*/ 0 w 6414448"/>
              <a:gd name="connsiteY0" fmla="*/ 0 h 3207224"/>
              <a:gd name="connsiteX1" fmla="*/ 6414448 w 6414448"/>
              <a:gd name="connsiteY1" fmla="*/ 0 h 3207224"/>
              <a:gd name="connsiteX2" fmla="*/ 3207224 w 6414448"/>
              <a:gd name="connsiteY2" fmla="*/ 3207224 h 320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4448" h="3207224">
                <a:moveTo>
                  <a:pt x="0" y="0"/>
                </a:moveTo>
                <a:lnTo>
                  <a:pt x="6414448" y="0"/>
                </a:lnTo>
                <a:lnTo>
                  <a:pt x="3207224" y="3207224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BD124B-7C6E-4C8C-9426-E81D3D2D80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84">
            <a:extLst>
              <a:ext uri="{FF2B5EF4-FFF2-40B4-BE49-F238E27FC236}">
                <a16:creationId xmlns:a16="http://schemas.microsoft.com/office/drawing/2014/main" id="{A4208680-D134-4CA8-B155-914EA14D513B}"/>
              </a:ext>
            </a:extLst>
          </p:cNvPr>
          <p:cNvSpPr/>
          <p:nvPr userDrawn="1"/>
        </p:nvSpPr>
        <p:spPr>
          <a:xfrm>
            <a:off x="5758873" y="2619446"/>
            <a:ext cx="3346272" cy="33465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58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8F06841-FFE3-4312-AD00-8134BE07C08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33061" y="5294841"/>
            <a:ext cx="2797895" cy="3969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19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FB0845-BB17-4B82-AE2A-4A88FFC02F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37414" y="6019352"/>
            <a:ext cx="3389190" cy="94769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307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206" indent="0" algn="l">
              <a:buNone/>
              <a:defRPr sz="3517"/>
            </a:lvl2pPr>
            <a:lvl3pPr marL="2010411" indent="0" algn="l">
              <a:buNone/>
              <a:defRPr sz="3079"/>
            </a:lvl3pPr>
            <a:lvl4pPr marL="3015615" indent="0" algn="l">
              <a:buNone/>
              <a:defRPr sz="2638"/>
            </a:lvl4pPr>
            <a:lvl5pPr marL="4020821" indent="0" algn="l">
              <a:buNone/>
              <a:defRPr sz="2638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E639530-A09D-47A2-AA6E-E21559E3EE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37414" y="6832815"/>
            <a:ext cx="3389190" cy="3553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2309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206" indent="0" algn="l">
              <a:buNone/>
              <a:defRPr sz="3517"/>
            </a:lvl2pPr>
            <a:lvl3pPr marL="2010411" indent="0" algn="l">
              <a:buNone/>
              <a:defRPr sz="3079"/>
            </a:lvl3pPr>
            <a:lvl4pPr marL="3015615" indent="0" algn="l">
              <a:buNone/>
              <a:defRPr sz="2638"/>
            </a:lvl4pPr>
            <a:lvl5pPr marL="4020821" indent="0" algn="l">
              <a:buNone/>
              <a:defRPr sz="2638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88D05A8-1423-41A0-B435-3D06503BC77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37414" y="7316378"/>
            <a:ext cx="3389190" cy="35535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2309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206" indent="0" algn="l">
              <a:buNone/>
              <a:defRPr sz="3517"/>
            </a:lvl2pPr>
            <a:lvl3pPr marL="2010411" indent="0" algn="l">
              <a:buNone/>
              <a:defRPr sz="3079"/>
            </a:lvl3pPr>
            <a:lvl4pPr marL="3015615" indent="0" algn="l">
              <a:buNone/>
              <a:defRPr sz="2638"/>
            </a:lvl4pPr>
            <a:lvl5pPr marL="4020821" indent="0" algn="l">
              <a:buNone/>
              <a:defRPr sz="2638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268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8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0668" y="433391"/>
            <a:ext cx="13702763" cy="146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1" i="0">
                <a:solidFill>
                  <a:srgbClr val="49494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2348" y="3268393"/>
            <a:ext cx="17679402" cy="529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49494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71174" y="10603105"/>
            <a:ext cx="31623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BBD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endParaRPr spc="-9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16C7-E71D-4FB1-A352-A7DEC4B25F69}" type="datetime1">
              <a:rPr lang="en-US" smtClean="0"/>
              <a:t>4/4/2025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8BE734-E5B4-47FB-BB16-436F60044273}"/>
              </a:ext>
            </a:extLst>
          </p:cNvPr>
          <p:cNvSpPr/>
          <p:nvPr userDrawn="1"/>
        </p:nvSpPr>
        <p:spPr>
          <a:xfrm>
            <a:off x="18950917" y="10455275"/>
            <a:ext cx="844124" cy="79165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67BC8C32-23CA-4BE8-938C-8A907E50967F}"/>
              </a:ext>
            </a:extLst>
          </p:cNvPr>
          <p:cNvSpPr txBox="1">
            <a:spLocks/>
          </p:cNvSpPr>
          <p:nvPr userDrawn="1"/>
        </p:nvSpPr>
        <p:spPr>
          <a:xfrm>
            <a:off x="18871678" y="10711171"/>
            <a:ext cx="844124" cy="393553"/>
          </a:xfrm>
          <a:prstGeom prst="rect">
            <a:avLst/>
          </a:prstGeom>
        </p:spPr>
        <p:txBody>
          <a:bodyPr lIns="0" tIns="0" rIns="0" bIns="0"/>
          <a:lstStyle>
            <a:defPPr>
              <a:defRPr lang="tr-TR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8" r:id="rId6"/>
    <p:sldLayoutId id="2147483701" r:id="rId7"/>
    <p:sldLayoutId id="2147483702" r:id="rId8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3" r:id="rId2"/>
    <p:sldLayoutId id="214748370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image" Target="../media/image4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Yer Tutucusu 25">
            <a:extLst>
              <a:ext uri="{FF2B5EF4-FFF2-40B4-BE49-F238E27FC236}">
                <a16:creationId xmlns:a16="http://schemas.microsoft.com/office/drawing/2014/main" id="{FE6C56AF-BB48-4474-84E4-79F6EA7FE00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 b="8640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A01079-291E-4ECF-ACB2-53018DFE72FB}"/>
              </a:ext>
            </a:extLst>
          </p:cNvPr>
          <p:cNvSpPr/>
          <p:nvPr/>
        </p:nvSpPr>
        <p:spPr>
          <a:xfrm>
            <a:off x="3156973" y="1272610"/>
            <a:ext cx="13790154" cy="8764131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FA81E18E-88F8-4481-B813-266BCEB75D10}"/>
              </a:ext>
            </a:extLst>
          </p:cNvPr>
          <p:cNvSpPr txBox="1">
            <a:spLocks/>
          </p:cNvSpPr>
          <p:nvPr/>
        </p:nvSpPr>
        <p:spPr>
          <a:xfrm>
            <a:off x="5208608" y="3334041"/>
            <a:ext cx="9686880" cy="356042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511" b="1" dirty="0">
              <a:solidFill>
                <a:schemeClr val="bg1"/>
              </a:solidFill>
              <a:latin typeface="+mn-lt"/>
              <a:ea typeface="Source Sans Pro Black" panose="020B0803030403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B3FCDF-458E-41F9-B50B-584CAA66AE49}"/>
              </a:ext>
            </a:extLst>
          </p:cNvPr>
          <p:cNvGrpSpPr/>
          <p:nvPr/>
        </p:nvGrpSpPr>
        <p:grpSpPr>
          <a:xfrm>
            <a:off x="13497497" y="8136335"/>
            <a:ext cx="1683171" cy="822340"/>
            <a:chOff x="4492546" y="1990497"/>
            <a:chExt cx="1020748" cy="49870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94C9AC-696B-46CC-9EF4-575192040433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611751-E931-4FD9-92E5-DE522A238FB1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EB3EB0-D2A9-4C1D-994C-B7539F767E6F}"/>
              </a:ext>
            </a:extLst>
          </p:cNvPr>
          <p:cNvGrpSpPr/>
          <p:nvPr/>
        </p:nvGrpSpPr>
        <p:grpSpPr>
          <a:xfrm flipH="1" flipV="1">
            <a:off x="4973164" y="243334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5716DD7-9C2C-419A-B2A2-0BBB0156832E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1F2F8A-D2A8-432C-A9C0-B45630159E43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Resim 19">
            <a:extLst>
              <a:ext uri="{FF2B5EF4-FFF2-40B4-BE49-F238E27FC236}">
                <a16:creationId xmlns:a16="http://schemas.microsoft.com/office/drawing/2014/main" id="{2E17A011-8564-449C-991A-0D3013C9B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16" y="4173605"/>
            <a:ext cx="9058868" cy="3294134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0A15B8B4-2A13-4DF7-99BB-61892644385E}"/>
              </a:ext>
            </a:extLst>
          </p:cNvPr>
          <p:cNvSpPr txBox="1"/>
          <p:nvPr/>
        </p:nvSpPr>
        <p:spPr>
          <a:xfrm rot="16200000">
            <a:off x="16124709" y="8913377"/>
            <a:ext cx="2193766" cy="29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979" baseline="30000" dirty="0">
                <a:solidFill>
                  <a:schemeClr val="bg1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www.dip.com.tr</a:t>
            </a:r>
            <a:endParaRPr lang="en-GB" sz="1979" baseline="30000" dirty="0">
              <a:solidFill>
                <a:schemeClr val="bg1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5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Democratize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Data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Access 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Company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 Metadata 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and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 Data 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with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 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Ease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1E29A0-AD63-82DF-7665-69D9C18B0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812" y="2058584"/>
            <a:ext cx="16228108" cy="92157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097E2B-0FD0-2F5E-6ED2-084B4A137A81}"/>
              </a:ext>
            </a:extLst>
          </p:cNvPr>
          <p:cNvGrpSpPr/>
          <p:nvPr/>
        </p:nvGrpSpPr>
        <p:grpSpPr>
          <a:xfrm>
            <a:off x="1289050" y="6800702"/>
            <a:ext cx="2310101" cy="1853583"/>
            <a:chOff x="3014939" y="6800702"/>
            <a:chExt cx="2310101" cy="1853583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32E4178-AE6E-167A-7933-2CC3B12969B9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>
                <a:gd name="adj1" fmla="val -57323"/>
                <a:gd name="adj2" fmla="val 74833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3E4BA3-D074-2673-B516-2073F09B60E7}"/>
                </a:ext>
              </a:extLst>
            </p:cNvPr>
            <p:cNvSpPr txBox="1"/>
            <p:nvPr/>
          </p:nvSpPr>
          <p:spPr>
            <a:xfrm>
              <a:off x="3271666" y="7078678"/>
              <a:ext cx="175049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Access data in different sources from one place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836211-8761-C2B1-989A-F2AED65844BF}"/>
              </a:ext>
            </a:extLst>
          </p:cNvPr>
          <p:cNvGrpSpPr/>
          <p:nvPr/>
        </p:nvGrpSpPr>
        <p:grpSpPr>
          <a:xfrm rot="10800000">
            <a:off x="10930127" y="1753558"/>
            <a:ext cx="2310101" cy="1853583"/>
            <a:chOff x="3014939" y="6800702"/>
            <a:chExt cx="2310101" cy="1853583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1EACCA4-D729-E775-B3B7-83A502FEB622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82E3CA-0646-9CA3-893E-6554287A1BB2}"/>
                </a:ext>
              </a:extLst>
            </p:cNvPr>
            <p:cNvSpPr txBox="1"/>
            <p:nvPr/>
          </p:nvSpPr>
          <p:spPr>
            <a:xfrm rot="10800000">
              <a:off x="3300195" y="6892538"/>
              <a:ext cx="175049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Metadata, definitions and  data access all together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B2BF1B-E480-F7C9-798C-4DEBD70DDF4D}"/>
              </a:ext>
            </a:extLst>
          </p:cNvPr>
          <p:cNvGrpSpPr/>
          <p:nvPr/>
        </p:nvGrpSpPr>
        <p:grpSpPr>
          <a:xfrm rot="10800000">
            <a:off x="9447049" y="7071594"/>
            <a:ext cx="2310101" cy="1853583"/>
            <a:chOff x="3014939" y="6800702"/>
            <a:chExt cx="2310101" cy="1853583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616C7F72-52B4-CBD4-5DE3-917B5209C9EC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D9A738-EA4E-2C97-2DF7-3F2C10A4E23F}"/>
                </a:ext>
              </a:extLst>
            </p:cNvPr>
            <p:cNvSpPr txBox="1"/>
            <p:nvPr/>
          </p:nvSpPr>
          <p:spPr>
            <a:xfrm rot="10800000">
              <a:off x="3228873" y="7078678"/>
              <a:ext cx="192171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Shortcuts to Explore company assets with ease</a:t>
              </a:r>
              <a:endParaRPr lang="en-US" dirty="0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8CB9D-3A8A-8E41-4A59-89B3558CB68D}"/>
              </a:ext>
            </a:extLst>
          </p:cNvPr>
          <p:cNvSpPr/>
          <p:nvPr/>
        </p:nvSpPr>
        <p:spPr>
          <a:xfrm>
            <a:off x="3705751" y="3778412"/>
            <a:ext cx="14649572" cy="6299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A0E70D-3437-2532-5945-D861A565615A}"/>
              </a:ext>
            </a:extLst>
          </p:cNvPr>
          <p:cNvGrpSpPr/>
          <p:nvPr/>
        </p:nvGrpSpPr>
        <p:grpSpPr>
          <a:xfrm rot="10800000">
            <a:off x="17543448" y="4245723"/>
            <a:ext cx="2310101" cy="1853583"/>
            <a:chOff x="3014939" y="6800702"/>
            <a:chExt cx="2310101" cy="1853583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55B484A3-39E2-0595-C415-4EE11E2443F1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913E3F-349A-3445-43BE-3796F65B1B9F}"/>
                </a:ext>
              </a:extLst>
            </p:cNvPr>
            <p:cNvSpPr txBox="1"/>
            <p:nvPr/>
          </p:nvSpPr>
          <p:spPr>
            <a:xfrm rot="10800000">
              <a:off x="3300195" y="7215364"/>
              <a:ext cx="1750491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Interactive user collaboration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839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Metadata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Catalog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&amp;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Governance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Get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the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most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out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of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your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data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Resim 3" descr="metin, yazılım, bilgisayar simgesi, web sayfası içeren bir resim&#10;&#10;Açıklama otomatik olarak oluşturuldu">
            <a:extLst>
              <a:ext uri="{FF2B5EF4-FFF2-40B4-BE49-F238E27FC236}">
                <a16:creationId xmlns:a16="http://schemas.microsoft.com/office/drawing/2014/main" id="{F73BF93E-B09F-58D0-3606-C0BD46D1D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81" y="2044905"/>
            <a:ext cx="16470123" cy="9264444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CF765C9D-3DA9-EFE1-11C4-CA36B0BA0C93}"/>
              </a:ext>
            </a:extLst>
          </p:cNvPr>
          <p:cNvGrpSpPr/>
          <p:nvPr/>
        </p:nvGrpSpPr>
        <p:grpSpPr>
          <a:xfrm rot="10800000">
            <a:off x="8942087" y="2759075"/>
            <a:ext cx="2310101" cy="1853583"/>
            <a:chOff x="3014939" y="6800702"/>
            <a:chExt cx="2310101" cy="1853583"/>
          </a:xfrm>
        </p:grpSpPr>
        <p:sp>
          <p:nvSpPr>
            <p:cNvPr id="6" name="Speech Bubble: Rectangle with Corners Rounded 7">
              <a:extLst>
                <a:ext uri="{FF2B5EF4-FFF2-40B4-BE49-F238E27FC236}">
                  <a16:creationId xmlns:a16="http://schemas.microsoft.com/office/drawing/2014/main" id="{092B5910-92D3-4A7C-E6D9-8BDFF9FAB49D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B1560401-635D-567A-B46E-0BF4A4C27756}"/>
                </a:ext>
              </a:extLst>
            </p:cNvPr>
            <p:cNvSpPr txBox="1"/>
            <p:nvPr/>
          </p:nvSpPr>
          <p:spPr>
            <a:xfrm rot="10800000">
              <a:off x="3300195" y="6892538"/>
              <a:ext cx="175049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Understand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data </a:t>
              </a:r>
              <a:r>
                <a:rPr lang="tr-TR" sz="2000" b="1" dirty="0" err="1">
                  <a:cs typeface="Calibri"/>
                </a:rPr>
                <a:t>via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definitions</a:t>
              </a:r>
              <a:r>
                <a:rPr lang="tr-TR" sz="2000" b="1" dirty="0">
                  <a:cs typeface="Calibri"/>
                </a:rPr>
                <a:t>, </a:t>
              </a:r>
              <a:r>
                <a:rPr lang="tr-TR" sz="2000" b="1" dirty="0" err="1">
                  <a:cs typeface="Calibri"/>
                </a:rPr>
                <a:t>profiling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usage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info</a:t>
              </a:r>
              <a:endParaRPr lang="en-US" dirty="0"/>
            </a:p>
          </p:txBody>
        </p:sp>
      </p:grp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98933DD4-FCE3-8A60-6C6C-A17579B82A8F}"/>
              </a:ext>
            </a:extLst>
          </p:cNvPr>
          <p:cNvSpPr/>
          <p:nvPr/>
        </p:nvSpPr>
        <p:spPr>
          <a:xfrm>
            <a:off x="6165850" y="4941745"/>
            <a:ext cx="8382000" cy="7129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CC6538CF-C6D7-A5B4-FA03-4075D8CCBA52}"/>
              </a:ext>
            </a:extLst>
          </p:cNvPr>
          <p:cNvGrpSpPr/>
          <p:nvPr/>
        </p:nvGrpSpPr>
        <p:grpSpPr>
          <a:xfrm rot="10800000">
            <a:off x="16376650" y="1057891"/>
            <a:ext cx="2310101" cy="1853583"/>
            <a:chOff x="3014939" y="6800702"/>
            <a:chExt cx="2310101" cy="1853583"/>
          </a:xfrm>
        </p:grpSpPr>
        <p:sp>
          <p:nvSpPr>
            <p:cNvPr id="16" name="Speech Bubble: Rectangle with Corners Rounded 7">
              <a:extLst>
                <a:ext uri="{FF2B5EF4-FFF2-40B4-BE49-F238E27FC236}">
                  <a16:creationId xmlns:a16="http://schemas.microsoft.com/office/drawing/2014/main" id="{C2A5F323-DC1A-10EE-177D-DB9F108703D9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959304F8-0621-C0B4-E5CD-B93DEACEE701}"/>
                </a:ext>
              </a:extLst>
            </p:cNvPr>
            <p:cNvSpPr txBox="1"/>
            <p:nvPr/>
          </p:nvSpPr>
          <p:spPr>
            <a:xfrm rot="10800000">
              <a:off x="3300195" y="7200315"/>
              <a:ext cx="175049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Find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who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owns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data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who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uses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data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865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 descr="diyagram, daire, metin içeren bir resim&#10;&#10;Açıklama otomatik olarak oluşturuldu">
            <a:extLst>
              <a:ext uri="{FF2B5EF4-FFF2-40B4-BE49-F238E27FC236}">
                <a16:creationId xmlns:a16="http://schemas.microsoft.com/office/drawing/2014/main" id="{E4407682-F140-C948-DFCC-594F238AC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2772988"/>
            <a:ext cx="7678222" cy="7506748"/>
          </a:xfrm>
          <a:prstGeom prst="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8B2357B-0EEA-19C9-BDCE-73271240F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974" y="2772988"/>
            <a:ext cx="7620058" cy="7506748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Data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Modelling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&amp;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Discovery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Automatic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table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relations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discovery</a:t>
            </a:r>
            <a:endParaRPr lang="tr-T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3246C27E-16D5-FB5F-6FDE-C107D01876D7}"/>
              </a:ext>
            </a:extLst>
          </p:cNvPr>
          <p:cNvGrpSpPr/>
          <p:nvPr/>
        </p:nvGrpSpPr>
        <p:grpSpPr>
          <a:xfrm rot="5400000">
            <a:off x="1939592" y="7996713"/>
            <a:ext cx="1990072" cy="3719243"/>
            <a:chOff x="2680453" y="6852243"/>
            <a:chExt cx="3557206" cy="1853583"/>
          </a:xfrm>
        </p:grpSpPr>
        <p:sp>
          <p:nvSpPr>
            <p:cNvPr id="15" name="Speech Bubble: Rectangle with Corners Rounded 7">
              <a:extLst>
                <a:ext uri="{FF2B5EF4-FFF2-40B4-BE49-F238E27FC236}">
                  <a16:creationId xmlns:a16="http://schemas.microsoft.com/office/drawing/2014/main" id="{25B5595F-2FF7-1052-99E9-257B0DD6599C}"/>
                </a:ext>
              </a:extLst>
            </p:cNvPr>
            <p:cNvSpPr/>
            <p:nvPr/>
          </p:nvSpPr>
          <p:spPr>
            <a:xfrm rot="10800000">
              <a:off x="2680453" y="6852243"/>
              <a:ext cx="3557206" cy="1853583"/>
            </a:xfrm>
            <a:prstGeom prst="wedgeRoundRectCallout">
              <a:avLst>
                <a:gd name="adj1" fmla="val 21725"/>
                <a:gd name="adj2" fmla="val 64802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2FC0E303-DCB6-8C97-15CC-C17F30E07685}"/>
                </a:ext>
              </a:extLst>
            </p:cNvPr>
            <p:cNvSpPr txBox="1"/>
            <p:nvPr/>
          </p:nvSpPr>
          <p:spPr>
            <a:xfrm rot="16200000">
              <a:off x="3311515" y="6567178"/>
              <a:ext cx="1750491" cy="236561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tr-TR" sz="2000" b="1" dirty="0" err="1">
                  <a:cs typeface="Calibri"/>
                </a:rPr>
                <a:t>Table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relations</a:t>
              </a:r>
              <a:r>
                <a:rPr lang="tr-TR" sz="2000" b="1" dirty="0">
                  <a:cs typeface="Calibri"/>
                </a:rPr>
                <a:t> can be </a:t>
              </a:r>
              <a:r>
                <a:rPr lang="tr-TR" sz="2000" b="1" dirty="0" err="1">
                  <a:cs typeface="Calibri"/>
                </a:rPr>
                <a:t>discovered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via</a:t>
              </a:r>
              <a:r>
                <a:rPr lang="tr-TR" sz="2000" b="1" dirty="0">
                  <a:cs typeface="Calibri"/>
                </a:rPr>
                <a:t> ETL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BI </a:t>
              </a:r>
              <a:r>
                <a:rPr lang="tr-TR" sz="2000" b="1" dirty="0" err="1">
                  <a:cs typeface="Calibri"/>
                </a:rPr>
                <a:t>tool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run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logs</a:t>
              </a:r>
              <a:r>
                <a:rPr lang="tr-TR" sz="2000" b="1" dirty="0">
                  <a:cs typeface="Calibri"/>
                </a:rPr>
                <a:t>. Data </a:t>
              </a:r>
              <a:r>
                <a:rPr lang="tr-TR" sz="2000" b="1" dirty="0" err="1">
                  <a:cs typeface="Calibri"/>
                </a:rPr>
                <a:t>stewards</a:t>
              </a:r>
              <a:r>
                <a:rPr lang="tr-TR" sz="2000" b="1" dirty="0">
                  <a:cs typeface="Calibri"/>
                </a:rPr>
                <a:t> can </a:t>
              </a:r>
              <a:r>
                <a:rPr lang="tr-TR" sz="2000" b="1" dirty="0" err="1">
                  <a:cs typeface="Calibri"/>
                </a:rPr>
                <a:t>also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create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logical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relations</a:t>
              </a:r>
              <a:endParaRPr lang="en-US" dirty="0"/>
            </a:p>
          </p:txBody>
        </p:sp>
      </p:grpSp>
      <p:sp>
        <p:nvSpPr>
          <p:cNvPr id="22" name="Ok: Sağ 21">
            <a:extLst>
              <a:ext uri="{FF2B5EF4-FFF2-40B4-BE49-F238E27FC236}">
                <a16:creationId xmlns:a16="http://schemas.microsoft.com/office/drawing/2014/main" id="{CE2A537A-2F36-91B3-83DB-E2BCBA0F3F81}"/>
              </a:ext>
            </a:extLst>
          </p:cNvPr>
          <p:cNvSpPr/>
          <p:nvPr/>
        </p:nvSpPr>
        <p:spPr>
          <a:xfrm>
            <a:off x="8985250" y="6200926"/>
            <a:ext cx="2209800" cy="6858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36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328FD23-47D4-8005-066F-6E5D59C0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969" y="2576222"/>
            <a:ext cx="17678397" cy="5410770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Domain </a:t>
            </a: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Discovery</a:t>
            </a:r>
            <a:endParaRPr lang="tr-TR" sz="88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Find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the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location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of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sensitive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data in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your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enterprise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979107-34D8-6B61-815E-65BFC2304DD2}"/>
              </a:ext>
            </a:extLst>
          </p:cNvPr>
          <p:cNvGrpSpPr/>
          <p:nvPr/>
        </p:nvGrpSpPr>
        <p:grpSpPr>
          <a:xfrm rot="10800000">
            <a:off x="16680611" y="1813641"/>
            <a:ext cx="3221737" cy="1853583"/>
            <a:chOff x="3014939" y="6800702"/>
            <a:chExt cx="2310101" cy="185358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B549E02-6AD9-BECE-0697-29630239E019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94AF32-F710-879E-573E-B3CEA5F2BC10}"/>
                </a:ext>
              </a:extLst>
            </p:cNvPr>
            <p:cNvSpPr txBox="1"/>
            <p:nvPr/>
          </p:nvSpPr>
          <p:spPr>
            <a:xfrm rot="10800000">
              <a:off x="3300195" y="6928566"/>
              <a:ext cx="175049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Find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sensitive</a:t>
              </a:r>
              <a:r>
                <a:rPr lang="tr-TR" sz="2000" b="1" dirty="0">
                  <a:cs typeface="Calibri"/>
                </a:rPr>
                <a:t> data </a:t>
              </a:r>
              <a:r>
                <a:rPr lang="tr-TR" sz="2000" b="1" dirty="0" err="1">
                  <a:cs typeface="Calibri"/>
                </a:rPr>
                <a:t>even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within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text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fields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with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help</a:t>
              </a:r>
              <a:r>
                <a:rPr lang="tr-TR" sz="2000" b="1" dirty="0">
                  <a:cs typeface="Calibri"/>
                </a:rPr>
                <a:t> of NLP</a:t>
              </a:r>
              <a:endParaRPr lang="en-US" sz="2000" b="1" dirty="0">
                <a:cs typeface="Calibri"/>
              </a:endParaRPr>
            </a:p>
          </p:txBody>
        </p:sp>
      </p:grpSp>
      <p:pic>
        <p:nvPicPr>
          <p:cNvPr id="21" name="Resim 20">
            <a:extLst>
              <a:ext uri="{FF2B5EF4-FFF2-40B4-BE49-F238E27FC236}">
                <a16:creationId xmlns:a16="http://schemas.microsoft.com/office/drawing/2014/main" id="{30DEA818-074E-E68D-248E-8441C94C6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571" y="8702679"/>
            <a:ext cx="18327545" cy="23932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B41158-1FCF-4763-2599-B194E0BD0D42}"/>
              </a:ext>
            </a:extLst>
          </p:cNvPr>
          <p:cNvGrpSpPr/>
          <p:nvPr/>
        </p:nvGrpSpPr>
        <p:grpSpPr>
          <a:xfrm rot="10800000">
            <a:off x="9213849" y="7609122"/>
            <a:ext cx="2843501" cy="2066694"/>
            <a:chOff x="3014939" y="6587591"/>
            <a:chExt cx="2310101" cy="206669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E7A47849-AB8E-65B0-FFCC-5E11C4C3169C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>
                <a:gd name="adj1" fmla="val 100742"/>
                <a:gd name="adj2" fmla="val 67785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F0A1CD-25CF-FE9B-0D50-317289966226}"/>
                </a:ext>
              </a:extLst>
            </p:cNvPr>
            <p:cNvSpPr txBox="1"/>
            <p:nvPr/>
          </p:nvSpPr>
          <p:spPr>
            <a:xfrm rot="10800000">
              <a:off x="3300195" y="6587591"/>
              <a:ext cx="1750491" cy="19389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Suggestions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automatically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appears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for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approval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by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data </a:t>
              </a:r>
              <a:r>
                <a:rPr lang="tr-TR" sz="2000" b="1" dirty="0" err="1">
                  <a:cs typeface="Calibri"/>
                </a:rPr>
                <a:t>stewards</a:t>
              </a:r>
              <a:endParaRPr lang="en-US" sz="2000" b="1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15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>
            <a:extLst>
              <a:ext uri="{FF2B5EF4-FFF2-40B4-BE49-F238E27FC236}">
                <a16:creationId xmlns:a16="http://schemas.microsoft.com/office/drawing/2014/main" id="{203C6282-BA29-CA5C-49F9-CBD242310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030" y="1941341"/>
            <a:ext cx="15737311" cy="8829502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</a:t>
            </a: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Masking</a:t>
            </a: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and</a:t>
            </a: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 </a:t>
            </a: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Row</a:t>
            </a: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Level Security</a:t>
            </a:r>
            <a:endParaRPr lang="tr-TR" sz="88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Protect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 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sensitive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information</a:t>
            </a:r>
            <a:endParaRPr lang="tr-TR" dirty="0" err="1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41158-1FCF-4763-2599-B194E0BD0D42}"/>
              </a:ext>
            </a:extLst>
          </p:cNvPr>
          <p:cNvGrpSpPr/>
          <p:nvPr/>
        </p:nvGrpSpPr>
        <p:grpSpPr>
          <a:xfrm rot="10800000">
            <a:off x="17523115" y="2064242"/>
            <a:ext cx="2310101" cy="1853583"/>
            <a:chOff x="3014939" y="6800702"/>
            <a:chExt cx="2310101" cy="1853583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E7A47849-AB8E-65B0-FFCC-5E11C4C3169C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F0A1CD-25CF-FE9B-0D50-317289966226}"/>
                </a:ext>
              </a:extLst>
            </p:cNvPr>
            <p:cNvSpPr txBox="1"/>
            <p:nvPr/>
          </p:nvSpPr>
          <p:spPr>
            <a:xfrm rot="10800000">
              <a:off x="3300195" y="6895367"/>
              <a:ext cx="175049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This user can only see </a:t>
              </a:r>
              <a:r>
                <a:rPr lang="en-US" sz="2000" b="1" dirty="0" err="1">
                  <a:cs typeface="Calibri"/>
                </a:rPr>
                <a:t>customrs</a:t>
              </a:r>
              <a:r>
                <a:rPr lang="en-US" sz="2000" b="1" dirty="0">
                  <a:cs typeface="Calibri"/>
                </a:rPr>
                <a:t> with credit limit &lt; 1000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979107-34D8-6B61-815E-65BFC2304DD2}"/>
              </a:ext>
            </a:extLst>
          </p:cNvPr>
          <p:cNvGrpSpPr/>
          <p:nvPr/>
        </p:nvGrpSpPr>
        <p:grpSpPr>
          <a:xfrm rot="10800000">
            <a:off x="9505200" y="5698369"/>
            <a:ext cx="2310101" cy="1853583"/>
            <a:chOff x="3014939" y="6800702"/>
            <a:chExt cx="2310101" cy="185358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B549E02-6AD9-BECE-0697-29630239E019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94AF32-F710-879E-573E-B3CEA5F2BC10}"/>
                </a:ext>
              </a:extLst>
            </p:cNvPr>
            <p:cNvSpPr txBox="1"/>
            <p:nvPr/>
          </p:nvSpPr>
          <p:spPr>
            <a:xfrm rot="10800000">
              <a:off x="3300195" y="7236342"/>
              <a:ext cx="1750491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View relations and  history of each record</a:t>
              </a:r>
            </a:p>
          </p:txBody>
        </p:sp>
      </p:grp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CD767317-3829-A8FC-F937-9AEDABB78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4389" y="4590157"/>
            <a:ext cx="15737311" cy="891028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68D6A4-C769-2D03-AD02-7B849BEAA813}"/>
              </a:ext>
            </a:extLst>
          </p:cNvPr>
          <p:cNvGrpSpPr/>
          <p:nvPr/>
        </p:nvGrpSpPr>
        <p:grpSpPr>
          <a:xfrm rot="10800000">
            <a:off x="6697695" y="4771262"/>
            <a:ext cx="2310101" cy="1853583"/>
            <a:chOff x="3014939" y="6800702"/>
            <a:chExt cx="2310101" cy="1853583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22E89D1C-084C-2989-E856-D1405FDD5C8E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463A52-6BB1-6771-20DB-8776905703EE}"/>
                </a:ext>
              </a:extLst>
            </p:cNvPr>
            <p:cNvSpPr txBox="1"/>
            <p:nvPr/>
          </p:nvSpPr>
          <p:spPr>
            <a:xfrm rot="10800000">
              <a:off x="3303426" y="7216960"/>
              <a:ext cx="1750491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This user sees masked address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26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</a:rPr>
              <a:t>Business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</a:rPr>
              <a:t>Glossaries</a:t>
            </a:r>
            <a:endParaRPr lang="en-US" sz="8000" dirty="0" err="1"/>
          </a:p>
          <a:p>
            <a:pPr defTabSz="1507846">
              <a:defRPr/>
            </a:pP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Document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your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business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and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relate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with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tables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and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columns</a:t>
            </a:r>
            <a:endParaRPr lang="tr-TR" sz="42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E5E5C73-4001-42C7-5948-70FA4145B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0" y="1909063"/>
            <a:ext cx="17466522" cy="9847342"/>
          </a:xfrm>
          <a:prstGeom prst="rect">
            <a:avLst/>
          </a:prstGeom>
        </p:spPr>
      </p:pic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F378C2F-A03D-B466-1D46-46480C697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487" y="5883275"/>
            <a:ext cx="11277600" cy="63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1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</a:rPr>
              <a:t>Business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</a:rPr>
              <a:t>Domains</a:t>
            </a:r>
            <a:endParaRPr lang="en-US" sz="8000" dirty="0" err="1"/>
          </a:p>
          <a:p>
            <a:pPr defTabSz="1507846">
              <a:defRPr/>
            </a:pP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Let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business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users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govern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their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assets</a:t>
            </a:r>
            <a:endParaRPr lang="tr-TR" sz="42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E2C378BE-F53F-2347-B895-D2414A600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339" y="2039989"/>
            <a:ext cx="18288000" cy="10287000"/>
          </a:xfrm>
          <a:prstGeom prst="rect">
            <a:avLst/>
          </a:prstGeom>
        </p:spPr>
      </p:pic>
      <p:grpSp>
        <p:nvGrpSpPr>
          <p:cNvPr id="3" name="Group 17">
            <a:extLst>
              <a:ext uri="{FF2B5EF4-FFF2-40B4-BE49-F238E27FC236}">
                <a16:creationId xmlns:a16="http://schemas.microsoft.com/office/drawing/2014/main" id="{265F797E-29BB-18B6-A2C6-6469F2BE91D2}"/>
              </a:ext>
            </a:extLst>
          </p:cNvPr>
          <p:cNvGrpSpPr/>
          <p:nvPr/>
        </p:nvGrpSpPr>
        <p:grpSpPr>
          <a:xfrm rot="10800000">
            <a:off x="10890250" y="1365658"/>
            <a:ext cx="2514600" cy="2000361"/>
            <a:chOff x="2810440" y="6800702"/>
            <a:chExt cx="2514600" cy="2000361"/>
          </a:xfrm>
        </p:grpSpPr>
        <p:sp>
          <p:nvSpPr>
            <p:cNvPr id="5" name="Speech Bubble: Rectangle with Corners Rounded 18">
              <a:extLst>
                <a:ext uri="{FF2B5EF4-FFF2-40B4-BE49-F238E27FC236}">
                  <a16:creationId xmlns:a16="http://schemas.microsoft.com/office/drawing/2014/main" id="{53354452-4195-EEA6-1A93-6701D57B54F4}"/>
                </a:ext>
              </a:extLst>
            </p:cNvPr>
            <p:cNvSpPr/>
            <p:nvPr/>
          </p:nvSpPr>
          <p:spPr>
            <a:xfrm rot="10800000">
              <a:off x="2810440" y="6800702"/>
              <a:ext cx="2514600" cy="2000361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2823096B-2AAC-FAE3-C40B-E7533F776A63}"/>
                </a:ext>
              </a:extLst>
            </p:cNvPr>
            <p:cNvSpPr txBox="1"/>
            <p:nvPr/>
          </p:nvSpPr>
          <p:spPr>
            <a:xfrm rot="10800000">
              <a:off x="2957490" y="6941636"/>
              <a:ext cx="2295688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Create</a:t>
              </a:r>
              <a:r>
                <a:rPr lang="tr-TR" sz="2000" b="1" dirty="0">
                  <a:cs typeface="Calibri"/>
                </a:rPr>
                <a:t> as </a:t>
              </a:r>
              <a:r>
                <a:rPr lang="tr-TR" sz="2000" b="1" dirty="0" err="1">
                  <a:cs typeface="Calibri"/>
                </a:rPr>
                <a:t>many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domains</a:t>
              </a:r>
              <a:r>
                <a:rPr lang="tr-TR" sz="2000" b="1" dirty="0">
                  <a:cs typeface="Calibri"/>
                </a:rPr>
                <a:t> as </a:t>
              </a:r>
              <a:r>
                <a:rPr lang="tr-TR" sz="2000" b="1" dirty="0" err="1">
                  <a:cs typeface="Calibri"/>
                </a:rPr>
                <a:t>needed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to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map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your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business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into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logical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groups</a:t>
              </a:r>
              <a:endParaRPr lang="en-US" sz="2000" b="1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86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</a:rPr>
              <a:t>Business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</a:rPr>
              <a:t>Domains</a:t>
            </a:r>
            <a:endParaRPr lang="en-US" sz="8000" dirty="0" err="1"/>
          </a:p>
          <a:p>
            <a:pPr defTabSz="1507846">
              <a:defRPr/>
            </a:pP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Let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business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users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govern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their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assets</a:t>
            </a:r>
            <a:endParaRPr lang="tr-TR" sz="42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83EEFC86-F70F-F4E0-03DA-C08268376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4" y="2332826"/>
            <a:ext cx="12403760" cy="697711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B09038C-12C8-354E-9613-BA89ABE8E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7250" y="4923368"/>
            <a:ext cx="12698174" cy="6385981"/>
          </a:xfrm>
          <a:prstGeom prst="rect">
            <a:avLst/>
          </a:prstGeom>
        </p:spPr>
      </p:pic>
      <p:grpSp>
        <p:nvGrpSpPr>
          <p:cNvPr id="3" name="Group 17">
            <a:extLst>
              <a:ext uri="{FF2B5EF4-FFF2-40B4-BE49-F238E27FC236}">
                <a16:creationId xmlns:a16="http://schemas.microsoft.com/office/drawing/2014/main" id="{6B144668-D79A-4FD4-DDB0-67C8BC600E4A}"/>
              </a:ext>
            </a:extLst>
          </p:cNvPr>
          <p:cNvGrpSpPr/>
          <p:nvPr/>
        </p:nvGrpSpPr>
        <p:grpSpPr>
          <a:xfrm rot="10800000">
            <a:off x="5708650" y="1999410"/>
            <a:ext cx="2514600" cy="2000361"/>
            <a:chOff x="2810440" y="6800702"/>
            <a:chExt cx="2514600" cy="2000361"/>
          </a:xfrm>
        </p:grpSpPr>
        <p:sp>
          <p:nvSpPr>
            <p:cNvPr id="5" name="Speech Bubble: Rectangle with Corners Rounded 18">
              <a:extLst>
                <a:ext uri="{FF2B5EF4-FFF2-40B4-BE49-F238E27FC236}">
                  <a16:creationId xmlns:a16="http://schemas.microsoft.com/office/drawing/2014/main" id="{2420F44D-0B6C-5CE9-48EA-62FA26A8B8AA}"/>
                </a:ext>
              </a:extLst>
            </p:cNvPr>
            <p:cNvSpPr/>
            <p:nvPr/>
          </p:nvSpPr>
          <p:spPr>
            <a:xfrm rot="10800000">
              <a:off x="2810440" y="6800702"/>
              <a:ext cx="2514600" cy="2000361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AAE6CF3A-50FB-DD0D-0F6C-1A2413719600}"/>
                </a:ext>
              </a:extLst>
            </p:cNvPr>
            <p:cNvSpPr txBox="1"/>
            <p:nvPr/>
          </p:nvSpPr>
          <p:spPr>
            <a:xfrm rot="10800000">
              <a:off x="2957490" y="6941636"/>
              <a:ext cx="2295688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Relate</a:t>
              </a:r>
              <a:r>
                <a:rPr lang="tr-TR" sz="2000" b="1" dirty="0">
                  <a:cs typeface="Calibri"/>
                </a:rPr>
                <a:t> a domain </a:t>
              </a:r>
              <a:r>
                <a:rPr lang="tr-TR" sz="2000" b="1" dirty="0" err="1">
                  <a:cs typeface="Calibri"/>
                </a:rPr>
                <a:t>with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Tables</a:t>
              </a:r>
              <a:r>
                <a:rPr lang="tr-TR" sz="2000" b="1" dirty="0">
                  <a:cs typeface="Calibri"/>
                </a:rPr>
                <a:t>, </a:t>
              </a:r>
              <a:r>
                <a:rPr lang="tr-TR" sz="2000" b="1" dirty="0" err="1">
                  <a:cs typeface="Calibri"/>
                </a:rPr>
                <a:t>Policies</a:t>
              </a:r>
              <a:r>
                <a:rPr lang="tr-TR" sz="2000" b="1" dirty="0">
                  <a:cs typeface="Calibri"/>
                </a:rPr>
                <a:t>, </a:t>
              </a:r>
              <a:r>
                <a:rPr lang="tr-TR" sz="2000" b="1" dirty="0" err="1">
                  <a:cs typeface="Calibri"/>
                </a:rPr>
                <a:t>Terms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Queries</a:t>
              </a:r>
              <a:r>
                <a:rPr lang="tr-TR" sz="2000" b="1" dirty="0">
                  <a:cs typeface="Calibri"/>
                </a:rPr>
                <a:t>, </a:t>
              </a:r>
              <a:r>
                <a:rPr lang="tr-TR" sz="2000" b="1" dirty="0" err="1">
                  <a:cs typeface="Calibri"/>
                </a:rPr>
                <a:t>or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any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asset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you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want</a:t>
              </a:r>
              <a:endParaRPr lang="en-US" sz="2000" b="1" dirty="0">
                <a:cs typeface="Calibri"/>
              </a:endParaRPr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C7CF75BF-9DAC-23EF-9C36-AD13A28DD2EC}"/>
              </a:ext>
            </a:extLst>
          </p:cNvPr>
          <p:cNvGrpSpPr/>
          <p:nvPr/>
        </p:nvGrpSpPr>
        <p:grpSpPr>
          <a:xfrm rot="10800000">
            <a:off x="15400026" y="2651730"/>
            <a:ext cx="2514600" cy="2000361"/>
            <a:chOff x="2810440" y="6800702"/>
            <a:chExt cx="2514600" cy="2000361"/>
          </a:xfrm>
        </p:grpSpPr>
        <p:sp>
          <p:nvSpPr>
            <p:cNvPr id="15" name="Speech Bubble: Rectangle with Corners Rounded 18">
              <a:extLst>
                <a:ext uri="{FF2B5EF4-FFF2-40B4-BE49-F238E27FC236}">
                  <a16:creationId xmlns:a16="http://schemas.microsoft.com/office/drawing/2014/main" id="{A6C35CA5-3E18-84D8-C74C-B38917A387A4}"/>
                </a:ext>
              </a:extLst>
            </p:cNvPr>
            <p:cNvSpPr/>
            <p:nvPr/>
          </p:nvSpPr>
          <p:spPr>
            <a:xfrm rot="10800000">
              <a:off x="2810440" y="6800702"/>
              <a:ext cx="2514600" cy="2000361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13395590-B609-B1C4-E064-F356ACE4EB43}"/>
                </a:ext>
              </a:extLst>
            </p:cNvPr>
            <p:cNvSpPr txBox="1"/>
            <p:nvPr/>
          </p:nvSpPr>
          <p:spPr>
            <a:xfrm rot="10800000">
              <a:off x="2957490" y="7249413"/>
              <a:ext cx="2295688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Visually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understand</a:t>
              </a:r>
              <a:r>
                <a:rPr lang="tr-TR" sz="2000" b="1" dirty="0">
                  <a:cs typeface="Calibri"/>
                </a:rPr>
                <a:t> a </a:t>
              </a:r>
              <a:r>
                <a:rPr lang="tr-TR" sz="2000" b="1" dirty="0" err="1">
                  <a:cs typeface="Calibri"/>
                </a:rPr>
                <a:t>business</a:t>
              </a:r>
              <a:r>
                <a:rPr lang="tr-TR" sz="2000" b="1" dirty="0">
                  <a:cs typeface="Calibri"/>
                </a:rPr>
                <a:t> domain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quickly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gain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insight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about</a:t>
              </a:r>
              <a:r>
                <a:rPr lang="tr-TR" sz="2000" b="1" dirty="0">
                  <a:cs typeface="Calibri"/>
                </a:rPr>
                <a:t> data</a:t>
              </a:r>
              <a:endParaRPr lang="en-US" sz="2000" b="1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98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 err="1">
                <a:solidFill>
                  <a:srgbClr val="002060"/>
                </a:solidFill>
                <a:latin typeface="Calibri" panose="020F0502020204030204"/>
              </a:rPr>
              <a:t>Governance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</a:rPr>
              <a:t>Dashboards</a:t>
            </a:r>
            <a:endParaRPr lang="tr-TR" sz="8000" dirty="0">
              <a:solidFill>
                <a:srgbClr val="002060"/>
              </a:solidFill>
              <a:cs typeface="Calibri"/>
            </a:endParaRPr>
          </a:p>
          <a:p>
            <a:pPr defTabSz="1507846">
              <a:defRPr/>
            </a:pP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Data 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Governance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 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Insights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, Data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Usage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, Report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Usage</a:t>
            </a:r>
            <a:endParaRPr lang="tr-TR" sz="42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Resim 4" descr="metin, ekran görüntüsü, yazılım, bilgisayar simgesi içeren bir resim&#10;&#10;Açıklama otomatik olarak oluşturuldu">
            <a:extLst>
              <a:ext uri="{FF2B5EF4-FFF2-40B4-BE49-F238E27FC236}">
                <a16:creationId xmlns:a16="http://schemas.microsoft.com/office/drawing/2014/main" id="{636FDDE6-F427-163C-28FD-23D1B1D36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2103898"/>
            <a:ext cx="12192627" cy="6858352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7" name="Resim 6" descr="metin, ekran görüntüsü, yazılım, diyagram içeren bir resim&#10;&#10;Açıklama otomatik olarak oluşturuldu">
            <a:extLst>
              <a:ext uri="{FF2B5EF4-FFF2-40B4-BE49-F238E27FC236}">
                <a16:creationId xmlns:a16="http://schemas.microsoft.com/office/drawing/2014/main" id="{81B54657-8EF3-63E4-8FC3-42C65AD7E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3970432"/>
            <a:ext cx="11583676" cy="6515818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A3F4F9C-B5F7-EE14-04F9-EB75B25A91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14250" y="6237098"/>
            <a:ext cx="9025694" cy="5072252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83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id="{0D3B9CD3-D565-D284-4B24-B7FBB873F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9" y="2632935"/>
            <a:ext cx="16793620" cy="9437665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 err="1">
                <a:solidFill>
                  <a:srgbClr val="002060"/>
                </a:solidFill>
                <a:latin typeface="Calibri" panose="020F0502020204030204"/>
              </a:rPr>
              <a:t>TableVerse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</a:rPr>
              <a:t> Dashboard</a:t>
            </a:r>
            <a:endParaRPr lang="tr-TR" sz="8000" dirty="0">
              <a:solidFill>
                <a:srgbClr val="002060"/>
              </a:solidFill>
              <a:cs typeface="Calibri"/>
            </a:endParaRPr>
          </a:p>
          <a:p>
            <a:pPr defTabSz="1507846">
              <a:defRPr/>
            </a:pP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Visually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navigate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in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table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relations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and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compare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key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table</a:t>
            </a:r>
            <a:r>
              <a:rPr lang="tr-TR" sz="4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metrics</a:t>
            </a:r>
            <a:endParaRPr lang="tr-TR" sz="42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AD332A72-14E7-EEEA-45E5-1222F9EAE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6462" y="6417736"/>
            <a:ext cx="9726707" cy="4891614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7DBD2DFC-57E6-45D4-E113-F9F18E3A31C0}"/>
              </a:ext>
            </a:extLst>
          </p:cNvPr>
          <p:cNvGrpSpPr/>
          <p:nvPr/>
        </p:nvGrpSpPr>
        <p:grpSpPr>
          <a:xfrm rot="10800000">
            <a:off x="14624050" y="5658260"/>
            <a:ext cx="2310101" cy="1853583"/>
            <a:chOff x="3014939" y="6800702"/>
            <a:chExt cx="2310101" cy="1853583"/>
          </a:xfrm>
        </p:grpSpPr>
        <p:sp>
          <p:nvSpPr>
            <p:cNvPr id="4" name="Speech Bubble: Rectangle with Corners Rounded 7">
              <a:extLst>
                <a:ext uri="{FF2B5EF4-FFF2-40B4-BE49-F238E27FC236}">
                  <a16:creationId xmlns:a16="http://schemas.microsoft.com/office/drawing/2014/main" id="{084E3865-A217-F9AB-3112-D561B4EA0E7C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436A66C8-0023-09B8-9D73-A3E54996E83F}"/>
                </a:ext>
              </a:extLst>
            </p:cNvPr>
            <p:cNvSpPr txBox="1"/>
            <p:nvPr/>
          </p:nvSpPr>
          <p:spPr>
            <a:xfrm rot="10800000">
              <a:off x="3300195" y="6892538"/>
              <a:ext cx="175049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Quickly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understand</a:t>
              </a:r>
              <a:r>
                <a:rPr lang="tr-TR" sz="2000" b="1" dirty="0">
                  <a:cs typeface="Calibri"/>
                </a:rPr>
                <a:t> a </a:t>
              </a:r>
              <a:r>
                <a:rPr lang="tr-TR" sz="2000" b="1" dirty="0" err="1">
                  <a:cs typeface="Calibri"/>
                </a:rPr>
                <a:t>business</a:t>
              </a:r>
              <a:r>
                <a:rPr lang="tr-TR" sz="2000" b="1" dirty="0">
                  <a:cs typeface="Calibri"/>
                </a:rPr>
                <a:t> domain </a:t>
              </a:r>
              <a:r>
                <a:rPr lang="tr-TR" sz="2000" b="1" dirty="0" err="1">
                  <a:cs typeface="Calibri"/>
                </a:rPr>
                <a:t>with</a:t>
              </a:r>
              <a:r>
                <a:rPr lang="tr-TR" sz="2000" b="1" dirty="0">
                  <a:cs typeface="Calibri"/>
                </a:rPr>
                <a:t> data </a:t>
              </a:r>
              <a:r>
                <a:rPr lang="tr-TR" sz="2000" b="1" dirty="0" err="1">
                  <a:cs typeface="Calibri"/>
                </a:rPr>
                <a:t>metrics</a:t>
              </a:r>
              <a:endParaRPr lang="en-US" sz="2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674B5A-5956-D28D-2CFB-280F5B0061CB}"/>
              </a:ext>
            </a:extLst>
          </p:cNvPr>
          <p:cNvGrpSpPr/>
          <p:nvPr/>
        </p:nvGrpSpPr>
        <p:grpSpPr>
          <a:xfrm rot="10800000">
            <a:off x="3651249" y="2835274"/>
            <a:ext cx="2691101" cy="2419721"/>
            <a:chOff x="3014939" y="6584762"/>
            <a:chExt cx="2310101" cy="2069523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A4DE7002-8BC5-0B4B-7C7B-6DC6BD74CC8D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6D3D7D-C3C3-58F7-AF2D-33A3DA772F57}"/>
                </a:ext>
              </a:extLst>
            </p:cNvPr>
            <p:cNvSpPr txBox="1"/>
            <p:nvPr/>
          </p:nvSpPr>
          <p:spPr>
            <a:xfrm rot="10800000">
              <a:off x="3300195" y="6584762"/>
              <a:ext cx="1750491" cy="19389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Analyse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enterprise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level</a:t>
              </a:r>
              <a:r>
                <a:rPr lang="tr-TR" sz="2000" b="1" dirty="0">
                  <a:cs typeface="Calibri"/>
                </a:rPr>
                <a:t>  </a:t>
              </a:r>
              <a:r>
                <a:rPr lang="tr-TR" sz="2000" b="1" dirty="0" err="1">
                  <a:cs typeface="Calibri"/>
                </a:rPr>
                <a:t>relations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with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metrics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like</a:t>
              </a:r>
              <a:r>
                <a:rPr lang="tr-TR" sz="2000" b="1" dirty="0">
                  <a:cs typeface="Calibri"/>
                </a:rPr>
                <a:t>; </a:t>
              </a:r>
              <a:r>
                <a:rPr lang="tr-TR" sz="2000" b="1" dirty="0" err="1">
                  <a:cs typeface="Calibri"/>
                </a:rPr>
                <a:t>row</a:t>
              </a:r>
              <a:r>
                <a:rPr lang="tr-TR" sz="2000" b="1" dirty="0">
                  <a:cs typeface="Calibri"/>
                </a:rPr>
                <a:t> size, </a:t>
              </a:r>
              <a:r>
                <a:rPr lang="tr-TR" sz="2000" b="1" dirty="0" err="1">
                  <a:cs typeface="Calibri"/>
                </a:rPr>
                <a:t>popularity</a:t>
              </a:r>
              <a:r>
                <a:rPr lang="tr-TR" sz="2000" b="1" dirty="0">
                  <a:cs typeface="Calibri"/>
                </a:rPr>
                <a:t>, PII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65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pic>
        <p:nvPicPr>
          <p:cNvPr id="75" name="Resim 74">
            <a:extLst>
              <a:ext uri="{FF2B5EF4-FFF2-40B4-BE49-F238E27FC236}">
                <a16:creationId xmlns:a16="http://schemas.microsoft.com/office/drawing/2014/main" id="{854D95D0-81B9-DE1A-5458-72D9D1270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0" y="2601912"/>
            <a:ext cx="14706600" cy="7056086"/>
          </a:xfrm>
          <a:prstGeom prst="rect">
            <a:avLst/>
          </a:prstGeom>
        </p:spPr>
      </p:pic>
      <p:sp>
        <p:nvSpPr>
          <p:cNvPr id="76" name="Title 7">
            <a:extLst>
              <a:ext uri="{FF2B5EF4-FFF2-40B4-BE49-F238E27FC236}">
                <a16:creationId xmlns:a16="http://schemas.microsoft.com/office/drawing/2014/main" id="{84B8A3D6-76B1-EDE8-8CF4-DC2C393A6782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Who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Are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We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?</a:t>
            </a:r>
          </a:p>
          <a:p>
            <a:pPr defTabSz="1507846">
              <a:defRPr/>
            </a:pPr>
            <a:r>
              <a:rPr lang="en-US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Data Analytics Solutions Company with Happy Customers</a:t>
            </a:r>
          </a:p>
        </p:txBody>
      </p:sp>
      <p:grpSp>
        <p:nvGrpSpPr>
          <p:cNvPr id="77" name="Group 12">
            <a:extLst>
              <a:ext uri="{FF2B5EF4-FFF2-40B4-BE49-F238E27FC236}">
                <a16:creationId xmlns:a16="http://schemas.microsoft.com/office/drawing/2014/main" id="{4A21D7BF-2D3D-1101-2054-35BF2C7ABFA2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78" name="Straight Connector 13">
              <a:extLst>
                <a:ext uri="{FF2B5EF4-FFF2-40B4-BE49-F238E27FC236}">
                  <a16:creationId xmlns:a16="http://schemas.microsoft.com/office/drawing/2014/main" id="{8DC62961-1ABD-E8C2-65D8-E52BB190A5F8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4">
              <a:extLst>
                <a:ext uri="{FF2B5EF4-FFF2-40B4-BE49-F238E27FC236}">
                  <a16:creationId xmlns:a16="http://schemas.microsoft.com/office/drawing/2014/main" id="{88D36DE5-4230-294E-2083-2314D93431D5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1">
            <a:extLst>
              <a:ext uri="{FF2B5EF4-FFF2-40B4-BE49-F238E27FC236}">
                <a16:creationId xmlns:a16="http://schemas.microsoft.com/office/drawing/2014/main" id="{9C0AC375-1257-BC97-455B-5552044218B3}"/>
              </a:ext>
            </a:extLst>
          </p:cNvPr>
          <p:cNvSpPr txBox="1"/>
          <p:nvPr/>
        </p:nvSpPr>
        <p:spPr>
          <a:xfrm>
            <a:off x="3536792" y="9972505"/>
            <a:ext cx="1299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We</a:t>
            </a:r>
            <a:r>
              <a:rPr lang="tr-TR" sz="2800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tr-TR" sz="2800" dirty="0" err="1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provide</a:t>
            </a:r>
            <a:r>
              <a:rPr lang="tr-TR" sz="2800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tr-TR" sz="2800" dirty="0" err="1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analytic</a:t>
            </a:r>
            <a:r>
              <a:rPr lang="tr-TR" sz="2800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tr-TR" sz="2800" dirty="0" err="1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solutions</a:t>
            </a:r>
            <a:r>
              <a:rPr lang="tr-TR" sz="2800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tr-TR" sz="2800" dirty="0" err="1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  <a:r>
              <a:rPr lang="tr-TR" sz="2800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tr-TR" sz="2800" dirty="0" err="1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consultancy</a:t>
            </a:r>
            <a:r>
              <a:rPr lang="tr-TR" sz="2800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tr-TR" sz="2800" dirty="0" err="1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to</a:t>
            </a:r>
            <a:r>
              <a:rPr lang="tr-TR" sz="2800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 Top 500 </a:t>
            </a:r>
            <a:r>
              <a:rPr lang="tr-TR" sz="2800" dirty="0" err="1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companies</a:t>
            </a:r>
            <a:r>
              <a:rPr lang="tr-TR" sz="2800" dirty="0">
                <a:solidFill>
                  <a:srgbClr val="002060"/>
                </a:solidFill>
                <a:ea typeface="Lato" panose="020F0502020204030203" pitchFamily="34" charset="0"/>
                <a:cs typeface="Lato" panose="020F0502020204030203" pitchFamily="34" charset="0"/>
              </a:rPr>
              <a:t> in Türkiye</a:t>
            </a:r>
          </a:p>
        </p:txBody>
      </p:sp>
    </p:spTree>
    <p:extLst>
      <p:ext uri="{BB962C8B-B14F-4D97-AF65-F5344CB8AC3E}">
        <p14:creationId xmlns:p14="http://schemas.microsoft.com/office/powerpoint/2010/main" val="11939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80474E1-9389-D6B0-1D76-BCF62C284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2354452"/>
            <a:ext cx="18288000" cy="102774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Data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Quality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Scorecard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Measure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 data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quality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maturity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with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custom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metrics</a:t>
            </a:r>
            <a:endParaRPr lang="tr-T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B963B29E-2955-4AFB-B34E-2B7BDCA90E58}"/>
              </a:ext>
            </a:extLst>
          </p:cNvPr>
          <p:cNvGrpSpPr/>
          <p:nvPr/>
        </p:nvGrpSpPr>
        <p:grpSpPr>
          <a:xfrm>
            <a:off x="4489450" y="8954898"/>
            <a:ext cx="3048000" cy="1452726"/>
            <a:chOff x="3014939" y="6704955"/>
            <a:chExt cx="2999958" cy="1853583"/>
          </a:xfrm>
        </p:grpSpPr>
        <p:sp>
          <p:nvSpPr>
            <p:cNvPr id="21" name="Speech Bubble: Rectangle with Corners Rounded 7">
              <a:extLst>
                <a:ext uri="{FF2B5EF4-FFF2-40B4-BE49-F238E27FC236}">
                  <a16:creationId xmlns:a16="http://schemas.microsoft.com/office/drawing/2014/main" id="{BFC44468-E5DF-4DA5-0C16-9F361E901AF7}"/>
                </a:ext>
              </a:extLst>
            </p:cNvPr>
            <p:cNvSpPr/>
            <p:nvPr/>
          </p:nvSpPr>
          <p:spPr>
            <a:xfrm rot="10800000">
              <a:off x="3014939" y="6704955"/>
              <a:ext cx="2999958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38339699-1EA1-0AA4-BA2B-09060CECBAEE}"/>
                </a:ext>
              </a:extLst>
            </p:cNvPr>
            <p:cNvSpPr txBox="1"/>
            <p:nvPr/>
          </p:nvSpPr>
          <p:spPr>
            <a:xfrm>
              <a:off x="3144004" y="6943149"/>
              <a:ext cx="2802957" cy="117810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tr-TR" b="1" dirty="0" err="1"/>
                <a:t>For</a:t>
              </a:r>
              <a:r>
                <a:rPr lang="tr-TR" b="1" dirty="0"/>
                <a:t> </a:t>
              </a:r>
              <a:r>
                <a:rPr lang="tr-TR" b="1" dirty="0" err="1"/>
                <a:t>each</a:t>
              </a:r>
              <a:r>
                <a:rPr lang="tr-TR" b="1" dirty="0"/>
                <a:t> </a:t>
              </a:r>
              <a:r>
                <a:rPr lang="tr-TR" b="1" dirty="0" err="1"/>
                <a:t>dimension</a:t>
              </a:r>
              <a:r>
                <a:rPr lang="tr-TR" b="1" dirty="0"/>
                <a:t> </a:t>
              </a:r>
              <a:r>
                <a:rPr lang="tr-TR" b="1" dirty="0" err="1"/>
                <a:t>any</a:t>
              </a:r>
              <a:r>
                <a:rPr lang="tr-TR" b="1" dirty="0"/>
                <a:t> </a:t>
              </a:r>
              <a:r>
                <a:rPr lang="tr-TR" b="1" dirty="0" err="1"/>
                <a:t>number</a:t>
              </a:r>
              <a:r>
                <a:rPr lang="tr-TR" b="1" dirty="0"/>
                <a:t> of </a:t>
              </a:r>
              <a:r>
                <a:rPr lang="tr-TR" b="1" dirty="0" err="1"/>
                <a:t>metrics</a:t>
              </a:r>
              <a:r>
                <a:rPr lang="tr-TR" b="1" dirty="0"/>
                <a:t> can be </a:t>
              </a:r>
              <a:r>
                <a:rPr lang="tr-TR" b="1" dirty="0" err="1"/>
                <a:t>defined</a:t>
              </a:r>
              <a:endParaRPr lang="en-US" b="1" dirty="0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AAB6F8FD-1259-8221-FB94-4CA3F7B9C862}"/>
              </a:ext>
            </a:extLst>
          </p:cNvPr>
          <p:cNvGrpSpPr/>
          <p:nvPr/>
        </p:nvGrpSpPr>
        <p:grpSpPr>
          <a:xfrm rot="10800000">
            <a:off x="9671050" y="9763621"/>
            <a:ext cx="3335155" cy="1421499"/>
            <a:chOff x="3014939" y="6800702"/>
            <a:chExt cx="2999958" cy="1853583"/>
          </a:xfrm>
        </p:grpSpPr>
        <p:sp>
          <p:nvSpPr>
            <p:cNvPr id="6" name="Speech Bubble: Rectangle with Corners Rounded 7">
              <a:extLst>
                <a:ext uri="{FF2B5EF4-FFF2-40B4-BE49-F238E27FC236}">
                  <a16:creationId xmlns:a16="http://schemas.microsoft.com/office/drawing/2014/main" id="{FEA4BAA1-4939-B57B-2091-736039ED7717}"/>
                </a:ext>
              </a:extLst>
            </p:cNvPr>
            <p:cNvSpPr/>
            <p:nvPr/>
          </p:nvSpPr>
          <p:spPr>
            <a:xfrm rot="10800000">
              <a:off x="3014939" y="6800702"/>
              <a:ext cx="2999958" cy="1853583"/>
            </a:xfrm>
            <a:prstGeom prst="wedgeRoundRectCallout">
              <a:avLst>
                <a:gd name="adj1" fmla="val 57563"/>
                <a:gd name="adj2" fmla="val -97311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621BBC8E-0B86-C75B-E71C-14B90C8B6B3B}"/>
                </a:ext>
              </a:extLst>
            </p:cNvPr>
            <p:cNvSpPr txBox="1"/>
            <p:nvPr/>
          </p:nvSpPr>
          <p:spPr>
            <a:xfrm rot="10800000">
              <a:off x="3159107" y="7212533"/>
              <a:ext cx="2802957" cy="120398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b="1" dirty="0" err="1">
                  <a:cs typeface="Calibri"/>
                </a:rPr>
                <a:t>Historic</a:t>
              </a:r>
              <a:r>
                <a:rPr lang="tr-TR" b="1" dirty="0">
                  <a:cs typeface="Calibri"/>
                </a:rPr>
                <a:t> trend of a </a:t>
              </a:r>
              <a:r>
                <a:rPr lang="tr-TR" b="1" dirty="0" err="1">
                  <a:cs typeface="Calibri"/>
                </a:rPr>
                <a:t>metric</a:t>
              </a:r>
              <a:r>
                <a:rPr lang="tr-TR" b="1" dirty="0">
                  <a:cs typeface="Calibri"/>
                </a:rPr>
                <a:t> </a:t>
              </a:r>
              <a:r>
                <a:rPr lang="tr-TR" b="1" dirty="0" err="1">
                  <a:cs typeface="Calibri"/>
                </a:rPr>
                <a:t>and</a:t>
              </a:r>
              <a:r>
                <a:rPr lang="tr-TR" b="1" dirty="0">
                  <a:cs typeface="Calibri"/>
                </a:rPr>
                <a:t> </a:t>
              </a:r>
              <a:r>
                <a:rPr lang="tr-TR" b="1" dirty="0" err="1">
                  <a:cs typeface="Calibri"/>
                </a:rPr>
                <a:t>results</a:t>
              </a:r>
              <a:r>
                <a:rPr lang="tr-TR" b="1" dirty="0">
                  <a:cs typeface="Calibri"/>
                </a:rPr>
                <a:t> of </a:t>
              </a:r>
              <a:r>
                <a:rPr lang="tr-TR" b="1" dirty="0" err="1">
                  <a:cs typeface="Calibri"/>
                </a:rPr>
                <a:t>metrics</a:t>
              </a:r>
              <a:r>
                <a:rPr lang="tr-TR" b="1" dirty="0">
                  <a:cs typeface="Calibri"/>
                </a:rPr>
                <a:t> can be </a:t>
              </a:r>
              <a:r>
                <a:rPr lang="tr-TR" b="1" dirty="0" err="1">
                  <a:cs typeface="Calibri"/>
                </a:rPr>
                <a:t>viewed</a:t>
              </a:r>
              <a:endParaRPr lang="en-US" dirty="0"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F517F771-30B6-53F7-6269-5CE966B93F0A}"/>
              </a:ext>
            </a:extLst>
          </p:cNvPr>
          <p:cNvGrpSpPr/>
          <p:nvPr/>
        </p:nvGrpSpPr>
        <p:grpSpPr>
          <a:xfrm>
            <a:off x="14925245" y="1874845"/>
            <a:ext cx="3048000" cy="1452726"/>
            <a:chOff x="3014939" y="6704955"/>
            <a:chExt cx="2999958" cy="1853583"/>
          </a:xfrm>
        </p:grpSpPr>
        <p:sp>
          <p:nvSpPr>
            <p:cNvPr id="15" name="Speech Bubble: Rectangle with Corners Rounded 7">
              <a:extLst>
                <a:ext uri="{FF2B5EF4-FFF2-40B4-BE49-F238E27FC236}">
                  <a16:creationId xmlns:a16="http://schemas.microsoft.com/office/drawing/2014/main" id="{69D91920-F716-1428-8674-BD083B8173E5}"/>
                </a:ext>
              </a:extLst>
            </p:cNvPr>
            <p:cNvSpPr/>
            <p:nvPr/>
          </p:nvSpPr>
          <p:spPr>
            <a:xfrm rot="10800000">
              <a:off x="3014939" y="6704955"/>
              <a:ext cx="2999958" cy="1853583"/>
            </a:xfrm>
            <a:prstGeom prst="wedgeRoundRectCallout">
              <a:avLst>
                <a:gd name="adj1" fmla="val -20364"/>
                <a:gd name="adj2" fmla="val -78140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BA941FA4-49A1-0D97-7514-1E7F97554C7D}"/>
                </a:ext>
              </a:extLst>
            </p:cNvPr>
            <p:cNvSpPr txBox="1"/>
            <p:nvPr/>
          </p:nvSpPr>
          <p:spPr>
            <a:xfrm>
              <a:off x="3144004" y="6943149"/>
              <a:ext cx="2802957" cy="15315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tr-TR" b="1" dirty="0" err="1"/>
                <a:t>Add</a:t>
              </a:r>
              <a:r>
                <a:rPr lang="tr-TR" b="1" dirty="0"/>
                <a:t> </a:t>
              </a:r>
              <a:r>
                <a:rPr lang="tr-TR" b="1" dirty="0" err="1"/>
                <a:t>any</a:t>
              </a:r>
              <a:r>
                <a:rPr lang="tr-TR" b="1" dirty="0"/>
                <a:t> </a:t>
              </a:r>
              <a:r>
                <a:rPr lang="tr-TR" b="1" dirty="0" err="1"/>
                <a:t>dimension</a:t>
              </a:r>
              <a:r>
                <a:rPr lang="tr-TR" b="1" dirty="0"/>
                <a:t> </a:t>
              </a:r>
              <a:r>
                <a:rPr lang="tr-TR" b="1" dirty="0" err="1"/>
                <a:t>to</a:t>
              </a:r>
              <a:r>
                <a:rPr lang="tr-TR" b="1" dirty="0"/>
                <a:t> monitör data </a:t>
              </a:r>
              <a:r>
                <a:rPr lang="tr-TR" b="1" dirty="0" err="1"/>
                <a:t>quality</a:t>
              </a:r>
              <a:r>
                <a:rPr lang="tr-TR" b="1" dirty="0"/>
                <a:t> </a:t>
              </a:r>
              <a:r>
                <a:rPr lang="tr-TR" b="1" dirty="0" err="1"/>
                <a:t>such</a:t>
              </a:r>
              <a:r>
                <a:rPr lang="tr-TR" b="1" dirty="0"/>
                <a:t> as </a:t>
              </a:r>
              <a:r>
                <a:rPr lang="tr-TR" b="1" dirty="0" err="1"/>
                <a:t>Timeliness</a:t>
              </a:r>
              <a:r>
                <a:rPr lang="tr-TR" b="1" dirty="0"/>
                <a:t>, </a:t>
              </a:r>
              <a:r>
                <a:rPr lang="tr-TR" b="1" dirty="0" err="1"/>
                <a:t>Validity</a:t>
              </a:r>
              <a:r>
                <a:rPr lang="tr-TR" b="1" dirty="0"/>
                <a:t>, </a:t>
              </a:r>
              <a:r>
                <a:rPr lang="tr-TR" b="1" dirty="0" err="1"/>
                <a:t>Accuricy</a:t>
              </a:r>
              <a:r>
                <a:rPr lang="tr-TR" b="1" dirty="0"/>
                <a:t> </a:t>
              </a:r>
              <a:r>
                <a:rPr lang="tr-TR" b="1" dirty="0" err="1"/>
                <a:t>etc</a:t>
              </a:r>
              <a:r>
                <a:rPr lang="tr-TR" b="1" dirty="0"/>
                <a:t>…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01648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0B6260C-8081-6E58-8504-9E774BFA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00" y="1960643"/>
            <a:ext cx="16185296" cy="9104229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Profiling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Get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insights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about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the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data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F765C9D-3DA9-EFE1-11C4-CA36B0BA0C93}"/>
              </a:ext>
            </a:extLst>
          </p:cNvPr>
          <p:cNvGrpSpPr/>
          <p:nvPr/>
        </p:nvGrpSpPr>
        <p:grpSpPr>
          <a:xfrm rot="10800000">
            <a:off x="5175250" y="3829408"/>
            <a:ext cx="2310101" cy="1853583"/>
            <a:chOff x="3014939" y="6800702"/>
            <a:chExt cx="2310101" cy="1853583"/>
          </a:xfrm>
        </p:grpSpPr>
        <p:sp>
          <p:nvSpPr>
            <p:cNvPr id="6" name="Speech Bubble: Rectangle with Corners Rounded 7">
              <a:extLst>
                <a:ext uri="{FF2B5EF4-FFF2-40B4-BE49-F238E27FC236}">
                  <a16:creationId xmlns:a16="http://schemas.microsoft.com/office/drawing/2014/main" id="{092B5910-92D3-4A7C-E6D9-8BDFF9FAB49D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B1560401-635D-567A-B46E-0BF4A4C27756}"/>
                </a:ext>
              </a:extLst>
            </p:cNvPr>
            <p:cNvSpPr txBox="1"/>
            <p:nvPr/>
          </p:nvSpPr>
          <p:spPr>
            <a:xfrm rot="10800000">
              <a:off x="3300195" y="6892538"/>
              <a:ext cx="175049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Undestand</a:t>
              </a:r>
              <a:r>
                <a:rPr lang="tr-TR" sz="2000" b="1" dirty="0">
                  <a:cs typeface="Calibri"/>
                </a:rPr>
                <a:t> data </a:t>
              </a:r>
              <a:r>
                <a:rPr lang="tr-TR" sz="2000" b="1" dirty="0" err="1">
                  <a:cs typeface="Calibri"/>
                </a:rPr>
                <a:t>growth</a:t>
              </a:r>
              <a:r>
                <a:rPr lang="tr-TR" sz="2000" b="1" dirty="0">
                  <a:cs typeface="Calibri"/>
                </a:rPr>
                <a:t> trend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modifications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214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>
            <a:extLst>
              <a:ext uri="{FF2B5EF4-FFF2-40B4-BE49-F238E27FC236}">
                <a16:creationId xmlns:a16="http://schemas.microsoft.com/office/drawing/2014/main" id="{C1C2AA6B-66BC-AAAE-D016-0E5083E56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28" y="2224147"/>
            <a:ext cx="13077825" cy="86010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Profiling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Get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insights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about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the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data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F765C9D-3DA9-EFE1-11C4-CA36B0BA0C93}"/>
              </a:ext>
            </a:extLst>
          </p:cNvPr>
          <p:cNvGrpSpPr/>
          <p:nvPr/>
        </p:nvGrpSpPr>
        <p:grpSpPr>
          <a:xfrm rot="10800000">
            <a:off x="10814050" y="509334"/>
            <a:ext cx="2310101" cy="1853583"/>
            <a:chOff x="3014939" y="6800702"/>
            <a:chExt cx="2310101" cy="1853583"/>
          </a:xfrm>
        </p:grpSpPr>
        <p:sp>
          <p:nvSpPr>
            <p:cNvPr id="6" name="Speech Bubble: Rectangle with Corners Rounded 7">
              <a:extLst>
                <a:ext uri="{FF2B5EF4-FFF2-40B4-BE49-F238E27FC236}">
                  <a16:creationId xmlns:a16="http://schemas.microsoft.com/office/drawing/2014/main" id="{092B5910-92D3-4A7C-E6D9-8BDFF9FAB49D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B1560401-635D-567A-B46E-0BF4A4C27756}"/>
                </a:ext>
              </a:extLst>
            </p:cNvPr>
            <p:cNvSpPr txBox="1"/>
            <p:nvPr/>
          </p:nvSpPr>
          <p:spPr>
            <a:xfrm rot="10800000">
              <a:off x="3300195" y="6892538"/>
              <a:ext cx="175049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Column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based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profiling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to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understand</a:t>
              </a:r>
              <a:r>
                <a:rPr lang="tr-TR" sz="2000" b="1" dirty="0">
                  <a:cs typeface="Calibri"/>
                </a:rPr>
                <a:t> data </a:t>
              </a:r>
              <a:r>
                <a:rPr lang="tr-TR" sz="2000" b="1" dirty="0" err="1">
                  <a:cs typeface="Calibri"/>
                </a:rPr>
                <a:t>characteristics</a:t>
              </a:r>
              <a:endParaRPr lang="en-US" dirty="0"/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CC6538CF-C6D7-A5B4-FA03-4075D8CCBA52}"/>
              </a:ext>
            </a:extLst>
          </p:cNvPr>
          <p:cNvGrpSpPr/>
          <p:nvPr/>
        </p:nvGrpSpPr>
        <p:grpSpPr>
          <a:xfrm rot="10800000">
            <a:off x="12838895" y="7026275"/>
            <a:ext cx="2310101" cy="1853583"/>
            <a:chOff x="3014939" y="6800702"/>
            <a:chExt cx="2310101" cy="1853583"/>
          </a:xfrm>
        </p:grpSpPr>
        <p:sp>
          <p:nvSpPr>
            <p:cNvPr id="16" name="Speech Bubble: Rectangle with Corners Rounded 7">
              <a:extLst>
                <a:ext uri="{FF2B5EF4-FFF2-40B4-BE49-F238E27FC236}">
                  <a16:creationId xmlns:a16="http://schemas.microsoft.com/office/drawing/2014/main" id="{C2A5F323-DC1A-10EE-177D-DB9F108703D9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959304F8-0621-C0B4-E5CD-B93DEACEE701}"/>
                </a:ext>
              </a:extLst>
            </p:cNvPr>
            <p:cNvSpPr txBox="1"/>
            <p:nvPr/>
          </p:nvSpPr>
          <p:spPr>
            <a:xfrm rot="10800000">
              <a:off x="3300195" y="6892538"/>
              <a:ext cx="175049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Cardinality</a:t>
              </a:r>
              <a:r>
                <a:rPr lang="tr-TR" sz="2000" b="1" dirty="0">
                  <a:cs typeface="Calibri"/>
                </a:rPr>
                <a:t>, </a:t>
              </a:r>
              <a:r>
                <a:rPr lang="tr-TR" sz="2000" b="1" dirty="0" err="1">
                  <a:cs typeface="Calibri"/>
                </a:rPr>
                <a:t>Nullability</a:t>
              </a:r>
              <a:r>
                <a:rPr lang="tr-TR" sz="2000" b="1" dirty="0">
                  <a:cs typeface="Calibri"/>
                </a:rPr>
                <a:t>, </a:t>
              </a:r>
              <a:r>
                <a:rPr lang="tr-TR" sz="2000" b="1" dirty="0" err="1">
                  <a:cs typeface="Calibri"/>
                </a:rPr>
                <a:t>Min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Max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values</a:t>
              </a:r>
              <a:r>
                <a:rPr lang="tr-TR" sz="2000" b="1" dirty="0">
                  <a:cs typeface="Calibri"/>
                </a:rPr>
                <a:t> &amp; </a:t>
              </a:r>
              <a:r>
                <a:rPr lang="tr-TR" sz="2000" b="1" dirty="0" err="1">
                  <a:cs typeface="Calibri"/>
                </a:rPr>
                <a:t>Most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Freq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Values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562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2A4FADF-B288-E95C-CCC0-D0212AD8C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1997075"/>
            <a:ext cx="18288000" cy="10287000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Analysis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Explore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data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with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simple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SQL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knowledge</a:t>
            </a:r>
            <a:endParaRPr lang="tr-TR" sz="5200" dirty="0" err="1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41158-1FCF-4763-2599-B194E0BD0D42}"/>
              </a:ext>
            </a:extLst>
          </p:cNvPr>
          <p:cNvGrpSpPr/>
          <p:nvPr/>
        </p:nvGrpSpPr>
        <p:grpSpPr>
          <a:xfrm rot="10800000">
            <a:off x="16224250" y="1667491"/>
            <a:ext cx="2310101" cy="1853583"/>
            <a:chOff x="3014939" y="6800702"/>
            <a:chExt cx="2310101" cy="1853583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E7A47849-AB8E-65B0-FFCC-5E11C4C3169C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F0A1CD-25CF-FE9B-0D50-317289966226}"/>
                </a:ext>
              </a:extLst>
            </p:cNvPr>
            <p:cNvSpPr txBox="1"/>
            <p:nvPr/>
          </p:nvSpPr>
          <p:spPr>
            <a:xfrm rot="10800000">
              <a:off x="3106265" y="6895367"/>
              <a:ext cx="213835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Click to add columns and related tables. Joins are created automatically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979107-34D8-6B61-815E-65BFC2304DD2}"/>
              </a:ext>
            </a:extLst>
          </p:cNvPr>
          <p:cNvGrpSpPr/>
          <p:nvPr/>
        </p:nvGrpSpPr>
        <p:grpSpPr>
          <a:xfrm rot="5400000">
            <a:off x="376882" y="8245134"/>
            <a:ext cx="2310101" cy="1853583"/>
            <a:chOff x="3014939" y="6800702"/>
            <a:chExt cx="2310101" cy="185358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B549E02-6AD9-BECE-0697-29630239E019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94AF32-F710-879E-573E-B3CEA5F2BC10}"/>
                </a:ext>
              </a:extLst>
            </p:cNvPr>
            <p:cNvSpPr txBox="1"/>
            <p:nvPr/>
          </p:nvSpPr>
          <p:spPr>
            <a:xfrm rot="16200000">
              <a:off x="3292566" y="7066298"/>
              <a:ext cx="175049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See the results and auto generated SQL immediately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68D6A4-C769-2D03-AD02-7B849BEAA813}"/>
              </a:ext>
            </a:extLst>
          </p:cNvPr>
          <p:cNvGrpSpPr/>
          <p:nvPr/>
        </p:nvGrpSpPr>
        <p:grpSpPr>
          <a:xfrm rot="10800000">
            <a:off x="12313949" y="5553692"/>
            <a:ext cx="2310101" cy="1853583"/>
            <a:chOff x="3014939" y="6800702"/>
            <a:chExt cx="2310101" cy="1853583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22E89D1C-084C-2989-E856-D1405FDD5C8E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463A52-6BB1-6771-20DB-8776905703EE}"/>
                </a:ext>
              </a:extLst>
            </p:cNvPr>
            <p:cNvSpPr txBox="1"/>
            <p:nvPr/>
          </p:nvSpPr>
          <p:spPr>
            <a:xfrm rot="10800000">
              <a:off x="3174145" y="6859834"/>
              <a:ext cx="2009063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Add filters and ordering. Groupings are created automatically</a:t>
              </a:r>
              <a:endParaRPr lang="en-US" dirty="0"/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07C8E11D-40F6-8D02-4144-BAB31CA8E9BA}"/>
              </a:ext>
            </a:extLst>
          </p:cNvPr>
          <p:cNvGrpSpPr/>
          <p:nvPr/>
        </p:nvGrpSpPr>
        <p:grpSpPr>
          <a:xfrm>
            <a:off x="17519648" y="8533235"/>
            <a:ext cx="2310101" cy="1298232"/>
            <a:chOff x="3014937" y="6800700"/>
            <a:chExt cx="2310101" cy="2666793"/>
          </a:xfrm>
        </p:grpSpPr>
        <p:sp>
          <p:nvSpPr>
            <p:cNvPr id="21" name="Speech Bubble: Rectangle with Corners Rounded 5">
              <a:extLst>
                <a:ext uri="{FF2B5EF4-FFF2-40B4-BE49-F238E27FC236}">
                  <a16:creationId xmlns:a16="http://schemas.microsoft.com/office/drawing/2014/main" id="{A22355E8-FAB9-99A7-C6EC-F3BE7BB376D7}"/>
                </a:ext>
              </a:extLst>
            </p:cNvPr>
            <p:cNvSpPr/>
            <p:nvPr/>
          </p:nvSpPr>
          <p:spPr>
            <a:xfrm rot="10800000">
              <a:off x="3014937" y="6800700"/>
              <a:ext cx="2310101" cy="266679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8A80753C-CBEB-0C26-191D-CC4B6F6C2236}"/>
                </a:ext>
              </a:extLst>
            </p:cNvPr>
            <p:cNvSpPr txBox="1"/>
            <p:nvPr/>
          </p:nvSpPr>
          <p:spPr>
            <a:xfrm>
              <a:off x="3100815" y="7001146"/>
              <a:ext cx="2138351" cy="208634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Access </a:t>
              </a:r>
              <a:r>
                <a:rPr lang="tr-TR" sz="2000" b="1" dirty="0" err="1">
                  <a:cs typeface="Calibri"/>
                </a:rPr>
                <a:t>Profiling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results</a:t>
              </a:r>
              <a:r>
                <a:rPr lang="tr-TR" sz="2000" b="1" dirty="0">
                  <a:cs typeface="Calibri"/>
                </a:rPr>
                <a:t> of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columns</a:t>
              </a:r>
              <a:endParaRPr lang="en-US" sz="2000" b="1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761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lım, bilgisayar simgesi içeren bir resim&#10;&#10;Açıklama otomatik olarak oluşturuldu">
            <a:extLst>
              <a:ext uri="{FF2B5EF4-FFF2-40B4-BE49-F238E27FC236}">
                <a16:creationId xmlns:a16="http://schemas.microsoft.com/office/drawing/2014/main" id="{B6CF6663-7922-2277-54CB-EAE7A27E4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95" y="2354452"/>
            <a:ext cx="17110544" cy="9624681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Preparation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Adhoc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Data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Preparation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&amp; Data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Mapping</a:t>
            </a:r>
            <a:endParaRPr lang="tr-TR" sz="52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41158-1FCF-4763-2599-B194E0BD0D42}"/>
              </a:ext>
            </a:extLst>
          </p:cNvPr>
          <p:cNvGrpSpPr/>
          <p:nvPr/>
        </p:nvGrpSpPr>
        <p:grpSpPr>
          <a:xfrm rot="10800000">
            <a:off x="7613650" y="4816475"/>
            <a:ext cx="2310101" cy="1853583"/>
            <a:chOff x="3014939" y="6800702"/>
            <a:chExt cx="2310101" cy="1853583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E7A47849-AB8E-65B0-FFCC-5E11C4C3169C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F0A1CD-25CF-FE9B-0D50-317289966226}"/>
                </a:ext>
              </a:extLst>
            </p:cNvPr>
            <p:cNvSpPr txBox="1"/>
            <p:nvPr/>
          </p:nvSpPr>
          <p:spPr>
            <a:xfrm rot="10800000">
              <a:off x="3100815" y="7308922"/>
              <a:ext cx="2138351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Map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columns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write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transformations</a:t>
              </a:r>
              <a:endParaRPr lang="en-US" sz="2000" b="1" dirty="0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979107-34D8-6B61-815E-65BFC2304DD2}"/>
              </a:ext>
            </a:extLst>
          </p:cNvPr>
          <p:cNvGrpSpPr/>
          <p:nvPr/>
        </p:nvGrpSpPr>
        <p:grpSpPr>
          <a:xfrm rot="5400000">
            <a:off x="298791" y="3480377"/>
            <a:ext cx="2310101" cy="1853583"/>
            <a:chOff x="3014939" y="6800702"/>
            <a:chExt cx="2310101" cy="185358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B549E02-6AD9-BECE-0697-29630239E019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94AF32-F710-879E-573E-B3CEA5F2BC10}"/>
                </a:ext>
              </a:extLst>
            </p:cNvPr>
            <p:cNvSpPr txBox="1"/>
            <p:nvPr/>
          </p:nvSpPr>
          <p:spPr>
            <a:xfrm rot="16200000">
              <a:off x="3446459" y="6912410"/>
              <a:ext cx="175049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Choose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your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source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tables</a:t>
              </a:r>
              <a:r>
                <a:rPr lang="tr-TR" sz="2000" b="1" dirty="0">
                  <a:cs typeface="Calibri"/>
                </a:rPr>
                <a:t> &amp; </a:t>
              </a:r>
              <a:r>
                <a:rPr lang="tr-TR" sz="2000" b="1" dirty="0" err="1">
                  <a:cs typeface="Calibri"/>
                </a:rPr>
                <a:t>joins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will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automatically</a:t>
              </a:r>
              <a:r>
                <a:rPr lang="tr-TR" sz="2000" b="1" dirty="0">
                  <a:cs typeface="Calibri"/>
                </a:rPr>
                <a:t> be </a:t>
              </a:r>
              <a:r>
                <a:rPr lang="tr-TR" sz="2000" b="1" dirty="0" err="1">
                  <a:cs typeface="Calibri"/>
                </a:rPr>
                <a:t>achieved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68D6A4-C769-2D03-AD02-7B849BEAA813}"/>
              </a:ext>
            </a:extLst>
          </p:cNvPr>
          <p:cNvGrpSpPr/>
          <p:nvPr/>
        </p:nvGrpSpPr>
        <p:grpSpPr>
          <a:xfrm rot="10800000">
            <a:off x="11728449" y="2233167"/>
            <a:ext cx="2971800" cy="1853583"/>
            <a:chOff x="3014939" y="6800702"/>
            <a:chExt cx="2310101" cy="1853583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22E89D1C-084C-2989-E856-D1405FDD5C8E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463A52-6BB1-6771-20DB-8776905703EE}"/>
                </a:ext>
              </a:extLst>
            </p:cNvPr>
            <p:cNvSpPr txBox="1"/>
            <p:nvPr/>
          </p:nvSpPr>
          <p:spPr>
            <a:xfrm rot="10800000">
              <a:off x="3214994" y="6979494"/>
              <a:ext cx="2009063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Target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database</a:t>
              </a:r>
              <a:r>
                <a:rPr lang="tr-TR" sz="2000" b="1" dirty="0">
                  <a:cs typeface="Calibri"/>
                </a:rPr>
                <a:t> can be </a:t>
              </a:r>
              <a:r>
                <a:rPr lang="tr-TR" sz="2000" b="1" dirty="0" err="1">
                  <a:cs typeface="Calibri"/>
                </a:rPr>
                <a:t>different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source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tables</a:t>
              </a:r>
              <a:r>
                <a:rPr lang="tr-TR" sz="2000" b="1" dirty="0">
                  <a:cs typeface="Calibri"/>
                </a:rPr>
                <a:t>(ETL &amp; ELT Support)</a:t>
              </a:r>
              <a:endParaRPr lang="en-US" dirty="0"/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53234E58-86C9-4A2A-998E-33197C7F3C97}"/>
              </a:ext>
            </a:extLst>
          </p:cNvPr>
          <p:cNvGrpSpPr/>
          <p:nvPr/>
        </p:nvGrpSpPr>
        <p:grpSpPr>
          <a:xfrm rot="10800000">
            <a:off x="14776450" y="4283192"/>
            <a:ext cx="2310101" cy="1853583"/>
            <a:chOff x="3014939" y="6800702"/>
            <a:chExt cx="2310101" cy="1853583"/>
          </a:xfrm>
        </p:grpSpPr>
        <p:sp>
          <p:nvSpPr>
            <p:cNvPr id="21" name="Speech Bubble: Rectangle with Corners Rounded 5">
              <a:extLst>
                <a:ext uri="{FF2B5EF4-FFF2-40B4-BE49-F238E27FC236}">
                  <a16:creationId xmlns:a16="http://schemas.microsoft.com/office/drawing/2014/main" id="{33F80563-7093-B294-AAE3-76BD5A4FB128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3810D6BB-B73C-1338-9919-30D6CEE84E2F}"/>
                </a:ext>
              </a:extLst>
            </p:cNvPr>
            <p:cNvSpPr txBox="1"/>
            <p:nvPr/>
          </p:nvSpPr>
          <p:spPr>
            <a:xfrm rot="10800000">
              <a:off x="3100815" y="7001146"/>
              <a:ext cx="213835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See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immediate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sample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results</a:t>
              </a:r>
              <a:r>
                <a:rPr lang="tr-TR" sz="2000" b="1" dirty="0">
                  <a:cs typeface="Calibri"/>
                </a:rPr>
                <a:t> of </a:t>
              </a:r>
              <a:r>
                <a:rPr lang="tr-TR" sz="2000" b="1" dirty="0" err="1">
                  <a:cs typeface="Calibri"/>
                </a:rPr>
                <a:t>your</a:t>
              </a:r>
              <a:r>
                <a:rPr lang="tr-TR" sz="2000" b="1" dirty="0">
                  <a:cs typeface="Calibri"/>
                </a:rPr>
                <a:t> data </a:t>
              </a:r>
              <a:r>
                <a:rPr lang="tr-TR" sz="2000" b="1" dirty="0" err="1">
                  <a:cs typeface="Calibri"/>
                </a:rPr>
                <a:t>prep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work</a:t>
              </a:r>
              <a:endParaRPr lang="en-US" sz="2000" b="1" dirty="0">
                <a:cs typeface="Calibri"/>
              </a:endParaRPr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D54B0FB3-A879-257F-FE7A-3FBEB7173776}"/>
              </a:ext>
            </a:extLst>
          </p:cNvPr>
          <p:cNvGrpSpPr/>
          <p:nvPr/>
        </p:nvGrpSpPr>
        <p:grpSpPr>
          <a:xfrm rot="5400000">
            <a:off x="2660992" y="8702335"/>
            <a:ext cx="2310101" cy="2310785"/>
            <a:chOff x="3014939" y="6800702"/>
            <a:chExt cx="2310101" cy="1853583"/>
          </a:xfrm>
        </p:grpSpPr>
        <p:sp>
          <p:nvSpPr>
            <p:cNvPr id="24" name="Speech Bubble: Rectangle with Corners Rounded 15">
              <a:extLst>
                <a:ext uri="{FF2B5EF4-FFF2-40B4-BE49-F238E27FC236}">
                  <a16:creationId xmlns:a16="http://schemas.microsoft.com/office/drawing/2014/main" id="{FE2320FB-6A05-5863-52F3-20FB8B267887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16EB5F9A-248A-69EB-2BDC-DE93C31453F0}"/>
                </a:ext>
              </a:extLst>
            </p:cNvPr>
            <p:cNvSpPr txBox="1"/>
            <p:nvPr/>
          </p:nvSpPr>
          <p:spPr>
            <a:xfrm rot="16200000">
              <a:off x="3362048" y="6757998"/>
              <a:ext cx="1750491" cy="19389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Add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Target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Column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Description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Data </a:t>
              </a:r>
              <a:r>
                <a:rPr lang="tr-TR" sz="2000" b="1" dirty="0" err="1">
                  <a:cs typeface="Calibri"/>
                </a:rPr>
                <a:t>Term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information</a:t>
              </a:r>
              <a:r>
                <a:rPr lang="tr-TR" sz="2000" b="1" dirty="0">
                  <a:cs typeface="Calibri"/>
                </a:rPr>
                <a:t> as </a:t>
              </a:r>
              <a:r>
                <a:rPr lang="tr-TR" sz="2000" b="1" dirty="0" err="1">
                  <a:cs typeface="Calibri"/>
                </a:rPr>
                <a:t>you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map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339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DF9F3-9B5E-79AC-4381-960ADB793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305F987-4CA0-BDBE-A4DA-4F197110F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192136"/>
            <a:ext cx="18288000" cy="102774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B943ED94-7A62-C374-B890-88B83E3ADCAA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EB92086-3E08-4B8E-EDA4-A3BE2E5C4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5DBC8F0B-A7F5-BBCA-F374-BB07C9A40C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96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</a:t>
            </a:r>
            <a:r>
              <a:rPr lang="tr-TR" sz="96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Lineage</a:t>
            </a:r>
            <a:endParaRPr lang="tr-TR" sz="96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End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To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End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lineage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analysis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with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ETL &amp; BI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stats</a:t>
            </a:r>
            <a:endParaRPr lang="tr-TR" sz="80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FFADF4E-A5C6-EDC2-0D54-87D0D4B584FB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4253F3FF-EF9F-03E1-922F-C459F2F72D02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67D46C26-551D-B468-D329-ED68702A0464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6">
            <a:extLst>
              <a:ext uri="{FF2B5EF4-FFF2-40B4-BE49-F238E27FC236}">
                <a16:creationId xmlns:a16="http://schemas.microsoft.com/office/drawing/2014/main" id="{42251FD8-6DB4-9797-0957-FF0A7422B210}"/>
              </a:ext>
            </a:extLst>
          </p:cNvPr>
          <p:cNvGrpSpPr/>
          <p:nvPr/>
        </p:nvGrpSpPr>
        <p:grpSpPr>
          <a:xfrm rot="10800000">
            <a:off x="4986699" y="2374698"/>
            <a:ext cx="2310101" cy="1853583"/>
            <a:chOff x="3014939" y="6800702"/>
            <a:chExt cx="2310101" cy="1853583"/>
          </a:xfrm>
        </p:grpSpPr>
        <p:sp>
          <p:nvSpPr>
            <p:cNvPr id="4" name="Speech Bubble: Rectangle with Corners Rounded 7">
              <a:extLst>
                <a:ext uri="{FF2B5EF4-FFF2-40B4-BE49-F238E27FC236}">
                  <a16:creationId xmlns:a16="http://schemas.microsoft.com/office/drawing/2014/main" id="{1DA55AE7-55D8-DA27-B13C-30E48B29DBE6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38A23F15-04F2-B284-602F-B1933C52226A}"/>
                </a:ext>
              </a:extLst>
            </p:cNvPr>
            <p:cNvSpPr txBox="1"/>
            <p:nvPr/>
          </p:nvSpPr>
          <p:spPr>
            <a:xfrm rot="10800000">
              <a:off x="3300195" y="6892538"/>
              <a:ext cx="175049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Find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which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are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used</a:t>
              </a:r>
              <a:r>
                <a:rPr lang="tr-TR" sz="2000" b="1" dirty="0">
                  <a:cs typeface="Calibri"/>
                </a:rPr>
                <a:t> as </a:t>
              </a:r>
              <a:r>
                <a:rPr lang="tr-TR" sz="2000" b="1" dirty="0" err="1">
                  <a:cs typeface="Calibri"/>
                </a:rPr>
                <a:t>source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target</a:t>
              </a:r>
              <a:r>
                <a:rPr lang="tr-TR" sz="2000" b="1" dirty="0">
                  <a:cs typeface="Calibri"/>
                </a:rPr>
                <a:t> in ETL </a:t>
              </a:r>
              <a:r>
                <a:rPr lang="tr-TR" sz="2000" b="1" dirty="0" err="1">
                  <a:cs typeface="Calibri"/>
                </a:rPr>
                <a:t>mappings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825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C688F-9044-6791-9150-1B539CE95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07B1C3-F232-A199-DA9C-09D165E20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192136"/>
            <a:ext cx="18288000" cy="102774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94FD1AD3-46D2-41E3-0242-22EE54D52CC0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CE15DE-9017-2660-E737-6FB43EE52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4D79443C-2DA1-24A2-F1BC-8BBD99A5EF42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96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</a:t>
            </a:r>
            <a:r>
              <a:rPr lang="tr-TR" sz="96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Lineage</a:t>
            </a:r>
            <a:endParaRPr lang="tr-TR" sz="96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End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To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End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lineage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analysis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with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ETL &amp; BI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stats</a:t>
            </a:r>
            <a:endParaRPr lang="tr-TR" sz="80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F0B4CAD-F1E8-3B25-59B0-ED2E0F208B51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EEC46B71-1994-AEE3-38AE-69A7810D4A4E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3FF34607-10DC-E612-02EC-3ED635FAB20F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Resim 26">
            <a:extLst>
              <a:ext uri="{FF2B5EF4-FFF2-40B4-BE49-F238E27FC236}">
                <a16:creationId xmlns:a16="http://schemas.microsoft.com/office/drawing/2014/main" id="{066F1375-50D9-3160-A308-97317A10E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569" y="4661197"/>
            <a:ext cx="12679544" cy="4896533"/>
          </a:xfrm>
          <a:prstGeom prst="rect">
            <a:avLst/>
          </a:prstGeom>
        </p:spPr>
      </p:pic>
      <p:grpSp>
        <p:nvGrpSpPr>
          <p:cNvPr id="20" name="Group 6">
            <a:extLst>
              <a:ext uri="{FF2B5EF4-FFF2-40B4-BE49-F238E27FC236}">
                <a16:creationId xmlns:a16="http://schemas.microsoft.com/office/drawing/2014/main" id="{F4E88441-2AD1-B559-0C5C-6F7527920DD9}"/>
              </a:ext>
            </a:extLst>
          </p:cNvPr>
          <p:cNvGrpSpPr/>
          <p:nvPr/>
        </p:nvGrpSpPr>
        <p:grpSpPr>
          <a:xfrm rot="10800000">
            <a:off x="16394294" y="6218215"/>
            <a:ext cx="3182756" cy="891248"/>
            <a:chOff x="3014939" y="6800702"/>
            <a:chExt cx="2999958" cy="1853583"/>
          </a:xfrm>
        </p:grpSpPr>
        <p:sp>
          <p:nvSpPr>
            <p:cNvPr id="23" name="Speech Bubble: Rectangle with Corners Rounded 7">
              <a:extLst>
                <a:ext uri="{FF2B5EF4-FFF2-40B4-BE49-F238E27FC236}">
                  <a16:creationId xmlns:a16="http://schemas.microsoft.com/office/drawing/2014/main" id="{28E3B349-01D8-9AF9-A1C6-64F45460D251}"/>
                </a:ext>
              </a:extLst>
            </p:cNvPr>
            <p:cNvSpPr/>
            <p:nvPr/>
          </p:nvSpPr>
          <p:spPr>
            <a:xfrm rot="10800000">
              <a:off x="3014939" y="6800702"/>
              <a:ext cx="2999958" cy="1853583"/>
            </a:xfrm>
            <a:prstGeom prst="wedgeRoundRectCallout">
              <a:avLst>
                <a:gd name="adj1" fmla="val -83378"/>
                <a:gd name="adj2" fmla="val 19281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02DA9BC-4F92-F4F9-B0F1-C37F5EDFD28E}"/>
                </a:ext>
              </a:extLst>
            </p:cNvPr>
            <p:cNvSpPr txBox="1"/>
            <p:nvPr/>
          </p:nvSpPr>
          <p:spPr>
            <a:xfrm rot="10800000">
              <a:off x="3074856" y="7615589"/>
              <a:ext cx="2802957" cy="92305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insert/</a:t>
              </a:r>
              <a:r>
                <a:rPr lang="tr-TR" sz="2000" b="1" dirty="0" err="1">
                  <a:cs typeface="Calibri"/>
                </a:rPr>
                <a:t>update</a:t>
              </a:r>
              <a:r>
                <a:rPr lang="tr-TR" sz="2000" b="1" dirty="0">
                  <a:cs typeface="Calibri"/>
                </a:rPr>
                <a:t>/</a:t>
              </a:r>
              <a:r>
                <a:rPr lang="tr-TR" sz="2000" b="1" dirty="0" err="1">
                  <a:cs typeface="Calibri"/>
                </a:rPr>
                <a:t>delete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stats</a:t>
              </a:r>
              <a:r>
                <a:rPr lang="tr-TR" sz="2000" b="1" dirty="0">
                  <a:cs typeface="Calibri"/>
                </a:rPr>
                <a:t> of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ETL </a:t>
              </a:r>
              <a:r>
                <a:rPr lang="tr-TR" sz="2000" b="1" dirty="0" err="1">
                  <a:cs typeface="Calibri"/>
                </a:rPr>
                <a:t>Job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46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EA85-DF7D-5F05-83B5-CCB981551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5BE214B-089D-A3DC-1197-498473E9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192136"/>
            <a:ext cx="18288000" cy="102774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E6392FB0-08FD-B510-64B8-AD3E511A5AC2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009F02-9E95-BEA6-A3AB-148FE6295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94CAB9BE-FA98-57CA-A512-2D9B2E36F464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96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</a:t>
            </a:r>
            <a:r>
              <a:rPr lang="tr-TR" sz="96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Lineage</a:t>
            </a:r>
            <a:endParaRPr lang="tr-TR" sz="96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End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To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End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lineage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analysis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with</a:t>
            </a:r>
            <a:r>
              <a:rPr lang="tr-TR" sz="80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ETL &amp; BI </a:t>
            </a:r>
            <a:r>
              <a:rPr lang="tr-TR" sz="8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stats</a:t>
            </a:r>
            <a:endParaRPr lang="tr-TR" sz="80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F696AE1-7371-A5A2-CA1C-21AA51ABC550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B251C5C6-CE85-9C00-BABE-C7436450FD8C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1A70DC6C-218A-AB0C-C0D8-C95AD2F37F43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B5448C81-3274-80B4-B94C-063E9B9F7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1089" y="4664075"/>
            <a:ext cx="12706350" cy="5124450"/>
          </a:xfrm>
          <a:prstGeom prst="rect">
            <a:avLst/>
          </a:prstGeom>
        </p:spPr>
      </p:pic>
      <p:grpSp>
        <p:nvGrpSpPr>
          <p:cNvPr id="20" name="Group 6">
            <a:extLst>
              <a:ext uri="{FF2B5EF4-FFF2-40B4-BE49-F238E27FC236}">
                <a16:creationId xmlns:a16="http://schemas.microsoft.com/office/drawing/2014/main" id="{0DFB55C9-84B9-B8B5-84C1-4069322A0893}"/>
              </a:ext>
            </a:extLst>
          </p:cNvPr>
          <p:cNvGrpSpPr/>
          <p:nvPr/>
        </p:nvGrpSpPr>
        <p:grpSpPr>
          <a:xfrm rot="10800000">
            <a:off x="16241894" y="6111875"/>
            <a:ext cx="2573155" cy="1043648"/>
            <a:chOff x="3014939" y="6800702"/>
            <a:chExt cx="2999958" cy="1853583"/>
          </a:xfrm>
        </p:grpSpPr>
        <p:sp>
          <p:nvSpPr>
            <p:cNvPr id="23" name="Speech Bubble: Rectangle with Corners Rounded 7">
              <a:extLst>
                <a:ext uri="{FF2B5EF4-FFF2-40B4-BE49-F238E27FC236}">
                  <a16:creationId xmlns:a16="http://schemas.microsoft.com/office/drawing/2014/main" id="{A3DC20B4-E861-5EF7-98C4-243507F938DF}"/>
                </a:ext>
              </a:extLst>
            </p:cNvPr>
            <p:cNvSpPr/>
            <p:nvPr/>
          </p:nvSpPr>
          <p:spPr>
            <a:xfrm rot="10800000">
              <a:off x="3014939" y="6800702"/>
              <a:ext cx="2999958" cy="1853583"/>
            </a:xfrm>
            <a:prstGeom prst="wedgeRoundRectCallout">
              <a:avLst>
                <a:gd name="adj1" fmla="val -83378"/>
                <a:gd name="adj2" fmla="val 19281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E33756F6-DBA9-F72F-16D4-D48C1A8794B0}"/>
                </a:ext>
              </a:extLst>
            </p:cNvPr>
            <p:cNvSpPr txBox="1"/>
            <p:nvPr/>
          </p:nvSpPr>
          <p:spPr>
            <a:xfrm rot="10800000">
              <a:off x="3074856" y="7281398"/>
              <a:ext cx="2802957" cy="125724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BI Report </a:t>
              </a:r>
              <a:r>
                <a:rPr lang="tr-TR" sz="2000" b="1" dirty="0" err="1">
                  <a:cs typeface="Calibri"/>
                </a:rPr>
                <a:t>usage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statistics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2720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2910EC4-ED32-58D4-386E-FD5AD1DB8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65" y="2225675"/>
            <a:ext cx="20668511" cy="9139357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7824450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800" dirty="0" err="1">
                <a:solidFill>
                  <a:srgbClr val="002060"/>
                </a:solidFill>
                <a:latin typeface="Calibri" panose="020F0502020204030204"/>
              </a:rPr>
              <a:t>Impact</a:t>
            </a:r>
            <a:r>
              <a:rPr lang="tr-TR" sz="8800" dirty="0">
                <a:solidFill>
                  <a:srgbClr val="002060"/>
                </a:solidFill>
                <a:latin typeface="Calibri" panose="020F0502020204030204"/>
              </a:rPr>
              <a:t> Analysis</a:t>
            </a:r>
            <a:endParaRPr lang="en-US" dirty="0"/>
          </a:p>
          <a:p>
            <a:pPr defTabSz="1507846">
              <a:defRPr/>
            </a:pP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All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Metaworks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assets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are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related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automatically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for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depencency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analysis</a:t>
            </a:r>
            <a:endParaRPr lang="tr-TR" sz="38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Add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external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assets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like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BI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reports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, ETL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Mappings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, DB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Audit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Logs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for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End-to-End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3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Impact</a:t>
            </a:r>
            <a:r>
              <a:rPr lang="tr-TR" sz="3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Analysis</a:t>
            </a:r>
            <a:endParaRPr lang="tr-TR" sz="42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979107-34D8-6B61-815E-65BFC2304DD2}"/>
              </a:ext>
            </a:extLst>
          </p:cNvPr>
          <p:cNvGrpSpPr/>
          <p:nvPr/>
        </p:nvGrpSpPr>
        <p:grpSpPr>
          <a:xfrm rot="10800000">
            <a:off x="6141662" y="3970139"/>
            <a:ext cx="2310101" cy="1853583"/>
            <a:chOff x="3014939" y="6800702"/>
            <a:chExt cx="2310101" cy="185358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B549E02-6AD9-BECE-0697-29630239E019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94AF32-F710-879E-573E-B3CEA5F2BC10}"/>
                </a:ext>
              </a:extLst>
            </p:cNvPr>
            <p:cNvSpPr txBox="1"/>
            <p:nvPr/>
          </p:nvSpPr>
          <p:spPr>
            <a:xfrm rot="10800000">
              <a:off x="3300195" y="6928566"/>
              <a:ext cx="175049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Dashboard </a:t>
              </a:r>
              <a:r>
                <a:rPr lang="tr-TR" sz="2000" b="1" dirty="0" err="1">
                  <a:cs typeface="Calibri"/>
                </a:rPr>
                <a:t>uses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these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Metaworks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queries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68D6A4-C769-2D03-AD02-7B849BEAA813}"/>
              </a:ext>
            </a:extLst>
          </p:cNvPr>
          <p:cNvGrpSpPr/>
          <p:nvPr/>
        </p:nvGrpSpPr>
        <p:grpSpPr>
          <a:xfrm>
            <a:off x="507520" y="9312275"/>
            <a:ext cx="2310101" cy="1853583"/>
            <a:chOff x="3014939" y="6800702"/>
            <a:chExt cx="2310101" cy="1853583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22E89D1C-084C-2989-E856-D1405FDD5C8E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463A52-6BB1-6771-20DB-8776905703EE}"/>
                </a:ext>
              </a:extLst>
            </p:cNvPr>
            <p:cNvSpPr txBox="1"/>
            <p:nvPr/>
          </p:nvSpPr>
          <p:spPr>
            <a:xfrm>
              <a:off x="3294743" y="6965956"/>
              <a:ext cx="175049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These</a:t>
              </a:r>
              <a:r>
                <a:rPr lang="tr-TR" sz="2000" b="1" dirty="0">
                  <a:cs typeface="Calibri"/>
                </a:rPr>
                <a:t> Business </a:t>
              </a:r>
              <a:r>
                <a:rPr lang="tr-TR" sz="2000" b="1" dirty="0" err="1">
                  <a:cs typeface="Calibri"/>
                </a:rPr>
                <a:t>Terms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are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related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to</a:t>
              </a:r>
              <a:r>
                <a:rPr lang="tr-TR" sz="2000" b="1" dirty="0">
                  <a:cs typeface="Calibri"/>
                </a:rPr>
                <a:t> a Dashboard</a:t>
              </a:r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C5F6A-95B6-6E9C-CF58-207FCB374243}"/>
              </a:ext>
            </a:extLst>
          </p:cNvPr>
          <p:cNvGrpSpPr/>
          <p:nvPr/>
        </p:nvGrpSpPr>
        <p:grpSpPr>
          <a:xfrm>
            <a:off x="8049262" y="9007475"/>
            <a:ext cx="2310101" cy="1853583"/>
            <a:chOff x="3014939" y="6800702"/>
            <a:chExt cx="2310101" cy="1853583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BB88253A-7417-5728-713C-1F82FABA52C6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691BDF-DC6A-4717-14BF-A490D281AA27}"/>
                </a:ext>
              </a:extLst>
            </p:cNvPr>
            <p:cNvSpPr txBox="1"/>
            <p:nvPr/>
          </p:nvSpPr>
          <p:spPr>
            <a:xfrm>
              <a:off x="3287270" y="7070701"/>
              <a:ext cx="1750491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Queries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depends</a:t>
              </a:r>
              <a:r>
                <a:rPr lang="tr-TR" sz="2000" b="1" dirty="0">
                  <a:cs typeface="Calibri"/>
                </a:rPr>
                <a:t> on </a:t>
              </a:r>
              <a:r>
                <a:rPr lang="tr-TR" sz="2000" b="1" dirty="0" err="1">
                  <a:cs typeface="Calibri"/>
                </a:rPr>
                <a:t>these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tables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5B2CC8-9149-FC25-989C-2709AE85BE70}"/>
              </a:ext>
            </a:extLst>
          </p:cNvPr>
          <p:cNvGrpSpPr/>
          <p:nvPr/>
        </p:nvGrpSpPr>
        <p:grpSpPr>
          <a:xfrm rot="10800000">
            <a:off x="11423650" y="3530687"/>
            <a:ext cx="2310101" cy="1853583"/>
            <a:chOff x="3014939" y="6800702"/>
            <a:chExt cx="2310101" cy="1853583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652A6F2C-FB82-BB95-5AD0-B652EBF034FF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077B51-3745-EC98-B4B7-038347447CEF}"/>
                </a:ext>
              </a:extLst>
            </p:cNvPr>
            <p:cNvSpPr txBox="1"/>
            <p:nvPr/>
          </p:nvSpPr>
          <p:spPr>
            <a:xfrm rot="10800000">
              <a:off x="3284039" y="7073931"/>
              <a:ext cx="175049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Some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are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used</a:t>
              </a:r>
              <a:r>
                <a:rPr lang="tr-TR" sz="2000" b="1" dirty="0">
                  <a:cs typeface="Calibri"/>
                </a:rPr>
                <a:t> in a </a:t>
              </a:r>
              <a:r>
                <a:rPr lang="tr-TR" sz="2000" b="1" dirty="0" err="1">
                  <a:cs typeface="Calibri"/>
                </a:rPr>
                <a:t>Metaworks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mapping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EC2AAD-F370-E13D-C092-4FE3DBD41618}"/>
              </a:ext>
            </a:extLst>
          </p:cNvPr>
          <p:cNvGrpSpPr/>
          <p:nvPr/>
        </p:nvGrpSpPr>
        <p:grpSpPr>
          <a:xfrm rot="10800000">
            <a:off x="14381411" y="4495551"/>
            <a:ext cx="2310101" cy="1853583"/>
            <a:chOff x="3014939" y="6800702"/>
            <a:chExt cx="2310101" cy="1853583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12047B67-FF01-3B7A-F91E-63C2ECABBCAB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240023-F229-E215-7075-A7663124E9AE}"/>
                </a:ext>
              </a:extLst>
            </p:cNvPr>
            <p:cNvSpPr txBox="1"/>
            <p:nvPr/>
          </p:nvSpPr>
          <p:spPr>
            <a:xfrm rot="10800000">
              <a:off x="3284039" y="7073931"/>
              <a:ext cx="175049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A </a:t>
              </a:r>
              <a:r>
                <a:rPr lang="tr-TR" sz="2000" b="1" dirty="0" err="1">
                  <a:cs typeface="Calibri"/>
                </a:rPr>
                <a:t>Metaworks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mapping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targets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this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118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21A97-A039-F9A5-7AD0-39C616271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8309B5A-49CA-173F-1E3A-510073BCB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2006600"/>
            <a:ext cx="18288000" cy="102774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FD76B769-110E-F920-1FDF-1CBD41A6A47B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052D561-ABE8-E8A3-0C9E-1DA9FFC5B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BF2619E3-EB6C-8924-4206-FD451D712E8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List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Reporting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Excel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like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flexibility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for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list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reporting</a:t>
            </a:r>
            <a:endParaRPr lang="tr-TR" sz="52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C09C2F87-33D0-3DCB-A43F-B6553FBDB283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27D84D84-0DD5-2D2D-63C9-A649A8F050A1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9AB1846C-F8EE-BDEE-935D-AA4E10457FC3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CD21CD6D-553E-775B-4701-D16425437666}"/>
              </a:ext>
            </a:extLst>
          </p:cNvPr>
          <p:cNvGrpSpPr/>
          <p:nvPr/>
        </p:nvGrpSpPr>
        <p:grpSpPr>
          <a:xfrm rot="10800000">
            <a:off x="6242049" y="2142015"/>
            <a:ext cx="2590800" cy="1607659"/>
            <a:chOff x="3014939" y="6800702"/>
            <a:chExt cx="2310101" cy="1853583"/>
          </a:xfrm>
        </p:grpSpPr>
        <p:sp>
          <p:nvSpPr>
            <p:cNvPr id="23" name="Speech Bubble: Rectangle with Corners Rounded 5">
              <a:extLst>
                <a:ext uri="{FF2B5EF4-FFF2-40B4-BE49-F238E27FC236}">
                  <a16:creationId xmlns:a16="http://schemas.microsoft.com/office/drawing/2014/main" id="{AFD0799D-3E14-3F3A-02F3-EB81BC07073A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>
                <a:gd name="adj1" fmla="val -116371"/>
                <a:gd name="adj2" fmla="val 45829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256FDFCC-276D-5DA2-4FCD-AF6E1CABCCF3}"/>
                </a:ext>
              </a:extLst>
            </p:cNvPr>
            <p:cNvSpPr txBox="1"/>
            <p:nvPr/>
          </p:nvSpPr>
          <p:spPr>
            <a:xfrm rot="10800000">
              <a:off x="3100815" y="6961185"/>
              <a:ext cx="2138351" cy="1525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Parameters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to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run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report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for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different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day</a:t>
              </a:r>
              <a:r>
                <a:rPr lang="tr-TR" sz="2000" b="1" dirty="0">
                  <a:cs typeface="Calibri"/>
                </a:rPr>
                <a:t>/</a:t>
              </a:r>
              <a:r>
                <a:rPr lang="tr-TR" sz="2000" b="1" dirty="0" err="1">
                  <a:cs typeface="Calibri"/>
                </a:rPr>
                <a:t>month</a:t>
              </a:r>
              <a:r>
                <a:rPr lang="tr-TR" sz="2000" b="1" dirty="0">
                  <a:cs typeface="Calibri"/>
                </a:rPr>
                <a:t>/</a:t>
              </a:r>
              <a:r>
                <a:rPr lang="tr-TR" sz="2000" b="1" dirty="0" err="1">
                  <a:cs typeface="Calibri"/>
                </a:rPr>
                <a:t>year</a:t>
              </a:r>
              <a:endParaRPr lang="en-US" sz="2000" b="1" dirty="0">
                <a:cs typeface="Calibri"/>
              </a:endParaRPr>
            </a:p>
          </p:txBody>
        </p:sp>
      </p:grpSp>
      <p:grpSp>
        <p:nvGrpSpPr>
          <p:cNvPr id="25" name="Group 7">
            <a:extLst>
              <a:ext uri="{FF2B5EF4-FFF2-40B4-BE49-F238E27FC236}">
                <a16:creationId xmlns:a16="http://schemas.microsoft.com/office/drawing/2014/main" id="{123340AB-4DCC-7F0C-ED26-60F9EEC8993D}"/>
              </a:ext>
            </a:extLst>
          </p:cNvPr>
          <p:cNvGrpSpPr/>
          <p:nvPr/>
        </p:nvGrpSpPr>
        <p:grpSpPr>
          <a:xfrm rot="10800000">
            <a:off x="15157450" y="6492875"/>
            <a:ext cx="3124200" cy="1776246"/>
            <a:chOff x="3014939" y="6606326"/>
            <a:chExt cx="2310101" cy="2047959"/>
          </a:xfrm>
        </p:grpSpPr>
        <p:sp>
          <p:nvSpPr>
            <p:cNvPr id="26" name="Speech Bubble: Rectangle with Corners Rounded 5">
              <a:extLst>
                <a:ext uri="{FF2B5EF4-FFF2-40B4-BE49-F238E27FC236}">
                  <a16:creationId xmlns:a16="http://schemas.microsoft.com/office/drawing/2014/main" id="{CC3DF994-7015-0A5F-49E8-A401D09A9858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>
                <a:gd name="adj1" fmla="val -116371"/>
                <a:gd name="adj2" fmla="val 45829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A0C5E9C0-008E-C1E2-10BC-CB61C3E38993}"/>
                </a:ext>
              </a:extLst>
            </p:cNvPr>
            <p:cNvSpPr txBox="1"/>
            <p:nvPr/>
          </p:nvSpPr>
          <p:spPr>
            <a:xfrm rot="10800000">
              <a:off x="3100815" y="6606326"/>
              <a:ext cx="2138351" cy="18807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Excel </a:t>
              </a:r>
              <a:r>
                <a:rPr lang="tr-TR" sz="2000" b="1" dirty="0" err="1">
                  <a:cs typeface="Calibri"/>
                </a:rPr>
                <a:t>like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design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cell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function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capabilities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to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transform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and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present</a:t>
              </a:r>
              <a:r>
                <a:rPr lang="tr-TR" sz="2000" b="1" dirty="0">
                  <a:cs typeface="Calibri"/>
                </a:rPr>
                <a:t> data</a:t>
              </a:r>
              <a:endParaRPr lang="en-US" sz="2000" b="1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25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CCCAB762-D35B-5FC6-3963-3265C36D7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256649"/>
              </p:ext>
            </p:extLst>
          </p:nvPr>
        </p:nvGraphicFramePr>
        <p:xfrm>
          <a:off x="1289050" y="1187096"/>
          <a:ext cx="17678400" cy="1063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DIP </a:t>
            </a: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MetaWorks</a:t>
            </a: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Platform</a:t>
            </a:r>
          </a:p>
          <a:p>
            <a:pPr defTabSz="1507846">
              <a:defRPr/>
            </a:pP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Product Portfolio</a:t>
            </a:r>
            <a:endParaRPr lang="en-US" sz="52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184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015F56C-3595-43F4-E422-245DB6F5E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1920875"/>
            <a:ext cx="18288000" cy="10287000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49" y="-87850"/>
            <a:ext cx="17235627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6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</a:t>
            </a:r>
            <a:r>
              <a:rPr lang="tr-TR" sz="86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Subset</a:t>
            </a:r>
            <a:endParaRPr lang="tr-TR" sz="86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4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Serve</a:t>
            </a:r>
            <a:r>
              <a:rPr lang="tr-TR" sz="4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masked</a:t>
            </a:r>
            <a:r>
              <a:rPr lang="tr-TR" sz="4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and</a:t>
            </a:r>
            <a:r>
              <a:rPr lang="tr-TR" sz="4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subset</a:t>
            </a:r>
            <a:r>
              <a:rPr lang="tr-TR" sz="4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data </a:t>
            </a:r>
            <a:r>
              <a:rPr lang="tr-TR" sz="4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to</a:t>
            </a:r>
            <a:r>
              <a:rPr lang="tr-TR" sz="4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data </a:t>
            </a:r>
            <a:r>
              <a:rPr lang="tr-TR" sz="4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scientists</a:t>
            </a:r>
            <a:r>
              <a:rPr lang="tr-TR" sz="4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, </a:t>
            </a:r>
            <a:r>
              <a:rPr lang="tr-TR" sz="4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analysts</a:t>
            </a:r>
            <a:r>
              <a:rPr lang="tr-TR" sz="4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, </a:t>
            </a:r>
            <a:r>
              <a:rPr lang="tr-TR" sz="4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power</a:t>
            </a:r>
            <a:r>
              <a:rPr lang="tr-TR" sz="4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r>
              <a:rPr lang="tr-TR" sz="48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users</a:t>
            </a:r>
            <a:r>
              <a:rPr lang="tr-TR" sz="48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 </a:t>
            </a:r>
            <a:endParaRPr lang="tr-TR" sz="4800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B41158-1FCF-4763-2599-B194E0BD0D42}"/>
              </a:ext>
            </a:extLst>
          </p:cNvPr>
          <p:cNvGrpSpPr/>
          <p:nvPr/>
        </p:nvGrpSpPr>
        <p:grpSpPr>
          <a:xfrm rot="10800000">
            <a:off x="9198327" y="2515661"/>
            <a:ext cx="2310101" cy="1853583"/>
            <a:chOff x="3014939" y="6800702"/>
            <a:chExt cx="2310101" cy="1853583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E7A47849-AB8E-65B0-FFCC-5E11C4C3169C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F0A1CD-25CF-FE9B-0D50-317289966226}"/>
                </a:ext>
              </a:extLst>
            </p:cNvPr>
            <p:cNvSpPr txBox="1"/>
            <p:nvPr/>
          </p:nvSpPr>
          <p:spPr>
            <a:xfrm rot="10800000">
              <a:off x="3100815" y="6855855"/>
              <a:ext cx="2138351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Related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will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automatically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exported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aligned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with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initial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results</a:t>
              </a:r>
              <a:endParaRPr lang="en-US" sz="2000" b="1" dirty="0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979107-34D8-6B61-815E-65BFC2304DD2}"/>
              </a:ext>
            </a:extLst>
          </p:cNvPr>
          <p:cNvGrpSpPr/>
          <p:nvPr/>
        </p:nvGrpSpPr>
        <p:grpSpPr>
          <a:xfrm rot="5400000">
            <a:off x="1053838" y="4880283"/>
            <a:ext cx="2310101" cy="1853583"/>
            <a:chOff x="3014939" y="6800702"/>
            <a:chExt cx="2310101" cy="185358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B549E02-6AD9-BECE-0697-29630239E019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94AF32-F710-879E-573E-B3CEA5F2BC10}"/>
                </a:ext>
              </a:extLst>
            </p:cNvPr>
            <p:cNvSpPr txBox="1"/>
            <p:nvPr/>
          </p:nvSpPr>
          <p:spPr>
            <a:xfrm rot="16200000">
              <a:off x="3292575" y="7066298"/>
              <a:ext cx="175049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Choose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your</a:t>
              </a:r>
              <a:r>
                <a:rPr lang="tr-TR" sz="2000" b="1" dirty="0">
                  <a:cs typeface="Calibri"/>
                </a:rPr>
                <a:t> start </a:t>
              </a:r>
              <a:r>
                <a:rPr lang="tr-TR" sz="2000" b="1" dirty="0" err="1">
                  <a:cs typeface="Calibri"/>
                </a:rPr>
                <a:t>table</a:t>
              </a:r>
              <a:r>
                <a:rPr lang="tr-TR" sz="2000" b="1" dirty="0">
                  <a:cs typeface="Calibri"/>
                </a:rPr>
                <a:t> &amp; </a:t>
              </a:r>
              <a:r>
                <a:rPr lang="tr-TR" sz="2000" b="1" dirty="0" err="1">
                  <a:cs typeface="Calibri"/>
                </a:rPr>
                <a:t>add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filters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to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subset</a:t>
              </a:r>
              <a:r>
                <a:rPr lang="tr-TR" sz="2000" b="1" dirty="0">
                  <a:cs typeface="Calibri"/>
                </a:rPr>
                <a:t> data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68D6A4-C769-2D03-AD02-7B849BEAA813}"/>
              </a:ext>
            </a:extLst>
          </p:cNvPr>
          <p:cNvGrpSpPr/>
          <p:nvPr/>
        </p:nvGrpSpPr>
        <p:grpSpPr>
          <a:xfrm rot="10800000">
            <a:off x="17824451" y="1691934"/>
            <a:ext cx="2310101" cy="1853583"/>
            <a:chOff x="3014939" y="6800702"/>
            <a:chExt cx="2310101" cy="1853583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22E89D1C-084C-2989-E856-D1405FDD5C8E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463A52-6BB1-6771-20DB-8776905703EE}"/>
                </a:ext>
              </a:extLst>
            </p:cNvPr>
            <p:cNvSpPr txBox="1"/>
            <p:nvPr/>
          </p:nvSpPr>
          <p:spPr>
            <a:xfrm rot="10800000">
              <a:off x="3173039" y="6900181"/>
              <a:ext cx="2009063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After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Export</a:t>
              </a:r>
              <a:endParaRPr lang="tr-TR" sz="2000" b="1" dirty="0">
                <a:cs typeface="Calibri"/>
              </a:endParaRPr>
            </a:p>
            <a:p>
              <a:pPr algn="ctr"/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load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the</a:t>
              </a:r>
              <a:r>
                <a:rPr lang="tr-TR" sz="2000" b="1" dirty="0">
                  <a:cs typeface="Calibri"/>
                </a:rPr>
                <a:t> data </a:t>
              </a:r>
              <a:r>
                <a:rPr lang="tr-TR" sz="2000" b="1" dirty="0" err="1">
                  <a:cs typeface="Calibri"/>
                </a:rPr>
                <a:t>to</a:t>
              </a:r>
              <a:r>
                <a:rPr lang="tr-TR" sz="2000" b="1" dirty="0">
                  <a:cs typeface="Calibri"/>
                </a:rPr>
                <a:t> a </a:t>
              </a:r>
              <a:r>
                <a:rPr lang="tr-TR" sz="2000" b="1" dirty="0" err="1">
                  <a:cs typeface="Calibri"/>
                </a:rPr>
                <a:t>different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database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or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user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sandbox</a:t>
              </a:r>
              <a:endParaRPr lang="en-US" dirty="0"/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:a16="http://schemas.microsoft.com/office/drawing/2014/main" id="{53234E58-86C9-4A2A-998E-33197C7F3C97}"/>
              </a:ext>
            </a:extLst>
          </p:cNvPr>
          <p:cNvGrpSpPr/>
          <p:nvPr/>
        </p:nvGrpSpPr>
        <p:grpSpPr>
          <a:xfrm>
            <a:off x="16148050" y="6962125"/>
            <a:ext cx="2310101" cy="902350"/>
            <a:chOff x="3014939" y="6800702"/>
            <a:chExt cx="2310101" cy="1853583"/>
          </a:xfrm>
        </p:grpSpPr>
        <p:sp>
          <p:nvSpPr>
            <p:cNvPr id="21" name="Speech Bubble: Rectangle with Corners Rounded 5">
              <a:extLst>
                <a:ext uri="{FF2B5EF4-FFF2-40B4-BE49-F238E27FC236}">
                  <a16:creationId xmlns:a16="http://schemas.microsoft.com/office/drawing/2014/main" id="{33F80563-7093-B294-AAE3-76BD5A4FB128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3810D6BB-B73C-1338-9919-30D6CEE84E2F}"/>
                </a:ext>
              </a:extLst>
            </p:cNvPr>
            <p:cNvSpPr txBox="1"/>
            <p:nvPr/>
          </p:nvSpPr>
          <p:spPr>
            <a:xfrm>
              <a:off x="3100815" y="7001146"/>
              <a:ext cx="2138351" cy="6931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Lookup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tables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will</a:t>
              </a:r>
              <a:r>
                <a:rPr lang="tr-TR" sz="2000" b="1" dirty="0">
                  <a:cs typeface="Calibri"/>
                </a:rPr>
                <a:t> be </a:t>
              </a:r>
              <a:r>
                <a:rPr lang="tr-TR" sz="2000" b="1" dirty="0" err="1">
                  <a:cs typeface="Calibri"/>
                </a:rPr>
                <a:t>fully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exported</a:t>
              </a:r>
              <a:endParaRPr lang="en-US" sz="2000" b="1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557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Yer Tutucusu 25">
            <a:extLst>
              <a:ext uri="{FF2B5EF4-FFF2-40B4-BE49-F238E27FC236}">
                <a16:creationId xmlns:a16="http://schemas.microsoft.com/office/drawing/2014/main" id="{FE6C56AF-BB48-4474-84E4-79F6EA7FE0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 b="8640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A01079-291E-4ECF-ACB2-53018DFE72FB}"/>
              </a:ext>
            </a:extLst>
          </p:cNvPr>
          <p:cNvSpPr/>
          <p:nvPr/>
        </p:nvSpPr>
        <p:spPr>
          <a:xfrm>
            <a:off x="3156973" y="1272610"/>
            <a:ext cx="13790154" cy="8764131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FA81E18E-88F8-4481-B813-266BCEB75D10}"/>
              </a:ext>
            </a:extLst>
          </p:cNvPr>
          <p:cNvSpPr txBox="1">
            <a:spLocks/>
          </p:cNvSpPr>
          <p:nvPr/>
        </p:nvSpPr>
        <p:spPr>
          <a:xfrm>
            <a:off x="5208608" y="3334041"/>
            <a:ext cx="9686880" cy="356042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511" b="1" dirty="0">
              <a:solidFill>
                <a:schemeClr val="bg1"/>
              </a:solidFill>
              <a:latin typeface="+mn-lt"/>
              <a:ea typeface="Source Sans Pro Black" panose="020B0803030403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B3FCDF-458E-41F9-B50B-584CAA66AE49}"/>
              </a:ext>
            </a:extLst>
          </p:cNvPr>
          <p:cNvGrpSpPr/>
          <p:nvPr/>
        </p:nvGrpSpPr>
        <p:grpSpPr>
          <a:xfrm>
            <a:off x="13497497" y="8136335"/>
            <a:ext cx="1683171" cy="822340"/>
            <a:chOff x="4492546" y="1990497"/>
            <a:chExt cx="1020748" cy="49870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94C9AC-696B-46CC-9EF4-575192040433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611751-E931-4FD9-92E5-DE522A238FB1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EB3EB0-D2A9-4C1D-994C-B7539F767E6F}"/>
              </a:ext>
            </a:extLst>
          </p:cNvPr>
          <p:cNvGrpSpPr/>
          <p:nvPr/>
        </p:nvGrpSpPr>
        <p:grpSpPr>
          <a:xfrm flipH="1" flipV="1">
            <a:off x="4973164" y="243334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5716DD7-9C2C-419A-B2A2-0BBB0156832E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1F2F8A-D2A8-432C-A9C0-B45630159E43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Resim 19">
            <a:extLst>
              <a:ext uri="{FF2B5EF4-FFF2-40B4-BE49-F238E27FC236}">
                <a16:creationId xmlns:a16="http://schemas.microsoft.com/office/drawing/2014/main" id="{2E17A011-8564-449C-991A-0D3013C9B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98" y="3249437"/>
            <a:ext cx="4224634" cy="1536231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0A15B8B4-2A13-4DF7-99BB-61892644385E}"/>
              </a:ext>
            </a:extLst>
          </p:cNvPr>
          <p:cNvSpPr txBox="1"/>
          <p:nvPr/>
        </p:nvSpPr>
        <p:spPr>
          <a:xfrm rot="16200000">
            <a:off x="16124709" y="8913377"/>
            <a:ext cx="2193766" cy="29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979" baseline="30000" dirty="0">
                <a:solidFill>
                  <a:schemeClr val="bg1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www.dip.com.tr</a:t>
            </a:r>
            <a:endParaRPr lang="en-GB" sz="1979" baseline="30000" dirty="0">
              <a:solidFill>
                <a:schemeClr val="bg1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3F976F97-24C2-6AC3-4449-EE4F626029B8}"/>
              </a:ext>
            </a:extLst>
          </p:cNvPr>
          <p:cNvSpPr txBox="1">
            <a:spLocks/>
          </p:cNvSpPr>
          <p:nvPr/>
        </p:nvSpPr>
        <p:spPr>
          <a:xfrm>
            <a:off x="5202258" y="5543309"/>
            <a:ext cx="9610998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800" dirty="0">
                <a:solidFill>
                  <a:schemeClr val="bg1"/>
                </a:solidFill>
                <a:latin typeface="Calibri" panose="020F0502020204030204"/>
                <a:ea typeface="Source Sans Pro Black" panose="020B0803030403020204" pitchFamily="34" charset="0"/>
              </a:rPr>
              <a:t>Case </a:t>
            </a:r>
            <a:r>
              <a:rPr lang="tr-TR" sz="8800" dirty="0" err="1">
                <a:solidFill>
                  <a:schemeClr val="bg1"/>
                </a:solidFill>
                <a:latin typeface="Calibri" panose="020F0502020204030204"/>
                <a:ea typeface="Source Sans Pro Black" panose="020B0803030403020204" pitchFamily="34" charset="0"/>
              </a:rPr>
              <a:t>Studies</a:t>
            </a:r>
            <a:endParaRPr lang="tr-TR" sz="8800" dirty="0">
              <a:solidFill>
                <a:schemeClr val="bg1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674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 25">
            <a:extLst>
              <a:ext uri="{FF2B5EF4-FFF2-40B4-BE49-F238E27FC236}">
                <a16:creationId xmlns:a16="http://schemas.microsoft.com/office/drawing/2014/main" id="{1F6B4269-D603-446A-B0DA-E3943592843B}"/>
              </a:ext>
            </a:extLst>
          </p:cNvPr>
          <p:cNvGrpSpPr/>
          <p:nvPr/>
        </p:nvGrpSpPr>
        <p:grpSpPr>
          <a:xfrm>
            <a:off x="9416184" y="2034302"/>
            <a:ext cx="9537657" cy="8801973"/>
            <a:chOff x="5591108" y="4177102"/>
            <a:chExt cx="8121782" cy="7162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6BA6A8-36FD-49B7-92C4-84ED43F7DC4F}"/>
                </a:ext>
              </a:extLst>
            </p:cNvPr>
            <p:cNvSpPr/>
            <p:nvPr/>
          </p:nvSpPr>
          <p:spPr>
            <a:xfrm>
              <a:off x="5591108" y="4177102"/>
              <a:ext cx="8121782" cy="7162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id="{85BD229F-6F8F-C9F4-1263-AED43CBBF0FE}"/>
                </a:ext>
              </a:extLst>
            </p:cNvPr>
            <p:cNvSpPr txBox="1"/>
            <p:nvPr/>
          </p:nvSpPr>
          <p:spPr>
            <a:xfrm>
              <a:off x="8192810" y="4402058"/>
              <a:ext cx="2792690" cy="42578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Automatic</a:t>
              </a:r>
              <a:r>
                <a:rPr kumimoji="0" 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Discovery</a:t>
              </a:r>
              <a:endPara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grpSp>
        <p:nvGrpSpPr>
          <p:cNvPr id="24" name="Grup 23">
            <a:extLst>
              <a:ext uri="{FF2B5EF4-FFF2-40B4-BE49-F238E27FC236}">
                <a16:creationId xmlns:a16="http://schemas.microsoft.com/office/drawing/2014/main" id="{393A3D03-CD43-0FA0-D0AA-94BFBEB3EAF2}"/>
              </a:ext>
            </a:extLst>
          </p:cNvPr>
          <p:cNvGrpSpPr/>
          <p:nvPr/>
        </p:nvGrpSpPr>
        <p:grpSpPr>
          <a:xfrm>
            <a:off x="1150258" y="2034302"/>
            <a:ext cx="9775010" cy="8782984"/>
            <a:chOff x="8756650" y="701675"/>
            <a:chExt cx="8121782" cy="71628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A465C8E-1428-BFA7-F0A2-3B2BB84AE335}"/>
                </a:ext>
              </a:extLst>
            </p:cNvPr>
            <p:cNvSpPr/>
            <p:nvPr/>
          </p:nvSpPr>
          <p:spPr>
            <a:xfrm>
              <a:off x="8756650" y="701675"/>
              <a:ext cx="8121782" cy="71628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Metin kutusu 5">
              <a:extLst>
                <a:ext uri="{FF2B5EF4-FFF2-40B4-BE49-F238E27FC236}">
                  <a16:creationId xmlns:a16="http://schemas.microsoft.com/office/drawing/2014/main" id="{04C52A9E-B55A-DEA2-FC76-0EC26ED6A145}"/>
                </a:ext>
              </a:extLst>
            </p:cNvPr>
            <p:cNvSpPr txBox="1"/>
            <p:nvPr/>
          </p:nvSpPr>
          <p:spPr>
            <a:xfrm>
              <a:off x="11186821" y="928191"/>
              <a:ext cx="3130018" cy="426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Curation</a:t>
              </a:r>
              <a:r>
                <a:rPr kumimoji="0" 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&amp; </a:t>
              </a:r>
              <a:r>
                <a:rPr kumimoji="0" lang="tr-TR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Government</a:t>
              </a:r>
              <a:endPara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9502A2D-6D97-378E-4D0A-A30826D04DD7}"/>
              </a:ext>
            </a:extLst>
          </p:cNvPr>
          <p:cNvSpPr/>
          <p:nvPr/>
        </p:nvSpPr>
        <p:spPr>
          <a:xfrm>
            <a:off x="12649040" y="3529932"/>
            <a:ext cx="1905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Tables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(2475)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50028C9F-73F7-2CE7-906B-B526321EC901}"/>
              </a:ext>
            </a:extLst>
          </p:cNvPr>
          <p:cNvSpPr/>
          <p:nvPr/>
        </p:nvSpPr>
        <p:spPr>
          <a:xfrm>
            <a:off x="12123581" y="8422779"/>
            <a:ext cx="1905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Model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(291)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058C01C-6B79-64B2-766E-8147B53042D2}"/>
              </a:ext>
            </a:extLst>
          </p:cNvPr>
          <p:cNvSpPr/>
          <p:nvPr/>
        </p:nvSpPr>
        <p:spPr>
          <a:xfrm>
            <a:off x="13866057" y="6745982"/>
            <a:ext cx="1905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Profiling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(540)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8EDBFD9-7D19-16C7-FED8-79CB0F294092}"/>
              </a:ext>
            </a:extLst>
          </p:cNvPr>
          <p:cNvSpPr/>
          <p:nvPr/>
        </p:nvSpPr>
        <p:spPr>
          <a:xfrm>
            <a:off x="11763378" y="4873643"/>
            <a:ext cx="1905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ETL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Mapping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(1719)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9D4CFF7A-8466-F14A-B9C4-B0DC8CF624C2}"/>
              </a:ext>
            </a:extLst>
          </p:cNvPr>
          <p:cNvSpPr/>
          <p:nvPr/>
        </p:nvSpPr>
        <p:spPr>
          <a:xfrm>
            <a:off x="11443162" y="6741993"/>
            <a:ext cx="1905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(955)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790FF8D-9612-1FFB-53F0-2AEE39B999EB}"/>
              </a:ext>
            </a:extLst>
          </p:cNvPr>
          <p:cNvSpPr/>
          <p:nvPr/>
        </p:nvSpPr>
        <p:spPr>
          <a:xfrm>
            <a:off x="3110890" y="3413208"/>
            <a:ext cx="1905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Subject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(47)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F6EC5B24-D271-EB56-0A07-17E029728D41}"/>
              </a:ext>
            </a:extLst>
          </p:cNvPr>
          <p:cNvSpPr/>
          <p:nvPr/>
        </p:nvSpPr>
        <p:spPr>
          <a:xfrm>
            <a:off x="15151434" y="5494328"/>
            <a:ext cx="2099729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Column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Domains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(96)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1D1955FB-5B48-DC02-F0F1-BE51C5C8BA03}"/>
              </a:ext>
            </a:extLst>
          </p:cNvPr>
          <p:cNvSpPr/>
          <p:nvPr/>
        </p:nvSpPr>
        <p:spPr>
          <a:xfrm>
            <a:off x="1297309" y="5680347"/>
            <a:ext cx="1905000" cy="7366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Domains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0FF369F8-5F43-8078-4EF5-37310B3163F1}"/>
              </a:ext>
            </a:extLst>
          </p:cNvPr>
          <p:cNvSpPr/>
          <p:nvPr/>
        </p:nvSpPr>
        <p:spPr>
          <a:xfrm>
            <a:off x="1907329" y="4606758"/>
            <a:ext cx="1905000" cy="7366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up 31">
            <a:extLst>
              <a:ext uri="{FF2B5EF4-FFF2-40B4-BE49-F238E27FC236}">
                <a16:creationId xmlns:a16="http://schemas.microsoft.com/office/drawing/2014/main" id="{54666F3F-EDA6-7409-6092-101152484841}"/>
              </a:ext>
            </a:extLst>
          </p:cNvPr>
          <p:cNvGrpSpPr/>
          <p:nvPr/>
        </p:nvGrpSpPr>
        <p:grpSpPr>
          <a:xfrm>
            <a:off x="2940868" y="4715688"/>
            <a:ext cx="6560289" cy="6120587"/>
            <a:chOff x="3201217" y="721836"/>
            <a:chExt cx="6560289" cy="6120587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D7D4B350-B9D9-C449-269D-029F3B205D23}"/>
                </a:ext>
              </a:extLst>
            </p:cNvPr>
            <p:cNvGrpSpPr/>
            <p:nvPr/>
          </p:nvGrpSpPr>
          <p:grpSpPr>
            <a:xfrm>
              <a:off x="3201217" y="721836"/>
              <a:ext cx="6560289" cy="6120587"/>
              <a:chOff x="2659274" y="1262093"/>
              <a:chExt cx="7411297" cy="675478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7A4408C-1B2B-AF70-1CBB-388F3A682440}"/>
                  </a:ext>
                </a:extLst>
              </p:cNvPr>
              <p:cNvSpPr/>
              <p:nvPr/>
            </p:nvSpPr>
            <p:spPr>
              <a:xfrm>
                <a:off x="2659274" y="1262093"/>
                <a:ext cx="7411297" cy="6754782"/>
              </a:xfrm>
              <a:prstGeom prst="ellipse">
                <a:avLst/>
              </a:prstGeom>
              <a:solidFill>
                <a:schemeClr val="accent6">
                  <a:alpha val="51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F5A83AD6-A2DB-4A37-C323-772E2A759916}"/>
                  </a:ext>
                </a:extLst>
              </p:cNvPr>
              <p:cNvSpPr txBox="1"/>
              <p:nvPr/>
            </p:nvSpPr>
            <p:spPr>
              <a:xfrm>
                <a:off x="4932045" y="1436415"/>
                <a:ext cx="2667000" cy="577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Excel </a:t>
                </a:r>
                <a:r>
                  <a:rPr kumimoji="0" lang="tr-T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Import</a:t>
                </a:r>
                <a:endParaRPr kumimoji="0" lang="tr-T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" name="Dikdörtgen: Köşeleri Yuvarlatılmış 3">
              <a:extLst>
                <a:ext uri="{FF2B5EF4-FFF2-40B4-BE49-F238E27FC236}">
                  <a16:creationId xmlns:a16="http://schemas.microsoft.com/office/drawing/2014/main" id="{6829EA11-7703-F863-D285-19A90D427DF7}"/>
                </a:ext>
              </a:extLst>
            </p:cNvPr>
            <p:cNvSpPr/>
            <p:nvPr/>
          </p:nvSpPr>
          <p:spPr>
            <a:xfrm>
              <a:off x="4122008" y="1780012"/>
              <a:ext cx="1905000" cy="914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Table</a:t>
              </a: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Definitions</a:t>
              </a: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(153)</a:t>
              </a:r>
            </a:p>
          </p:txBody>
        </p:sp>
        <p:sp>
          <p:nvSpPr>
            <p:cNvPr id="8" name="Dikdörtgen: Köşeleri Yuvarlatılmış 7">
              <a:extLst>
                <a:ext uri="{FF2B5EF4-FFF2-40B4-BE49-F238E27FC236}">
                  <a16:creationId xmlns:a16="http://schemas.microsoft.com/office/drawing/2014/main" id="{998326D4-6F5E-9434-ACA4-EECD5A4A7673}"/>
                </a:ext>
              </a:extLst>
            </p:cNvPr>
            <p:cNvSpPr/>
            <p:nvPr/>
          </p:nvSpPr>
          <p:spPr>
            <a:xfrm>
              <a:off x="3681193" y="3181826"/>
              <a:ext cx="2099729" cy="914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Column</a:t>
              </a: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Definitions</a:t>
              </a: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(2300)</a:t>
              </a:r>
            </a:p>
          </p:txBody>
        </p:sp>
        <p:sp>
          <p:nvSpPr>
            <p:cNvPr id="17" name="Dikdörtgen: Köşeleri Yuvarlatılmış 16">
              <a:extLst>
                <a:ext uri="{FF2B5EF4-FFF2-40B4-BE49-F238E27FC236}">
                  <a16:creationId xmlns:a16="http://schemas.microsoft.com/office/drawing/2014/main" id="{C57D8C23-9A5B-1D81-5F34-C6EE266034D8}"/>
                </a:ext>
              </a:extLst>
            </p:cNvPr>
            <p:cNvSpPr/>
            <p:nvPr/>
          </p:nvSpPr>
          <p:spPr>
            <a:xfrm>
              <a:off x="6848772" y="3666530"/>
              <a:ext cx="2031941" cy="914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Subject</a:t>
              </a: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Area</a:t>
              </a: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- </a:t>
              </a: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Roles</a:t>
              </a: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(27)</a:t>
              </a:r>
            </a:p>
          </p:txBody>
        </p:sp>
        <p:sp>
          <p:nvSpPr>
            <p:cNvPr id="18" name="Dikdörtgen: Köşeleri Yuvarlatılmış 17">
              <a:extLst>
                <a:ext uri="{FF2B5EF4-FFF2-40B4-BE49-F238E27FC236}">
                  <a16:creationId xmlns:a16="http://schemas.microsoft.com/office/drawing/2014/main" id="{6F72A608-A556-BB1C-C8B2-B646A5F30291}"/>
                </a:ext>
              </a:extLst>
            </p:cNvPr>
            <p:cNvSpPr/>
            <p:nvPr/>
          </p:nvSpPr>
          <p:spPr>
            <a:xfrm>
              <a:off x="6628502" y="2133467"/>
              <a:ext cx="2031941" cy="914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Users</a:t>
              </a: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&amp; </a:t>
              </a: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Roles</a:t>
              </a: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Dikdörtgen: Köşeleri Yuvarlatılmış 19">
              <a:extLst>
                <a:ext uri="{FF2B5EF4-FFF2-40B4-BE49-F238E27FC236}">
                  <a16:creationId xmlns:a16="http://schemas.microsoft.com/office/drawing/2014/main" id="{F5DB8AE0-49F9-8320-A95E-52F8ABE5532C}"/>
                </a:ext>
              </a:extLst>
            </p:cNvPr>
            <p:cNvSpPr/>
            <p:nvPr/>
          </p:nvSpPr>
          <p:spPr>
            <a:xfrm>
              <a:off x="6481361" y="5199910"/>
              <a:ext cx="2099729" cy="914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 </a:t>
              </a: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Domains</a:t>
              </a: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(19)</a:t>
              </a:r>
            </a:p>
          </p:txBody>
        </p:sp>
        <p:sp>
          <p:nvSpPr>
            <p:cNvPr id="29" name="Dikdörtgen: Köşeleri Yuvarlatılmış 28">
              <a:extLst>
                <a:ext uri="{FF2B5EF4-FFF2-40B4-BE49-F238E27FC236}">
                  <a16:creationId xmlns:a16="http://schemas.microsoft.com/office/drawing/2014/main" id="{9F5981CC-BB6C-04FE-18D9-76152B26ACC6}"/>
                </a:ext>
              </a:extLst>
            </p:cNvPr>
            <p:cNvSpPr/>
            <p:nvPr/>
          </p:nvSpPr>
          <p:spPr>
            <a:xfrm>
              <a:off x="4141375" y="4618930"/>
              <a:ext cx="2031941" cy="914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Table</a:t>
              </a: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Mapping</a:t>
              </a: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tr-T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Specs</a:t>
              </a: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6148EC30-8A1A-130A-2E1E-30509C0764D5}"/>
              </a:ext>
            </a:extLst>
          </p:cNvPr>
          <p:cNvSpPr/>
          <p:nvPr/>
        </p:nvSpPr>
        <p:spPr>
          <a:xfrm>
            <a:off x="5408426" y="3148117"/>
            <a:ext cx="1905000" cy="7366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Column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Security &amp;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Masking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Rules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C11AB2C9-8AA2-F5A8-7F4E-681B9C7349BC}"/>
              </a:ext>
            </a:extLst>
          </p:cNvPr>
          <p:cNvSpPr/>
          <p:nvPr/>
        </p:nvSpPr>
        <p:spPr>
          <a:xfrm>
            <a:off x="7610241" y="3669500"/>
            <a:ext cx="1597256" cy="7366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Analytical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Queries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AB24A64A-5EB7-4121-5BCF-1F4FCB05FB82}"/>
              </a:ext>
            </a:extLst>
          </p:cNvPr>
          <p:cNvSpPr/>
          <p:nvPr/>
        </p:nvSpPr>
        <p:spPr>
          <a:xfrm>
            <a:off x="1451530" y="6923684"/>
            <a:ext cx="1437720" cy="7366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Wikis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F670978A-D951-C3F6-EA06-4AC842A57825}"/>
              </a:ext>
            </a:extLst>
          </p:cNvPr>
          <p:cNvSpPr txBox="1"/>
          <p:nvPr/>
        </p:nvSpPr>
        <p:spPr>
          <a:xfrm>
            <a:off x="9508627" y="6003953"/>
            <a:ext cx="132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Relate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97E06AB-E89C-BFDE-F795-2C3DC21BD3FA}"/>
              </a:ext>
            </a:extLst>
          </p:cNvPr>
          <p:cNvSpPr/>
          <p:nvPr/>
        </p:nvSpPr>
        <p:spPr>
          <a:xfrm>
            <a:off x="9880644" y="4715688"/>
            <a:ext cx="185838" cy="2027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9F75CD-0B1F-C3B7-BE26-D9F4B74E44E3}"/>
              </a:ext>
            </a:extLst>
          </p:cNvPr>
          <p:cNvSpPr/>
          <p:nvPr/>
        </p:nvSpPr>
        <p:spPr>
          <a:xfrm>
            <a:off x="9973111" y="5177237"/>
            <a:ext cx="185838" cy="2027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80D3553-6C71-4577-C40D-B2204F71DED4}"/>
              </a:ext>
            </a:extLst>
          </p:cNvPr>
          <p:cNvSpPr/>
          <p:nvPr/>
        </p:nvSpPr>
        <p:spPr>
          <a:xfrm>
            <a:off x="10131812" y="5664621"/>
            <a:ext cx="185838" cy="2027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8B94568-9DB7-4E63-6213-8855B086F97F}"/>
              </a:ext>
            </a:extLst>
          </p:cNvPr>
          <p:cNvSpPr/>
          <p:nvPr/>
        </p:nvSpPr>
        <p:spPr>
          <a:xfrm>
            <a:off x="9727306" y="5578968"/>
            <a:ext cx="185838" cy="2027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EEEE486-6B41-F953-31E8-0118E7F7FF73}"/>
              </a:ext>
            </a:extLst>
          </p:cNvPr>
          <p:cNvSpPr/>
          <p:nvPr/>
        </p:nvSpPr>
        <p:spPr>
          <a:xfrm>
            <a:off x="9985174" y="6663747"/>
            <a:ext cx="185838" cy="2027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C46C417-FF6E-F15C-6E05-FEEAF4E6A796}"/>
              </a:ext>
            </a:extLst>
          </p:cNvPr>
          <p:cNvSpPr/>
          <p:nvPr/>
        </p:nvSpPr>
        <p:spPr>
          <a:xfrm>
            <a:off x="9750381" y="7117834"/>
            <a:ext cx="185838" cy="2027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FA0BF75-2A35-D97B-8775-28C4DA6A6E7B}"/>
              </a:ext>
            </a:extLst>
          </p:cNvPr>
          <p:cNvSpPr/>
          <p:nvPr/>
        </p:nvSpPr>
        <p:spPr>
          <a:xfrm>
            <a:off x="10323607" y="5023322"/>
            <a:ext cx="185838" cy="2027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E19B41-4605-9689-32D1-C9E9A95385F8}"/>
              </a:ext>
            </a:extLst>
          </p:cNvPr>
          <p:cNvSpPr/>
          <p:nvPr/>
        </p:nvSpPr>
        <p:spPr>
          <a:xfrm>
            <a:off x="10447380" y="6972920"/>
            <a:ext cx="185838" cy="2027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05858FC-D763-040B-82E0-DDA639BB1845}"/>
              </a:ext>
            </a:extLst>
          </p:cNvPr>
          <p:cNvSpPr/>
          <p:nvPr/>
        </p:nvSpPr>
        <p:spPr>
          <a:xfrm>
            <a:off x="10002319" y="7632878"/>
            <a:ext cx="185838" cy="2027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Düz Bağlayıcı 47">
            <a:extLst>
              <a:ext uri="{FF2B5EF4-FFF2-40B4-BE49-F238E27FC236}">
                <a16:creationId xmlns:a16="http://schemas.microsoft.com/office/drawing/2014/main" id="{2502B770-23DE-FD27-5BF1-BAE940AD84F6}"/>
              </a:ext>
            </a:extLst>
          </p:cNvPr>
          <p:cNvCxnSpPr>
            <a:stCxn id="38" idx="6"/>
            <a:endCxn id="39" idx="6"/>
          </p:cNvCxnSpPr>
          <p:nvPr/>
        </p:nvCxnSpPr>
        <p:spPr>
          <a:xfrm>
            <a:off x="10066482" y="4817067"/>
            <a:ext cx="92467" cy="461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>
            <a:extLst>
              <a:ext uri="{FF2B5EF4-FFF2-40B4-BE49-F238E27FC236}">
                <a16:creationId xmlns:a16="http://schemas.microsoft.com/office/drawing/2014/main" id="{7FF393AA-037D-34B0-9CDC-49E27C698A03}"/>
              </a:ext>
            </a:extLst>
          </p:cNvPr>
          <p:cNvCxnSpPr>
            <a:stCxn id="39" idx="4"/>
            <a:endCxn id="41" idx="7"/>
          </p:cNvCxnSpPr>
          <p:nvPr/>
        </p:nvCxnSpPr>
        <p:spPr>
          <a:xfrm flipH="1">
            <a:off x="9885929" y="5379995"/>
            <a:ext cx="180101" cy="228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53">
            <a:extLst>
              <a:ext uri="{FF2B5EF4-FFF2-40B4-BE49-F238E27FC236}">
                <a16:creationId xmlns:a16="http://schemas.microsoft.com/office/drawing/2014/main" id="{05EE0E5A-5EF9-B370-E4E8-1A4B4C8463CA}"/>
              </a:ext>
            </a:extLst>
          </p:cNvPr>
          <p:cNvCxnSpPr>
            <a:stCxn id="41" idx="6"/>
            <a:endCxn id="40" idx="3"/>
          </p:cNvCxnSpPr>
          <p:nvPr/>
        </p:nvCxnSpPr>
        <p:spPr>
          <a:xfrm>
            <a:off x="9913144" y="5680347"/>
            <a:ext cx="245883" cy="157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Düz Bağlayıcı 57">
            <a:extLst>
              <a:ext uri="{FF2B5EF4-FFF2-40B4-BE49-F238E27FC236}">
                <a16:creationId xmlns:a16="http://schemas.microsoft.com/office/drawing/2014/main" id="{D5853252-34A3-E7D2-48DD-3F6560CBDBFF}"/>
              </a:ext>
            </a:extLst>
          </p:cNvPr>
          <p:cNvCxnSpPr>
            <a:stCxn id="44" idx="3"/>
            <a:endCxn id="39" idx="5"/>
          </p:cNvCxnSpPr>
          <p:nvPr/>
        </p:nvCxnSpPr>
        <p:spPr>
          <a:xfrm flipH="1">
            <a:off x="10131734" y="5196387"/>
            <a:ext cx="219088" cy="15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Düz Bağlayıcı 59">
            <a:extLst>
              <a:ext uri="{FF2B5EF4-FFF2-40B4-BE49-F238E27FC236}">
                <a16:creationId xmlns:a16="http://schemas.microsoft.com/office/drawing/2014/main" id="{56DC773F-7843-DA1D-89BB-A25903F96758}"/>
              </a:ext>
            </a:extLst>
          </p:cNvPr>
          <p:cNvCxnSpPr>
            <a:stCxn id="42" idx="6"/>
            <a:endCxn id="43" idx="6"/>
          </p:cNvCxnSpPr>
          <p:nvPr/>
        </p:nvCxnSpPr>
        <p:spPr>
          <a:xfrm flipH="1">
            <a:off x="9936219" y="6765126"/>
            <a:ext cx="234793" cy="454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Düz Bağlayıcı 63">
            <a:extLst>
              <a:ext uri="{FF2B5EF4-FFF2-40B4-BE49-F238E27FC236}">
                <a16:creationId xmlns:a16="http://schemas.microsoft.com/office/drawing/2014/main" id="{551F7BC7-EECB-7FB3-3396-BE2589CED8EE}"/>
              </a:ext>
            </a:extLst>
          </p:cNvPr>
          <p:cNvCxnSpPr>
            <a:stCxn id="46" idx="5"/>
            <a:endCxn id="42" idx="5"/>
          </p:cNvCxnSpPr>
          <p:nvPr/>
        </p:nvCxnSpPr>
        <p:spPr>
          <a:xfrm flipH="1" flipV="1">
            <a:off x="10143797" y="6836812"/>
            <a:ext cx="17145" cy="969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Düz Bağlayıcı 67">
            <a:extLst>
              <a:ext uri="{FF2B5EF4-FFF2-40B4-BE49-F238E27FC236}">
                <a16:creationId xmlns:a16="http://schemas.microsoft.com/office/drawing/2014/main" id="{D7817D0D-3848-C03C-C370-AF98C03931C4}"/>
              </a:ext>
            </a:extLst>
          </p:cNvPr>
          <p:cNvCxnSpPr>
            <a:stCxn id="45" idx="4"/>
            <a:endCxn id="46" idx="7"/>
          </p:cNvCxnSpPr>
          <p:nvPr/>
        </p:nvCxnSpPr>
        <p:spPr>
          <a:xfrm flipH="1">
            <a:off x="10160942" y="7175678"/>
            <a:ext cx="379357" cy="48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Dikdörtgen: Köşeleri Yuvarlatılmış 68">
            <a:extLst>
              <a:ext uri="{FF2B5EF4-FFF2-40B4-BE49-F238E27FC236}">
                <a16:creationId xmlns:a16="http://schemas.microsoft.com/office/drawing/2014/main" id="{665F4BAF-D826-8D67-D923-07A0B8CDBB04}"/>
              </a:ext>
            </a:extLst>
          </p:cNvPr>
          <p:cNvSpPr/>
          <p:nvPr/>
        </p:nvSpPr>
        <p:spPr>
          <a:xfrm>
            <a:off x="15151434" y="4012573"/>
            <a:ext cx="1905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ETL –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Dikdörtgen: Köşeleri Yuvarlatılmış 69">
            <a:extLst>
              <a:ext uri="{FF2B5EF4-FFF2-40B4-BE49-F238E27FC236}">
                <a16:creationId xmlns:a16="http://schemas.microsoft.com/office/drawing/2014/main" id="{A922C175-C701-91D3-627B-E88D40153CC1}"/>
              </a:ext>
            </a:extLst>
          </p:cNvPr>
          <p:cNvSpPr/>
          <p:nvPr/>
        </p:nvSpPr>
        <p:spPr>
          <a:xfrm>
            <a:off x="16347329" y="7277057"/>
            <a:ext cx="1905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 –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Dikdörtgen: Köşeleri Yuvarlatılmış 70">
            <a:extLst>
              <a:ext uri="{FF2B5EF4-FFF2-40B4-BE49-F238E27FC236}">
                <a16:creationId xmlns:a16="http://schemas.microsoft.com/office/drawing/2014/main" id="{423EC915-F2C9-4AE6-FDF6-2595E23D35B6}"/>
              </a:ext>
            </a:extLst>
          </p:cNvPr>
          <p:cNvSpPr/>
          <p:nvPr/>
        </p:nvSpPr>
        <p:spPr>
          <a:xfrm>
            <a:off x="14762532" y="8736562"/>
            <a:ext cx="1905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SQL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Logs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Usage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Stats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72" name="Title 7">
            <a:extLst>
              <a:ext uri="{FF2B5EF4-FFF2-40B4-BE49-F238E27FC236}">
                <a16:creationId xmlns:a16="http://schemas.microsoft.com/office/drawing/2014/main" id="{624829BE-A9A4-7B97-7964-80BCF3D39563}"/>
              </a:ext>
            </a:extLst>
          </p:cNvPr>
          <p:cNvSpPr txBox="1">
            <a:spLocks/>
          </p:cNvSpPr>
          <p:nvPr/>
        </p:nvSpPr>
        <p:spPr>
          <a:xfrm>
            <a:off x="2281049" y="15875"/>
            <a:ext cx="17905601" cy="1561891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Source Sans Pro Black" panose="020B0803030403020204" pitchFamily="34" charset="0"/>
                <a:cs typeface="+mj-cs"/>
              </a:rPr>
              <a:t>PoC</a:t>
            </a:r>
            <a:r>
              <a:rPr kumimoji="0" lang="tr-TR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Source Sans Pro Black" panose="020B0803030403020204" pitchFamily="34" charset="0"/>
                <a:cs typeface="+mj-cs"/>
              </a:rPr>
              <a:t> Çalışma Alanları</a:t>
            </a:r>
            <a:endParaRPr kumimoji="0" lang="tr-TR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</p:txBody>
      </p:sp>
      <p:grpSp>
        <p:nvGrpSpPr>
          <p:cNvPr id="73" name="Group 12">
            <a:extLst>
              <a:ext uri="{FF2B5EF4-FFF2-40B4-BE49-F238E27FC236}">
                <a16:creationId xmlns:a16="http://schemas.microsoft.com/office/drawing/2014/main" id="{8AD6239C-3C6E-B3BA-E541-0B72D640AD5B}"/>
              </a:ext>
            </a:extLst>
          </p:cNvPr>
          <p:cNvGrpSpPr/>
          <p:nvPr/>
        </p:nvGrpSpPr>
        <p:grpSpPr>
          <a:xfrm rot="10800000">
            <a:off x="1781270" y="917132"/>
            <a:ext cx="1683171" cy="822340"/>
            <a:chOff x="4492546" y="1990497"/>
            <a:chExt cx="1020748" cy="498703"/>
          </a:xfrm>
        </p:grpSpPr>
        <p:cxnSp>
          <p:nvCxnSpPr>
            <p:cNvPr id="74" name="Straight Connector 13">
              <a:extLst>
                <a:ext uri="{FF2B5EF4-FFF2-40B4-BE49-F238E27FC236}">
                  <a16:creationId xmlns:a16="http://schemas.microsoft.com/office/drawing/2014/main" id="{AD6FE0E4-F220-85AC-ADC8-820418A485A7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4">
              <a:extLst>
                <a:ext uri="{FF2B5EF4-FFF2-40B4-BE49-F238E27FC236}">
                  <a16:creationId xmlns:a16="http://schemas.microsoft.com/office/drawing/2014/main" id="{10C43C7F-5B73-8C15-3A95-A44601CC63A5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0079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11C907E-08FC-2D9F-88A6-B9176026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2020887"/>
            <a:ext cx="14649450" cy="75723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Veritabanı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Metadata Entegrasyonu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Veritabanı</a:t>
            </a: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 metadata bilgisi içeri alınması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836211-8761-C2B1-989A-F2AED65844BF}"/>
              </a:ext>
            </a:extLst>
          </p:cNvPr>
          <p:cNvGrpSpPr/>
          <p:nvPr/>
        </p:nvGrpSpPr>
        <p:grpSpPr>
          <a:xfrm rot="16200000">
            <a:off x="16240303" y="1708327"/>
            <a:ext cx="1491894" cy="2438400"/>
            <a:chOff x="3014939" y="6800702"/>
            <a:chExt cx="2310101" cy="1853583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1EACCA4-D729-E775-B3B7-83A502FEB622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82E3CA-0646-9CA3-893E-6554287A1BB2}"/>
                </a:ext>
              </a:extLst>
            </p:cNvPr>
            <p:cNvSpPr txBox="1"/>
            <p:nvPr/>
          </p:nvSpPr>
          <p:spPr>
            <a:xfrm rot="5400000">
              <a:off x="3602519" y="7065774"/>
              <a:ext cx="175049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6 Farklı Şema, toplam 2400 tablo metadatası içeri aktarıldı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B2BF1B-E480-F7C9-798C-4DEBD70DDF4D}"/>
              </a:ext>
            </a:extLst>
          </p:cNvPr>
          <p:cNvGrpSpPr/>
          <p:nvPr/>
        </p:nvGrpSpPr>
        <p:grpSpPr>
          <a:xfrm rot="10800000">
            <a:off x="1974847" y="8016875"/>
            <a:ext cx="5799591" cy="2060376"/>
            <a:chOff x="3014939" y="6593909"/>
            <a:chExt cx="2310101" cy="206037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616C7F72-52B4-CBD4-5DE3-917B5209C9EC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>
                <a:gd name="adj1" fmla="val -20833"/>
                <a:gd name="adj2" fmla="val 51443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D9A738-EA4E-2C97-2DF7-3F2C10A4E23F}"/>
                </a:ext>
              </a:extLst>
            </p:cNvPr>
            <p:cNvSpPr txBox="1"/>
            <p:nvPr/>
          </p:nvSpPr>
          <p:spPr>
            <a:xfrm rot="10800000">
              <a:off x="3137876" y="6593909"/>
              <a:ext cx="2034765" cy="19389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Şema bazlı metadata tarama işlemi otomatize edilebilmekte ve her içeri aktarım sonrası oluşan farklar raporlanabilmektedir. Böylece yeni eklenen tablolar ve değiştirilen kolon bilgileri kolayca anlaşılabilir</a:t>
              </a:r>
              <a:endParaRPr lang="en-US" dirty="0"/>
            </a:p>
          </p:txBody>
        </p: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B4D8657A-B50E-8B86-C1DF-69D1BBFA2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249" y="5654674"/>
            <a:ext cx="12907669" cy="5959077"/>
          </a:xfrm>
          <a:prstGeom prst="rect">
            <a:avLst/>
          </a:prstGeom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7C4AADED-3E49-5D54-02CD-652963671938}"/>
              </a:ext>
            </a:extLst>
          </p:cNvPr>
          <p:cNvGrpSpPr/>
          <p:nvPr/>
        </p:nvGrpSpPr>
        <p:grpSpPr>
          <a:xfrm rot="16200000">
            <a:off x="13568172" y="7183034"/>
            <a:ext cx="1432945" cy="2660013"/>
            <a:chOff x="2896937" y="6800702"/>
            <a:chExt cx="2428103" cy="1853583"/>
          </a:xfrm>
        </p:grpSpPr>
        <p:sp>
          <p:nvSpPr>
            <p:cNvPr id="16" name="Speech Bubble: Rectangle with Corners Rounded 7">
              <a:extLst>
                <a:ext uri="{FF2B5EF4-FFF2-40B4-BE49-F238E27FC236}">
                  <a16:creationId xmlns:a16="http://schemas.microsoft.com/office/drawing/2014/main" id="{D2D582FD-637E-4337-0B89-51A5EFBF9B50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44E6229A-1DEE-A009-B060-29C39332A420}"/>
                </a:ext>
              </a:extLst>
            </p:cNvPr>
            <p:cNvSpPr txBox="1"/>
            <p:nvPr/>
          </p:nvSpPr>
          <p:spPr>
            <a:xfrm rot="5400000">
              <a:off x="3142965" y="6606219"/>
              <a:ext cx="1750491" cy="224254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500 tabloluk bir şemanın aktarımı 10 dakika sürmüştür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9187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 descr="diyagram, daire, metin içeren bir resim&#10;&#10;Açıklama otomatik olarak oluşturuldu">
            <a:extLst>
              <a:ext uri="{FF2B5EF4-FFF2-40B4-BE49-F238E27FC236}">
                <a16:creationId xmlns:a16="http://schemas.microsoft.com/office/drawing/2014/main" id="{E4407682-F140-C948-DFCC-594F238AC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2772988"/>
            <a:ext cx="7678222" cy="7506748"/>
          </a:xfrm>
          <a:prstGeom prst="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8B2357B-0EEA-19C9-BDCE-73271240F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974" y="2772988"/>
            <a:ext cx="7620058" cy="7506748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Veri Modeli Keşfi</a:t>
            </a:r>
          </a:p>
          <a:p>
            <a:pPr defTabSz="1507846">
              <a:defRPr/>
            </a:pP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Otomatik tablolar arasındaki ilişkilerin keşfi</a:t>
            </a:r>
            <a:endParaRPr lang="tr-T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F6F9EFA-3D82-FD2E-63AB-B3BD05582C40}"/>
              </a:ext>
            </a:extLst>
          </p:cNvPr>
          <p:cNvGrpSpPr/>
          <p:nvPr/>
        </p:nvGrpSpPr>
        <p:grpSpPr>
          <a:xfrm rot="10800000">
            <a:off x="14489295" y="1014074"/>
            <a:ext cx="3335155" cy="1421499"/>
            <a:chOff x="3014939" y="6800702"/>
            <a:chExt cx="2999958" cy="1853583"/>
          </a:xfrm>
        </p:grpSpPr>
        <p:sp>
          <p:nvSpPr>
            <p:cNvPr id="6" name="Speech Bubble: Rectangle with Corners Rounded 7">
              <a:extLst>
                <a:ext uri="{FF2B5EF4-FFF2-40B4-BE49-F238E27FC236}">
                  <a16:creationId xmlns:a16="http://schemas.microsoft.com/office/drawing/2014/main" id="{32D56524-9E7A-24E3-BC4B-C78C0673B5B4}"/>
                </a:ext>
              </a:extLst>
            </p:cNvPr>
            <p:cNvSpPr/>
            <p:nvPr/>
          </p:nvSpPr>
          <p:spPr>
            <a:xfrm rot="10800000">
              <a:off x="3014939" y="6800702"/>
              <a:ext cx="2999958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2DE7E837-B944-194A-F0E7-BBA68DC6B2AB}"/>
                </a:ext>
              </a:extLst>
            </p:cNvPr>
            <p:cNvSpPr txBox="1"/>
            <p:nvPr/>
          </p:nvSpPr>
          <p:spPr>
            <a:xfrm rot="10800000">
              <a:off x="3074856" y="6812931"/>
              <a:ext cx="2802957" cy="17257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OBI ve ODI sorguları otomatik analiz edilerek 291 adet tablolar arası ilişki keşfedilmiştir</a:t>
              </a:r>
              <a:endParaRPr lang="en-US" dirty="0"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3246C27E-16D5-FB5F-6FDE-C107D01876D7}"/>
              </a:ext>
            </a:extLst>
          </p:cNvPr>
          <p:cNvGrpSpPr/>
          <p:nvPr/>
        </p:nvGrpSpPr>
        <p:grpSpPr>
          <a:xfrm rot="5400000">
            <a:off x="1875553" y="8060752"/>
            <a:ext cx="2118150" cy="3719243"/>
            <a:chOff x="2680453" y="6852243"/>
            <a:chExt cx="3786143" cy="1853583"/>
          </a:xfrm>
        </p:grpSpPr>
        <p:sp>
          <p:nvSpPr>
            <p:cNvPr id="15" name="Speech Bubble: Rectangle with Corners Rounded 7">
              <a:extLst>
                <a:ext uri="{FF2B5EF4-FFF2-40B4-BE49-F238E27FC236}">
                  <a16:creationId xmlns:a16="http://schemas.microsoft.com/office/drawing/2014/main" id="{25B5595F-2FF7-1052-99E9-257B0DD6599C}"/>
                </a:ext>
              </a:extLst>
            </p:cNvPr>
            <p:cNvSpPr/>
            <p:nvPr/>
          </p:nvSpPr>
          <p:spPr>
            <a:xfrm rot="10800000">
              <a:off x="2680453" y="6852243"/>
              <a:ext cx="3557206" cy="1853583"/>
            </a:xfrm>
            <a:prstGeom prst="wedgeRoundRectCallout">
              <a:avLst>
                <a:gd name="adj1" fmla="val 21725"/>
                <a:gd name="adj2" fmla="val 64802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2FC0E303-DCB6-8C97-15CC-C17F30E07685}"/>
                </a:ext>
              </a:extLst>
            </p:cNvPr>
            <p:cNvSpPr txBox="1"/>
            <p:nvPr/>
          </p:nvSpPr>
          <p:spPr>
            <a:xfrm rot="16200000">
              <a:off x="3860029" y="6018665"/>
              <a:ext cx="1750491" cy="34626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tr-TR" sz="2000" b="1" dirty="0">
                  <a:cs typeface="Calibri"/>
                </a:rPr>
                <a:t>Fiziksel tablo ilişkileri tanımlı olmayan </a:t>
              </a:r>
              <a:r>
                <a:rPr lang="tr-TR" sz="2000" b="1" dirty="0" err="1">
                  <a:cs typeface="Calibri"/>
                </a:rPr>
                <a:t>veritabanlarında</a:t>
              </a:r>
              <a:r>
                <a:rPr lang="tr-TR" sz="2000" b="1" dirty="0">
                  <a:cs typeface="Calibri"/>
                </a:rPr>
                <a:t> veri modelini otomatik keşfeder ve tüm kullanıcıların erişimine sunar</a:t>
              </a:r>
              <a:endParaRPr lang="en-US" dirty="0"/>
            </a:p>
          </p:txBody>
        </p:sp>
      </p:grpSp>
      <p:sp>
        <p:nvSpPr>
          <p:cNvPr id="22" name="Ok: Sağ 21">
            <a:extLst>
              <a:ext uri="{FF2B5EF4-FFF2-40B4-BE49-F238E27FC236}">
                <a16:creationId xmlns:a16="http://schemas.microsoft.com/office/drawing/2014/main" id="{CE2A537A-2F36-91B3-83DB-E2BCBA0F3F81}"/>
              </a:ext>
            </a:extLst>
          </p:cNvPr>
          <p:cNvSpPr/>
          <p:nvPr/>
        </p:nvSpPr>
        <p:spPr>
          <a:xfrm>
            <a:off x="8985250" y="6200926"/>
            <a:ext cx="2209800" cy="6858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02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6031A1-6D87-E5A5-EC80-9C79CEDB3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192136"/>
            <a:ext cx="18288000" cy="102774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Veri Kökeni Analizi(Data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Lineage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)</a:t>
            </a:r>
          </a:p>
          <a:p>
            <a:pPr defTabSz="1507846">
              <a:defRPr/>
            </a:pP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«Kaynak tablodan hedefe rapora» verinin etki analizi</a:t>
            </a:r>
            <a:endParaRPr lang="tr-T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CF6F9EFA-3D82-FD2E-63AB-B3BD05582C40}"/>
              </a:ext>
            </a:extLst>
          </p:cNvPr>
          <p:cNvGrpSpPr/>
          <p:nvPr/>
        </p:nvGrpSpPr>
        <p:grpSpPr>
          <a:xfrm rot="10800000">
            <a:off x="15614650" y="2286016"/>
            <a:ext cx="3335155" cy="1421499"/>
            <a:chOff x="3014939" y="6800702"/>
            <a:chExt cx="2999958" cy="1853583"/>
          </a:xfrm>
        </p:grpSpPr>
        <p:sp>
          <p:nvSpPr>
            <p:cNvPr id="6" name="Speech Bubble: Rectangle with Corners Rounded 7">
              <a:extLst>
                <a:ext uri="{FF2B5EF4-FFF2-40B4-BE49-F238E27FC236}">
                  <a16:creationId xmlns:a16="http://schemas.microsoft.com/office/drawing/2014/main" id="{32D56524-9E7A-24E3-BC4B-C78C0673B5B4}"/>
                </a:ext>
              </a:extLst>
            </p:cNvPr>
            <p:cNvSpPr/>
            <p:nvPr/>
          </p:nvSpPr>
          <p:spPr>
            <a:xfrm rot="10800000">
              <a:off x="3014939" y="6800702"/>
              <a:ext cx="2999958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2DE7E837-B944-194A-F0E7-BBA68DC6B2AB}"/>
                </a:ext>
              </a:extLst>
            </p:cNvPr>
            <p:cNvSpPr txBox="1"/>
            <p:nvPr/>
          </p:nvSpPr>
          <p:spPr>
            <a:xfrm rot="10800000">
              <a:off x="3074856" y="7214259"/>
              <a:ext cx="2802957" cy="13243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Etki analizinde görüntülenmek istenen varlık tipleri filtrelenebilir</a:t>
              </a:r>
              <a:endParaRPr lang="en-US" dirty="0"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3246C27E-16D5-FB5F-6FDE-C107D01876D7}"/>
              </a:ext>
            </a:extLst>
          </p:cNvPr>
          <p:cNvGrpSpPr/>
          <p:nvPr/>
        </p:nvGrpSpPr>
        <p:grpSpPr>
          <a:xfrm rot="5400000">
            <a:off x="2097750" y="5960877"/>
            <a:ext cx="1887802" cy="3505202"/>
            <a:chOff x="2680453" y="6852243"/>
            <a:chExt cx="3557206" cy="1853583"/>
          </a:xfrm>
        </p:grpSpPr>
        <p:sp>
          <p:nvSpPr>
            <p:cNvPr id="15" name="Speech Bubble: Rectangle with Corners Rounded 7">
              <a:extLst>
                <a:ext uri="{FF2B5EF4-FFF2-40B4-BE49-F238E27FC236}">
                  <a16:creationId xmlns:a16="http://schemas.microsoft.com/office/drawing/2014/main" id="{25B5595F-2FF7-1052-99E9-257B0DD6599C}"/>
                </a:ext>
              </a:extLst>
            </p:cNvPr>
            <p:cNvSpPr/>
            <p:nvPr/>
          </p:nvSpPr>
          <p:spPr>
            <a:xfrm rot="10800000">
              <a:off x="2680453" y="6852243"/>
              <a:ext cx="3557206" cy="1853583"/>
            </a:xfrm>
            <a:prstGeom prst="wedgeRoundRectCallout">
              <a:avLst>
                <a:gd name="adj1" fmla="val 21725"/>
                <a:gd name="adj2" fmla="val 64802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2FC0E303-DCB6-8C97-15CC-C17F30E07685}"/>
                </a:ext>
              </a:extLst>
            </p:cNvPr>
            <p:cNvSpPr txBox="1"/>
            <p:nvPr/>
          </p:nvSpPr>
          <p:spPr>
            <a:xfrm rot="16200000">
              <a:off x="3665567" y="6213127"/>
              <a:ext cx="1750491" cy="30737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tr-TR" sz="2000" b="1" dirty="0">
                  <a:cs typeface="Calibri"/>
                </a:rPr>
                <a:t>ETL işi seçilip «</a:t>
              </a:r>
              <a:r>
                <a:rPr lang="tr-TR" sz="2000" b="1" dirty="0" err="1">
                  <a:cs typeface="Calibri"/>
                </a:rPr>
                <a:t>view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usage</a:t>
              </a:r>
              <a:r>
                <a:rPr lang="tr-TR" sz="2000" b="1" dirty="0">
                  <a:cs typeface="Calibri"/>
                </a:rPr>
                <a:t>» dendiğinde gerçek zamanlı olarak ODI sisteminden çalışma istatistikleri grafik olarak raporlanmaktadır.</a:t>
              </a:r>
              <a:endParaRPr lang="en-US" dirty="0"/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AB0D1C3E-3527-46C9-D573-5605DEEFDB5C}"/>
              </a:ext>
            </a:extLst>
          </p:cNvPr>
          <p:cNvGrpSpPr/>
          <p:nvPr/>
        </p:nvGrpSpPr>
        <p:grpSpPr>
          <a:xfrm rot="10800000">
            <a:off x="15479895" y="9034447"/>
            <a:ext cx="3335155" cy="1421499"/>
            <a:chOff x="3014939" y="6800702"/>
            <a:chExt cx="2999958" cy="1853583"/>
          </a:xfrm>
        </p:grpSpPr>
        <p:sp>
          <p:nvSpPr>
            <p:cNvPr id="23" name="Speech Bubble: Rectangle with Corners Rounded 7">
              <a:extLst>
                <a:ext uri="{FF2B5EF4-FFF2-40B4-BE49-F238E27FC236}">
                  <a16:creationId xmlns:a16="http://schemas.microsoft.com/office/drawing/2014/main" id="{B579C679-183F-5366-8D1D-24F126CB6280}"/>
                </a:ext>
              </a:extLst>
            </p:cNvPr>
            <p:cNvSpPr/>
            <p:nvPr/>
          </p:nvSpPr>
          <p:spPr>
            <a:xfrm rot="10800000">
              <a:off x="3014939" y="6800702"/>
              <a:ext cx="2999958" cy="1853583"/>
            </a:xfrm>
            <a:prstGeom prst="wedgeRoundRectCallout">
              <a:avLst>
                <a:gd name="adj1" fmla="val -83378"/>
                <a:gd name="adj2" fmla="val 19281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9CC6F32-3CEB-D914-3A76-E2F5C1F2C569}"/>
                </a:ext>
              </a:extLst>
            </p:cNvPr>
            <p:cNvSpPr txBox="1"/>
            <p:nvPr/>
          </p:nvSpPr>
          <p:spPr>
            <a:xfrm rot="10800000">
              <a:off x="3074856" y="7214259"/>
              <a:ext cx="2802957" cy="13243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Hedef Rapor seçildiğinde kullanım istatistiği ve kimin kullandığı gösterilir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644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6031A1-6D87-E5A5-EC80-9C79CEDB3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192136"/>
            <a:ext cx="18288000" cy="102774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Veri Kökeni Analizi(Data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Lineage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)</a:t>
            </a:r>
          </a:p>
          <a:p>
            <a:pPr defTabSz="1507846">
              <a:defRPr/>
            </a:pP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«Kaynak tablodan hedefe rapora» verinin etki analizi</a:t>
            </a:r>
            <a:endParaRPr lang="tr-T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Resim 26">
            <a:extLst>
              <a:ext uri="{FF2B5EF4-FFF2-40B4-BE49-F238E27FC236}">
                <a16:creationId xmlns:a16="http://schemas.microsoft.com/office/drawing/2014/main" id="{02296F16-8C87-8AD0-7BFE-183D9EA6E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3569" y="4661197"/>
            <a:ext cx="12679544" cy="4896533"/>
          </a:xfrm>
          <a:prstGeom prst="rect">
            <a:avLst/>
          </a:prstGeom>
        </p:spPr>
      </p:pic>
      <p:grpSp>
        <p:nvGrpSpPr>
          <p:cNvPr id="20" name="Group 6">
            <a:extLst>
              <a:ext uri="{FF2B5EF4-FFF2-40B4-BE49-F238E27FC236}">
                <a16:creationId xmlns:a16="http://schemas.microsoft.com/office/drawing/2014/main" id="{AB0D1C3E-3527-46C9-D573-5605DEEFDB5C}"/>
              </a:ext>
            </a:extLst>
          </p:cNvPr>
          <p:cNvGrpSpPr/>
          <p:nvPr/>
        </p:nvGrpSpPr>
        <p:grpSpPr>
          <a:xfrm rot="10800000">
            <a:off x="16241895" y="6058827"/>
            <a:ext cx="3335155" cy="1421499"/>
            <a:chOff x="3014939" y="6800702"/>
            <a:chExt cx="2999958" cy="1853583"/>
          </a:xfrm>
        </p:grpSpPr>
        <p:sp>
          <p:nvSpPr>
            <p:cNvPr id="23" name="Speech Bubble: Rectangle with Corners Rounded 7">
              <a:extLst>
                <a:ext uri="{FF2B5EF4-FFF2-40B4-BE49-F238E27FC236}">
                  <a16:creationId xmlns:a16="http://schemas.microsoft.com/office/drawing/2014/main" id="{B579C679-183F-5366-8D1D-24F126CB6280}"/>
                </a:ext>
              </a:extLst>
            </p:cNvPr>
            <p:cNvSpPr/>
            <p:nvPr/>
          </p:nvSpPr>
          <p:spPr>
            <a:xfrm rot="10800000">
              <a:off x="3014939" y="6800702"/>
              <a:ext cx="2999958" cy="1853583"/>
            </a:xfrm>
            <a:prstGeom prst="wedgeRoundRectCallout">
              <a:avLst>
                <a:gd name="adj1" fmla="val -83378"/>
                <a:gd name="adj2" fmla="val 19281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9CC6F32-3CEB-D914-3A76-E2F5C1F2C569}"/>
                </a:ext>
              </a:extLst>
            </p:cNvPr>
            <p:cNvSpPr txBox="1"/>
            <p:nvPr/>
          </p:nvSpPr>
          <p:spPr>
            <a:xfrm rot="10800000">
              <a:off x="3074856" y="6812931"/>
              <a:ext cx="2802957" cy="17257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ETL İşinin her çalışmasında gerçekleşen insert/</a:t>
              </a:r>
              <a:r>
                <a:rPr lang="tr-TR" sz="2000" b="1" dirty="0" err="1">
                  <a:cs typeface="Calibri"/>
                </a:rPr>
                <a:t>update</a:t>
              </a:r>
              <a:r>
                <a:rPr lang="tr-TR" sz="2000" b="1" dirty="0">
                  <a:cs typeface="Calibri"/>
                </a:rPr>
                <a:t>/</a:t>
              </a:r>
              <a:r>
                <a:rPr lang="tr-TR" sz="2000" b="1" dirty="0" err="1">
                  <a:cs typeface="Calibri"/>
                </a:rPr>
                <a:t>delete</a:t>
              </a:r>
              <a:r>
                <a:rPr lang="tr-TR" sz="2000" b="1" dirty="0">
                  <a:cs typeface="Calibri"/>
                </a:rPr>
                <a:t> kayıt sayıları grafiği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1315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6031A1-6D87-E5A5-EC80-9C79CEDB3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192136"/>
            <a:ext cx="18288000" cy="102774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Veri Kökeni Analizi(Data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Lineage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)</a:t>
            </a:r>
          </a:p>
          <a:p>
            <a:pPr defTabSz="1507846">
              <a:defRPr/>
            </a:pP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«Kaynak tablodan hedefe rapora» verinin etki analizi</a:t>
            </a:r>
            <a:endParaRPr lang="tr-T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5B06298D-5327-09E9-F3D6-06433BC63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1089" y="4664075"/>
            <a:ext cx="12706350" cy="5124450"/>
          </a:xfrm>
          <a:prstGeom prst="rect">
            <a:avLst/>
          </a:prstGeom>
        </p:spPr>
      </p:pic>
      <p:grpSp>
        <p:nvGrpSpPr>
          <p:cNvPr id="20" name="Group 6">
            <a:extLst>
              <a:ext uri="{FF2B5EF4-FFF2-40B4-BE49-F238E27FC236}">
                <a16:creationId xmlns:a16="http://schemas.microsoft.com/office/drawing/2014/main" id="{AB0D1C3E-3527-46C9-D573-5605DEEFDB5C}"/>
              </a:ext>
            </a:extLst>
          </p:cNvPr>
          <p:cNvGrpSpPr/>
          <p:nvPr/>
        </p:nvGrpSpPr>
        <p:grpSpPr>
          <a:xfrm rot="10800000">
            <a:off x="16241895" y="6111875"/>
            <a:ext cx="3335155" cy="1043648"/>
            <a:chOff x="3014939" y="6800702"/>
            <a:chExt cx="2999958" cy="1853583"/>
          </a:xfrm>
        </p:grpSpPr>
        <p:sp>
          <p:nvSpPr>
            <p:cNvPr id="23" name="Speech Bubble: Rectangle with Corners Rounded 7">
              <a:extLst>
                <a:ext uri="{FF2B5EF4-FFF2-40B4-BE49-F238E27FC236}">
                  <a16:creationId xmlns:a16="http://schemas.microsoft.com/office/drawing/2014/main" id="{B579C679-183F-5366-8D1D-24F126CB6280}"/>
                </a:ext>
              </a:extLst>
            </p:cNvPr>
            <p:cNvSpPr/>
            <p:nvPr/>
          </p:nvSpPr>
          <p:spPr>
            <a:xfrm rot="10800000">
              <a:off x="3014939" y="6800702"/>
              <a:ext cx="2999958" cy="1853583"/>
            </a:xfrm>
            <a:prstGeom prst="wedgeRoundRectCallout">
              <a:avLst>
                <a:gd name="adj1" fmla="val -83378"/>
                <a:gd name="adj2" fmla="val 19281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9CC6F32-3CEB-D914-3A76-E2F5C1F2C569}"/>
                </a:ext>
              </a:extLst>
            </p:cNvPr>
            <p:cNvSpPr txBox="1"/>
            <p:nvPr/>
          </p:nvSpPr>
          <p:spPr>
            <a:xfrm rot="10800000">
              <a:off x="3074856" y="7615589"/>
              <a:ext cx="2802957" cy="92305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>
                  <a:cs typeface="Calibri"/>
                </a:rPr>
                <a:t>BI Raporu kullanım istatistikleri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8325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95BDDA5-FEE1-3FE3-B242-DA141AD80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2354452"/>
            <a:ext cx="18288000" cy="102774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Rapor Kullanım Dashboard</a:t>
            </a:r>
          </a:p>
          <a:p>
            <a:pPr defTabSz="1507846">
              <a:defRPr/>
            </a:pP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BI Raporlarının Kullanım İstatistikleri</a:t>
            </a:r>
            <a:endParaRPr lang="tr-T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B963B29E-2955-4AFB-B34E-2B7BDCA90E58}"/>
              </a:ext>
            </a:extLst>
          </p:cNvPr>
          <p:cNvGrpSpPr/>
          <p:nvPr/>
        </p:nvGrpSpPr>
        <p:grpSpPr>
          <a:xfrm>
            <a:off x="16605250" y="4735348"/>
            <a:ext cx="3048000" cy="1452726"/>
            <a:chOff x="3014939" y="6704955"/>
            <a:chExt cx="2999958" cy="1853583"/>
          </a:xfrm>
        </p:grpSpPr>
        <p:sp>
          <p:nvSpPr>
            <p:cNvPr id="21" name="Speech Bubble: Rectangle with Corners Rounded 7">
              <a:extLst>
                <a:ext uri="{FF2B5EF4-FFF2-40B4-BE49-F238E27FC236}">
                  <a16:creationId xmlns:a16="http://schemas.microsoft.com/office/drawing/2014/main" id="{BFC44468-E5DF-4DA5-0C16-9F361E901AF7}"/>
                </a:ext>
              </a:extLst>
            </p:cNvPr>
            <p:cNvSpPr/>
            <p:nvPr/>
          </p:nvSpPr>
          <p:spPr>
            <a:xfrm rot="10800000">
              <a:off x="3014939" y="6704955"/>
              <a:ext cx="2999958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38339699-1EA1-0AA4-BA2B-09060CECBAEE}"/>
                </a:ext>
              </a:extLst>
            </p:cNvPr>
            <p:cNvSpPr txBox="1"/>
            <p:nvPr/>
          </p:nvSpPr>
          <p:spPr>
            <a:xfrm>
              <a:off x="3144004" y="6943149"/>
              <a:ext cx="2802957" cy="12959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000" b="1" dirty="0">
                  <a:cs typeface="Calibri"/>
                </a:rPr>
                <a:t>Çalıştırılma Sıklığı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000" b="1" dirty="0">
                  <a:cs typeface="Calibri"/>
                </a:rPr>
                <a:t>Çekilen </a:t>
              </a:r>
              <a:r>
                <a:rPr lang="tr-TR" sz="2000" b="1">
                  <a:cs typeface="Calibri"/>
                </a:rPr>
                <a:t>Kayıt Sayısı</a:t>
              </a:r>
              <a:endParaRPr lang="tr-TR" sz="2000" b="1" dirty="0">
                <a:cs typeface="Calibri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r-TR" sz="2000" b="1" dirty="0">
                  <a:cs typeface="Calibri"/>
                </a:rPr>
                <a:t>Rapor Süresi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454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>
            <a:extLst>
              <a:ext uri="{FF2B5EF4-FFF2-40B4-BE49-F238E27FC236}">
                <a16:creationId xmlns:a16="http://schemas.microsoft.com/office/drawing/2014/main" id="{52EE8E25-D813-38CE-EC70-73583ACE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619" y="2515661"/>
            <a:ext cx="18288000" cy="10277475"/>
          </a:xfrm>
          <a:prstGeom prst="rect">
            <a:avLst/>
          </a:prstGeom>
        </p:spPr>
      </p:pic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Veri Kalitesi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Scorecard</a:t>
            </a:r>
            <a:endParaRPr lang="tr-TR" sz="8000" dirty="0">
              <a:solidFill>
                <a:srgbClr val="002060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  <a:p>
            <a:pPr defTabSz="1507846">
              <a:defRPr/>
            </a:pPr>
            <a:r>
              <a:rPr lang="tr-TR" sz="52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Source Sans Pro Black" panose="020B0803030403020204" pitchFamily="34" charset="0"/>
              </a:rPr>
              <a:t>Farklı boyutlarda kurumun veri kalitesi ölçümü</a:t>
            </a:r>
            <a:endParaRPr lang="tr-T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B963B29E-2955-4AFB-B34E-2B7BDCA90E58}"/>
              </a:ext>
            </a:extLst>
          </p:cNvPr>
          <p:cNvGrpSpPr/>
          <p:nvPr/>
        </p:nvGrpSpPr>
        <p:grpSpPr>
          <a:xfrm>
            <a:off x="4489450" y="8954898"/>
            <a:ext cx="3048000" cy="1452726"/>
            <a:chOff x="3014939" y="6704955"/>
            <a:chExt cx="2999958" cy="1853583"/>
          </a:xfrm>
        </p:grpSpPr>
        <p:sp>
          <p:nvSpPr>
            <p:cNvPr id="21" name="Speech Bubble: Rectangle with Corners Rounded 7">
              <a:extLst>
                <a:ext uri="{FF2B5EF4-FFF2-40B4-BE49-F238E27FC236}">
                  <a16:creationId xmlns:a16="http://schemas.microsoft.com/office/drawing/2014/main" id="{BFC44468-E5DF-4DA5-0C16-9F361E901AF7}"/>
                </a:ext>
              </a:extLst>
            </p:cNvPr>
            <p:cNvSpPr/>
            <p:nvPr/>
          </p:nvSpPr>
          <p:spPr>
            <a:xfrm rot="10800000">
              <a:off x="3014939" y="6704955"/>
              <a:ext cx="2999958" cy="1853583"/>
            </a:xfrm>
            <a:prstGeom prst="wedgeRoundRect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38339699-1EA1-0AA4-BA2B-09060CECBAEE}"/>
                </a:ext>
              </a:extLst>
            </p:cNvPr>
            <p:cNvSpPr txBox="1"/>
            <p:nvPr/>
          </p:nvSpPr>
          <p:spPr>
            <a:xfrm>
              <a:off x="3144004" y="6943149"/>
              <a:ext cx="2802957" cy="117810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tr-TR" b="1" dirty="0" err="1"/>
                <a:t>Scorecard’ın</a:t>
              </a:r>
              <a:r>
                <a:rPr lang="tr-TR" b="1" dirty="0"/>
                <a:t> her boyutu için farklı ağırlıklarda metrikler tanımlanabilir.</a:t>
              </a:r>
              <a:endParaRPr lang="en-US" b="1" dirty="0"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AAB6F8FD-1259-8221-FB94-4CA3F7B9C862}"/>
              </a:ext>
            </a:extLst>
          </p:cNvPr>
          <p:cNvGrpSpPr/>
          <p:nvPr/>
        </p:nvGrpSpPr>
        <p:grpSpPr>
          <a:xfrm rot="10800000">
            <a:off x="9671050" y="9763621"/>
            <a:ext cx="3335155" cy="1421499"/>
            <a:chOff x="3014939" y="6800702"/>
            <a:chExt cx="2999958" cy="1853583"/>
          </a:xfrm>
        </p:grpSpPr>
        <p:sp>
          <p:nvSpPr>
            <p:cNvPr id="6" name="Speech Bubble: Rectangle with Corners Rounded 7">
              <a:extLst>
                <a:ext uri="{FF2B5EF4-FFF2-40B4-BE49-F238E27FC236}">
                  <a16:creationId xmlns:a16="http://schemas.microsoft.com/office/drawing/2014/main" id="{FEA4BAA1-4939-B57B-2091-736039ED7717}"/>
                </a:ext>
              </a:extLst>
            </p:cNvPr>
            <p:cNvSpPr/>
            <p:nvPr/>
          </p:nvSpPr>
          <p:spPr>
            <a:xfrm rot="10800000">
              <a:off x="3014939" y="6800702"/>
              <a:ext cx="2999958" cy="1853583"/>
            </a:xfrm>
            <a:prstGeom prst="wedgeRoundRectCallout">
              <a:avLst>
                <a:gd name="adj1" fmla="val 57563"/>
                <a:gd name="adj2" fmla="val -97311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621BBC8E-0B86-C75B-E71C-14B90C8B6B3B}"/>
                </a:ext>
              </a:extLst>
            </p:cNvPr>
            <p:cNvSpPr txBox="1"/>
            <p:nvPr/>
          </p:nvSpPr>
          <p:spPr>
            <a:xfrm rot="10800000">
              <a:off x="3159107" y="7212534"/>
              <a:ext cx="2802957" cy="120398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b="1" dirty="0">
                  <a:cs typeface="Calibri"/>
                </a:rPr>
                <a:t>Her metriğin tarihsel gelişimi takip edilebilir. Ayrıca metriğin liste sonuçları görüntülenebilir</a:t>
              </a:r>
              <a:endParaRPr lang="en-US" dirty="0"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F517F771-30B6-53F7-6269-5CE966B93F0A}"/>
              </a:ext>
            </a:extLst>
          </p:cNvPr>
          <p:cNvGrpSpPr/>
          <p:nvPr/>
        </p:nvGrpSpPr>
        <p:grpSpPr>
          <a:xfrm>
            <a:off x="14925245" y="1874845"/>
            <a:ext cx="3048000" cy="1452726"/>
            <a:chOff x="3014939" y="6704955"/>
            <a:chExt cx="2999958" cy="1853583"/>
          </a:xfrm>
        </p:grpSpPr>
        <p:sp>
          <p:nvSpPr>
            <p:cNvPr id="15" name="Speech Bubble: Rectangle with Corners Rounded 7">
              <a:extLst>
                <a:ext uri="{FF2B5EF4-FFF2-40B4-BE49-F238E27FC236}">
                  <a16:creationId xmlns:a16="http://schemas.microsoft.com/office/drawing/2014/main" id="{69D91920-F716-1428-8674-BD083B8173E5}"/>
                </a:ext>
              </a:extLst>
            </p:cNvPr>
            <p:cNvSpPr/>
            <p:nvPr/>
          </p:nvSpPr>
          <p:spPr>
            <a:xfrm rot="10800000">
              <a:off x="3014939" y="6704955"/>
              <a:ext cx="2999958" cy="1853583"/>
            </a:xfrm>
            <a:prstGeom prst="wedgeRoundRectCallout">
              <a:avLst>
                <a:gd name="adj1" fmla="val -20364"/>
                <a:gd name="adj2" fmla="val -78140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BA941FA4-49A1-0D97-7514-1E7F97554C7D}"/>
                </a:ext>
              </a:extLst>
            </p:cNvPr>
            <p:cNvSpPr txBox="1"/>
            <p:nvPr/>
          </p:nvSpPr>
          <p:spPr>
            <a:xfrm>
              <a:off x="3144004" y="6943149"/>
              <a:ext cx="2802957" cy="117810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tr-TR" b="1" dirty="0"/>
                <a:t>İhtiyaca göre farklı boyutlar eklenerek veri kalitesi ölçümleri gözlemlenebilir.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6373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7505-BCF5-8253-8910-EB7A5FF30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174630F8-A43D-DDC9-561B-C9747E9AEB47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67404D-1DFE-DFF4-6245-4BE667954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53A9E6BF-6FF0-EE37-071D-A3837C7D435A}"/>
              </a:ext>
            </a:extLst>
          </p:cNvPr>
          <p:cNvSpPr txBox="1">
            <a:spLocks/>
          </p:cNvSpPr>
          <p:nvPr/>
        </p:nvSpPr>
        <p:spPr>
          <a:xfrm>
            <a:off x="2279649" y="-87850"/>
            <a:ext cx="16535399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The</a:t>
            </a: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Governance</a:t>
            </a: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Problem…</a:t>
            </a:r>
            <a:endParaRPr lang="en-US" sz="52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588C2EA-50D4-86B8-C649-2299DC7A4EF5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8AC4DFAE-FAC4-9FF9-6CE5-BC2993E974F9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F8E08268-A58F-D6E7-9282-740E05BC087D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ndependent” Data Marts: Being Stranded on Islands of Data - Part 1 —  Enterprise Information Management Institute">
            <a:extLst>
              <a:ext uri="{FF2B5EF4-FFF2-40B4-BE49-F238E27FC236}">
                <a16:creationId xmlns:a16="http://schemas.microsoft.com/office/drawing/2014/main" id="{A62C6401-F337-ADFC-D0D6-B9FBEEDF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288443"/>
            <a:ext cx="10972799" cy="864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02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Yer Tutucusu 25">
            <a:extLst>
              <a:ext uri="{FF2B5EF4-FFF2-40B4-BE49-F238E27FC236}">
                <a16:creationId xmlns:a16="http://schemas.microsoft.com/office/drawing/2014/main" id="{FE6C56AF-BB48-4474-84E4-79F6EA7FE0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 b="8640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A01079-291E-4ECF-ACB2-53018DFE72FB}"/>
              </a:ext>
            </a:extLst>
          </p:cNvPr>
          <p:cNvSpPr/>
          <p:nvPr/>
        </p:nvSpPr>
        <p:spPr>
          <a:xfrm>
            <a:off x="3156973" y="1272610"/>
            <a:ext cx="13790154" cy="8764131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FA81E18E-88F8-4481-B813-266BCEB75D10}"/>
              </a:ext>
            </a:extLst>
          </p:cNvPr>
          <p:cNvSpPr txBox="1">
            <a:spLocks/>
          </p:cNvSpPr>
          <p:nvPr/>
        </p:nvSpPr>
        <p:spPr>
          <a:xfrm>
            <a:off x="5208608" y="3334041"/>
            <a:ext cx="9686880" cy="356042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511" b="1" dirty="0">
              <a:solidFill>
                <a:schemeClr val="bg1"/>
              </a:solidFill>
              <a:latin typeface="+mn-lt"/>
              <a:ea typeface="Source Sans Pro Black" panose="020B0803030403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B3FCDF-458E-41F9-B50B-584CAA66AE49}"/>
              </a:ext>
            </a:extLst>
          </p:cNvPr>
          <p:cNvGrpSpPr/>
          <p:nvPr/>
        </p:nvGrpSpPr>
        <p:grpSpPr>
          <a:xfrm>
            <a:off x="13497497" y="8136335"/>
            <a:ext cx="1683171" cy="822340"/>
            <a:chOff x="4492546" y="1990497"/>
            <a:chExt cx="1020748" cy="49870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94C9AC-696B-46CC-9EF4-575192040433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611751-E931-4FD9-92E5-DE522A238FB1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EB3EB0-D2A9-4C1D-994C-B7539F767E6F}"/>
              </a:ext>
            </a:extLst>
          </p:cNvPr>
          <p:cNvGrpSpPr/>
          <p:nvPr/>
        </p:nvGrpSpPr>
        <p:grpSpPr>
          <a:xfrm flipH="1" flipV="1">
            <a:off x="4973164" y="243334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5716DD7-9C2C-419A-B2A2-0BBB0156832E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1F2F8A-D2A8-432C-A9C0-B45630159E43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Resim 19">
            <a:extLst>
              <a:ext uri="{FF2B5EF4-FFF2-40B4-BE49-F238E27FC236}">
                <a16:creationId xmlns:a16="http://schemas.microsoft.com/office/drawing/2014/main" id="{2E17A011-8564-449C-991A-0D3013C9B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98" y="3249437"/>
            <a:ext cx="4224634" cy="1536231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0A15B8B4-2A13-4DF7-99BB-61892644385E}"/>
              </a:ext>
            </a:extLst>
          </p:cNvPr>
          <p:cNvSpPr txBox="1"/>
          <p:nvPr/>
        </p:nvSpPr>
        <p:spPr>
          <a:xfrm rot="16200000">
            <a:off x="16124709" y="8913377"/>
            <a:ext cx="2193766" cy="29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979" baseline="30000" dirty="0">
                <a:solidFill>
                  <a:schemeClr val="bg1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www.dip.com.tr</a:t>
            </a:r>
            <a:endParaRPr lang="en-GB" sz="1979" baseline="30000" dirty="0">
              <a:solidFill>
                <a:schemeClr val="bg1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3F976F97-24C2-6AC3-4449-EE4F626029B8}"/>
              </a:ext>
            </a:extLst>
          </p:cNvPr>
          <p:cNvSpPr txBox="1">
            <a:spLocks/>
          </p:cNvSpPr>
          <p:nvPr/>
        </p:nvSpPr>
        <p:spPr>
          <a:xfrm>
            <a:off x="5202258" y="5543309"/>
            <a:ext cx="9610998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800" dirty="0" err="1">
                <a:solidFill>
                  <a:schemeClr val="bg1"/>
                </a:solidFill>
                <a:latin typeface="Calibri" panose="020F0502020204030204"/>
                <a:ea typeface="Source Sans Pro Black" panose="020B0803030403020204" pitchFamily="34" charset="0"/>
              </a:rPr>
              <a:t>Research</a:t>
            </a:r>
            <a:r>
              <a:rPr lang="tr-TR" sz="8800" dirty="0">
                <a:solidFill>
                  <a:schemeClr val="bg1"/>
                </a:solidFill>
                <a:latin typeface="Calibri" panose="020F0502020204030204"/>
                <a:ea typeface="Source Sans Pro Black" panose="020B0803030403020204" pitchFamily="34" charset="0"/>
              </a:rPr>
              <a:t> &amp; Development</a:t>
            </a:r>
            <a:endParaRPr lang="tr-TR" sz="8800" dirty="0">
              <a:solidFill>
                <a:schemeClr val="bg1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04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Flow</a:t>
            </a: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Designer</a:t>
            </a:r>
            <a:endParaRPr lang="tr-T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7877E551-D789-AE72-4CCF-3456CCE2E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0" y="2515661"/>
            <a:ext cx="18288000" cy="10277475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08D4DB0D-A3A3-8C06-644E-AFD07FD008B7}"/>
              </a:ext>
            </a:extLst>
          </p:cNvPr>
          <p:cNvGrpSpPr/>
          <p:nvPr/>
        </p:nvGrpSpPr>
        <p:grpSpPr>
          <a:xfrm>
            <a:off x="10204450" y="5121275"/>
            <a:ext cx="3048000" cy="1452726"/>
            <a:chOff x="3014939" y="6704955"/>
            <a:chExt cx="2999958" cy="1853583"/>
          </a:xfrm>
        </p:grpSpPr>
        <p:sp>
          <p:nvSpPr>
            <p:cNvPr id="6" name="Speech Bubble: Rectangle with Corners Rounded 7">
              <a:extLst>
                <a:ext uri="{FF2B5EF4-FFF2-40B4-BE49-F238E27FC236}">
                  <a16:creationId xmlns:a16="http://schemas.microsoft.com/office/drawing/2014/main" id="{E684BCD7-2474-A3D3-CED5-044ED369E092}"/>
                </a:ext>
              </a:extLst>
            </p:cNvPr>
            <p:cNvSpPr/>
            <p:nvPr/>
          </p:nvSpPr>
          <p:spPr>
            <a:xfrm rot="10800000">
              <a:off x="3014939" y="6704955"/>
              <a:ext cx="2999958" cy="1853583"/>
            </a:xfrm>
            <a:prstGeom prst="wedgeRoundRectCallout">
              <a:avLst>
                <a:gd name="adj1" fmla="val -20364"/>
                <a:gd name="adj2" fmla="val -78140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EE08230C-BB45-3DD8-4544-510147CED0B1}"/>
                </a:ext>
              </a:extLst>
            </p:cNvPr>
            <p:cNvSpPr txBox="1"/>
            <p:nvPr/>
          </p:nvSpPr>
          <p:spPr>
            <a:xfrm>
              <a:off x="3144004" y="6943149"/>
              <a:ext cx="2802957" cy="15315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b="1" dirty="0"/>
                <a:t>Query Step</a:t>
              </a:r>
            </a:p>
            <a:p>
              <a:pPr algn="ctr"/>
              <a:r>
                <a:rPr lang="tr-TR" b="1" dirty="0" err="1"/>
                <a:t>Mapping</a:t>
              </a:r>
              <a:r>
                <a:rPr lang="tr-TR" b="1" dirty="0"/>
                <a:t> Step</a:t>
              </a:r>
            </a:p>
            <a:p>
              <a:pPr algn="ctr"/>
              <a:r>
                <a:rPr lang="tr-TR" b="1" dirty="0" err="1"/>
                <a:t>Package</a:t>
              </a:r>
              <a:r>
                <a:rPr lang="tr-TR" b="1" dirty="0"/>
                <a:t> Step</a:t>
              </a:r>
            </a:p>
            <a:p>
              <a:pPr algn="ctr"/>
              <a:r>
                <a:rPr lang="tr-TR" b="1" dirty="0"/>
                <a:t>Web Service Step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48574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Column</a:t>
            </a: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Similarity</a:t>
            </a: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Clustering </a:t>
            </a: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using</a:t>
            </a: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ML</a:t>
            </a:r>
            <a:endParaRPr lang="tr-T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34EB8872-AB4F-BBF4-3722-6AE31152F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450" y="2286015"/>
            <a:ext cx="12375280" cy="203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10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Business Domain </a:t>
            </a: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Suggestion</a:t>
            </a: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using</a:t>
            </a: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GenAI</a:t>
            </a:r>
            <a:endParaRPr lang="tr-T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Resim 14">
            <a:extLst>
              <a:ext uri="{FF2B5EF4-FFF2-40B4-BE49-F238E27FC236}">
                <a16:creationId xmlns:a16="http://schemas.microsoft.com/office/drawing/2014/main" id="{AECA2D4F-C53E-351E-9BB9-C094566C8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7" y="3136900"/>
            <a:ext cx="9096375" cy="672465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DB5D2B7-68D0-B2B7-4F3C-2EC50D1FC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213" y="1941871"/>
            <a:ext cx="12818887" cy="104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9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Text</a:t>
            </a: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to</a:t>
            </a: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SQL </a:t>
            </a: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GenAI</a:t>
            </a:r>
            <a:endParaRPr lang="tr-T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18C35028-BF7C-7F72-0E27-9889F553786E}"/>
              </a:ext>
            </a:extLst>
          </p:cNvPr>
          <p:cNvSpPr txBox="1"/>
          <p:nvPr/>
        </p:nvSpPr>
        <p:spPr>
          <a:xfrm>
            <a:off x="3582257" y="2591983"/>
            <a:ext cx="6469793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Şirketin satışları toplamını hesaplayan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sql'i</a:t>
            </a:r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yazabilir misin?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pPr lvl="2"/>
            <a:r>
              <a:rPr lang="en-US" sz="2000" dirty="0">
                <a:solidFill>
                  <a:srgbClr val="002060"/>
                </a:solidFill>
                <a:highlight>
                  <a:srgbClr val="FCFCFC"/>
                </a:highlight>
              </a:rPr>
              <a:t>SELECT 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highlight>
                  <a:srgbClr val="FCFCFC"/>
                </a:highlight>
              </a:rPr>
              <a:t>    SUM(</a:t>
            </a:r>
            <a:r>
              <a:rPr lang="en-US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oi.UNIT_PRICE</a:t>
            </a:r>
            <a:r>
              <a:rPr lang="en-US" sz="2000" dirty="0">
                <a:solidFill>
                  <a:srgbClr val="002060"/>
                </a:solidFill>
                <a:highlight>
                  <a:srgbClr val="FCFCFC"/>
                </a:highlight>
              </a:rPr>
              <a:t> * </a:t>
            </a:r>
            <a:r>
              <a:rPr lang="en-US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oi.QUANTITY</a:t>
            </a:r>
            <a:r>
              <a:rPr lang="en-US" sz="2000" dirty="0">
                <a:solidFill>
                  <a:srgbClr val="002060"/>
                </a:solidFill>
                <a:highlight>
                  <a:srgbClr val="FCFCFC"/>
                </a:highlight>
              </a:rPr>
              <a:t>) AS TOTAL_SALES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highlight>
                  <a:srgbClr val="FCFCFC"/>
                </a:highlight>
              </a:rPr>
              <a:t>FROM 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  <a:highlight>
                  <a:srgbClr val="FCFCFC"/>
                </a:highlight>
              </a:rPr>
              <a:t>    SAMPLE.ORDER_ITEMS oi</a:t>
            </a:r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Hangi ürün gruplarında en çok ürün satılmış, ilk 5 ürün grubunu bulan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sql'i</a:t>
            </a:r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yazar mısın?</a:t>
            </a:r>
          </a:p>
          <a:p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	SELECT </a:t>
            </a: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PC.CATEGORY_NAME AS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ÜrünGrubu</a:t>
            </a:r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,</a:t>
            </a: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COUNT(PI.PRODUCT_ID) AS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SatışSayısı</a:t>
            </a:r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FROM </a:t>
            </a: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PRODUCT_CATEGORIES PC</a:t>
            </a: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JOIN PRODUCTS P ON PC.CATEGORY_ID = P.CATEGORY_ID</a:t>
            </a: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JOIN ORDER_ITEMS PI ON P.PRODUCT_ID = PI.PRODUCT_ID</a:t>
            </a: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GROUP BY </a:t>
            </a: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PC.CATEGORY_NAME</a:t>
            </a: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ORDER BY </a:t>
            </a: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SatışSayısı</a:t>
            </a:r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DESC</a:t>
            </a:r>
          </a:p>
          <a:p>
            <a:pPr lvl="2"/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LIMIT 5;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5270945-FDA4-F056-EEC4-F9E4F85F9633}"/>
              </a:ext>
            </a:extLst>
          </p:cNvPr>
          <p:cNvSpPr txBox="1"/>
          <p:nvPr/>
        </p:nvSpPr>
        <p:spPr>
          <a:xfrm>
            <a:off x="11258830" y="2591983"/>
            <a:ext cx="6881246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En çok sipariş geçen ilk 5 firma isimleri nelerdir?</a:t>
            </a:r>
          </a:p>
          <a:p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SELECT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C.NAME AS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Firmaİsmi</a:t>
            </a:r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,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COUNT(O.ORDER_ID) AS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SiparişSayısı</a:t>
            </a:r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FROM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ORDERS O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JOIN CUSTOMERS C ON O.CUSTOMER_ID = C.CUSTOMER_ID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GROUP BY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C.NAME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ORDER BY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SiparişSayısı</a:t>
            </a:r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DESC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LIMIT 5;</a:t>
            </a:r>
          </a:p>
          <a:p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Toplam fiyat olarak en çok sipariş geçen 5 firma ismi?</a:t>
            </a:r>
          </a:p>
          <a:p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SELECT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C.NAME AS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Firmaİsmi</a:t>
            </a:r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,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SUM(OI.UNIT_PRICE * OI.QUANTITY) AS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ToplamFiyat</a:t>
            </a:r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FROM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ORDER_ITEMS OI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JOIN ORDERS O ON OI.ORDER_ID = O.ORDER_ID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JOIN CUSTOMERS C ON O.CUSTOMER_ID = C.CUSTOMER_ID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GROUP BY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C.NAME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ORDER BY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Toplam Fiyat DESC</a:t>
            </a:r>
          </a:p>
        </p:txBody>
      </p:sp>
    </p:spTree>
    <p:extLst>
      <p:ext uri="{BB962C8B-B14F-4D97-AF65-F5344CB8AC3E}">
        <p14:creationId xmlns:p14="http://schemas.microsoft.com/office/powerpoint/2010/main" val="31089637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Text</a:t>
            </a: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</a:t>
            </a: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to</a:t>
            </a:r>
            <a:r>
              <a:rPr lang="tr-TR" sz="72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 SQL </a:t>
            </a:r>
            <a:r>
              <a:rPr lang="tr-TR" sz="72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  <a:cs typeface="Calibri"/>
              </a:rPr>
              <a:t>GenAI</a:t>
            </a:r>
            <a:endParaRPr lang="tr-T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9B7B75C2-5FBC-7BF2-A9DA-35D53F764B21}"/>
              </a:ext>
            </a:extLst>
          </p:cNvPr>
          <p:cNvSpPr txBox="1"/>
          <p:nvPr/>
        </p:nvSpPr>
        <p:spPr>
          <a:xfrm>
            <a:off x="2432050" y="3261428"/>
            <a:ext cx="6479443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24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Geçen yıl en çok sipariş verilen ürün hangisidir?</a:t>
            </a:r>
          </a:p>
          <a:p>
            <a:endParaRPr lang="tr-TR" sz="24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SELECT 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  P.PRODUCT_NAME AS </a:t>
            </a:r>
            <a:r>
              <a:rPr lang="tr-TR" sz="2400" dirty="0" err="1">
                <a:solidFill>
                  <a:srgbClr val="002060"/>
                </a:solidFill>
                <a:highlight>
                  <a:srgbClr val="FCFCFC"/>
                </a:highlight>
              </a:rPr>
              <a:t>Ürünİsmi</a:t>
            </a:r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,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  COUNT(OI.ORDER_ID) AS </a:t>
            </a:r>
            <a:r>
              <a:rPr lang="tr-TR" sz="2400" dirty="0" err="1">
                <a:solidFill>
                  <a:srgbClr val="002060"/>
                </a:solidFill>
                <a:highlight>
                  <a:srgbClr val="FCFCFC"/>
                </a:highlight>
              </a:rPr>
              <a:t>SiparişSayısı</a:t>
            </a:r>
            <a:endParaRPr lang="tr-TR" sz="24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FROM 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  ORDER_ITEMS OI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  JOIN ORDERS O ON OI.ORDER_ID = O.ORDER_ID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  JOIN PRODUCTS P ON OI.PRODUCT_ID = P.PRODUCT_ID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WHERE 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  EXTRACT(YEAR FROM O.ORDER_DATE) = EXTRACT(YEAR FROM CURRENT_DATE) - 1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GROUP BY 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  P.PRODUCT_NAME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ORDER BY 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  </a:t>
            </a:r>
            <a:r>
              <a:rPr lang="tr-TR" sz="2400" dirty="0" err="1">
                <a:solidFill>
                  <a:srgbClr val="002060"/>
                </a:solidFill>
                <a:highlight>
                  <a:srgbClr val="FCFCFC"/>
                </a:highlight>
              </a:rPr>
              <a:t>SiparişSayısı</a:t>
            </a:r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 DESC</a:t>
            </a:r>
          </a:p>
          <a:p>
            <a:r>
              <a:rPr lang="tr-TR" sz="2400" dirty="0">
                <a:solidFill>
                  <a:srgbClr val="002060"/>
                </a:solidFill>
                <a:highlight>
                  <a:srgbClr val="FCFCFC"/>
                </a:highlight>
              </a:rPr>
              <a:t>LIMIT 1;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E3DB2769-AEC4-172E-0CC2-19EB1CFF98B5}"/>
              </a:ext>
            </a:extLst>
          </p:cNvPr>
          <p:cNvSpPr txBox="1"/>
          <p:nvPr/>
        </p:nvSpPr>
        <p:spPr>
          <a:xfrm>
            <a:off x="10297166" y="3571394"/>
            <a:ext cx="7445102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Geçen yılki satışlarını %10 arttırmış müşteriler hangileridir?</a:t>
            </a:r>
          </a:p>
          <a:p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SELECT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C.NAME AS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Müşteriİsmi</a:t>
            </a:r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,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SUM(OI.UNIT_PRICE * OI.QUANTITY) AS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GeçenYılıkiSatış</a:t>
            </a:r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,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SUM(OI2.UNIT_PRICE * OI2.QUANTITY) AS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BuYılıkiSatış</a:t>
            </a:r>
            <a:endParaRPr lang="tr-TR" sz="2000" dirty="0">
              <a:solidFill>
                <a:srgbClr val="002060"/>
              </a:solidFill>
              <a:highlight>
                <a:srgbClr val="FCFCFC"/>
              </a:highlight>
            </a:endParaRP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FROM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CUSTOMERS C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JOIN ORDERS O ON C.CUSTOMER_ID = O.CUSTOMER_ID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JOIN ORDER_ITEMS OI ON O.ORDER_ID = OI.ORDER_ID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JOIN ORDER_ITEMS OI2 ON C.CUSTOMER_ID = OI2.CUSTOMER_ID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WHERE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EXTRACT(YEAR FROM O.ORDER_DATE) = EXTRACT(YEAR FROM SYSTIMESTAMP) - 1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AND EXTRACT(YEAR FROM OI2.ORDER_DATE) = EXTRACT(YEAR FROM SYSTIMESTAMP)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GROUP BY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C.NAME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HAVING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(SUM(OI2.UNIT_PRICE * OI2.QUANTITY) - SUM(OI.UNIT_PRICE * OI.QUANTITY)) / SUM(OI.UNIT_PRICE * OI.QUANTITY) * 100 &gt; 10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ORDER BY </a:t>
            </a:r>
          </a:p>
          <a:p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 </a:t>
            </a:r>
            <a:r>
              <a:rPr lang="tr-TR" sz="2000" dirty="0" err="1">
                <a:solidFill>
                  <a:srgbClr val="002060"/>
                </a:solidFill>
                <a:highlight>
                  <a:srgbClr val="FCFCFC"/>
                </a:highlight>
              </a:rPr>
              <a:t>GeçenYılıkiSatış</a:t>
            </a:r>
            <a:r>
              <a:rPr lang="tr-TR" sz="2000" dirty="0">
                <a:solidFill>
                  <a:srgbClr val="002060"/>
                </a:solidFill>
                <a:highlight>
                  <a:srgbClr val="FCFCFC"/>
                </a:highlight>
              </a:rPr>
              <a:t> DESC;</a:t>
            </a:r>
          </a:p>
        </p:txBody>
      </p:sp>
    </p:spTree>
    <p:extLst>
      <p:ext uri="{BB962C8B-B14F-4D97-AF65-F5344CB8AC3E}">
        <p14:creationId xmlns:p14="http://schemas.microsoft.com/office/powerpoint/2010/main" val="4183053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mond 17">
            <a:extLst>
              <a:ext uri="{FF2B5EF4-FFF2-40B4-BE49-F238E27FC236}">
                <a16:creationId xmlns:a16="http://schemas.microsoft.com/office/drawing/2014/main" id="{AB9BDA75-BBD4-4851-8425-431C6978D5F4}"/>
              </a:ext>
            </a:extLst>
          </p:cNvPr>
          <p:cNvSpPr/>
          <p:nvPr/>
        </p:nvSpPr>
        <p:spPr>
          <a:xfrm>
            <a:off x="12299726" y="945673"/>
            <a:ext cx="6773359" cy="6773359"/>
          </a:xfrm>
          <a:prstGeom prst="diamond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>
              <a:latin typeface="Lato Light" panose="020F0302020204030203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2D96C4-E6FC-4B17-911C-354184D8DE0F}"/>
              </a:ext>
            </a:extLst>
          </p:cNvPr>
          <p:cNvSpPr/>
          <p:nvPr/>
        </p:nvSpPr>
        <p:spPr>
          <a:xfrm>
            <a:off x="7372951" y="9191199"/>
            <a:ext cx="5613199" cy="73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1484" dirty="0">
                <a:solidFill>
                  <a:srgbClr val="002060"/>
                </a:solidFill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İçerenköy Mah. Karaman Çiftlik Yolu Cad. Kar Plaza Blok No:47 Kapı No:14 Ataşehir-İstanbul, Türkiye</a:t>
            </a:r>
            <a:endParaRPr lang="en-US" sz="1484" dirty="0">
              <a:solidFill>
                <a:srgbClr val="002060"/>
              </a:solidFill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6A81F8-D76B-43B0-A54F-81DC57C7BA49}"/>
              </a:ext>
            </a:extLst>
          </p:cNvPr>
          <p:cNvSpPr txBox="1"/>
          <p:nvPr/>
        </p:nvSpPr>
        <p:spPr>
          <a:xfrm>
            <a:off x="7372951" y="8782119"/>
            <a:ext cx="5613199" cy="346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49" b="1" spc="495" dirty="0">
                <a:solidFill>
                  <a:srgbClr val="002060"/>
                </a:solidFill>
                <a:latin typeface="Lato" panose="020F05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www.dip.com.tr</a:t>
            </a:r>
            <a:endParaRPr lang="en-US" sz="1649" b="1" spc="495" dirty="0">
              <a:solidFill>
                <a:srgbClr val="002060"/>
              </a:solidFill>
              <a:latin typeface="Lato" panose="020F05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519630-25C0-4AAC-8340-37DD92951208}"/>
              </a:ext>
            </a:extLst>
          </p:cNvPr>
          <p:cNvSpPr txBox="1"/>
          <p:nvPr/>
        </p:nvSpPr>
        <p:spPr>
          <a:xfrm>
            <a:off x="7251776" y="6020376"/>
            <a:ext cx="5514808" cy="90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277" dirty="0">
                <a:solidFill>
                  <a:srgbClr val="002060"/>
                </a:solidFill>
                <a:latin typeface="Bebas Neue" panose="020B0606020202050201" pitchFamily="34" charset="0"/>
                <a:ea typeface="Source Sans Pro" panose="020B0503030403020204" pitchFamily="34" charset="0"/>
              </a:rPr>
              <a:t>TEŞEKKÜR EDERİZ</a:t>
            </a:r>
            <a:endParaRPr lang="en-US" sz="5277" dirty="0">
              <a:solidFill>
                <a:srgbClr val="002060"/>
              </a:solidFill>
              <a:latin typeface="Bebas Neue" panose="020B0606020202050201" pitchFamily="34" charset="0"/>
              <a:ea typeface="Source Sans Pro" panose="020B0503030403020204" pitchFamily="34" charset="0"/>
            </a:endParaRPr>
          </a:p>
        </p:txBody>
      </p:sp>
      <p:pic>
        <p:nvPicPr>
          <p:cNvPr id="13" name="Resim Yer Tutucusu 12">
            <a:extLst>
              <a:ext uri="{FF2B5EF4-FFF2-40B4-BE49-F238E27FC236}">
                <a16:creationId xmlns:a16="http://schemas.microsoft.com/office/drawing/2014/main" id="{965CF593-0B23-4D1E-BB58-4C0A34EA96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r="16010"/>
          <a:stretch>
            <a:fillRect/>
          </a:stretch>
        </p:blipFill>
        <p:spPr/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E109E15-524B-4457-93FC-D980704A1F59}"/>
              </a:ext>
            </a:extLst>
          </p:cNvPr>
          <p:cNvGrpSpPr/>
          <p:nvPr/>
        </p:nvGrpSpPr>
        <p:grpSpPr>
          <a:xfrm>
            <a:off x="10323422" y="6491299"/>
            <a:ext cx="2233542" cy="1091233"/>
            <a:chOff x="4492546" y="1990497"/>
            <a:chExt cx="1020748" cy="49870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18786E8-F8F8-4AFC-8FB3-85906BA26EDA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33303B-9AAF-4360-AD61-6A85A40D6945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978CF722-29DF-48D4-8888-2E42A4127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0691" y="7245075"/>
            <a:ext cx="2424307" cy="1417990"/>
          </a:xfrm>
          <a:prstGeom prst="rect">
            <a:avLst/>
          </a:prstGeom>
        </p:spPr>
      </p:pic>
      <p:pic>
        <p:nvPicPr>
          <p:cNvPr id="5" name="Resim Yer Tutucusu 4">
            <a:extLst>
              <a:ext uri="{FF2B5EF4-FFF2-40B4-BE49-F238E27FC236}">
                <a16:creationId xmlns:a16="http://schemas.microsoft.com/office/drawing/2014/main" id="{FC6F984B-FEFD-4526-A50F-8603DEC1C6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  <p:pic>
        <p:nvPicPr>
          <p:cNvPr id="15" name="Resim Yer Tutucusu 14">
            <a:extLst>
              <a:ext uri="{FF2B5EF4-FFF2-40B4-BE49-F238E27FC236}">
                <a16:creationId xmlns:a16="http://schemas.microsoft.com/office/drawing/2014/main" id="{C0BA0991-51BB-40DD-B5D9-F1A2B17015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2509"/>
          <a:stretch>
            <a:fillRect/>
          </a:stretch>
        </p:blipFill>
        <p:spPr/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F9CDA92-BA57-4D22-BD96-03DC8473E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5466" y="10392524"/>
            <a:ext cx="793169" cy="39265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A4690B1-8F6C-B9D9-5F84-5862F3E2420D}"/>
              </a:ext>
            </a:extLst>
          </p:cNvPr>
          <p:cNvSpPr txBox="1"/>
          <p:nvPr/>
        </p:nvSpPr>
        <p:spPr>
          <a:xfrm>
            <a:off x="19039882" y="10669105"/>
            <a:ext cx="90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27/27</a:t>
            </a:r>
          </a:p>
        </p:txBody>
      </p:sp>
    </p:spTree>
    <p:extLst>
      <p:ext uri="{BB962C8B-B14F-4D97-AF65-F5344CB8AC3E}">
        <p14:creationId xmlns:p14="http://schemas.microsoft.com/office/powerpoint/2010/main" val="186897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</a:t>
            </a: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Governance</a:t>
            </a: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Market </a:t>
            </a: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Growth</a:t>
            </a:r>
            <a:endParaRPr lang="en-US" sz="52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63921AF4-C944-D328-B5E5-0FEF2E7E689A}"/>
              </a:ext>
            </a:extLst>
          </p:cNvPr>
          <p:cNvSpPr/>
          <p:nvPr/>
        </p:nvSpPr>
        <p:spPr>
          <a:xfrm>
            <a:off x="6095207" y="2092823"/>
            <a:ext cx="3957321" cy="175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/>
              <a:t>Market Size</a:t>
            </a:r>
          </a:p>
          <a:p>
            <a:r>
              <a:rPr lang="tr-TR" sz="5400" dirty="0"/>
              <a:t>$3.6</a:t>
            </a:r>
            <a:r>
              <a:rPr lang="tr-TR" sz="3600" dirty="0"/>
              <a:t>Billion</a:t>
            </a:r>
            <a:r>
              <a:rPr lang="tr-TR" sz="5400" dirty="0"/>
              <a:t> </a:t>
            </a:r>
          </a:p>
          <a:p>
            <a:r>
              <a:rPr lang="tr-TR" sz="2800" dirty="0"/>
              <a:t>2023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1A9B06C2-F246-1C5C-CDC8-BB41087588D0}"/>
              </a:ext>
            </a:extLst>
          </p:cNvPr>
          <p:cNvSpPr/>
          <p:nvPr/>
        </p:nvSpPr>
        <p:spPr>
          <a:xfrm>
            <a:off x="10124746" y="2092823"/>
            <a:ext cx="3957321" cy="175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/>
              <a:t>Market Size </a:t>
            </a:r>
            <a:r>
              <a:rPr lang="tr-TR" sz="2400" dirty="0" err="1"/>
              <a:t>Estimation</a:t>
            </a:r>
            <a:endParaRPr lang="tr-TR" sz="2400" dirty="0"/>
          </a:p>
          <a:p>
            <a:r>
              <a:rPr lang="tr-TR" sz="5400" dirty="0"/>
              <a:t>$19.8</a:t>
            </a:r>
            <a:r>
              <a:rPr lang="tr-TR" sz="3600" dirty="0"/>
              <a:t>Billion</a:t>
            </a:r>
            <a:r>
              <a:rPr lang="tr-TR" sz="5400" dirty="0"/>
              <a:t> </a:t>
            </a:r>
          </a:p>
          <a:p>
            <a:r>
              <a:rPr lang="tr-TR" sz="2800" dirty="0"/>
              <a:t>2032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F901E74D-A666-DCFD-81DB-41E5B08D6633}"/>
              </a:ext>
            </a:extLst>
          </p:cNvPr>
          <p:cNvSpPr/>
          <p:nvPr/>
        </p:nvSpPr>
        <p:spPr>
          <a:xfrm>
            <a:off x="14154285" y="2073275"/>
            <a:ext cx="3957321" cy="1752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/>
              <a:t>CAGR</a:t>
            </a:r>
          </a:p>
          <a:p>
            <a:r>
              <a:rPr lang="tr-TR" sz="5400" dirty="0"/>
              <a:t>%20.6</a:t>
            </a:r>
          </a:p>
          <a:p>
            <a:r>
              <a:rPr lang="tr-TR" sz="2800" dirty="0"/>
              <a:t>2023-2032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1D2FEC6C-4DA3-278C-CDE9-8DD38384DBAE}"/>
              </a:ext>
            </a:extLst>
          </p:cNvPr>
          <p:cNvSpPr/>
          <p:nvPr/>
        </p:nvSpPr>
        <p:spPr>
          <a:xfrm>
            <a:off x="2561133" y="2149475"/>
            <a:ext cx="3488568" cy="1752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Global Data </a:t>
            </a:r>
            <a:r>
              <a:rPr lang="tr-TR" sz="3200" dirty="0" err="1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Governance</a:t>
            </a:r>
            <a:r>
              <a:rPr lang="tr-TR" sz="3200" dirty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> Market Size</a:t>
            </a:r>
          </a:p>
        </p:txBody>
      </p:sp>
      <p:pic>
        <p:nvPicPr>
          <p:cNvPr id="40" name="Picture 18">
            <a:extLst>
              <a:ext uri="{FF2B5EF4-FFF2-40B4-BE49-F238E27FC236}">
                <a16:creationId xmlns:a16="http://schemas.microsoft.com/office/drawing/2014/main" id="{66C7EF68-0337-7818-043F-21D95AB27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69" t="33408" r="21208" b="14457"/>
          <a:stretch/>
        </p:blipFill>
        <p:spPr>
          <a:xfrm>
            <a:off x="2561132" y="4511675"/>
            <a:ext cx="14217447" cy="6553200"/>
          </a:xfrm>
          <a:prstGeom prst="rect">
            <a:avLst/>
          </a:prstGeom>
        </p:spPr>
      </p:pic>
      <p:sp>
        <p:nvSpPr>
          <p:cNvPr id="41" name="TextBox 1">
            <a:extLst>
              <a:ext uri="{FF2B5EF4-FFF2-40B4-BE49-F238E27FC236}">
                <a16:creationId xmlns:a16="http://schemas.microsoft.com/office/drawing/2014/main" id="{ED97B053-5EE0-E141-C112-10E6F0978A4C}"/>
              </a:ext>
            </a:extLst>
          </p:cNvPr>
          <p:cNvSpPr txBox="1"/>
          <p:nvPr/>
        </p:nvSpPr>
        <p:spPr>
          <a:xfrm>
            <a:off x="188559" y="10326211"/>
            <a:ext cx="4152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kern="0" dirty="0">
                <a:solidFill>
                  <a:srgbClr val="0B1F2F"/>
                </a:solidFill>
                <a:latin typeface="Neue Haas Grotesk Text Pro"/>
              </a:rPr>
              <a:t>Source: </a:t>
            </a:r>
            <a:r>
              <a:rPr lang="en-US" sz="1050" kern="0" dirty="0">
                <a:solidFill>
                  <a:srgbClr val="0B1F2F"/>
                </a:solidFill>
                <a:latin typeface="Neue Haas Grotesk Text Pro"/>
              </a:rPr>
              <a:t>From Trends in Data Management 2023, a DATAVERSITY Report, by Donna Burbank and Michelle 17 Knight Global Data Strategy, Ltd. 2024 Tools &amp; Platforms Applying a Structured Data Governance </a:t>
            </a:r>
            <a:endParaRPr lang="tr-TR" sz="1050" kern="0" dirty="0">
              <a:solidFill>
                <a:srgbClr val="0B1F2F"/>
              </a:solidFill>
              <a:latin typeface="Neue Haas Grotesk Text Pro"/>
            </a:endParaRP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9F2EE627-A8A7-0115-7C2B-CD8A9006F36A}"/>
              </a:ext>
            </a:extLst>
          </p:cNvPr>
          <p:cNvSpPr/>
          <p:nvPr/>
        </p:nvSpPr>
        <p:spPr>
          <a:xfrm>
            <a:off x="5759452" y="6450541"/>
            <a:ext cx="1600200" cy="4741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F891BB33-8F15-38F8-2A69-4B7752EB353C}"/>
              </a:ext>
            </a:extLst>
          </p:cNvPr>
          <p:cNvSpPr/>
          <p:nvPr/>
        </p:nvSpPr>
        <p:spPr>
          <a:xfrm>
            <a:off x="4794250" y="7009342"/>
            <a:ext cx="2565402" cy="4741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F4B13451-DBB3-8B88-7F6D-2B8B164F2B1F}"/>
              </a:ext>
            </a:extLst>
          </p:cNvPr>
          <p:cNvSpPr/>
          <p:nvPr/>
        </p:nvSpPr>
        <p:spPr>
          <a:xfrm>
            <a:off x="4794250" y="7568143"/>
            <a:ext cx="2565402" cy="4741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603E9ACE-4EC2-6D2C-74E7-4B8E46430C2D}"/>
              </a:ext>
            </a:extLst>
          </p:cNvPr>
          <p:cNvSpPr/>
          <p:nvPr/>
        </p:nvSpPr>
        <p:spPr>
          <a:xfrm>
            <a:off x="5403850" y="8757708"/>
            <a:ext cx="1955802" cy="4741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Dikdörtgen: Köşeleri Yuvarlatılmış 45">
            <a:extLst>
              <a:ext uri="{FF2B5EF4-FFF2-40B4-BE49-F238E27FC236}">
                <a16:creationId xmlns:a16="http://schemas.microsoft.com/office/drawing/2014/main" id="{006E23CD-B4E2-7A22-3725-6CBCF29BE31F}"/>
              </a:ext>
            </a:extLst>
          </p:cNvPr>
          <p:cNvSpPr/>
          <p:nvPr/>
        </p:nvSpPr>
        <p:spPr>
          <a:xfrm>
            <a:off x="5403850" y="9898093"/>
            <a:ext cx="1955802" cy="4741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22A5060E-ECBA-EEBF-CA4B-426E277DEAE3}"/>
              </a:ext>
            </a:extLst>
          </p:cNvPr>
          <p:cNvSpPr/>
          <p:nvPr/>
        </p:nvSpPr>
        <p:spPr>
          <a:xfrm>
            <a:off x="5403850" y="10480676"/>
            <a:ext cx="1955802" cy="4741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9" name="Group 5">
            <a:extLst>
              <a:ext uri="{FF2B5EF4-FFF2-40B4-BE49-F238E27FC236}">
                <a16:creationId xmlns:a16="http://schemas.microsoft.com/office/drawing/2014/main" id="{1DA2EB8B-AC5F-7E60-1024-1F063879A8A7}"/>
              </a:ext>
            </a:extLst>
          </p:cNvPr>
          <p:cNvGrpSpPr/>
          <p:nvPr/>
        </p:nvGrpSpPr>
        <p:grpSpPr>
          <a:xfrm>
            <a:off x="450850" y="6319616"/>
            <a:ext cx="2874671" cy="1853583"/>
            <a:chOff x="3014939" y="6800702"/>
            <a:chExt cx="2310101" cy="1853583"/>
          </a:xfrm>
        </p:grpSpPr>
        <p:sp>
          <p:nvSpPr>
            <p:cNvPr id="50" name="Speech Bubble: Rectangle with Corners Rounded 3">
              <a:extLst>
                <a:ext uri="{FF2B5EF4-FFF2-40B4-BE49-F238E27FC236}">
                  <a16:creationId xmlns:a16="http://schemas.microsoft.com/office/drawing/2014/main" id="{4D6541A0-3213-6D62-1BA2-1DBB2331FFBC}"/>
                </a:ext>
              </a:extLst>
            </p:cNvPr>
            <p:cNvSpPr/>
            <p:nvPr/>
          </p:nvSpPr>
          <p:spPr>
            <a:xfrm rot="10800000">
              <a:off x="3014939" y="6800702"/>
              <a:ext cx="2310101" cy="1853583"/>
            </a:xfrm>
            <a:prstGeom prst="wedgeRoundRectCallout">
              <a:avLst>
                <a:gd name="adj1" fmla="val -86644"/>
                <a:gd name="adj2" fmla="val -22916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9DDEBCE5-8416-94F7-A4AF-AD9AB2CBA00F}"/>
                </a:ext>
              </a:extLst>
            </p:cNvPr>
            <p:cNvSpPr txBox="1"/>
            <p:nvPr/>
          </p:nvSpPr>
          <p:spPr>
            <a:xfrm>
              <a:off x="3254733" y="7078678"/>
              <a:ext cx="1750491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tr-TR" sz="2000" b="1" dirty="0" err="1">
                  <a:cs typeface="Calibri"/>
                </a:rPr>
                <a:t>Key</a:t>
              </a:r>
              <a:r>
                <a:rPr lang="tr-TR" sz="2000" b="1" dirty="0">
                  <a:cs typeface="Calibri"/>
                </a:rPr>
                <a:t> </a:t>
              </a:r>
              <a:r>
                <a:rPr lang="tr-TR" sz="2000" b="1" dirty="0" err="1">
                  <a:cs typeface="Calibri"/>
                </a:rPr>
                <a:t>Differentiator</a:t>
              </a:r>
              <a:r>
                <a:rPr lang="tr-TR" sz="2000" b="1" dirty="0">
                  <a:cs typeface="Calibri"/>
                </a:rPr>
                <a:t>: </a:t>
              </a:r>
              <a:r>
                <a:rPr lang="tr-TR" sz="2000" b="1" dirty="0">
                  <a:solidFill>
                    <a:schemeClr val="bg2">
                      <a:lumMod val="50000"/>
                    </a:schemeClr>
                  </a:solidFill>
                  <a:cs typeface="Calibri"/>
                </a:rPr>
                <a:t>DIP </a:t>
              </a:r>
              <a:r>
                <a:rPr lang="tr-TR" sz="2000" b="1" dirty="0" err="1">
                  <a:solidFill>
                    <a:schemeClr val="bg2">
                      <a:lumMod val="50000"/>
                    </a:schemeClr>
                  </a:solidFill>
                  <a:cs typeface="Calibri"/>
                </a:rPr>
                <a:t>Metaworks</a:t>
              </a:r>
              <a:r>
                <a:rPr lang="tr-TR" sz="2000" b="1" dirty="0">
                  <a:solidFill>
                    <a:schemeClr val="bg2">
                      <a:lumMod val="50000"/>
                    </a:schemeClr>
                  </a:solidFill>
                  <a:cs typeface="Calibri"/>
                </a:rPr>
                <a:t> </a:t>
              </a:r>
              <a:r>
                <a:rPr lang="tr-TR" sz="2000" b="1" dirty="0" err="1">
                  <a:solidFill>
                    <a:schemeClr val="bg2">
                      <a:lumMod val="50000"/>
                    </a:schemeClr>
                  </a:solidFill>
                  <a:cs typeface="Calibri"/>
                </a:rPr>
                <a:t>helps</a:t>
              </a:r>
              <a:r>
                <a:rPr lang="tr-TR" sz="2000" b="1" dirty="0">
                  <a:solidFill>
                    <a:schemeClr val="bg2">
                      <a:lumMod val="50000"/>
                    </a:schemeClr>
                  </a:solidFill>
                  <a:cs typeface="Calibri"/>
                </a:rPr>
                <a:t> in </a:t>
              </a:r>
              <a:r>
                <a:rPr lang="tr-TR" sz="2000" b="1" dirty="0" err="1">
                  <a:solidFill>
                    <a:schemeClr val="bg2">
                      <a:lumMod val="50000"/>
                    </a:schemeClr>
                  </a:solidFill>
                  <a:cs typeface="Calibri"/>
                </a:rPr>
                <a:t>these</a:t>
              </a:r>
              <a:r>
                <a:rPr lang="tr-TR" sz="2000" b="1" dirty="0">
                  <a:solidFill>
                    <a:schemeClr val="bg2">
                      <a:lumMod val="50000"/>
                    </a:schemeClr>
                  </a:solidFill>
                  <a:cs typeface="Calibri"/>
                </a:rPr>
                <a:t> </a:t>
              </a:r>
              <a:r>
                <a:rPr lang="tr-TR" sz="2000" b="1" dirty="0" err="1">
                  <a:solidFill>
                    <a:schemeClr val="bg2">
                      <a:lumMod val="50000"/>
                    </a:schemeClr>
                  </a:solidFill>
                  <a:cs typeface="Calibri"/>
                </a:rPr>
                <a:t>areas</a:t>
              </a:r>
              <a:r>
                <a:rPr lang="tr-TR" sz="2000" b="1" dirty="0">
                  <a:solidFill>
                    <a:schemeClr val="bg2">
                      <a:lumMod val="50000"/>
                    </a:schemeClr>
                  </a:solidFill>
                  <a:cs typeface="Calibri"/>
                </a:rPr>
                <a:t> as </a:t>
              </a:r>
              <a:r>
                <a:rPr lang="tr-TR" sz="2000" b="1" dirty="0" err="1">
                  <a:solidFill>
                    <a:schemeClr val="bg2">
                      <a:lumMod val="50000"/>
                    </a:schemeClr>
                  </a:solidFill>
                  <a:cs typeface="Calibri"/>
                </a:rPr>
                <a:t>well</a:t>
              </a:r>
              <a:endParaRPr lang="tr-TR" sz="2000" b="1" dirty="0">
                <a:solidFill>
                  <a:schemeClr val="bg2">
                    <a:lumMod val="50000"/>
                  </a:schemeClr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3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49" y="-87850"/>
            <a:ext cx="16535399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Data Platform &amp; </a:t>
            </a: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Governance</a:t>
            </a: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88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tool</a:t>
            </a:r>
            <a:r>
              <a:rPr lang="tr-TR" sz="88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is…</a:t>
            </a:r>
            <a:endParaRPr lang="en-US" sz="52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C8E06C56-4DEE-3D61-39FC-F1A1A64E5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5" t="23371" r="37135" b="22460"/>
          <a:stretch/>
        </p:blipFill>
        <p:spPr>
          <a:xfrm>
            <a:off x="2508250" y="2301890"/>
            <a:ext cx="16306800" cy="86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2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66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MetaWorks</a:t>
            </a:r>
            <a:r>
              <a:rPr lang="tr-TR" sz="66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kurumlara nasıl yardımcı olur?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BC3A835-0272-6631-4BB2-8E2D7C220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34887"/>
              </p:ext>
            </p:extLst>
          </p:nvPr>
        </p:nvGraphicFramePr>
        <p:xfrm>
          <a:off x="2494144" y="2149476"/>
          <a:ext cx="16778106" cy="6858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927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/>
                        <a:t>MetaWorks</a:t>
                      </a:r>
                      <a:r>
                        <a:rPr lang="tr-TR" sz="3200" dirty="0"/>
                        <a:t> Modülü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01699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85440E16-6E22-8B70-B5E7-CF6D9DAD2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09605"/>
              </p:ext>
            </p:extLst>
          </p:nvPr>
        </p:nvGraphicFramePr>
        <p:xfrm>
          <a:off x="2494144" y="2911475"/>
          <a:ext cx="167781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927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İş Analisti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Farklı departmanlar için "aktif müşteri" ne anlama gelir?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İş Terimleri Sözlüğü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4BEAECC6-03E2-12B6-EED8-8F657291B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39427"/>
              </p:ext>
            </p:extLst>
          </p:nvPr>
        </p:nvGraphicFramePr>
        <p:xfrm>
          <a:off x="2494144" y="3825875"/>
          <a:ext cx="167781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927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İş Kullanıcısı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Bu raporun verisi nereden gelmektedir ve veri güncel midir?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Metaveri Entegrasyonu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25DF78DF-70EF-1A7C-1316-3A94AF897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98016"/>
              </p:ext>
            </p:extLst>
          </p:nvPr>
        </p:nvGraphicFramePr>
        <p:xfrm>
          <a:off x="2479327" y="4740275"/>
          <a:ext cx="167781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927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Pazarlama Kullanıcısı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Yeni satış kampanyasında hangi müşteri verilerini ve metrikleri kullanabilirim?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İş Alanları ve Metaveri Kataloğu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15" name="Tablo 14">
            <a:extLst>
              <a:ext uri="{FF2B5EF4-FFF2-40B4-BE49-F238E27FC236}">
                <a16:creationId xmlns:a16="http://schemas.microsoft.com/office/drawing/2014/main" id="{0064D635-B5EC-B886-F988-5BD030558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35834"/>
              </p:ext>
            </p:extLst>
          </p:nvPr>
        </p:nvGraphicFramePr>
        <p:xfrm>
          <a:off x="2479327" y="5654675"/>
          <a:ext cx="167781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927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Veri Bilimci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 err="1"/>
                        <a:t>Veritabanındaki</a:t>
                      </a:r>
                      <a:r>
                        <a:rPr lang="tr-TR" sz="2400" b="0" dirty="0"/>
                        <a:t> tablolar arasındaki olası ilişkiler nelerdir?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Veri Modellemesi ve İlişki Keşfi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16" name="Tablo 15">
            <a:extLst>
              <a:ext uri="{FF2B5EF4-FFF2-40B4-BE49-F238E27FC236}">
                <a16:creationId xmlns:a16="http://schemas.microsoft.com/office/drawing/2014/main" id="{9ABD7F11-84CE-5FB5-3C2C-BB3CBF36B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9801"/>
              </p:ext>
            </p:extLst>
          </p:nvPr>
        </p:nvGraphicFramePr>
        <p:xfrm>
          <a:off x="2494144" y="6569075"/>
          <a:ext cx="167781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927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Veri Sahibi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Hassas veriler hangi tablolarda? Maskeleme kuralları neler?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Hassas Veri Keşfi ve Maskeleme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17" name="Tablo 16">
            <a:extLst>
              <a:ext uri="{FF2B5EF4-FFF2-40B4-BE49-F238E27FC236}">
                <a16:creationId xmlns:a16="http://schemas.microsoft.com/office/drawing/2014/main" id="{C658E49C-DA0A-5789-03B9-D6648ED6E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70093"/>
              </p:ext>
            </p:extLst>
          </p:nvPr>
        </p:nvGraphicFramePr>
        <p:xfrm>
          <a:off x="2494144" y="7369175"/>
          <a:ext cx="167781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927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Veri Mühendisi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Bu tablodaki verilere hangi ETL işleri ve BI raporları bağımlı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Bağımlılık ve Etki Analizi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18" name="Tablo 17">
            <a:extLst>
              <a:ext uri="{FF2B5EF4-FFF2-40B4-BE49-F238E27FC236}">
                <a16:creationId xmlns:a16="http://schemas.microsoft.com/office/drawing/2014/main" id="{15143634-CC7F-7509-F078-86D1D45FE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871941"/>
              </p:ext>
            </p:extLst>
          </p:nvPr>
        </p:nvGraphicFramePr>
        <p:xfrm>
          <a:off x="2494144" y="8258175"/>
          <a:ext cx="167781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927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İş Kullanıcısı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Bu veriye güvenebilir miyim? Sahibi kim? Veri kalitesi skoru kaç?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Veri Kalitesi ve Veri Sahipliği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19" name="Tablo 18">
            <a:extLst>
              <a:ext uri="{FF2B5EF4-FFF2-40B4-BE49-F238E27FC236}">
                <a16:creationId xmlns:a16="http://schemas.microsoft.com/office/drawing/2014/main" id="{8ADB2820-7540-8E1F-4B63-A41C87B2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93712"/>
              </p:ext>
            </p:extLst>
          </p:nvPr>
        </p:nvGraphicFramePr>
        <p:xfrm>
          <a:off x="2494144" y="9162415"/>
          <a:ext cx="167781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927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Veri Bilimci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Bu veriyi analiz etmek ve kendi veri havuzumda bir kısmını yaratmak istiyorum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Veri Analizi ve Test Verisi Üretimi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5D24E381-317E-572D-173F-D272CDB95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99780"/>
              </p:ext>
            </p:extLst>
          </p:nvPr>
        </p:nvGraphicFramePr>
        <p:xfrm>
          <a:off x="2494144" y="10075177"/>
          <a:ext cx="167781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927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5927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İş Kullanıcısı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Kod ve parametre tablolarımı kendim yönetmek istiyorum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Referans Veri Yönetimi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9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38FCAE52-3CE2-4B62-85F2-F05DFC84F7BF}"/>
              </a:ext>
            </a:extLst>
          </p:cNvPr>
          <p:cNvSpPr/>
          <p:nvPr/>
        </p:nvSpPr>
        <p:spPr>
          <a:xfrm rot="5400000">
            <a:off x="-228630" y="204363"/>
            <a:ext cx="2515263" cy="2107332"/>
          </a:xfrm>
          <a:custGeom>
            <a:avLst/>
            <a:gdLst>
              <a:gd name="connsiteX0" fmla="*/ 0 w 1309945"/>
              <a:gd name="connsiteY0" fmla="*/ 1263022 h 1263022"/>
              <a:gd name="connsiteX1" fmla="*/ 0 w 1309945"/>
              <a:gd name="connsiteY1" fmla="*/ 0 h 1263022"/>
              <a:gd name="connsiteX2" fmla="*/ 1309945 w 1309945"/>
              <a:gd name="connsiteY2" fmla="*/ 1263022 h 1263022"/>
              <a:gd name="connsiteX3" fmla="*/ 0 w 1309945"/>
              <a:gd name="connsiteY3" fmla="*/ 1263022 h 1263022"/>
              <a:gd name="connsiteX0" fmla="*/ 0 w 1595698"/>
              <a:gd name="connsiteY0" fmla="*/ 1263022 h 1320175"/>
              <a:gd name="connsiteX1" fmla="*/ 0 w 1595698"/>
              <a:gd name="connsiteY1" fmla="*/ 0 h 1320175"/>
              <a:gd name="connsiteX2" fmla="*/ 1595698 w 1595698"/>
              <a:gd name="connsiteY2" fmla="*/ 1320175 h 1320175"/>
              <a:gd name="connsiteX3" fmla="*/ 0 w 1595698"/>
              <a:gd name="connsiteY3" fmla="*/ 1263022 h 1320175"/>
              <a:gd name="connsiteX0" fmla="*/ 0 w 1651972"/>
              <a:gd name="connsiteY0" fmla="*/ 1263022 h 1292043"/>
              <a:gd name="connsiteX1" fmla="*/ 0 w 1651972"/>
              <a:gd name="connsiteY1" fmla="*/ 0 h 1292043"/>
              <a:gd name="connsiteX2" fmla="*/ 1651972 w 1651972"/>
              <a:gd name="connsiteY2" fmla="*/ 1292043 h 1292043"/>
              <a:gd name="connsiteX3" fmla="*/ 0 w 1651972"/>
              <a:gd name="connsiteY3" fmla="*/ 1263022 h 1292043"/>
              <a:gd name="connsiteX0" fmla="*/ 0 w 1525365"/>
              <a:gd name="connsiteY0" fmla="*/ 1263022 h 1277978"/>
              <a:gd name="connsiteX1" fmla="*/ 0 w 1525365"/>
              <a:gd name="connsiteY1" fmla="*/ 0 h 1277978"/>
              <a:gd name="connsiteX2" fmla="*/ 1525365 w 1525365"/>
              <a:gd name="connsiteY2" fmla="*/ 1277978 h 1277978"/>
              <a:gd name="connsiteX3" fmla="*/ 0 w 1525365"/>
              <a:gd name="connsiteY3" fmla="*/ 1263022 h 12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365" h="1277978">
                <a:moveTo>
                  <a:pt x="0" y="1263022"/>
                </a:moveTo>
                <a:lnTo>
                  <a:pt x="0" y="0"/>
                </a:lnTo>
                <a:lnTo>
                  <a:pt x="1525365" y="1277978"/>
                </a:lnTo>
                <a:lnTo>
                  <a:pt x="0" y="126302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9CE92B-AB3A-479B-AF82-AE6E02DAA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44" y="117671"/>
            <a:ext cx="1577427" cy="922647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076599FB-7461-413B-BD39-F7BE09EAE4E8}"/>
              </a:ext>
            </a:extLst>
          </p:cNvPr>
          <p:cNvSpPr txBox="1">
            <a:spLocks/>
          </p:cNvSpPr>
          <p:nvPr/>
        </p:nvSpPr>
        <p:spPr>
          <a:xfrm>
            <a:off x="2279650" y="-87850"/>
            <a:ext cx="15634976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How can DIP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MetaWorks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 </a:t>
            </a:r>
            <a:r>
              <a:rPr lang="tr-TR" sz="8000" dirty="0" err="1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help</a:t>
            </a:r>
            <a:r>
              <a:rPr lang="tr-TR" sz="8000" dirty="0">
                <a:solidFill>
                  <a:srgbClr val="002060"/>
                </a:solidFill>
                <a:latin typeface="Calibri" panose="020F0502020204030204"/>
                <a:ea typeface="Source Sans Pro Black" panose="020B0803030403020204" pitchFamily="34" charset="0"/>
              </a:rPr>
              <a:t>?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Calibri" panose="020F0502020204030204"/>
              <a:ea typeface="Source Sans Pro Black" panose="020B0803030403020204" pitchFamily="34" charset="0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DCBDBF7D-8683-47FD-957B-9B04F909016D}"/>
              </a:ext>
            </a:extLst>
          </p:cNvPr>
          <p:cNvGrpSpPr/>
          <p:nvPr/>
        </p:nvGrpSpPr>
        <p:grpSpPr>
          <a:xfrm rot="10800000">
            <a:off x="1853620" y="146367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53FBFFAB-11DB-44D2-9F3D-C106F01D0555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4">
              <a:extLst>
                <a:ext uri="{FF2B5EF4-FFF2-40B4-BE49-F238E27FC236}">
                  <a16:creationId xmlns:a16="http://schemas.microsoft.com/office/drawing/2014/main" id="{89E0C87C-C9F0-44F4-A721-81EFE368C5D9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ABC3A835-0272-6631-4BB2-8E2D7C220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50364"/>
              </p:ext>
            </p:extLst>
          </p:nvPr>
        </p:nvGraphicFramePr>
        <p:xfrm>
          <a:off x="2494144" y="2149476"/>
          <a:ext cx="15863706" cy="6858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2879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Persona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/>
                        <a:t>Problem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err="1"/>
                        <a:t>MetaWorks</a:t>
                      </a:r>
                      <a:r>
                        <a:rPr lang="tr-TR" sz="3200" dirty="0"/>
                        <a:t> </a:t>
                      </a:r>
                      <a:r>
                        <a:rPr lang="tr-TR" sz="3200" dirty="0" err="1"/>
                        <a:t>Module</a:t>
                      </a:r>
                      <a:endParaRPr lang="tr-TR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01699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85440E16-6E22-8B70-B5E7-CF6D9DAD2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728820"/>
              </p:ext>
            </p:extLst>
          </p:nvPr>
        </p:nvGraphicFramePr>
        <p:xfrm>
          <a:off x="2494144" y="2911475"/>
          <a:ext cx="158637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879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Data </a:t>
                      </a:r>
                      <a:r>
                        <a:rPr lang="tr-TR" sz="2400" b="0" dirty="0" err="1"/>
                        <a:t>Analyst</a:t>
                      </a:r>
                      <a:endParaRPr lang="tr-T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 err="1"/>
                        <a:t>What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does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active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customer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mean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for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different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departments</a:t>
                      </a:r>
                      <a:r>
                        <a:rPr lang="tr-TR" sz="2400" b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Business </a:t>
                      </a:r>
                      <a:r>
                        <a:rPr lang="tr-TR" sz="2400" b="0" dirty="0" err="1"/>
                        <a:t>Glossary</a:t>
                      </a:r>
                      <a:endParaRPr lang="tr-TR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4BEAECC6-03E2-12B6-EED8-8F657291B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28609"/>
              </p:ext>
            </p:extLst>
          </p:nvPr>
        </p:nvGraphicFramePr>
        <p:xfrm>
          <a:off x="2494144" y="3825875"/>
          <a:ext cx="158637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879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Business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 err="1"/>
                        <a:t>Where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does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this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report’s</a:t>
                      </a:r>
                      <a:r>
                        <a:rPr lang="tr-TR" sz="2400" b="0" dirty="0"/>
                        <a:t> data </a:t>
                      </a:r>
                      <a:r>
                        <a:rPr lang="tr-TR" sz="2400" b="0" dirty="0" err="1"/>
                        <a:t>come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from</a:t>
                      </a:r>
                      <a:r>
                        <a:rPr lang="tr-TR" sz="2400" b="0" dirty="0"/>
                        <a:t>? Is </a:t>
                      </a:r>
                      <a:r>
                        <a:rPr lang="tr-TR" sz="2400" b="0" dirty="0" err="1"/>
                        <a:t>the</a:t>
                      </a:r>
                      <a:r>
                        <a:rPr lang="tr-TR" sz="2400" b="0" dirty="0"/>
                        <a:t> data </a:t>
                      </a:r>
                      <a:r>
                        <a:rPr lang="tr-TR" sz="2400" b="0" dirty="0" err="1"/>
                        <a:t>fresh</a:t>
                      </a:r>
                      <a:r>
                        <a:rPr lang="tr-TR" sz="2400" b="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Metadata Integration &amp; Data </a:t>
                      </a:r>
                      <a:r>
                        <a:rPr lang="tr-TR" sz="2400" b="0" dirty="0" err="1"/>
                        <a:t>Lineage</a:t>
                      </a:r>
                      <a:endParaRPr lang="tr-TR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25DF78DF-70EF-1A7C-1316-3A94AF897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3623"/>
              </p:ext>
            </p:extLst>
          </p:nvPr>
        </p:nvGraphicFramePr>
        <p:xfrm>
          <a:off x="2479327" y="4740275"/>
          <a:ext cx="158637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879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Marketing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 err="1"/>
                        <a:t>Which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customer</a:t>
                      </a:r>
                      <a:r>
                        <a:rPr lang="tr-TR" sz="2400" b="0" dirty="0"/>
                        <a:t> data </a:t>
                      </a:r>
                      <a:r>
                        <a:rPr lang="tr-TR" sz="2400" b="0" dirty="0" err="1"/>
                        <a:t>and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metrics</a:t>
                      </a:r>
                      <a:r>
                        <a:rPr lang="tr-TR" sz="2400" b="0" dirty="0"/>
                        <a:t> I can </a:t>
                      </a:r>
                      <a:r>
                        <a:rPr lang="tr-TR" sz="2400" b="0" dirty="0" err="1"/>
                        <a:t>use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for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the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new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sales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campaign</a:t>
                      </a:r>
                      <a:endParaRPr lang="tr-T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Business </a:t>
                      </a:r>
                      <a:r>
                        <a:rPr lang="tr-TR" sz="2400" b="0" dirty="0" err="1"/>
                        <a:t>Domains</a:t>
                      </a:r>
                      <a:r>
                        <a:rPr lang="tr-TR" sz="2400" b="0" dirty="0"/>
                        <a:t> &amp; Metadata </a:t>
                      </a:r>
                      <a:r>
                        <a:rPr lang="tr-TR" sz="2400" b="0" dirty="0" err="1"/>
                        <a:t>Catalog</a:t>
                      </a:r>
                      <a:endParaRPr lang="tr-TR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15" name="Tablo 14">
            <a:extLst>
              <a:ext uri="{FF2B5EF4-FFF2-40B4-BE49-F238E27FC236}">
                <a16:creationId xmlns:a16="http://schemas.microsoft.com/office/drawing/2014/main" id="{0064D635-B5EC-B886-F988-5BD030558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21384"/>
              </p:ext>
            </p:extLst>
          </p:nvPr>
        </p:nvGraphicFramePr>
        <p:xfrm>
          <a:off x="2479327" y="5654675"/>
          <a:ext cx="158637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879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Data </a:t>
                      </a:r>
                      <a:r>
                        <a:rPr lang="tr-TR" sz="2400" b="0" dirty="0" err="1"/>
                        <a:t>Scientist</a:t>
                      </a:r>
                      <a:endParaRPr lang="tr-T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I </a:t>
                      </a:r>
                      <a:r>
                        <a:rPr lang="tr-TR" sz="2400" b="0" dirty="0" err="1"/>
                        <a:t>want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to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know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the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possible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relations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between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datasets</a:t>
                      </a:r>
                      <a:endParaRPr lang="tr-T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Data </a:t>
                      </a:r>
                      <a:r>
                        <a:rPr lang="tr-TR" sz="2400" b="0" dirty="0" err="1"/>
                        <a:t>Modelling</a:t>
                      </a:r>
                      <a:r>
                        <a:rPr lang="tr-TR" sz="2400" b="0" dirty="0"/>
                        <a:t> &amp; </a:t>
                      </a:r>
                      <a:r>
                        <a:rPr lang="tr-TR" sz="2400" b="0" dirty="0" err="1"/>
                        <a:t>Relationship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Discovery</a:t>
                      </a:r>
                      <a:endParaRPr lang="tr-TR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16" name="Tablo 15">
            <a:extLst>
              <a:ext uri="{FF2B5EF4-FFF2-40B4-BE49-F238E27FC236}">
                <a16:creationId xmlns:a16="http://schemas.microsoft.com/office/drawing/2014/main" id="{9ABD7F11-84CE-5FB5-3C2C-BB3CBF36B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42392"/>
              </p:ext>
            </p:extLst>
          </p:nvPr>
        </p:nvGraphicFramePr>
        <p:xfrm>
          <a:off x="2494144" y="6569075"/>
          <a:ext cx="15863706" cy="685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879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Data </a:t>
                      </a:r>
                      <a:r>
                        <a:rPr lang="tr-TR" sz="2400" b="0" dirty="0" err="1"/>
                        <a:t>Owner</a:t>
                      </a:r>
                      <a:endParaRPr lang="tr-T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 err="1"/>
                        <a:t>Who</a:t>
                      </a:r>
                      <a:r>
                        <a:rPr lang="tr-TR" sz="2400" b="0" dirty="0"/>
                        <a:t> can </a:t>
                      </a:r>
                      <a:r>
                        <a:rPr lang="tr-TR" sz="2400" b="0" dirty="0" err="1"/>
                        <a:t>see</a:t>
                      </a:r>
                      <a:r>
                        <a:rPr lang="tr-TR" sz="2400" b="0" dirty="0"/>
                        <a:t> PII </a:t>
                      </a:r>
                      <a:r>
                        <a:rPr lang="tr-TR" sz="2400" b="0" dirty="0" err="1"/>
                        <a:t>sensitive</a:t>
                      </a:r>
                      <a:r>
                        <a:rPr lang="tr-TR" sz="2400" b="0" dirty="0"/>
                        <a:t> data?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Data Security &amp; </a:t>
                      </a:r>
                      <a:r>
                        <a:rPr lang="tr-TR" sz="2400" b="0" dirty="0" err="1"/>
                        <a:t>Masking</a:t>
                      </a:r>
                      <a:endParaRPr lang="tr-TR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17" name="Tablo 16">
            <a:extLst>
              <a:ext uri="{FF2B5EF4-FFF2-40B4-BE49-F238E27FC236}">
                <a16:creationId xmlns:a16="http://schemas.microsoft.com/office/drawing/2014/main" id="{C658E49C-DA0A-5789-03B9-D6648ED6E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61349"/>
              </p:ext>
            </p:extLst>
          </p:nvPr>
        </p:nvGraphicFramePr>
        <p:xfrm>
          <a:off x="2494144" y="7331075"/>
          <a:ext cx="158637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879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Data </a:t>
                      </a:r>
                      <a:r>
                        <a:rPr lang="tr-TR" sz="2400" b="0" dirty="0" err="1"/>
                        <a:t>Engineer</a:t>
                      </a:r>
                      <a:endParaRPr lang="tr-T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 err="1"/>
                        <a:t>Which</a:t>
                      </a:r>
                      <a:r>
                        <a:rPr lang="tr-TR" sz="2400" b="0" dirty="0"/>
                        <a:t> BI </a:t>
                      </a:r>
                      <a:r>
                        <a:rPr lang="tr-TR" sz="2400" b="0" dirty="0" err="1"/>
                        <a:t>reports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and</a:t>
                      </a:r>
                      <a:r>
                        <a:rPr lang="tr-TR" sz="2400" b="0" dirty="0"/>
                        <a:t> ETL </a:t>
                      </a:r>
                      <a:r>
                        <a:rPr lang="tr-TR" sz="2400" b="0" dirty="0" err="1"/>
                        <a:t>Jobs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are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dependent</a:t>
                      </a:r>
                      <a:r>
                        <a:rPr lang="tr-TR" sz="2400" b="0" dirty="0"/>
                        <a:t> on </a:t>
                      </a:r>
                      <a:r>
                        <a:rPr lang="tr-TR" sz="2400" b="0" dirty="0" err="1"/>
                        <a:t>this</a:t>
                      </a:r>
                      <a:r>
                        <a:rPr lang="tr-TR" sz="2400" b="0" dirty="0"/>
                        <a:t> data?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err="1"/>
                        <a:t>Dependency</a:t>
                      </a:r>
                      <a:r>
                        <a:rPr lang="tr-TR" sz="2400" b="0" dirty="0"/>
                        <a:t> &amp; </a:t>
                      </a:r>
                      <a:r>
                        <a:rPr lang="tr-TR" sz="2400" b="0" dirty="0" err="1"/>
                        <a:t>Relationship</a:t>
                      </a:r>
                      <a:endParaRPr lang="tr-TR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18" name="Tablo 17">
            <a:extLst>
              <a:ext uri="{FF2B5EF4-FFF2-40B4-BE49-F238E27FC236}">
                <a16:creationId xmlns:a16="http://schemas.microsoft.com/office/drawing/2014/main" id="{15143634-CC7F-7509-F078-86D1D45FE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4889"/>
              </p:ext>
            </p:extLst>
          </p:nvPr>
        </p:nvGraphicFramePr>
        <p:xfrm>
          <a:off x="2494144" y="8245475"/>
          <a:ext cx="158637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879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Business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Can I </a:t>
                      </a:r>
                      <a:r>
                        <a:rPr lang="tr-TR" sz="2400" b="0" dirty="0" err="1"/>
                        <a:t>trust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this</a:t>
                      </a:r>
                      <a:r>
                        <a:rPr lang="tr-TR" sz="2400" b="0" dirty="0"/>
                        <a:t> data </a:t>
                      </a:r>
                      <a:r>
                        <a:rPr lang="tr-TR" sz="2400" b="0" dirty="0" err="1"/>
                        <a:t>and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who</a:t>
                      </a:r>
                      <a:r>
                        <a:rPr lang="tr-TR" sz="2400" b="0" dirty="0"/>
                        <a:t> is </a:t>
                      </a:r>
                      <a:r>
                        <a:rPr lang="tr-TR" sz="2400" b="0" dirty="0" err="1"/>
                        <a:t>responsible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for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the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quality</a:t>
                      </a:r>
                      <a:r>
                        <a:rPr lang="tr-TR" sz="2400" b="0" dirty="0"/>
                        <a:t> of </a:t>
                      </a:r>
                      <a:r>
                        <a:rPr lang="tr-TR" sz="2400" b="0" dirty="0" err="1"/>
                        <a:t>this</a:t>
                      </a:r>
                      <a:r>
                        <a:rPr lang="tr-TR" sz="2400" b="0" dirty="0"/>
                        <a:t> data?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Data </a:t>
                      </a:r>
                      <a:r>
                        <a:rPr lang="tr-TR" sz="2400" b="0" dirty="0" err="1"/>
                        <a:t>Profiling</a:t>
                      </a:r>
                      <a:r>
                        <a:rPr lang="tr-TR" sz="2400" b="0" dirty="0"/>
                        <a:t> &amp; Data </a:t>
                      </a:r>
                      <a:r>
                        <a:rPr lang="tr-TR" sz="2400" b="0" dirty="0" err="1"/>
                        <a:t>Ownership</a:t>
                      </a:r>
                      <a:endParaRPr lang="tr-TR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  <p:graphicFrame>
        <p:nvGraphicFramePr>
          <p:cNvPr id="19" name="Tablo 18">
            <a:extLst>
              <a:ext uri="{FF2B5EF4-FFF2-40B4-BE49-F238E27FC236}">
                <a16:creationId xmlns:a16="http://schemas.microsoft.com/office/drawing/2014/main" id="{8ADB2820-7540-8E1F-4B63-A41C87B2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432747"/>
              </p:ext>
            </p:extLst>
          </p:nvPr>
        </p:nvGraphicFramePr>
        <p:xfrm>
          <a:off x="2494144" y="9175115"/>
          <a:ext cx="15863706" cy="822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87902">
                  <a:extLst>
                    <a:ext uri="{9D8B030D-6E8A-4147-A177-3AD203B41FA5}">
                      <a16:colId xmlns:a16="http://schemas.microsoft.com/office/drawing/2014/main" val="229686026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272683512"/>
                    </a:ext>
                  </a:extLst>
                </a:gridCol>
                <a:gridCol w="5287902">
                  <a:extLst>
                    <a:ext uri="{9D8B030D-6E8A-4147-A177-3AD203B41FA5}">
                      <a16:colId xmlns:a16="http://schemas.microsoft.com/office/drawing/2014/main" val="79450689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tr-TR" sz="2400" b="0" dirty="0"/>
                        <a:t>Data </a:t>
                      </a:r>
                      <a:r>
                        <a:rPr lang="tr-TR" sz="2400" b="0" dirty="0" err="1"/>
                        <a:t>Scientist</a:t>
                      </a:r>
                      <a:endParaRPr lang="tr-T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I </a:t>
                      </a:r>
                      <a:r>
                        <a:rPr lang="tr-TR" sz="2400" b="0" dirty="0" err="1"/>
                        <a:t>want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to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quickly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analyse</a:t>
                      </a:r>
                      <a:r>
                        <a:rPr lang="tr-TR" sz="2400" b="0" dirty="0"/>
                        <a:t> &amp; </a:t>
                      </a:r>
                      <a:r>
                        <a:rPr lang="tr-TR" sz="2400" b="0" dirty="0" err="1"/>
                        <a:t>prepare</a:t>
                      </a:r>
                      <a:r>
                        <a:rPr lang="tr-TR" sz="2400" b="0" dirty="0"/>
                        <a:t> a test </a:t>
                      </a:r>
                      <a:r>
                        <a:rPr lang="tr-TR" sz="2400" b="0" dirty="0" err="1"/>
                        <a:t>dataset</a:t>
                      </a:r>
                      <a:r>
                        <a:rPr lang="tr-TR" sz="2400" b="0" dirty="0"/>
                        <a:t> in </a:t>
                      </a:r>
                      <a:r>
                        <a:rPr lang="tr-TR" sz="2400" b="0" dirty="0" err="1"/>
                        <a:t>my</a:t>
                      </a:r>
                      <a:r>
                        <a:rPr lang="tr-TR" sz="2400" b="0" dirty="0"/>
                        <a:t> </a:t>
                      </a:r>
                      <a:r>
                        <a:rPr lang="tr-TR" sz="2400" b="0" dirty="0" err="1"/>
                        <a:t>sandbox</a:t>
                      </a:r>
                      <a:endParaRPr lang="tr-T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Data Analysis &amp; </a:t>
                      </a:r>
                      <a:r>
                        <a:rPr lang="tr-TR" sz="2400" b="0" dirty="0" err="1"/>
                        <a:t>Mapping</a:t>
                      </a:r>
                      <a:endParaRPr lang="tr-TR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165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75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Yer Tutucusu 25">
            <a:extLst>
              <a:ext uri="{FF2B5EF4-FFF2-40B4-BE49-F238E27FC236}">
                <a16:creationId xmlns:a16="http://schemas.microsoft.com/office/drawing/2014/main" id="{FE6C56AF-BB48-4474-84E4-79F6EA7FE0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 b="8640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A01079-291E-4ECF-ACB2-53018DFE72FB}"/>
              </a:ext>
            </a:extLst>
          </p:cNvPr>
          <p:cNvSpPr/>
          <p:nvPr/>
        </p:nvSpPr>
        <p:spPr>
          <a:xfrm>
            <a:off x="3156973" y="1272610"/>
            <a:ext cx="13790154" cy="8764131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94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FA81E18E-88F8-4481-B813-266BCEB75D10}"/>
              </a:ext>
            </a:extLst>
          </p:cNvPr>
          <p:cNvSpPr txBox="1">
            <a:spLocks/>
          </p:cNvSpPr>
          <p:nvPr/>
        </p:nvSpPr>
        <p:spPr>
          <a:xfrm>
            <a:off x="5208608" y="3334041"/>
            <a:ext cx="9686880" cy="3560429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511" b="1" dirty="0">
              <a:solidFill>
                <a:schemeClr val="bg1"/>
              </a:solidFill>
              <a:latin typeface="+mn-lt"/>
              <a:ea typeface="Source Sans Pro Black" panose="020B0803030403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B3FCDF-458E-41F9-B50B-584CAA66AE49}"/>
              </a:ext>
            </a:extLst>
          </p:cNvPr>
          <p:cNvGrpSpPr/>
          <p:nvPr/>
        </p:nvGrpSpPr>
        <p:grpSpPr>
          <a:xfrm>
            <a:off x="13497497" y="8136335"/>
            <a:ext cx="1683171" cy="822340"/>
            <a:chOff x="4492546" y="1990497"/>
            <a:chExt cx="1020748" cy="49870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94C9AC-696B-46CC-9EF4-575192040433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611751-E931-4FD9-92E5-DE522A238FB1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EB3EB0-D2A9-4C1D-994C-B7539F767E6F}"/>
              </a:ext>
            </a:extLst>
          </p:cNvPr>
          <p:cNvGrpSpPr/>
          <p:nvPr/>
        </p:nvGrpSpPr>
        <p:grpSpPr>
          <a:xfrm flipH="1" flipV="1">
            <a:off x="4973164" y="2433345"/>
            <a:ext cx="1683171" cy="822340"/>
            <a:chOff x="4492546" y="1990497"/>
            <a:chExt cx="1020748" cy="49870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5716DD7-9C2C-419A-B2A2-0BBB0156832E}"/>
                </a:ext>
              </a:extLst>
            </p:cNvPr>
            <p:cNvCxnSpPr/>
            <p:nvPr/>
          </p:nvCxnSpPr>
          <p:spPr>
            <a:xfrm>
              <a:off x="4492546" y="2219097"/>
              <a:ext cx="102074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1F2F8A-D2A8-432C-A9C0-B45630159E43}"/>
                </a:ext>
              </a:extLst>
            </p:cNvPr>
            <p:cNvCxnSpPr/>
            <p:nvPr/>
          </p:nvCxnSpPr>
          <p:spPr>
            <a:xfrm>
              <a:off x="5290480" y="1990497"/>
              <a:ext cx="0" cy="4987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Resim 19">
            <a:extLst>
              <a:ext uri="{FF2B5EF4-FFF2-40B4-BE49-F238E27FC236}">
                <a16:creationId xmlns:a16="http://schemas.microsoft.com/office/drawing/2014/main" id="{2E17A011-8564-449C-991A-0D3013C9B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98" y="3249437"/>
            <a:ext cx="4224634" cy="1536231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0A15B8B4-2A13-4DF7-99BB-61892644385E}"/>
              </a:ext>
            </a:extLst>
          </p:cNvPr>
          <p:cNvSpPr txBox="1"/>
          <p:nvPr/>
        </p:nvSpPr>
        <p:spPr>
          <a:xfrm rot="16200000">
            <a:off x="16124709" y="8913377"/>
            <a:ext cx="2193766" cy="29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923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846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768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691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614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3537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7460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1382" algn="l" defTabSz="1507846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979" baseline="30000" dirty="0">
                <a:solidFill>
                  <a:schemeClr val="bg1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www.dip.com.tr</a:t>
            </a:r>
            <a:endParaRPr lang="en-GB" sz="1979" baseline="30000" dirty="0">
              <a:solidFill>
                <a:schemeClr val="bg1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3F976F97-24C2-6AC3-4449-EE4F626029B8}"/>
              </a:ext>
            </a:extLst>
          </p:cNvPr>
          <p:cNvSpPr txBox="1">
            <a:spLocks/>
          </p:cNvSpPr>
          <p:nvPr/>
        </p:nvSpPr>
        <p:spPr>
          <a:xfrm>
            <a:off x="5202258" y="5543309"/>
            <a:ext cx="9610998" cy="2161125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7846">
              <a:defRPr/>
            </a:pPr>
            <a:r>
              <a:rPr lang="tr-TR" sz="8800" dirty="0">
                <a:solidFill>
                  <a:schemeClr val="bg1"/>
                </a:solidFill>
                <a:latin typeface="Calibri" panose="020F0502020204030204"/>
                <a:ea typeface="Source Sans Pro Black" panose="020B0803030403020204" pitchFamily="34" charset="0"/>
              </a:rPr>
              <a:t>DIP </a:t>
            </a:r>
            <a:r>
              <a:rPr lang="tr-TR" sz="8800" dirty="0" err="1">
                <a:solidFill>
                  <a:schemeClr val="bg1"/>
                </a:solidFill>
                <a:latin typeface="Calibri" panose="020F0502020204030204"/>
                <a:ea typeface="Source Sans Pro Black" panose="020B0803030403020204" pitchFamily="34" charset="0"/>
              </a:rPr>
              <a:t>MetaWorks</a:t>
            </a:r>
            <a:r>
              <a:rPr lang="tr-TR" sz="8800" dirty="0">
                <a:solidFill>
                  <a:schemeClr val="bg1"/>
                </a:solidFill>
                <a:latin typeface="Calibri" panose="020F0502020204030204"/>
                <a:ea typeface="Source Sans Pro Black" panose="020B0803030403020204" pitchFamily="34" charset="0"/>
              </a:rPr>
              <a:t> Demo</a:t>
            </a:r>
            <a:endParaRPr lang="tr-TR" sz="8800" dirty="0">
              <a:solidFill>
                <a:schemeClr val="bg1"/>
              </a:solidFill>
              <a:latin typeface="Calibri" panose="020F0502020204030204"/>
              <a:ea typeface="Source Sans Pro Black" panose="020B08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6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49130</TotalTime>
  <Words>2242</Words>
  <Application>Microsoft Office PowerPoint</Application>
  <PresentationFormat>Özel</PresentationFormat>
  <Paragraphs>417</Paragraphs>
  <Slides>46</Slides>
  <Notes>42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46</vt:i4>
      </vt:variant>
    </vt:vector>
  </HeadingPairs>
  <TitlesOfParts>
    <vt:vector size="56" baseType="lpstr">
      <vt:lpstr>Arial</vt:lpstr>
      <vt:lpstr>Bebas Neue</vt:lpstr>
      <vt:lpstr>Calibri</vt:lpstr>
      <vt:lpstr>Lato</vt:lpstr>
      <vt:lpstr>Lato Light</vt:lpstr>
      <vt:lpstr>Neue Haas Grotesk Text Pro</vt:lpstr>
      <vt:lpstr>Source Sans Pro</vt:lpstr>
      <vt:lpstr>Verdana</vt:lpstr>
      <vt:lpstr>Office Theme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Ayse Kaska</dc:creator>
  <cp:lastModifiedBy>Kıvanç Kışlal</cp:lastModifiedBy>
  <cp:revision>727</cp:revision>
  <dcterms:created xsi:type="dcterms:W3CDTF">2020-08-06T08:52:25Z</dcterms:created>
  <dcterms:modified xsi:type="dcterms:W3CDTF">2025-04-04T10:45:09Z</dcterms:modified>
</cp:coreProperties>
</file>