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74" r:id="rId3"/>
    <p:sldId id="275" r:id="rId4"/>
    <p:sldId id="277" r:id="rId5"/>
    <p:sldId id="257" r:id="rId6"/>
    <p:sldId id="278" r:id="rId7"/>
    <p:sldId id="279" r:id="rId8"/>
    <p:sldId id="280" r:id="rId9"/>
    <p:sldId id="282" r:id="rId10"/>
    <p:sldId id="283" r:id="rId11"/>
    <p:sldId id="284" r:id="rId12"/>
    <p:sldId id="285" r:id="rId13"/>
    <p:sldId id="286" r:id="rId14"/>
    <p:sldId id="287" r:id="rId15"/>
    <p:sldId id="288" r:id="rId16"/>
    <p:sldId id="290" r:id="rId17"/>
    <p:sldId id="292" r:id="rId18"/>
    <p:sldId id="294" r:id="rId19"/>
    <p:sldId id="297" r:id="rId20"/>
    <p:sldId id="272" r:id="rId21"/>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7ACC8-C803-4F34-B302-09C851B7BB8D}" v="1" dt="2025-04-22T15:30:23.56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5958"/>
  </p:normalViewPr>
  <p:slideViewPr>
    <p:cSldViewPr snapToGrid="0" snapToObjects="1">
      <p:cViewPr varScale="1">
        <p:scale>
          <a:sx n="83" d="100"/>
          <a:sy n="83" d="100"/>
        </p:scale>
        <p:origin x="57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Zanutto" userId="848f45ca-d6ff-4060-81dc-cbd4d7b45c8d" providerId="ADAL" clId="{FA571143-39DB-40D7-986F-F3E073607842}"/>
    <pc:docChg chg="modSld">
      <pc:chgData name="Oscar Zanutto" userId="848f45ca-d6ff-4060-81dc-cbd4d7b45c8d" providerId="ADAL" clId="{FA571143-39DB-40D7-986F-F3E073607842}" dt="2024-10-25T16:06:32.995" v="40" actId="20577"/>
      <pc:docMkLst>
        <pc:docMk/>
      </pc:docMkLst>
      <pc:sldChg chg="modSp mod">
        <pc:chgData name="Oscar Zanutto" userId="848f45ca-d6ff-4060-81dc-cbd4d7b45c8d" providerId="ADAL" clId="{FA571143-39DB-40D7-986F-F3E073607842}" dt="2024-10-17T08:17:49.481" v="11" actId="20577"/>
        <pc:sldMkLst>
          <pc:docMk/>
          <pc:sldMk cId="0" sldId="256"/>
        </pc:sldMkLst>
      </pc:sldChg>
      <pc:sldChg chg="delSp modSp mod">
        <pc:chgData name="Oscar Zanutto" userId="848f45ca-d6ff-4060-81dc-cbd4d7b45c8d" providerId="ADAL" clId="{FA571143-39DB-40D7-986F-F3E073607842}" dt="2024-10-25T16:06:07.225" v="39" actId="1076"/>
        <pc:sldMkLst>
          <pc:docMk/>
          <pc:sldMk cId="0" sldId="272"/>
        </pc:sldMkLst>
      </pc:sldChg>
      <pc:sldChg chg="modSp mod">
        <pc:chgData name="Oscar Zanutto" userId="848f45ca-d6ff-4060-81dc-cbd4d7b45c8d" providerId="ADAL" clId="{FA571143-39DB-40D7-986F-F3E073607842}" dt="2024-10-25T16:06:32.995" v="40" actId="20577"/>
        <pc:sldMkLst>
          <pc:docMk/>
          <pc:sldMk cId="3668993977" sldId="285"/>
        </pc:sldMkLst>
      </pc:sldChg>
    </pc:docChg>
  </pc:docChgLst>
  <pc:docChgLst>
    <pc:chgData name="Oscar Zanutto" userId="848f45ca-d6ff-4060-81dc-cbd4d7b45c8d" providerId="ADAL" clId="{6FFFBD28-BD38-47BE-B9D9-886B3CF58273}"/>
    <pc:docChg chg="modSld">
      <pc:chgData name="Oscar Zanutto" userId="848f45ca-d6ff-4060-81dc-cbd4d7b45c8d" providerId="ADAL" clId="{6FFFBD28-BD38-47BE-B9D9-886B3CF58273}" dt="2024-01-31T09:08:57.081" v="101" actId="20577"/>
      <pc:docMkLst>
        <pc:docMk/>
      </pc:docMkLst>
      <pc:sldChg chg="addSp delSp modSp mod">
        <pc:chgData name="Oscar Zanutto" userId="848f45ca-d6ff-4060-81dc-cbd4d7b45c8d" providerId="ADAL" clId="{6FFFBD28-BD38-47BE-B9D9-886B3CF58273}" dt="2024-01-31T09:08:57.081" v="101" actId="20577"/>
        <pc:sldMkLst>
          <pc:docMk/>
          <pc:sldMk cId="0" sldId="256"/>
        </pc:sldMkLst>
      </pc:sldChg>
    </pc:docChg>
  </pc:docChgLst>
  <pc:docChgLst>
    <pc:chgData name="Francesca Masiero" userId="S::francesca.masiero@israatv.onmicrosoft.com::e227c7bf-85ab-49ab-aaf7-7a4cee957514" providerId="AD" clId="Web-{4DE00C27-4FF5-02F4-024E-4D5C526F8275}"/>
    <pc:docChg chg="modSld">
      <pc:chgData name="Francesca Masiero" userId="S::francesca.masiero@israatv.onmicrosoft.com::e227c7bf-85ab-49ab-aaf7-7a4cee957514" providerId="AD" clId="Web-{4DE00C27-4FF5-02F4-024E-4D5C526F8275}" dt="2025-03-28T08:41:08.691" v="12" actId="20577"/>
      <pc:docMkLst>
        <pc:docMk/>
      </pc:docMkLst>
      <pc:sldChg chg="modSp">
        <pc:chgData name="Francesca Masiero" userId="S::francesca.masiero@israatv.onmicrosoft.com::e227c7bf-85ab-49ab-aaf7-7a4cee957514" providerId="AD" clId="Web-{4DE00C27-4FF5-02F4-024E-4D5C526F8275}" dt="2025-03-28T08:40:58.363" v="6" actId="20577"/>
        <pc:sldMkLst>
          <pc:docMk/>
          <pc:sldMk cId="0" sldId="256"/>
        </pc:sldMkLst>
        <pc:spChg chg="mod">
          <ac:chgData name="Francesca Masiero" userId="S::francesca.masiero@israatv.onmicrosoft.com::e227c7bf-85ab-49ab-aaf7-7a4cee957514" providerId="AD" clId="Web-{4DE00C27-4FF5-02F4-024E-4D5C526F8275}" dt="2025-03-28T08:40:58.363" v="6" actId="20577"/>
          <ac:spMkLst>
            <pc:docMk/>
            <pc:sldMk cId="0" sldId="256"/>
            <ac:spMk id="2" creationId="{4AE1D154-EFD8-1174-BE96-02E818086DFB}"/>
          </ac:spMkLst>
        </pc:spChg>
      </pc:sldChg>
      <pc:sldChg chg="modSp">
        <pc:chgData name="Francesca Masiero" userId="S::francesca.masiero@israatv.onmicrosoft.com::e227c7bf-85ab-49ab-aaf7-7a4cee957514" providerId="AD" clId="Web-{4DE00C27-4FF5-02F4-024E-4D5C526F8275}" dt="2025-03-28T08:41:08.691" v="12" actId="20577"/>
        <pc:sldMkLst>
          <pc:docMk/>
          <pc:sldMk cId="0" sldId="272"/>
        </pc:sldMkLst>
        <pc:spChg chg="mod">
          <ac:chgData name="Francesca Masiero" userId="S::francesca.masiero@israatv.onmicrosoft.com::e227c7bf-85ab-49ab-aaf7-7a4cee957514" providerId="AD" clId="Web-{4DE00C27-4FF5-02F4-024E-4D5C526F8275}" dt="2025-03-28T08:41:08.691" v="12" actId="20577"/>
          <ac:spMkLst>
            <pc:docMk/>
            <pc:sldMk cId="0" sldId="272"/>
            <ac:spMk id="13" creationId="{00000000-0000-0000-0000-000000000000}"/>
          </ac:spMkLst>
        </pc:spChg>
      </pc:sldChg>
    </pc:docChg>
  </pc:docChgLst>
  <pc:docChgLst>
    <pc:chgData name="Sara Ceron" userId="a0c0fb2c-f878-4f21-86a5-e7c31d0697f6" providerId="ADAL" clId="{B700E1AB-1D3A-4BE9-A13B-732837E47ABC}"/>
    <pc:docChg chg="custSel delSld modSld">
      <pc:chgData name="Sara Ceron" userId="a0c0fb2c-f878-4f21-86a5-e7c31d0697f6" providerId="ADAL" clId="{B700E1AB-1D3A-4BE9-A13B-732837E47ABC}" dt="2024-09-23T06:47:39.447" v="27" actId="47"/>
      <pc:docMkLst>
        <pc:docMk/>
      </pc:docMkLst>
      <pc:sldChg chg="delSp modSp mod">
        <pc:chgData name="Sara Ceron" userId="a0c0fb2c-f878-4f21-86a5-e7c31d0697f6" providerId="ADAL" clId="{B700E1AB-1D3A-4BE9-A13B-732837E47ABC}" dt="2024-09-23T06:46:42.572" v="21" actId="1076"/>
        <pc:sldMkLst>
          <pc:docMk/>
          <pc:sldMk cId="1087842188" sldId="278"/>
        </pc:sldMkLst>
      </pc:sldChg>
      <pc:sldChg chg="del">
        <pc:chgData name="Sara Ceron" userId="a0c0fb2c-f878-4f21-86a5-e7c31d0697f6" providerId="ADAL" clId="{B700E1AB-1D3A-4BE9-A13B-732837E47ABC}" dt="2024-09-23T06:47:04.096" v="22" actId="47"/>
        <pc:sldMkLst>
          <pc:docMk/>
          <pc:sldMk cId="172973853" sldId="281"/>
        </pc:sldMkLst>
      </pc:sldChg>
      <pc:sldChg chg="del">
        <pc:chgData name="Sara Ceron" userId="a0c0fb2c-f878-4f21-86a5-e7c31d0697f6" providerId="ADAL" clId="{B700E1AB-1D3A-4BE9-A13B-732837E47ABC}" dt="2024-09-23T06:47:30.426" v="23" actId="47"/>
        <pc:sldMkLst>
          <pc:docMk/>
          <pc:sldMk cId="2539019137" sldId="289"/>
        </pc:sldMkLst>
      </pc:sldChg>
      <pc:sldChg chg="del">
        <pc:chgData name="Sara Ceron" userId="a0c0fb2c-f878-4f21-86a5-e7c31d0697f6" providerId="ADAL" clId="{B700E1AB-1D3A-4BE9-A13B-732837E47ABC}" dt="2024-09-23T06:47:33.455" v="24" actId="47"/>
        <pc:sldMkLst>
          <pc:docMk/>
          <pc:sldMk cId="3949683881" sldId="291"/>
        </pc:sldMkLst>
      </pc:sldChg>
      <pc:sldChg chg="del">
        <pc:chgData name="Sara Ceron" userId="a0c0fb2c-f878-4f21-86a5-e7c31d0697f6" providerId="ADAL" clId="{B700E1AB-1D3A-4BE9-A13B-732837E47ABC}" dt="2024-09-23T06:47:35.325" v="25" actId="47"/>
        <pc:sldMkLst>
          <pc:docMk/>
          <pc:sldMk cId="3791052564" sldId="293"/>
        </pc:sldMkLst>
      </pc:sldChg>
      <pc:sldChg chg="del">
        <pc:chgData name="Sara Ceron" userId="a0c0fb2c-f878-4f21-86a5-e7c31d0697f6" providerId="ADAL" clId="{B700E1AB-1D3A-4BE9-A13B-732837E47ABC}" dt="2024-09-23T06:47:38.219" v="26" actId="47"/>
        <pc:sldMkLst>
          <pc:docMk/>
          <pc:sldMk cId="291621811" sldId="295"/>
        </pc:sldMkLst>
      </pc:sldChg>
      <pc:sldChg chg="del">
        <pc:chgData name="Sara Ceron" userId="a0c0fb2c-f878-4f21-86a5-e7c31d0697f6" providerId="ADAL" clId="{B700E1AB-1D3A-4BE9-A13B-732837E47ABC}" dt="2024-09-23T06:47:39.447" v="27" actId="47"/>
        <pc:sldMkLst>
          <pc:docMk/>
          <pc:sldMk cId="662628667" sldId="296"/>
        </pc:sldMkLst>
      </pc:sldChg>
    </pc:docChg>
  </pc:docChgLst>
  <pc:docChgLst>
    <pc:chgData name="Giada Cocchetto" userId="S::giada.cocchetto@israatv.onmicrosoft.com::2005728f-c836-4f0c-be8c-e1722fcc4730" providerId="AD" clId="Web-{EEA2800D-C273-BBB4-3212-BD7B18CE24A7}"/>
    <pc:docChg chg="sldOrd">
      <pc:chgData name="Giada Cocchetto" userId="S::giada.cocchetto@israatv.onmicrosoft.com::2005728f-c836-4f0c-be8c-e1722fcc4730" providerId="AD" clId="Web-{EEA2800D-C273-BBB4-3212-BD7B18CE24A7}" dt="2023-10-23T08:17:22.236" v="0"/>
      <pc:docMkLst>
        <pc:docMk/>
      </pc:docMkLst>
      <pc:sldChg chg="ord">
        <pc:chgData name="Giada Cocchetto" userId="S::giada.cocchetto@israatv.onmicrosoft.com::2005728f-c836-4f0c-be8c-e1722fcc4730" providerId="AD" clId="Web-{EEA2800D-C273-BBB4-3212-BD7B18CE24A7}" dt="2023-10-23T08:17:22.236" v="0"/>
        <pc:sldMkLst>
          <pc:docMk/>
          <pc:sldMk cId="1740203567" sldId="277"/>
        </pc:sldMkLst>
      </pc:sldChg>
    </pc:docChg>
  </pc:docChgLst>
  <pc:docChgLst>
    <pc:chgData name="Marta Mattarucco" userId="S::marta.mattarucco@israatv.onmicrosoft.com::f1928222-77ee-407c-a141-07d6d6d9495a" providerId="AD" clId="Web-{76BCF0F5-2DA0-0C8D-C546-335F9A7A2B86}"/>
    <pc:docChg chg="modSld">
      <pc:chgData name="Marta Mattarucco" userId="S::marta.mattarucco@israatv.onmicrosoft.com::f1928222-77ee-407c-a141-07d6d6d9495a" providerId="AD" clId="Web-{76BCF0F5-2DA0-0C8D-C546-335F9A7A2B86}" dt="2024-04-05T13:20:46.907" v="0" actId="1076"/>
      <pc:docMkLst>
        <pc:docMk/>
      </pc:docMkLst>
      <pc:sldChg chg="modSp">
        <pc:chgData name="Marta Mattarucco" userId="S::marta.mattarucco@israatv.onmicrosoft.com::f1928222-77ee-407c-a141-07d6d6d9495a" providerId="AD" clId="Web-{76BCF0F5-2DA0-0C8D-C546-335F9A7A2B86}" dt="2024-04-05T13:20:46.907" v="0" actId="1076"/>
        <pc:sldMkLst>
          <pc:docMk/>
          <pc:sldMk cId="1934097528" sldId="283"/>
        </pc:sldMkLst>
      </pc:sldChg>
    </pc:docChg>
  </pc:docChgLst>
  <pc:docChgLst>
    <pc:chgData name="Oscar Zanutto" userId="848f45ca-d6ff-4060-81dc-cbd4d7b45c8d" providerId="ADAL" clId="{3D27ACC8-C803-4F34-B302-09C851B7BB8D}"/>
    <pc:docChg chg="modSld">
      <pc:chgData name="Oscar Zanutto" userId="848f45ca-d6ff-4060-81dc-cbd4d7b45c8d" providerId="ADAL" clId="{3D27ACC8-C803-4F34-B302-09C851B7BB8D}" dt="2025-04-22T15:30:23.564" v="0" actId="478"/>
      <pc:docMkLst>
        <pc:docMk/>
      </pc:docMkLst>
      <pc:sldChg chg="delSp">
        <pc:chgData name="Oscar Zanutto" userId="848f45ca-d6ff-4060-81dc-cbd4d7b45c8d" providerId="ADAL" clId="{3D27ACC8-C803-4F34-B302-09C851B7BB8D}" dt="2025-04-22T15:30:23.564" v="0" actId="478"/>
        <pc:sldMkLst>
          <pc:docMk/>
          <pc:sldMk cId="0" sldId="257"/>
        </pc:sldMkLst>
        <pc:picChg chg="del">
          <ac:chgData name="Oscar Zanutto" userId="848f45ca-d6ff-4060-81dc-cbd4d7b45c8d" providerId="ADAL" clId="{3D27ACC8-C803-4F34-B302-09C851B7BB8D}" dt="2025-04-22T15:30:23.564" v="0" actId="478"/>
          <ac:picMkLst>
            <pc:docMk/>
            <pc:sldMk cId="0" sldId="257"/>
            <ac:picMk id="2050"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43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spTree>
    <p:extLst>
      <p:ext uri="{BB962C8B-B14F-4D97-AF65-F5344CB8AC3E}">
        <p14:creationId xmlns:p14="http://schemas.microsoft.com/office/powerpoint/2010/main" val="118924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spTree>
    <p:extLst>
      <p:ext uri="{BB962C8B-B14F-4D97-AF65-F5344CB8AC3E}">
        <p14:creationId xmlns:p14="http://schemas.microsoft.com/office/powerpoint/2010/main" val="392287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spTree>
    <p:extLst>
      <p:ext uri="{BB962C8B-B14F-4D97-AF65-F5344CB8AC3E}">
        <p14:creationId xmlns:p14="http://schemas.microsoft.com/office/powerpoint/2010/main" val="111188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44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spTree>
    <p:extLst>
      <p:ext uri="{BB962C8B-B14F-4D97-AF65-F5344CB8AC3E}">
        <p14:creationId xmlns:p14="http://schemas.microsoft.com/office/powerpoint/2010/main" val="299788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spTree>
    <p:extLst>
      <p:ext uri="{BB962C8B-B14F-4D97-AF65-F5344CB8AC3E}">
        <p14:creationId xmlns:p14="http://schemas.microsoft.com/office/powerpoint/2010/main" val="307259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spTree>
    <p:extLst>
      <p:ext uri="{BB962C8B-B14F-4D97-AF65-F5344CB8AC3E}">
        <p14:creationId xmlns:p14="http://schemas.microsoft.com/office/powerpoint/2010/main" val="118586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uFillTx/>
            </a:endParaRPr>
          </a:p>
        </p:txBody>
      </p:sp>
      <p:sp>
        <p:nvSpPr>
          <p:cNvPr id="9" name="Slide Number Placeholder 8"/>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spTree>
    <p:extLst>
      <p:ext uri="{BB962C8B-B14F-4D97-AF65-F5344CB8AC3E}">
        <p14:creationId xmlns:p14="http://schemas.microsoft.com/office/powerpoint/2010/main" val="370827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FA1C58-63F1-5146-B21C-AED8BDD48533}" type="datetimeFigureOut">
              <a:rPr lang="en-US" smtClean="0">
                <a:uFillTx/>
              </a:rPr>
              <a:t>4/22/2025</a:t>
            </a:fld>
            <a:endParaRPr lang="en-US">
              <a:uFillTx/>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uFillTx/>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4CC102F-AF6E-3448-9AB5-80C441DA6C53}" type="slidenum">
              <a:rPr lang="en-US" smtClean="0">
                <a:uFillTx/>
              </a:rPr>
              <a:t>‹N›</a:t>
            </a:fld>
            <a:endParaRPr lang="en-US">
              <a:uFillTx/>
            </a:endParaRPr>
          </a:p>
        </p:txBody>
      </p:sp>
    </p:spTree>
    <p:extLst>
      <p:ext uri="{BB962C8B-B14F-4D97-AF65-F5344CB8AC3E}">
        <p14:creationId xmlns:p14="http://schemas.microsoft.com/office/powerpoint/2010/main" val="171289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9FA1C58-63F1-5146-B21C-AED8BDD48533}" type="datetimeFigureOut">
              <a:rPr lang="en-US" smtClean="0">
                <a:uFillTx/>
              </a:rPr>
              <a:t>4/22/2025</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44CC102F-AF6E-3448-9AB5-80C441DA6C53}" type="slidenum">
              <a:rPr lang="en-US" smtClean="0">
                <a:uFillTx/>
              </a:rPr>
              <a:t>‹N›</a:t>
            </a:fld>
            <a:endParaRPr lang="en-US">
              <a:uFillTx/>
            </a:endParaRPr>
          </a:p>
        </p:txBody>
      </p:sp>
    </p:spTree>
    <p:extLst>
      <p:ext uri="{BB962C8B-B14F-4D97-AF65-F5344CB8AC3E}">
        <p14:creationId xmlns:p14="http://schemas.microsoft.com/office/powerpoint/2010/main" val="54418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FA1C58-63F1-5146-B21C-AED8BDD48533}" type="datetimeFigureOut">
              <a:rPr lang="en-US" smtClean="0">
                <a:uFillTx/>
              </a:rPr>
              <a:t>4/22/2025</a:t>
            </a:fld>
            <a:endParaRPr lang="en-US">
              <a:uFillTx/>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uFillTx/>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4CC102F-AF6E-3448-9AB5-80C441DA6C53}" type="slidenum">
              <a:rPr lang="en-US" smtClean="0">
                <a:uFillTx/>
              </a:rPr>
              <a:t>‹N›</a:t>
            </a:fld>
            <a:endParaRPr lang="en-US">
              <a:uFillTx/>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12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israa.it/"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fif"/></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B834DFCC-6B70-4609-AF82-1639A2F4597B}"/>
              </a:ext>
            </a:extLst>
          </p:cNvPr>
          <p:cNvPicPr>
            <a:picLocks noChangeAspect="1"/>
          </p:cNvPicPr>
          <p:nvPr/>
        </p:nvPicPr>
        <p:blipFill>
          <a:blip r:embed="rId2"/>
          <a:stretch>
            <a:fillRect/>
          </a:stretch>
        </p:blipFill>
        <p:spPr>
          <a:xfrm>
            <a:off x="1057377" y="1026023"/>
            <a:ext cx="3180213" cy="1074932"/>
          </a:xfrm>
          <a:prstGeom prst="rect">
            <a:avLst/>
          </a:prstGeom>
        </p:spPr>
      </p:pic>
      <p:pic>
        <p:nvPicPr>
          <p:cNvPr id="1026" name="Picture 2" descr="Innovazione | FABER - Fabbrica Europa | It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036" y="614030"/>
            <a:ext cx="3708587" cy="37085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10"/>
          <p:cNvPicPr>
            <a:picLocks noChangeAspect="1"/>
          </p:cNvPicPr>
          <p:nvPr/>
        </p:nvPicPr>
        <p:blipFill rotWithShape="1">
          <a:blip r:embed="rId4"/>
          <a:srcRect l="5269" t="19686" r="6285" b="20154"/>
          <a:stretch/>
        </p:blipFill>
        <p:spPr>
          <a:xfrm>
            <a:off x="1158977" y="3362354"/>
            <a:ext cx="1058717" cy="720119"/>
          </a:xfrm>
          <a:prstGeom prst="rect">
            <a:avLst/>
          </a:prstGeom>
        </p:spPr>
      </p:pic>
      <p:sp>
        <p:nvSpPr>
          <p:cNvPr id="2" name="CasellaDiTesto 1">
            <a:extLst>
              <a:ext uri="{FF2B5EF4-FFF2-40B4-BE49-F238E27FC236}">
                <a16:creationId xmlns:a16="http://schemas.microsoft.com/office/drawing/2014/main" id="{4AE1D154-EFD8-1174-BE96-02E818086DFB}"/>
              </a:ext>
            </a:extLst>
          </p:cNvPr>
          <p:cNvSpPr txBox="1"/>
          <p:nvPr/>
        </p:nvSpPr>
        <p:spPr>
          <a:xfrm>
            <a:off x="1057377" y="4525818"/>
            <a:ext cx="4368800" cy="1477328"/>
          </a:xfrm>
          <a:prstGeom prst="rect">
            <a:avLst/>
          </a:prstGeom>
          <a:noFill/>
        </p:spPr>
        <p:txBody>
          <a:bodyPr wrap="square" lIns="91440" tIns="45720" rIns="91440" bIns="45720" rtlCol="0" anchor="t">
            <a:spAutoFit/>
          </a:bodyPr>
          <a:lstStyle/>
          <a:p>
            <a:r>
              <a:rPr lang="it-IT" dirty="0"/>
              <a:t>Innovation and Development Department</a:t>
            </a:r>
          </a:p>
          <a:p>
            <a:r>
              <a:rPr lang="it-IT" dirty="0"/>
              <a:t>Oscar Zanutto</a:t>
            </a:r>
          </a:p>
          <a:p>
            <a:r>
              <a:rPr lang="it-IT" dirty="0"/>
              <a:t>faber@israa.it</a:t>
            </a:r>
            <a:endParaRPr lang="it-IT" dirty="0">
              <a:ea typeface="Calibri"/>
              <a:cs typeface="Calibri"/>
            </a:endParaRPr>
          </a:p>
          <a:p>
            <a:r>
              <a:rPr lang="it-IT" dirty="0"/>
              <a:t>Treviso - </a:t>
            </a:r>
            <a:r>
              <a:rPr lang="it-IT" dirty="0" err="1"/>
              <a:t>Italy</a:t>
            </a:r>
            <a:endParaRPr lang="it-IT" dirty="0"/>
          </a:p>
          <a:p>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b="1" dirty="0"/>
              <a:t>IDEAHL  </a:t>
            </a:r>
            <a:br>
              <a:rPr lang="it-IT" b="1" dirty="0"/>
            </a:br>
            <a:r>
              <a:rPr lang="en-US" b="1" dirty="0"/>
              <a:t>CSA Horizon Europe</a:t>
            </a:r>
            <a:br>
              <a:rPr lang="it-IT" b="1" dirty="0"/>
            </a:br>
            <a:r>
              <a:rPr lang="en-US" b="1" dirty="0"/>
              <a:t>(2021-2023)</a:t>
            </a:r>
            <a:endParaRPr lang="it-IT" b="1" dirty="0"/>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564731" y="4026777"/>
            <a:ext cx="2988401" cy="946820"/>
          </a:xfrm>
          <a:prstGeom prst="rect">
            <a:avLst/>
          </a:prstGeom>
        </p:spPr>
      </p:pic>
      <p:sp>
        <p:nvSpPr>
          <p:cNvPr id="7" name="CasellaDiTesto 6"/>
          <p:cNvSpPr txBox="1"/>
          <p:nvPr/>
        </p:nvSpPr>
        <p:spPr>
          <a:xfrm>
            <a:off x="4237701" y="891801"/>
            <a:ext cx="7767485" cy="5570756"/>
          </a:xfrm>
          <a:prstGeom prst="rect">
            <a:avLst/>
          </a:prstGeom>
          <a:noFill/>
        </p:spPr>
        <p:txBody>
          <a:bodyPr wrap="square" rtlCol="0">
            <a:spAutoFit/>
          </a:bodyPr>
          <a:lstStyle/>
          <a:p>
            <a:r>
              <a:rPr lang="en-US" dirty="0">
                <a:latin typeface="+mj-lt"/>
              </a:rPr>
              <a:t>IDEAHL purpose is the empowerment of EU citizens in using digital tools to take a more active role in the management of their own health.</a:t>
            </a:r>
          </a:p>
          <a:p>
            <a:endParaRPr lang="en-US" sz="1600" b="1" dirty="0"/>
          </a:p>
          <a:p>
            <a:r>
              <a:rPr lang="en-US" sz="1600" b="1" dirty="0">
                <a:latin typeface="+mj-lt"/>
              </a:rPr>
              <a:t>PARTNERS:</a:t>
            </a:r>
          </a:p>
          <a:p>
            <a:r>
              <a:rPr lang="it-IT" sz="1600" dirty="0">
                <a:latin typeface="+mj-lt"/>
              </a:rPr>
              <a:t>1 CONSEJERIA DE SALUD Y SERVICIOS SANITARIOS - </a:t>
            </a:r>
            <a:r>
              <a:rPr lang="it-IT" sz="1600" dirty="0" err="1">
                <a:latin typeface="+mj-lt"/>
              </a:rPr>
              <a:t>Principado</a:t>
            </a:r>
            <a:r>
              <a:rPr lang="it-IT" sz="1600" dirty="0">
                <a:latin typeface="+mj-lt"/>
              </a:rPr>
              <a:t> de Asturias ES</a:t>
            </a:r>
          </a:p>
          <a:p>
            <a:r>
              <a:rPr lang="it-IT" sz="1600" dirty="0">
                <a:latin typeface="+mj-lt"/>
              </a:rPr>
              <a:t>2 SERVICIO DE SALUD DEL PRINCIPADO DE ASTURIAS ES</a:t>
            </a:r>
          </a:p>
          <a:p>
            <a:r>
              <a:rPr lang="it-IT" sz="1600" dirty="0">
                <a:latin typeface="+mj-lt"/>
              </a:rPr>
              <a:t>3 FUNDACION PARA EL FOMENTO EN ASTURIAS DE LA INVESTIGACION </a:t>
            </a:r>
          </a:p>
          <a:p>
            <a:r>
              <a:rPr lang="it-IT" sz="1600" dirty="0">
                <a:latin typeface="+mj-lt"/>
              </a:rPr>
              <a:t>CIENTIFICA APLICADA Y TECNOLOGIA ES</a:t>
            </a:r>
          </a:p>
          <a:p>
            <a:r>
              <a:rPr lang="it-IT" sz="1600" dirty="0">
                <a:latin typeface="+mj-lt"/>
              </a:rPr>
              <a:t>4 CONSULTA EUROPA PROJECTS AND INNOVATION SL </a:t>
            </a:r>
            <a:r>
              <a:rPr lang="it-IT" sz="1600" dirty="0" err="1">
                <a:latin typeface="+mj-lt"/>
              </a:rPr>
              <a:t>Spain</a:t>
            </a:r>
            <a:endParaRPr lang="it-IT" sz="1600" dirty="0">
              <a:latin typeface="+mj-lt"/>
            </a:endParaRPr>
          </a:p>
          <a:p>
            <a:r>
              <a:rPr lang="it-IT" sz="1600" dirty="0">
                <a:latin typeface="+mj-lt"/>
              </a:rPr>
              <a:t>5 ISTITUTO PER SERVIZI DI RICOVERO E ASSISTENZA AGLI ANZIANI IT</a:t>
            </a:r>
          </a:p>
          <a:p>
            <a:r>
              <a:rPr lang="en-US" sz="1600" dirty="0">
                <a:latin typeface="+mj-lt"/>
              </a:rPr>
              <a:t>6 ROYAL MELBOURNE INSTITUTE OF TECHNOLOGY SPAIN SL ES</a:t>
            </a:r>
            <a:endParaRPr lang="it-IT" sz="1600" dirty="0">
              <a:latin typeface="+mj-lt"/>
            </a:endParaRPr>
          </a:p>
          <a:p>
            <a:r>
              <a:rPr lang="en-US" sz="1600" dirty="0">
                <a:latin typeface="+mj-lt"/>
              </a:rPr>
              <a:t>7 E-SENIORS: INITIATION DES SENIORS AUX NTIC ASSOCIATION FR</a:t>
            </a:r>
            <a:endParaRPr lang="it-IT" sz="1600" dirty="0">
              <a:latin typeface="+mj-lt"/>
            </a:endParaRPr>
          </a:p>
          <a:p>
            <a:r>
              <a:rPr lang="en-US" sz="1600" dirty="0">
                <a:latin typeface="+mj-lt"/>
              </a:rPr>
              <a:t>8 EUROPEAN INSTITUTE OF WOMEN'S HEALTH COMPANY LIMITED BY GUARANTEE IE</a:t>
            </a:r>
          </a:p>
          <a:p>
            <a:r>
              <a:rPr lang="it-IT" sz="1600" i="1" dirty="0">
                <a:latin typeface="+mj-lt"/>
              </a:rPr>
              <a:t>9 INCE INIZIATIVA CENTRO EUROPEA - SEGRETARIATO ESECUTIVO IT</a:t>
            </a:r>
            <a:endParaRPr lang="it-IT" sz="1600" dirty="0">
              <a:latin typeface="+mj-lt"/>
            </a:endParaRPr>
          </a:p>
          <a:p>
            <a:r>
              <a:rPr lang="en-US" sz="1600" i="1" dirty="0">
                <a:latin typeface="+mj-lt"/>
              </a:rPr>
              <a:t>10 BEHOERDE FUER ARBEIT, GESUNDHEIT, SOZIALES, FAMILIE UND </a:t>
            </a:r>
            <a:endParaRPr lang="it-IT" sz="1600" dirty="0">
              <a:latin typeface="+mj-lt"/>
            </a:endParaRPr>
          </a:p>
          <a:p>
            <a:r>
              <a:rPr lang="en-US" sz="1600" i="1" dirty="0">
                <a:latin typeface="+mj-lt"/>
              </a:rPr>
              <a:t>INTEGRATION HAMBURG DE</a:t>
            </a:r>
            <a:endParaRPr lang="it-IT" sz="1600" dirty="0">
              <a:latin typeface="+mj-lt"/>
            </a:endParaRPr>
          </a:p>
          <a:p>
            <a:r>
              <a:rPr lang="en-US" sz="1600" i="1" dirty="0">
                <a:latin typeface="+mj-lt"/>
              </a:rPr>
              <a:t>11 PROFESSIONSHOJSKOLEN UNIVERSITY COLLEGE NORDJYLLAND DK</a:t>
            </a:r>
            <a:endParaRPr lang="it-IT" sz="1600" dirty="0">
              <a:latin typeface="+mj-lt"/>
            </a:endParaRPr>
          </a:p>
          <a:p>
            <a:r>
              <a:rPr lang="it-IT" sz="1600" i="1" dirty="0">
                <a:latin typeface="+mj-lt"/>
              </a:rPr>
              <a:t>12 </a:t>
            </a:r>
            <a:r>
              <a:rPr lang="it-IT" sz="1600" i="1" dirty="0" err="1">
                <a:latin typeface="+mj-lt"/>
              </a:rPr>
              <a:t>Malardalen</a:t>
            </a:r>
            <a:r>
              <a:rPr lang="it-IT" sz="1600" i="1" dirty="0">
                <a:latin typeface="+mj-lt"/>
              </a:rPr>
              <a:t> </a:t>
            </a:r>
            <a:r>
              <a:rPr lang="it-IT" sz="1600" i="1" dirty="0" err="1">
                <a:latin typeface="+mj-lt"/>
              </a:rPr>
              <a:t>University</a:t>
            </a:r>
            <a:r>
              <a:rPr lang="it-IT" sz="1600" i="1" dirty="0">
                <a:latin typeface="+mj-lt"/>
              </a:rPr>
              <a:t> SE</a:t>
            </a:r>
            <a:endParaRPr lang="it-IT" sz="1600" dirty="0">
              <a:latin typeface="+mj-lt"/>
            </a:endParaRPr>
          </a:p>
          <a:p>
            <a:r>
              <a:rPr lang="it-IT" sz="1600" i="1" dirty="0">
                <a:latin typeface="+mj-lt"/>
              </a:rPr>
              <a:t>13 SEINAJOEN AMMATTIKORKEAKOULU OY FI</a:t>
            </a:r>
            <a:endParaRPr lang="it-IT" sz="1600" dirty="0">
              <a:latin typeface="+mj-lt"/>
            </a:endParaRPr>
          </a:p>
          <a:p>
            <a:r>
              <a:rPr lang="it-IT" sz="1600" i="1" dirty="0">
                <a:latin typeface="+mj-lt"/>
              </a:rPr>
              <a:t>14 ADI &amp; SALU SERSOC SL ES</a:t>
            </a:r>
            <a:endParaRPr lang="it-IT" sz="1600" dirty="0">
              <a:latin typeface="+mj-lt"/>
            </a:endParaRPr>
          </a:p>
          <a:p>
            <a:r>
              <a:rPr lang="en-US" sz="1600" i="1" dirty="0">
                <a:latin typeface="+mj-lt"/>
              </a:rPr>
              <a:t>15 ALL DIGITAL AISBL BE</a:t>
            </a:r>
            <a:endParaRPr lang="it-IT" sz="1600" dirty="0">
              <a:latin typeface="+mj-lt"/>
            </a:endParaRPr>
          </a:p>
          <a:p>
            <a:r>
              <a:rPr lang="en-US" sz="1600" i="1" dirty="0">
                <a:latin typeface="+mj-lt"/>
              </a:rPr>
              <a:t>16 CARITAS DIOCESANA DE COIMBRA PT</a:t>
            </a:r>
          </a:p>
        </p:txBody>
      </p:sp>
    </p:spTree>
    <p:extLst>
      <p:ext uri="{BB962C8B-B14F-4D97-AF65-F5344CB8AC3E}">
        <p14:creationId xmlns:p14="http://schemas.microsoft.com/office/powerpoint/2010/main" val="193409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b="1" dirty="0"/>
              <a:t>DYNAMO</a:t>
            </a:r>
            <a:br>
              <a:rPr lang="it-IT" b="1" dirty="0"/>
            </a:br>
            <a:r>
              <a:rPr lang="en-US" b="1" dirty="0"/>
              <a:t>PCP Horizon Europe</a:t>
            </a:r>
            <a:br>
              <a:rPr lang="it-IT" b="1" dirty="0"/>
            </a:br>
            <a:r>
              <a:rPr lang="en-US" b="1" dirty="0"/>
              <a:t>(2023 – 2025)</a:t>
            </a:r>
            <a:endParaRPr lang="it-IT" b="1" dirty="0"/>
          </a:p>
        </p:txBody>
      </p:sp>
      <p:sp>
        <p:nvSpPr>
          <p:cNvPr id="3" name="Segnaposto contenuto 2"/>
          <p:cNvSpPr>
            <a:spLocks noGrp="1"/>
          </p:cNvSpPr>
          <p:nvPr>
            <p:ph idx="1"/>
          </p:nvPr>
        </p:nvSpPr>
        <p:spPr>
          <a:xfrm>
            <a:off x="4259826" y="251458"/>
            <a:ext cx="7617542" cy="6395147"/>
          </a:xfrm>
        </p:spPr>
        <p:txBody>
          <a:bodyPr>
            <a:noAutofit/>
          </a:bodyPr>
          <a:lstStyle/>
          <a:p>
            <a:r>
              <a:rPr lang="en-US" dirty="0">
                <a:latin typeface="+mj-lt"/>
              </a:rPr>
              <a:t>DYNAMO will result in a lean and powerful solution enabling quick, data-driven and platform-independent planning of care pathways for situations where health system functions are threatened. This solution will allow EU health care systems to build resilience and respond to public health threats better than they can today</a:t>
            </a:r>
          </a:p>
          <a:p>
            <a:endParaRPr lang="en-US" dirty="0">
              <a:latin typeface="+mj-lt"/>
            </a:endParaRPr>
          </a:p>
          <a:p>
            <a:r>
              <a:rPr lang="en-US" b="1" dirty="0">
                <a:latin typeface="+mj-lt"/>
              </a:rPr>
              <a:t>PARTNERS:</a:t>
            </a:r>
          </a:p>
          <a:p>
            <a:r>
              <a:rPr lang="en-US" dirty="0">
                <a:latin typeface="+mj-lt"/>
              </a:rPr>
              <a:t>1 EMPIRICA GESELLSCHAFT FUR KOMMUNIKATIONS UND TE Germany Coordinator</a:t>
            </a:r>
            <a:endParaRPr lang="it-IT" dirty="0">
              <a:latin typeface="+mj-lt"/>
            </a:endParaRPr>
          </a:p>
          <a:p>
            <a:r>
              <a:rPr lang="it-IT" dirty="0">
                <a:latin typeface="+mj-lt"/>
              </a:rPr>
              <a:t>2 KLINIKUM DER UNIVERSITAET ZU KOELN Germany Partner</a:t>
            </a:r>
          </a:p>
          <a:p>
            <a:r>
              <a:rPr lang="it-IT" dirty="0">
                <a:latin typeface="+mj-lt"/>
              </a:rPr>
              <a:t>3 TICBIOMED TECNOLOGIAS DE LA INFORMACION PARA LA </a:t>
            </a:r>
            <a:r>
              <a:rPr lang="it-IT" dirty="0" err="1">
                <a:latin typeface="+mj-lt"/>
              </a:rPr>
              <a:t>Spain</a:t>
            </a:r>
            <a:r>
              <a:rPr lang="it-IT" dirty="0">
                <a:latin typeface="+mj-lt"/>
              </a:rPr>
              <a:t> Partner</a:t>
            </a:r>
          </a:p>
          <a:p>
            <a:r>
              <a:rPr lang="it-IT" dirty="0">
                <a:latin typeface="+mj-lt"/>
              </a:rPr>
              <a:t>4 PERIFEREIA ATTIKIS </a:t>
            </a:r>
            <a:r>
              <a:rPr lang="it-IT" dirty="0" err="1">
                <a:latin typeface="+mj-lt"/>
              </a:rPr>
              <a:t>Greece</a:t>
            </a:r>
            <a:r>
              <a:rPr lang="it-IT" dirty="0">
                <a:latin typeface="+mj-lt"/>
              </a:rPr>
              <a:t> Partner</a:t>
            </a:r>
          </a:p>
          <a:p>
            <a:r>
              <a:rPr lang="it-IT" dirty="0">
                <a:latin typeface="+mj-lt"/>
              </a:rPr>
              <a:t>5 IRMANDADE DA SANTA CASA DA MISERICORDIA DA AMA Portugal Partner</a:t>
            </a:r>
          </a:p>
          <a:p>
            <a:r>
              <a:rPr lang="it-IT" dirty="0">
                <a:latin typeface="+mj-lt"/>
              </a:rPr>
              <a:t>6 ISTITUTO PER SERVIZI DI RICOVERO E ASSISTENZA AGLI ANZIANI </a:t>
            </a:r>
            <a:r>
              <a:rPr lang="it-IT" dirty="0" err="1">
                <a:latin typeface="+mj-lt"/>
              </a:rPr>
              <a:t>Italy</a:t>
            </a:r>
            <a:r>
              <a:rPr lang="it-IT" dirty="0">
                <a:latin typeface="+mj-lt"/>
              </a:rPr>
              <a:t> Partner</a:t>
            </a:r>
          </a:p>
          <a:p>
            <a:r>
              <a:rPr lang="en-US" dirty="0">
                <a:latin typeface="+mj-lt"/>
              </a:rPr>
              <a:t>7 HYWEL DDA LOCAL HEALTH BOARD United Kingdom Partner</a:t>
            </a:r>
            <a:endParaRPr lang="it-IT" dirty="0">
              <a:latin typeface="+mj-lt"/>
            </a:endParaRPr>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649878" y="4155758"/>
            <a:ext cx="2815044" cy="919767"/>
          </a:xfrm>
          <a:prstGeom prst="rect">
            <a:avLst/>
          </a:prstGeom>
        </p:spPr>
      </p:pic>
    </p:spTree>
    <p:extLst>
      <p:ext uri="{BB962C8B-B14F-4D97-AF65-F5344CB8AC3E}">
        <p14:creationId xmlns:p14="http://schemas.microsoft.com/office/powerpoint/2010/main" val="256913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b="1" dirty="0"/>
              <a:t>VALUECARE</a:t>
            </a:r>
            <a:br>
              <a:rPr lang="it-IT" b="1" dirty="0"/>
            </a:br>
            <a:r>
              <a:rPr lang="en-US" b="1" dirty="0"/>
              <a:t>Horizon 2020</a:t>
            </a:r>
            <a:br>
              <a:rPr lang="it-IT" b="1" dirty="0"/>
            </a:br>
            <a:r>
              <a:rPr lang="en-US" b="1" dirty="0"/>
              <a:t>(2019 – 2024)</a:t>
            </a:r>
            <a:endParaRPr lang="it-IT" b="1" dirty="0"/>
          </a:p>
        </p:txBody>
      </p:sp>
      <p:sp>
        <p:nvSpPr>
          <p:cNvPr id="3" name="Segnaposto contenuto 2"/>
          <p:cNvSpPr>
            <a:spLocks noGrp="1"/>
          </p:cNvSpPr>
          <p:nvPr>
            <p:ph idx="1"/>
          </p:nvPr>
        </p:nvSpPr>
        <p:spPr>
          <a:xfrm>
            <a:off x="4240161" y="594359"/>
            <a:ext cx="7676535" cy="1618390"/>
          </a:xfrm>
        </p:spPr>
        <p:txBody>
          <a:bodyPr>
            <a:noAutofit/>
          </a:bodyPr>
          <a:lstStyle/>
          <a:p>
            <a:r>
              <a:rPr lang="en-US" dirty="0">
                <a:latin typeface="+mj-lt"/>
              </a:rPr>
              <a:t>VALUECARE will deliver efficient outcome-based integrated (health and social) care to older people facing cognitive impairment, frailty and multiple chronic health conditions in order to improve their quality of life (and of their families) as well as the sustainability of the health and social care systems in </a:t>
            </a:r>
            <a:r>
              <a:rPr lang="en-US">
                <a:latin typeface="+mj-lt"/>
              </a:rPr>
              <a:t>Europe.</a:t>
            </a:r>
          </a:p>
          <a:p>
            <a:endParaRPr lang="en-US" dirty="0">
              <a:latin typeface="+mj-lt"/>
            </a:endParaRPr>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570271" y="4164877"/>
            <a:ext cx="2974258" cy="901530"/>
          </a:xfrm>
          <a:prstGeom prst="rect">
            <a:avLst/>
          </a:prstGeom>
        </p:spPr>
      </p:pic>
      <p:sp>
        <p:nvSpPr>
          <p:cNvPr id="6" name="CasellaDiTesto 5"/>
          <p:cNvSpPr txBox="1"/>
          <p:nvPr/>
        </p:nvSpPr>
        <p:spPr>
          <a:xfrm>
            <a:off x="7964128" y="2584316"/>
            <a:ext cx="4139381" cy="4062651"/>
          </a:xfrm>
          <a:prstGeom prst="rect">
            <a:avLst/>
          </a:prstGeom>
          <a:noFill/>
        </p:spPr>
        <p:txBody>
          <a:bodyPr wrap="square" rtlCol="0">
            <a:spAutoFit/>
          </a:bodyPr>
          <a:lstStyle/>
          <a:p>
            <a:r>
              <a:rPr lang="it-IT" sz="1600" dirty="0">
                <a:latin typeface="+mj-lt"/>
              </a:rPr>
              <a:t>10 IATRIKO ATHINON EMPORIKI ANONYMOS ETAIREIA (EL)</a:t>
            </a:r>
          </a:p>
          <a:p>
            <a:r>
              <a:rPr lang="it-IT" sz="1600" dirty="0">
                <a:latin typeface="+mj-lt"/>
              </a:rPr>
              <a:t>11 FUNDACION DE LA COMUNITAT VALENCIANA PARA LA PROMOCION ESTRATEGICA (EL) </a:t>
            </a:r>
          </a:p>
          <a:p>
            <a:r>
              <a:rPr lang="it-IT" sz="1600" dirty="0">
                <a:latin typeface="+mj-lt"/>
              </a:rPr>
              <a:t>DESARROLLO Y LA INNOVACION URBANA (ES)</a:t>
            </a:r>
          </a:p>
          <a:p>
            <a:r>
              <a:rPr lang="en-US" sz="1600" dirty="0">
                <a:latin typeface="+mj-lt"/>
              </a:rPr>
              <a:t>12 UNIVERSITY COLLEGE DUBLIN, NATIONAL UNIVERSITY OF IRELAND, DUBLIN (IE)</a:t>
            </a:r>
            <a:endParaRPr lang="it-IT" sz="1600" dirty="0">
              <a:latin typeface="+mj-lt"/>
            </a:endParaRPr>
          </a:p>
          <a:p>
            <a:r>
              <a:rPr lang="en-US" sz="1600" dirty="0">
                <a:latin typeface="+mj-lt"/>
              </a:rPr>
              <a:t>13 ECHALLIANCE COMPANY LIMITED BY GUARANTEE (IE)</a:t>
            </a:r>
            <a:endParaRPr lang="it-IT" sz="1600" dirty="0">
              <a:latin typeface="+mj-lt"/>
            </a:endParaRPr>
          </a:p>
          <a:p>
            <a:r>
              <a:rPr lang="it-IT" sz="1600" dirty="0">
                <a:latin typeface="+mj-lt"/>
              </a:rPr>
              <a:t>14 SYMMACHIA GIA TIN OLOKLIROMENI FRONTIDA (EL)</a:t>
            </a:r>
          </a:p>
          <a:p>
            <a:r>
              <a:rPr lang="en-US" sz="1600" dirty="0">
                <a:latin typeface="+mj-lt"/>
              </a:rPr>
              <a:t>15 AGE PLATFORM EUROPE (BE)</a:t>
            </a:r>
            <a:endParaRPr lang="it-IT" sz="1600" dirty="0">
              <a:latin typeface="+mj-lt"/>
            </a:endParaRPr>
          </a:p>
          <a:p>
            <a:r>
              <a:rPr lang="en-US" sz="1600" dirty="0">
                <a:latin typeface="+mj-lt"/>
              </a:rPr>
              <a:t>16 STICHTING INTERNATIONAL FOUNDATIONFOR INTEGRATED CARE (NL)</a:t>
            </a:r>
            <a:endParaRPr lang="it-IT" sz="1600" dirty="0">
              <a:latin typeface="+mj-lt"/>
            </a:endParaRPr>
          </a:p>
          <a:p>
            <a:r>
              <a:rPr lang="it-IT" sz="1600" dirty="0">
                <a:latin typeface="+mj-lt"/>
              </a:rPr>
              <a:t>17 SENIOR EUROPA SOCIEDAD LIMITADA (ES)</a:t>
            </a:r>
          </a:p>
          <a:p>
            <a:endParaRPr lang="it-IT" dirty="0"/>
          </a:p>
        </p:txBody>
      </p:sp>
      <p:sp>
        <p:nvSpPr>
          <p:cNvPr id="7" name="CasellaDiTesto 6"/>
          <p:cNvSpPr txBox="1"/>
          <p:nvPr/>
        </p:nvSpPr>
        <p:spPr>
          <a:xfrm>
            <a:off x="4240161" y="2237473"/>
            <a:ext cx="3812458" cy="4585871"/>
          </a:xfrm>
          <a:prstGeom prst="rect">
            <a:avLst/>
          </a:prstGeom>
          <a:noFill/>
        </p:spPr>
        <p:txBody>
          <a:bodyPr wrap="square" rtlCol="0">
            <a:spAutoFit/>
          </a:bodyPr>
          <a:lstStyle/>
          <a:p>
            <a:r>
              <a:rPr lang="en-US" b="1" dirty="0">
                <a:latin typeface="+mj-lt"/>
              </a:rPr>
              <a:t>PARTNERS:</a:t>
            </a:r>
          </a:p>
          <a:p>
            <a:r>
              <a:rPr lang="en-US" sz="1600" dirty="0">
                <a:latin typeface="+mj-lt"/>
              </a:rPr>
              <a:t>1 ERASMUS UNIVERSITAIR MEDISCH CENTRUM ROTTERDAM (NL)</a:t>
            </a:r>
            <a:endParaRPr lang="it-IT" sz="1600" dirty="0">
              <a:latin typeface="+mj-lt"/>
            </a:endParaRPr>
          </a:p>
          <a:p>
            <a:r>
              <a:rPr lang="en-US" sz="1600" dirty="0">
                <a:latin typeface="+mj-lt"/>
              </a:rPr>
              <a:t>2 FONDAZIONE BRUNO KESSLER (IT)</a:t>
            </a:r>
            <a:endParaRPr lang="it-IT" sz="1600" dirty="0">
              <a:latin typeface="+mj-lt"/>
            </a:endParaRPr>
          </a:p>
          <a:p>
            <a:r>
              <a:rPr lang="en-US" sz="1600" dirty="0">
                <a:latin typeface="+mj-lt"/>
              </a:rPr>
              <a:t>3 VODAFONE INNOVUS ANONIMI ETAIREIA SYSTIMATON EPIKOININIAS AYTOMATISMONKAI EFARMAGIS</a:t>
            </a:r>
            <a:endParaRPr lang="it-IT" sz="1600" dirty="0">
              <a:latin typeface="+mj-lt"/>
            </a:endParaRPr>
          </a:p>
          <a:p>
            <a:r>
              <a:rPr lang="it-IT" sz="1600" dirty="0">
                <a:latin typeface="+mj-lt"/>
              </a:rPr>
              <a:t>PLIROFORIKIS (EL)</a:t>
            </a:r>
          </a:p>
          <a:p>
            <a:r>
              <a:rPr lang="it-IT" sz="1600" dirty="0">
                <a:latin typeface="+mj-lt"/>
              </a:rPr>
              <a:t>4 VIDAVO S.A. (EL)</a:t>
            </a:r>
          </a:p>
          <a:p>
            <a:r>
              <a:rPr lang="it-IT" sz="1600" dirty="0">
                <a:latin typeface="+mj-lt"/>
              </a:rPr>
              <a:t>5 CARITAS DIOCESANA DE COIMBRA (PT)</a:t>
            </a:r>
          </a:p>
          <a:p>
            <a:r>
              <a:rPr lang="it-IT" sz="1600" dirty="0">
                <a:latin typeface="+mj-lt"/>
              </a:rPr>
              <a:t>6 AZIENDA UNITA LOCALE SOCIO SANITARIA N 2 MARCA TREVIGIANA (IT)</a:t>
            </a:r>
          </a:p>
          <a:p>
            <a:r>
              <a:rPr lang="it-IT" sz="1600" dirty="0">
                <a:latin typeface="+mj-lt"/>
              </a:rPr>
              <a:t>7 ISTITUTO PER SERVIZI DI RICOVERO E ASSISTENZA AGLI ANZIANI (IT)</a:t>
            </a:r>
          </a:p>
          <a:p>
            <a:r>
              <a:rPr lang="it-IT" sz="1600" dirty="0">
                <a:latin typeface="+mj-lt"/>
              </a:rPr>
              <a:t>8 SVEUCILISTE U RIJECI, MEDICINSKI FAKULTET (HR)</a:t>
            </a:r>
          </a:p>
          <a:p>
            <a:r>
              <a:rPr lang="it-IT" sz="1600" dirty="0">
                <a:latin typeface="+mj-lt"/>
              </a:rPr>
              <a:t>9 UNIVERSITAT DE VALENCIA (ES)</a:t>
            </a:r>
          </a:p>
          <a:p>
            <a:endParaRPr lang="it-IT" dirty="0">
              <a:latin typeface="+mj-lt"/>
            </a:endParaRPr>
          </a:p>
        </p:txBody>
      </p:sp>
    </p:spTree>
    <p:extLst>
      <p:ext uri="{BB962C8B-B14F-4D97-AF65-F5344CB8AC3E}">
        <p14:creationId xmlns:p14="http://schemas.microsoft.com/office/powerpoint/2010/main" val="366899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96037"/>
            <a:ext cx="3200400" cy="2286000"/>
          </a:xfrm>
        </p:spPr>
        <p:txBody>
          <a:bodyPr>
            <a:normAutofit/>
          </a:bodyPr>
          <a:lstStyle/>
          <a:p>
            <a:pPr algn="ctr"/>
            <a:r>
              <a:rPr lang="en-US" b="1" dirty="0"/>
              <a:t>PROCAREFUL</a:t>
            </a:r>
            <a:br>
              <a:rPr lang="it-IT" b="1" dirty="0"/>
            </a:br>
            <a:r>
              <a:rPr lang="en-US" b="1" dirty="0" err="1"/>
              <a:t>Int</a:t>
            </a:r>
            <a:r>
              <a:rPr lang="en-US" b="1" dirty="0"/>
              <a:t> Central Europe</a:t>
            </a:r>
            <a:br>
              <a:rPr lang="it-IT" b="1" dirty="0"/>
            </a:br>
            <a:r>
              <a:rPr lang="en-US" b="1" dirty="0"/>
              <a:t>(2022 – 2025)</a:t>
            </a:r>
            <a:endParaRPr lang="it-IT" dirty="0"/>
          </a:p>
        </p:txBody>
      </p:sp>
      <p:sp>
        <p:nvSpPr>
          <p:cNvPr id="3" name="Segnaposto contenuto 2"/>
          <p:cNvSpPr>
            <a:spLocks noGrp="1"/>
          </p:cNvSpPr>
          <p:nvPr>
            <p:ph idx="1"/>
          </p:nvPr>
        </p:nvSpPr>
        <p:spPr>
          <a:xfrm>
            <a:off x="4277033" y="94144"/>
            <a:ext cx="7747819" cy="6704863"/>
          </a:xfrm>
        </p:spPr>
        <p:txBody>
          <a:bodyPr>
            <a:noAutofit/>
          </a:bodyPr>
          <a:lstStyle/>
          <a:p>
            <a:r>
              <a:rPr lang="en-US" sz="1800" dirty="0">
                <a:latin typeface="+mj-lt"/>
              </a:rPr>
              <a:t>PROCAREFUL project will develop an innovative hybrid model for better and more sustainable home care service devoted to older people and other adults at risk and in need of support. The model will include ways to improve or at least help older people to sustain their mental and physical level of wellness and autonomy, taking advantage of digitalization. The project will overcome the challenge of the existing urban and rural gap in home care accessibility and timely delivery by upscaling the existing health and social care services and by moving them from a reactive towards proactive approach</a:t>
            </a:r>
          </a:p>
          <a:p>
            <a:endParaRPr lang="en-US" sz="800" dirty="0">
              <a:latin typeface="+mj-lt"/>
            </a:endParaRPr>
          </a:p>
          <a:p>
            <a:r>
              <a:rPr lang="en-US" sz="1800" b="1" dirty="0">
                <a:latin typeface="+mj-lt"/>
              </a:rPr>
              <a:t>PARTNERS:</a:t>
            </a:r>
          </a:p>
          <a:p>
            <a:r>
              <a:rPr lang="en-US" sz="1800" dirty="0">
                <a:latin typeface="+mj-lt"/>
              </a:rPr>
              <a:t>1 INSTITUTE FOR OLDER CARE AND SHELTERED HOMES LP Italia (IT) </a:t>
            </a:r>
            <a:endParaRPr lang="it-IT" sz="1800" dirty="0">
              <a:latin typeface="+mj-lt"/>
            </a:endParaRPr>
          </a:p>
          <a:p>
            <a:r>
              <a:rPr lang="en-US" sz="1800" dirty="0">
                <a:latin typeface="+mj-lt"/>
              </a:rPr>
              <a:t>2 Anton </a:t>
            </a:r>
            <a:r>
              <a:rPr lang="en-US" sz="1800" dirty="0" err="1">
                <a:latin typeface="+mj-lt"/>
              </a:rPr>
              <a:t>Trstenjak</a:t>
            </a:r>
            <a:r>
              <a:rPr lang="en-US" sz="1800" dirty="0">
                <a:latin typeface="+mj-lt"/>
              </a:rPr>
              <a:t> Institute of Gerontology and Intergenerational Relations PP </a:t>
            </a:r>
            <a:r>
              <a:rPr lang="en-US" sz="1800" dirty="0" err="1">
                <a:latin typeface="+mj-lt"/>
              </a:rPr>
              <a:t>Slovenija</a:t>
            </a:r>
            <a:r>
              <a:rPr lang="en-US" sz="1800" dirty="0">
                <a:latin typeface="+mj-lt"/>
              </a:rPr>
              <a:t> (SI) </a:t>
            </a:r>
            <a:endParaRPr lang="it-IT" sz="1800" dirty="0">
              <a:latin typeface="+mj-lt"/>
            </a:endParaRPr>
          </a:p>
          <a:p>
            <a:r>
              <a:rPr lang="en-US" sz="1800" dirty="0">
                <a:latin typeface="+mj-lt"/>
              </a:rPr>
              <a:t>3 Polish Foundation of the Opportunities Industrialization Centers “OIC Poland” PP </a:t>
            </a:r>
            <a:r>
              <a:rPr lang="en-US" sz="1800" dirty="0" err="1">
                <a:latin typeface="+mj-lt"/>
              </a:rPr>
              <a:t>Polska</a:t>
            </a:r>
            <a:r>
              <a:rPr lang="en-US" sz="1800" dirty="0">
                <a:latin typeface="+mj-lt"/>
              </a:rPr>
              <a:t> (PL) </a:t>
            </a:r>
            <a:endParaRPr lang="it-IT" sz="1800" dirty="0">
              <a:latin typeface="+mj-lt"/>
            </a:endParaRPr>
          </a:p>
          <a:p>
            <a:r>
              <a:rPr lang="en-US" sz="1800" dirty="0">
                <a:latin typeface="+mj-lt"/>
              </a:rPr>
              <a:t>4 IFKA Public Benefit Nonprofit Ltd. PP </a:t>
            </a:r>
            <a:r>
              <a:rPr lang="en-US" sz="1800" dirty="0" err="1">
                <a:latin typeface="+mj-lt"/>
              </a:rPr>
              <a:t>Magyarország</a:t>
            </a:r>
            <a:r>
              <a:rPr lang="en-US" sz="1800" dirty="0">
                <a:latin typeface="+mj-lt"/>
              </a:rPr>
              <a:t>  (HU)</a:t>
            </a:r>
            <a:endParaRPr lang="it-IT" sz="1800" dirty="0">
              <a:latin typeface="+mj-lt"/>
            </a:endParaRPr>
          </a:p>
          <a:p>
            <a:r>
              <a:rPr lang="en-US" sz="1800" dirty="0">
                <a:latin typeface="+mj-lt"/>
              </a:rPr>
              <a:t>5 Central European Initiative – Executive Secretariat PP Italia (IT) </a:t>
            </a:r>
            <a:endParaRPr lang="it-IT" sz="1800" dirty="0">
              <a:latin typeface="+mj-lt"/>
            </a:endParaRPr>
          </a:p>
          <a:p>
            <a:r>
              <a:rPr lang="it-IT" sz="1800" dirty="0">
                <a:latin typeface="+mj-lt"/>
              </a:rPr>
              <a:t>6 </a:t>
            </a:r>
            <a:r>
              <a:rPr lang="it-IT" sz="1800" dirty="0" err="1">
                <a:latin typeface="+mj-lt"/>
              </a:rPr>
              <a:t>Association</a:t>
            </a:r>
            <a:r>
              <a:rPr lang="it-IT" sz="1800" dirty="0">
                <a:latin typeface="+mj-lt"/>
              </a:rPr>
              <a:t> Mi PP </a:t>
            </a:r>
            <a:r>
              <a:rPr lang="it-IT" sz="1800" dirty="0" err="1">
                <a:latin typeface="+mj-lt"/>
              </a:rPr>
              <a:t>Hrvatska</a:t>
            </a:r>
            <a:r>
              <a:rPr lang="it-IT" sz="1800" dirty="0">
                <a:latin typeface="+mj-lt"/>
              </a:rPr>
              <a:t> (HR) </a:t>
            </a:r>
          </a:p>
          <a:p>
            <a:r>
              <a:rPr lang="en-US" sz="1800" dirty="0">
                <a:latin typeface="+mj-lt"/>
              </a:rPr>
              <a:t>7 Welfare organization for Baden-Württemberg PP Deutschland (DE)</a:t>
            </a:r>
            <a:endParaRPr lang="it-IT" sz="1800" dirty="0">
              <a:latin typeface="+mj-lt"/>
            </a:endParaRPr>
          </a:p>
          <a:p>
            <a:r>
              <a:rPr lang="en-US" sz="1800" dirty="0">
                <a:latin typeface="+mj-lt"/>
              </a:rPr>
              <a:t>8 Municipality of Log - </a:t>
            </a:r>
            <a:r>
              <a:rPr lang="en-US" sz="1800" dirty="0" err="1">
                <a:latin typeface="+mj-lt"/>
              </a:rPr>
              <a:t>Dragomer</a:t>
            </a:r>
            <a:r>
              <a:rPr lang="en-US" sz="1800" dirty="0">
                <a:latin typeface="+mj-lt"/>
              </a:rPr>
              <a:t> PP </a:t>
            </a:r>
            <a:r>
              <a:rPr lang="en-US" sz="1800" dirty="0" err="1">
                <a:latin typeface="+mj-lt"/>
              </a:rPr>
              <a:t>Slovenija</a:t>
            </a:r>
            <a:r>
              <a:rPr lang="en-US" sz="1800" dirty="0">
                <a:latin typeface="+mj-lt"/>
              </a:rPr>
              <a:t> (SI) </a:t>
            </a:r>
            <a:endParaRPr lang="it-IT" sz="1800" dirty="0">
              <a:latin typeface="+mj-lt"/>
            </a:endParaRPr>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452427" y="4076157"/>
            <a:ext cx="3205173" cy="1078969"/>
          </a:xfrm>
          <a:prstGeom prst="rect">
            <a:avLst/>
          </a:prstGeom>
        </p:spPr>
      </p:pic>
    </p:spTree>
    <p:extLst>
      <p:ext uri="{BB962C8B-B14F-4D97-AF65-F5344CB8AC3E}">
        <p14:creationId xmlns:p14="http://schemas.microsoft.com/office/powerpoint/2010/main" val="307019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b="1" dirty="0"/>
              <a:t>DIGICARE4CE</a:t>
            </a:r>
            <a:br>
              <a:rPr lang="it-IT" b="1" dirty="0"/>
            </a:br>
            <a:r>
              <a:rPr lang="en-US" b="1" dirty="0" err="1"/>
              <a:t>Int</a:t>
            </a:r>
            <a:r>
              <a:rPr lang="en-US" b="1" dirty="0"/>
              <a:t> Central Europe</a:t>
            </a:r>
            <a:br>
              <a:rPr lang="it-IT" b="1" dirty="0"/>
            </a:br>
            <a:r>
              <a:rPr lang="en-US" b="1" dirty="0"/>
              <a:t>(2022 – 2025)</a:t>
            </a:r>
            <a:endParaRPr lang="it-IT" b="1" dirty="0"/>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715007" y="4177038"/>
            <a:ext cx="2684786" cy="877207"/>
          </a:xfrm>
          <a:prstGeom prst="rect">
            <a:avLst/>
          </a:prstGeom>
        </p:spPr>
      </p:pic>
      <p:sp>
        <p:nvSpPr>
          <p:cNvPr id="7" name="Segnaposto contenuto 6"/>
          <p:cNvSpPr>
            <a:spLocks noGrp="1"/>
          </p:cNvSpPr>
          <p:nvPr>
            <p:ph idx="1"/>
          </p:nvPr>
        </p:nvSpPr>
        <p:spPr>
          <a:xfrm>
            <a:off x="4230329" y="133472"/>
            <a:ext cx="7774857" cy="6724528"/>
          </a:xfrm>
        </p:spPr>
        <p:txBody>
          <a:bodyPr>
            <a:noAutofit/>
          </a:bodyPr>
          <a:lstStyle/>
          <a:p>
            <a:r>
              <a:rPr lang="en-US" sz="1800" dirty="0">
                <a:latin typeface="+mj-lt"/>
              </a:rPr>
              <a:t>DigiCare4CE will help increase the level of </a:t>
            </a:r>
            <a:r>
              <a:rPr lang="en-US" sz="1800" dirty="0" err="1">
                <a:latin typeface="+mj-lt"/>
              </a:rPr>
              <a:t>digitisation</a:t>
            </a:r>
            <a:r>
              <a:rPr lang="en-US" sz="1800" dirty="0">
                <a:latin typeface="+mj-lt"/>
              </a:rPr>
              <a:t> in long-term care facilities for older people. Since the potential of </a:t>
            </a:r>
            <a:r>
              <a:rPr lang="en-US" sz="1800" dirty="0" err="1">
                <a:latin typeface="+mj-lt"/>
              </a:rPr>
              <a:t>digitisation</a:t>
            </a:r>
            <a:r>
              <a:rPr lang="en-US" sz="1800" dirty="0">
                <a:latin typeface="+mj-lt"/>
              </a:rPr>
              <a:t> in this sector is often untapped, Digi4Care wants to take action here. In promoting digital solutions, the project intends to relieve the burden on nursing staff and to improve the quality of care</a:t>
            </a:r>
          </a:p>
          <a:p>
            <a:endParaRPr lang="en-US" sz="1800" dirty="0">
              <a:latin typeface="+mj-lt"/>
            </a:endParaRPr>
          </a:p>
          <a:p>
            <a:r>
              <a:rPr lang="en-US" sz="1600" b="1" dirty="0">
                <a:latin typeface="+mj-lt"/>
              </a:rPr>
              <a:t>PARTNERS:</a:t>
            </a:r>
          </a:p>
          <a:p>
            <a:r>
              <a:rPr lang="en-US" sz="1600" dirty="0">
                <a:latin typeface="+mj-lt"/>
              </a:rPr>
              <a:t>1 </a:t>
            </a:r>
            <a:r>
              <a:rPr lang="en-US" sz="1600" dirty="0" err="1">
                <a:latin typeface="+mj-lt"/>
              </a:rPr>
              <a:t>Deggendorf</a:t>
            </a:r>
            <a:r>
              <a:rPr lang="en-US" sz="1600" dirty="0">
                <a:latin typeface="+mj-lt"/>
              </a:rPr>
              <a:t> Institute of Technology LP Deutschland</a:t>
            </a:r>
            <a:r>
              <a:rPr lang="it-IT" sz="1600" dirty="0">
                <a:latin typeface="+mj-lt"/>
              </a:rPr>
              <a:t> </a:t>
            </a:r>
            <a:r>
              <a:rPr lang="en-US" sz="1600" dirty="0">
                <a:latin typeface="+mj-lt"/>
              </a:rPr>
              <a:t>(DE)</a:t>
            </a:r>
            <a:endParaRPr lang="it-IT" sz="1600" dirty="0">
              <a:latin typeface="+mj-lt"/>
            </a:endParaRPr>
          </a:p>
          <a:p>
            <a:r>
              <a:rPr lang="en-US" sz="1600" dirty="0">
                <a:latin typeface="+mj-lt"/>
              </a:rPr>
              <a:t>2 Active Geriatric Health Care Centers of the City of Graz PP </a:t>
            </a:r>
            <a:r>
              <a:rPr lang="en-US" sz="1600" dirty="0" err="1">
                <a:latin typeface="+mj-lt"/>
              </a:rPr>
              <a:t>Österreich</a:t>
            </a:r>
            <a:r>
              <a:rPr lang="en-US" sz="1600" dirty="0">
                <a:latin typeface="+mj-lt"/>
              </a:rPr>
              <a:t> (AT)</a:t>
            </a:r>
            <a:endParaRPr lang="it-IT" sz="1600" dirty="0">
              <a:latin typeface="+mj-lt"/>
            </a:endParaRPr>
          </a:p>
          <a:p>
            <a:r>
              <a:rPr lang="en-US" sz="1600" dirty="0">
                <a:latin typeface="+mj-lt"/>
              </a:rPr>
              <a:t>3 Active INSTITUTE FOR OLDER CARE AND SHELTERED HOMES PP Italia (IT) </a:t>
            </a:r>
            <a:endParaRPr lang="it-IT" sz="1600" dirty="0">
              <a:latin typeface="+mj-lt"/>
            </a:endParaRPr>
          </a:p>
          <a:p>
            <a:r>
              <a:rPr lang="en-US" sz="1600" dirty="0">
                <a:latin typeface="+mj-lt"/>
              </a:rPr>
              <a:t>4 Active Association of Social Services Providers Czech Republic PP </a:t>
            </a:r>
            <a:r>
              <a:rPr lang="en-US" sz="1600" dirty="0" err="1">
                <a:latin typeface="+mj-lt"/>
              </a:rPr>
              <a:t>Česko</a:t>
            </a:r>
            <a:r>
              <a:rPr lang="en-US" sz="1600" dirty="0">
                <a:latin typeface="+mj-lt"/>
              </a:rPr>
              <a:t> (CZ) </a:t>
            </a:r>
            <a:endParaRPr lang="it-IT" sz="1600" dirty="0">
              <a:latin typeface="+mj-lt"/>
            </a:endParaRPr>
          </a:p>
          <a:p>
            <a:r>
              <a:rPr lang="en-US" sz="1600" dirty="0">
                <a:latin typeface="+mj-lt"/>
              </a:rPr>
              <a:t>5 Active Technical University of Kosice PP </a:t>
            </a:r>
            <a:r>
              <a:rPr lang="en-US" sz="1600" dirty="0" err="1">
                <a:latin typeface="+mj-lt"/>
              </a:rPr>
              <a:t>Slovensko</a:t>
            </a:r>
            <a:r>
              <a:rPr lang="en-US" sz="1600" dirty="0">
                <a:latin typeface="+mj-lt"/>
              </a:rPr>
              <a:t>  (SK)</a:t>
            </a:r>
            <a:endParaRPr lang="it-IT" sz="1600" dirty="0">
              <a:latin typeface="+mj-lt"/>
            </a:endParaRPr>
          </a:p>
          <a:p>
            <a:r>
              <a:rPr lang="en-US" sz="1600" dirty="0">
                <a:latin typeface="+mj-lt"/>
              </a:rPr>
              <a:t>6 Active Anton </a:t>
            </a:r>
            <a:r>
              <a:rPr lang="en-US" sz="1600" dirty="0" err="1">
                <a:latin typeface="+mj-lt"/>
              </a:rPr>
              <a:t>Trstenjak</a:t>
            </a:r>
            <a:r>
              <a:rPr lang="en-US" sz="1600" dirty="0">
                <a:latin typeface="+mj-lt"/>
              </a:rPr>
              <a:t> Institute of Gerontology and Intergenerational Relations PP </a:t>
            </a:r>
            <a:r>
              <a:rPr lang="en-US" sz="1600" dirty="0" err="1">
                <a:latin typeface="+mj-lt"/>
              </a:rPr>
              <a:t>Slovenija</a:t>
            </a:r>
            <a:r>
              <a:rPr lang="en-US" sz="1600" dirty="0">
                <a:latin typeface="+mj-lt"/>
              </a:rPr>
              <a:t> (SI) </a:t>
            </a:r>
            <a:endParaRPr lang="it-IT" sz="1600" dirty="0">
              <a:latin typeface="+mj-lt"/>
            </a:endParaRPr>
          </a:p>
          <a:p>
            <a:r>
              <a:rPr lang="en-US" sz="1600" dirty="0">
                <a:latin typeface="+mj-lt"/>
              </a:rPr>
              <a:t>7 Active Czech Institute of Informatics, Robotics and Cybernetics of the Czech Technical University in Prague</a:t>
            </a:r>
            <a:r>
              <a:rPr lang="it-IT" sz="1600" dirty="0">
                <a:latin typeface="+mj-lt"/>
              </a:rPr>
              <a:t> </a:t>
            </a:r>
            <a:r>
              <a:rPr lang="en-US" sz="1600" dirty="0">
                <a:latin typeface="+mj-lt"/>
              </a:rPr>
              <a:t>PP </a:t>
            </a:r>
            <a:r>
              <a:rPr lang="en-US" sz="1600" dirty="0" err="1">
                <a:latin typeface="+mj-lt"/>
              </a:rPr>
              <a:t>Česko</a:t>
            </a:r>
            <a:r>
              <a:rPr lang="en-US" sz="1600" dirty="0">
                <a:latin typeface="+mj-lt"/>
              </a:rPr>
              <a:t> (CZ) </a:t>
            </a:r>
            <a:endParaRPr lang="it-IT" sz="1600" dirty="0">
              <a:latin typeface="+mj-lt"/>
            </a:endParaRPr>
          </a:p>
          <a:p>
            <a:r>
              <a:rPr lang="en-US" sz="1600" dirty="0">
                <a:latin typeface="+mj-lt"/>
              </a:rPr>
              <a:t>8 Active Health Agency of Lower Austria PP </a:t>
            </a:r>
            <a:r>
              <a:rPr lang="en-US" sz="1600" dirty="0" err="1">
                <a:latin typeface="+mj-lt"/>
              </a:rPr>
              <a:t>Österreich</a:t>
            </a:r>
            <a:r>
              <a:rPr lang="en-US" sz="1600" dirty="0">
                <a:latin typeface="+mj-lt"/>
              </a:rPr>
              <a:t>  (AT)</a:t>
            </a:r>
            <a:endParaRPr lang="it-IT" sz="1600" dirty="0">
              <a:latin typeface="+mj-lt"/>
            </a:endParaRPr>
          </a:p>
          <a:p>
            <a:r>
              <a:rPr lang="en-US" sz="1600" dirty="0">
                <a:latin typeface="+mj-lt"/>
              </a:rPr>
              <a:t>9 Active European Grouping of Territorial Cooperation Via </a:t>
            </a:r>
            <a:r>
              <a:rPr lang="en-US" sz="1600" dirty="0" err="1">
                <a:latin typeface="+mj-lt"/>
              </a:rPr>
              <a:t>Carpatia</a:t>
            </a:r>
            <a:r>
              <a:rPr lang="en-US" sz="1600" dirty="0">
                <a:latin typeface="+mj-lt"/>
              </a:rPr>
              <a:t> PP </a:t>
            </a:r>
            <a:r>
              <a:rPr lang="en-US" sz="1600" dirty="0" err="1">
                <a:latin typeface="+mj-lt"/>
              </a:rPr>
              <a:t>Slovensko</a:t>
            </a:r>
            <a:r>
              <a:rPr lang="en-US" sz="1600" dirty="0">
                <a:latin typeface="+mj-lt"/>
              </a:rPr>
              <a:t>  (SK)</a:t>
            </a:r>
            <a:endParaRPr lang="it-IT" sz="1600" dirty="0">
              <a:latin typeface="+mj-lt"/>
            </a:endParaRPr>
          </a:p>
          <a:p>
            <a:r>
              <a:rPr lang="en-US" sz="1600" dirty="0">
                <a:latin typeface="+mj-lt"/>
              </a:rPr>
              <a:t>10 Active Rzeszow Regional Development Agency (PL)</a:t>
            </a:r>
            <a:endParaRPr lang="it-IT" sz="1600" dirty="0">
              <a:latin typeface="+mj-lt"/>
            </a:endParaRPr>
          </a:p>
        </p:txBody>
      </p:sp>
    </p:spTree>
    <p:extLst>
      <p:ext uri="{BB962C8B-B14F-4D97-AF65-F5344CB8AC3E}">
        <p14:creationId xmlns:p14="http://schemas.microsoft.com/office/powerpoint/2010/main" val="33963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b="1" dirty="0"/>
              <a:t>ITOSA</a:t>
            </a:r>
            <a:br>
              <a:rPr lang="it-IT" b="1" dirty="0"/>
            </a:br>
            <a:r>
              <a:rPr lang="en-US" b="1" dirty="0"/>
              <a:t>(2022 – 2025)</a:t>
            </a:r>
            <a:endParaRPr lang="it-IT" b="1" dirty="0"/>
          </a:p>
        </p:txBody>
      </p:sp>
      <p:sp>
        <p:nvSpPr>
          <p:cNvPr id="3" name="Segnaposto contenuto 2"/>
          <p:cNvSpPr>
            <a:spLocks noGrp="1"/>
          </p:cNvSpPr>
          <p:nvPr>
            <p:ph idx="1"/>
          </p:nvPr>
        </p:nvSpPr>
        <p:spPr>
          <a:xfrm>
            <a:off x="4326193" y="594359"/>
            <a:ext cx="7551175" cy="6032584"/>
          </a:xfrm>
        </p:spPr>
        <p:txBody>
          <a:bodyPr>
            <a:noAutofit/>
          </a:bodyPr>
          <a:lstStyle/>
          <a:p>
            <a:r>
              <a:rPr lang="en-US" dirty="0">
                <a:latin typeface="+mj-lt"/>
              </a:rPr>
              <a:t>The objectives of the project are to collect innovative methods of working with seniors, which empower seniors to introduce social change in their local communities. The project also aims at raising the competences of trainers / educators in the 6 participating countries: Poland, Bulgaria, Serbia, Italy, Cyprus and Slovenia and inspiring seniors to get involved in new initiatives and also to develop co-operation between senior </a:t>
            </a:r>
            <a:r>
              <a:rPr lang="en-US" dirty="0" err="1">
                <a:latin typeface="+mj-lt"/>
              </a:rPr>
              <a:t>organisations</a:t>
            </a:r>
            <a:r>
              <a:rPr lang="en-US" dirty="0">
                <a:latin typeface="+mj-lt"/>
              </a:rPr>
              <a:t> / communities across Europe.</a:t>
            </a:r>
          </a:p>
          <a:p>
            <a:endParaRPr lang="en-US" dirty="0">
              <a:latin typeface="+mj-lt"/>
            </a:endParaRPr>
          </a:p>
          <a:p>
            <a:r>
              <a:rPr lang="en-US" b="1" dirty="0">
                <a:latin typeface="+mj-lt"/>
              </a:rPr>
              <a:t>PARTNERS</a:t>
            </a:r>
            <a:r>
              <a:rPr lang="en-US" dirty="0">
                <a:latin typeface="+mj-lt"/>
              </a:rPr>
              <a:t>:</a:t>
            </a:r>
          </a:p>
          <a:p>
            <a:r>
              <a:rPr lang="it-IT" dirty="0">
                <a:latin typeface="+mj-lt"/>
              </a:rPr>
              <a:t>1 ISTITUTO PER SERVIZI DI RICOVERO E ASSISTENZA AGLI ANZIANI </a:t>
            </a:r>
            <a:r>
              <a:rPr lang="it-IT" dirty="0" err="1">
                <a:latin typeface="+mj-lt"/>
              </a:rPr>
              <a:t>Italy</a:t>
            </a:r>
            <a:r>
              <a:rPr lang="it-IT" dirty="0">
                <a:latin typeface="+mj-lt"/>
              </a:rPr>
              <a:t> </a:t>
            </a:r>
          </a:p>
          <a:p>
            <a:r>
              <a:rPr lang="it-IT" dirty="0">
                <a:latin typeface="+mj-lt"/>
              </a:rPr>
              <a:t>2 </a:t>
            </a:r>
            <a:r>
              <a:rPr lang="it-IT" dirty="0" err="1">
                <a:latin typeface="+mj-lt"/>
              </a:rPr>
              <a:t>Institut</a:t>
            </a:r>
            <a:r>
              <a:rPr lang="it-IT" dirty="0">
                <a:latin typeface="+mj-lt"/>
              </a:rPr>
              <a:t> </a:t>
            </a:r>
            <a:r>
              <a:rPr lang="it-IT" dirty="0" err="1">
                <a:latin typeface="+mj-lt"/>
              </a:rPr>
              <a:t>Antonan</a:t>
            </a:r>
            <a:r>
              <a:rPr lang="it-IT" dirty="0">
                <a:latin typeface="+mj-lt"/>
              </a:rPr>
              <a:t> </a:t>
            </a:r>
            <a:r>
              <a:rPr lang="it-IT" dirty="0" err="1">
                <a:latin typeface="+mj-lt"/>
              </a:rPr>
              <a:t>Trstenjaka</a:t>
            </a:r>
            <a:r>
              <a:rPr lang="it-IT" dirty="0">
                <a:latin typeface="+mj-lt"/>
              </a:rPr>
              <a:t> za </a:t>
            </a:r>
            <a:r>
              <a:rPr lang="it-IT" dirty="0" err="1">
                <a:latin typeface="+mj-lt"/>
              </a:rPr>
              <a:t>gerontologijo</a:t>
            </a:r>
            <a:r>
              <a:rPr lang="it-IT" dirty="0">
                <a:latin typeface="+mj-lt"/>
              </a:rPr>
              <a:t> in </a:t>
            </a:r>
            <a:r>
              <a:rPr lang="en-US" dirty="0" err="1">
                <a:latin typeface="+mj-lt"/>
              </a:rPr>
              <a:t>Medgeneracijsko</a:t>
            </a:r>
            <a:r>
              <a:rPr lang="en-US" dirty="0">
                <a:latin typeface="+mj-lt"/>
              </a:rPr>
              <a:t> </a:t>
            </a:r>
            <a:r>
              <a:rPr lang="en-US" dirty="0" err="1">
                <a:latin typeface="+mj-lt"/>
              </a:rPr>
              <a:t>sozitje</a:t>
            </a:r>
            <a:r>
              <a:rPr lang="en-US" dirty="0">
                <a:latin typeface="+mj-lt"/>
              </a:rPr>
              <a:t> Slovenia</a:t>
            </a:r>
            <a:endParaRPr lang="it-IT" dirty="0">
              <a:latin typeface="+mj-lt"/>
            </a:endParaRPr>
          </a:p>
          <a:p>
            <a:r>
              <a:rPr lang="en-US" dirty="0">
                <a:latin typeface="+mj-lt"/>
              </a:rPr>
              <a:t>3 A &amp; A </a:t>
            </a:r>
            <a:r>
              <a:rPr lang="en-US" dirty="0" err="1">
                <a:latin typeface="+mj-lt"/>
              </a:rPr>
              <a:t>Emphasys</a:t>
            </a:r>
            <a:r>
              <a:rPr lang="en-US" dirty="0">
                <a:latin typeface="+mj-lt"/>
              </a:rPr>
              <a:t> Interactive Solutions Ltd</a:t>
            </a:r>
            <a:r>
              <a:rPr lang="it-IT" dirty="0">
                <a:latin typeface="+mj-lt"/>
              </a:rPr>
              <a:t> </a:t>
            </a:r>
            <a:r>
              <a:rPr lang="en-US" dirty="0">
                <a:latin typeface="+mj-lt"/>
              </a:rPr>
              <a:t>Cyprus</a:t>
            </a:r>
            <a:endParaRPr lang="it-IT" dirty="0">
              <a:latin typeface="+mj-lt"/>
            </a:endParaRPr>
          </a:p>
          <a:p>
            <a:r>
              <a:rPr lang="en-US" dirty="0">
                <a:latin typeface="+mj-lt"/>
              </a:rPr>
              <a:t>4  INTER ART FOUNDATION Bulgaria </a:t>
            </a:r>
            <a:r>
              <a:rPr lang="en-US" dirty="0" err="1">
                <a:latin typeface="+mj-lt"/>
              </a:rPr>
              <a:t>София</a:t>
            </a:r>
            <a:r>
              <a:rPr lang="en-US" dirty="0">
                <a:latin typeface="+mj-lt"/>
              </a:rPr>
              <a:t> (</a:t>
            </a:r>
            <a:r>
              <a:rPr lang="en-US" dirty="0" err="1">
                <a:latin typeface="+mj-lt"/>
              </a:rPr>
              <a:t>столица</a:t>
            </a:r>
            <a:r>
              <a:rPr lang="en-US" dirty="0">
                <a:latin typeface="+mj-lt"/>
              </a:rPr>
              <a:t>)</a:t>
            </a:r>
            <a:r>
              <a:rPr lang="it-IT" dirty="0">
                <a:latin typeface="+mj-lt"/>
              </a:rPr>
              <a:t> (Sofia)</a:t>
            </a:r>
          </a:p>
          <a:p>
            <a:r>
              <a:rPr lang="it-IT" dirty="0">
                <a:latin typeface="+mj-lt"/>
              </a:rPr>
              <a:t>5 CENTAR ZA DRUSTVENO EKONOMSKI RAZVOJ UDRUZENJE Serbia </a:t>
            </a:r>
          </a:p>
          <a:p>
            <a:r>
              <a:rPr lang="it-IT" dirty="0">
                <a:latin typeface="+mj-lt"/>
              </a:rPr>
              <a:t>6 </a:t>
            </a:r>
            <a:r>
              <a:rPr lang="it-IT" dirty="0" err="1">
                <a:latin typeface="+mj-lt"/>
              </a:rPr>
              <a:t>Fundacja</a:t>
            </a:r>
            <a:r>
              <a:rPr lang="it-IT" dirty="0">
                <a:latin typeface="+mj-lt"/>
              </a:rPr>
              <a:t> </a:t>
            </a:r>
            <a:r>
              <a:rPr lang="it-IT" dirty="0" err="1">
                <a:latin typeface="+mj-lt"/>
              </a:rPr>
              <a:t>Rozwoju</a:t>
            </a:r>
            <a:r>
              <a:rPr lang="it-IT" dirty="0">
                <a:latin typeface="+mj-lt"/>
              </a:rPr>
              <a:t> </a:t>
            </a:r>
            <a:r>
              <a:rPr lang="it-IT" dirty="0" err="1">
                <a:latin typeface="+mj-lt"/>
              </a:rPr>
              <a:t>przez</a:t>
            </a:r>
            <a:r>
              <a:rPr lang="it-IT" dirty="0">
                <a:latin typeface="+mj-lt"/>
              </a:rPr>
              <a:t> </a:t>
            </a:r>
            <a:r>
              <a:rPr lang="it-IT" dirty="0" err="1">
                <a:latin typeface="+mj-lt"/>
              </a:rPr>
              <a:t>Całe</a:t>
            </a:r>
            <a:r>
              <a:rPr lang="it-IT" dirty="0">
                <a:latin typeface="+mj-lt"/>
              </a:rPr>
              <a:t> </a:t>
            </a:r>
            <a:r>
              <a:rPr lang="it-IT" dirty="0" err="1">
                <a:latin typeface="+mj-lt"/>
              </a:rPr>
              <a:t>Życie</a:t>
            </a:r>
            <a:r>
              <a:rPr lang="it-IT" dirty="0">
                <a:latin typeface="+mj-lt"/>
              </a:rPr>
              <a:t> Poland</a:t>
            </a:r>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1437599" y="3811690"/>
            <a:ext cx="1226942" cy="1609365"/>
          </a:xfrm>
          <a:prstGeom prst="rect">
            <a:avLst/>
          </a:prstGeom>
        </p:spPr>
      </p:pic>
    </p:spTree>
    <p:extLst>
      <p:ext uri="{BB962C8B-B14F-4D97-AF65-F5344CB8AC3E}">
        <p14:creationId xmlns:p14="http://schemas.microsoft.com/office/powerpoint/2010/main" val="369577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15836"/>
            <a:ext cx="3200400" cy="1317030"/>
          </a:xfrm>
        </p:spPr>
        <p:txBody>
          <a:bodyPr/>
          <a:lstStyle/>
          <a:p>
            <a:pPr algn="ctr"/>
            <a:r>
              <a:rPr lang="en-US" b="1" dirty="0"/>
              <a:t>AFECO</a:t>
            </a:r>
            <a:br>
              <a:rPr lang="it-IT" dirty="0"/>
            </a:br>
            <a:r>
              <a:rPr lang="en-US" dirty="0"/>
              <a:t>(2022 – 2025)</a:t>
            </a:r>
            <a:endParaRPr lang="it-IT" dirty="0"/>
          </a:p>
        </p:txBody>
      </p:sp>
      <p:sp>
        <p:nvSpPr>
          <p:cNvPr id="3" name="Segnaposto contenuto 2"/>
          <p:cNvSpPr>
            <a:spLocks noGrp="1"/>
          </p:cNvSpPr>
          <p:nvPr>
            <p:ph idx="1"/>
          </p:nvPr>
        </p:nvSpPr>
        <p:spPr>
          <a:xfrm>
            <a:off x="4296697" y="623856"/>
            <a:ext cx="7708490" cy="5723849"/>
          </a:xfrm>
        </p:spPr>
        <p:txBody>
          <a:bodyPr>
            <a:noAutofit/>
          </a:bodyPr>
          <a:lstStyle/>
          <a:p>
            <a:r>
              <a:rPr lang="en-US" dirty="0">
                <a:latin typeface="+mj-lt"/>
              </a:rPr>
              <a:t>The core idea of the AFECO proposal is to empower older adults to apply affordable age-friendly and eco-friendly solutions</a:t>
            </a:r>
            <a:endParaRPr lang="it-IT" dirty="0">
              <a:latin typeface="+mj-lt"/>
            </a:endParaRPr>
          </a:p>
          <a:p>
            <a:r>
              <a:rPr lang="en-US" dirty="0">
                <a:latin typeface="+mj-lt"/>
              </a:rPr>
              <a:t>in their own living environments to foster their participation in society, quality of life and prolonged independent living.</a:t>
            </a:r>
          </a:p>
          <a:p>
            <a:endParaRPr lang="en-US" dirty="0">
              <a:latin typeface="+mj-lt"/>
            </a:endParaRPr>
          </a:p>
          <a:p>
            <a:r>
              <a:rPr lang="en-US" sz="1800" b="1" dirty="0">
                <a:latin typeface="+mj-lt"/>
              </a:rPr>
              <a:t>PARTNERS</a:t>
            </a:r>
            <a:r>
              <a:rPr lang="en-US" sz="1800" dirty="0">
                <a:latin typeface="+mj-lt"/>
              </a:rPr>
              <a:t>:</a:t>
            </a:r>
          </a:p>
          <a:p>
            <a:r>
              <a:rPr lang="en-US" sz="1800" dirty="0">
                <a:latin typeface="+mj-lt"/>
              </a:rPr>
              <a:t>1 AFEDEMY, ACADEMY ON AGE-FRIENDLY ENVIRONMENTS IN EUROPE BV Netherlands Zuid-Holland Gouda </a:t>
            </a:r>
            <a:endParaRPr lang="it-IT" sz="1800" dirty="0">
              <a:latin typeface="+mj-lt"/>
            </a:endParaRPr>
          </a:p>
          <a:p>
            <a:r>
              <a:rPr lang="en-US" sz="1800" dirty="0">
                <a:latin typeface="+mj-lt"/>
              </a:rPr>
              <a:t>2 Corporation for Succor and Care of Elderly and</a:t>
            </a:r>
            <a:r>
              <a:rPr lang="it-IT" sz="1800" dirty="0">
                <a:latin typeface="+mj-lt"/>
              </a:rPr>
              <a:t> </a:t>
            </a:r>
            <a:r>
              <a:rPr lang="it-IT" sz="1800" dirty="0" err="1">
                <a:latin typeface="+mj-lt"/>
              </a:rPr>
              <a:t>Disabled</a:t>
            </a:r>
            <a:r>
              <a:rPr lang="it-IT" sz="1800" dirty="0">
                <a:latin typeface="+mj-lt"/>
              </a:rPr>
              <a:t>-FRODIZO (</a:t>
            </a:r>
            <a:r>
              <a:rPr lang="it-IT" sz="1800" dirty="0" err="1">
                <a:latin typeface="+mj-lt"/>
              </a:rPr>
              <a:t>Greece</a:t>
            </a:r>
            <a:r>
              <a:rPr lang="it-IT" sz="1800" dirty="0">
                <a:latin typeface="+mj-lt"/>
              </a:rPr>
              <a:t>) </a:t>
            </a:r>
          </a:p>
          <a:p>
            <a:r>
              <a:rPr lang="it-IT" sz="1800" dirty="0">
                <a:latin typeface="+mj-lt"/>
              </a:rPr>
              <a:t>3 ISTITUTO PER SERVIZI DI RICOVERO E ASSISTENZA AGLI ANZIANI </a:t>
            </a:r>
            <a:r>
              <a:rPr lang="it-IT" sz="1800" dirty="0" err="1">
                <a:latin typeface="+mj-lt"/>
              </a:rPr>
              <a:t>Italy</a:t>
            </a:r>
            <a:r>
              <a:rPr lang="it-IT" sz="1800" dirty="0">
                <a:latin typeface="+mj-lt"/>
              </a:rPr>
              <a:t> Veneto </a:t>
            </a:r>
          </a:p>
          <a:p>
            <a:r>
              <a:rPr lang="it-IT" sz="1800" dirty="0">
                <a:latin typeface="+mj-lt"/>
              </a:rPr>
              <a:t>4 ISIS </a:t>
            </a:r>
            <a:r>
              <a:rPr lang="it-IT" sz="1800" dirty="0" err="1">
                <a:latin typeface="+mj-lt"/>
              </a:rPr>
              <a:t>Institut</a:t>
            </a:r>
            <a:r>
              <a:rPr lang="it-IT" sz="1800" dirty="0">
                <a:latin typeface="+mj-lt"/>
              </a:rPr>
              <a:t> für </a:t>
            </a:r>
            <a:r>
              <a:rPr lang="it-IT" sz="1800" dirty="0" err="1">
                <a:latin typeface="+mj-lt"/>
              </a:rPr>
              <a:t>Soziale</a:t>
            </a:r>
            <a:r>
              <a:rPr lang="it-IT" sz="1800" dirty="0">
                <a:latin typeface="+mj-lt"/>
              </a:rPr>
              <a:t> </a:t>
            </a:r>
            <a:r>
              <a:rPr lang="it-IT" sz="1800" dirty="0" err="1">
                <a:latin typeface="+mj-lt"/>
              </a:rPr>
              <a:t>Infrastruktur</a:t>
            </a:r>
            <a:r>
              <a:rPr lang="it-IT" sz="1800" dirty="0">
                <a:latin typeface="+mj-lt"/>
              </a:rPr>
              <a:t> </a:t>
            </a:r>
            <a:r>
              <a:rPr lang="it-IT" sz="1800" dirty="0" err="1">
                <a:latin typeface="+mj-lt"/>
              </a:rPr>
              <a:t>gemeinnützige</a:t>
            </a:r>
            <a:r>
              <a:rPr lang="it-IT" sz="1800" dirty="0">
                <a:latin typeface="+mj-lt"/>
              </a:rPr>
              <a:t> </a:t>
            </a:r>
            <a:r>
              <a:rPr lang="en-US" sz="1800" dirty="0">
                <a:latin typeface="+mj-lt"/>
              </a:rPr>
              <a:t>GmbH (Germany) </a:t>
            </a:r>
            <a:endParaRPr lang="it-IT" sz="1800" dirty="0">
              <a:latin typeface="+mj-lt"/>
            </a:endParaRPr>
          </a:p>
          <a:p>
            <a:r>
              <a:rPr lang="en-US" sz="1800" dirty="0">
                <a:latin typeface="+mj-lt"/>
              </a:rPr>
              <a:t>5 SHINE 2EUROPE, LDA Portugal Centro (PT) </a:t>
            </a:r>
            <a:endParaRPr lang="it-IT" sz="1800" dirty="0">
              <a:latin typeface="+mj-lt"/>
            </a:endParaRPr>
          </a:p>
          <a:p>
            <a:r>
              <a:rPr lang="en-US" sz="1800" dirty="0">
                <a:latin typeface="+mj-lt"/>
              </a:rPr>
              <a:t>6 STICHTING HOGER BEROEPSONDER WIJS HAAGLANDEN (Netherlands) </a:t>
            </a:r>
            <a:endParaRPr lang="it-IT" sz="1800" dirty="0">
              <a:latin typeface="+mj-lt"/>
            </a:endParaRPr>
          </a:p>
          <a:p>
            <a:r>
              <a:rPr lang="en-US" sz="1800" dirty="0">
                <a:latin typeface="+mj-lt"/>
              </a:rPr>
              <a:t>7 UNIWERSYTET PRZYRODNICZY WE WROCLAWIU</a:t>
            </a:r>
            <a:r>
              <a:rPr lang="it-IT" sz="1800" dirty="0">
                <a:latin typeface="+mj-lt"/>
              </a:rPr>
              <a:t> </a:t>
            </a:r>
            <a:r>
              <a:rPr lang="en-US" sz="1800" dirty="0">
                <a:latin typeface="+mj-lt"/>
              </a:rPr>
              <a:t>(Poland)</a:t>
            </a:r>
            <a:endParaRPr lang="it-IT" sz="1800" dirty="0">
              <a:latin typeface="+mj-lt"/>
            </a:endParaRPr>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992213" y="4056682"/>
            <a:ext cx="2130374" cy="1117920"/>
          </a:xfrm>
          <a:prstGeom prst="rect">
            <a:avLst/>
          </a:prstGeom>
        </p:spPr>
      </p:pic>
    </p:spTree>
    <p:extLst>
      <p:ext uri="{BB962C8B-B14F-4D97-AF65-F5344CB8AC3E}">
        <p14:creationId xmlns:p14="http://schemas.microsoft.com/office/powerpoint/2010/main" val="286693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b="1" dirty="0"/>
              <a:t>HOPE </a:t>
            </a:r>
            <a:br>
              <a:rPr lang="it-IT" dirty="0"/>
            </a:br>
            <a:r>
              <a:rPr lang="en-US" dirty="0"/>
              <a:t>(2022 – 2025)</a:t>
            </a:r>
            <a:endParaRPr lang="it-IT" dirty="0"/>
          </a:p>
        </p:txBody>
      </p:sp>
      <p:sp>
        <p:nvSpPr>
          <p:cNvPr id="3" name="Segnaposto contenuto 2"/>
          <p:cNvSpPr>
            <a:spLocks noGrp="1"/>
          </p:cNvSpPr>
          <p:nvPr>
            <p:ph idx="1"/>
          </p:nvPr>
        </p:nvSpPr>
        <p:spPr>
          <a:xfrm>
            <a:off x="4296697" y="1107873"/>
            <a:ext cx="7629832" cy="4961357"/>
          </a:xfrm>
        </p:spPr>
        <p:txBody>
          <a:bodyPr>
            <a:normAutofit/>
          </a:bodyPr>
          <a:lstStyle/>
          <a:p>
            <a:r>
              <a:rPr lang="en-US" dirty="0">
                <a:latin typeface="+mj-lt"/>
              </a:rPr>
              <a:t>The project HOPE aims to put the severe health threats of heatwaves on the agenda of the older adult service and healthcare sectors and to have an inclusive approach for the whole ecosystem. </a:t>
            </a:r>
          </a:p>
          <a:p>
            <a:endParaRPr lang="en-US" dirty="0">
              <a:latin typeface="+mj-lt"/>
            </a:endParaRPr>
          </a:p>
          <a:p>
            <a:r>
              <a:rPr lang="en-US" b="1" dirty="0">
                <a:latin typeface="+mj-lt"/>
              </a:rPr>
              <a:t>PARTNERS:</a:t>
            </a:r>
          </a:p>
          <a:p>
            <a:r>
              <a:rPr lang="it-IT" dirty="0">
                <a:latin typeface="+mj-lt"/>
              </a:rPr>
              <a:t>1 GEMEENTE ROTTERDAM (Netherlands)</a:t>
            </a:r>
          </a:p>
          <a:p>
            <a:r>
              <a:rPr lang="it-IT" dirty="0">
                <a:latin typeface="+mj-lt"/>
              </a:rPr>
              <a:t>2 Istituto per servizi di ricovero e assistenza agli anziani (</a:t>
            </a:r>
            <a:r>
              <a:rPr lang="it-IT" dirty="0" err="1">
                <a:latin typeface="+mj-lt"/>
              </a:rPr>
              <a:t>Italy</a:t>
            </a:r>
            <a:r>
              <a:rPr lang="it-IT" dirty="0">
                <a:latin typeface="+mj-lt"/>
              </a:rPr>
              <a:t>)</a:t>
            </a:r>
          </a:p>
          <a:p>
            <a:r>
              <a:rPr lang="it-IT" dirty="0">
                <a:latin typeface="+mj-lt"/>
              </a:rPr>
              <a:t>3 </a:t>
            </a:r>
            <a:r>
              <a:rPr lang="it-IT" dirty="0" err="1">
                <a:latin typeface="+mj-lt"/>
              </a:rPr>
              <a:t>Irmandade</a:t>
            </a:r>
            <a:r>
              <a:rPr lang="it-IT" dirty="0">
                <a:latin typeface="+mj-lt"/>
              </a:rPr>
              <a:t> da santa casa da misericordia da </a:t>
            </a:r>
            <a:r>
              <a:rPr lang="it-IT" dirty="0" err="1">
                <a:latin typeface="+mj-lt"/>
              </a:rPr>
              <a:t>amadora</a:t>
            </a:r>
            <a:r>
              <a:rPr lang="it-IT" dirty="0">
                <a:latin typeface="+mj-lt"/>
              </a:rPr>
              <a:t> </a:t>
            </a:r>
            <a:r>
              <a:rPr lang="it-IT" dirty="0" err="1">
                <a:latin typeface="+mj-lt"/>
              </a:rPr>
              <a:t>ipss</a:t>
            </a:r>
            <a:r>
              <a:rPr lang="it-IT" dirty="0">
                <a:latin typeface="+mj-lt"/>
              </a:rPr>
              <a:t> (Portugal)</a:t>
            </a:r>
          </a:p>
          <a:p>
            <a:r>
              <a:rPr lang="en-US" dirty="0">
                <a:latin typeface="+mj-lt"/>
              </a:rPr>
              <a:t>4 </a:t>
            </a:r>
            <a:r>
              <a:rPr lang="en-US" dirty="0" err="1">
                <a:latin typeface="+mj-lt"/>
              </a:rPr>
              <a:t>Stichting</a:t>
            </a:r>
            <a:r>
              <a:rPr lang="en-US" dirty="0">
                <a:latin typeface="+mj-lt"/>
              </a:rPr>
              <a:t> </a:t>
            </a:r>
            <a:r>
              <a:rPr lang="en-US" dirty="0" err="1">
                <a:latin typeface="+mj-lt"/>
              </a:rPr>
              <a:t>hogeschool</a:t>
            </a:r>
            <a:r>
              <a:rPr lang="en-US" dirty="0">
                <a:latin typeface="+mj-lt"/>
              </a:rPr>
              <a:t> </a:t>
            </a:r>
            <a:r>
              <a:rPr lang="en-US" dirty="0" err="1">
                <a:latin typeface="+mj-lt"/>
              </a:rPr>
              <a:t>rotterdam</a:t>
            </a:r>
            <a:r>
              <a:rPr lang="en-US" dirty="0">
                <a:latin typeface="+mj-lt"/>
              </a:rPr>
              <a:t> (Netherlands)</a:t>
            </a:r>
            <a:endParaRPr lang="it-IT" dirty="0">
              <a:latin typeface="+mj-lt"/>
            </a:endParaRPr>
          </a:p>
          <a:p>
            <a:r>
              <a:rPr lang="en-US" dirty="0">
                <a:latin typeface="+mj-lt"/>
              </a:rPr>
              <a:t>5 Social cooperative enterprise of </a:t>
            </a:r>
            <a:r>
              <a:rPr lang="en-US" dirty="0" err="1">
                <a:latin typeface="+mj-lt"/>
              </a:rPr>
              <a:t>cyclades</a:t>
            </a:r>
            <a:r>
              <a:rPr lang="en-US" dirty="0">
                <a:latin typeface="+mj-lt"/>
              </a:rPr>
              <a:t> (Greece)</a:t>
            </a:r>
            <a:endParaRPr lang="it-IT" dirty="0">
              <a:latin typeface="+mj-lt"/>
            </a:endParaRPr>
          </a:p>
          <a:p>
            <a:r>
              <a:rPr lang="en-US" dirty="0">
                <a:latin typeface="+mj-lt"/>
              </a:rPr>
              <a:t>6 </a:t>
            </a:r>
            <a:r>
              <a:rPr lang="en-US" dirty="0" err="1">
                <a:latin typeface="+mj-lt"/>
              </a:rPr>
              <a:t>Elisan</a:t>
            </a:r>
            <a:r>
              <a:rPr lang="en-US" dirty="0">
                <a:latin typeface="+mj-lt"/>
              </a:rPr>
              <a:t> </a:t>
            </a:r>
            <a:r>
              <a:rPr lang="en-US" dirty="0" err="1">
                <a:latin typeface="+mj-lt"/>
              </a:rPr>
              <a:t>reseau</a:t>
            </a:r>
            <a:r>
              <a:rPr lang="en-US" dirty="0">
                <a:latin typeface="+mj-lt"/>
              </a:rPr>
              <a:t> </a:t>
            </a:r>
            <a:r>
              <a:rPr lang="en-US" dirty="0" err="1">
                <a:latin typeface="+mj-lt"/>
              </a:rPr>
              <a:t>europeen</a:t>
            </a:r>
            <a:r>
              <a:rPr lang="en-US" dirty="0">
                <a:latin typeface="+mj-lt"/>
              </a:rPr>
              <a:t> pour l inclusion et l action </a:t>
            </a:r>
            <a:r>
              <a:rPr lang="en-US" dirty="0" err="1">
                <a:latin typeface="+mj-lt"/>
              </a:rPr>
              <a:t>sociale</a:t>
            </a:r>
            <a:r>
              <a:rPr lang="en-US" dirty="0">
                <a:latin typeface="+mj-lt"/>
              </a:rPr>
              <a:t> locale association (France)</a:t>
            </a:r>
            <a:endParaRPr lang="it-IT" dirty="0">
              <a:latin typeface="+mj-lt"/>
            </a:endParaRPr>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761769" y="3320011"/>
            <a:ext cx="2591261" cy="2591261"/>
          </a:xfrm>
          <a:prstGeom prst="rect">
            <a:avLst/>
          </a:prstGeom>
        </p:spPr>
      </p:pic>
    </p:spTree>
    <p:extLst>
      <p:ext uri="{BB962C8B-B14F-4D97-AF65-F5344CB8AC3E}">
        <p14:creationId xmlns:p14="http://schemas.microsoft.com/office/powerpoint/2010/main" val="2239826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b="1" dirty="0"/>
              <a:t>PA4AGE</a:t>
            </a:r>
            <a:br>
              <a:rPr lang="it-IT" dirty="0"/>
            </a:br>
            <a:r>
              <a:rPr lang="en-US" dirty="0"/>
              <a:t>(2021– 2024)</a:t>
            </a:r>
            <a:endParaRPr lang="it-IT" dirty="0"/>
          </a:p>
        </p:txBody>
      </p:sp>
      <p:sp>
        <p:nvSpPr>
          <p:cNvPr id="3" name="Segnaposto contenuto 2"/>
          <p:cNvSpPr>
            <a:spLocks noGrp="1"/>
          </p:cNvSpPr>
          <p:nvPr>
            <p:ph idx="1"/>
          </p:nvPr>
        </p:nvSpPr>
        <p:spPr>
          <a:xfrm>
            <a:off x="4237703" y="259570"/>
            <a:ext cx="7698658" cy="6357539"/>
          </a:xfrm>
        </p:spPr>
        <p:txBody>
          <a:bodyPr>
            <a:noAutofit/>
          </a:bodyPr>
          <a:lstStyle/>
          <a:p>
            <a:r>
              <a:rPr lang="en-US" dirty="0">
                <a:latin typeface="+mj-lt"/>
              </a:rPr>
              <a:t>The project’s general objective is the promotion of physical activity, as one of the most important components in the notion of active ageing, aiming to change older people’s mindset, by encouraging their participation to</a:t>
            </a:r>
            <a:r>
              <a:rPr lang="it-IT" dirty="0">
                <a:latin typeface="+mj-lt"/>
              </a:rPr>
              <a:t> </a:t>
            </a:r>
            <a:r>
              <a:rPr lang="en-US" dirty="0">
                <a:latin typeface="+mj-lt"/>
              </a:rPr>
              <a:t>physical activity at any form and intensity, and under any physical condition, for improving their quality of life in physical, mental and social terms. The project’s specific objective is the education and training of adults from various professional profiles, having relation to promotion of active ageing or social and health care of older people, to act as promoters of</a:t>
            </a:r>
            <a:r>
              <a:rPr lang="it-IT" dirty="0">
                <a:latin typeface="+mj-lt"/>
              </a:rPr>
              <a:t> </a:t>
            </a:r>
            <a:r>
              <a:rPr lang="en-US" dirty="0">
                <a:latin typeface="+mj-lt"/>
              </a:rPr>
              <a:t>physical activity to older people population.</a:t>
            </a:r>
          </a:p>
          <a:p>
            <a:endParaRPr lang="en-US" dirty="0">
              <a:latin typeface="+mj-lt"/>
            </a:endParaRPr>
          </a:p>
          <a:p>
            <a:r>
              <a:rPr lang="en-US" b="1" dirty="0">
                <a:latin typeface="+mj-lt"/>
              </a:rPr>
              <a:t>PARTNERS</a:t>
            </a:r>
            <a:r>
              <a:rPr lang="en-US" dirty="0">
                <a:latin typeface="+mj-lt"/>
              </a:rPr>
              <a:t>:</a:t>
            </a:r>
          </a:p>
          <a:p>
            <a:r>
              <a:rPr lang="en-US" dirty="0">
                <a:latin typeface="+mj-lt"/>
              </a:rPr>
              <a:t>1 WESTFAELISCHE WILHELMS-UNIVERSITAET MUENSTER (Germany)</a:t>
            </a:r>
            <a:endParaRPr lang="it-IT" dirty="0">
              <a:latin typeface="+mj-lt"/>
            </a:endParaRPr>
          </a:p>
          <a:p>
            <a:r>
              <a:rPr lang="en-US" dirty="0">
                <a:latin typeface="+mj-lt"/>
              </a:rPr>
              <a:t>2 Corporation for Succor and Care of Elderly and Disabled-FRODIZO (Greece)</a:t>
            </a:r>
            <a:endParaRPr lang="it-IT" dirty="0">
              <a:latin typeface="+mj-lt"/>
            </a:endParaRPr>
          </a:p>
          <a:p>
            <a:r>
              <a:rPr lang="it-IT" dirty="0">
                <a:latin typeface="+mj-lt"/>
              </a:rPr>
              <a:t>3 ISTITUTO PER SERVIZI DI RICOVERO E ASSISTENZA AGLI ANZIANI (</a:t>
            </a:r>
            <a:r>
              <a:rPr lang="it-IT" dirty="0" err="1">
                <a:latin typeface="+mj-lt"/>
              </a:rPr>
              <a:t>Italy</a:t>
            </a:r>
            <a:r>
              <a:rPr lang="it-IT" dirty="0">
                <a:latin typeface="+mj-lt"/>
              </a:rPr>
              <a:t>)</a:t>
            </a:r>
          </a:p>
          <a:p>
            <a:r>
              <a:rPr lang="en-US" dirty="0">
                <a:latin typeface="+mj-lt"/>
              </a:rPr>
              <a:t>4 PIKEI New Technologies (Greece)</a:t>
            </a:r>
            <a:endParaRPr lang="it-IT" dirty="0">
              <a:latin typeface="+mj-lt"/>
            </a:endParaRPr>
          </a:p>
          <a:p>
            <a:r>
              <a:rPr lang="en-US" dirty="0">
                <a:latin typeface="+mj-lt"/>
              </a:rPr>
              <a:t>5 European Group for Research into Elderly and Physical Activity (Germany)</a:t>
            </a:r>
            <a:endParaRPr lang="it-IT" dirty="0">
              <a:latin typeface="+mj-lt"/>
            </a:endParaRPr>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6" name="Immagine 5"/>
          <p:cNvPicPr/>
          <p:nvPr/>
        </p:nvPicPr>
        <p:blipFill>
          <a:blip r:embed="rId2">
            <a:extLst>
              <a:ext uri="{28A0092B-C50C-407E-A947-70E740481C1C}">
                <a14:useLocalDpi xmlns:a14="http://schemas.microsoft.com/office/drawing/2010/main" val="0"/>
              </a:ext>
            </a:extLst>
          </a:blip>
          <a:stretch>
            <a:fillRect/>
          </a:stretch>
        </p:blipFill>
        <p:spPr>
          <a:xfrm>
            <a:off x="802351" y="3969478"/>
            <a:ext cx="2510097" cy="1292327"/>
          </a:xfrm>
          <a:prstGeom prst="rect">
            <a:avLst/>
          </a:prstGeom>
        </p:spPr>
      </p:pic>
    </p:spTree>
    <p:extLst>
      <p:ext uri="{BB962C8B-B14F-4D97-AF65-F5344CB8AC3E}">
        <p14:creationId xmlns:p14="http://schemas.microsoft.com/office/powerpoint/2010/main" val="161430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55982"/>
            <a:ext cx="3200400" cy="1208875"/>
          </a:xfrm>
        </p:spPr>
        <p:txBody>
          <a:bodyPr/>
          <a:lstStyle/>
          <a:p>
            <a:pPr algn="ctr"/>
            <a:r>
              <a:rPr lang="it-IT" b="1" dirty="0"/>
              <a:t>VENETO IN ROSA DPE</a:t>
            </a:r>
          </a:p>
        </p:txBody>
      </p:sp>
      <p:sp>
        <p:nvSpPr>
          <p:cNvPr id="3" name="Segnaposto contenuto 2"/>
          <p:cNvSpPr>
            <a:spLocks noGrp="1"/>
          </p:cNvSpPr>
          <p:nvPr>
            <p:ph idx="1"/>
          </p:nvPr>
        </p:nvSpPr>
        <p:spPr>
          <a:xfrm>
            <a:off x="4483510" y="1843301"/>
            <a:ext cx="7492180" cy="3034235"/>
          </a:xfrm>
        </p:spPr>
        <p:txBody>
          <a:bodyPr/>
          <a:lstStyle/>
          <a:p>
            <a:r>
              <a:rPr lang="en-US" dirty="0">
                <a:latin typeface="+mj-lt"/>
              </a:rPr>
              <a:t>The objective is to develop a psycho-social support intervention addressed to women who act as caregivers of elderly persons in the Veneto Region through psychological empowerment interventions useful to cope with the stress and challenges posed by the pandemic context.</a:t>
            </a:r>
          </a:p>
          <a:p>
            <a:r>
              <a:rPr lang="en-US" dirty="0">
                <a:latin typeface="+mj-lt"/>
              </a:rPr>
              <a:t>The direct target are 350 women who are the final beneficiaries of the initiative. (50 women for each Veneto province). While the indirect target Elderly people, family members, </a:t>
            </a:r>
            <a:r>
              <a:rPr lang="en-US" dirty="0" err="1">
                <a:latin typeface="+mj-lt"/>
              </a:rPr>
              <a:t>organisations</a:t>
            </a:r>
            <a:r>
              <a:rPr lang="en-US" dirty="0">
                <a:latin typeface="+mj-lt"/>
              </a:rPr>
              <a:t>.</a:t>
            </a:r>
          </a:p>
          <a:p>
            <a:r>
              <a:rPr lang="en-US" dirty="0">
                <a:latin typeface="+mj-lt"/>
              </a:rPr>
              <a:t>Patronage: Veneto Order of Psychologists</a:t>
            </a:r>
            <a:endParaRPr lang="it-IT" dirty="0">
              <a:latin typeface="+mj-lt"/>
            </a:endParaRPr>
          </a:p>
        </p:txBody>
      </p:sp>
    </p:spTree>
    <p:extLst>
      <p:ext uri="{BB962C8B-B14F-4D97-AF65-F5344CB8AC3E}">
        <p14:creationId xmlns:p14="http://schemas.microsoft.com/office/powerpoint/2010/main" val="163435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9CF85-9540-1B4B-9B6F-268D07C3E78F}"/>
              </a:ext>
            </a:extLst>
          </p:cNvPr>
          <p:cNvSpPr>
            <a:spLocks noGrp="1"/>
          </p:cNvSpPr>
          <p:nvPr>
            <p:ph type="title"/>
          </p:nvPr>
        </p:nvSpPr>
        <p:spPr>
          <a:xfrm>
            <a:off x="457200" y="1209368"/>
            <a:ext cx="3200400" cy="1461958"/>
          </a:xfrm>
        </p:spPr>
        <p:txBody>
          <a:bodyPr>
            <a:noAutofit/>
          </a:bodyPr>
          <a:lstStyle/>
          <a:p>
            <a:pPr algn="ctr"/>
            <a:r>
              <a:rPr lang="en-IT" sz="4600" b="1" dirty="0"/>
              <a:t>W</a:t>
            </a:r>
            <a:r>
              <a:rPr lang="it-IT" sz="4600" b="1" dirty="0"/>
              <a:t>HAT IS</a:t>
            </a:r>
            <a:r>
              <a:rPr lang="en-IT" sz="4600" b="1" dirty="0"/>
              <a:t> ISRAA</a:t>
            </a:r>
            <a:r>
              <a:rPr lang="it-IT" sz="4600" b="1" dirty="0"/>
              <a:t>? </a:t>
            </a:r>
            <a:endParaRPr lang="en-IT" sz="4600" b="1" dirty="0"/>
          </a:p>
        </p:txBody>
      </p:sp>
      <p:sp>
        <p:nvSpPr>
          <p:cNvPr id="5" name="Segnaposto testo 4"/>
          <p:cNvSpPr>
            <a:spLocks noGrp="1"/>
          </p:cNvSpPr>
          <p:nvPr>
            <p:ph type="body" sz="half" idx="2"/>
          </p:nvPr>
        </p:nvSpPr>
        <p:spPr>
          <a:solidFill>
            <a:schemeClr val="bg1"/>
          </a:solidFill>
        </p:spPr>
        <p:txBody>
          <a:bodyPr/>
          <a:lstStyle/>
          <a:p>
            <a:endParaRPr lang="it-IT"/>
          </a:p>
        </p:txBody>
      </p:sp>
      <p:sp>
        <p:nvSpPr>
          <p:cNvPr id="7" name="Title 1">
            <a:extLst>
              <a:ext uri="{FF2B5EF4-FFF2-40B4-BE49-F238E27FC236}">
                <a16:creationId xmlns:a16="http://schemas.microsoft.com/office/drawing/2014/main" id="{A9730D89-01CE-3C42-9300-AA7AF94FB5F0}"/>
              </a:ext>
            </a:extLst>
          </p:cNvPr>
          <p:cNvSpPr txBox="1">
            <a:spLocks/>
          </p:cNvSpPr>
          <p:nvPr/>
        </p:nvSpPr>
        <p:spPr>
          <a:xfrm>
            <a:off x="4280787" y="452284"/>
            <a:ext cx="7370439" cy="6204155"/>
          </a:xfrm>
          <a:prstGeom prst="rect">
            <a:avLst/>
          </a:prstGeom>
          <a:effectLst/>
        </p:spPr>
        <p:txBody>
          <a:bodyPr vert="horz" lIns="91440" tIns="45720" rIns="91440" bIns="45720" rtlCol="0" anchor="t">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0" dirty="0">
                <a:solidFill>
                  <a:schemeClr val="tx1"/>
                </a:solidFill>
              </a:rPr>
              <a:t>ISRAA is an Italian </a:t>
            </a:r>
            <a:r>
              <a:rPr lang="en-US" sz="3200" i="1" dirty="0">
                <a:solidFill>
                  <a:schemeClr val="tx1"/>
                </a:solidFill>
              </a:rPr>
              <a:t>public senior care </a:t>
            </a:r>
            <a:r>
              <a:rPr lang="en-US" sz="3200" b="0" dirty="0">
                <a:solidFill>
                  <a:schemeClr val="tx1"/>
                </a:solidFill>
              </a:rPr>
              <a:t>provider based in Treviso with knowledge and experience in assisting seniors to remain independent, by promoting positive feelings in an age-friendly environment.</a:t>
            </a:r>
          </a:p>
          <a:p>
            <a:pPr algn="just"/>
            <a:endParaRPr lang="en-US" sz="3200" b="0" dirty="0">
              <a:solidFill>
                <a:schemeClr val="tx1"/>
              </a:solidFill>
            </a:endParaRPr>
          </a:p>
          <a:p>
            <a:pPr algn="just"/>
            <a:endParaRPr lang="en-US" sz="3200" b="0" dirty="0">
              <a:solidFill>
                <a:schemeClr val="tx1"/>
              </a:solidFill>
            </a:endParaRPr>
          </a:p>
          <a:p>
            <a:pPr algn="just"/>
            <a:r>
              <a:rPr lang="en-GB" sz="2800" b="0" dirty="0">
                <a:solidFill>
                  <a:schemeClr val="tx1"/>
                </a:solidFill>
              </a:rPr>
              <a:t>ISRAA is specialised in:</a:t>
            </a:r>
          </a:p>
          <a:p>
            <a:pPr marL="457200" indent="-457200" algn="just">
              <a:buFont typeface="Arial" panose="020B0604020202020204" pitchFamily="34" charset="0"/>
              <a:buChar char="•"/>
            </a:pPr>
            <a:r>
              <a:rPr lang="en-GB" sz="2800" b="0" dirty="0">
                <a:solidFill>
                  <a:schemeClr val="tx1"/>
                </a:solidFill>
              </a:rPr>
              <a:t>providing support to </a:t>
            </a:r>
            <a:r>
              <a:rPr lang="en-GB" sz="2800" dirty="0">
                <a:solidFill>
                  <a:schemeClr val="tx1"/>
                </a:solidFill>
              </a:rPr>
              <a:t>people with Alzheimer and dementia</a:t>
            </a:r>
          </a:p>
          <a:p>
            <a:pPr marL="457200" indent="-457200" algn="just">
              <a:buFont typeface="Arial" panose="020B0604020202020204" pitchFamily="34" charset="0"/>
              <a:buChar char="•"/>
            </a:pPr>
            <a:r>
              <a:rPr lang="en-GB" sz="2800" b="0" dirty="0">
                <a:solidFill>
                  <a:schemeClr val="tx1"/>
                </a:solidFill>
              </a:rPr>
              <a:t>research and actions on </a:t>
            </a:r>
            <a:r>
              <a:rPr lang="en-GB" sz="2800" b="0" i="1" dirty="0">
                <a:solidFill>
                  <a:schemeClr val="tx1"/>
                </a:solidFill>
              </a:rPr>
              <a:t>Age-Friendly environments, assistive technologies </a:t>
            </a:r>
            <a:r>
              <a:rPr lang="en-GB" sz="2800" b="0" dirty="0">
                <a:solidFill>
                  <a:schemeClr val="tx1"/>
                </a:solidFill>
              </a:rPr>
              <a:t>and the </a:t>
            </a:r>
            <a:r>
              <a:rPr lang="en-GB" sz="2800" b="0" i="1" dirty="0">
                <a:solidFill>
                  <a:schemeClr val="tx1"/>
                </a:solidFill>
              </a:rPr>
              <a:t>therapeutic function of art</a:t>
            </a:r>
            <a:r>
              <a:rPr lang="en-GB" sz="2800" b="0" dirty="0">
                <a:solidFill>
                  <a:schemeClr val="tx1"/>
                </a:solidFill>
              </a:rPr>
              <a:t>.</a:t>
            </a:r>
          </a:p>
          <a:p>
            <a:pPr algn="just"/>
            <a:endParaRPr lang="en-US" sz="3200" b="0" dirty="0">
              <a:solidFill>
                <a:schemeClr val="tx1"/>
              </a:solidFill>
            </a:endParaRPr>
          </a:p>
        </p:txBody>
      </p:sp>
      <p:pic>
        <p:nvPicPr>
          <p:cNvPr id="3" name="Immagine 2">
            <a:extLst>
              <a:ext uri="{FF2B5EF4-FFF2-40B4-BE49-F238E27FC236}">
                <a16:creationId xmlns:a16="http://schemas.microsoft.com/office/drawing/2014/main" id="{FE446543-1C60-CA5C-B3FD-A119E1BA0645}"/>
              </a:ext>
            </a:extLst>
          </p:cNvPr>
          <p:cNvPicPr>
            <a:picLocks noChangeAspect="1"/>
          </p:cNvPicPr>
          <p:nvPr/>
        </p:nvPicPr>
        <p:blipFill>
          <a:blip r:embed="rId2"/>
          <a:stretch>
            <a:fillRect/>
          </a:stretch>
        </p:blipFill>
        <p:spPr>
          <a:xfrm>
            <a:off x="457200" y="4196825"/>
            <a:ext cx="3200400" cy="1081754"/>
          </a:xfrm>
          <a:prstGeom prst="rect">
            <a:avLst/>
          </a:prstGeom>
        </p:spPr>
      </p:pic>
      <p:cxnSp>
        <p:nvCxnSpPr>
          <p:cNvPr id="8" name="Connettore 2 7"/>
          <p:cNvCxnSpPr/>
          <p:nvPr/>
        </p:nvCxnSpPr>
        <p:spPr>
          <a:xfrm>
            <a:off x="7966006" y="3014570"/>
            <a:ext cx="0" cy="780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6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p:cNvSpPr txBox="1">
            <a:spLocks/>
          </p:cNvSpPr>
          <p:nvPr/>
        </p:nvSpPr>
        <p:spPr>
          <a:xfrm>
            <a:off x="1227830" y="1584161"/>
            <a:ext cx="4868169" cy="2693430"/>
          </a:xfrm>
          <a:prstGeom prst="rect">
            <a:avLst/>
          </a:prstGeom>
        </p:spPr>
        <p:txBody>
          <a:bodyPr wrap="square" lIns="0" tIns="0" rIns="0" bIns="0" rtlCol="0" anchor="t">
            <a:spAutoFit/>
          </a:bodyPr>
          <a:lstStyle/>
          <a:p>
            <a:pPr algn="ctr">
              <a:lnSpc>
                <a:spcPts val="4479"/>
              </a:lnSpc>
              <a:spcBef>
                <a:spcPct val="0"/>
              </a:spcBef>
              <a:spcAft>
                <a:spcPts val="1200"/>
              </a:spcAft>
            </a:pPr>
            <a:r>
              <a:rPr lang="en-US" sz="2000" dirty="0">
                <a:solidFill>
                  <a:srgbClr val="335FA4"/>
                </a:solidFill>
                <a:uFillTx/>
                <a:latin typeface="+mj-lt"/>
                <a:hlinkClick r:id="rId2"/>
              </a:rPr>
              <a:t>www.israa.it</a:t>
            </a:r>
            <a:endParaRPr lang="en-US" sz="2000" dirty="0">
              <a:solidFill>
                <a:srgbClr val="335FA4"/>
              </a:solidFill>
              <a:uFillTx/>
              <a:latin typeface="+mj-lt"/>
            </a:endParaRPr>
          </a:p>
          <a:p>
            <a:pPr algn="ctr">
              <a:lnSpc>
                <a:spcPts val="4479"/>
              </a:lnSpc>
              <a:spcBef>
                <a:spcPct val="0"/>
              </a:spcBef>
              <a:spcAft>
                <a:spcPts val="1200"/>
              </a:spcAft>
            </a:pPr>
            <a:r>
              <a:rPr lang="en-US" sz="2000" dirty="0">
                <a:solidFill>
                  <a:srgbClr val="335FA4"/>
                </a:solidFill>
                <a:latin typeface="+mj-lt"/>
              </a:rPr>
              <a:t>faber@israa.it</a:t>
            </a:r>
            <a:endParaRPr lang="en-US" sz="2000" dirty="0">
              <a:solidFill>
                <a:srgbClr val="335FA4"/>
              </a:solidFill>
              <a:uFillTx/>
              <a:latin typeface="+mj-lt"/>
              <a:ea typeface="Calibri Light"/>
              <a:cs typeface="Calibri Light"/>
            </a:endParaRPr>
          </a:p>
          <a:p>
            <a:pPr algn="ctr">
              <a:lnSpc>
                <a:spcPts val="4479"/>
              </a:lnSpc>
              <a:spcBef>
                <a:spcPct val="0"/>
              </a:spcBef>
              <a:spcAft>
                <a:spcPts val="1200"/>
              </a:spcAft>
            </a:pPr>
            <a:r>
              <a:rPr lang="en-US" sz="2000" b="1" i="1" dirty="0">
                <a:solidFill>
                  <a:srgbClr val="335FA4"/>
                </a:solidFill>
                <a:latin typeface="+mj-lt"/>
              </a:rPr>
              <a:t>Via </a:t>
            </a:r>
            <a:r>
              <a:rPr lang="en-US" sz="2000" b="1" i="1" dirty="0" err="1">
                <a:solidFill>
                  <a:srgbClr val="335FA4"/>
                </a:solidFill>
                <a:latin typeface="+mj-lt"/>
              </a:rPr>
              <a:t>Noalese</a:t>
            </a:r>
            <a:r>
              <a:rPr lang="en-US" sz="2000" b="1" i="1" dirty="0">
                <a:solidFill>
                  <a:srgbClr val="335FA4"/>
                </a:solidFill>
                <a:latin typeface="+mj-lt"/>
              </a:rPr>
              <a:t> 40, Treviso</a:t>
            </a:r>
            <a:endParaRPr lang="en-US" sz="2000" b="1" i="1" dirty="0">
              <a:solidFill>
                <a:srgbClr val="335FA4"/>
              </a:solidFill>
              <a:uFillTx/>
              <a:latin typeface="+mj-lt"/>
            </a:endParaRPr>
          </a:p>
          <a:p>
            <a:pPr algn="ctr">
              <a:lnSpc>
                <a:spcPts val="4479"/>
              </a:lnSpc>
              <a:spcBef>
                <a:spcPct val="0"/>
              </a:spcBef>
            </a:pPr>
            <a:r>
              <a:rPr lang="en-US" sz="2000" dirty="0">
                <a:solidFill>
                  <a:srgbClr val="335FA4"/>
                </a:solidFill>
                <a:uFillTx/>
                <a:latin typeface="+mj-lt"/>
              </a:rPr>
              <a:t>FABER – Fabbrica Europa</a:t>
            </a:r>
          </a:p>
        </p:txBody>
      </p:sp>
      <p:pic>
        <p:nvPicPr>
          <p:cNvPr id="18" name="Picture 11"/>
          <p:cNvPicPr>
            <a:picLocks noChangeAspect="1"/>
          </p:cNvPicPr>
          <p:nvPr/>
        </p:nvPicPr>
        <p:blipFill rotWithShape="1">
          <a:blip r:embed="rId3">
            <a:lum bright="40000"/>
          </a:blip>
          <a:srcRect l="49735" t="24992" r="8867"/>
          <a:stretch/>
        </p:blipFill>
        <p:spPr>
          <a:xfrm>
            <a:off x="7384023" y="1472421"/>
            <a:ext cx="4798142" cy="4878601"/>
          </a:xfrm>
          <a:prstGeom prst="rect">
            <a:avLst/>
          </a:prstGeom>
        </p:spPr>
      </p:pic>
      <p:sp>
        <p:nvSpPr>
          <p:cNvPr id="16" name="TextBox 3">
            <a:extLst>
              <a:ext uri="{FF2B5EF4-FFF2-40B4-BE49-F238E27FC236}">
                <a16:creationId xmlns:a16="http://schemas.microsoft.com/office/drawing/2014/main" id="{967913EE-3CF2-D644-A08E-4FD77D5D1F37}"/>
              </a:ext>
            </a:extLst>
          </p:cNvPr>
          <p:cNvSpPr txBox="1"/>
          <p:nvPr/>
        </p:nvSpPr>
        <p:spPr>
          <a:xfrm>
            <a:off x="0" y="-35684"/>
            <a:ext cx="12191999" cy="1508105"/>
          </a:xfrm>
          <a:prstGeom prst="rect">
            <a:avLst/>
          </a:prstGeom>
          <a:solidFill>
            <a:schemeClr val="accent2"/>
          </a:solidFill>
        </p:spPr>
        <p:txBody>
          <a:bodyPr wrap="square" lIns="91440" tIns="45720" rIns="91440" bIns="45720" rtlCol="0" anchor="t">
            <a:spAutoFit/>
          </a:bodyPr>
          <a:lstStyle/>
          <a:p>
            <a:pPr algn="ctr">
              <a:spcAft>
                <a:spcPts val="1200"/>
              </a:spcAft>
            </a:pPr>
            <a:endParaRPr lang="en-GB" sz="1100" b="1" dirty="0">
              <a:solidFill>
                <a:schemeClr val="bg1"/>
              </a:solidFill>
              <a:latin typeface="+mj-lt"/>
            </a:endParaRPr>
          </a:p>
          <a:p>
            <a:pPr algn="ctr">
              <a:spcAft>
                <a:spcPts val="1200"/>
              </a:spcAft>
            </a:pPr>
            <a:r>
              <a:rPr lang="en-GB" sz="5000" b="1" dirty="0">
                <a:solidFill>
                  <a:schemeClr val="bg1"/>
                </a:solidFill>
                <a:latin typeface="+mj-lt"/>
              </a:rPr>
              <a:t>CONTACTS</a:t>
            </a:r>
          </a:p>
          <a:p>
            <a:pPr algn="ctr">
              <a:spcAft>
                <a:spcPts val="1200"/>
              </a:spcAft>
            </a:pPr>
            <a:endParaRPr lang="en-GB" sz="1100" b="1" dirty="0">
              <a:solidFill>
                <a:schemeClr val="bg1"/>
              </a:solidFill>
              <a:latin typeface="+mj-lt"/>
            </a:endParaRPr>
          </a:p>
        </p:txBody>
      </p:sp>
      <p:pic>
        <p:nvPicPr>
          <p:cNvPr id="17" name="Picture 2" descr="Risultati immagini per linkedin icon">
            <a:extLst>
              <a:ext uri="{FF2B5EF4-FFF2-40B4-BE49-F238E27FC236}">
                <a16:creationId xmlns:a16="http://schemas.microsoft.com/office/drawing/2014/main" id="{B3008A3E-5E75-CAC5-DAEF-6AB6AC2B5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129" y="3711680"/>
            <a:ext cx="677651" cy="677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23C77680-07AF-D14C-A8EA-0C30FB946F18}"/>
              </a:ext>
            </a:extLst>
          </p:cNvPr>
          <p:cNvPicPr>
            <a:picLocks noChangeAspect="1" noChangeArrowheads="1"/>
          </p:cNvPicPr>
          <p:nvPr/>
        </p:nvPicPr>
        <p:blipFill rotWithShape="1">
          <a:blip r:embed="rId2">
            <a:grayscl/>
            <a:lum bright="5000"/>
            <a:alphaModFix amt="30000"/>
            <a:extLst>
              <a:ext uri="{28A0092B-C50C-407E-A947-70E740481C1C}">
                <a14:useLocalDpi xmlns:a14="http://schemas.microsoft.com/office/drawing/2010/main" val="0"/>
              </a:ext>
            </a:extLst>
          </a:blip>
          <a:srcRect l="8914" t="14364" r="55817" b="32295"/>
          <a:stretch/>
        </p:blipFill>
        <p:spPr bwMode="auto">
          <a:xfrm>
            <a:off x="6098417" y="-13678"/>
            <a:ext cx="6095999" cy="6871677"/>
          </a:xfrm>
          <a:prstGeom prst="rect">
            <a:avLst/>
          </a:prstGeom>
          <a:ln>
            <a:noFill/>
          </a:ln>
          <a:effectLst/>
        </p:spPr>
      </p:pic>
      <p:sp>
        <p:nvSpPr>
          <p:cNvPr id="3" name="TextBox 2">
            <a:extLst>
              <a:ext uri="{FF2B5EF4-FFF2-40B4-BE49-F238E27FC236}">
                <a16:creationId xmlns:a16="http://schemas.microsoft.com/office/drawing/2014/main" id="{B6435713-1426-484E-AE7E-5C9DB1ACC428}"/>
              </a:ext>
            </a:extLst>
          </p:cNvPr>
          <p:cNvSpPr txBox="1"/>
          <p:nvPr/>
        </p:nvSpPr>
        <p:spPr>
          <a:xfrm>
            <a:off x="947676" y="438307"/>
            <a:ext cx="753732" cy="1323439"/>
          </a:xfrm>
          <a:prstGeom prst="rect">
            <a:avLst/>
          </a:prstGeom>
          <a:noFill/>
        </p:spPr>
        <p:txBody>
          <a:bodyPr wrap="none" rtlCol="0">
            <a:spAutoFit/>
          </a:bodyPr>
          <a:lstStyle/>
          <a:p>
            <a:r>
              <a:rPr lang="en-IT" sz="8000" dirty="0"/>
              <a:t>4</a:t>
            </a:r>
          </a:p>
        </p:txBody>
      </p:sp>
      <p:sp>
        <p:nvSpPr>
          <p:cNvPr id="10" name="TextBox 9">
            <a:extLst>
              <a:ext uri="{FF2B5EF4-FFF2-40B4-BE49-F238E27FC236}">
                <a16:creationId xmlns:a16="http://schemas.microsoft.com/office/drawing/2014/main" id="{5773A851-24C6-EF49-932F-3B604A4620FA}"/>
              </a:ext>
            </a:extLst>
          </p:cNvPr>
          <p:cNvSpPr txBox="1"/>
          <p:nvPr/>
        </p:nvSpPr>
        <p:spPr>
          <a:xfrm>
            <a:off x="3344900" y="450316"/>
            <a:ext cx="753732" cy="1323439"/>
          </a:xfrm>
          <a:prstGeom prst="rect">
            <a:avLst/>
          </a:prstGeom>
          <a:noFill/>
        </p:spPr>
        <p:txBody>
          <a:bodyPr wrap="none" rtlCol="0">
            <a:spAutoFit/>
          </a:bodyPr>
          <a:lstStyle/>
          <a:p>
            <a:r>
              <a:rPr lang="en-IT" sz="8000" dirty="0"/>
              <a:t>2</a:t>
            </a:r>
          </a:p>
        </p:txBody>
      </p:sp>
      <p:sp>
        <p:nvSpPr>
          <p:cNvPr id="11" name="TextBox 10">
            <a:extLst>
              <a:ext uri="{FF2B5EF4-FFF2-40B4-BE49-F238E27FC236}">
                <a16:creationId xmlns:a16="http://schemas.microsoft.com/office/drawing/2014/main" id="{568408A6-E187-644A-B96D-9658F0FC559F}"/>
              </a:ext>
            </a:extLst>
          </p:cNvPr>
          <p:cNvSpPr txBox="1"/>
          <p:nvPr/>
        </p:nvSpPr>
        <p:spPr>
          <a:xfrm>
            <a:off x="1049556" y="3597675"/>
            <a:ext cx="1550424" cy="1323439"/>
          </a:xfrm>
          <a:prstGeom prst="rect">
            <a:avLst/>
          </a:prstGeom>
          <a:noFill/>
        </p:spPr>
        <p:txBody>
          <a:bodyPr wrap="square" rtlCol="0">
            <a:spAutoFit/>
          </a:bodyPr>
          <a:lstStyle/>
          <a:p>
            <a:r>
              <a:rPr lang="en-IT" sz="8000" dirty="0"/>
              <a:t>32</a:t>
            </a:r>
          </a:p>
        </p:txBody>
      </p:sp>
      <p:sp>
        <p:nvSpPr>
          <p:cNvPr id="12" name="TextBox 11">
            <a:extLst>
              <a:ext uri="{FF2B5EF4-FFF2-40B4-BE49-F238E27FC236}">
                <a16:creationId xmlns:a16="http://schemas.microsoft.com/office/drawing/2014/main" id="{A2E77457-B19E-B849-8F8F-A206AD222023}"/>
              </a:ext>
            </a:extLst>
          </p:cNvPr>
          <p:cNvSpPr txBox="1"/>
          <p:nvPr/>
        </p:nvSpPr>
        <p:spPr>
          <a:xfrm>
            <a:off x="1140213" y="1899010"/>
            <a:ext cx="1891865" cy="1323439"/>
          </a:xfrm>
          <a:prstGeom prst="rect">
            <a:avLst/>
          </a:prstGeom>
          <a:noFill/>
        </p:spPr>
        <p:txBody>
          <a:bodyPr wrap="none" rtlCol="0">
            <a:spAutoFit/>
          </a:bodyPr>
          <a:lstStyle/>
          <a:p>
            <a:r>
              <a:rPr lang="en-IT" sz="8000" dirty="0"/>
              <a:t>850</a:t>
            </a:r>
          </a:p>
        </p:txBody>
      </p:sp>
      <p:sp>
        <p:nvSpPr>
          <p:cNvPr id="16" name="TextBox 15">
            <a:extLst>
              <a:ext uri="{FF2B5EF4-FFF2-40B4-BE49-F238E27FC236}">
                <a16:creationId xmlns:a16="http://schemas.microsoft.com/office/drawing/2014/main" id="{86BF7924-21DA-614D-A3C9-BCDC2208F95F}"/>
              </a:ext>
            </a:extLst>
          </p:cNvPr>
          <p:cNvSpPr txBox="1"/>
          <p:nvPr/>
        </p:nvSpPr>
        <p:spPr>
          <a:xfrm>
            <a:off x="272900" y="4994310"/>
            <a:ext cx="2460930" cy="1323439"/>
          </a:xfrm>
          <a:prstGeom prst="rect">
            <a:avLst/>
          </a:prstGeom>
          <a:noFill/>
        </p:spPr>
        <p:txBody>
          <a:bodyPr wrap="none" rtlCol="0">
            <a:spAutoFit/>
          </a:bodyPr>
          <a:lstStyle/>
          <a:p>
            <a:r>
              <a:rPr lang="en-IT" sz="8000" dirty="0"/>
              <a:t>1000</a:t>
            </a:r>
          </a:p>
        </p:txBody>
      </p:sp>
      <p:sp>
        <p:nvSpPr>
          <p:cNvPr id="6" name="TextBox 5">
            <a:extLst>
              <a:ext uri="{FF2B5EF4-FFF2-40B4-BE49-F238E27FC236}">
                <a16:creationId xmlns:a16="http://schemas.microsoft.com/office/drawing/2014/main" id="{70B47D7F-25E0-CB4D-AF65-A55CE13277CB}"/>
              </a:ext>
            </a:extLst>
          </p:cNvPr>
          <p:cNvSpPr txBox="1"/>
          <p:nvPr/>
        </p:nvSpPr>
        <p:spPr>
          <a:xfrm>
            <a:off x="1583768" y="473289"/>
            <a:ext cx="2016894" cy="1200329"/>
          </a:xfrm>
          <a:prstGeom prst="rect">
            <a:avLst/>
          </a:prstGeom>
          <a:noFill/>
        </p:spPr>
        <p:txBody>
          <a:bodyPr wrap="square" rtlCol="0">
            <a:spAutoFit/>
          </a:bodyPr>
          <a:lstStyle/>
          <a:p>
            <a:r>
              <a:rPr lang="en-IT" sz="3600" dirty="0"/>
              <a:t>nursing homes</a:t>
            </a:r>
          </a:p>
        </p:txBody>
      </p:sp>
      <p:sp>
        <p:nvSpPr>
          <p:cNvPr id="8" name="TextBox 7">
            <a:extLst>
              <a:ext uri="{FF2B5EF4-FFF2-40B4-BE49-F238E27FC236}">
                <a16:creationId xmlns:a16="http://schemas.microsoft.com/office/drawing/2014/main" id="{15665EA2-3215-E445-AC80-E89C7C98B678}"/>
              </a:ext>
            </a:extLst>
          </p:cNvPr>
          <p:cNvSpPr txBox="1"/>
          <p:nvPr/>
        </p:nvSpPr>
        <p:spPr>
          <a:xfrm>
            <a:off x="3965026" y="473288"/>
            <a:ext cx="1937867" cy="1200329"/>
          </a:xfrm>
          <a:prstGeom prst="rect">
            <a:avLst/>
          </a:prstGeom>
          <a:noFill/>
        </p:spPr>
        <p:txBody>
          <a:bodyPr wrap="square" rtlCol="0">
            <a:spAutoFit/>
          </a:bodyPr>
          <a:lstStyle/>
          <a:p>
            <a:r>
              <a:rPr lang="en-IT" sz="3600" dirty="0"/>
              <a:t>day-care centres</a:t>
            </a:r>
          </a:p>
        </p:txBody>
      </p:sp>
      <p:sp>
        <p:nvSpPr>
          <p:cNvPr id="9" name="TextBox 8">
            <a:extLst>
              <a:ext uri="{FF2B5EF4-FFF2-40B4-BE49-F238E27FC236}">
                <a16:creationId xmlns:a16="http://schemas.microsoft.com/office/drawing/2014/main" id="{7289E97A-B804-004D-988D-A7BFCADDED2A}"/>
              </a:ext>
            </a:extLst>
          </p:cNvPr>
          <p:cNvSpPr txBox="1"/>
          <p:nvPr/>
        </p:nvSpPr>
        <p:spPr>
          <a:xfrm>
            <a:off x="2174205" y="3673233"/>
            <a:ext cx="3622394" cy="1077218"/>
          </a:xfrm>
          <a:prstGeom prst="rect">
            <a:avLst/>
          </a:prstGeom>
          <a:noFill/>
        </p:spPr>
        <p:txBody>
          <a:bodyPr wrap="square" rtlCol="0">
            <a:spAutoFit/>
          </a:bodyPr>
          <a:lstStyle/>
          <a:p>
            <a:pPr marL="12700"/>
            <a:r>
              <a:rPr lang="en-IT" sz="3200" dirty="0"/>
              <a:t>flats for autonomous</a:t>
            </a:r>
            <a:r>
              <a:rPr lang="it-IT" sz="3200" dirty="0"/>
              <a:t> </a:t>
            </a:r>
            <a:r>
              <a:rPr lang="it-IT" sz="3200" dirty="0" err="1"/>
              <a:t>seniors</a:t>
            </a:r>
            <a:endParaRPr lang="en-IT" sz="3200" dirty="0"/>
          </a:p>
        </p:txBody>
      </p:sp>
      <p:sp>
        <p:nvSpPr>
          <p:cNvPr id="18" name="TextBox 17">
            <a:extLst>
              <a:ext uri="{FF2B5EF4-FFF2-40B4-BE49-F238E27FC236}">
                <a16:creationId xmlns:a16="http://schemas.microsoft.com/office/drawing/2014/main" id="{E1C95840-7D38-1043-9761-D7C147C3EAB1}"/>
              </a:ext>
            </a:extLst>
          </p:cNvPr>
          <p:cNvSpPr txBox="1"/>
          <p:nvPr/>
        </p:nvSpPr>
        <p:spPr>
          <a:xfrm>
            <a:off x="2436738" y="5371898"/>
            <a:ext cx="3661679" cy="584775"/>
          </a:xfrm>
          <a:prstGeom prst="rect">
            <a:avLst/>
          </a:prstGeom>
          <a:noFill/>
        </p:spPr>
        <p:txBody>
          <a:bodyPr wrap="square" rtlCol="0">
            <a:spAutoFit/>
          </a:bodyPr>
          <a:lstStyle/>
          <a:p>
            <a:r>
              <a:rPr lang="en-IT" sz="3200" dirty="0"/>
              <a:t>seniors in home care</a:t>
            </a:r>
          </a:p>
        </p:txBody>
      </p:sp>
      <p:sp>
        <p:nvSpPr>
          <p:cNvPr id="19" name="TextBox 18">
            <a:extLst>
              <a:ext uri="{FF2B5EF4-FFF2-40B4-BE49-F238E27FC236}">
                <a16:creationId xmlns:a16="http://schemas.microsoft.com/office/drawing/2014/main" id="{1C0F8AED-8922-1F4F-9EAE-65EFAEA018B6}"/>
              </a:ext>
            </a:extLst>
          </p:cNvPr>
          <p:cNvSpPr txBox="1"/>
          <p:nvPr/>
        </p:nvSpPr>
        <p:spPr>
          <a:xfrm>
            <a:off x="2772146" y="2208922"/>
            <a:ext cx="2090380" cy="707886"/>
          </a:xfrm>
          <a:prstGeom prst="rect">
            <a:avLst/>
          </a:prstGeom>
          <a:noFill/>
        </p:spPr>
        <p:txBody>
          <a:bodyPr wrap="none" rtlCol="0">
            <a:spAutoFit/>
          </a:bodyPr>
          <a:lstStyle/>
          <a:p>
            <a:r>
              <a:rPr lang="en-IT" sz="4000" dirty="0"/>
              <a:t>residents</a:t>
            </a:r>
          </a:p>
        </p:txBody>
      </p:sp>
      <p:sp>
        <p:nvSpPr>
          <p:cNvPr id="20" name="TextBox 19">
            <a:extLst>
              <a:ext uri="{FF2B5EF4-FFF2-40B4-BE49-F238E27FC236}">
                <a16:creationId xmlns:a16="http://schemas.microsoft.com/office/drawing/2014/main" id="{53D7CF22-D25E-AA4D-8C0A-1A8E1648E289}"/>
              </a:ext>
            </a:extLst>
          </p:cNvPr>
          <p:cNvSpPr txBox="1"/>
          <p:nvPr/>
        </p:nvSpPr>
        <p:spPr>
          <a:xfrm>
            <a:off x="6301835" y="387968"/>
            <a:ext cx="4387611" cy="1323439"/>
          </a:xfrm>
          <a:prstGeom prst="rect">
            <a:avLst/>
          </a:prstGeom>
          <a:noFill/>
        </p:spPr>
        <p:txBody>
          <a:bodyPr wrap="none" rtlCol="0">
            <a:spAutoFit/>
          </a:bodyPr>
          <a:lstStyle/>
          <a:p>
            <a:r>
              <a:rPr lang="en-IT" sz="8000" dirty="0"/>
              <a:t>+700</a:t>
            </a:r>
            <a:r>
              <a:rPr lang="en-IT" sz="3600" dirty="0"/>
              <a:t> employees</a:t>
            </a:r>
          </a:p>
        </p:txBody>
      </p:sp>
      <p:sp>
        <p:nvSpPr>
          <p:cNvPr id="21" name="TextBox 20">
            <a:extLst>
              <a:ext uri="{FF2B5EF4-FFF2-40B4-BE49-F238E27FC236}">
                <a16:creationId xmlns:a16="http://schemas.microsoft.com/office/drawing/2014/main" id="{A0171404-A02F-CA43-AAFE-54CB6A8C343A}"/>
              </a:ext>
            </a:extLst>
          </p:cNvPr>
          <p:cNvSpPr txBox="1"/>
          <p:nvPr/>
        </p:nvSpPr>
        <p:spPr>
          <a:xfrm>
            <a:off x="6277578" y="2847542"/>
            <a:ext cx="1037463" cy="1015663"/>
          </a:xfrm>
          <a:prstGeom prst="rect">
            <a:avLst/>
          </a:prstGeom>
          <a:noFill/>
        </p:spPr>
        <p:txBody>
          <a:bodyPr wrap="none" rtlCol="0">
            <a:spAutoFit/>
          </a:bodyPr>
          <a:lstStyle/>
          <a:p>
            <a:r>
              <a:rPr lang="en-IT" sz="6000" dirty="0"/>
              <a:t>70</a:t>
            </a:r>
          </a:p>
        </p:txBody>
      </p:sp>
      <p:sp>
        <p:nvSpPr>
          <p:cNvPr id="22" name="TextBox 21">
            <a:extLst>
              <a:ext uri="{FF2B5EF4-FFF2-40B4-BE49-F238E27FC236}">
                <a16:creationId xmlns:a16="http://schemas.microsoft.com/office/drawing/2014/main" id="{0ED11E7C-EB86-A64A-85C9-D6A125774990}"/>
              </a:ext>
            </a:extLst>
          </p:cNvPr>
          <p:cNvSpPr txBox="1"/>
          <p:nvPr/>
        </p:nvSpPr>
        <p:spPr>
          <a:xfrm>
            <a:off x="8676846" y="2779292"/>
            <a:ext cx="1037463" cy="1015663"/>
          </a:xfrm>
          <a:prstGeom prst="rect">
            <a:avLst/>
          </a:prstGeom>
          <a:noFill/>
        </p:spPr>
        <p:txBody>
          <a:bodyPr wrap="none" rtlCol="0">
            <a:spAutoFit/>
          </a:bodyPr>
          <a:lstStyle/>
          <a:p>
            <a:r>
              <a:rPr lang="en-IT" sz="6000" dirty="0"/>
              <a:t>21</a:t>
            </a:r>
          </a:p>
        </p:txBody>
      </p:sp>
      <p:sp>
        <p:nvSpPr>
          <p:cNvPr id="23" name="TextBox 22">
            <a:extLst>
              <a:ext uri="{FF2B5EF4-FFF2-40B4-BE49-F238E27FC236}">
                <a16:creationId xmlns:a16="http://schemas.microsoft.com/office/drawing/2014/main" id="{6525A2AF-B1ED-894E-BBEC-0A6ADD63A4E8}"/>
              </a:ext>
            </a:extLst>
          </p:cNvPr>
          <p:cNvSpPr txBox="1"/>
          <p:nvPr/>
        </p:nvSpPr>
        <p:spPr>
          <a:xfrm>
            <a:off x="9342821" y="1718906"/>
            <a:ext cx="1037463" cy="1015663"/>
          </a:xfrm>
          <a:prstGeom prst="rect">
            <a:avLst/>
          </a:prstGeom>
          <a:noFill/>
        </p:spPr>
        <p:txBody>
          <a:bodyPr wrap="none" rtlCol="0">
            <a:spAutoFit/>
          </a:bodyPr>
          <a:lstStyle/>
          <a:p>
            <a:r>
              <a:rPr lang="en-IT" sz="6000" dirty="0"/>
              <a:t>12</a:t>
            </a:r>
          </a:p>
        </p:txBody>
      </p:sp>
      <p:sp>
        <p:nvSpPr>
          <p:cNvPr id="24" name="TextBox 23">
            <a:extLst>
              <a:ext uri="{FF2B5EF4-FFF2-40B4-BE49-F238E27FC236}">
                <a16:creationId xmlns:a16="http://schemas.microsoft.com/office/drawing/2014/main" id="{F2B11655-A907-DB4D-B7B0-AE382F586E73}"/>
              </a:ext>
            </a:extLst>
          </p:cNvPr>
          <p:cNvSpPr txBox="1"/>
          <p:nvPr/>
        </p:nvSpPr>
        <p:spPr>
          <a:xfrm>
            <a:off x="6241677" y="3983382"/>
            <a:ext cx="1037463" cy="1015663"/>
          </a:xfrm>
          <a:prstGeom prst="rect">
            <a:avLst/>
          </a:prstGeom>
          <a:noFill/>
        </p:spPr>
        <p:txBody>
          <a:bodyPr wrap="none" rtlCol="0">
            <a:spAutoFit/>
          </a:bodyPr>
          <a:lstStyle/>
          <a:p>
            <a:r>
              <a:rPr lang="en-IT" sz="6000" dirty="0"/>
              <a:t>17</a:t>
            </a:r>
          </a:p>
        </p:txBody>
      </p:sp>
      <p:sp>
        <p:nvSpPr>
          <p:cNvPr id="25" name="TextBox 24">
            <a:extLst>
              <a:ext uri="{FF2B5EF4-FFF2-40B4-BE49-F238E27FC236}">
                <a16:creationId xmlns:a16="http://schemas.microsoft.com/office/drawing/2014/main" id="{67A3A104-18F4-8342-A475-654F7BE94E34}"/>
              </a:ext>
            </a:extLst>
          </p:cNvPr>
          <p:cNvSpPr txBox="1"/>
          <p:nvPr/>
        </p:nvSpPr>
        <p:spPr>
          <a:xfrm>
            <a:off x="6300304" y="5025556"/>
            <a:ext cx="1037463" cy="1015663"/>
          </a:xfrm>
          <a:prstGeom prst="rect">
            <a:avLst/>
          </a:prstGeom>
          <a:noFill/>
        </p:spPr>
        <p:txBody>
          <a:bodyPr wrap="none" rtlCol="0">
            <a:spAutoFit/>
          </a:bodyPr>
          <a:lstStyle/>
          <a:p>
            <a:r>
              <a:rPr lang="en-IT" sz="6000" dirty="0"/>
              <a:t>15</a:t>
            </a:r>
          </a:p>
        </p:txBody>
      </p:sp>
      <p:sp>
        <p:nvSpPr>
          <p:cNvPr id="26" name="TextBox 25">
            <a:extLst>
              <a:ext uri="{FF2B5EF4-FFF2-40B4-BE49-F238E27FC236}">
                <a16:creationId xmlns:a16="http://schemas.microsoft.com/office/drawing/2014/main" id="{8F770E01-CD30-814A-BB65-A38592EE54E9}"/>
              </a:ext>
            </a:extLst>
          </p:cNvPr>
          <p:cNvSpPr txBox="1"/>
          <p:nvPr/>
        </p:nvSpPr>
        <p:spPr>
          <a:xfrm>
            <a:off x="6300304" y="1763629"/>
            <a:ext cx="1463862" cy="1015663"/>
          </a:xfrm>
          <a:prstGeom prst="rect">
            <a:avLst/>
          </a:prstGeom>
          <a:noFill/>
        </p:spPr>
        <p:txBody>
          <a:bodyPr wrap="none" rtlCol="0">
            <a:spAutoFit/>
          </a:bodyPr>
          <a:lstStyle/>
          <a:p>
            <a:r>
              <a:rPr lang="en-IT" sz="6000" dirty="0"/>
              <a:t>350</a:t>
            </a:r>
          </a:p>
        </p:txBody>
      </p:sp>
      <p:sp>
        <p:nvSpPr>
          <p:cNvPr id="27" name="TextBox 26">
            <a:extLst>
              <a:ext uri="{FF2B5EF4-FFF2-40B4-BE49-F238E27FC236}">
                <a16:creationId xmlns:a16="http://schemas.microsoft.com/office/drawing/2014/main" id="{FCFE1D9E-13AB-7C49-98E2-BFCF2E6DEF8B}"/>
              </a:ext>
            </a:extLst>
          </p:cNvPr>
          <p:cNvSpPr txBox="1"/>
          <p:nvPr/>
        </p:nvSpPr>
        <p:spPr>
          <a:xfrm>
            <a:off x="7190461" y="2995357"/>
            <a:ext cx="1694695" cy="707886"/>
          </a:xfrm>
          <a:prstGeom prst="rect">
            <a:avLst/>
          </a:prstGeom>
          <a:noFill/>
        </p:spPr>
        <p:txBody>
          <a:bodyPr wrap="none" rtlCol="0">
            <a:spAutoFit/>
          </a:bodyPr>
          <a:lstStyle/>
          <a:p>
            <a:r>
              <a:rPr lang="en-IT" sz="4000" dirty="0"/>
              <a:t>nurses</a:t>
            </a:r>
          </a:p>
        </p:txBody>
      </p:sp>
      <p:sp>
        <p:nvSpPr>
          <p:cNvPr id="28" name="TextBox 27">
            <a:extLst>
              <a:ext uri="{FF2B5EF4-FFF2-40B4-BE49-F238E27FC236}">
                <a16:creationId xmlns:a16="http://schemas.microsoft.com/office/drawing/2014/main" id="{8084785F-61E7-2E4F-8859-78A343CC36D4}"/>
              </a:ext>
            </a:extLst>
          </p:cNvPr>
          <p:cNvSpPr txBox="1"/>
          <p:nvPr/>
        </p:nvSpPr>
        <p:spPr>
          <a:xfrm>
            <a:off x="7628436" y="1933166"/>
            <a:ext cx="1707519" cy="707886"/>
          </a:xfrm>
          <a:prstGeom prst="rect">
            <a:avLst/>
          </a:prstGeom>
          <a:noFill/>
        </p:spPr>
        <p:txBody>
          <a:bodyPr wrap="none" rtlCol="0">
            <a:spAutoFit/>
          </a:bodyPr>
          <a:lstStyle/>
          <a:p>
            <a:r>
              <a:rPr lang="en-IT" sz="4000" dirty="0"/>
              <a:t>carers</a:t>
            </a:r>
          </a:p>
        </p:txBody>
      </p:sp>
      <p:sp>
        <p:nvSpPr>
          <p:cNvPr id="29" name="TextBox 28">
            <a:extLst>
              <a:ext uri="{FF2B5EF4-FFF2-40B4-BE49-F238E27FC236}">
                <a16:creationId xmlns:a16="http://schemas.microsoft.com/office/drawing/2014/main" id="{757FB50E-DDCB-644B-9134-08E55D529C91}"/>
              </a:ext>
            </a:extLst>
          </p:cNvPr>
          <p:cNvSpPr txBox="1"/>
          <p:nvPr/>
        </p:nvSpPr>
        <p:spPr>
          <a:xfrm>
            <a:off x="10276171" y="1973121"/>
            <a:ext cx="1133644" cy="707886"/>
          </a:xfrm>
          <a:prstGeom prst="rect">
            <a:avLst/>
          </a:prstGeom>
          <a:noFill/>
        </p:spPr>
        <p:txBody>
          <a:bodyPr wrap="none" rtlCol="0">
            <a:spAutoFit/>
          </a:bodyPr>
          <a:lstStyle/>
          <a:p>
            <a:r>
              <a:rPr lang="en-IT" sz="4000" dirty="0"/>
              <a:t>GPs</a:t>
            </a:r>
          </a:p>
        </p:txBody>
      </p:sp>
      <p:sp>
        <p:nvSpPr>
          <p:cNvPr id="30" name="TextBox 29">
            <a:extLst>
              <a:ext uri="{FF2B5EF4-FFF2-40B4-BE49-F238E27FC236}">
                <a16:creationId xmlns:a16="http://schemas.microsoft.com/office/drawing/2014/main" id="{D17D203D-EE26-224C-A267-225C9B2413DE}"/>
              </a:ext>
            </a:extLst>
          </p:cNvPr>
          <p:cNvSpPr txBox="1"/>
          <p:nvPr/>
        </p:nvSpPr>
        <p:spPr>
          <a:xfrm>
            <a:off x="9624880" y="2783053"/>
            <a:ext cx="2053209" cy="1200329"/>
          </a:xfrm>
          <a:prstGeom prst="rect">
            <a:avLst/>
          </a:prstGeom>
          <a:noFill/>
        </p:spPr>
        <p:txBody>
          <a:bodyPr wrap="square" rtlCol="0">
            <a:spAutoFit/>
          </a:bodyPr>
          <a:lstStyle/>
          <a:p>
            <a:r>
              <a:rPr lang="en-GB" sz="3600" dirty="0"/>
              <a:t>C</a:t>
            </a:r>
            <a:r>
              <a:rPr lang="en-IT" sz="3600" dirty="0"/>
              <a:t>are managers</a:t>
            </a:r>
          </a:p>
        </p:txBody>
      </p:sp>
      <p:sp>
        <p:nvSpPr>
          <p:cNvPr id="31" name="TextBox 30">
            <a:extLst>
              <a:ext uri="{FF2B5EF4-FFF2-40B4-BE49-F238E27FC236}">
                <a16:creationId xmlns:a16="http://schemas.microsoft.com/office/drawing/2014/main" id="{293D8EE8-8D70-1541-BB5B-3E50043ACC33}"/>
              </a:ext>
            </a:extLst>
          </p:cNvPr>
          <p:cNvSpPr txBox="1"/>
          <p:nvPr/>
        </p:nvSpPr>
        <p:spPr>
          <a:xfrm>
            <a:off x="7384605" y="5149848"/>
            <a:ext cx="3446777" cy="707886"/>
          </a:xfrm>
          <a:prstGeom prst="rect">
            <a:avLst/>
          </a:prstGeom>
          <a:noFill/>
        </p:spPr>
        <p:txBody>
          <a:bodyPr wrap="none" rtlCol="0">
            <a:spAutoFit/>
          </a:bodyPr>
          <a:lstStyle/>
          <a:p>
            <a:r>
              <a:rPr lang="en-IT" sz="4000" dirty="0"/>
              <a:t>psychologists</a:t>
            </a:r>
          </a:p>
        </p:txBody>
      </p:sp>
      <p:sp>
        <p:nvSpPr>
          <p:cNvPr id="32" name="TextBox 31">
            <a:extLst>
              <a:ext uri="{FF2B5EF4-FFF2-40B4-BE49-F238E27FC236}">
                <a16:creationId xmlns:a16="http://schemas.microsoft.com/office/drawing/2014/main" id="{C4A02BB6-7DA1-AB4B-A84E-D0A3901E3C01}"/>
              </a:ext>
            </a:extLst>
          </p:cNvPr>
          <p:cNvSpPr txBox="1"/>
          <p:nvPr/>
        </p:nvSpPr>
        <p:spPr>
          <a:xfrm>
            <a:off x="7190461" y="3956871"/>
            <a:ext cx="4602015" cy="1200329"/>
          </a:xfrm>
          <a:prstGeom prst="rect">
            <a:avLst/>
          </a:prstGeom>
          <a:noFill/>
        </p:spPr>
        <p:txBody>
          <a:bodyPr wrap="square" rtlCol="0">
            <a:spAutoFit/>
          </a:bodyPr>
          <a:lstStyle/>
          <a:p>
            <a:r>
              <a:rPr lang="en-GB" sz="3600" dirty="0"/>
              <a:t>P</a:t>
            </a:r>
            <a:r>
              <a:rPr lang="en-IT" sz="3600" dirty="0"/>
              <a:t>hysical rehabilitation trainers</a:t>
            </a:r>
          </a:p>
        </p:txBody>
      </p:sp>
    </p:spTree>
    <p:extLst>
      <p:ext uri="{BB962C8B-B14F-4D97-AF65-F5344CB8AC3E}">
        <p14:creationId xmlns:p14="http://schemas.microsoft.com/office/powerpoint/2010/main" val="54510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sraa, la situazione dei contagi nelle quattro strutture del territorio /  Treviso / Paesi&amp;Città / Home - La Vita del Popolo di Treviso">
            <a:extLst>
              <a:ext uri="{FF2B5EF4-FFF2-40B4-BE49-F238E27FC236}">
                <a16:creationId xmlns:a16="http://schemas.microsoft.com/office/drawing/2014/main" id="{0F0D5800-D3C4-5905-064D-450E95D60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82" y="3583654"/>
            <a:ext cx="4183240" cy="206172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8A304374-DD61-E9C4-5894-F0A309D1F967}"/>
              </a:ext>
            </a:extLst>
          </p:cNvPr>
          <p:cNvPicPr>
            <a:picLocks noChangeAspect="1"/>
          </p:cNvPicPr>
          <p:nvPr/>
        </p:nvPicPr>
        <p:blipFill>
          <a:blip r:embed="rId3"/>
          <a:stretch>
            <a:fillRect/>
          </a:stretch>
        </p:blipFill>
        <p:spPr>
          <a:xfrm>
            <a:off x="522325" y="567118"/>
            <a:ext cx="4183240" cy="2274971"/>
          </a:xfrm>
          <a:prstGeom prst="rect">
            <a:avLst/>
          </a:prstGeom>
        </p:spPr>
      </p:pic>
      <p:pic>
        <p:nvPicPr>
          <p:cNvPr id="5" name="Immagine 4">
            <a:extLst>
              <a:ext uri="{FF2B5EF4-FFF2-40B4-BE49-F238E27FC236}">
                <a16:creationId xmlns:a16="http://schemas.microsoft.com/office/drawing/2014/main" id="{496BD353-02E0-F0B3-9052-25867E06B6C9}"/>
              </a:ext>
            </a:extLst>
          </p:cNvPr>
          <p:cNvPicPr>
            <a:picLocks noChangeAspect="1"/>
          </p:cNvPicPr>
          <p:nvPr/>
        </p:nvPicPr>
        <p:blipFill>
          <a:blip r:embed="rId4"/>
          <a:stretch>
            <a:fillRect/>
          </a:stretch>
        </p:blipFill>
        <p:spPr>
          <a:xfrm>
            <a:off x="4906664" y="1242880"/>
            <a:ext cx="2847975" cy="1600200"/>
          </a:xfrm>
          <a:prstGeom prst="rect">
            <a:avLst/>
          </a:prstGeom>
        </p:spPr>
      </p:pic>
      <p:pic>
        <p:nvPicPr>
          <p:cNvPr id="1032" name="Picture 8" descr="L'Israa commemora le vittime del Covid | Oggi Treviso | News | Il  quotidiano con le notizie di Treviso e Provincia: Oggitreviso">
            <a:extLst>
              <a:ext uri="{FF2B5EF4-FFF2-40B4-BE49-F238E27FC236}">
                <a16:creationId xmlns:a16="http://schemas.microsoft.com/office/drawing/2014/main" id="{FC30759D-B4B6-590E-C299-614AE2DE8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326" y="3534586"/>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raa, due decessi allo Zalivani «Il virus mai così subdolo» - Tribuna di  Treviso">
            <a:extLst>
              <a:ext uri="{FF2B5EF4-FFF2-40B4-BE49-F238E27FC236}">
                <a16:creationId xmlns:a16="http://schemas.microsoft.com/office/drawing/2014/main" id="{A45C26D8-1F2F-CABE-7D50-B37CA3C5BA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4508" y="802086"/>
            <a:ext cx="3708329" cy="20766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eviso, estate 2022 la più calda di sempre: boom di accessi al Pronto  soccorso - Tribuna di Treviso">
            <a:extLst>
              <a:ext uri="{FF2B5EF4-FFF2-40B4-BE49-F238E27FC236}">
                <a16:creationId xmlns:a16="http://schemas.microsoft.com/office/drawing/2014/main" id="{9CD4FBE1-310B-1613-8DEC-A2B9F36A97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8541" y="3495539"/>
            <a:ext cx="3581131" cy="200543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07B2214E-E79A-C7AD-E82E-09E2A6D8A921}"/>
              </a:ext>
            </a:extLst>
          </p:cNvPr>
          <p:cNvSpPr txBox="1"/>
          <p:nvPr/>
        </p:nvSpPr>
        <p:spPr>
          <a:xfrm>
            <a:off x="5079595" y="873548"/>
            <a:ext cx="2558265" cy="369332"/>
          </a:xfrm>
          <a:prstGeom prst="rect">
            <a:avLst/>
          </a:prstGeom>
          <a:noFill/>
        </p:spPr>
        <p:txBody>
          <a:bodyPr wrap="square" rtlCol="0">
            <a:spAutoFit/>
          </a:bodyPr>
          <a:lstStyle/>
          <a:p>
            <a:pPr algn="ctr"/>
            <a:r>
              <a:rPr lang="it-IT" b="1" dirty="0">
                <a:latin typeface="+mj-lt"/>
              </a:rPr>
              <a:t>ISRAA headquarter</a:t>
            </a:r>
          </a:p>
        </p:txBody>
      </p:sp>
      <p:sp>
        <p:nvSpPr>
          <p:cNvPr id="7" name="CasellaDiTesto 6">
            <a:extLst>
              <a:ext uri="{FF2B5EF4-FFF2-40B4-BE49-F238E27FC236}">
                <a16:creationId xmlns:a16="http://schemas.microsoft.com/office/drawing/2014/main" id="{9B70CCC3-2693-3472-9AEE-1FABA4576E9F}"/>
              </a:ext>
            </a:extLst>
          </p:cNvPr>
          <p:cNvSpPr txBox="1"/>
          <p:nvPr/>
        </p:nvSpPr>
        <p:spPr>
          <a:xfrm>
            <a:off x="5210709" y="3161825"/>
            <a:ext cx="2287713" cy="369332"/>
          </a:xfrm>
          <a:prstGeom prst="rect">
            <a:avLst/>
          </a:prstGeom>
          <a:noFill/>
        </p:spPr>
        <p:txBody>
          <a:bodyPr wrap="square" rtlCol="0">
            <a:spAutoFit/>
          </a:bodyPr>
          <a:lstStyle/>
          <a:p>
            <a:pPr algn="ctr"/>
            <a:r>
              <a:rPr lang="it-IT" b="1" dirty="0">
                <a:latin typeface="+mj-lt"/>
              </a:rPr>
              <a:t>BMSC Cohousing</a:t>
            </a:r>
          </a:p>
        </p:txBody>
      </p:sp>
      <p:pic>
        <p:nvPicPr>
          <p:cNvPr id="9" name="Immagine 8">
            <a:extLst>
              <a:ext uri="{FF2B5EF4-FFF2-40B4-BE49-F238E27FC236}">
                <a16:creationId xmlns:a16="http://schemas.microsoft.com/office/drawing/2014/main" id="{1542EED4-4462-A4C7-5AD4-3B71F0DD0CA8}"/>
              </a:ext>
            </a:extLst>
          </p:cNvPr>
          <p:cNvPicPr>
            <a:picLocks noChangeAspect="1"/>
          </p:cNvPicPr>
          <p:nvPr/>
        </p:nvPicPr>
        <p:blipFill>
          <a:blip r:embed="rId8"/>
          <a:stretch>
            <a:fillRect/>
          </a:stretch>
        </p:blipFill>
        <p:spPr>
          <a:xfrm>
            <a:off x="5079595" y="5331102"/>
            <a:ext cx="2269707" cy="767175"/>
          </a:xfrm>
          <a:prstGeom prst="rect">
            <a:avLst/>
          </a:prstGeom>
        </p:spPr>
      </p:pic>
      <p:sp>
        <p:nvSpPr>
          <p:cNvPr id="12" name="CasellaDiTesto 11">
            <a:extLst>
              <a:ext uri="{FF2B5EF4-FFF2-40B4-BE49-F238E27FC236}">
                <a16:creationId xmlns:a16="http://schemas.microsoft.com/office/drawing/2014/main" id="{07B2214E-E79A-C7AD-E82E-09E2A6D8A921}"/>
              </a:ext>
            </a:extLst>
          </p:cNvPr>
          <p:cNvSpPr txBox="1"/>
          <p:nvPr/>
        </p:nvSpPr>
        <p:spPr>
          <a:xfrm>
            <a:off x="8422306" y="454498"/>
            <a:ext cx="2913599" cy="369332"/>
          </a:xfrm>
          <a:prstGeom prst="rect">
            <a:avLst/>
          </a:prstGeom>
          <a:noFill/>
        </p:spPr>
        <p:txBody>
          <a:bodyPr wrap="square" rtlCol="0">
            <a:spAutoFit/>
          </a:bodyPr>
          <a:lstStyle/>
          <a:p>
            <a:pPr algn="ctr"/>
            <a:r>
              <a:rPr lang="it-IT" b="1" dirty="0">
                <a:latin typeface="+mj-lt"/>
              </a:rPr>
              <a:t>Rosa </a:t>
            </a:r>
            <a:r>
              <a:rPr lang="it-IT" b="1" dirty="0" err="1">
                <a:latin typeface="+mj-lt"/>
              </a:rPr>
              <a:t>Zalivani</a:t>
            </a:r>
            <a:r>
              <a:rPr lang="it-IT" b="1" dirty="0">
                <a:latin typeface="+mj-lt"/>
              </a:rPr>
              <a:t> nursing home</a:t>
            </a:r>
          </a:p>
        </p:txBody>
      </p:sp>
      <p:sp>
        <p:nvSpPr>
          <p:cNvPr id="13" name="CasellaDiTesto 12">
            <a:extLst>
              <a:ext uri="{FF2B5EF4-FFF2-40B4-BE49-F238E27FC236}">
                <a16:creationId xmlns:a16="http://schemas.microsoft.com/office/drawing/2014/main" id="{07B2214E-E79A-C7AD-E82E-09E2A6D8A921}"/>
              </a:ext>
            </a:extLst>
          </p:cNvPr>
          <p:cNvSpPr txBox="1"/>
          <p:nvPr/>
        </p:nvSpPr>
        <p:spPr>
          <a:xfrm>
            <a:off x="814670" y="197786"/>
            <a:ext cx="3534391" cy="369332"/>
          </a:xfrm>
          <a:prstGeom prst="rect">
            <a:avLst/>
          </a:prstGeom>
          <a:noFill/>
        </p:spPr>
        <p:txBody>
          <a:bodyPr wrap="square" rtlCol="0">
            <a:spAutoFit/>
          </a:bodyPr>
          <a:lstStyle/>
          <a:p>
            <a:pPr algn="ctr"/>
            <a:r>
              <a:rPr lang="it-IT" b="1" dirty="0">
                <a:latin typeface="+mj-lt"/>
              </a:rPr>
              <a:t>Giuseppe </a:t>
            </a:r>
            <a:r>
              <a:rPr lang="it-IT" b="1" dirty="0" err="1">
                <a:latin typeface="+mj-lt"/>
              </a:rPr>
              <a:t>Menegazzi</a:t>
            </a:r>
            <a:r>
              <a:rPr lang="it-IT" b="1" dirty="0">
                <a:latin typeface="+mj-lt"/>
              </a:rPr>
              <a:t> nursing home</a:t>
            </a:r>
          </a:p>
        </p:txBody>
      </p:sp>
      <p:sp>
        <p:nvSpPr>
          <p:cNvPr id="14" name="CasellaDiTesto 13">
            <a:extLst>
              <a:ext uri="{FF2B5EF4-FFF2-40B4-BE49-F238E27FC236}">
                <a16:creationId xmlns:a16="http://schemas.microsoft.com/office/drawing/2014/main" id="{07B2214E-E79A-C7AD-E82E-09E2A6D8A921}"/>
              </a:ext>
            </a:extLst>
          </p:cNvPr>
          <p:cNvSpPr txBox="1"/>
          <p:nvPr/>
        </p:nvSpPr>
        <p:spPr>
          <a:xfrm>
            <a:off x="499468" y="2937323"/>
            <a:ext cx="4164797" cy="646331"/>
          </a:xfrm>
          <a:prstGeom prst="rect">
            <a:avLst/>
          </a:prstGeom>
          <a:noFill/>
        </p:spPr>
        <p:txBody>
          <a:bodyPr wrap="square" rtlCol="0">
            <a:spAutoFit/>
          </a:bodyPr>
          <a:lstStyle/>
          <a:p>
            <a:pPr algn="ctr"/>
            <a:r>
              <a:rPr lang="it-IT" b="1" dirty="0">
                <a:latin typeface="+mj-lt"/>
              </a:rPr>
              <a:t>Residenza per Anziani città di Treviso nursing home</a:t>
            </a:r>
          </a:p>
        </p:txBody>
      </p:sp>
      <p:sp>
        <p:nvSpPr>
          <p:cNvPr id="15" name="CasellaDiTesto 14">
            <a:extLst>
              <a:ext uri="{FF2B5EF4-FFF2-40B4-BE49-F238E27FC236}">
                <a16:creationId xmlns:a16="http://schemas.microsoft.com/office/drawing/2014/main" id="{07B2214E-E79A-C7AD-E82E-09E2A6D8A921}"/>
              </a:ext>
            </a:extLst>
          </p:cNvPr>
          <p:cNvSpPr txBox="1"/>
          <p:nvPr/>
        </p:nvSpPr>
        <p:spPr>
          <a:xfrm>
            <a:off x="8521871" y="3165254"/>
            <a:ext cx="2913599" cy="369332"/>
          </a:xfrm>
          <a:prstGeom prst="rect">
            <a:avLst/>
          </a:prstGeom>
          <a:noFill/>
        </p:spPr>
        <p:txBody>
          <a:bodyPr wrap="square" rtlCol="0">
            <a:spAutoFit/>
          </a:bodyPr>
          <a:lstStyle/>
          <a:p>
            <a:pPr algn="ctr"/>
            <a:r>
              <a:rPr lang="it-IT" b="1" dirty="0">
                <a:latin typeface="+mj-lt"/>
              </a:rPr>
              <a:t>Casa Salce nursing home</a:t>
            </a:r>
          </a:p>
        </p:txBody>
      </p:sp>
    </p:spTree>
    <p:extLst>
      <p:ext uri="{BB962C8B-B14F-4D97-AF65-F5344CB8AC3E}">
        <p14:creationId xmlns:p14="http://schemas.microsoft.com/office/powerpoint/2010/main" val="174020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381001" y="267128"/>
            <a:ext cx="3200400" cy="1398214"/>
          </a:xfrm>
        </p:spPr>
        <p:txBody>
          <a:bodyPr>
            <a:noAutofit/>
          </a:bodyPr>
          <a:lstStyle/>
          <a:p>
            <a:pPr algn="ctr"/>
            <a:r>
              <a:rPr lang="it-IT" sz="4600" b="1" dirty="0" err="1"/>
              <a:t>What</a:t>
            </a:r>
            <a:r>
              <a:rPr lang="it-IT" sz="4600" b="1" dirty="0"/>
              <a:t> </a:t>
            </a:r>
            <a:r>
              <a:rPr lang="it-IT" sz="4600" b="1" dirty="0" err="1"/>
              <a:t>we</a:t>
            </a:r>
            <a:r>
              <a:rPr lang="it-IT" sz="4600" b="1" dirty="0"/>
              <a:t> do</a:t>
            </a:r>
          </a:p>
        </p:txBody>
      </p:sp>
      <p:sp>
        <p:nvSpPr>
          <p:cNvPr id="8" name="Segnaposto contenuto 7"/>
          <p:cNvSpPr>
            <a:spLocks noGrp="1"/>
          </p:cNvSpPr>
          <p:nvPr>
            <p:ph idx="1"/>
          </p:nvPr>
        </p:nvSpPr>
        <p:spPr>
          <a:xfrm>
            <a:off x="4338485" y="1993594"/>
            <a:ext cx="7627374" cy="4556983"/>
          </a:xfrm>
        </p:spPr>
        <p:txBody>
          <a:bodyPr>
            <a:noAutofit/>
          </a:bodyPr>
          <a:lstStyle/>
          <a:p>
            <a:pPr>
              <a:spcAft>
                <a:spcPts val="1200"/>
              </a:spcAft>
            </a:pPr>
            <a:r>
              <a:rPr lang="en-GB" sz="2400" dirty="0">
                <a:solidFill>
                  <a:schemeClr val="tx1"/>
                </a:solidFill>
                <a:latin typeface="+mj-lt"/>
              </a:rPr>
              <a:t>Our projects are intended to:</a:t>
            </a:r>
          </a:p>
          <a:p>
            <a:pPr marL="446088" indent="-317500">
              <a:spcAft>
                <a:spcPts val="1200"/>
              </a:spcAft>
              <a:buFont typeface="Arial" panose="020B0604020202020204" pitchFamily="34" charset="0"/>
              <a:buChar char="•"/>
            </a:pPr>
            <a:r>
              <a:rPr lang="en-GB" sz="2400" dirty="0">
                <a:solidFill>
                  <a:schemeClr val="tx1"/>
                </a:solidFill>
                <a:latin typeface="+mj-lt"/>
              </a:rPr>
              <a:t>promote the </a:t>
            </a:r>
            <a:r>
              <a:rPr lang="en-GB" sz="2400" b="1" dirty="0">
                <a:solidFill>
                  <a:schemeClr val="tx1"/>
                </a:solidFill>
                <a:latin typeface="+mj-lt"/>
              </a:rPr>
              <a:t>digitalisation of health </a:t>
            </a:r>
            <a:r>
              <a:rPr lang="en-GB" sz="2400" dirty="0">
                <a:solidFill>
                  <a:schemeClr val="tx1"/>
                </a:solidFill>
                <a:latin typeface="+mj-lt"/>
              </a:rPr>
              <a:t>and </a:t>
            </a:r>
            <a:r>
              <a:rPr lang="en-GB" sz="2400" b="1" dirty="0">
                <a:solidFill>
                  <a:schemeClr val="tx1"/>
                </a:solidFill>
                <a:latin typeface="+mj-lt"/>
              </a:rPr>
              <a:t>social services</a:t>
            </a:r>
            <a:r>
              <a:rPr lang="en-GB" sz="2400" dirty="0">
                <a:solidFill>
                  <a:schemeClr val="tx1"/>
                </a:solidFill>
                <a:latin typeface="+mj-lt"/>
              </a:rPr>
              <a:t>;</a:t>
            </a:r>
          </a:p>
          <a:p>
            <a:pPr marL="446088" indent="-317500">
              <a:spcAft>
                <a:spcPts val="1200"/>
              </a:spcAft>
              <a:buFont typeface="Arial" panose="020B0604020202020204" pitchFamily="34" charset="0"/>
              <a:buChar char="•"/>
            </a:pPr>
            <a:r>
              <a:rPr lang="en-GB" sz="2400" dirty="0">
                <a:solidFill>
                  <a:schemeClr val="tx1"/>
                </a:solidFill>
                <a:latin typeface="+mj-lt"/>
              </a:rPr>
              <a:t>support new forms of </a:t>
            </a:r>
            <a:r>
              <a:rPr lang="en-GB" sz="2400" b="1" dirty="0">
                <a:solidFill>
                  <a:schemeClr val="tx1"/>
                </a:solidFill>
                <a:latin typeface="+mj-lt"/>
              </a:rPr>
              <a:t>inclusion</a:t>
            </a:r>
            <a:r>
              <a:rPr lang="en-GB" sz="2400" dirty="0">
                <a:solidFill>
                  <a:schemeClr val="tx1"/>
                </a:solidFill>
                <a:latin typeface="+mj-lt"/>
              </a:rPr>
              <a:t>;</a:t>
            </a:r>
          </a:p>
          <a:p>
            <a:pPr marL="446088" indent="-317500">
              <a:spcAft>
                <a:spcPts val="1200"/>
              </a:spcAft>
              <a:buFont typeface="Arial" panose="020B0604020202020204" pitchFamily="34" charset="0"/>
              <a:buChar char="•"/>
            </a:pPr>
            <a:r>
              <a:rPr lang="en-GB" sz="2400" dirty="0">
                <a:solidFill>
                  <a:schemeClr val="tx1"/>
                </a:solidFill>
                <a:latin typeface="+mj-lt"/>
              </a:rPr>
              <a:t>Support </a:t>
            </a:r>
            <a:r>
              <a:rPr lang="en-GB" sz="2400" b="1" dirty="0">
                <a:solidFill>
                  <a:schemeClr val="tx1"/>
                </a:solidFill>
                <a:latin typeface="+mj-lt"/>
              </a:rPr>
              <a:t>social innovation</a:t>
            </a:r>
            <a:r>
              <a:rPr lang="en-GB" sz="2400" dirty="0">
                <a:solidFill>
                  <a:schemeClr val="tx1"/>
                </a:solidFill>
                <a:latin typeface="+mj-lt"/>
              </a:rPr>
              <a:t>;</a:t>
            </a:r>
          </a:p>
          <a:p>
            <a:pPr marL="446088" indent="-317500">
              <a:spcAft>
                <a:spcPts val="1200"/>
              </a:spcAft>
              <a:buFont typeface="Arial" panose="020B0604020202020204" pitchFamily="34" charset="0"/>
              <a:buChar char="•"/>
            </a:pPr>
            <a:r>
              <a:rPr lang="en-GB" sz="2400" dirty="0">
                <a:solidFill>
                  <a:schemeClr val="tx1"/>
                </a:solidFill>
                <a:latin typeface="+mj-lt"/>
              </a:rPr>
              <a:t>Support </a:t>
            </a:r>
            <a:r>
              <a:rPr lang="en-GB" sz="2400" b="1" dirty="0">
                <a:solidFill>
                  <a:schemeClr val="tx1"/>
                </a:solidFill>
                <a:latin typeface="+mj-lt"/>
              </a:rPr>
              <a:t>active ageing </a:t>
            </a:r>
            <a:r>
              <a:rPr lang="en-GB" sz="2400" dirty="0">
                <a:solidFill>
                  <a:schemeClr val="tx1"/>
                </a:solidFill>
                <a:latin typeface="+mj-lt"/>
              </a:rPr>
              <a:t>and health</a:t>
            </a:r>
            <a:endParaRPr lang="it-IT" sz="2400" dirty="0">
              <a:solidFill>
                <a:schemeClr val="tx1"/>
              </a:solidFill>
              <a:latin typeface="+mj-lt"/>
            </a:endParaRPr>
          </a:p>
        </p:txBody>
      </p:sp>
      <p:pic>
        <p:nvPicPr>
          <p:cNvPr id="16" name="Picture 3"/>
          <p:cNvPicPr>
            <a:picLocks noChangeAspect="1"/>
          </p:cNvPicPr>
          <p:nvPr/>
        </p:nvPicPr>
        <p:blipFill rotWithShape="1">
          <a:blip r:embed="rId2"/>
          <a:srcRect l="15454" r="29689"/>
          <a:stretch/>
        </p:blipFill>
        <p:spPr>
          <a:xfrm>
            <a:off x="381000" y="1826445"/>
            <a:ext cx="3200400" cy="44787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4241C092-AAE3-D843-BD62-3A9E7C819079}"/>
              </a:ext>
            </a:extLst>
          </p:cNvPr>
          <p:cNvPicPr>
            <a:picLocks noChangeAspect="1"/>
          </p:cNvPicPr>
          <p:nvPr/>
        </p:nvPicPr>
        <p:blipFill>
          <a:blip r:embed="rId2"/>
          <a:srcRect/>
          <a:stretch>
            <a:fillRect/>
          </a:stretch>
        </p:blipFill>
        <p:spPr>
          <a:xfrm>
            <a:off x="241612" y="204228"/>
            <a:ext cx="640334" cy="1029280"/>
          </a:xfrm>
          <a:prstGeom prst="rect">
            <a:avLst/>
          </a:prstGeom>
        </p:spPr>
      </p:pic>
      <p:sp>
        <p:nvSpPr>
          <p:cNvPr id="4" name="TextBox 3">
            <a:extLst>
              <a:ext uri="{FF2B5EF4-FFF2-40B4-BE49-F238E27FC236}">
                <a16:creationId xmlns:a16="http://schemas.microsoft.com/office/drawing/2014/main" id="{967913EE-3CF2-D644-A08E-4FD77D5D1F37}"/>
              </a:ext>
            </a:extLst>
          </p:cNvPr>
          <p:cNvSpPr txBox="1"/>
          <p:nvPr/>
        </p:nvSpPr>
        <p:spPr>
          <a:xfrm>
            <a:off x="0" y="-35684"/>
            <a:ext cx="12191999" cy="1508105"/>
          </a:xfrm>
          <a:prstGeom prst="rect">
            <a:avLst/>
          </a:prstGeom>
          <a:solidFill>
            <a:schemeClr val="accent2"/>
          </a:solidFill>
        </p:spPr>
        <p:txBody>
          <a:bodyPr wrap="square" lIns="91440" tIns="45720" rIns="91440" bIns="45720" rtlCol="0" anchor="t">
            <a:spAutoFit/>
          </a:bodyPr>
          <a:lstStyle/>
          <a:p>
            <a:pPr algn="ctr">
              <a:spcAft>
                <a:spcPts val="1200"/>
              </a:spcAft>
            </a:pPr>
            <a:endParaRPr lang="en-GB" sz="1100" b="1" dirty="0">
              <a:solidFill>
                <a:schemeClr val="bg1"/>
              </a:solidFill>
              <a:latin typeface="+mj-lt"/>
            </a:endParaRPr>
          </a:p>
          <a:p>
            <a:pPr algn="ctr">
              <a:spcAft>
                <a:spcPts val="1200"/>
              </a:spcAft>
            </a:pPr>
            <a:r>
              <a:rPr lang="en-GB" sz="4800" b="1" dirty="0">
                <a:solidFill>
                  <a:schemeClr val="bg1"/>
                </a:solidFill>
                <a:latin typeface="+mj-lt"/>
              </a:rPr>
              <a:t>OUR TEAM</a:t>
            </a:r>
          </a:p>
          <a:p>
            <a:pPr algn="ctr">
              <a:spcAft>
                <a:spcPts val="1200"/>
              </a:spcAft>
            </a:pPr>
            <a:endParaRPr lang="en-GB" sz="1100" b="1" dirty="0">
              <a:solidFill>
                <a:schemeClr val="bg1"/>
              </a:solidFill>
              <a:latin typeface="+mj-lt"/>
            </a:endParaRPr>
          </a:p>
        </p:txBody>
      </p:sp>
      <p:pic>
        <p:nvPicPr>
          <p:cNvPr id="8" name="Immagine 8" descr="Immagine che contiene persona, tuta&#10;&#10;Descrizione generata automaticamente">
            <a:extLst>
              <a:ext uri="{FF2B5EF4-FFF2-40B4-BE49-F238E27FC236}">
                <a16:creationId xmlns:a16="http://schemas.microsoft.com/office/drawing/2014/main" id="{1E1EB84A-FEF0-7130-8E61-54CE283B3030}"/>
              </a:ext>
            </a:extLst>
          </p:cNvPr>
          <p:cNvPicPr>
            <a:picLocks noChangeAspect="1"/>
          </p:cNvPicPr>
          <p:nvPr/>
        </p:nvPicPr>
        <p:blipFill>
          <a:blip r:embed="rId3"/>
          <a:stretch>
            <a:fillRect/>
          </a:stretch>
        </p:blipFill>
        <p:spPr>
          <a:xfrm>
            <a:off x="238236" y="3285443"/>
            <a:ext cx="1926772" cy="1871276"/>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magine 9" descr="Immagine che contiene uomo&#10;&#10;Descrizione generata automaticamente">
            <a:extLst>
              <a:ext uri="{FF2B5EF4-FFF2-40B4-BE49-F238E27FC236}">
                <a16:creationId xmlns:a16="http://schemas.microsoft.com/office/drawing/2014/main" id="{6BEB1664-F397-D506-2F47-C52C8F878330}"/>
              </a:ext>
            </a:extLst>
          </p:cNvPr>
          <p:cNvPicPr>
            <a:picLocks noChangeAspect="1"/>
          </p:cNvPicPr>
          <p:nvPr/>
        </p:nvPicPr>
        <p:blipFill>
          <a:blip r:embed="rId4"/>
          <a:stretch>
            <a:fillRect/>
          </a:stretch>
        </p:blipFill>
        <p:spPr>
          <a:xfrm>
            <a:off x="9282562" y="3850318"/>
            <a:ext cx="1801887" cy="1974808"/>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magine 15" descr="Immagine che contiene capelli&#10;&#10;Descrizione generata automaticamente">
            <a:extLst>
              <a:ext uri="{FF2B5EF4-FFF2-40B4-BE49-F238E27FC236}">
                <a16:creationId xmlns:a16="http://schemas.microsoft.com/office/drawing/2014/main" id="{17CE9677-2B84-9CBD-D093-3E13158ABFA2}"/>
              </a:ext>
            </a:extLst>
          </p:cNvPr>
          <p:cNvPicPr>
            <a:picLocks noChangeAspect="1"/>
          </p:cNvPicPr>
          <p:nvPr/>
        </p:nvPicPr>
        <p:blipFill>
          <a:blip r:embed="rId5"/>
          <a:stretch>
            <a:fillRect/>
          </a:stretch>
        </p:blipFill>
        <p:spPr>
          <a:xfrm>
            <a:off x="8320479" y="1583605"/>
            <a:ext cx="1704569" cy="1890896"/>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Immagine 17" descr="Immagine che contiene donna, parete, persona, sorridente&#10;&#10;Descrizione generata automaticamente">
            <a:extLst>
              <a:ext uri="{FF2B5EF4-FFF2-40B4-BE49-F238E27FC236}">
                <a16:creationId xmlns:a16="http://schemas.microsoft.com/office/drawing/2014/main" id="{DC6DB9C9-594B-2EE8-56CF-1061975C9ACA}"/>
              </a:ext>
            </a:extLst>
          </p:cNvPr>
          <p:cNvPicPr>
            <a:picLocks noChangeAspect="1"/>
          </p:cNvPicPr>
          <p:nvPr/>
        </p:nvPicPr>
        <p:blipFill>
          <a:blip r:embed="rId6"/>
          <a:stretch>
            <a:fillRect/>
          </a:stretch>
        </p:blipFill>
        <p:spPr>
          <a:xfrm>
            <a:off x="2668829" y="1694522"/>
            <a:ext cx="1709058" cy="1657488"/>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Immagine 19">
            <a:extLst>
              <a:ext uri="{FF2B5EF4-FFF2-40B4-BE49-F238E27FC236}">
                <a16:creationId xmlns:a16="http://schemas.microsoft.com/office/drawing/2014/main" id="{B4CA60ED-DC69-F5D3-2C0E-BE396086F0C8}"/>
              </a:ext>
            </a:extLst>
          </p:cNvPr>
          <p:cNvPicPr>
            <a:picLocks noChangeAspect="1"/>
          </p:cNvPicPr>
          <p:nvPr/>
        </p:nvPicPr>
        <p:blipFill>
          <a:blip r:embed="rId7"/>
          <a:stretch>
            <a:fillRect/>
          </a:stretch>
        </p:blipFill>
        <p:spPr>
          <a:xfrm>
            <a:off x="4795225" y="3899950"/>
            <a:ext cx="1845129" cy="1894752"/>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TextBox 31">
            <a:extLst>
              <a:ext uri="{FF2B5EF4-FFF2-40B4-BE49-F238E27FC236}">
                <a16:creationId xmlns:a16="http://schemas.microsoft.com/office/drawing/2014/main" id="{4C7E2DE0-3C6D-50DB-AF8F-78BED0AD5385}"/>
              </a:ext>
            </a:extLst>
          </p:cNvPr>
          <p:cNvSpPr txBox="1"/>
          <p:nvPr/>
        </p:nvSpPr>
        <p:spPr>
          <a:xfrm>
            <a:off x="344088" y="5271482"/>
            <a:ext cx="1715067" cy="523220"/>
          </a:xfrm>
          <a:prstGeom prst="rect">
            <a:avLst/>
          </a:prstGeom>
          <a:noFill/>
        </p:spPr>
        <p:txBody>
          <a:bodyPr wrap="square" lIns="91440" tIns="45720" rIns="91440" bIns="45720" rtlCol="0" anchor="t">
            <a:spAutoFit/>
          </a:bodyPr>
          <a:lstStyle/>
          <a:p>
            <a:pPr algn="ctr"/>
            <a:r>
              <a:rPr lang="en-GB" sz="1400" b="1" dirty="0">
                <a:latin typeface="+mj-lt"/>
              </a:rPr>
              <a:t>OSCAR ZANUTTO  FABER Coordinator</a:t>
            </a:r>
            <a:endParaRPr lang="it-IT" sz="1400" b="1" dirty="0">
              <a:latin typeface="+mj-lt"/>
            </a:endParaRPr>
          </a:p>
        </p:txBody>
      </p:sp>
      <p:sp>
        <p:nvSpPr>
          <p:cNvPr id="24" name="TextBox 31">
            <a:extLst>
              <a:ext uri="{FF2B5EF4-FFF2-40B4-BE49-F238E27FC236}">
                <a16:creationId xmlns:a16="http://schemas.microsoft.com/office/drawing/2014/main" id="{FE308C30-7805-8F6E-4115-526E17CDDEDB}"/>
              </a:ext>
            </a:extLst>
          </p:cNvPr>
          <p:cNvSpPr txBox="1"/>
          <p:nvPr/>
        </p:nvSpPr>
        <p:spPr>
          <a:xfrm>
            <a:off x="2944013" y="3420224"/>
            <a:ext cx="1169371" cy="307777"/>
          </a:xfrm>
          <a:prstGeom prst="rect">
            <a:avLst/>
          </a:prstGeom>
          <a:noFill/>
        </p:spPr>
        <p:txBody>
          <a:bodyPr wrap="square" lIns="91440" tIns="45720" rIns="91440" bIns="45720" rtlCol="0" anchor="t">
            <a:spAutoFit/>
          </a:bodyPr>
          <a:lstStyle/>
          <a:p>
            <a:r>
              <a:rPr lang="en-GB" sz="1400" b="1" dirty="0">
                <a:latin typeface="+mj-lt"/>
              </a:rPr>
              <a:t>SARA CERON</a:t>
            </a:r>
            <a:endParaRPr lang="it-IT" sz="1400" b="1" dirty="0">
              <a:latin typeface="+mj-lt"/>
            </a:endParaRPr>
          </a:p>
        </p:txBody>
      </p:sp>
      <p:pic>
        <p:nvPicPr>
          <p:cNvPr id="32" name="Immagine 32" descr="Immagine che contiene erba, albero, esterni, persona&#10;&#10;Descrizione generata automaticamente">
            <a:extLst>
              <a:ext uri="{FF2B5EF4-FFF2-40B4-BE49-F238E27FC236}">
                <a16:creationId xmlns:a16="http://schemas.microsoft.com/office/drawing/2014/main" id="{019A236C-4AF5-A6A7-6841-2D748FAE7532}"/>
              </a:ext>
            </a:extLst>
          </p:cNvPr>
          <p:cNvPicPr>
            <a:picLocks noChangeAspect="1"/>
          </p:cNvPicPr>
          <p:nvPr/>
        </p:nvPicPr>
        <p:blipFill>
          <a:blip r:embed="rId8"/>
          <a:stretch>
            <a:fillRect/>
          </a:stretch>
        </p:blipFill>
        <p:spPr>
          <a:xfrm>
            <a:off x="2713829" y="4002029"/>
            <a:ext cx="1639765" cy="1670538"/>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magin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9974" y="3900763"/>
            <a:ext cx="1924363" cy="1924363"/>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magin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00635" y="1601889"/>
            <a:ext cx="1942936" cy="1842754"/>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 name="TextBox 31">
            <a:extLst>
              <a:ext uri="{FF2B5EF4-FFF2-40B4-BE49-F238E27FC236}">
                <a16:creationId xmlns:a16="http://schemas.microsoft.com/office/drawing/2014/main" id="{FE308C30-7805-8F6E-4115-526E17CDDEDB}"/>
              </a:ext>
            </a:extLst>
          </p:cNvPr>
          <p:cNvSpPr txBox="1"/>
          <p:nvPr/>
        </p:nvSpPr>
        <p:spPr>
          <a:xfrm>
            <a:off x="5651099" y="3463517"/>
            <a:ext cx="1801887" cy="307777"/>
          </a:xfrm>
          <a:prstGeom prst="rect">
            <a:avLst/>
          </a:prstGeom>
          <a:noFill/>
        </p:spPr>
        <p:txBody>
          <a:bodyPr wrap="square" lIns="91440" tIns="45720" rIns="91440" bIns="45720" rtlCol="0" anchor="t">
            <a:spAutoFit/>
          </a:bodyPr>
          <a:lstStyle/>
          <a:p>
            <a:r>
              <a:rPr lang="en-GB" sz="1400" b="1" dirty="0">
                <a:latin typeface="+mj-lt"/>
              </a:rPr>
              <a:t>GIORGIA COLDEBELLA</a:t>
            </a:r>
            <a:endParaRPr lang="it-IT" sz="1400" b="1" dirty="0">
              <a:latin typeface="+mj-lt"/>
            </a:endParaRPr>
          </a:p>
        </p:txBody>
      </p:sp>
      <p:sp>
        <p:nvSpPr>
          <p:cNvPr id="37" name="TextBox 31">
            <a:extLst>
              <a:ext uri="{FF2B5EF4-FFF2-40B4-BE49-F238E27FC236}">
                <a16:creationId xmlns:a16="http://schemas.microsoft.com/office/drawing/2014/main" id="{FE308C30-7805-8F6E-4115-526E17CDDEDB}"/>
              </a:ext>
            </a:extLst>
          </p:cNvPr>
          <p:cNvSpPr txBox="1"/>
          <p:nvPr/>
        </p:nvSpPr>
        <p:spPr>
          <a:xfrm>
            <a:off x="8500419" y="3508341"/>
            <a:ext cx="1801887" cy="307777"/>
          </a:xfrm>
          <a:prstGeom prst="rect">
            <a:avLst/>
          </a:prstGeom>
          <a:noFill/>
        </p:spPr>
        <p:txBody>
          <a:bodyPr wrap="square" lIns="91440" tIns="45720" rIns="91440" bIns="45720" rtlCol="0" anchor="t">
            <a:spAutoFit/>
          </a:bodyPr>
          <a:lstStyle/>
          <a:p>
            <a:r>
              <a:rPr lang="en-GB" sz="1400" b="1" dirty="0">
                <a:latin typeface="+mj-lt"/>
              </a:rPr>
              <a:t>ADELE DE STEFANI</a:t>
            </a:r>
            <a:endParaRPr lang="it-IT" sz="1400" b="1" dirty="0">
              <a:latin typeface="+mj-lt"/>
            </a:endParaRPr>
          </a:p>
        </p:txBody>
      </p:sp>
      <p:sp>
        <p:nvSpPr>
          <p:cNvPr id="38" name="TextBox 31">
            <a:extLst>
              <a:ext uri="{FF2B5EF4-FFF2-40B4-BE49-F238E27FC236}">
                <a16:creationId xmlns:a16="http://schemas.microsoft.com/office/drawing/2014/main" id="{FE308C30-7805-8F6E-4115-526E17CDDEDB}"/>
              </a:ext>
            </a:extLst>
          </p:cNvPr>
          <p:cNvSpPr txBox="1"/>
          <p:nvPr/>
        </p:nvSpPr>
        <p:spPr>
          <a:xfrm>
            <a:off x="2622415" y="5852039"/>
            <a:ext cx="1801887" cy="307777"/>
          </a:xfrm>
          <a:prstGeom prst="rect">
            <a:avLst/>
          </a:prstGeom>
          <a:noFill/>
        </p:spPr>
        <p:txBody>
          <a:bodyPr wrap="square" lIns="91440" tIns="45720" rIns="91440" bIns="45720" rtlCol="0" anchor="t">
            <a:spAutoFit/>
          </a:bodyPr>
          <a:lstStyle/>
          <a:p>
            <a:r>
              <a:rPr lang="en-GB" sz="1400" b="1" dirty="0">
                <a:latin typeface="+mj-lt"/>
              </a:rPr>
              <a:t>FRANCESCA MASIERO</a:t>
            </a:r>
            <a:endParaRPr lang="it-IT" sz="1400" b="1" dirty="0">
              <a:latin typeface="+mj-lt"/>
            </a:endParaRPr>
          </a:p>
        </p:txBody>
      </p:sp>
      <p:sp>
        <p:nvSpPr>
          <p:cNvPr id="39" name="TextBox 31">
            <a:extLst>
              <a:ext uri="{FF2B5EF4-FFF2-40B4-BE49-F238E27FC236}">
                <a16:creationId xmlns:a16="http://schemas.microsoft.com/office/drawing/2014/main" id="{FE308C30-7805-8F6E-4115-526E17CDDEDB}"/>
              </a:ext>
            </a:extLst>
          </p:cNvPr>
          <p:cNvSpPr txBox="1"/>
          <p:nvPr/>
        </p:nvSpPr>
        <p:spPr>
          <a:xfrm>
            <a:off x="4838467" y="5852039"/>
            <a:ext cx="1801887" cy="307777"/>
          </a:xfrm>
          <a:prstGeom prst="rect">
            <a:avLst/>
          </a:prstGeom>
          <a:noFill/>
        </p:spPr>
        <p:txBody>
          <a:bodyPr wrap="square" lIns="91440" tIns="45720" rIns="91440" bIns="45720" rtlCol="0" anchor="t">
            <a:spAutoFit/>
          </a:bodyPr>
          <a:lstStyle/>
          <a:p>
            <a:r>
              <a:rPr lang="en-GB" sz="1400" b="1" dirty="0">
                <a:latin typeface="+mj-lt"/>
              </a:rPr>
              <a:t>MARTA MATTARUCCO</a:t>
            </a:r>
            <a:endParaRPr lang="it-IT" sz="1400" b="1" dirty="0">
              <a:latin typeface="+mj-lt"/>
            </a:endParaRPr>
          </a:p>
        </p:txBody>
      </p:sp>
      <p:sp>
        <p:nvSpPr>
          <p:cNvPr id="40" name="TextBox 31">
            <a:extLst>
              <a:ext uri="{FF2B5EF4-FFF2-40B4-BE49-F238E27FC236}">
                <a16:creationId xmlns:a16="http://schemas.microsoft.com/office/drawing/2014/main" id="{FE308C30-7805-8F6E-4115-526E17CDDEDB}"/>
              </a:ext>
            </a:extLst>
          </p:cNvPr>
          <p:cNvSpPr txBox="1"/>
          <p:nvPr/>
        </p:nvSpPr>
        <p:spPr>
          <a:xfrm>
            <a:off x="7468685" y="5844052"/>
            <a:ext cx="1232864" cy="309636"/>
          </a:xfrm>
          <a:prstGeom prst="rect">
            <a:avLst/>
          </a:prstGeom>
          <a:noFill/>
        </p:spPr>
        <p:txBody>
          <a:bodyPr wrap="square" lIns="91440" tIns="45720" rIns="91440" bIns="45720" rtlCol="0" anchor="t">
            <a:spAutoFit/>
          </a:bodyPr>
          <a:lstStyle/>
          <a:p>
            <a:r>
              <a:rPr lang="en-GB" sz="1400" b="1" dirty="0">
                <a:latin typeface="+mj-lt"/>
              </a:rPr>
              <a:t>SILVIA PALMA</a:t>
            </a:r>
            <a:endParaRPr lang="it-IT" sz="1400" b="1" dirty="0">
              <a:latin typeface="+mj-lt"/>
            </a:endParaRPr>
          </a:p>
        </p:txBody>
      </p:sp>
      <p:sp>
        <p:nvSpPr>
          <p:cNvPr id="41" name="TextBox 31">
            <a:extLst>
              <a:ext uri="{FF2B5EF4-FFF2-40B4-BE49-F238E27FC236}">
                <a16:creationId xmlns:a16="http://schemas.microsoft.com/office/drawing/2014/main" id="{FE308C30-7805-8F6E-4115-526E17CDDEDB}"/>
              </a:ext>
            </a:extLst>
          </p:cNvPr>
          <p:cNvSpPr txBox="1"/>
          <p:nvPr/>
        </p:nvSpPr>
        <p:spPr>
          <a:xfrm>
            <a:off x="9648166" y="5852039"/>
            <a:ext cx="1070677" cy="307777"/>
          </a:xfrm>
          <a:prstGeom prst="rect">
            <a:avLst/>
          </a:prstGeom>
          <a:noFill/>
        </p:spPr>
        <p:txBody>
          <a:bodyPr wrap="square" lIns="91440" tIns="45720" rIns="91440" bIns="45720" rtlCol="0" anchor="t">
            <a:spAutoFit/>
          </a:bodyPr>
          <a:lstStyle/>
          <a:p>
            <a:r>
              <a:rPr lang="en-GB" sz="1400" b="1" dirty="0">
                <a:latin typeface="+mj-lt"/>
              </a:rPr>
              <a:t>DAVIDE TUIS</a:t>
            </a:r>
            <a:endParaRPr lang="it-IT" sz="1400" b="1" dirty="0">
              <a:latin typeface="+mj-lt"/>
            </a:endParaRPr>
          </a:p>
        </p:txBody>
      </p:sp>
    </p:spTree>
    <p:extLst>
      <p:ext uri="{BB962C8B-B14F-4D97-AF65-F5344CB8AC3E}">
        <p14:creationId xmlns:p14="http://schemas.microsoft.com/office/powerpoint/2010/main" val="108784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67913EE-3CF2-D644-A08E-4FD77D5D1F37}"/>
              </a:ext>
            </a:extLst>
          </p:cNvPr>
          <p:cNvSpPr txBox="1"/>
          <p:nvPr/>
        </p:nvSpPr>
        <p:spPr>
          <a:xfrm>
            <a:off x="0" y="-35684"/>
            <a:ext cx="12191999" cy="1508105"/>
          </a:xfrm>
          <a:prstGeom prst="rect">
            <a:avLst/>
          </a:prstGeom>
          <a:solidFill>
            <a:schemeClr val="accent2"/>
          </a:solidFill>
        </p:spPr>
        <p:txBody>
          <a:bodyPr wrap="square" lIns="91440" tIns="45720" rIns="91440" bIns="45720" rtlCol="0" anchor="t">
            <a:spAutoFit/>
          </a:bodyPr>
          <a:lstStyle/>
          <a:p>
            <a:pPr algn="ctr">
              <a:spcAft>
                <a:spcPts val="1200"/>
              </a:spcAft>
            </a:pPr>
            <a:endParaRPr lang="en-GB" sz="1100" b="1" dirty="0">
              <a:solidFill>
                <a:schemeClr val="bg1"/>
              </a:solidFill>
              <a:latin typeface="+mj-lt"/>
            </a:endParaRPr>
          </a:p>
          <a:p>
            <a:pPr algn="ctr">
              <a:spcAft>
                <a:spcPts val="1200"/>
              </a:spcAft>
            </a:pPr>
            <a:r>
              <a:rPr lang="en-GB" sz="5000" b="1" dirty="0">
                <a:solidFill>
                  <a:schemeClr val="bg1"/>
                </a:solidFill>
                <a:latin typeface="+mj-lt"/>
              </a:rPr>
              <a:t>OUR PROJECTS</a:t>
            </a:r>
          </a:p>
          <a:p>
            <a:pPr algn="ctr">
              <a:spcAft>
                <a:spcPts val="1200"/>
              </a:spcAft>
            </a:pPr>
            <a:endParaRPr lang="en-GB" sz="1100" b="1" dirty="0">
              <a:solidFill>
                <a:schemeClr val="bg1"/>
              </a:solidFill>
              <a:latin typeface="+mj-lt"/>
            </a:endParaRPr>
          </a:p>
        </p:txBody>
      </p:sp>
      <p:sp>
        <p:nvSpPr>
          <p:cNvPr id="3" name="CasellaDiTesto 2"/>
          <p:cNvSpPr txBox="1"/>
          <p:nvPr/>
        </p:nvSpPr>
        <p:spPr>
          <a:xfrm>
            <a:off x="2074605" y="1476072"/>
            <a:ext cx="8042788" cy="1015663"/>
          </a:xfrm>
          <a:prstGeom prst="rect">
            <a:avLst/>
          </a:prstGeom>
          <a:noFill/>
        </p:spPr>
        <p:txBody>
          <a:bodyPr wrap="square" rtlCol="0">
            <a:spAutoFit/>
          </a:bodyPr>
          <a:lstStyle/>
          <a:p>
            <a:pPr algn="ctr"/>
            <a:r>
              <a:rPr lang="it-IT" sz="6000" dirty="0"/>
              <a:t>25 </a:t>
            </a:r>
            <a:r>
              <a:rPr lang="it-IT" sz="4000" dirty="0"/>
              <a:t>ACTIVE PROJECTS</a:t>
            </a:r>
          </a:p>
        </p:txBody>
      </p:sp>
      <p:pic>
        <p:nvPicPr>
          <p:cNvPr id="4098" name="Picture 2" descr="Finanziato il progetto Horizon Europe Twinning “FrontSeat” | DI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60" y="2739970"/>
            <a:ext cx="2891553" cy="16243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L PNRR in 10 guide: le schede illustrate del Ministro per la PA - UPEL  It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553" y="2762058"/>
            <a:ext cx="2809127" cy="15801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vincia di Campobasso - Erasmus+: oltre 28 miliardi di € a sostegno della  mobilità e dell'apprendimento per tutti, in tutta l'Unione europea e ol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720" y="2599268"/>
            <a:ext cx="4631353" cy="132290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uida alla Rendicontazione delle Spese H2020 - DTE2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82" y="4550808"/>
            <a:ext cx="3124719" cy="156392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Welcome to the Official Website of COST Action FP1301 EuroCoppice —  EuroCopp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0443" y="4650458"/>
            <a:ext cx="2888277" cy="81811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nterreg Central Europe: in autunno nuovo bando per progetti  transnazionali! | Progettare InEurop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0875" y="3836911"/>
            <a:ext cx="3187041" cy="199461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ADV 2025 AGENDA DIGITALE DEL VENE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4581" y="5579835"/>
            <a:ext cx="4824387" cy="71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4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171"/>
            <a:ext cx="3200400" cy="2005288"/>
          </a:xfrm>
        </p:spPr>
        <p:txBody>
          <a:bodyPr>
            <a:normAutofit/>
          </a:bodyPr>
          <a:lstStyle/>
          <a:p>
            <a:pPr algn="ctr"/>
            <a:r>
              <a:rPr lang="en-US" b="1" dirty="0"/>
              <a:t>SIRENE</a:t>
            </a:r>
            <a:br>
              <a:rPr lang="it-IT" b="1" dirty="0"/>
            </a:br>
            <a:r>
              <a:rPr lang="en-US" b="1" dirty="0"/>
              <a:t>CSA Horizon Europe</a:t>
            </a:r>
            <a:br>
              <a:rPr lang="it-IT" b="1" dirty="0"/>
            </a:br>
            <a:r>
              <a:rPr lang="en-US" b="1" dirty="0"/>
              <a:t>(2022-2024)</a:t>
            </a:r>
            <a:endParaRPr lang="it-IT" b="1" dirty="0"/>
          </a:p>
        </p:txBody>
      </p:sp>
      <p:sp>
        <p:nvSpPr>
          <p:cNvPr id="3" name="Segnaposto contenuto 2"/>
          <p:cNvSpPr>
            <a:spLocks noGrp="1"/>
          </p:cNvSpPr>
          <p:nvPr>
            <p:ph idx="1"/>
          </p:nvPr>
        </p:nvSpPr>
        <p:spPr>
          <a:xfrm>
            <a:off x="4328651" y="849976"/>
            <a:ext cx="7607709" cy="5455228"/>
          </a:xfrm>
        </p:spPr>
        <p:txBody>
          <a:bodyPr>
            <a:noAutofit/>
          </a:bodyPr>
          <a:lstStyle/>
          <a:p>
            <a:r>
              <a:rPr lang="en-US" dirty="0">
                <a:latin typeface="+mj-lt"/>
              </a:rPr>
              <a:t>The main aim of the SIRENE proposal is to support the growth of social innovation ecosystems delivering eco-friendly and sustainable community-based services for SHAFE (Smart Healthy Age-Friendly Environments) implementation in Europe, by providing a workable framework for investment and the broad adoption of high-quality smart living solutions, combining the housing sector and ICT infrastructure.</a:t>
            </a:r>
          </a:p>
          <a:p>
            <a:endParaRPr lang="en-US" dirty="0">
              <a:latin typeface="+mj-lt"/>
            </a:endParaRPr>
          </a:p>
          <a:p>
            <a:r>
              <a:rPr lang="en-US" b="1" dirty="0">
                <a:latin typeface="+mj-lt"/>
              </a:rPr>
              <a:t>PARTNERS</a:t>
            </a:r>
            <a:r>
              <a:rPr lang="en-US" dirty="0">
                <a:latin typeface="+mj-lt"/>
              </a:rPr>
              <a:t>:</a:t>
            </a:r>
          </a:p>
          <a:p>
            <a:r>
              <a:rPr lang="en-US" i="1" dirty="0">
                <a:latin typeface="+mj-lt"/>
              </a:rPr>
              <a:t>1 SHINE2EUROPE </a:t>
            </a:r>
            <a:r>
              <a:rPr lang="en-US" i="1" dirty="0" err="1">
                <a:latin typeface="+mj-lt"/>
              </a:rPr>
              <a:t>lda</a:t>
            </a:r>
            <a:r>
              <a:rPr lang="en-US" i="1" dirty="0">
                <a:latin typeface="+mj-lt"/>
              </a:rPr>
              <a:t> (PT) coordinator </a:t>
            </a:r>
            <a:endParaRPr lang="it-IT" dirty="0">
              <a:latin typeface="+mj-lt"/>
            </a:endParaRPr>
          </a:p>
          <a:p>
            <a:r>
              <a:rPr lang="en-US" i="1" dirty="0">
                <a:latin typeface="+mj-lt"/>
              </a:rPr>
              <a:t>2 </a:t>
            </a:r>
            <a:r>
              <a:rPr lang="en-US" i="1" dirty="0" err="1">
                <a:latin typeface="+mj-lt"/>
              </a:rPr>
              <a:t>Afedemy</a:t>
            </a:r>
            <a:r>
              <a:rPr lang="en-US" i="1" dirty="0">
                <a:latin typeface="+mj-lt"/>
              </a:rPr>
              <a:t>, academy on age-friendly environments in </a:t>
            </a:r>
            <a:r>
              <a:rPr lang="en-US" i="1" dirty="0" err="1">
                <a:latin typeface="+mj-lt"/>
              </a:rPr>
              <a:t>europe</a:t>
            </a:r>
            <a:r>
              <a:rPr lang="en-US" i="1" dirty="0">
                <a:latin typeface="+mj-lt"/>
              </a:rPr>
              <a:t> </a:t>
            </a:r>
            <a:r>
              <a:rPr lang="en-US" i="1" dirty="0" err="1">
                <a:latin typeface="+mj-lt"/>
              </a:rPr>
              <a:t>bv</a:t>
            </a:r>
            <a:r>
              <a:rPr lang="en-US" i="1" dirty="0">
                <a:latin typeface="+mj-lt"/>
              </a:rPr>
              <a:t> (NL)</a:t>
            </a:r>
            <a:endParaRPr lang="it-IT" dirty="0">
              <a:latin typeface="+mj-lt"/>
            </a:endParaRPr>
          </a:p>
          <a:p>
            <a:r>
              <a:rPr lang="en-US" i="1" dirty="0">
                <a:latin typeface="+mj-lt"/>
              </a:rPr>
              <a:t>3 </a:t>
            </a:r>
            <a:r>
              <a:rPr lang="en-US" i="1" dirty="0" err="1">
                <a:latin typeface="+mj-lt"/>
              </a:rPr>
              <a:t>Echalliance</a:t>
            </a:r>
            <a:r>
              <a:rPr lang="en-US" i="1" dirty="0">
                <a:latin typeface="+mj-lt"/>
              </a:rPr>
              <a:t> company limited by guarantee (IRELAND) </a:t>
            </a:r>
            <a:endParaRPr lang="it-IT" dirty="0">
              <a:latin typeface="+mj-lt"/>
            </a:endParaRPr>
          </a:p>
          <a:p>
            <a:r>
              <a:rPr lang="en-US" i="1" dirty="0">
                <a:latin typeface="+mj-lt"/>
              </a:rPr>
              <a:t>4 F6s network </a:t>
            </a:r>
            <a:r>
              <a:rPr lang="en-US" i="1" dirty="0" err="1">
                <a:latin typeface="+mj-lt"/>
              </a:rPr>
              <a:t>ireland</a:t>
            </a:r>
            <a:r>
              <a:rPr lang="en-US" i="1" dirty="0">
                <a:latin typeface="+mj-lt"/>
              </a:rPr>
              <a:t> limited (IE)</a:t>
            </a:r>
            <a:endParaRPr lang="it-IT" dirty="0">
              <a:latin typeface="+mj-lt"/>
            </a:endParaRPr>
          </a:p>
          <a:p>
            <a:r>
              <a:rPr lang="it-IT" i="1" dirty="0">
                <a:latin typeface="+mj-lt"/>
              </a:rPr>
              <a:t>5 Istituto per servizi di ricovero e assistenza agli anziani (IT)</a:t>
            </a:r>
            <a:endParaRPr lang="it-IT" dirty="0">
              <a:latin typeface="+mj-lt"/>
            </a:endParaRPr>
          </a:p>
          <a:p>
            <a:r>
              <a:rPr lang="en-US" i="1" dirty="0">
                <a:latin typeface="+mj-lt"/>
              </a:rPr>
              <a:t>6 </a:t>
            </a:r>
            <a:r>
              <a:rPr lang="en-US" i="1" dirty="0" err="1">
                <a:latin typeface="+mj-lt"/>
              </a:rPr>
              <a:t>Fundacion</a:t>
            </a:r>
            <a:r>
              <a:rPr lang="en-US" i="1" dirty="0">
                <a:latin typeface="+mj-lt"/>
              </a:rPr>
              <a:t> </a:t>
            </a:r>
            <a:r>
              <a:rPr lang="en-US" i="1" dirty="0" err="1">
                <a:latin typeface="+mj-lt"/>
              </a:rPr>
              <a:t>tecnalia</a:t>
            </a:r>
            <a:r>
              <a:rPr lang="en-US" i="1" dirty="0">
                <a:latin typeface="+mj-lt"/>
              </a:rPr>
              <a:t> research &amp; innovation (ES)</a:t>
            </a:r>
            <a:endParaRPr lang="it-IT" dirty="0">
              <a:latin typeface="+mj-lt"/>
            </a:endParaRPr>
          </a:p>
        </p:txBody>
      </p:sp>
      <p:sp>
        <p:nvSpPr>
          <p:cNvPr id="4" name="Segnaposto testo 3"/>
          <p:cNvSpPr>
            <a:spLocks noGrp="1"/>
          </p:cNvSpPr>
          <p:nvPr>
            <p:ph type="body" sz="half" idx="2"/>
          </p:nvPr>
        </p:nvSpPr>
        <p:spPr>
          <a:solidFill>
            <a:schemeClr val="bg1"/>
          </a:solidFill>
        </p:spPr>
        <p:txBody>
          <a:bodyPr/>
          <a:lstStyle/>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845574" y="4013344"/>
            <a:ext cx="2423652" cy="1204595"/>
          </a:xfrm>
          <a:prstGeom prst="rect">
            <a:avLst/>
          </a:prstGeom>
        </p:spPr>
      </p:pic>
    </p:spTree>
    <p:extLst>
      <p:ext uri="{BB962C8B-B14F-4D97-AF65-F5344CB8AC3E}">
        <p14:creationId xmlns:p14="http://schemas.microsoft.com/office/powerpoint/2010/main" val="400759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94359"/>
            <a:ext cx="3082413" cy="2286000"/>
          </a:xfrm>
        </p:spPr>
        <p:txBody>
          <a:bodyPr/>
          <a:lstStyle/>
          <a:p>
            <a:pPr algn="ctr"/>
            <a:r>
              <a:rPr lang="en-US" dirty="0"/>
              <a:t>DEDALUS </a:t>
            </a:r>
            <a:br>
              <a:rPr lang="it-IT" dirty="0"/>
            </a:br>
            <a:r>
              <a:rPr lang="en-US" dirty="0"/>
              <a:t>IA Horizon Europe</a:t>
            </a:r>
            <a:br>
              <a:rPr lang="it-IT" dirty="0"/>
            </a:br>
            <a:r>
              <a:rPr lang="en-US" dirty="0"/>
              <a:t>(2023-2025)</a:t>
            </a:r>
            <a:endParaRPr lang="it-IT" dirty="0"/>
          </a:p>
        </p:txBody>
      </p:sp>
      <p:sp>
        <p:nvSpPr>
          <p:cNvPr id="4" name="Segnaposto testo 3"/>
          <p:cNvSpPr>
            <a:spLocks noGrp="1"/>
          </p:cNvSpPr>
          <p:nvPr>
            <p:ph type="body" sz="half" idx="2"/>
          </p:nvPr>
        </p:nvSpPr>
        <p:spPr>
          <a:xfrm>
            <a:off x="4306529" y="215325"/>
            <a:ext cx="7629832" cy="1839617"/>
          </a:xfrm>
        </p:spPr>
        <p:txBody>
          <a:bodyPr>
            <a:noAutofit/>
          </a:bodyPr>
          <a:lstStyle/>
          <a:p>
            <a:r>
              <a:rPr lang="en-US" sz="1800" dirty="0">
                <a:solidFill>
                  <a:schemeClr val="tx1"/>
                </a:solidFill>
                <a:latin typeface="+mj-lt"/>
              </a:rPr>
              <a:t>DEDALUS will design, develop and demonstrate SSH-driven multi-value energy carrier-agnostic micro (home/apartment)-to macro(building &amp; district-scale) participatory Demand Response (DR) ecosystem, aimed to: (a) facilitate and scale up residential energy consumers massive participation to DR; (b) adapt to a variety of different mono-carrier (electricity, heat) or multi-carrier synergetic scenarios (electricity vs heat and natural gas) at building/district scale, while strengthening social interactions within respective communities</a:t>
            </a:r>
          </a:p>
        </p:txBody>
      </p:sp>
      <p:sp>
        <p:nvSpPr>
          <p:cNvPr id="9" name="CasellaDiTesto 8"/>
          <p:cNvSpPr txBox="1"/>
          <p:nvPr/>
        </p:nvSpPr>
        <p:spPr>
          <a:xfrm>
            <a:off x="457201" y="3057832"/>
            <a:ext cx="3082412" cy="3416320"/>
          </a:xfrm>
          <a:prstGeom prst="rect">
            <a:avLst/>
          </a:prstGeom>
          <a:solidFill>
            <a:schemeClr val="bg1"/>
          </a:solidFill>
        </p:spPr>
        <p:txBody>
          <a:bodyPr wrap="square" rtlCol="0">
            <a:spAutoFit/>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1"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7947" y="4267544"/>
            <a:ext cx="2400917" cy="996895"/>
          </a:xfrm>
        </p:spPr>
      </p:pic>
      <p:sp>
        <p:nvSpPr>
          <p:cNvPr id="12" name="CasellaDiTesto 11"/>
          <p:cNvSpPr txBox="1"/>
          <p:nvPr/>
        </p:nvSpPr>
        <p:spPr>
          <a:xfrm>
            <a:off x="8200103" y="2880359"/>
            <a:ext cx="3888658" cy="3323987"/>
          </a:xfrm>
          <a:prstGeom prst="rect">
            <a:avLst/>
          </a:prstGeom>
          <a:noFill/>
        </p:spPr>
        <p:txBody>
          <a:bodyPr wrap="square" rtlCol="0">
            <a:spAutoFit/>
          </a:bodyPr>
          <a:lstStyle/>
          <a:p>
            <a:pPr algn="r"/>
            <a:r>
              <a:rPr lang="it-IT" sz="1400" dirty="0">
                <a:latin typeface="+mj-lt"/>
              </a:rPr>
              <a:t>14 DOMX IDIOTIKI KEFALAIOUCHIKI ETAIREIA EL Partner</a:t>
            </a:r>
          </a:p>
          <a:p>
            <a:pPr algn="r"/>
            <a:r>
              <a:rPr lang="it-IT" sz="1400" dirty="0">
                <a:latin typeface="+mj-lt"/>
              </a:rPr>
              <a:t>15 ISTITUTO PER SERVIZI DI RICOVERO E ASSISTENZA AGLI ANIT Partner</a:t>
            </a:r>
          </a:p>
          <a:p>
            <a:pPr algn="r"/>
            <a:r>
              <a:rPr lang="en-US" sz="1400" dirty="0">
                <a:latin typeface="+mj-lt"/>
              </a:rPr>
              <a:t>16 DYNAME SRL Italy Partner</a:t>
            </a:r>
            <a:endParaRPr lang="it-IT" sz="1400" dirty="0">
              <a:latin typeface="+mj-lt"/>
            </a:endParaRPr>
          </a:p>
          <a:p>
            <a:pPr algn="r"/>
            <a:r>
              <a:rPr lang="en-US" sz="1400" dirty="0">
                <a:latin typeface="+mj-lt"/>
              </a:rPr>
              <a:t>17 CENTRE INTERNACIONAL DE METODES NUMERICS EN </a:t>
            </a:r>
            <a:r>
              <a:rPr lang="en-US" sz="1400" dirty="0" err="1">
                <a:latin typeface="+mj-lt"/>
              </a:rPr>
              <a:t>ENGSpain</a:t>
            </a:r>
            <a:r>
              <a:rPr lang="en-US" sz="1400" dirty="0">
                <a:latin typeface="+mj-lt"/>
              </a:rPr>
              <a:t> Partner</a:t>
            </a:r>
            <a:endParaRPr lang="it-IT" sz="1400" dirty="0">
              <a:latin typeface="+mj-lt"/>
            </a:endParaRPr>
          </a:p>
          <a:p>
            <a:pPr algn="r"/>
            <a:r>
              <a:rPr lang="it-IT" sz="1400" dirty="0">
                <a:latin typeface="+mj-lt"/>
              </a:rPr>
              <a:t>18 </a:t>
            </a:r>
            <a:r>
              <a:rPr lang="it-IT" sz="1400" dirty="0" err="1">
                <a:latin typeface="+mj-lt"/>
              </a:rPr>
              <a:t>Productora</a:t>
            </a:r>
            <a:r>
              <a:rPr lang="it-IT" sz="1400" dirty="0">
                <a:latin typeface="+mj-lt"/>
              </a:rPr>
              <a:t> </a:t>
            </a:r>
            <a:r>
              <a:rPr lang="it-IT" sz="1400" dirty="0" err="1">
                <a:latin typeface="+mj-lt"/>
              </a:rPr>
              <a:t>Elèctrica</a:t>
            </a:r>
            <a:r>
              <a:rPr lang="it-IT" sz="1400" dirty="0">
                <a:latin typeface="+mj-lt"/>
              </a:rPr>
              <a:t> </a:t>
            </a:r>
            <a:r>
              <a:rPr lang="it-IT" sz="1400" dirty="0" err="1">
                <a:latin typeface="+mj-lt"/>
              </a:rPr>
              <a:t>Urgellenca</a:t>
            </a:r>
            <a:r>
              <a:rPr lang="it-IT" sz="1400" dirty="0">
                <a:latin typeface="+mj-lt"/>
              </a:rPr>
              <a:t> S.A. ES Partner</a:t>
            </a:r>
          </a:p>
          <a:p>
            <a:pPr algn="r"/>
            <a:r>
              <a:rPr lang="en-US" sz="1400" dirty="0">
                <a:latin typeface="+mj-lt"/>
              </a:rPr>
              <a:t>19 ROMUR RENOVALBES SL ES Partner</a:t>
            </a:r>
            <a:endParaRPr lang="it-IT" sz="1400" dirty="0">
              <a:latin typeface="+mj-lt"/>
            </a:endParaRPr>
          </a:p>
          <a:p>
            <a:pPr algn="r"/>
            <a:r>
              <a:rPr lang="en-US" sz="1400" dirty="0">
                <a:latin typeface="+mj-lt"/>
              </a:rPr>
              <a:t>20 CENTRICA BUSINESS SOLUTIONS BELGIUM </a:t>
            </a:r>
            <a:r>
              <a:rPr lang="en-US" sz="1400" dirty="0" err="1">
                <a:latin typeface="+mj-lt"/>
              </a:rPr>
              <a:t>Belgium</a:t>
            </a:r>
            <a:r>
              <a:rPr lang="en-US" sz="1400" dirty="0">
                <a:latin typeface="+mj-lt"/>
              </a:rPr>
              <a:t> Partner</a:t>
            </a:r>
            <a:endParaRPr lang="it-IT" sz="1400" dirty="0">
              <a:latin typeface="+mj-lt"/>
            </a:endParaRPr>
          </a:p>
          <a:p>
            <a:pPr algn="r"/>
            <a:r>
              <a:rPr lang="it-IT" sz="1400" dirty="0">
                <a:latin typeface="+mj-lt"/>
              </a:rPr>
              <a:t>21 UNIVERSITATEA TEHNICA CLUJ-NAPOCA Romania Partner</a:t>
            </a:r>
          </a:p>
          <a:p>
            <a:pPr algn="r"/>
            <a:r>
              <a:rPr lang="en-US" sz="1400" dirty="0">
                <a:latin typeface="+mj-lt"/>
              </a:rPr>
              <a:t>22 SMART INNOVATION NORWAY AS NO Partner</a:t>
            </a:r>
            <a:endParaRPr lang="it-IT" sz="1400" dirty="0">
              <a:latin typeface="+mj-lt"/>
            </a:endParaRPr>
          </a:p>
          <a:p>
            <a:pPr algn="r"/>
            <a:r>
              <a:rPr lang="en-US" sz="1400" dirty="0">
                <a:latin typeface="+mj-lt"/>
              </a:rPr>
              <a:t>23 FONDAZIONE ICONS Italy Partner</a:t>
            </a:r>
            <a:endParaRPr lang="it-IT" sz="1400" dirty="0">
              <a:latin typeface="+mj-lt"/>
            </a:endParaRPr>
          </a:p>
        </p:txBody>
      </p:sp>
      <p:sp>
        <p:nvSpPr>
          <p:cNvPr id="13" name="CasellaDiTesto 12"/>
          <p:cNvSpPr txBox="1"/>
          <p:nvPr/>
        </p:nvSpPr>
        <p:spPr>
          <a:xfrm>
            <a:off x="4345858" y="2167520"/>
            <a:ext cx="3854245" cy="5078313"/>
          </a:xfrm>
          <a:prstGeom prst="rect">
            <a:avLst/>
          </a:prstGeom>
          <a:noFill/>
        </p:spPr>
        <p:txBody>
          <a:bodyPr wrap="square" rtlCol="0">
            <a:spAutoFit/>
          </a:bodyPr>
          <a:lstStyle/>
          <a:p>
            <a:r>
              <a:rPr lang="en-US" sz="1600" b="1" dirty="0">
                <a:latin typeface="+mj-lt"/>
              </a:rPr>
              <a:t>PARTNERS:</a:t>
            </a:r>
          </a:p>
          <a:p>
            <a:r>
              <a:rPr lang="en-US" sz="1400" dirty="0">
                <a:latin typeface="+mj-lt"/>
              </a:rPr>
              <a:t>1 ENGINEERING - INGEGNERIA INFORMATICA SPA Italy Coordinator</a:t>
            </a:r>
            <a:endParaRPr lang="it-IT" sz="1400" dirty="0">
              <a:latin typeface="+mj-lt"/>
            </a:endParaRPr>
          </a:p>
          <a:p>
            <a:r>
              <a:rPr lang="en-US" sz="1400" dirty="0">
                <a:latin typeface="+mj-lt"/>
              </a:rPr>
              <a:t>2 ETHNICON METSOVION POLYTECHNION Greece Partner</a:t>
            </a:r>
            <a:endParaRPr lang="it-IT" sz="1400" dirty="0">
              <a:latin typeface="+mj-lt"/>
            </a:endParaRPr>
          </a:p>
          <a:p>
            <a:r>
              <a:rPr lang="en-US" sz="1400" dirty="0">
                <a:latin typeface="+mj-lt"/>
              </a:rPr>
              <a:t>3 FUNDACION CARTIF Spain Partner</a:t>
            </a:r>
            <a:endParaRPr lang="it-IT" sz="1400" dirty="0">
              <a:latin typeface="+mj-lt"/>
            </a:endParaRPr>
          </a:p>
          <a:p>
            <a:r>
              <a:rPr lang="en-US" sz="1400" dirty="0">
                <a:latin typeface="+mj-lt"/>
              </a:rPr>
              <a:t>4 UNIVERSITA POLITECNICA DELLE MARCHE Italy Partner</a:t>
            </a:r>
            <a:endParaRPr lang="it-IT" sz="1400" dirty="0">
              <a:latin typeface="+mj-lt"/>
            </a:endParaRPr>
          </a:p>
          <a:p>
            <a:r>
              <a:rPr lang="it-IT" sz="1400" dirty="0">
                <a:latin typeface="+mj-lt"/>
              </a:rPr>
              <a:t>5 ARCELIK A.S. TR Partner</a:t>
            </a:r>
          </a:p>
          <a:p>
            <a:r>
              <a:rPr lang="it-IT" sz="1400" dirty="0">
                <a:latin typeface="+mj-lt"/>
              </a:rPr>
              <a:t>6 COMSENSUS, KOMUNIKACIJE IN SENZORIKA, DOO SI Partner</a:t>
            </a:r>
          </a:p>
          <a:p>
            <a:r>
              <a:rPr lang="en-US" sz="1400" dirty="0">
                <a:latin typeface="+mj-lt"/>
              </a:rPr>
              <a:t>7 OURPOWER ENERGIEGENOSSENSCHAFT SCE MIT BESCHRAAT Partner</a:t>
            </a:r>
            <a:endParaRPr lang="it-IT" sz="1400" dirty="0">
              <a:latin typeface="+mj-lt"/>
            </a:endParaRPr>
          </a:p>
          <a:p>
            <a:r>
              <a:rPr lang="en-US" sz="1400" dirty="0">
                <a:latin typeface="+mj-lt"/>
              </a:rPr>
              <a:t>8 Green-Point 62 GmbH AT Partner</a:t>
            </a:r>
            <a:endParaRPr lang="it-IT" sz="1400" dirty="0">
              <a:latin typeface="+mj-lt"/>
            </a:endParaRPr>
          </a:p>
          <a:p>
            <a:r>
              <a:rPr lang="en-US" sz="1400" dirty="0">
                <a:latin typeface="+mj-lt"/>
              </a:rPr>
              <a:t>9 BLUEPRINT ENERGY SOLUTIONS GMBH AT Partner</a:t>
            </a:r>
            <a:endParaRPr lang="it-IT" sz="1400" dirty="0">
              <a:latin typeface="+mj-lt"/>
            </a:endParaRPr>
          </a:p>
          <a:p>
            <a:r>
              <a:rPr lang="en-US" sz="1400" dirty="0">
                <a:latin typeface="+mj-lt"/>
              </a:rPr>
              <a:t>10 FAELLESBO Denmark Partner</a:t>
            </a:r>
          </a:p>
          <a:p>
            <a:r>
              <a:rPr lang="en-US" sz="1400" dirty="0">
                <a:latin typeface="+mj-lt"/>
              </a:rPr>
              <a:t>11 NEOGRID TECHNOLOGIES APS DK Partner</a:t>
            </a:r>
          </a:p>
          <a:p>
            <a:r>
              <a:rPr lang="en-US" sz="1400" dirty="0">
                <a:latin typeface="+mj-lt"/>
              </a:rPr>
              <a:t>12 EUROPEAN GREEN CITIES APS Denmark Partner</a:t>
            </a:r>
            <a:endParaRPr lang="it-IT" sz="1400" dirty="0">
              <a:latin typeface="+mj-lt"/>
            </a:endParaRPr>
          </a:p>
          <a:p>
            <a:r>
              <a:rPr lang="en-US" sz="1400" dirty="0">
                <a:latin typeface="+mj-lt"/>
              </a:rPr>
              <a:t>13 IRON THERMOILEKTRIKI ANONYMI ETAIREIA Greece Partner</a:t>
            </a:r>
            <a:endParaRPr lang="it-IT" sz="1400" dirty="0">
              <a:latin typeface="+mj-lt"/>
            </a:endParaRPr>
          </a:p>
          <a:p>
            <a:endParaRPr lang="it-IT" sz="1400" dirty="0"/>
          </a:p>
          <a:p>
            <a:endParaRPr lang="it-IT" sz="1400" dirty="0">
              <a:latin typeface="+mj-lt"/>
            </a:endParaRPr>
          </a:p>
        </p:txBody>
      </p:sp>
    </p:spTree>
    <p:extLst>
      <p:ext uri="{BB962C8B-B14F-4D97-AF65-F5344CB8AC3E}">
        <p14:creationId xmlns:p14="http://schemas.microsoft.com/office/powerpoint/2010/main" val="630964471"/>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1265</TotalTime>
  <Words>2206</Words>
  <Application>Microsoft Office PowerPoint</Application>
  <PresentationFormat>Widescreen</PresentationFormat>
  <Paragraphs>237</Paragraphs>
  <Slides>20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Arial</vt:lpstr>
      <vt:lpstr>Calibri</vt:lpstr>
      <vt:lpstr>Calibri Light</vt:lpstr>
      <vt:lpstr>Retrospettivo</vt:lpstr>
      <vt:lpstr>Presentazione standard di PowerPoint</vt:lpstr>
      <vt:lpstr>WHAT IS ISRAA? </vt:lpstr>
      <vt:lpstr>Presentazione standard di PowerPoint</vt:lpstr>
      <vt:lpstr>Presentazione standard di PowerPoint</vt:lpstr>
      <vt:lpstr>What we do</vt:lpstr>
      <vt:lpstr>Presentazione standard di PowerPoint</vt:lpstr>
      <vt:lpstr>Presentazione standard di PowerPoint</vt:lpstr>
      <vt:lpstr>SIRENE CSA Horizon Europe (2022-2024)</vt:lpstr>
      <vt:lpstr>DEDALUS  IA Horizon Europe (2023-2025)</vt:lpstr>
      <vt:lpstr>IDEAHL   CSA Horizon Europe (2021-2023)</vt:lpstr>
      <vt:lpstr>DYNAMO PCP Horizon Europe (2023 – 2025)</vt:lpstr>
      <vt:lpstr>VALUECARE Horizon 2020 (2019 – 2024)</vt:lpstr>
      <vt:lpstr>PROCAREFUL Int Central Europe (2022 – 2025)</vt:lpstr>
      <vt:lpstr>DIGICARE4CE Int Central Europe (2022 – 2025)</vt:lpstr>
      <vt:lpstr>ITOSA (2022 – 2025)</vt:lpstr>
      <vt:lpstr>AFECO (2022 – 2025)</vt:lpstr>
      <vt:lpstr>HOPE  (2022 – 2025)</vt:lpstr>
      <vt:lpstr>PA4AGE (2021– 2024)</vt:lpstr>
      <vt:lpstr>VENETO IN ROSA DPE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Oscar Zanutto</cp:lastModifiedBy>
  <cp:revision>116</cp:revision>
  <dcterms:created xsi:type="dcterms:W3CDTF">2019-10-15T13:32:46Z</dcterms:created>
  <dcterms:modified xsi:type="dcterms:W3CDTF">2025-04-22T15:30:33Z</dcterms:modified>
</cp:coreProperties>
</file>