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MS)" panose="020B0604020202020204" charset="0"/>
      <p:regular r:id="rId9"/>
    </p:embeddedFont>
    <p:embeddedFont>
      <p:font typeface="Calibri (MS) Bold" panose="020B0604020202020204" charset="0"/>
      <p:regular r:id="rId10"/>
    </p:embeddedFont>
    <p:embeddedFont>
      <p:font typeface="Verdana Pro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regreen.u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svg"/><Relationship Id="rId42" Type="http://schemas.openxmlformats.org/officeDocument/2006/relationships/image" Target="../media/image43.svg"/><Relationship Id="rId7" Type="http://schemas.openxmlformats.org/officeDocument/2006/relationships/image" Target="../media/image8.svg"/><Relationship Id="rId2" Type="http://schemas.openxmlformats.org/officeDocument/2006/relationships/hyperlink" Target="regreen.com" TargetMode="Externa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svg"/><Relationship Id="rId37" Type="http://schemas.openxmlformats.org/officeDocument/2006/relationships/image" Target="../media/image38.png"/><Relationship Id="rId40" Type="http://schemas.openxmlformats.org/officeDocument/2006/relationships/image" Target="../media/image41.svg"/><Relationship Id="rId5" Type="http://schemas.openxmlformats.org/officeDocument/2006/relationships/hyperlink" Target="https://www.youtube.com/@reGREEN_ua" TargetMode="External"/><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36" Type="http://schemas.openxmlformats.org/officeDocument/2006/relationships/image" Target="../media/image37.sv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hyperlink" Target="https://www.facebook.com/profile.php?id=100091887220517" TargetMode="External"/><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 Id="rId35" Type="http://schemas.openxmlformats.org/officeDocument/2006/relationships/image" Target="../media/image36.png"/><Relationship Id="rId8" Type="http://schemas.openxmlformats.org/officeDocument/2006/relationships/image" Target="../media/image9.png"/><Relationship Id="rId3" Type="http://schemas.openxmlformats.org/officeDocument/2006/relationships/hyperlink" Target="https://www.linkedin.com/company/93823885/admin/dashboard/" TargetMode="External"/><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11889" y="368204"/>
            <a:ext cx="8522962" cy="9550592"/>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FFFFF"/>
            </a:solidFill>
          </p:spPr>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854986" y="928357"/>
            <a:ext cx="7636769" cy="7666601"/>
          </a:xfrm>
          <a:custGeom>
            <a:avLst/>
            <a:gdLst/>
            <a:ahLst/>
            <a:cxnLst/>
            <a:rect l="l" t="t" r="r" b="b"/>
            <a:pathLst>
              <a:path w="7636769" h="7666601">
                <a:moveTo>
                  <a:pt x="0" y="0"/>
                </a:moveTo>
                <a:lnTo>
                  <a:pt x="7636769" y="0"/>
                </a:lnTo>
                <a:lnTo>
                  <a:pt x="7636769" y="7666601"/>
                </a:lnTo>
                <a:lnTo>
                  <a:pt x="0" y="7666601"/>
                </a:lnTo>
                <a:lnTo>
                  <a:pt x="0" y="0"/>
                </a:lnTo>
                <a:close/>
              </a:path>
            </a:pathLst>
          </a:custGeom>
          <a:blipFill>
            <a:blip r:embed="rId2"/>
            <a:stretch>
              <a:fillRect/>
            </a:stretch>
          </a:blipFill>
        </p:spPr>
      </p:sp>
      <p:sp>
        <p:nvSpPr>
          <p:cNvPr id="6" name="TextBox 6"/>
          <p:cNvSpPr txBox="1"/>
          <p:nvPr/>
        </p:nvSpPr>
        <p:spPr>
          <a:xfrm>
            <a:off x="1028700" y="2294152"/>
            <a:ext cx="7494967" cy="5087412"/>
          </a:xfrm>
          <a:prstGeom prst="rect">
            <a:avLst/>
          </a:prstGeom>
        </p:spPr>
        <p:txBody>
          <a:bodyPr lIns="0" tIns="0" rIns="0" bIns="0" rtlCol="0" anchor="t">
            <a:spAutoFit/>
          </a:bodyPr>
          <a:lstStyle/>
          <a:p>
            <a:pPr algn="l">
              <a:lnSpc>
                <a:spcPts val="6633"/>
              </a:lnSpc>
            </a:pPr>
            <a:r>
              <a:rPr lang="en-US" sz="6909" b="1">
                <a:solidFill>
                  <a:srgbClr val="353535"/>
                </a:solidFill>
                <a:latin typeface="Verdana Pro Bold"/>
                <a:ea typeface="Verdana Pro Bold"/>
                <a:cs typeface="Verdana Pro Bold"/>
                <a:sym typeface="Verdana Pro Bold"/>
              </a:rPr>
              <a:t>Sustainable Future through Innovative Biodiversity Restoration (SFIBR)</a:t>
            </a:r>
          </a:p>
        </p:txBody>
      </p:sp>
      <p:sp>
        <p:nvSpPr>
          <p:cNvPr id="7" name="TextBox 7"/>
          <p:cNvSpPr txBox="1"/>
          <p:nvPr/>
        </p:nvSpPr>
        <p:spPr>
          <a:xfrm>
            <a:off x="14781541" y="8604483"/>
            <a:ext cx="2710214" cy="380489"/>
          </a:xfrm>
          <a:prstGeom prst="rect">
            <a:avLst/>
          </a:prstGeom>
        </p:spPr>
        <p:txBody>
          <a:bodyPr lIns="0" tIns="0" rIns="0" bIns="0" rtlCol="0" anchor="t">
            <a:spAutoFit/>
          </a:bodyPr>
          <a:lstStyle/>
          <a:p>
            <a:pPr algn="l">
              <a:lnSpc>
                <a:spcPts val="2880"/>
              </a:lnSpc>
            </a:pPr>
            <a:r>
              <a:rPr lang="en-US" sz="3000" dirty="0">
                <a:solidFill>
                  <a:schemeClr val="tx1">
                    <a:lumMod val="85000"/>
                    <a:lumOff val="15000"/>
                  </a:schemeClr>
                </a:solidFill>
                <a:latin typeface="Calibri (MS)"/>
                <a:ea typeface="Calibri (MS)"/>
                <a:cs typeface="Calibri (MS)"/>
                <a:sym typeface="Calibri (MS)"/>
                <a:hlinkClick r:id="rId3" action="ppaction://hlinkfile">
                  <a:extLst>
                    <a:ext uri="{A12FA001-AC4F-418D-AE19-62706E023703}">
                      <ahyp:hlinkClr xmlns:ahyp="http://schemas.microsoft.com/office/drawing/2018/hyperlinkcolor" val="tx"/>
                    </a:ext>
                  </a:extLst>
                </a:hlinkClick>
              </a:rPr>
              <a:t>www.regreen.ua</a:t>
            </a:r>
            <a:endParaRPr lang="en-US" sz="3000" dirty="0">
              <a:solidFill>
                <a:schemeClr val="tx1">
                  <a:lumMod val="85000"/>
                  <a:lumOff val="15000"/>
                </a:schemeClr>
              </a:solidFill>
              <a:latin typeface="Calibri (MS)"/>
              <a:ea typeface="Calibri (MS)"/>
              <a:cs typeface="Calibri (MS)"/>
              <a:sym typeface="Calibri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FFFFF"/>
            </a:solidFill>
          </p:spPr>
        </p:sp>
        <p:sp>
          <p:nvSpPr>
            <p:cNvPr id="4" name="TextBox 4"/>
            <p:cNvSpPr txBox="1"/>
            <p:nvPr/>
          </p:nvSpPr>
          <p:spPr>
            <a:xfrm>
              <a:off x="0" y="-76200"/>
              <a:ext cx="1506451" cy="8674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624236" y="2729530"/>
            <a:ext cx="8583003" cy="4827939"/>
          </a:xfrm>
          <a:custGeom>
            <a:avLst/>
            <a:gdLst/>
            <a:ahLst/>
            <a:cxnLst/>
            <a:rect l="l" t="t" r="r" b="b"/>
            <a:pathLst>
              <a:path w="8583003" h="4827939">
                <a:moveTo>
                  <a:pt x="0" y="0"/>
                </a:moveTo>
                <a:lnTo>
                  <a:pt x="8583004" y="0"/>
                </a:lnTo>
                <a:lnTo>
                  <a:pt x="8583004" y="4827940"/>
                </a:lnTo>
                <a:lnTo>
                  <a:pt x="0" y="4827940"/>
                </a:lnTo>
                <a:lnTo>
                  <a:pt x="0" y="0"/>
                </a:lnTo>
                <a:close/>
              </a:path>
            </a:pathLst>
          </a:custGeom>
          <a:blipFill>
            <a:blip r:embed="rId2"/>
            <a:stretch>
              <a:fillRect/>
            </a:stretch>
          </a:blipFill>
        </p:spPr>
      </p:sp>
      <p:sp>
        <p:nvSpPr>
          <p:cNvPr id="6" name="TextBox 6"/>
          <p:cNvSpPr txBox="1"/>
          <p:nvPr/>
        </p:nvSpPr>
        <p:spPr>
          <a:xfrm>
            <a:off x="7038794" y="2373598"/>
            <a:ext cx="10058246" cy="2200275"/>
          </a:xfrm>
          <a:prstGeom prst="rect">
            <a:avLst/>
          </a:prstGeom>
        </p:spPr>
        <p:txBody>
          <a:bodyPr lIns="0" tIns="0" rIns="0" bIns="0" rtlCol="0" anchor="t">
            <a:spAutoFit/>
          </a:bodyPr>
          <a:lstStyle/>
          <a:p>
            <a:pPr algn="ctr">
              <a:lnSpc>
                <a:spcPts val="8699"/>
              </a:lnSpc>
            </a:pPr>
            <a:r>
              <a:rPr lang="en-US" sz="7499" b="1">
                <a:solidFill>
                  <a:srgbClr val="353535"/>
                </a:solidFill>
                <a:latin typeface="Verdana Pro Bold"/>
                <a:ea typeface="Verdana Pro Bold"/>
                <a:cs typeface="Verdana Pro Bold"/>
                <a:sym typeface="Verdana Pro Bold"/>
              </a:rPr>
              <a:t>Introduction to SFIBR</a:t>
            </a:r>
          </a:p>
        </p:txBody>
      </p:sp>
      <p:sp>
        <p:nvSpPr>
          <p:cNvPr id="7" name="TextBox 7"/>
          <p:cNvSpPr txBox="1"/>
          <p:nvPr/>
        </p:nvSpPr>
        <p:spPr>
          <a:xfrm>
            <a:off x="7038794" y="5191091"/>
            <a:ext cx="10008298" cy="2150745"/>
          </a:xfrm>
          <a:prstGeom prst="rect">
            <a:avLst/>
          </a:prstGeom>
        </p:spPr>
        <p:txBody>
          <a:bodyPr lIns="0" tIns="0" rIns="0" bIns="0" rtlCol="0" anchor="t">
            <a:spAutoFit/>
          </a:bodyPr>
          <a:lstStyle/>
          <a:p>
            <a:pPr marL="0" lvl="0" indent="0" algn="just">
              <a:lnSpc>
                <a:spcPts val="2835"/>
              </a:lnSpc>
              <a:spcBef>
                <a:spcPct val="0"/>
              </a:spcBef>
            </a:pPr>
            <a:r>
              <a:rPr lang="en-US" sz="2100" b="1" spc="126">
                <a:solidFill>
                  <a:srgbClr val="353535"/>
                </a:solidFill>
                <a:latin typeface="Calibri (MS) Bold"/>
                <a:ea typeface="Calibri (MS) Bold"/>
                <a:cs typeface="Calibri (MS) Bold"/>
                <a:sym typeface="Calibri (MS) Bold"/>
              </a:rPr>
              <a:t> This is a leading project in the field of biodiversity restoration and sustainable development. Our mission is to create innovative and sustainable solutions for environmental conservation while promoting social inclusion and economic development of local communities. By leveraging cutting-edge technologies and eco-friendly methods, we aim to restore natural areas affected by military actions and ensure equal opportunities for all participants.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61239" y="1170261"/>
            <a:ext cx="6998061" cy="2561528"/>
            <a:chOff x="0" y="0"/>
            <a:chExt cx="2342659" cy="857492"/>
          </a:xfrm>
        </p:grpSpPr>
        <p:sp>
          <p:nvSpPr>
            <p:cNvPr id="3" name="Freeform 3"/>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FFFFF"/>
            </a:solidFill>
          </p:spPr>
        </p:sp>
        <p:sp>
          <p:nvSpPr>
            <p:cNvPr id="4" name="TextBox 4"/>
            <p:cNvSpPr txBox="1"/>
            <p:nvPr/>
          </p:nvSpPr>
          <p:spPr>
            <a:xfrm>
              <a:off x="0" y="47625"/>
              <a:ext cx="2342659" cy="809867"/>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10261239" y="3862348"/>
            <a:ext cx="6998061" cy="2561528"/>
            <a:chOff x="0" y="0"/>
            <a:chExt cx="2342659" cy="857492"/>
          </a:xfrm>
        </p:grpSpPr>
        <p:sp>
          <p:nvSpPr>
            <p:cNvPr id="6" name="Freeform 6"/>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FFFFF"/>
            </a:solidFill>
          </p:spPr>
        </p:sp>
        <p:sp>
          <p:nvSpPr>
            <p:cNvPr id="7" name="TextBox 7"/>
            <p:cNvSpPr txBox="1"/>
            <p:nvPr/>
          </p:nvSpPr>
          <p:spPr>
            <a:xfrm>
              <a:off x="0" y="47625"/>
              <a:ext cx="2342659" cy="809867"/>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10261239" y="6734135"/>
            <a:ext cx="6998061" cy="2561528"/>
            <a:chOff x="0" y="0"/>
            <a:chExt cx="2342659" cy="857492"/>
          </a:xfrm>
        </p:grpSpPr>
        <p:sp>
          <p:nvSpPr>
            <p:cNvPr id="9" name="Freeform 9"/>
            <p:cNvSpPr/>
            <p:nvPr/>
          </p:nvSpPr>
          <p:spPr>
            <a:xfrm>
              <a:off x="0" y="0"/>
              <a:ext cx="2342659" cy="857492"/>
            </a:xfrm>
            <a:custGeom>
              <a:avLst/>
              <a:gdLst/>
              <a:ahLst/>
              <a:cxnLst/>
              <a:rect l="l" t="t" r="r" b="b"/>
              <a:pathLst>
                <a:path w="2342659" h="857492">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FFFFF"/>
            </a:solidFill>
          </p:spPr>
        </p:sp>
        <p:sp>
          <p:nvSpPr>
            <p:cNvPr id="10" name="TextBox 10"/>
            <p:cNvSpPr txBox="1"/>
            <p:nvPr/>
          </p:nvSpPr>
          <p:spPr>
            <a:xfrm>
              <a:off x="0" y="47625"/>
              <a:ext cx="2342659" cy="809867"/>
            </a:xfrm>
            <a:prstGeom prst="rect">
              <a:avLst/>
            </a:prstGeom>
          </p:spPr>
          <p:txBody>
            <a:bodyPr lIns="50800" tIns="50800" rIns="50800" bIns="50800" rtlCol="0" anchor="ctr"/>
            <a:lstStyle/>
            <a:p>
              <a:pPr algn="ctr">
                <a:lnSpc>
                  <a:spcPts val="1925"/>
                </a:lnSpc>
              </a:pPr>
              <a:endParaRPr/>
            </a:p>
          </p:txBody>
        </p:sp>
      </p:grpSp>
      <p:sp>
        <p:nvSpPr>
          <p:cNvPr id="11" name="Freeform 11"/>
          <p:cNvSpPr/>
          <p:nvPr/>
        </p:nvSpPr>
        <p:spPr>
          <a:xfrm>
            <a:off x="4210424" y="6666459"/>
            <a:ext cx="2639593" cy="2591841"/>
          </a:xfrm>
          <a:custGeom>
            <a:avLst/>
            <a:gdLst/>
            <a:ahLst/>
            <a:cxnLst/>
            <a:rect l="l" t="t" r="r" b="b"/>
            <a:pathLst>
              <a:path w="2639593" h="2591841">
                <a:moveTo>
                  <a:pt x="0" y="0"/>
                </a:moveTo>
                <a:lnTo>
                  <a:pt x="2639593" y="0"/>
                </a:lnTo>
                <a:lnTo>
                  <a:pt x="2639593" y="2591841"/>
                </a:lnTo>
                <a:lnTo>
                  <a:pt x="0" y="2591841"/>
                </a:lnTo>
                <a:lnTo>
                  <a:pt x="0" y="0"/>
                </a:lnTo>
                <a:close/>
              </a:path>
            </a:pathLst>
          </a:custGeom>
          <a:blipFill>
            <a:blip r:embed="rId2"/>
            <a:stretch>
              <a:fillRect/>
            </a:stretch>
          </a:blipFill>
        </p:spPr>
      </p:sp>
      <p:sp>
        <p:nvSpPr>
          <p:cNvPr id="12" name="TextBox 12"/>
          <p:cNvSpPr txBox="1"/>
          <p:nvPr/>
        </p:nvSpPr>
        <p:spPr>
          <a:xfrm>
            <a:off x="1440190" y="1462203"/>
            <a:ext cx="8180060" cy="2006219"/>
          </a:xfrm>
          <a:prstGeom prst="rect">
            <a:avLst/>
          </a:prstGeom>
        </p:spPr>
        <p:txBody>
          <a:bodyPr lIns="0" tIns="0" rIns="0" bIns="0" rtlCol="0" anchor="t">
            <a:spAutoFit/>
          </a:bodyPr>
          <a:lstStyle/>
          <a:p>
            <a:pPr algn="ctr">
              <a:lnSpc>
                <a:spcPts val="7888"/>
              </a:lnSpc>
            </a:pPr>
            <a:r>
              <a:rPr lang="en-US" sz="6800" b="1">
                <a:solidFill>
                  <a:srgbClr val="353535"/>
                </a:solidFill>
                <a:latin typeface="Verdana Pro Bold"/>
                <a:ea typeface="Verdana Pro Bold"/>
                <a:cs typeface="Verdana Pro Bold"/>
                <a:sym typeface="Verdana Pro Bold"/>
              </a:rPr>
              <a:t>Our Mission </a:t>
            </a:r>
          </a:p>
          <a:p>
            <a:pPr algn="ctr">
              <a:lnSpc>
                <a:spcPts val="7888"/>
              </a:lnSpc>
            </a:pPr>
            <a:r>
              <a:rPr lang="en-US" sz="6800" b="1">
                <a:solidFill>
                  <a:srgbClr val="353535"/>
                </a:solidFill>
                <a:latin typeface="Verdana Pro Bold"/>
                <a:ea typeface="Verdana Pro Bold"/>
                <a:cs typeface="Verdana Pro Bold"/>
                <a:sym typeface="Verdana Pro Bold"/>
              </a:rPr>
              <a:t>and Vision</a:t>
            </a:r>
          </a:p>
        </p:txBody>
      </p:sp>
      <p:sp>
        <p:nvSpPr>
          <p:cNvPr id="13" name="TextBox 13"/>
          <p:cNvSpPr txBox="1"/>
          <p:nvPr/>
        </p:nvSpPr>
        <p:spPr>
          <a:xfrm>
            <a:off x="1572839" y="3943277"/>
            <a:ext cx="7914763" cy="2503170"/>
          </a:xfrm>
          <a:prstGeom prst="rect">
            <a:avLst/>
          </a:prstGeom>
        </p:spPr>
        <p:txBody>
          <a:bodyPr lIns="0" tIns="0" rIns="0" bIns="0" rtlCol="0" anchor="t">
            <a:spAutoFit/>
          </a:bodyPr>
          <a:lstStyle/>
          <a:p>
            <a:pPr marL="0" lvl="0" indent="0" algn="just">
              <a:lnSpc>
                <a:spcPts val="2834"/>
              </a:lnSpc>
              <a:spcBef>
                <a:spcPct val="0"/>
              </a:spcBef>
            </a:pPr>
            <a:r>
              <a:rPr lang="en-US" sz="2099" b="1" spc="125">
                <a:solidFill>
                  <a:srgbClr val="353535"/>
                </a:solidFill>
                <a:latin typeface="Calibri (MS) Bold"/>
                <a:ea typeface="Calibri (MS) Bold"/>
                <a:cs typeface="Calibri (MS) Bold"/>
                <a:sym typeface="Calibri (MS) Bold"/>
              </a:rPr>
              <a:t> Our mission is to restore biodiversity, conserve natural resources, and create inclusive environments for all. We envision a future where green spaces flourish, local communities thrive, and innovative technologies drive sustainability. Our project are designed to promote environmental responsibility, economic growth, and social cohesion, ensuring a better world for future generations</a:t>
            </a:r>
          </a:p>
        </p:txBody>
      </p:sp>
      <p:sp>
        <p:nvSpPr>
          <p:cNvPr id="14" name="TextBox 14"/>
          <p:cNvSpPr txBox="1"/>
          <p:nvPr/>
        </p:nvSpPr>
        <p:spPr>
          <a:xfrm>
            <a:off x="10691697" y="2470075"/>
            <a:ext cx="1578952" cy="1350645"/>
          </a:xfrm>
          <a:prstGeom prst="rect">
            <a:avLst/>
          </a:prstGeom>
        </p:spPr>
        <p:txBody>
          <a:bodyPr lIns="0" tIns="0" rIns="0" bIns="0" rtlCol="0" anchor="t">
            <a:spAutoFit/>
          </a:bodyPr>
          <a:lstStyle/>
          <a:p>
            <a:pPr algn="l">
              <a:lnSpc>
                <a:spcPts val="8640"/>
              </a:lnSpc>
            </a:pPr>
            <a:r>
              <a:rPr lang="en-US" sz="9000" b="1" spc="-738">
                <a:solidFill>
                  <a:srgbClr val="353535"/>
                </a:solidFill>
                <a:latin typeface="Calibri (MS) Bold"/>
                <a:ea typeface="Calibri (MS) Bold"/>
                <a:cs typeface="Calibri (MS) Bold"/>
                <a:sym typeface="Calibri (MS) Bold"/>
              </a:rPr>
              <a:t>01.</a:t>
            </a:r>
          </a:p>
        </p:txBody>
      </p:sp>
      <p:sp>
        <p:nvSpPr>
          <p:cNvPr id="15" name="TextBox 15"/>
          <p:cNvSpPr txBox="1"/>
          <p:nvPr/>
        </p:nvSpPr>
        <p:spPr>
          <a:xfrm>
            <a:off x="10691697" y="4567165"/>
            <a:ext cx="1578952" cy="1350645"/>
          </a:xfrm>
          <a:prstGeom prst="rect">
            <a:avLst/>
          </a:prstGeom>
        </p:spPr>
        <p:txBody>
          <a:bodyPr lIns="0" tIns="0" rIns="0" bIns="0" rtlCol="0" anchor="t">
            <a:spAutoFit/>
          </a:bodyPr>
          <a:lstStyle/>
          <a:p>
            <a:pPr algn="l">
              <a:lnSpc>
                <a:spcPts val="8640"/>
              </a:lnSpc>
            </a:pPr>
            <a:r>
              <a:rPr lang="en-US" sz="9000" b="1" spc="-738">
                <a:solidFill>
                  <a:srgbClr val="353535"/>
                </a:solidFill>
                <a:latin typeface="Calibri (MS) Bold"/>
                <a:ea typeface="Calibri (MS) Bold"/>
                <a:cs typeface="Calibri (MS) Bold"/>
                <a:sym typeface="Calibri (MS) Bold"/>
              </a:rPr>
              <a:t>02.</a:t>
            </a:r>
          </a:p>
        </p:txBody>
      </p:sp>
      <p:sp>
        <p:nvSpPr>
          <p:cNvPr id="16" name="TextBox 16"/>
          <p:cNvSpPr txBox="1"/>
          <p:nvPr/>
        </p:nvSpPr>
        <p:spPr>
          <a:xfrm>
            <a:off x="10691697" y="7166826"/>
            <a:ext cx="1578952" cy="1350645"/>
          </a:xfrm>
          <a:prstGeom prst="rect">
            <a:avLst/>
          </a:prstGeom>
        </p:spPr>
        <p:txBody>
          <a:bodyPr lIns="0" tIns="0" rIns="0" bIns="0" rtlCol="0" anchor="t">
            <a:spAutoFit/>
          </a:bodyPr>
          <a:lstStyle/>
          <a:p>
            <a:pPr algn="l">
              <a:lnSpc>
                <a:spcPts val="8640"/>
              </a:lnSpc>
            </a:pPr>
            <a:r>
              <a:rPr lang="en-US" sz="9000" b="1" spc="-738">
                <a:solidFill>
                  <a:srgbClr val="353535"/>
                </a:solidFill>
                <a:latin typeface="Calibri (MS) Bold"/>
                <a:ea typeface="Calibri (MS) Bold"/>
                <a:cs typeface="Calibri (MS) Bold"/>
                <a:sym typeface="Calibri (MS) Bold"/>
              </a:rPr>
              <a:t>03.</a:t>
            </a:r>
          </a:p>
        </p:txBody>
      </p:sp>
      <p:sp>
        <p:nvSpPr>
          <p:cNvPr id="17" name="TextBox 17"/>
          <p:cNvSpPr txBox="1"/>
          <p:nvPr/>
        </p:nvSpPr>
        <p:spPr>
          <a:xfrm>
            <a:off x="12580858" y="1692835"/>
            <a:ext cx="4132127" cy="2882265"/>
          </a:xfrm>
          <a:prstGeom prst="rect">
            <a:avLst/>
          </a:prstGeom>
        </p:spPr>
        <p:txBody>
          <a:bodyPr lIns="0" tIns="0" rIns="0" bIns="0" rtlCol="0" anchor="t">
            <a:spAutoFit/>
          </a:bodyPr>
          <a:lstStyle/>
          <a:p>
            <a:pPr algn="just">
              <a:lnSpc>
                <a:spcPts val="2295"/>
              </a:lnSpc>
            </a:pPr>
            <a:r>
              <a:rPr lang="en-US" sz="1700" b="1" spc="27">
                <a:solidFill>
                  <a:srgbClr val="353535"/>
                </a:solidFill>
                <a:latin typeface="Calibri (MS) Bold"/>
                <a:ea typeface="Calibri (MS) Bold"/>
                <a:cs typeface="Calibri (MS) Bold"/>
                <a:sym typeface="Calibri (MS) Bold"/>
              </a:rPr>
              <a:t>Biodiversity Restoration: Enhance natural habitats through the use of local plant species and innovative restoration technique.</a:t>
            </a:r>
          </a:p>
          <a:p>
            <a:pPr algn="just">
              <a:lnSpc>
                <a:spcPts val="2295"/>
              </a:lnSpc>
            </a:pPr>
            <a:endParaRPr lang="en-US" sz="1700" b="1" spc="27">
              <a:solidFill>
                <a:srgbClr val="353535"/>
              </a:solidFill>
              <a:latin typeface="Calibri (MS) Bold"/>
              <a:ea typeface="Calibri (MS) Bold"/>
              <a:cs typeface="Calibri (MS) Bold"/>
              <a:sym typeface="Calibri (MS) Bold"/>
            </a:endParaRPr>
          </a:p>
          <a:p>
            <a:pPr algn="just">
              <a:lnSpc>
                <a:spcPts val="2295"/>
              </a:lnSpc>
            </a:pPr>
            <a:r>
              <a:rPr lang="en-US" sz="1700" b="1" spc="27">
                <a:solidFill>
                  <a:srgbClr val="353535"/>
                </a:solidFill>
                <a:latin typeface="Calibri (MS) Bold"/>
                <a:ea typeface="Calibri (MS) Bold"/>
                <a:cs typeface="Calibri (MS) Bold"/>
                <a:sym typeface="Calibri (MS) Bold"/>
              </a:rPr>
              <a:t>Environmental Responsibility: Implement eco-friendly practices such as composting organic waste and using resource-saving technologies.</a:t>
            </a:r>
          </a:p>
          <a:p>
            <a:pPr marL="0" lvl="0" indent="0" algn="just">
              <a:lnSpc>
                <a:spcPts val="2295"/>
              </a:lnSpc>
              <a:spcBef>
                <a:spcPct val="0"/>
              </a:spcBef>
            </a:pPr>
            <a:endParaRPr lang="en-US" sz="1700" b="1" spc="27">
              <a:solidFill>
                <a:srgbClr val="353535"/>
              </a:solidFill>
              <a:latin typeface="Calibri (MS) Bold"/>
              <a:ea typeface="Calibri (MS) Bold"/>
              <a:cs typeface="Calibri (MS) Bold"/>
              <a:sym typeface="Calibri (MS) Bold"/>
            </a:endParaRPr>
          </a:p>
        </p:txBody>
      </p:sp>
      <p:sp>
        <p:nvSpPr>
          <p:cNvPr id="18" name="TextBox 18"/>
          <p:cNvSpPr txBox="1"/>
          <p:nvPr/>
        </p:nvSpPr>
        <p:spPr>
          <a:xfrm>
            <a:off x="12580858" y="4780223"/>
            <a:ext cx="4132127" cy="882015"/>
          </a:xfrm>
          <a:prstGeom prst="rect">
            <a:avLst/>
          </a:prstGeom>
        </p:spPr>
        <p:txBody>
          <a:bodyPr lIns="0" tIns="0" rIns="0" bIns="0" rtlCol="0" anchor="t">
            <a:spAutoFit/>
          </a:bodyPr>
          <a:lstStyle/>
          <a:p>
            <a:pPr marL="0" lvl="0" indent="0" algn="just">
              <a:lnSpc>
                <a:spcPts val="2295"/>
              </a:lnSpc>
              <a:spcBef>
                <a:spcPct val="0"/>
              </a:spcBef>
            </a:pPr>
            <a:r>
              <a:rPr lang="en-US" sz="1700" b="1" spc="27">
                <a:solidFill>
                  <a:srgbClr val="353535"/>
                </a:solidFill>
                <a:latin typeface="Calibri (MS) Bold"/>
                <a:ea typeface="Calibri (MS) Bold"/>
                <a:cs typeface="Calibri (MS) Bold"/>
                <a:sym typeface="Calibri (MS) Bold"/>
              </a:rPr>
              <a:t>Economic Development: Support local economies by creating jobs and encouraging sustainable business practices</a:t>
            </a:r>
          </a:p>
        </p:txBody>
      </p:sp>
      <p:sp>
        <p:nvSpPr>
          <p:cNvPr id="19" name="TextBox 19"/>
          <p:cNvSpPr txBox="1"/>
          <p:nvPr/>
        </p:nvSpPr>
        <p:spPr>
          <a:xfrm>
            <a:off x="12580858" y="6680447"/>
            <a:ext cx="4132127" cy="2596515"/>
          </a:xfrm>
          <a:prstGeom prst="rect">
            <a:avLst/>
          </a:prstGeom>
        </p:spPr>
        <p:txBody>
          <a:bodyPr lIns="0" tIns="0" rIns="0" bIns="0" rtlCol="0" anchor="t">
            <a:spAutoFit/>
          </a:bodyPr>
          <a:lstStyle/>
          <a:p>
            <a:pPr algn="just">
              <a:lnSpc>
                <a:spcPts val="2295"/>
              </a:lnSpc>
            </a:pPr>
            <a:r>
              <a:rPr lang="en-US" sz="1700" b="1" spc="27">
                <a:solidFill>
                  <a:srgbClr val="353535"/>
                </a:solidFill>
                <a:latin typeface="Calibri (MS) Bold"/>
                <a:ea typeface="Calibri (MS) Bold"/>
                <a:cs typeface="Calibri (MS) Bold"/>
                <a:sym typeface="Calibri (MS) Bold"/>
              </a:rPr>
              <a:t>Economic Development: Support local economies by creating jobs and encouraging sustainable business practices.</a:t>
            </a:r>
          </a:p>
          <a:p>
            <a:pPr algn="just">
              <a:lnSpc>
                <a:spcPts val="2295"/>
              </a:lnSpc>
            </a:pPr>
            <a:endParaRPr lang="en-US" sz="1700" b="1" spc="27">
              <a:solidFill>
                <a:srgbClr val="353535"/>
              </a:solidFill>
              <a:latin typeface="Calibri (MS) Bold"/>
              <a:ea typeface="Calibri (MS) Bold"/>
              <a:cs typeface="Calibri (MS) Bold"/>
              <a:sym typeface="Calibri (MS) Bold"/>
            </a:endParaRPr>
          </a:p>
          <a:p>
            <a:pPr algn="just">
              <a:lnSpc>
                <a:spcPts val="2295"/>
              </a:lnSpc>
            </a:pPr>
            <a:r>
              <a:rPr lang="en-US" sz="1700" b="1" spc="27">
                <a:solidFill>
                  <a:srgbClr val="353535"/>
                </a:solidFill>
                <a:latin typeface="Calibri (MS) Bold"/>
                <a:ea typeface="Calibri (MS) Bold"/>
                <a:cs typeface="Calibri (MS) Bold"/>
                <a:sym typeface="Calibri (MS) Bold"/>
              </a:rPr>
              <a:t>Transparency and Participation: Engage with local communities and stakeholders in decision-making processes to build trust and ensure the success of our initiatives.</a:t>
            </a:r>
          </a:p>
          <a:p>
            <a:pPr marL="0" lvl="0" indent="0" algn="just">
              <a:lnSpc>
                <a:spcPts val="2295"/>
              </a:lnSpc>
              <a:spcBef>
                <a:spcPct val="0"/>
              </a:spcBef>
            </a:pPr>
            <a:endParaRPr lang="en-US" sz="1700" b="1" spc="27">
              <a:solidFill>
                <a:srgbClr val="353535"/>
              </a:solidFill>
              <a:latin typeface="Calibri (MS) Bold"/>
              <a:ea typeface="Calibri (MS) Bold"/>
              <a:cs typeface="Calibri (MS) Bold"/>
              <a:sym typeface="Calibri (M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46044" y="2036872"/>
            <a:ext cx="6213256" cy="6213256"/>
          </a:xfrm>
          <a:custGeom>
            <a:avLst/>
            <a:gdLst/>
            <a:ahLst/>
            <a:cxnLst/>
            <a:rect l="l" t="t" r="r" b="b"/>
            <a:pathLst>
              <a:path w="6213256" h="6213256">
                <a:moveTo>
                  <a:pt x="0" y="0"/>
                </a:moveTo>
                <a:lnTo>
                  <a:pt x="6213256" y="0"/>
                </a:lnTo>
                <a:lnTo>
                  <a:pt x="6213256" y="6213256"/>
                </a:lnTo>
                <a:lnTo>
                  <a:pt x="0" y="6213256"/>
                </a:lnTo>
                <a:lnTo>
                  <a:pt x="0" y="0"/>
                </a:lnTo>
                <a:close/>
              </a:path>
            </a:pathLst>
          </a:custGeom>
          <a:blipFill>
            <a:blip r:embed="rId2"/>
            <a:stretch>
              <a:fillRect/>
            </a:stretch>
          </a:blipFill>
        </p:spPr>
      </p:sp>
      <p:sp>
        <p:nvSpPr>
          <p:cNvPr id="3" name="TextBox 3"/>
          <p:cNvSpPr txBox="1"/>
          <p:nvPr/>
        </p:nvSpPr>
        <p:spPr>
          <a:xfrm>
            <a:off x="1232107" y="1057275"/>
            <a:ext cx="8852698" cy="3006344"/>
          </a:xfrm>
          <a:prstGeom prst="rect">
            <a:avLst/>
          </a:prstGeom>
        </p:spPr>
        <p:txBody>
          <a:bodyPr lIns="0" tIns="0" rIns="0" bIns="0" rtlCol="0" anchor="t">
            <a:spAutoFit/>
          </a:bodyPr>
          <a:lstStyle/>
          <a:p>
            <a:pPr algn="l">
              <a:lnSpc>
                <a:spcPts val="7888"/>
              </a:lnSpc>
            </a:pPr>
            <a:r>
              <a:rPr lang="en-US" sz="6800" b="1">
                <a:solidFill>
                  <a:srgbClr val="353535"/>
                </a:solidFill>
                <a:latin typeface="Verdana Pro Bold"/>
                <a:ea typeface="Verdana Pro Bold"/>
                <a:cs typeface="Verdana Pro Bold"/>
                <a:sym typeface="Verdana Pro Bold"/>
              </a:rPr>
              <a:t>Innovative Solutions and Technologies</a:t>
            </a:r>
          </a:p>
        </p:txBody>
      </p:sp>
      <p:sp>
        <p:nvSpPr>
          <p:cNvPr id="4" name="TextBox 4"/>
          <p:cNvSpPr txBox="1"/>
          <p:nvPr/>
        </p:nvSpPr>
        <p:spPr>
          <a:xfrm>
            <a:off x="1232107" y="4086452"/>
            <a:ext cx="7911893" cy="4617720"/>
          </a:xfrm>
          <a:prstGeom prst="rect">
            <a:avLst/>
          </a:prstGeom>
        </p:spPr>
        <p:txBody>
          <a:bodyPr lIns="0" tIns="0" rIns="0" bIns="0" rtlCol="0" anchor="t">
            <a:spAutoFit/>
          </a:bodyPr>
          <a:lstStyle/>
          <a:p>
            <a:pPr algn="just">
              <a:lnSpc>
                <a:spcPts val="2834"/>
              </a:lnSpc>
            </a:pPr>
            <a:r>
              <a:rPr lang="en-US" sz="2099" b="1" spc="125">
                <a:solidFill>
                  <a:srgbClr val="353535"/>
                </a:solidFill>
                <a:latin typeface="Calibri (MS) Bold"/>
                <a:ea typeface="Calibri (MS) Bold"/>
                <a:cs typeface="Calibri (MS) Bold"/>
                <a:sym typeface="Calibri (MS) Bold"/>
              </a:rPr>
              <a:t> Implements advanced technologies for biodiversity restoration and the creation of sustainable communities. Our innovative solutions help efficiently use resources, reduce environmental impact, and enhance the effectiveness of our projects.</a:t>
            </a:r>
          </a:p>
          <a:p>
            <a:pPr algn="just">
              <a:lnSpc>
                <a:spcPts val="2834"/>
              </a:lnSpc>
            </a:pPr>
            <a:endParaRPr lang="en-US" sz="2099" b="1" spc="125">
              <a:solidFill>
                <a:srgbClr val="353535"/>
              </a:solidFill>
              <a:latin typeface="Calibri (MS) Bold"/>
              <a:ea typeface="Calibri (MS) Bold"/>
              <a:cs typeface="Calibri (MS) Bold"/>
              <a:sym typeface="Calibri (MS) Bold"/>
            </a:endParaRP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Drones and Robotic Systems: Utilizing drones and robots for monitoring and managing green zones, allowing us to collect precise data and respond quickly to changes.</a:t>
            </a: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Artificial Intelligence and Big Data: Analyzing large volumes of data using AI to develop optimal restoration and biodiversity management strategies.</a:t>
            </a:r>
          </a:p>
          <a:p>
            <a:pPr marL="0" lvl="0" indent="0" algn="just">
              <a:lnSpc>
                <a:spcPts val="2834"/>
              </a:lnSpc>
              <a:spcBef>
                <a:spcPct val="0"/>
              </a:spcBef>
            </a:pPr>
            <a:endParaRPr lang="en-US" sz="2099" b="1" spc="125">
              <a:solidFill>
                <a:srgbClr val="353535"/>
              </a:solidFill>
              <a:latin typeface="Calibri (MS) Bold"/>
              <a:ea typeface="Calibri (MS) Bold"/>
              <a:cs typeface="Calibri (MS) Bold"/>
              <a:sym typeface="Calibri (M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7821" y="2918579"/>
            <a:ext cx="7910831" cy="4449842"/>
          </a:xfrm>
          <a:custGeom>
            <a:avLst/>
            <a:gdLst/>
            <a:ahLst/>
            <a:cxnLst/>
            <a:rect l="l" t="t" r="r" b="b"/>
            <a:pathLst>
              <a:path w="7910831" h="4449842">
                <a:moveTo>
                  <a:pt x="0" y="0"/>
                </a:moveTo>
                <a:lnTo>
                  <a:pt x="7910831" y="0"/>
                </a:lnTo>
                <a:lnTo>
                  <a:pt x="7910831" y="4449842"/>
                </a:lnTo>
                <a:lnTo>
                  <a:pt x="0" y="4449842"/>
                </a:lnTo>
                <a:lnTo>
                  <a:pt x="0" y="0"/>
                </a:lnTo>
                <a:close/>
              </a:path>
            </a:pathLst>
          </a:custGeom>
          <a:blipFill>
            <a:blip r:embed="rId2"/>
            <a:stretch>
              <a:fillRect/>
            </a:stretch>
          </a:blipFill>
        </p:spPr>
      </p:sp>
      <p:sp>
        <p:nvSpPr>
          <p:cNvPr id="3" name="TextBox 3"/>
          <p:cNvSpPr txBox="1"/>
          <p:nvPr/>
        </p:nvSpPr>
        <p:spPr>
          <a:xfrm>
            <a:off x="8854280" y="795770"/>
            <a:ext cx="8405020" cy="2948686"/>
          </a:xfrm>
          <a:prstGeom prst="rect">
            <a:avLst/>
          </a:prstGeom>
        </p:spPr>
        <p:txBody>
          <a:bodyPr lIns="0" tIns="0" rIns="0" bIns="0" rtlCol="0" anchor="t">
            <a:spAutoFit/>
          </a:bodyPr>
          <a:lstStyle/>
          <a:p>
            <a:pPr algn="l">
              <a:lnSpc>
                <a:spcPts val="7772"/>
              </a:lnSpc>
            </a:pPr>
            <a:r>
              <a:rPr lang="en-US" sz="6700" b="1">
                <a:solidFill>
                  <a:srgbClr val="353535"/>
                </a:solidFill>
                <a:latin typeface="Verdana Pro Bold"/>
                <a:ea typeface="Verdana Pro Bold"/>
                <a:cs typeface="Verdana Pro Bold"/>
                <a:sym typeface="Verdana Pro Bold"/>
              </a:rPr>
              <a:t>Social Impact and Community Engagement</a:t>
            </a:r>
          </a:p>
        </p:txBody>
      </p:sp>
      <p:sp>
        <p:nvSpPr>
          <p:cNvPr id="4" name="TextBox 4"/>
          <p:cNvSpPr txBox="1"/>
          <p:nvPr/>
        </p:nvSpPr>
        <p:spPr>
          <a:xfrm>
            <a:off x="8854280" y="3742531"/>
            <a:ext cx="8405020" cy="6732270"/>
          </a:xfrm>
          <a:prstGeom prst="rect">
            <a:avLst/>
          </a:prstGeom>
        </p:spPr>
        <p:txBody>
          <a:bodyPr lIns="0" tIns="0" rIns="0" bIns="0" rtlCol="0" anchor="t">
            <a:spAutoFit/>
          </a:bodyPr>
          <a:lstStyle/>
          <a:p>
            <a:pPr algn="just">
              <a:lnSpc>
                <a:spcPts val="2834"/>
              </a:lnSpc>
            </a:pPr>
            <a:r>
              <a:rPr lang="en-US" sz="2099" b="1" spc="125">
                <a:solidFill>
                  <a:srgbClr val="353535"/>
                </a:solidFill>
                <a:latin typeface="Calibri (MS) Bold"/>
                <a:ea typeface="Calibri (MS) Bold"/>
                <a:cs typeface="Calibri (MS) Bold"/>
                <a:sym typeface="Calibri (MS) Bold"/>
              </a:rPr>
              <a:t> We dedicated to making a positive social impact by engaging and empowering local communities. Our projects are designed to create inclusive environments where everyone, regardless of background or ability, can contribute and benefit. We believe that by fostering strong community bonds and providing equal opportunities, we can achieve both environmental sustainability and social well-being.</a:t>
            </a:r>
          </a:p>
          <a:p>
            <a:pPr algn="just">
              <a:lnSpc>
                <a:spcPts val="2834"/>
              </a:lnSpc>
            </a:pPr>
            <a:endParaRPr lang="en-US" sz="2099" b="1" spc="125">
              <a:solidFill>
                <a:srgbClr val="353535"/>
              </a:solidFill>
              <a:latin typeface="Calibri (MS) Bold"/>
              <a:ea typeface="Calibri (MS) Bold"/>
              <a:cs typeface="Calibri (MS) Bold"/>
              <a:sym typeface="Calibri (MS) Bold"/>
            </a:endParaRP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Community Workshops: Photos of educational workshops and training sessions with diverse participants, highlighting community engagement.</a:t>
            </a: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Inclusive Work Environment: Images of people with disabilities or from vulnerable groups working together on project sites, showcasing inclusivity and collaboration.</a:t>
            </a: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Support Initiatives: Images of support programs for vulnerable groups, such as distribution of resources or specialized assistance.</a:t>
            </a:r>
          </a:p>
          <a:p>
            <a:pPr algn="l">
              <a:lnSpc>
                <a:spcPts val="2834"/>
              </a:lnSpc>
            </a:pPr>
            <a:endParaRPr lang="en-US" sz="2099" b="1" spc="125">
              <a:solidFill>
                <a:srgbClr val="353535"/>
              </a:solidFill>
              <a:latin typeface="Calibri (MS) Bold"/>
              <a:ea typeface="Calibri (MS) Bold"/>
              <a:cs typeface="Calibri (MS) Bold"/>
              <a:sym typeface="Calibri (MS) Bold"/>
            </a:endParaRPr>
          </a:p>
          <a:p>
            <a:pPr marL="0" lvl="0" indent="0" algn="l">
              <a:lnSpc>
                <a:spcPts val="2834"/>
              </a:lnSpc>
              <a:spcBef>
                <a:spcPct val="0"/>
              </a:spcBef>
            </a:pPr>
            <a:endParaRPr lang="en-US" sz="2099" b="1" spc="125">
              <a:solidFill>
                <a:srgbClr val="353535"/>
              </a:solidFill>
              <a:latin typeface="Calibri (MS) Bold"/>
              <a:ea typeface="Calibri (MS) Bold"/>
              <a:cs typeface="Calibri (MS) Bold"/>
              <a:sym typeface="Calibri (M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94911" y="2143909"/>
            <a:ext cx="5496751" cy="5999182"/>
          </a:xfrm>
          <a:custGeom>
            <a:avLst/>
            <a:gdLst/>
            <a:ahLst/>
            <a:cxnLst/>
            <a:rect l="l" t="t" r="r" b="b"/>
            <a:pathLst>
              <a:path w="5496751" h="5999182">
                <a:moveTo>
                  <a:pt x="0" y="0"/>
                </a:moveTo>
                <a:lnTo>
                  <a:pt x="5496751" y="0"/>
                </a:lnTo>
                <a:lnTo>
                  <a:pt x="5496751" y="5999182"/>
                </a:lnTo>
                <a:lnTo>
                  <a:pt x="0" y="5999182"/>
                </a:lnTo>
                <a:lnTo>
                  <a:pt x="0" y="0"/>
                </a:lnTo>
                <a:close/>
              </a:path>
            </a:pathLst>
          </a:custGeom>
          <a:blipFill>
            <a:blip r:embed="rId2"/>
            <a:stretch>
              <a:fillRect/>
            </a:stretch>
          </a:blipFill>
        </p:spPr>
      </p:sp>
      <p:sp>
        <p:nvSpPr>
          <p:cNvPr id="3" name="TextBox 3"/>
          <p:cNvSpPr txBox="1"/>
          <p:nvPr/>
        </p:nvSpPr>
        <p:spPr>
          <a:xfrm>
            <a:off x="1249710" y="833912"/>
            <a:ext cx="8540171" cy="4006469"/>
          </a:xfrm>
          <a:prstGeom prst="rect">
            <a:avLst/>
          </a:prstGeom>
        </p:spPr>
        <p:txBody>
          <a:bodyPr lIns="0" tIns="0" rIns="0" bIns="0" rtlCol="0" anchor="t">
            <a:spAutoFit/>
          </a:bodyPr>
          <a:lstStyle/>
          <a:p>
            <a:pPr algn="l">
              <a:lnSpc>
                <a:spcPts val="7888"/>
              </a:lnSpc>
            </a:pPr>
            <a:r>
              <a:rPr lang="en-US" sz="6800" b="1">
                <a:solidFill>
                  <a:srgbClr val="353535"/>
                </a:solidFill>
                <a:latin typeface="Verdana Pro Bold"/>
                <a:ea typeface="Verdana Pro Bold"/>
                <a:cs typeface="Verdana Pro Bold"/>
                <a:sym typeface="Verdana Pro Bold"/>
              </a:rPr>
              <a:t>Responsible Governance for a Sustainable Future</a:t>
            </a:r>
          </a:p>
        </p:txBody>
      </p:sp>
      <p:sp>
        <p:nvSpPr>
          <p:cNvPr id="4" name="TextBox 4"/>
          <p:cNvSpPr txBox="1"/>
          <p:nvPr/>
        </p:nvSpPr>
        <p:spPr>
          <a:xfrm>
            <a:off x="1249710" y="4764181"/>
            <a:ext cx="7894290" cy="4970145"/>
          </a:xfrm>
          <a:prstGeom prst="rect">
            <a:avLst/>
          </a:prstGeom>
        </p:spPr>
        <p:txBody>
          <a:bodyPr lIns="0" tIns="0" rIns="0" bIns="0" rtlCol="0" anchor="t">
            <a:spAutoFit/>
          </a:bodyPr>
          <a:lstStyle/>
          <a:p>
            <a:pPr algn="just">
              <a:lnSpc>
                <a:spcPts val="2834"/>
              </a:lnSpc>
            </a:pPr>
            <a:r>
              <a:rPr lang="en-US" sz="2099" b="1" spc="125">
                <a:solidFill>
                  <a:srgbClr val="353535"/>
                </a:solidFill>
                <a:latin typeface="Calibri (MS) Bold"/>
                <a:ea typeface="Calibri (MS) Bold"/>
                <a:cs typeface="Calibri (MS) Bold"/>
                <a:sym typeface="Calibri (MS) Bold"/>
              </a:rPr>
              <a:t> We strive to ensure maximum transparency and accountability in all our actions and initiatives. We believe that openness in decision-making and regular reporting to our stakeholders contribute to achieving our goals and strengthening community trust.</a:t>
            </a:r>
          </a:p>
          <a:p>
            <a:pPr algn="just">
              <a:lnSpc>
                <a:spcPts val="2834"/>
              </a:lnSpc>
            </a:pPr>
            <a:endParaRPr lang="en-US" sz="2099" b="1" spc="125">
              <a:solidFill>
                <a:srgbClr val="353535"/>
              </a:solidFill>
              <a:latin typeface="Calibri (MS) Bold"/>
              <a:ea typeface="Calibri (MS) Bold"/>
              <a:cs typeface="Calibri (MS) Bold"/>
              <a:sym typeface="Calibri (MS) Bold"/>
            </a:endParaRP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Open Data: Providing access to information about our projects, including financial data, research results, and monitoring. </a:t>
            </a:r>
          </a:p>
          <a:p>
            <a:pPr algn="just">
              <a:lnSpc>
                <a:spcPts val="2834"/>
              </a:lnSpc>
            </a:pPr>
            <a:endParaRPr lang="en-US" sz="2099" b="1" spc="125">
              <a:solidFill>
                <a:srgbClr val="353535"/>
              </a:solidFill>
              <a:latin typeface="Calibri (MS) Bold"/>
              <a:ea typeface="Calibri (MS) Bold"/>
              <a:cs typeface="Calibri (MS) Bold"/>
              <a:sym typeface="Calibri (MS) Bold"/>
            </a:endParaRPr>
          </a:p>
          <a:p>
            <a:pPr marL="453388" lvl="1" indent="-226694" algn="just">
              <a:lnSpc>
                <a:spcPts val="2834"/>
              </a:lnSpc>
              <a:buFont typeface="Arial"/>
              <a:buChar char="•"/>
            </a:pPr>
            <a:r>
              <a:rPr lang="en-US" sz="2099" b="1" spc="125">
                <a:solidFill>
                  <a:srgbClr val="353535"/>
                </a:solidFill>
                <a:latin typeface="Calibri (MS) Bold"/>
                <a:ea typeface="Calibri (MS) Bold"/>
                <a:cs typeface="Calibri (MS) Bold"/>
                <a:sym typeface="Calibri (MS) Bold"/>
              </a:rPr>
              <a:t>Ethical Standards: Adhering to high ethical standards in all aspects of our activities, including project management and interactions with partners.</a:t>
            </a:r>
          </a:p>
          <a:p>
            <a:pPr marL="0" lvl="0" indent="0" algn="just">
              <a:lnSpc>
                <a:spcPts val="2834"/>
              </a:lnSpc>
              <a:spcBef>
                <a:spcPct val="0"/>
              </a:spcBef>
            </a:pPr>
            <a:endParaRPr lang="en-US" sz="2099" b="1" spc="125">
              <a:solidFill>
                <a:srgbClr val="353535"/>
              </a:solidFill>
              <a:latin typeface="Calibri (MS) Bold"/>
              <a:ea typeface="Calibri (MS) Bold"/>
              <a:cs typeface="Calibri (MS) Bold"/>
              <a:sym typeface="Calibri (M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FFFFF"/>
            </a:solidFill>
          </p:spPr>
        </p:sp>
        <p:sp>
          <p:nvSpPr>
            <p:cNvPr id="4" name="TextBox 4"/>
            <p:cNvSpPr txBox="1"/>
            <p:nvPr/>
          </p:nvSpPr>
          <p:spPr>
            <a:xfrm>
              <a:off x="0" y="-76200"/>
              <a:ext cx="1506451" cy="86747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549230" y="2905858"/>
            <a:ext cx="11189540" cy="6085512"/>
          </a:xfrm>
          <a:prstGeom prst="rect">
            <a:avLst/>
          </a:prstGeom>
        </p:spPr>
        <p:txBody>
          <a:bodyPr lIns="0" tIns="0" rIns="0" bIns="0" rtlCol="0" anchor="t">
            <a:spAutoFit/>
          </a:bodyPr>
          <a:lstStyle/>
          <a:p>
            <a:pPr marL="0" lvl="0" indent="0" algn="ctr">
              <a:lnSpc>
                <a:spcPts val="2834"/>
              </a:lnSpc>
              <a:spcBef>
                <a:spcPct val="0"/>
              </a:spcBef>
            </a:pPr>
            <a:r>
              <a:rPr lang="en-US" sz="2099" b="1" spc="125" dirty="0">
                <a:solidFill>
                  <a:srgbClr val="353535"/>
                </a:solidFill>
                <a:latin typeface="Calibri (MS) Bold"/>
                <a:ea typeface="Calibri (MS) Bold"/>
                <a:cs typeface="Calibri (MS) Bold"/>
                <a:sym typeface="Calibri (MS) Bold"/>
              </a:rPr>
              <a:t>We inv</a:t>
            </a:r>
            <a:r>
              <a:rPr lang="en-US" sz="2099" b="1" u="none" spc="125" dirty="0">
                <a:solidFill>
                  <a:srgbClr val="353535"/>
                </a:solidFill>
                <a:latin typeface="Calibri (MS) Bold"/>
                <a:ea typeface="Calibri (MS) Bold"/>
                <a:cs typeface="Calibri (MS) Bold"/>
                <a:sym typeface="Calibri (MS) Bold"/>
              </a:rPr>
              <a:t>ite you to join our mission of environmental conservation and sustainable development. </a:t>
            </a:r>
          </a:p>
          <a:p>
            <a:pPr marL="0" lvl="0" indent="0" algn="ctr">
              <a:lnSpc>
                <a:spcPts val="2834"/>
              </a:lnSpc>
              <a:spcBef>
                <a:spcPct val="0"/>
              </a:spcBef>
            </a:pPr>
            <a:endParaRPr lang="en-US" sz="2099" b="1" u="none" spc="125" dirty="0">
              <a:solidFill>
                <a:srgbClr val="353535"/>
              </a:solidFill>
              <a:latin typeface="Calibri (MS) Bold"/>
              <a:ea typeface="Calibri (MS) Bold"/>
              <a:cs typeface="Calibri (MS) Bold"/>
              <a:sym typeface="Calibri (MS) Bold"/>
            </a:endParaRPr>
          </a:p>
          <a:p>
            <a:pPr marL="0" lvl="0" indent="0"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Every action counts, and with your support, we can create a lasting positive impact. Together, we can restore natural habitats, empower communities and foster a greener future for the generations to come.</a:t>
            </a:r>
          </a:p>
          <a:p>
            <a:pPr marL="0" lvl="0" indent="0" algn="ctr">
              <a:lnSpc>
                <a:spcPts val="2834"/>
              </a:lnSpc>
              <a:spcBef>
                <a:spcPct val="0"/>
              </a:spcBef>
            </a:pPr>
            <a:endParaRPr lang="en-US" sz="2099" b="1" u="none" spc="125" dirty="0">
              <a:solidFill>
                <a:srgbClr val="353535"/>
              </a:solidFill>
              <a:latin typeface="Calibri (MS) Bold"/>
              <a:ea typeface="Calibri (MS) Bold"/>
              <a:cs typeface="Calibri (MS) Bold"/>
              <a:sym typeface="Calibri (MS) Bold"/>
            </a:endParaRPr>
          </a:p>
          <a:p>
            <a:pPr marL="0" lvl="0" indent="0"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Contact Information:</a:t>
            </a:r>
          </a:p>
          <a:p>
            <a:pPr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Address: 10 </a:t>
            </a:r>
            <a:r>
              <a:rPr lang="en-US" sz="2099" b="1" u="none" spc="125" dirty="0" err="1">
                <a:solidFill>
                  <a:srgbClr val="353535"/>
                </a:solidFill>
                <a:latin typeface="Calibri (MS) Bold"/>
                <a:ea typeface="Calibri (MS) Bold"/>
                <a:cs typeface="Calibri (MS) Bold"/>
                <a:sym typeface="Calibri (MS) Bold"/>
              </a:rPr>
              <a:t>Kashtanova</a:t>
            </a:r>
            <a:r>
              <a:rPr lang="en-US" sz="2099" b="1" u="none" spc="125" dirty="0">
                <a:solidFill>
                  <a:srgbClr val="353535"/>
                </a:solidFill>
                <a:latin typeface="Calibri (MS) Bold"/>
                <a:ea typeface="Calibri (MS) Bold"/>
                <a:cs typeface="Calibri (MS) Bold"/>
                <a:sym typeface="Calibri (MS) Bold"/>
              </a:rPr>
              <a:t> St., Kyiv, Ukraine</a:t>
            </a:r>
          </a:p>
          <a:p>
            <a:pPr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Phone: +380 93 501 2581</a:t>
            </a:r>
          </a:p>
          <a:p>
            <a:pPr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Email: info@regreen.ua</a:t>
            </a:r>
          </a:p>
          <a:p>
            <a:pPr marL="0" lvl="0" indent="0" algn="ctr">
              <a:lnSpc>
                <a:spcPts val="2834"/>
              </a:lnSpc>
              <a:spcBef>
                <a:spcPct val="0"/>
              </a:spcBef>
            </a:pPr>
            <a:r>
              <a:rPr lang="en-US" sz="2099" b="1" u="none" spc="125" dirty="0">
                <a:solidFill>
                  <a:srgbClr val="353535"/>
                </a:solidFill>
                <a:latin typeface="Calibri (MS) Bold"/>
                <a:ea typeface="Calibri (MS) Bold"/>
                <a:cs typeface="Calibri (MS) Bold"/>
                <a:sym typeface="Calibri (MS) Bold"/>
              </a:rPr>
              <a:t>Website: </a:t>
            </a:r>
            <a:r>
              <a:rPr lang="en-US" sz="2099" b="1" u="none" spc="125" dirty="0">
                <a:solidFill>
                  <a:schemeClr val="tx1">
                    <a:lumMod val="85000"/>
                    <a:lumOff val="15000"/>
                  </a:schemeClr>
                </a:solidFill>
                <a:latin typeface="Calibri (MS) Bold"/>
                <a:ea typeface="Calibri (MS) Bold"/>
                <a:cs typeface="Calibri (MS) Bold"/>
                <a:sym typeface="Calibri (MS) Bold"/>
                <a:hlinkClick r:id="rId2" action="ppaction://hlinkfile">
                  <a:extLst>
                    <a:ext uri="{A12FA001-AC4F-418D-AE19-62706E023703}">
                      <ahyp:hlinkClr xmlns:ahyp="http://schemas.microsoft.com/office/drawing/2018/hyperlinkcolor" val="tx"/>
                    </a:ext>
                  </a:extLst>
                </a:hlinkClick>
              </a:rPr>
              <a:t>www.reGreen.ua</a:t>
            </a:r>
            <a:endParaRPr lang="en-US" sz="2099" b="1" u="none" spc="125" dirty="0">
              <a:solidFill>
                <a:schemeClr val="tx1">
                  <a:lumMod val="85000"/>
                  <a:lumOff val="15000"/>
                </a:schemeClr>
              </a:solidFill>
              <a:latin typeface="Calibri (MS) Bold"/>
              <a:ea typeface="Calibri (MS) Bold"/>
              <a:cs typeface="Calibri (MS) Bold"/>
              <a:sym typeface="Calibri (MS) Bold"/>
            </a:endParaRPr>
          </a:p>
          <a:p>
            <a:pPr algn="ctr">
              <a:lnSpc>
                <a:spcPts val="2834"/>
              </a:lnSpc>
              <a:spcBef>
                <a:spcPct val="0"/>
              </a:spcBef>
            </a:pPr>
            <a:endParaRPr lang="en-US" sz="2099" b="1" u="none" spc="125" dirty="0">
              <a:solidFill>
                <a:srgbClr val="353535"/>
              </a:solidFill>
              <a:latin typeface="Calibri (MS) Bold"/>
              <a:ea typeface="Calibri (MS) Bold"/>
              <a:cs typeface="Calibri (MS) Bold"/>
              <a:sym typeface="Calibri (MS) Bold"/>
            </a:endParaRPr>
          </a:p>
          <a:p>
            <a:pPr algn="ctr">
              <a:lnSpc>
                <a:spcPts val="2834"/>
              </a:lnSpc>
              <a:spcBef>
                <a:spcPct val="0"/>
              </a:spcBef>
            </a:pPr>
            <a:r>
              <a:rPr lang="en-US" sz="2099" b="1" u="none" spc="125" dirty="0">
                <a:solidFill>
                  <a:srgbClr val="353535"/>
                </a:solidFill>
                <a:latin typeface="Calibri (MS) Bold" panose="020B0604020202020204" charset="0"/>
                <a:ea typeface="Calibri (MS) Bold"/>
                <a:cs typeface="Calibri (MS) Bold" panose="020B0604020202020204" charset="0"/>
                <a:sym typeface="Calibri (MS) Bold"/>
              </a:rPr>
              <a:t>Social Media:</a:t>
            </a:r>
          </a:p>
          <a:p>
            <a:pPr algn="ctr">
              <a:lnSpc>
                <a:spcPts val="2834"/>
              </a:lnSpc>
              <a:spcBef>
                <a:spcPct val="0"/>
              </a:spcBef>
            </a:pPr>
            <a:r>
              <a:rPr lang="en-US" sz="2099" b="1" u="none" spc="125" dirty="0" err="1">
                <a:solidFill>
                  <a:srgbClr val="353535"/>
                </a:solidFill>
                <a:latin typeface="Calibri (MS) Bold" panose="020B0604020202020204" charset="0"/>
                <a:ea typeface="Calibri (MS) Bold"/>
                <a:cs typeface="Calibri (MS) Bold" panose="020B0604020202020204" charset="0"/>
                <a:sym typeface="Calibri (MS) Bold"/>
              </a:rPr>
              <a:t>Linkedin</a:t>
            </a:r>
            <a:r>
              <a:rPr lang="en-US" sz="2099" b="1" u="none" spc="125" dirty="0">
                <a:solidFill>
                  <a:srgbClr val="353535"/>
                </a:solidFill>
                <a:latin typeface="Calibri (MS) Bold" panose="020B0604020202020204" charset="0"/>
                <a:ea typeface="Calibri (MS) Bold"/>
                <a:cs typeface="Calibri (MS) Bold" panose="020B0604020202020204" charset="0"/>
                <a:sym typeface="Calibri (MS) Bold"/>
              </a:rPr>
              <a:t>: </a:t>
            </a:r>
            <a:r>
              <a:rPr lang="en-US" sz="2099" b="1" spc="125" dirty="0" err="1">
                <a:solidFill>
                  <a:schemeClr val="tx1">
                    <a:lumMod val="85000"/>
                    <a:lumOff val="15000"/>
                  </a:schemeClr>
                </a:solidFill>
                <a:latin typeface="Calibri (MS) Bold" panose="020B0604020202020204" charset="0"/>
                <a:ea typeface="Calibri (MS) Bold"/>
                <a:cs typeface="Calibri (MS) Bold" panose="020B0604020202020204" charset="0"/>
                <a:sym typeface="Calibri (MS) Bold"/>
                <a:hlinkClick r:id="rId3" tooltip="https://www.linkedin.com/company/93823885/admin/dashboard/">
                  <a:extLst>
                    <a:ext uri="{A12FA001-AC4F-418D-AE19-62706E023703}">
                      <ahyp:hlinkClr xmlns:ahyp="http://schemas.microsoft.com/office/drawing/2018/hyperlinkcolor" val="tx"/>
                    </a:ext>
                  </a:extLst>
                </a:hlinkClick>
              </a:rPr>
              <a:t>reGreen</a:t>
            </a:r>
            <a:endParaRPr lang="en-US" sz="2099" b="1"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hlinkClick r:id="rId3" tooltip="https://www.linkedin.com/company/93823885/admin/dashboard/">
                <a:extLst>
                  <a:ext uri="{A12FA001-AC4F-418D-AE19-62706E023703}">
                    <ahyp:hlinkClr xmlns:ahyp="http://schemas.microsoft.com/office/drawing/2018/hyperlinkcolor" val="tx"/>
                  </a:ext>
                </a:extLst>
              </a:hlinkClick>
            </a:endParaRPr>
          </a:p>
          <a:p>
            <a:pPr algn="ctr">
              <a:lnSpc>
                <a:spcPts val="2834"/>
              </a:lnSpc>
              <a:spcBef>
                <a:spcPct val="0"/>
              </a:spcBef>
            </a:pPr>
            <a:r>
              <a:rPr lang="en-US" sz="2099" b="1" u="none" spc="125" dirty="0">
                <a:solidFill>
                  <a:srgbClr val="353535"/>
                </a:solidFill>
                <a:latin typeface="Calibri (MS) Bold" panose="020B0604020202020204" charset="0"/>
                <a:ea typeface="Calibri (MS) Bold"/>
                <a:cs typeface="Calibri (MS) Bold" panose="020B0604020202020204" charset="0"/>
                <a:sym typeface="Calibri (MS) Bold"/>
              </a:rPr>
              <a:t>Facebook: </a:t>
            </a:r>
            <a:r>
              <a:rPr lang="en-US" sz="2099" b="1" u="none"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hlinkClick r:id="rId4">
                  <a:extLst>
                    <a:ext uri="{A12FA001-AC4F-418D-AE19-62706E023703}">
                      <ahyp:hlinkClr xmlns:ahyp="http://schemas.microsoft.com/office/drawing/2018/hyperlinkcolor" val="tx"/>
                    </a:ext>
                  </a:extLst>
                </a:hlinkClick>
              </a:rPr>
              <a:t>reGreen</a:t>
            </a:r>
            <a:r>
              <a:rPr lang="en-US" sz="2099" b="1"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hlinkClick r:id="rId4">
                  <a:extLst>
                    <a:ext uri="{A12FA001-AC4F-418D-AE19-62706E023703}">
                      <ahyp:hlinkClr xmlns:ahyp="http://schemas.microsoft.com/office/drawing/2018/hyperlinkcolor" val="tx"/>
                    </a:ext>
                  </a:extLst>
                </a:hlinkClick>
              </a:rPr>
              <a:t>_</a:t>
            </a:r>
            <a:r>
              <a:rPr lang="en-US" sz="2099" b="1" u="none"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hlinkClick r:id="rId4">
                  <a:extLst>
                    <a:ext uri="{A12FA001-AC4F-418D-AE19-62706E023703}">
                      <ahyp:hlinkClr xmlns:ahyp="http://schemas.microsoft.com/office/drawing/2018/hyperlinkcolor" val="tx"/>
                    </a:ext>
                  </a:extLst>
                </a:hlinkClick>
              </a:rPr>
              <a:t>UA</a:t>
            </a:r>
            <a:endParaRPr lang="en-US" sz="2099" b="1" u="none"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endParaRPr>
          </a:p>
          <a:p>
            <a:pPr algn="ctr">
              <a:lnSpc>
                <a:spcPts val="2834"/>
              </a:lnSpc>
              <a:spcBef>
                <a:spcPct val="0"/>
              </a:spcBef>
            </a:pPr>
            <a:r>
              <a:rPr lang="en-US" sz="2099" b="1" u="none" spc="125" dirty="0">
                <a:solidFill>
                  <a:srgbClr val="353535"/>
                </a:solidFill>
                <a:latin typeface="Calibri (MS) Bold" panose="020B0604020202020204" charset="0"/>
                <a:ea typeface="Calibri (MS) Bold"/>
                <a:cs typeface="Calibri (MS) Bold" panose="020B0604020202020204" charset="0"/>
                <a:sym typeface="Calibri (MS) Bold"/>
              </a:rPr>
              <a:t>YouTube: </a:t>
            </a:r>
            <a:r>
              <a:rPr lang="en-US" sz="2100" b="1" dirty="0">
                <a:solidFill>
                  <a:schemeClr val="tx1">
                    <a:lumMod val="85000"/>
                    <a:lumOff val="15000"/>
                  </a:schemeClr>
                </a:solidFill>
                <a:effectLst/>
                <a:latin typeface="Calibri (MS) Bold" panose="020B0604020202020204" charset="0"/>
                <a:cs typeface="Calibri (MS) Bold" panose="020B0604020202020204" charset="0"/>
                <a:hlinkClick r:id="rId5">
                  <a:extLst>
                    <a:ext uri="{A12FA001-AC4F-418D-AE19-62706E023703}">
                      <ahyp:hlinkClr xmlns:ahyp="http://schemas.microsoft.com/office/drawing/2018/hyperlinkcolor" val="tx"/>
                    </a:ext>
                  </a:extLst>
                </a:hlinkClick>
              </a:rPr>
              <a:t>reGreen_UA</a:t>
            </a:r>
            <a:endParaRPr lang="en-US" sz="2100" b="1" u="none" spc="125" dirty="0">
              <a:solidFill>
                <a:schemeClr val="tx1">
                  <a:lumMod val="85000"/>
                  <a:lumOff val="15000"/>
                </a:schemeClr>
              </a:solidFill>
              <a:latin typeface="Calibri (MS) Bold" panose="020B0604020202020204" charset="0"/>
              <a:ea typeface="Calibri (MS) Bold"/>
              <a:cs typeface="Calibri (MS) Bold" panose="020B0604020202020204" charset="0"/>
              <a:sym typeface="Calibri (MS) Bold"/>
            </a:endParaRPr>
          </a:p>
        </p:txBody>
      </p:sp>
      <p:sp>
        <p:nvSpPr>
          <p:cNvPr id="6" name="Freeform 6"/>
          <p:cNvSpPr/>
          <p:nvPr/>
        </p:nvSpPr>
        <p:spPr>
          <a:xfrm>
            <a:off x="12733189" y="8293932"/>
            <a:ext cx="4873412" cy="1294616"/>
          </a:xfrm>
          <a:custGeom>
            <a:avLst/>
            <a:gdLst/>
            <a:ahLst/>
            <a:cxnLst/>
            <a:rect l="l" t="t" r="r" b="b"/>
            <a:pathLst>
              <a:path w="4873412" h="1294616">
                <a:moveTo>
                  <a:pt x="0" y="0"/>
                </a:moveTo>
                <a:lnTo>
                  <a:pt x="4873412" y="0"/>
                </a:lnTo>
                <a:lnTo>
                  <a:pt x="4873412" y="1294616"/>
                </a:lnTo>
                <a:lnTo>
                  <a:pt x="0" y="1294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028700" y="894021"/>
            <a:ext cx="2818572" cy="1761607"/>
          </a:xfrm>
          <a:custGeom>
            <a:avLst/>
            <a:gdLst/>
            <a:ahLst/>
            <a:cxnLst/>
            <a:rect l="l" t="t" r="r" b="b"/>
            <a:pathLst>
              <a:path w="2818572" h="1761607">
                <a:moveTo>
                  <a:pt x="0" y="0"/>
                </a:moveTo>
                <a:lnTo>
                  <a:pt x="2818572" y="0"/>
                </a:lnTo>
                <a:lnTo>
                  <a:pt x="2818572" y="1761608"/>
                </a:lnTo>
                <a:lnTo>
                  <a:pt x="0" y="1761608"/>
                </a:lnTo>
                <a:lnTo>
                  <a:pt x="0" y="0"/>
                </a:lnTo>
                <a:close/>
              </a:path>
            </a:pathLst>
          </a:custGeom>
          <a:blipFill>
            <a:blip r:embed="rId8"/>
            <a:stretch>
              <a:fillRect/>
            </a:stretch>
          </a:blipFill>
        </p:spPr>
      </p:sp>
      <p:sp>
        <p:nvSpPr>
          <p:cNvPr id="8" name="TextBox 8"/>
          <p:cNvSpPr txBox="1"/>
          <p:nvPr/>
        </p:nvSpPr>
        <p:spPr>
          <a:xfrm>
            <a:off x="4564021" y="1047750"/>
            <a:ext cx="9159959" cy="1473200"/>
          </a:xfrm>
          <a:prstGeom prst="rect">
            <a:avLst/>
          </a:prstGeom>
        </p:spPr>
        <p:txBody>
          <a:bodyPr lIns="0" tIns="0" rIns="0" bIns="0" rtlCol="0" anchor="t">
            <a:spAutoFit/>
          </a:bodyPr>
          <a:lstStyle/>
          <a:p>
            <a:pPr algn="ctr">
              <a:lnSpc>
                <a:spcPts val="5800"/>
              </a:lnSpc>
            </a:pPr>
            <a:r>
              <a:rPr lang="en-US" sz="5000" b="1">
                <a:solidFill>
                  <a:srgbClr val="353535"/>
                </a:solidFill>
                <a:latin typeface="Verdana Pro Bold"/>
                <a:ea typeface="Verdana Pro Bold"/>
                <a:cs typeface="Verdana Pro Bold"/>
                <a:sym typeface="Verdana Pro Bold"/>
              </a:rPr>
              <a:t>Join Us in Creating a Sustainable Future</a:t>
            </a:r>
          </a:p>
        </p:txBody>
      </p:sp>
      <p:sp>
        <p:nvSpPr>
          <p:cNvPr id="9" name="Freeform 9"/>
          <p:cNvSpPr/>
          <p:nvPr/>
        </p:nvSpPr>
        <p:spPr>
          <a:xfrm>
            <a:off x="1028700" y="6826000"/>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2880935" y="6826000"/>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2264433" y="7446398"/>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3500887" y="8066796"/>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3" name="Freeform 13"/>
          <p:cNvSpPr/>
          <p:nvPr/>
        </p:nvSpPr>
        <p:spPr>
          <a:xfrm>
            <a:off x="2884011" y="8066796"/>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4" name="Freeform 14"/>
          <p:cNvSpPr/>
          <p:nvPr/>
        </p:nvSpPr>
        <p:spPr>
          <a:xfrm>
            <a:off x="1651788" y="8066796"/>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5" name="Freeform 15"/>
          <p:cNvSpPr/>
          <p:nvPr/>
        </p:nvSpPr>
        <p:spPr>
          <a:xfrm>
            <a:off x="2266138" y="6826000"/>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6" name="Freeform 16"/>
          <p:cNvSpPr/>
          <p:nvPr/>
        </p:nvSpPr>
        <p:spPr>
          <a:xfrm>
            <a:off x="2267123" y="8066796"/>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7" name="Freeform 17"/>
          <p:cNvSpPr/>
          <p:nvPr/>
        </p:nvSpPr>
        <p:spPr>
          <a:xfrm>
            <a:off x="1031390" y="8687194"/>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18" name="Freeform 18"/>
          <p:cNvSpPr/>
          <p:nvPr/>
        </p:nvSpPr>
        <p:spPr>
          <a:xfrm>
            <a:off x="1649098" y="7446398"/>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19" name="Freeform 19"/>
          <p:cNvSpPr/>
          <p:nvPr/>
        </p:nvSpPr>
        <p:spPr>
          <a:xfrm>
            <a:off x="1028700" y="7446398"/>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20" name="Freeform 20"/>
          <p:cNvSpPr/>
          <p:nvPr/>
        </p:nvSpPr>
        <p:spPr>
          <a:xfrm>
            <a:off x="2881321" y="7446398"/>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21" name="Freeform 21"/>
          <p:cNvSpPr/>
          <p:nvPr/>
        </p:nvSpPr>
        <p:spPr>
          <a:xfrm>
            <a:off x="3500887" y="6826000"/>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22" name="Freeform 22"/>
          <p:cNvSpPr/>
          <p:nvPr/>
        </p:nvSpPr>
        <p:spPr>
          <a:xfrm>
            <a:off x="1649098" y="6826000"/>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23" name="Freeform 23"/>
          <p:cNvSpPr/>
          <p:nvPr/>
        </p:nvSpPr>
        <p:spPr>
          <a:xfrm>
            <a:off x="3498197" y="7446398"/>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24" name="Freeform 24"/>
          <p:cNvSpPr/>
          <p:nvPr/>
        </p:nvSpPr>
        <p:spPr>
          <a:xfrm>
            <a:off x="1031390" y="8066796"/>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25" name="Freeform 25"/>
          <p:cNvSpPr/>
          <p:nvPr/>
        </p:nvSpPr>
        <p:spPr>
          <a:xfrm>
            <a:off x="1651788" y="8687194"/>
            <a:ext cx="571106" cy="571106"/>
          </a:xfrm>
          <a:custGeom>
            <a:avLst/>
            <a:gdLst/>
            <a:ahLst/>
            <a:cxnLst/>
            <a:rect l="l" t="t" r="r" b="b"/>
            <a:pathLst>
              <a:path w="571106" h="571106">
                <a:moveTo>
                  <a:pt x="0" y="0"/>
                </a:moveTo>
                <a:lnTo>
                  <a:pt x="571106" y="0"/>
                </a:lnTo>
                <a:lnTo>
                  <a:pt x="571106" y="571106"/>
                </a:lnTo>
                <a:lnTo>
                  <a:pt x="0" y="571106"/>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652</Words>
  <Application>Microsoft Office PowerPoint</Application>
  <PresentationFormat>Довільний</PresentationFormat>
  <Paragraphs>49</Paragraphs>
  <Slides>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vt:i4>
      </vt:variant>
    </vt:vector>
  </HeadingPairs>
  <TitlesOfParts>
    <vt:vector size="13" baseType="lpstr">
      <vt:lpstr>Calibri (MS)</vt:lpstr>
      <vt:lpstr>Verdana Pro Bold</vt:lpstr>
      <vt:lpstr>Arial</vt:lpstr>
      <vt:lpstr>Calibri (MS) Bold</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Illustrated Sustainable World Presentation</dc:title>
  <cp:lastModifiedBy>Vitalii Goi</cp:lastModifiedBy>
  <cp:revision>2</cp:revision>
  <dcterms:created xsi:type="dcterms:W3CDTF">2006-08-16T00:00:00Z</dcterms:created>
  <dcterms:modified xsi:type="dcterms:W3CDTF">2025-01-31T16:01:48Z</dcterms:modified>
  <dc:identifier>DAGdkiH0Lj0</dc:identifier>
</cp:coreProperties>
</file>