
<file path=[Content_Types].xml><?xml version="1.0" encoding="utf-8"?>
<Types xmlns="http://schemas.openxmlformats.org/package/2006/content-types">
  <Default Extension="jpg" ContentType="image/jpeg"/>
  <Default Extension="fntdata" ContentType="application/x-fontdata"/>
  <Default Extension="xml" ContentType="application/xml"/>
  <Default Extension="png" ContentType="image/png"/>
  <Default Extension="odttf" ContentType="application/vnd.openxmlformats-officedocument.obfuscatedFont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charts/colors1.xml" ContentType="application/vnd.ms-office.chartcolorstyle+xml"/>
  <Override PartName="/ppt/charts/colors2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metadata" ContentType="application/binary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s/slide12.xml" ContentType="application/vnd.openxmlformats-officedocument.presentationml.slide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go="http://customooxmlschemas.google.com/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48" r:id="rId5"/>
  </p:sldMasterIdLst>
  <p:notesMasterIdLst>
    <p:notesMasterId r:id="rId6"/>
  </p:notesMasterIdLst>
  <p:sldIdLst>
    <p:sldId xmlns:deepml="http://www.deepl.com/document-translation/deepml" id="267" r:id="R7111f9ca199b460d" deepml:banner="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embeddedFontLst>
    <p:embeddedFont>
      <p:font typeface="Roboto Black"/>
      <p:bold r:id="rId18"/>
      <p:boldItalic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  <p15:guide id="3" pos="312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kJMn1yUQ6jipgQSInPPnz4if9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9D4A95-BFE2-4F10-9410-C7EB4585B036}">
  <a:tblStyle styleId="{D69D4A95-BFE2-4F10-9410-C7EB4585B03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  <p:guide pos="312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Roboto-regular.fntdata" Id="rId20" /><Relationship Type="http://schemas.openxmlformats.org/officeDocument/2006/relationships/font" Target="fonts/Roboto-italic.fntdata" Id="rId22" /><Relationship Type="http://schemas.openxmlformats.org/officeDocument/2006/relationships/font" Target="fonts/Roboto-bold.fntdata" Id="rId21" /><Relationship Type="http://customschemas.google.com/relationships/presentationmetadata" Target="metadata" Id="rId24" /><Relationship Type="http://schemas.openxmlformats.org/officeDocument/2006/relationships/font" Target="fonts/Roboto-boldItalic.fntdata" Id="rId23" /><Relationship Type="http://schemas.openxmlformats.org/officeDocument/2006/relationships/theme" Target="theme/theme2.xml" Id="rId1" /><Relationship Type="http://schemas.openxmlformats.org/officeDocument/2006/relationships/viewProps" Target="viewProps.xml" Id="rId2" /><Relationship Type="http://schemas.openxmlformats.org/officeDocument/2006/relationships/presProps" Target="presProps.xml" Id="rId3" /><Relationship Type="http://schemas.openxmlformats.org/officeDocument/2006/relationships/tableStyles" Target="tableStyles.xml" Id="rId4" /><Relationship Type="http://schemas.openxmlformats.org/officeDocument/2006/relationships/slide" Target="slides/slide3.xml" Id="rId9" /><Relationship Type="http://schemas.openxmlformats.org/officeDocument/2006/relationships/slideMaster" Target="slideMasters/slideMaster1.xml" Id="rId5" /><Relationship Type="http://schemas.openxmlformats.org/officeDocument/2006/relationships/notesMaster" Target="notesMasters/notesMaster1.xml" Id="rId6" /><Relationship Type="http://schemas.openxmlformats.org/officeDocument/2006/relationships/slide" Target="slides/slide1.xml" Id="rId7" /><Relationship Type="http://schemas.openxmlformats.org/officeDocument/2006/relationships/slide" Target="slides/slide2.xml" Id="rId8" /><Relationship Type="http://schemas.openxmlformats.org/officeDocument/2006/relationships/slide" Target="slides/slide5.xml" Id="rId11" /><Relationship Type="http://schemas.openxmlformats.org/officeDocument/2006/relationships/slide" Target="slides/slide4.xml" Id="rId10" /><Relationship Type="http://schemas.openxmlformats.org/officeDocument/2006/relationships/slide" Target="slides/slide7.xml" Id="rId13" /><Relationship Type="http://schemas.openxmlformats.org/officeDocument/2006/relationships/slide" Target="slides/slide6.xml" Id="rId12" /><Relationship Type="http://schemas.openxmlformats.org/officeDocument/2006/relationships/slide" Target="slides/slide9.xml" Id="rId15" /><Relationship Type="http://schemas.openxmlformats.org/officeDocument/2006/relationships/slide" Target="slides/slide8.xml" Id="rId14" /><Relationship Type="http://schemas.openxmlformats.org/officeDocument/2006/relationships/slide" Target="slides/slide11.xml" Id="rId17" /><Relationship Type="http://schemas.openxmlformats.org/officeDocument/2006/relationships/slide" Target="slides/slide10.xml" Id="rId16" /><Relationship Type="http://schemas.openxmlformats.org/officeDocument/2006/relationships/font" Target="fonts/RobotoBlack-boldItalic.fntdata" Id="rId19" /><Relationship Type="http://schemas.openxmlformats.org/officeDocument/2006/relationships/font" Target="fonts/RobotoBlack-bold.fntdata" Id="rId18" /><Relationship Type="http://schemas.openxmlformats.org/officeDocument/2006/relationships/slide" Target="/ppt/slides/slide12.xml" Id="R7111f9ca199b460d" 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Classeur1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Classeur1" TargetMode="External"/></Relationships>
</file>

<file path=ppt/charts/chart1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7-4A4C-924E-EA7F11BA45D1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7-4A4C-924E-EA7F11BA45D1}"/>
              </c:ext>
            </c:extLst>
          </c:dPt>
          <c:val>
            <c:numRef>
              <c:f>Feuil1!$B$4:$B$5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7-4A4C-924E-EA7F11BA4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8-4E43-AC16-293FA56B4674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8-4E43-AC16-293FA56B4674}"/>
              </c:ext>
            </c:extLst>
          </c:dPt>
          <c:val>
            <c:numRef>
              <c:f>Feuil1!$B$4:$B$5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8-4E43-AC16-293FA56B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Focus on the issue (5P medicine): objectives for the three stakeholders, discussing the characteristics of PREDIC (doctor – hospital – patient) in relation to milestones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07bc70eeb_0_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807bc70eeb_0_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807bc70eeb_0_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c76009255_0_10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38c76009255_0_10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8c76009255_0_10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Choice to work on chronic diseases because they represent the largest item of expenditure for health insurance in France and Europe. </a:t>
            </a:r>
            <a:r>
              <a:rPr lang="fr-FR" b="1"/>
              <a:t>An issue that affects all stakeholders in the care pathway</a:t>
            </a:r>
            <a:r>
              <a:rPr lang="fr-FR"/>
              <a:t>, including hospital doctors, hospitals and patients.</a:t>
            </a:r>
            <a:endParaRPr/>
          </a:p>
        </p:txBody>
      </p:sp>
      <p:sp>
        <p:nvSpPr>
          <p:cNvPr id="226" name="Google Shape;226;p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#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>
            <p:ph idx="2" type="pic"/>
          </p:nvPr>
        </p:nvSpPr>
        <p:spPr>
          <a:xfrm>
            <a:off x="6650973" y="-5341"/>
            <a:ext cx="5600894" cy="56008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>
            <p:ph idx="2" type="pic"/>
          </p:nvPr>
        </p:nvSpPr>
        <p:spPr>
          <a:xfrm>
            <a:off x="8905996" y="0"/>
            <a:ext cx="328600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/>
          <p:nvPr>
            <p:ph idx="2" type="pic"/>
          </p:nvPr>
        </p:nvSpPr>
        <p:spPr>
          <a:xfrm>
            <a:off x="-1" y="0"/>
            <a:ext cx="5067300" cy="34424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>
  <p:cSld name="28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>
  <p:cSld name="36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8c76009255_0_9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C3864"/>
          </a:solidFill>
          <a:ln cap="flat" cmpd="sng" w="19050">
            <a:solidFill>
              <a:srgbClr val="0C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6B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8c76009255_0_98"/>
          <p:cNvSpPr txBox="1"/>
          <p:nvPr>
            <p:ph type="title"/>
          </p:nvPr>
        </p:nvSpPr>
        <p:spPr>
          <a:xfrm>
            <a:off x="838200" y="365125"/>
            <a:ext cx="105156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864"/>
              </a:buClr>
              <a:buSzPts val="4400"/>
              <a:buFont typeface="Arial"/>
              <a:buNone/>
              <a:defRPr b="1" i="0" sz="1400" u="none" cap="none" strike="noStrike">
                <a:solidFill>
                  <a:srgbClr val="0C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38c76009255_0_98"/>
          <p:cNvSpPr txBox="1"/>
          <p:nvPr>
            <p:ph idx="12" type="sldNum"/>
          </p:nvPr>
        </p:nvSpPr>
        <p:spPr>
          <a:xfrm>
            <a:off x="838200" y="6405438"/>
            <a:ext cx="179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" name="Google Shape;46;g38c76009255_0_98"/>
          <p:cNvSpPr txBox="1"/>
          <p:nvPr>
            <p:ph idx="1" type="body"/>
          </p:nvPr>
        </p:nvSpPr>
        <p:spPr>
          <a:xfrm>
            <a:off x="838200" y="1378744"/>
            <a:ext cx="10515600" cy="4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86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86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86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38c76009255_0_98"/>
          <p:cNvSpPr txBox="1"/>
          <p:nvPr>
            <p:ph idx="11" type="ftr"/>
          </p:nvPr>
        </p:nvSpPr>
        <p:spPr>
          <a:xfrm>
            <a:off x="2979420" y="6405438"/>
            <a:ext cx="733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texte, Police, Graphique, graphisme&#10;&#10;Description générée automatiquement" id="48" name="Google Shape;48;g38c76009255_0_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2542" y="6410563"/>
            <a:ext cx="1242516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8c76009255_0_98"/>
          <p:cNvSpPr txBox="1"/>
          <p:nvPr/>
        </p:nvSpPr>
        <p:spPr>
          <a:xfrm>
            <a:off x="0" y="0"/>
            <a:ext cx="2348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45BA1"/>
                </a:solidFill>
                <a:latin typeface="Arial"/>
                <a:ea typeface="Arial"/>
                <a:cs typeface="Arial"/>
                <a:sym typeface="Arial"/>
              </a:rPr>
              <a:t>Présentation strictement confidentielle</a:t>
            </a:r>
            <a:endParaRPr b="0" i="0" sz="1000" u="none" cap="none" strike="noStrike">
              <a:solidFill>
                <a:srgbClr val="145BA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>
            <p:ph idx="2" type="pic"/>
          </p:nvPr>
        </p:nvSpPr>
        <p:spPr>
          <a:xfrm>
            <a:off x="-1" y="4365523"/>
            <a:ext cx="12192000" cy="24924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0" y="1619250"/>
            <a:ext cx="2419350" cy="453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p18"/>
          <p:cNvSpPr/>
          <p:nvPr>
            <p:ph idx="2" type="pic"/>
          </p:nvPr>
        </p:nvSpPr>
        <p:spPr>
          <a:xfrm>
            <a:off x="590550" y="704850"/>
            <a:ext cx="2781300" cy="45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2"/>
          <p:cNvCxnSpPr/>
          <p:nvPr/>
        </p:nvCxnSpPr>
        <p:spPr>
          <a:xfrm>
            <a:off x="902494" y="6613646"/>
            <a:ext cx="1060892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12"/>
          <p:cNvSpPr txBox="1"/>
          <p:nvPr/>
        </p:nvSpPr>
        <p:spPr>
          <a:xfrm>
            <a:off x="11440681" y="6495419"/>
            <a:ext cx="666247" cy="2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fld id="{00000000-1234-1234-1234-123412341234}" type="slidenum"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‹#›</a:t>
            </a:fld>
            <a:endParaRPr sz="9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2"/>
          <p:cNvSpPr txBox="1"/>
          <p:nvPr/>
        </p:nvSpPr>
        <p:spPr>
          <a:xfrm>
            <a:off x="85072" y="6495419"/>
            <a:ext cx="875510" cy="2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 sz="9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27.png"/><Relationship Id="rId9" Type="http://schemas.openxmlformats.org/officeDocument/2006/relationships/image" Target="../media/image14.jp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13.jpg"/><Relationship Id="rId8" Type="http://schemas.openxmlformats.org/officeDocument/2006/relationships/image" Target="../media/image12.jpg"/><Relationship Id="rId10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5.jpg"/><Relationship Id="rId5" Type="http://schemas.openxmlformats.org/officeDocument/2006/relationships/hyperlink" Target="mailto:urodts@kanopymed.com" TargetMode="External"/><Relationship Id="rId6" Type="http://schemas.openxmlformats.org/officeDocument/2006/relationships/hyperlink" Target="mailto:gmercier@kanopymed.com" TargetMode="External"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3c4f054bf5814665" /><Relationship Type="http://schemas.openxmlformats.org/officeDocument/2006/relationships/hyperlink" Target="https://www.deepl.com/pro?cta=edit-document" TargetMode="External" Id="Ra895e2838f1f47c9" /><Relationship Type="http://schemas.openxmlformats.org/officeDocument/2006/relationships/image" Target="/ppt/media/image35.png" Id="Rfeb828573a034c10" 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1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5" Type="http://schemas.openxmlformats.org/officeDocument/2006/relationships/chart" Target="../charts/chart2.xml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16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Relationship Id="rId1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>
            <p:ph type="pic" idx="2"/>
          </p:nvPr>
        </p:nvPicPr>
        <p:blipFill rotWithShape="1">
          <a:blip r:embed="rId3">
            <a:alphaModFix/>
          </a:blip>
          <a:srcRect l="16004" t="0" r="27951" b="0"/>
          <a:stretch/>
        </p:blipFill>
        <p:spPr>
          <a:xfrm>
            <a:off x="6650973" y="-5341"/>
            <a:ext cx="5600894" cy="560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logo kanopy m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373750" y="741400"/>
            <a:ext cx="4935775" cy="19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373749" y="3138284"/>
            <a:ext cx="5049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PREDIC: Preventing hospitalisations using AI</a:t>
            </a:r>
            <a:endParaRPr sz="28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73750" y="4762725"/>
            <a:ext cx="30885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Confidential document | January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1"/>
          <p:cNvGrpSpPr/>
          <p:nvPr/>
        </p:nvGrpSpPr>
        <p:grpSpPr>
          <a:xfrm>
            <a:off x="471214" y="4548472"/>
            <a:ext cx="488430" cy="100871"/>
            <a:chOff x="471214" y="3208414"/>
            <a:chExt cx="658552" cy="136005"/>
          </a:xfrm>
        </p:grpSpPr>
        <p:sp>
          <p:nvSpPr>
            <p:cNvPr id="60" name="Google Shape;60;p1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" name="Google Shape;64;p1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" name="Google Shape;65;p1"/>
          <p:cNvCxnSpPr/>
          <p:nvPr/>
        </p:nvCxnSpPr>
        <p:spPr>
          <a:xfrm>
            <a:off x="676275" y="6613646"/>
            <a:ext cx="1083513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1"/>
          <p:cNvSpPr txBox="1"/>
          <p:nvPr/>
        </p:nvSpPr>
        <p:spPr>
          <a:xfrm>
            <a:off x="11440681" y="6495419"/>
            <a:ext cx="666247" cy="2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fld id="{00000000-1234-1234-1234-123412341234}" type="slidenum"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fld>
            <a:endParaRPr sz="9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116668" y="6553200"/>
            <a:ext cx="127820" cy="127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289925" y="6553200"/>
            <a:ext cx="127820" cy="1278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463182" y="6553200"/>
            <a:ext cx="127820" cy="1278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5838412" y="3031778"/>
            <a:ext cx="2996962" cy="2996962"/>
            <a:chOff x="5540052" y="3124915"/>
            <a:chExt cx="2996962" cy="2996962"/>
          </a:xfrm>
        </p:grpSpPr>
        <p:sp>
          <p:nvSpPr>
            <p:cNvPr id="71" name="Google Shape;71;p1"/>
            <p:cNvSpPr/>
            <p:nvPr/>
          </p:nvSpPr>
          <p:spPr>
            <a:xfrm>
              <a:off x="5540052" y="3124915"/>
              <a:ext cx="2996962" cy="2996962"/>
            </a:xfrm>
            <a:prstGeom prst="ellipse">
              <a:avLst/>
            </a:prstGeom>
            <a:solidFill>
              <a:schemeClr val="lt1"/>
            </a:solidFill>
            <a:ln w="698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" name="Google Shape;72;p1"/>
            <p:cNvPicPr preferRelativeResize="0"/>
            <p:nvPr/>
          </p:nvPicPr>
          <p:blipFill rotWithShape="1">
            <a:blip r:embed="rId5">
              <a:alphaModFix/>
            </a:blip>
            <a:srcRect l="0" t="0" r="0" b="0"/>
            <a:stretch/>
          </p:blipFill>
          <p:spPr>
            <a:xfrm>
              <a:off x="6321483" y="5086779"/>
              <a:ext cx="675989" cy="647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 descr="Eurobiomed : Accueil"/>
            <p:cNvPicPr preferRelativeResize="0"/>
            <p:nvPr/>
          </p:nvPicPr>
          <p:blipFill rotWithShape="1">
            <a:blip r:embed="rId6">
              <a:alphaModFix/>
            </a:blip>
            <a:srcRect l="0" t="0" r="0" b="0"/>
            <a:stretch/>
          </p:blipFill>
          <p:spPr>
            <a:xfrm>
              <a:off x="6051263" y="3766305"/>
              <a:ext cx="1248214" cy="436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 descr="https://tse3.mm.bing.net/th?id=OIP.uQEH7huRAuYeGneV9n51RwHaFd&amp;pid=Api"/>
            <p:cNvPicPr preferRelativeResize="0"/>
            <p:nvPr/>
          </p:nvPicPr>
          <p:blipFill rotWithShape="1">
            <a:blip r:embed="rId7">
              <a:alphaModFix/>
            </a:blip>
            <a:srcRect l="0" t="0" r="0" b="0"/>
            <a:stretch/>
          </p:blipFill>
          <p:spPr>
            <a:xfrm>
              <a:off x="7361567" y="4414884"/>
              <a:ext cx="576579" cy="424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" descr="https://tse2.mm.bing.net/th?id=OIP.SWipQwuu02xGgZ76tDkM7AHaC9&amp;pid=Api"/>
            <p:cNvPicPr preferRelativeResize="0"/>
            <p:nvPr/>
          </p:nvPicPr>
          <p:blipFill rotWithShape="1">
            <a:blip r:embed="rId8">
              <a:alphaModFix/>
            </a:blip>
            <a:srcRect l="0" t="0" r="0" b="0"/>
            <a:stretch/>
          </p:blipFill>
          <p:spPr>
            <a:xfrm>
              <a:off x="5872269" y="4419965"/>
              <a:ext cx="1079136" cy="43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" descr="https://tse3.mm.bing.net/th?id=OIP.jgumu40UNFfkLJMVyp2yngAAAA&amp;pid=Api"/>
            <p:cNvPicPr preferRelativeResize="0"/>
            <p:nvPr/>
          </p:nvPicPr>
          <p:blipFill rotWithShape="1">
            <a:blip r:embed="rId9">
              <a:alphaModFix/>
            </a:blip>
            <a:srcRect l="0" t="0" r="0" b="0"/>
            <a:stretch/>
          </p:blipFill>
          <p:spPr>
            <a:xfrm>
              <a:off x="7512969" y="3762756"/>
              <a:ext cx="425177" cy="425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 descr="https://tse1.mm.bing.net/th?id=OIP.c1MCl2eGg2kUYR8Z4tSu0AHaG7&amp;pid=Api"/>
            <p:cNvPicPr preferRelativeResize="0"/>
            <p:nvPr/>
          </p:nvPicPr>
          <p:blipFill rotWithShape="1">
            <a:blip r:embed="rId10">
              <a:alphaModFix/>
            </a:blip>
            <a:srcRect l="0" t="0" r="0" b="0"/>
            <a:stretch/>
          </p:blipFill>
          <p:spPr>
            <a:xfrm>
              <a:off x="7229346" y="5073968"/>
              <a:ext cx="557797" cy="521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/>
          <p:nvPr/>
        </p:nvSpPr>
        <p:spPr>
          <a:xfrm>
            <a:off x="278212" y="4811879"/>
            <a:ext cx="5928728" cy="822487"/>
          </a:xfrm>
          <a:prstGeom prst="roundRect">
            <a:avLst>
              <a:gd name="adj" fmla="val 6373"/>
            </a:avLst>
          </a:prstGeom>
          <a:solidFill>
            <a:srgbClr val="007F7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278212" y="4486487"/>
            <a:ext cx="6094476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 step: Pilot deployment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Analysis </a:t>
            </a: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data</a:t>
            </a: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Clinical and technical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configuration </a:t>
            </a: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teams.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Definition of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expected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clinical </a:t>
            </a:r>
            <a:r>
              <a:rPr lang="fr-FR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organisational 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impacts</a:t>
            </a: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245709" y="1362120"/>
            <a:ext cx="614358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PREDIC changes medical practice in concrete terms: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Objectification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 the risk of rehospitalisation within 90 days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Decision support, without automation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Personalisation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 the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post-hospitalisation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pathway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Reduction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avoidable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readmissions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245709" y="1728216"/>
            <a:ext cx="5961231" cy="972732"/>
          </a:xfrm>
          <a:prstGeom prst="roundRect">
            <a:avLst>
              <a:gd name="adj" fmla="val 8471"/>
            </a:avLst>
          </a:prstGeom>
          <a:solidFill>
            <a:srgbClr val="007F7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245707" y="3257977"/>
            <a:ext cx="5961233" cy="966552"/>
          </a:xfrm>
          <a:prstGeom prst="roundRect">
            <a:avLst>
              <a:gd name="adj" fmla="val 9659"/>
            </a:avLst>
          </a:prstGeom>
          <a:solidFill>
            <a:srgbClr val="007F7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270265" y="2632195"/>
            <a:ext cx="60944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F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adopt it at the medical level?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Multicentre clinical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validation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Greater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specificity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 standard clinical judgement.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Certified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medical device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(CE IIb – currently being audited).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Secure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hospital integration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(on-premise, HIS interoperability).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8"/>
          <p:cNvSpPr txBox="1"/>
          <p:nvPr>
            <p:ph type="title"/>
          </p:nvPr>
        </p:nvSpPr>
        <p:spPr>
          <a:xfrm>
            <a:off x="821959" y="139086"/>
            <a:ext cx="10515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PREDIC: Transforming Cardiology Practice</a:t>
            </a:r>
            <a:endParaRPr/>
          </a:p>
        </p:txBody>
      </p:sp>
      <p:grpSp>
        <p:nvGrpSpPr>
          <p:cNvPr id="281" name="Google Shape;281;p8"/>
          <p:cNvGrpSpPr/>
          <p:nvPr/>
        </p:nvGrpSpPr>
        <p:grpSpPr>
          <a:xfrm>
            <a:off x="5851815" y="997870"/>
            <a:ext cx="488370" cy="100797"/>
            <a:chOff x="471214" y="3208414"/>
            <a:chExt cx="658447" cy="135900"/>
          </a:xfrm>
        </p:grpSpPr>
        <p:sp>
          <p:nvSpPr>
            <p:cNvPr id="282" name="Google Shape;282;p8"/>
            <p:cNvSpPr/>
            <p:nvPr/>
          </p:nvSpPr>
          <p:spPr>
            <a:xfrm>
              <a:off x="4712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4266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141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93761" y="3208414"/>
              <a:ext cx="135900" cy="13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6" name="Google Shape;286;p8"/>
          <p:cNvSpPr txBox="1"/>
          <p:nvPr/>
        </p:nvSpPr>
        <p:spPr>
          <a:xfrm>
            <a:off x="445008" y="5820344"/>
            <a:ext cx="113019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PREDIC acts as a medical partner, working alongside your teams to improve the quality of care and patient safety. </a:t>
            </a:r>
            <a:endParaRPr/>
          </a:p>
        </p:txBody>
      </p:sp>
      <p:pic>
        <p:nvPicPr>
          <p:cNvPr id="287" name="Google Shape;287;p8" descr="Une image contenant Police, logo, Graphique, capture d’écran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6610453" y="2144421"/>
            <a:ext cx="4910097" cy="256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/>
          <p:nvPr/>
        </p:nvSpPr>
        <p:spPr>
          <a:xfrm>
            <a:off x="6650974" y="-5340"/>
            <a:ext cx="5600894" cy="5600894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4" name="Google Shape;294;p11" descr="logo kanopy m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417745" y="2032000"/>
            <a:ext cx="5500308" cy="212401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11"/>
          <p:cNvCxnSpPr/>
          <p:nvPr/>
        </p:nvCxnSpPr>
        <p:spPr>
          <a:xfrm>
            <a:off x="676275" y="6613646"/>
            <a:ext cx="1083513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11"/>
          <p:cNvSpPr txBox="1"/>
          <p:nvPr/>
        </p:nvSpPr>
        <p:spPr>
          <a:xfrm>
            <a:off x="11440681" y="6495419"/>
            <a:ext cx="666247" cy="2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fld id="{00000000-1234-1234-1234-123412341234}" type="slidenum">
              <a:rPr lang="fr-FR" sz="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‹#›</a:t>
            </a:fld>
            <a:endParaRPr sz="9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16668" y="6553200"/>
            <a:ext cx="127820" cy="127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289925" y="6553200"/>
            <a:ext cx="127820" cy="1278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463182" y="6553200"/>
            <a:ext cx="127820" cy="1278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11"/>
          <p:cNvPicPr preferRelativeResize="0"/>
          <p:nvPr>
            <p:ph type="pic" idx="2"/>
          </p:nvPr>
        </p:nvPicPr>
        <p:blipFill rotWithShape="1">
          <a:blip r:embed="rId4">
            <a:alphaModFix/>
          </a:blip>
          <a:srcRect l="13212" t="0" r="20122" b="0"/>
          <a:stretch/>
        </p:blipFill>
        <p:spPr>
          <a:xfrm>
            <a:off x="6650973" y="-5341"/>
            <a:ext cx="5600894" cy="5600894"/>
          </a:xfrm>
          <a:prstGeom prst="rect">
            <a:avLst/>
          </a:prstGeom>
          <a:noFill/>
          <a:ln w="1238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2" name="Google Shape;302;p11"/>
          <p:cNvSpPr txBox="1"/>
          <p:nvPr/>
        </p:nvSpPr>
        <p:spPr>
          <a:xfrm>
            <a:off x="371938" y="4976296"/>
            <a:ext cx="473346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Contacts: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Ulysse RODTS:</a:t>
            </a:r>
            <a:r>
              <a:rPr lang="fr-FR" sz="1200" b="0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urodts@kanopymed.com </a:t>
            </a: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| +33 (0)6 29 32 53 46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Grégoire MERCIER:</a:t>
            </a:r>
            <a:r>
              <a:rPr lang="fr-FR" sz="1200" b="0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gmercier@kanopymed.com </a:t>
            </a: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| +33 (0)6 28 35 67 17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a895e2838f1f47c9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feb828573a034c10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3698951" y="1638568"/>
            <a:ext cx="4880276" cy="338553"/>
          </a:xfrm>
          <a:prstGeom prst="roundRect">
            <a:avLst>
              <a:gd name="adj" fmla="val 16667"/>
            </a:avLst>
          </a:prstGeom>
          <a:solidFill>
            <a:srgbClr val="85FFF9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233742" y="1626153"/>
            <a:ext cx="78455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150,000 </a:t>
            </a:r>
            <a:r>
              <a:rPr lang="fr-FR" sz="16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hospitalisations/year in France (</a:t>
            </a:r>
            <a:r>
              <a:rPr lang="fr-FR" sz="16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€680 million</a:t>
            </a:r>
            <a:r>
              <a:rPr lang="fr-FR" sz="16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607792" y="3950815"/>
            <a:ext cx="2996626" cy="25773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8418524" y="1997444"/>
            <a:ext cx="2996626" cy="28631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0940" y="1989535"/>
            <a:ext cx="2996626" cy="28631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9406600" y="2203251"/>
            <a:ext cx="989577" cy="976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2259227" y="329838"/>
            <a:ext cx="7673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Chronic heart failure, </a:t>
            </a:r>
            <a:endParaRPr sz="28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 public health issue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2"/>
          <p:cNvGrpSpPr/>
          <p:nvPr/>
        </p:nvGrpSpPr>
        <p:grpSpPr>
          <a:xfrm>
            <a:off x="5851785" y="1366400"/>
            <a:ext cx="488430" cy="100871"/>
            <a:chOff x="471214" y="3208414"/>
            <a:chExt cx="658552" cy="136005"/>
          </a:xfrm>
        </p:grpSpPr>
        <p:sp>
          <p:nvSpPr>
            <p:cNvPr id="91" name="Google Shape;91;p2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5" name="Google Shape;95;p2"/>
          <p:cNvSpPr/>
          <p:nvPr/>
        </p:nvSpPr>
        <p:spPr>
          <a:xfrm>
            <a:off x="1795823" y="2255182"/>
            <a:ext cx="989577" cy="976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769151" y="3305791"/>
            <a:ext cx="1160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Doctor: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57250" y="3599545"/>
            <a:ext cx="3184007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Complex decision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Significant time spent per patient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Rare expertise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36734" y="3455642"/>
            <a:ext cx="1160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Hospital: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586002" y="3732641"/>
            <a:ext cx="266167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Long stays </a:t>
            </a:r>
            <a:r>
              <a:rPr lang="fr-FR" sz="1400" b="1" i="0" u="none" strike="noStrike" cap="none">
                <a:solidFill>
                  <a:srgbClr val="00AAA3"/>
                </a:solidFill>
                <a:latin typeface="Roboto"/>
                <a:ea typeface="Roboto"/>
                <a:cs typeface="Roboto"/>
                <a:sym typeface="Roboto"/>
              </a:rPr>
              <a:t>(more than 8 days)</a:t>
            </a:r>
            <a:endParaRPr sz="1400" b="1" i="0" u="none" strike="noStrike" cap="none">
              <a:solidFill>
                <a:srgbClr val="00AA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Overcrowding in emergency departments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499640" y="5151171"/>
            <a:ext cx="1160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Patient: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597614" y="5458948"/>
            <a:ext cx="299662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AAA3"/>
                </a:solidFill>
                <a:latin typeface="Roboto"/>
                <a:ea typeface="Roboto"/>
                <a:cs typeface="Roboto"/>
                <a:sym typeface="Roboto"/>
              </a:rPr>
              <a:t>17% </a:t>
            </a: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rehospitalisation rate at 3 months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Loss of 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3847566" y="2595717"/>
            <a:ext cx="210509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2"/>
          <p:cNvCxnSpPr/>
          <p:nvPr/>
        </p:nvCxnSpPr>
        <p:spPr>
          <a:xfrm>
            <a:off x="6239344" y="2595717"/>
            <a:ext cx="21791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2"/>
          <p:cNvCxnSpPr/>
          <p:nvPr/>
        </p:nvCxnSpPr>
        <p:spPr>
          <a:xfrm rot="10800000">
            <a:off x="5952656" y="2595717"/>
            <a:ext cx="0" cy="136668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05" name="Google Shape;105;p2"/>
          <p:cNvCxnSpPr/>
          <p:nvPr/>
        </p:nvCxnSpPr>
        <p:spPr>
          <a:xfrm rot="10800000">
            <a:off x="6239344" y="2595717"/>
            <a:ext cx="0" cy="136668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triangle" w="med" len="med"/>
            <a:tailEnd type="none" w="sm" len="sm"/>
          </a:ln>
        </p:spPr>
      </p:cxn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932684" y="2353921"/>
            <a:ext cx="736658" cy="68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633358" y="2405359"/>
            <a:ext cx="536059" cy="572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585027" y="4092265"/>
            <a:ext cx="989577" cy="976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5767562" y="4249365"/>
            <a:ext cx="677086" cy="60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500710" y="5556102"/>
            <a:ext cx="2998800" cy="81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93413" y="427751"/>
            <a:ext cx="92077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PREDIC: a digital medical device for personalising the treatment pathway for heart failure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500710" y="1431539"/>
            <a:ext cx="488430" cy="100871"/>
            <a:chOff x="471214" y="3208414"/>
            <a:chExt cx="658552" cy="136005"/>
          </a:xfrm>
        </p:grpSpPr>
        <p:sp>
          <p:nvSpPr>
            <p:cNvPr id="117" name="Google Shape;117;p3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500710" y="1799261"/>
            <a:ext cx="1778287" cy="893666"/>
          </a:xfrm>
          <a:prstGeom prst="roundRect">
            <a:avLst>
              <a:gd name="adj" fmla="val 313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2746396" y="1799261"/>
            <a:ext cx="1778287" cy="893666"/>
          </a:xfrm>
          <a:prstGeom prst="roundRect">
            <a:avLst>
              <a:gd name="adj" fmla="val 313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551145" y="1925339"/>
            <a:ext cx="16637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Patient data: clinical, biological, care pathway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2795222" y="1855192"/>
            <a:ext cx="16637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Risk score and personalisation of the post-hospitalisation pathway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689621" y="1799261"/>
            <a:ext cx="1778287" cy="893666"/>
          </a:xfrm>
          <a:prstGeom prst="roundRect">
            <a:avLst>
              <a:gd name="adj" fmla="val 3136"/>
            </a:avLst>
          </a:prstGeom>
          <a:solidFill>
            <a:srgbClr val="007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746914" y="2009662"/>
            <a:ext cx="16637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risk: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Enhanced</a:t>
            </a:r>
            <a:r>
              <a:rPr lang="fr-FR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pathway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689621" y="2907223"/>
            <a:ext cx="1778287" cy="893666"/>
          </a:xfrm>
          <a:prstGeom prst="roundRect">
            <a:avLst>
              <a:gd name="adj" fmla="val 313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746914" y="3117624"/>
            <a:ext cx="16637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Low risk: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Simplified care </a:t>
            </a:r>
            <a:r>
              <a:rPr lang="fr-FR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pathway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3"/>
          <p:cNvCxnSpPr/>
          <p:nvPr/>
        </p:nvCxnSpPr>
        <p:spPr>
          <a:xfrm>
            <a:off x="2333625" y="2273617"/>
            <a:ext cx="34766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3"/>
          <p:cNvCxnSpPr/>
          <p:nvPr/>
        </p:nvCxnSpPr>
        <p:spPr>
          <a:xfrm>
            <a:off x="4596765" y="2273617"/>
            <a:ext cx="100393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3"/>
          <p:cNvCxnSpPr/>
          <p:nvPr/>
        </p:nvCxnSpPr>
        <p:spPr>
          <a:xfrm>
            <a:off x="5372100" y="2273617"/>
            <a:ext cx="0" cy="1063466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3"/>
          <p:cNvCxnSpPr/>
          <p:nvPr/>
        </p:nvCxnSpPr>
        <p:spPr>
          <a:xfrm>
            <a:off x="5372100" y="3337083"/>
            <a:ext cx="228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3"/>
          <p:cNvSpPr/>
          <p:nvPr/>
        </p:nvSpPr>
        <p:spPr>
          <a:xfrm>
            <a:off x="8041672" y="1431539"/>
            <a:ext cx="3785409" cy="4532713"/>
          </a:xfrm>
          <a:prstGeom prst="roundRect">
            <a:avLst>
              <a:gd name="adj" fmla="val 1138"/>
            </a:avLst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p3"/>
          <p:cNvCxnSpPr/>
          <p:nvPr/>
        </p:nvCxnSpPr>
        <p:spPr>
          <a:xfrm>
            <a:off x="7531100" y="2273617"/>
            <a:ext cx="38148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5" name="Google Shape;135;p3"/>
          <p:cNvCxnSpPr/>
          <p:nvPr/>
        </p:nvCxnSpPr>
        <p:spPr>
          <a:xfrm>
            <a:off x="7531100" y="3337083"/>
            <a:ext cx="38148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3"/>
          <p:cNvSpPr/>
          <p:nvPr/>
        </p:nvSpPr>
        <p:spPr>
          <a:xfrm>
            <a:off x="8269420" y="1620712"/>
            <a:ext cx="595765" cy="595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8976988" y="1764706"/>
            <a:ext cx="9834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3"/>
          <p:cNvGrpSpPr/>
          <p:nvPr/>
        </p:nvGrpSpPr>
        <p:grpSpPr>
          <a:xfrm>
            <a:off x="8269419" y="2397999"/>
            <a:ext cx="2856300" cy="1057063"/>
            <a:chOff x="8221373" y="2729621"/>
            <a:chExt cx="2856300" cy="1057063"/>
          </a:xfrm>
        </p:grpSpPr>
        <p:sp>
          <p:nvSpPr>
            <p:cNvPr id="139" name="Google Shape;139;p3"/>
            <p:cNvSpPr txBox="1"/>
            <p:nvPr/>
          </p:nvSpPr>
          <p:spPr>
            <a:xfrm>
              <a:off x="8221374" y="2729621"/>
              <a:ext cx="9834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Patient: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8221373" y="2986284"/>
              <a:ext cx="28563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1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Avoid rehospitalisations</a:t>
              </a:r>
              <a:endParaRPr sz="12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Improve quality of life</a:t>
              </a:r>
              <a:endParaRPr sz="12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Roboto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Improve access to care</a:t>
              </a:r>
              <a:endParaRPr sz="12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3"/>
          <p:cNvGrpSpPr/>
          <p:nvPr/>
        </p:nvGrpSpPr>
        <p:grpSpPr>
          <a:xfrm>
            <a:off x="8269419" y="3554119"/>
            <a:ext cx="3475200" cy="1057063"/>
            <a:chOff x="8221373" y="3788478"/>
            <a:chExt cx="3475200" cy="1057063"/>
          </a:xfrm>
        </p:grpSpPr>
        <p:sp>
          <p:nvSpPr>
            <p:cNvPr id="142" name="Google Shape;142;p3"/>
            <p:cNvSpPr txBox="1"/>
            <p:nvPr/>
          </p:nvSpPr>
          <p:spPr>
            <a:xfrm>
              <a:off x="8221374" y="3788478"/>
              <a:ext cx="9834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Doctor: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8221373" y="4045141"/>
              <a:ext cx="3475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1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Save time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Reliable and transparent decision-making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Evidence-based recommendations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8269419" y="4742504"/>
            <a:ext cx="3557700" cy="1133786"/>
            <a:chOff x="8221373" y="4921726"/>
            <a:chExt cx="3557700" cy="1133786"/>
          </a:xfrm>
        </p:grpSpPr>
        <p:sp>
          <p:nvSpPr>
            <p:cNvPr id="145" name="Google Shape;145;p3"/>
            <p:cNvSpPr txBox="1"/>
            <p:nvPr/>
          </p:nvSpPr>
          <p:spPr>
            <a:xfrm>
              <a:off x="8221373" y="4921726"/>
              <a:ext cx="1522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Hospital: Direct ROI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8221373" y="5178389"/>
              <a:ext cx="3557700" cy="87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1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Reduced length of stay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Relieve pressure on emergency departments</a:t>
              </a:r>
              <a:endParaRPr sz="12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Roboto"/>
                <a:buChar char="•"/>
              </a:pPr>
              <a:r>
                <a:rPr lang="fr-FR" sz="1200" b="0" i="0" u="none" strike="noStrike" cap="none">
                  <a:solidFill>
                    <a:srgbClr val="3F3F3F"/>
                  </a:solidFill>
                  <a:latin typeface="Roboto"/>
                  <a:ea typeface="Roboto"/>
                  <a:cs typeface="Roboto"/>
                  <a:sym typeface="Roboto"/>
                </a:rPr>
                <a:t>Accelerate digital transition</a:t>
              </a:r>
              <a:endParaRPr sz="12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7" name="Google Shape;147;p3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8378553" y="1740567"/>
            <a:ext cx="371942" cy="3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2341300" y="2575821"/>
            <a:ext cx="576748" cy="57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202660" y="2572526"/>
            <a:ext cx="488150" cy="5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 descr="Bouclier coche avec un remplissage uni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2147760" y="5694403"/>
            <a:ext cx="539608" cy="539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1038375" y="5836214"/>
            <a:ext cx="105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On-premise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500710" y="4178761"/>
            <a:ext cx="6230289" cy="1247700"/>
          </a:xfrm>
          <a:prstGeom prst="roundRect">
            <a:avLst>
              <a:gd name="adj" fmla="val 5214"/>
            </a:avLst>
          </a:prstGeom>
          <a:solidFill>
            <a:srgbClr val="007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849260" y="4205824"/>
            <a:ext cx="564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medical devices </a:t>
            </a:r>
            <a:r>
              <a:rPr lang="fr-FR"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hospital use</a:t>
            </a:r>
            <a:endParaRPr sz="1400" b="1" i="1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Users</a:t>
            </a:r>
            <a:r>
              <a:rPr lang="fr-FR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fr-FR"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doctors </a:t>
            </a:r>
            <a:r>
              <a:rPr lang="fr-FR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treating patients with chronic heart failure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Secondary prevention </a:t>
            </a:r>
            <a:r>
              <a:rPr lang="fr-FR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fr-FR"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population-based approach</a:t>
            </a:r>
            <a:endParaRPr sz="1400" b="1" i="1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807bc70eeb_0_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52400" y="152400"/>
            <a:ext cx="6241925" cy="557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807bc70eeb_0_5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6546725" y="152400"/>
            <a:ext cx="5492874" cy="244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807bc70eeb_0_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6546725" y="3588654"/>
            <a:ext cx="5492875" cy="19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807bc70eeb_0_5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6394325" y="2760775"/>
            <a:ext cx="5797675" cy="6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807bc70eeb_0_5"/>
          <p:cNvSpPr txBox="1"/>
          <p:nvPr/>
        </p:nvSpPr>
        <p:spPr>
          <a:xfrm>
            <a:off x="4339389" y="6037375"/>
            <a:ext cx="7090611" cy="307777"/>
          </a:xfrm>
          <a:prstGeom prst="rect">
            <a:avLst/>
          </a:prstGeom>
          <a:noFill/>
          <a:ln w="28575" cap="flat" cmpd="sng">
            <a:solidFill>
              <a:srgbClr val="D3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of individual risk factors contributing to the risk of rehospitalisation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g3807bc70eeb_0_5"/>
          <p:cNvCxnSpPr>
            <a:stCxn id="163" idx="0"/>
          </p:cNvCxnSpPr>
          <p:nvPr/>
        </p:nvCxnSpPr>
        <p:spPr>
          <a:xfrm rot="10800000" flipH="1">
            <a:off x="7884695" y="2374375"/>
            <a:ext cx="729900" cy="3663000"/>
          </a:xfrm>
          <a:prstGeom prst="straightConnector1">
            <a:avLst/>
          </a:prstGeom>
          <a:noFill/>
          <a:ln w="28575" cap="flat" cmpd="sng">
            <a:solidFill>
              <a:srgbClr val="D32F2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g3807bc70eeb_0_5"/>
          <p:cNvSpPr txBox="1"/>
          <p:nvPr/>
        </p:nvSpPr>
        <p:spPr>
          <a:xfrm>
            <a:off x="393031" y="5636322"/>
            <a:ext cx="7267074" cy="307777"/>
          </a:xfrm>
          <a:prstGeom prst="rect">
            <a:avLst/>
          </a:prstGeom>
          <a:noFill/>
          <a:ln w="28575" cap="flat" cmpd="sng">
            <a:solidFill>
              <a:srgbClr val="D3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of individual risk of rehospitalisation within 90 days for heart failure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g3807bc70eeb_0_5"/>
          <p:cNvCxnSpPr/>
          <p:nvPr/>
        </p:nvCxnSpPr>
        <p:spPr>
          <a:xfrm rot="10800000">
            <a:off x="2189747" y="3176337"/>
            <a:ext cx="1790240" cy="2459985"/>
          </a:xfrm>
          <a:prstGeom prst="straightConnector1">
            <a:avLst/>
          </a:prstGeom>
          <a:noFill/>
          <a:ln w="28575" cap="flat" cmpd="sng">
            <a:solidFill>
              <a:srgbClr val="D32F2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4"/>
          <p:cNvGraphicFramePr/>
          <p:nvPr/>
        </p:nvGraphicFramePr>
        <p:xfrm>
          <a:off x="5240315" y="1431539"/>
          <a:ext cx="7154885" cy="431210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2" name="Google Shape;172;p4"/>
          <p:cNvSpPr txBox="1"/>
          <p:nvPr/>
        </p:nvSpPr>
        <p:spPr>
          <a:xfrm>
            <a:off x="7944849" y="4005117"/>
            <a:ext cx="1745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1,027 patients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VPN: 92%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7780329" y="2553541"/>
            <a:ext cx="2074858" cy="9553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4"/>
          <p:cNvGraphicFramePr/>
          <p:nvPr/>
        </p:nvGraphicFramePr>
        <p:xfrm>
          <a:off x="-802784" y="1431539"/>
          <a:ext cx="8443413" cy="4312103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75" name="Google Shape;175;p4"/>
          <p:cNvSpPr txBox="1"/>
          <p:nvPr/>
        </p:nvSpPr>
        <p:spPr>
          <a:xfrm>
            <a:off x="393413" y="427751"/>
            <a:ext cx="101023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PREDIC: Proven reliability in over 2,300 patients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"/>
          <p:cNvGrpSpPr/>
          <p:nvPr/>
        </p:nvGrpSpPr>
        <p:grpSpPr>
          <a:xfrm>
            <a:off x="500710" y="1013487"/>
            <a:ext cx="488430" cy="100871"/>
            <a:chOff x="471214" y="3208414"/>
            <a:chExt cx="658552" cy="136005"/>
          </a:xfrm>
        </p:grpSpPr>
        <p:sp>
          <p:nvSpPr>
            <p:cNvPr id="177" name="Google Shape;177;p4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81" name="Google Shape;181;p4" descr="Centre hospitalier universitaire de Montpellier — Wikipédia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2364136" y="2553540"/>
            <a:ext cx="2109575" cy="9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546014" y="4005116"/>
            <a:ext cx="1745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1,352 patients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VPN: 93%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1927595" y="5920407"/>
            <a:ext cx="8343951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Twice the specificity of standard clinical judgement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1807613" y="5845473"/>
            <a:ext cx="8463933" cy="58477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416050" y="1114358"/>
            <a:ext cx="93599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393413" y="427751"/>
            <a:ext cx="11544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Clinical validation: PREDIC outperforms cardiologists in specificity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5"/>
          <p:cNvGrpSpPr/>
          <p:nvPr/>
        </p:nvGrpSpPr>
        <p:grpSpPr>
          <a:xfrm>
            <a:off x="500710" y="1013487"/>
            <a:ext cx="488430" cy="100871"/>
            <a:chOff x="471214" y="3208414"/>
            <a:chExt cx="658552" cy="136005"/>
          </a:xfrm>
        </p:grpSpPr>
        <p:sp>
          <p:nvSpPr>
            <p:cNvPr id="192" name="Google Shape;192;p5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c76009255_0_106"/>
          <p:cNvSpPr txBox="1"/>
          <p:nvPr>
            <p:ph type="title"/>
          </p:nvPr>
        </p:nvSpPr>
        <p:spPr>
          <a:xfrm>
            <a:off x="421800" y="258950"/>
            <a:ext cx="1114233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864"/>
              </a:buClr>
              <a:buSzPts val="44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Market validation: 4 key partnerships currently being rolled out</a:t>
            </a:r>
            <a:endParaRPr sz="28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2" name="Google Shape;202;g38c76009255_0_106"/>
          <p:cNvSpPr/>
          <p:nvPr/>
        </p:nvSpPr>
        <p:spPr>
          <a:xfrm>
            <a:off x="500710" y="4159785"/>
            <a:ext cx="4812434" cy="1131901"/>
          </a:xfrm>
          <a:prstGeom prst="roundRect">
            <a:avLst>
              <a:gd name="adj" fmla="val 14519"/>
            </a:avLst>
          </a:prstGeom>
          <a:noFill/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g38c76009255_0_106"/>
          <p:cNvSpPr txBox="1"/>
          <p:nvPr/>
        </p:nvSpPr>
        <p:spPr>
          <a:xfrm>
            <a:off x="678305" y="4227910"/>
            <a:ext cx="3716684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AI Act ethical certification</a:t>
            </a:r>
            <a:endParaRPr sz="1800" b="1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Clausier and PIA validated with TSN</a:t>
            </a:r>
            <a:endParaRPr sz="1800" b="1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g38c76009255_0_106"/>
          <p:cNvSpPr/>
          <p:nvPr/>
        </p:nvSpPr>
        <p:spPr>
          <a:xfrm>
            <a:off x="5845490" y="2606581"/>
            <a:ext cx="5845800" cy="1336534"/>
          </a:xfrm>
          <a:prstGeom prst="roundRect">
            <a:avLst>
              <a:gd name="adj" fmla="val 6557"/>
            </a:avLst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g38c76009255_0_106"/>
          <p:cNvSpPr txBox="1"/>
          <p:nvPr/>
        </p:nvSpPr>
        <p:spPr>
          <a:xfrm>
            <a:off x="5845490" y="2674703"/>
            <a:ext cx="55643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4- Toulouse Digital Health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: cybersecurity, UX/UI</a:t>
            </a:r>
            <a:endParaRPr sz="1800" b="0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- Chalon sur Saône Hospital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: regional vision</a:t>
            </a:r>
            <a:endParaRPr sz="1800" b="0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- HNFC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: clinical validation</a:t>
            </a:r>
            <a:endParaRPr sz="1800" b="0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- Troyes Hospital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: medical and economic impact </a:t>
            </a:r>
            <a:endParaRPr sz="1800" b="0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38c76009255_0_106"/>
          <p:cNvSpPr/>
          <p:nvPr/>
        </p:nvSpPr>
        <p:spPr>
          <a:xfrm>
            <a:off x="500710" y="2606580"/>
            <a:ext cx="4812434" cy="1336534"/>
          </a:xfrm>
          <a:prstGeom prst="roundRect">
            <a:avLst>
              <a:gd name="adj" fmla="val 6185"/>
            </a:avLst>
          </a:prstGeom>
          <a:noFill/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38c76009255_0_106"/>
          <p:cNvSpPr txBox="1"/>
          <p:nvPr/>
        </p:nvSpPr>
        <p:spPr>
          <a:xfrm>
            <a:off x="733274" y="2828652"/>
            <a:ext cx="41054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Class IIb CE marking: 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currently being audited for approval (Q2 2026) + </a:t>
            </a: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QMS </a:t>
            </a:r>
            <a:r>
              <a:rPr lang="fr-FR"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already deployed</a:t>
            </a:r>
            <a:endParaRPr sz="1800" b="0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8" name="Google Shape;208;g38c76009255_0_106"/>
          <p:cNvGrpSpPr/>
          <p:nvPr/>
        </p:nvGrpSpPr>
        <p:grpSpPr>
          <a:xfrm>
            <a:off x="500710" y="1013487"/>
            <a:ext cx="488430" cy="100871"/>
            <a:chOff x="471214" y="3208414"/>
            <a:chExt cx="658552" cy="136005"/>
          </a:xfrm>
        </p:grpSpPr>
        <p:sp>
          <p:nvSpPr>
            <p:cNvPr id="209" name="Google Shape;209;g38c76009255_0_106"/>
            <p:cNvSpPr/>
            <p:nvPr/>
          </p:nvSpPr>
          <p:spPr>
            <a:xfrm>
              <a:off x="4712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g38c76009255_0_106"/>
            <p:cNvSpPr/>
            <p:nvPr/>
          </p:nvSpPr>
          <p:spPr>
            <a:xfrm>
              <a:off x="64266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g38c76009255_0_106"/>
            <p:cNvSpPr/>
            <p:nvPr/>
          </p:nvSpPr>
          <p:spPr>
            <a:xfrm>
              <a:off x="814114" y="3208414"/>
              <a:ext cx="136005" cy="136005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g38c76009255_0_106"/>
            <p:cNvSpPr/>
            <p:nvPr/>
          </p:nvSpPr>
          <p:spPr>
            <a:xfrm>
              <a:off x="993761" y="3208414"/>
              <a:ext cx="136005" cy="136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3" name="Google Shape;213;g38c76009255_0_106"/>
          <p:cNvSpPr/>
          <p:nvPr/>
        </p:nvSpPr>
        <p:spPr>
          <a:xfrm>
            <a:off x="500709" y="1538216"/>
            <a:ext cx="4812435" cy="672300"/>
          </a:xfrm>
          <a:prstGeom prst="roundRect">
            <a:avLst>
              <a:gd name="adj" fmla="val 14519"/>
            </a:avLst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g38c76009255_0_106"/>
          <p:cNvSpPr txBox="1"/>
          <p:nvPr/>
        </p:nvSpPr>
        <p:spPr>
          <a:xfrm>
            <a:off x="710936" y="1637725"/>
            <a:ext cx="3370436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Certifications</a:t>
            </a: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38c76009255_0_106"/>
          <p:cNvSpPr/>
          <p:nvPr/>
        </p:nvSpPr>
        <p:spPr>
          <a:xfrm>
            <a:off x="5845489" y="1543915"/>
            <a:ext cx="5845797" cy="672300"/>
          </a:xfrm>
          <a:prstGeom prst="roundRect">
            <a:avLst>
              <a:gd name="adj" fmla="val 14519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38c76009255_0_106"/>
          <p:cNvSpPr txBox="1"/>
          <p:nvPr/>
        </p:nvSpPr>
        <p:spPr>
          <a:xfrm>
            <a:off x="6032420" y="1656947"/>
            <a:ext cx="3370436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Traction Terrain (Pre-sales)</a:t>
            </a: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g38c76009255_0_106" descr="Une image contenant Police, logo, texte, Graphique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 l="24194" t="13855" r="19052" b="4502"/>
          <a:stretch/>
        </p:blipFill>
        <p:spPr>
          <a:xfrm>
            <a:off x="627870" y="5403839"/>
            <a:ext cx="1033010" cy="9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8c76009255_0_106" descr="Une image contenant texte, Police, symbole, blanc&#10;&#10;Le contenu généré par l’IA peut être incorrect."/>
          <p:cNvPicPr preferRelativeResize="0"/>
          <p:nvPr/>
        </p:nvPicPr>
        <p:blipFill rotWithShape="1">
          <a:blip r:embed="rId4">
            <a:alphaModFix/>
          </a:blip>
          <a:srcRect l="15665" t="12815" r="19974" b="6155"/>
          <a:stretch/>
        </p:blipFill>
        <p:spPr>
          <a:xfrm>
            <a:off x="9839903" y="5333222"/>
            <a:ext cx="1232034" cy="113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8c76009255_0_106" descr="Une image contenant Police, Graphique, logo, conception&#10;&#10;Le contenu généré par l’IA peut être incorrect."/>
          <p:cNvPicPr preferRelativeResize="0"/>
          <p:nvPr/>
        </p:nvPicPr>
        <p:blipFill rotWithShape="1">
          <a:blip r:embed="rId5">
            <a:alphaModFix/>
          </a:blip>
          <a:srcRect l="10696" t="-521" r="14183" b="30366"/>
          <a:stretch/>
        </p:blipFill>
        <p:spPr>
          <a:xfrm>
            <a:off x="6648537" y="5390535"/>
            <a:ext cx="2777614" cy="10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8c76009255_0_106" descr="Une image contenant texte, Police, blanc, conception&#10;&#10;Le contenu généré par l’IA peut être incorrect.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2074632" y="5563026"/>
            <a:ext cx="4160153" cy="67229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8c76009255_0_106"/>
          <p:cNvSpPr/>
          <p:nvPr/>
        </p:nvSpPr>
        <p:spPr>
          <a:xfrm>
            <a:off x="5845489" y="4159786"/>
            <a:ext cx="5845800" cy="1131902"/>
          </a:xfrm>
          <a:prstGeom prst="roundRect">
            <a:avLst>
              <a:gd name="adj" fmla="val 6557"/>
            </a:avLst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38c76009255_0_106"/>
          <p:cNvSpPr txBox="1"/>
          <p:nvPr/>
        </p:nvSpPr>
        <p:spPr>
          <a:xfrm>
            <a:off x="5992961" y="4227910"/>
            <a:ext cx="5698325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AAP Impact of DMNs (Montpellier University Hospital)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Marked interest from the French Society of Cardiology</a:t>
            </a:r>
            <a:endParaRPr sz="1800" b="1" i="0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/>
          <p:nvPr/>
        </p:nvSpPr>
        <p:spPr>
          <a:xfrm>
            <a:off x="1208850" y="4274050"/>
            <a:ext cx="3084000" cy="714313"/>
          </a:xfrm>
          <a:prstGeom prst="roundRect">
            <a:avLst>
              <a:gd name="adj" fmla="val 7185"/>
            </a:avLst>
          </a:prstGeom>
          <a:solidFill>
            <a:srgbClr val="FF797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208850" y="3265019"/>
            <a:ext cx="3084000" cy="804335"/>
          </a:xfrm>
          <a:prstGeom prst="roundRect">
            <a:avLst>
              <a:gd name="adj" fmla="val 10715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208850" y="2616200"/>
            <a:ext cx="3084000" cy="35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259227" y="329838"/>
            <a:ext cx="7673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ROI modelling for Champagne Sud Hospitals in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5851798" y="1366492"/>
            <a:ext cx="488370" cy="100797"/>
            <a:chOff x="471214" y="3208414"/>
            <a:chExt cx="658447" cy="135900"/>
          </a:xfrm>
        </p:grpSpPr>
        <p:sp>
          <p:nvSpPr>
            <p:cNvPr id="233" name="Google Shape;233;p6"/>
            <p:cNvSpPr/>
            <p:nvPr/>
          </p:nvSpPr>
          <p:spPr>
            <a:xfrm>
              <a:off x="4712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266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8141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93761" y="3208414"/>
              <a:ext cx="135900" cy="13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7" name="Google Shape;237;p6"/>
          <p:cNvSpPr/>
          <p:nvPr/>
        </p:nvSpPr>
        <p:spPr>
          <a:xfrm>
            <a:off x="1208850" y="1831356"/>
            <a:ext cx="3084000" cy="4103778"/>
          </a:xfrm>
          <a:prstGeom prst="roundRect">
            <a:avLst>
              <a:gd name="adj" fmla="val 2258"/>
            </a:avLst>
          </a:prstGeom>
          <a:noFill/>
          <a:ln w="19050" cap="flat" cmpd="sng">
            <a:solidFill>
              <a:srgbClr val="0089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ROI calculation for Champagne Sud Hospitals in 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9B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 307 patients, 10% readmission</a:t>
            </a:r>
            <a:r>
              <a:rPr lang="fr-FR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b="1" i="0" u="none" strike="noStrike" cap="none">
                <a:solidFill>
                  <a:srgbClr val="009B19"/>
                </a:solidFill>
                <a:latin typeface="Roboto"/>
                <a:ea typeface="Roboto"/>
                <a:cs typeface="Roboto"/>
                <a:sym typeface="Roboto"/>
              </a:rPr>
              <a:t>214 low-risk patients</a:t>
            </a: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early discharge by 1 day 🡺</a:t>
            </a:r>
            <a:r>
              <a:rPr lang="fr-FR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145 days freed up at constant revenue</a:t>
            </a: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14 in intensive care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>
                <a:solidFill>
                  <a:srgbClr val="F20000"/>
                </a:solidFill>
                <a:latin typeface="Roboto"/>
                <a:ea typeface="Roboto"/>
                <a:cs typeface="Roboto"/>
                <a:sym typeface="Roboto"/>
              </a:rPr>
              <a:t>93 high-risk patients</a:t>
            </a: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20% reduction in the risk of rehospitalisation 🡺</a:t>
            </a:r>
            <a:r>
              <a:rPr lang="fr-FR"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6 hospitalisations avoided 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Valuation based on average revenue observed at HCS and variable costs recorded.</a:t>
            </a:r>
            <a:endParaRPr sz="1200" b="0" i="0" u="none" strike="noStrike" cap="non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7528549" y="1976519"/>
            <a:ext cx="1344886" cy="12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6"/>
          <p:cNvGraphicFramePr/>
          <p:nvPr/>
        </p:nvGraphicFramePr>
        <p:xfrm>
          <a:off x="4617093" y="3852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{D69D4A95-BFE2-4F10-9410-C7EB4585B036}</a:tableStyleId>
              </a:tblPr>
              <a:tblGrid>
                <a:gridCol w="5698775"/>
                <a:gridCol w="1469025"/>
              </a:tblGrid>
              <a:tr h="50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Additional </a:t>
                      </a:r>
                      <a:r>
                        <a:rPr lang="fr-FR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revenue </a:t>
                      </a:r>
                      <a:r>
                        <a:rPr lang="fr-FR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 to the reduction in length of stay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 €81,745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50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Savings </a:t>
                      </a:r>
                      <a:r>
                        <a:rPr lang="fr-FR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linked to shorter length of stay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 €21,603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50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Lower revenue linked to the decrease in readmission rates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C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€28,465</a:t>
                      </a:r>
                      <a:endParaRPr sz="1400" b="1" u="none" strike="noStrike" cap="none">
                        <a:solidFill>
                          <a:srgbClr val="C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57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ROI of PREDIC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fr-FR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 €74,883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AA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1845734" y="4989230"/>
            <a:ext cx="8720666" cy="411112"/>
          </a:xfrm>
          <a:prstGeom prst="roundRect">
            <a:avLst>
              <a:gd name="adj" fmla="val 16667"/>
            </a:avLst>
          </a:prstGeom>
          <a:solidFill>
            <a:srgbClr val="8FFFF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1982604" y="5015854"/>
            <a:ext cx="844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 very quick return on investment (positive ROI &gt; licence cost)</a:t>
            </a: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2685189" y="5959685"/>
            <a:ext cx="1200032" cy="6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6671726" y="1499649"/>
            <a:ext cx="4229100" cy="3288683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Updates (technical and regulatory)</a:t>
            </a:r>
            <a:endParaRPr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 technical support</a:t>
            </a:r>
            <a:endParaRPr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 upgrades included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1105644" y="1508188"/>
            <a:ext cx="4229100" cy="3056539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&amp; Interoperability</a:t>
            </a:r>
            <a:endParaRPr/>
          </a:p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tests</a:t>
            </a:r>
            <a:endParaRPr/>
          </a:p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training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 txBox="1"/>
          <p:nvPr>
            <p:ph type="title"/>
          </p:nvPr>
        </p:nvSpPr>
        <p:spPr>
          <a:xfrm>
            <a:off x="838200" y="365125"/>
            <a:ext cx="105156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864"/>
              </a:buClr>
              <a:buSzPts val="44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 hybrid business model</a:t>
            </a:r>
            <a:endParaRPr sz="28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 l="0" t="34493" r="0" b="33147"/>
          <a:stretch/>
        </p:blipFill>
        <p:spPr>
          <a:xfrm>
            <a:off x="589637" y="5888866"/>
            <a:ext cx="1993900" cy="64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7"/>
          <p:cNvGrpSpPr/>
          <p:nvPr/>
        </p:nvGrpSpPr>
        <p:grpSpPr>
          <a:xfrm>
            <a:off x="5851815" y="1209326"/>
            <a:ext cx="488370" cy="100797"/>
            <a:chOff x="471214" y="3208414"/>
            <a:chExt cx="658447" cy="135900"/>
          </a:xfrm>
        </p:grpSpPr>
        <p:sp>
          <p:nvSpPr>
            <p:cNvPr id="253" name="Google Shape;253;p7"/>
            <p:cNvSpPr/>
            <p:nvPr/>
          </p:nvSpPr>
          <p:spPr>
            <a:xfrm>
              <a:off x="4712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266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814114" y="3208414"/>
              <a:ext cx="135900" cy="135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993761" y="3208414"/>
              <a:ext cx="135900" cy="13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7" name="Google Shape;257;p7"/>
          <p:cNvSpPr/>
          <p:nvPr/>
        </p:nvSpPr>
        <p:spPr>
          <a:xfrm>
            <a:off x="1105644" y="1508189"/>
            <a:ext cx="4229100" cy="567338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Commissioning</a:t>
            </a:r>
            <a:endParaRPr/>
          </a:p>
        </p:txBody>
      </p:sp>
      <p:pic>
        <p:nvPicPr>
          <p:cNvPr id="258" name="Google Shape;258;p7" descr="Binaire contour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219944" y="2285236"/>
            <a:ext cx="417650" cy="4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 descr="Terminal Cmd contour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1219944" y="2833257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 descr="Classe contour"/>
          <p:cNvPicPr preferRelativeResize="0"/>
          <p:nvPr/>
        </p:nvPicPr>
        <p:blipFill rotWithShape="1">
          <a:blip r:embed="rId7">
            <a:alphaModFix/>
          </a:blip>
          <a:srcRect l="0" t="0" r="0" b="0"/>
          <a:stretch/>
        </p:blipFill>
        <p:spPr>
          <a:xfrm>
            <a:off x="1219944" y="3412518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/>
          <p:nvPr/>
        </p:nvSpPr>
        <p:spPr>
          <a:xfrm>
            <a:off x="1105644" y="4229533"/>
            <a:ext cx="4229100" cy="567338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AAA3"/>
                </a:solidFill>
                <a:latin typeface="Arial"/>
                <a:ea typeface="Arial"/>
                <a:cs typeface="Arial"/>
                <a:sym typeface="Arial"/>
              </a:rPr>
              <a:t>Initial cost: €80k</a:t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6671726" y="1499650"/>
            <a:ext cx="4229100" cy="567338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 &amp; Upgrades</a:t>
            </a:r>
            <a:endParaRPr/>
          </a:p>
        </p:txBody>
      </p:sp>
      <p:sp>
        <p:nvSpPr>
          <p:cNvPr id="263" name="Google Shape;263;p7"/>
          <p:cNvSpPr/>
          <p:nvPr/>
        </p:nvSpPr>
        <p:spPr>
          <a:xfrm>
            <a:off x="6671726" y="4220994"/>
            <a:ext cx="4229100" cy="567338"/>
          </a:xfrm>
          <a:prstGeom prst="roundRect">
            <a:avLst>
              <a:gd name="adj" fmla="val 5541"/>
            </a:avLst>
          </a:prstGeom>
          <a:solidFill>
            <a:schemeClr val="accent1"/>
          </a:solidFill>
          <a:ln w="25400" cap="flat" cmpd="sng">
            <a:solidFill>
              <a:srgbClr val="676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AAA3"/>
                </a:solidFill>
                <a:latin typeface="Arial"/>
                <a:ea typeface="Arial"/>
                <a:cs typeface="Arial"/>
                <a:sym typeface="Arial"/>
              </a:rPr>
              <a:t>Annual cost: €32k</a:t>
            </a:r>
            <a:endParaRPr/>
          </a:p>
        </p:txBody>
      </p:sp>
      <p:pic>
        <p:nvPicPr>
          <p:cNvPr id="264" name="Google Shape;264;p7" descr="Organigramme circulaire contour"/>
          <p:cNvPicPr preferRelativeResize="0"/>
          <p:nvPr/>
        </p:nvPicPr>
        <p:blipFill rotWithShape="1">
          <a:blip r:embed="rId8">
            <a:alphaModFix/>
          </a:blip>
          <a:srcRect l="0" t="0" r="0" b="0"/>
          <a:stretch/>
        </p:blipFill>
        <p:spPr>
          <a:xfrm>
            <a:off x="6793444" y="3585185"/>
            <a:ext cx="473441" cy="47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 descr="Questions contour"/>
          <p:cNvPicPr preferRelativeResize="0"/>
          <p:nvPr/>
        </p:nvPicPr>
        <p:blipFill rotWithShape="1">
          <a:blip r:embed="rId9">
            <a:alphaModFix/>
          </a:blip>
          <a:srcRect l="0" t="0" r="0" b="0"/>
          <a:stretch/>
        </p:blipFill>
        <p:spPr>
          <a:xfrm>
            <a:off x="6822244" y="3032998"/>
            <a:ext cx="416882" cy="41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 descr="Répéter contour"/>
          <p:cNvPicPr preferRelativeResize="0"/>
          <p:nvPr/>
        </p:nvPicPr>
        <p:blipFill rotWithShape="1">
          <a:blip r:embed="rId10">
            <a:alphaModFix/>
          </a:blip>
          <a:srcRect l="0" t="0" r="0" b="0"/>
          <a:stretch/>
        </p:blipFill>
        <p:spPr>
          <a:xfrm>
            <a:off x="6822244" y="2407837"/>
            <a:ext cx="416881" cy="41688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 txBox="1"/>
          <p:nvPr/>
        </p:nvSpPr>
        <p:spPr>
          <a:xfrm>
            <a:off x="689112" y="5604135"/>
            <a:ext cx="31961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Current listings:</a:t>
            </a:r>
            <a:endParaRPr/>
          </a:p>
        </p:txBody>
      </p:sp>
      <p:sp>
        <p:nvSpPr>
          <p:cNvPr id="268" name="Google Shape;268;p7"/>
          <p:cNvSpPr txBox="1"/>
          <p:nvPr/>
        </p:nvSpPr>
        <p:spPr>
          <a:xfrm>
            <a:off x="5746651" y="5662725"/>
            <a:ext cx="546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62626"/>
                </a:solidFill>
              </a:rPr>
              <a:t>Unlimited number of users and patients</a:t>
            </a:r>
            <a:endParaRPr sz="1800" b="1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62626"/>
                </a:solidFill>
              </a:rPr>
              <a:t>Access to population indicators</a:t>
            </a:r>
            <a:endParaRPr sz="1800" b="1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37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4F2ED"/>
      </a:accent1>
      <a:accent2>
        <a:srgbClr val="00AAA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2024-11-07T13:33:09.0000000Z</dcterms:created>
  <dc:creator>Fahad Kashif</dc:creator>
  <keywords>, docId:3F93AA9C182A271FE108D38154FA9D84</keywords>
</coreProperties>
</file>