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7"/>
  </p:notesMasterIdLst>
  <p:sldIdLst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94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B0280-D27F-4935-8EAA-A5C07C3D1F1F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C8FE36-DD64-455C-BD91-53530A6D24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0201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BA8884-E115-4326-8D17-53C2D3A7ED5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6012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E0813E-8EFF-3C04-10A8-A728B18550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F98F94E-13ED-83D3-7120-B714104BCD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A781026-8D9E-3A8E-A109-77B8DA219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0C635-8B8A-453A-BA73-E1B32DBF4C9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98B55CB-7B36-E1B1-41CE-C6B960101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D6DA95-EFD3-FF2F-2EFC-5F6BA9DBA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8A26-FEA3-4D65-95DF-A3713086AD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068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C94F0E-7BB4-0C41-880A-0B3ED80A8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85F8C79-5047-A48D-0EC0-9B0811768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35ABC9C-2460-C938-EA66-2DC230F78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0C635-8B8A-453A-BA73-E1B32DBF4C9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682D43D-1BC2-73D6-54F5-14CE6A911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D7FCF2D-BAA9-7029-B8E6-027E11051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8A26-FEA3-4D65-95DF-A3713086AD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2449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3BC1AF-42A9-8C0D-ED21-111D46B6F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AD9D95C-84B1-9373-62AA-E8642B75B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E0D2A3D-35EF-1984-2DC1-7D72452D2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0C635-8B8A-453A-BA73-E1B32DBF4C9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C3436D5-D328-D04A-7659-166287619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DA8CCB8-A72B-46A4-C206-D166196CD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8A26-FEA3-4D65-95DF-A3713086AD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1542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7F60E8-4FFE-CB4C-F4C2-8188B768E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AD568B-BE58-C47A-3EDE-A7D0BE63FF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4345520-2E3F-39BC-DA75-9FED17948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B3FAE35-2C09-5560-2ACB-6062F2F36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0C635-8B8A-453A-BA73-E1B32DBF4C9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3A069F6-2DD7-174A-B75A-1CFC59AA8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1482425-E967-A200-CF15-D6BD1CD6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8A26-FEA3-4D65-95DF-A3713086AD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4761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26DBEF-DD2E-811E-E440-DC9A79E12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7682B9B-1202-A16C-7FD5-28A295EB2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CCD46A9-94E9-DB17-95C7-DD295DE47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02216E7-7E4E-4A15-88BA-D309D0C64B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71470EC-19B1-1A4C-B615-BF5B492478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A73C8E6-4C7A-E091-8A25-B8F3FBB80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0C635-8B8A-453A-BA73-E1B32DBF4C9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CDF8393-1FB2-5F07-145D-E1700DCA7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16E0C99-7478-EF09-03DC-E3F5FC350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8A26-FEA3-4D65-95DF-A3713086AD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55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723063-3DD9-11B7-38B4-3215E8A56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1C6762D-CBCB-64C0-2ECD-BD84F6A6E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0C635-8B8A-453A-BA73-E1B32DBF4C9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BEFE1CE-2B30-B31F-2899-A5E8315AE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2FE62D8-9110-ACB4-7BA5-3A3BF7496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8A26-FEA3-4D65-95DF-A3713086AD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0497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CBC521C-60B7-ADC0-2521-20EE30229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0C635-8B8A-453A-BA73-E1B32DBF4C9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5E31133-73AA-9004-592C-27DAD6A67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DC0B844-A6D8-621C-84E0-6E482C1A9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8A26-FEA3-4D65-95DF-A3713086AD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2556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9CAFCD-0AB3-0FAA-2E6C-0F47909CB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6889F95-193A-AA74-3A1A-1FFD70F2E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78A55B9-CF7C-8180-3AE3-8E286D86D8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6CFA9C5-AC05-1A59-D145-CCA7269F5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0C635-8B8A-453A-BA73-E1B32DBF4C9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81765A7-154C-2EE5-5B06-7ED98FF86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6FFC54F-8CDF-8F28-414F-C5DD14DD6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8A26-FEA3-4D65-95DF-A3713086AD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0877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EA4992-B5A8-2BCF-8706-4ED21315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F36BC5E-A32D-FDAD-9F98-4B7CE64177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A86A6D2-11D7-320C-6E6B-232CEF585E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BD22959-B227-3774-041A-D1A3E07F6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0C635-8B8A-453A-BA73-E1B32DBF4C9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14A3F6C-6A1F-4C83-7403-513D0EE54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F215C3F-F32B-8A9E-DB94-53A7DBA66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8A26-FEA3-4D65-95DF-A3713086AD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6403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09855B-C8C9-010E-D03E-4DC8DBEA1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695F9CA-A70C-CF93-F670-9282B75AD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F755F1E-72CC-F762-656D-06A599AE3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0C635-8B8A-453A-BA73-E1B32DBF4C9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D15EFB8-D12B-C27F-75A6-C9FE647C1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389F76E-936B-2D02-2437-2E6F2F285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8A26-FEA3-4D65-95DF-A3713086AD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8514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68D6B05-2C59-6D9C-B296-5229C55B0E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4C26F20-AD91-ABDA-8E57-D980E5086A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315E7C1-E682-327A-55E4-979E5E971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0C635-8B8A-453A-BA73-E1B32DBF4C9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A1A0BED-8DA6-C7CD-857D-0E8AB1030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57A088B-F18E-D36E-A317-43CA2B22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8A26-FEA3-4D65-95DF-A3713086AD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2630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3" indent="0">
              <a:buNone/>
              <a:defRPr sz="2000" b="1"/>
            </a:lvl2pPr>
            <a:lvl3pPr marL="914485" indent="0">
              <a:buNone/>
              <a:defRPr sz="1800" b="1"/>
            </a:lvl3pPr>
            <a:lvl4pPr marL="1371728" indent="0">
              <a:buNone/>
              <a:defRPr sz="1600" b="1"/>
            </a:lvl4pPr>
            <a:lvl5pPr marL="1828971" indent="0">
              <a:buNone/>
              <a:defRPr sz="1600" b="1"/>
            </a:lvl5pPr>
            <a:lvl6pPr marL="2286214" indent="0">
              <a:buNone/>
              <a:defRPr sz="1600" b="1"/>
            </a:lvl6pPr>
            <a:lvl7pPr marL="2743456" indent="0">
              <a:buNone/>
              <a:defRPr sz="1600" b="1"/>
            </a:lvl7pPr>
            <a:lvl8pPr marL="3200699" indent="0">
              <a:buNone/>
              <a:defRPr sz="1600" b="1"/>
            </a:lvl8pPr>
            <a:lvl9pPr marL="3657942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6168-AA8C-4210-9AE0-C0E62A795562}" type="datetimeFigureOut">
              <a:rPr lang="el-GR" smtClean="0"/>
              <a:t>5/10/2026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6E179-DF9D-471E-87FA-D4748374C47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50690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122363"/>
            <a:ext cx="103632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3" indent="0" algn="ctr">
              <a:buNone/>
              <a:defRPr sz="2000"/>
            </a:lvl2pPr>
            <a:lvl3pPr marL="914485" indent="0" algn="ctr">
              <a:buNone/>
              <a:defRPr sz="1800"/>
            </a:lvl3pPr>
            <a:lvl4pPr marL="1371728" indent="0" algn="ctr">
              <a:buNone/>
              <a:defRPr sz="1600"/>
            </a:lvl4pPr>
            <a:lvl5pPr marL="1828971" indent="0" algn="ctr">
              <a:buNone/>
              <a:defRPr sz="1600"/>
            </a:lvl5pPr>
            <a:lvl6pPr marL="2286214" indent="0" algn="ctr">
              <a:buNone/>
              <a:defRPr sz="1600"/>
            </a:lvl6pPr>
            <a:lvl7pPr marL="2743456" indent="0" algn="ctr">
              <a:buNone/>
              <a:defRPr sz="1600"/>
            </a:lvl7pPr>
            <a:lvl8pPr marL="3200699" indent="0" algn="ctr">
              <a:buNone/>
              <a:defRPr sz="1600"/>
            </a:lvl8pPr>
            <a:lvl9pPr marL="365794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6168-AA8C-4210-9AE0-C0E62A795562}" type="datetimeFigureOut">
              <a:rPr lang="el-GR" smtClean="0"/>
              <a:t>5/10/2026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6E179-DF9D-471E-87FA-D4748374C47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2211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80E549B-746D-1AFA-BC76-8B1F6361D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E945EB8-4C46-7AD0-E027-95DEFCAEF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C7262EA-7DAD-46B8-7AF4-16598DCCE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80C635-8B8A-453A-BA73-E1B32DBF4C9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A162506-E2BB-BE91-AA25-5F016FF9FD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D0F46A5-CAE3-2907-E297-A2E08CCF1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958A26-FEA3-4D65-95DF-A3713086AD0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0F6681F-2EA9-80BC-469D-B77243A7304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311775" y="6672580"/>
            <a:ext cx="1590675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l-PL" sz="8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K2 - Informacja wewnętrzna (Internal)</a:t>
            </a:r>
          </a:p>
        </p:txBody>
      </p:sp>
    </p:spTree>
    <p:extLst>
      <p:ext uri="{BB962C8B-B14F-4D97-AF65-F5344CB8AC3E}">
        <p14:creationId xmlns:p14="http://schemas.microsoft.com/office/powerpoint/2010/main" val="3319338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66168-AA8C-4210-9AE0-C0E62A795562}" type="datetimeFigureOut">
              <a:rPr lang="el-GR" smtClean="0"/>
              <a:t>5/10/2026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6E179-DF9D-471E-87FA-D4748374C478}" type="slidenum">
              <a:rPr lang="el-GR" smtClean="0"/>
              <a:t>‹#›</a:t>
            </a:fld>
            <a:endParaRPr lang="el-GR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C61515A-8724-C8F2-386E-655E5654D41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311775" y="6672580"/>
            <a:ext cx="1590675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l-PL" sz="8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K2 - Informacja wewnętrzna (Internal)</a:t>
            </a:r>
          </a:p>
        </p:txBody>
      </p:sp>
    </p:spTree>
    <p:extLst>
      <p:ext uri="{BB962C8B-B14F-4D97-AF65-F5344CB8AC3E}">
        <p14:creationId xmlns:p14="http://schemas.microsoft.com/office/powerpoint/2010/main" val="2348771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3" r:id="rId2"/>
  </p:sldLayoutIdLst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kern="1200">
          <a:solidFill>
            <a:schemeClr val="tx1"/>
          </a:solidFill>
          <a:latin typeface="+mn-lt"/>
          <a:ea typeface="+mn-ea"/>
          <a:cs typeface="+mn-cs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vania.rosas-magallanes@recherche.gouv.fr" TargetMode="External"/><Relationship Id="rId5" Type="http://schemas.openxmlformats.org/officeDocument/2006/relationships/hyperlink" Target="mailto:dagmara.robakowska-hyzorek@ncbr.gov.pl" TargetMode="External"/><Relationship Id="rId4" Type="http://schemas.openxmlformats.org/officeDocument/2006/relationships/hyperlink" Target="mailto:ewa.szkiladz@ncbr.gov.p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age.googleapis.com/b2match-as-1/5PRYY9wbeG11mcCSZn91frrG?X-Goog-Algorithm=GOOG4-RSA-SHA256&amp;X-Goog-Credential=b2matchd%40b2match-production.iam.gserviceaccount.com%2F20261005%2Fauto%2Fstorage%2Fgoog4_request&amp;X-Goog-Date=20261005T093802Z&amp;X-Goog-Expires=604799&amp;X-Goog-Signature=ae0f455fc69cd640b978bfa547b12fc931e25c7c3b377df90b1cb33b075b4b8dc4ce8ece31fc62efb5640b92c088d76c5591c2c876bfc00fe0b79c1c23e27c459b3fa08e7268f3281b7fddb812550a14c3e609d2007a235e9164bc1bde9864b260559f713878d224912b15b0bcd9f1c5e28ad169c77de5d1da12855665f3d383aca68c5b5d985a7984870f76d31d2cc7bce79dfad97e7084f48458be693694e0ae37d758808df79c17e9823cedbe9735e4c474ea26f7aa6ffc099107c7b5f3801d49de62fd04251f12569793b071380f36fd02cf42fe8571a31426c525ae5787e5dd9be0e78b7ec1aacfec140946e35dfc169805b5dc6c3d7142f9bd94160ab1&amp;X-Goog-SignedHeaders=host&amp;response-content-disposition=inline%3B+filename%3D%22BE-Pitch+template_2027.pptx%22%3B+filename%2A%3DUTF-8%27%27BE-Pitch%2520template_2027.pptx" TargetMode="External"/><Relationship Id="rId2" Type="http://schemas.openxmlformats.org/officeDocument/2006/relationships/hyperlink" Target="https://research-and-innovation.ec.europa.eu/document/download/36c7287d-d38f-4a96-94ca-0dfce1375a48_en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B1D4A1-169E-4700-A821-A1F8A4716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226" y="0"/>
            <a:ext cx="12241484" cy="70244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E35819-2A00-4161-8A38-E4D4393F9167}"/>
              </a:ext>
            </a:extLst>
          </p:cNvPr>
          <p:cNvSpPr txBox="1"/>
          <p:nvPr/>
        </p:nvSpPr>
        <p:spPr>
          <a:xfrm>
            <a:off x="5724592" y="2007521"/>
            <a:ext cx="5979728" cy="14214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716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9432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4147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8863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3579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8295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3010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7726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ts val="3409"/>
              </a:lnSpc>
              <a:spcBef>
                <a:spcPts val="602"/>
              </a:spcBef>
              <a:spcAft>
                <a:spcPts val="602"/>
              </a:spcAft>
              <a:defRPr/>
            </a:pPr>
            <a:r>
              <a:rPr lang="en-GB" sz="36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How to Prepare a Successful Pitch Presentation</a:t>
            </a:r>
            <a:endParaRPr lang="en-GB" sz="3600" b="1" noProof="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0" algn="ctr">
              <a:lnSpc>
                <a:spcPts val="3409"/>
              </a:lnSpc>
              <a:spcBef>
                <a:spcPts val="602"/>
              </a:spcBef>
              <a:spcAft>
                <a:spcPts val="602"/>
              </a:spcAft>
              <a:defRPr/>
            </a:pPr>
            <a:endParaRPr kumimoji="0" lang="en-US" sz="3208" b="1" i="0" u="none" strike="noStrike" kern="1200" cap="none" spc="0" normalizeH="0" baseline="3000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59D803-816A-4C2D-A4F1-2CC228E8ECE2}"/>
              </a:ext>
            </a:extLst>
          </p:cNvPr>
          <p:cNvCxnSpPr>
            <a:cxnSpLocks/>
          </p:cNvCxnSpPr>
          <p:nvPr/>
        </p:nvCxnSpPr>
        <p:spPr>
          <a:xfrm>
            <a:off x="6096000" y="3719020"/>
            <a:ext cx="4476183" cy="0"/>
          </a:xfrm>
          <a:prstGeom prst="line">
            <a:avLst/>
          </a:prstGeom>
          <a:ln w="19050">
            <a:solidFill>
              <a:srgbClr val="CE04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9173575-B114-4D0F-8D3F-F60BAE438C3F}"/>
              </a:ext>
            </a:extLst>
          </p:cNvPr>
          <p:cNvCxnSpPr/>
          <p:nvPr/>
        </p:nvCxnSpPr>
        <p:spPr>
          <a:xfrm flipV="1">
            <a:off x="9423418" y="5654704"/>
            <a:ext cx="0" cy="64088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2969FC5-D0DC-4326-B7DC-F158FAA6A4F1}"/>
              </a:ext>
            </a:extLst>
          </p:cNvPr>
          <p:cNvSpPr txBox="1"/>
          <p:nvPr/>
        </p:nvSpPr>
        <p:spPr>
          <a:xfrm>
            <a:off x="9423418" y="5654704"/>
            <a:ext cx="2488048" cy="404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716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9432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4147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8863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3579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8295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3010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7726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31" dirty="0" err="1">
                <a:solidFill>
                  <a:srgbClr val="C0084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www.healthncp.net</a:t>
            </a:r>
            <a:endParaRPr lang="el-GR" sz="2031" dirty="0">
              <a:solidFill>
                <a:srgbClr val="C00848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91A371C-B00D-25A5-11A5-46155D1FB323}"/>
              </a:ext>
            </a:extLst>
          </p:cNvPr>
          <p:cNvSpPr txBox="1"/>
          <p:nvPr/>
        </p:nvSpPr>
        <p:spPr>
          <a:xfrm>
            <a:off x="6096000" y="3855866"/>
            <a:ext cx="4572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602"/>
              </a:spcBef>
              <a:spcAft>
                <a:spcPts val="602"/>
              </a:spcAft>
              <a:defRPr/>
            </a:pPr>
            <a:r>
              <a:rPr lang="pl-PL" b="1" noProof="0" dirty="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Brokerage</a:t>
            </a:r>
            <a:r>
              <a:rPr lang="pl-PL" b="1" noProof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event </a:t>
            </a:r>
            <a:r>
              <a:rPr lang="pl-PL" b="1" noProof="0" dirty="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Pitching</a:t>
            </a:r>
            <a:r>
              <a:rPr lang="pl-PL" b="1" noProof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b="1" noProof="0" dirty="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session</a:t>
            </a:r>
            <a:r>
              <a:rPr lang="pl-PL" b="1" noProof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lvl="0" algn="ctr">
              <a:spcBef>
                <a:spcPts val="602"/>
              </a:spcBef>
              <a:spcAft>
                <a:spcPts val="602"/>
              </a:spcAft>
              <a:defRPr/>
            </a:pPr>
            <a:r>
              <a:rPr lang="en-GB" b="1" noProof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r>
              <a:rPr lang="pl-PL" b="1" noProof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</a:t>
            </a:r>
            <a:r>
              <a:rPr lang="en-GB" b="1" noProof="0" dirty="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</a:t>
            </a:r>
            <a:r>
              <a:rPr lang="en-GB" b="1" noProof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and 2</a:t>
            </a:r>
            <a:r>
              <a:rPr lang="pl-PL" b="1" noProof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</a:t>
            </a:r>
            <a:r>
              <a:rPr lang="en-GB" b="1" noProof="0" dirty="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</a:t>
            </a:r>
            <a:r>
              <a:rPr lang="en-GB" b="1" noProof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l-PL" b="1" noProof="0" dirty="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November</a:t>
            </a:r>
            <a:r>
              <a:rPr lang="en-GB" b="1" noProof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2026 </a:t>
            </a:r>
          </a:p>
          <a:p>
            <a:pPr algn="ctr">
              <a:spcBef>
                <a:spcPts val="602"/>
              </a:spcBef>
              <a:spcAft>
                <a:spcPts val="602"/>
              </a:spcAft>
              <a:defRPr/>
            </a:pPr>
            <a:r>
              <a:rPr lang="cs-CZ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10:00-11:30 </a:t>
            </a:r>
            <a:r>
              <a:rPr lang="en-GB" b="1" noProof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CET</a:t>
            </a:r>
            <a:r>
              <a:rPr lang="cs-CZ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; On-line</a:t>
            </a:r>
            <a:endParaRPr lang="en-GB" b="1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0" algn="ctr">
              <a:spcBef>
                <a:spcPts val="602"/>
              </a:spcBef>
              <a:spcAft>
                <a:spcPts val="602"/>
              </a:spcAft>
              <a:defRPr/>
            </a:pPr>
            <a:endParaRPr lang="cs-CZ" b="1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0B627FC-BA76-CBC7-5E53-4F9053E0398D}"/>
              </a:ext>
            </a:extLst>
          </p:cNvPr>
          <p:cNvSpPr txBox="1"/>
          <p:nvPr/>
        </p:nvSpPr>
        <p:spPr>
          <a:xfrm>
            <a:off x="4685988" y="5593199"/>
            <a:ext cx="47374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rgbClr val="002060"/>
                </a:solidFill>
              </a:rPr>
              <a:t>Deadline </a:t>
            </a:r>
            <a:r>
              <a:rPr lang="pl-PL" b="1" dirty="0">
                <a:solidFill>
                  <a:srgbClr val="002060"/>
                </a:solidFill>
              </a:rPr>
              <a:t>13</a:t>
            </a:r>
            <a:r>
              <a:rPr lang="en-GB" b="1" noProof="0" dirty="0" err="1">
                <a:solidFill>
                  <a:srgbClr val="002060"/>
                </a:solidFill>
              </a:rPr>
              <a:t>th</a:t>
            </a:r>
            <a:r>
              <a:rPr lang="en-GB" b="1" noProof="0" dirty="0">
                <a:solidFill>
                  <a:srgbClr val="002060"/>
                </a:solidFill>
              </a:rPr>
              <a:t> January 2026</a:t>
            </a:r>
          </a:p>
          <a:p>
            <a:r>
              <a:rPr lang="en-GB" b="1" noProof="0" dirty="0">
                <a:solidFill>
                  <a:srgbClr val="002060"/>
                </a:solidFill>
              </a:rPr>
              <a:t>Send your pitch to: </a:t>
            </a:r>
            <a:r>
              <a:rPr lang="fr-FR" dirty="0">
                <a:hlinkClick r:id="rId4"/>
              </a:rPr>
              <a:t>ewa.szkiladz@ncbr.gov.pl</a:t>
            </a:r>
            <a:r>
              <a:rPr lang="cs-CZ" dirty="0"/>
              <a:t> and </a:t>
            </a:r>
            <a:r>
              <a:rPr lang="pl-PL" dirty="0">
                <a:hlinkClick r:id="rId5"/>
              </a:rPr>
              <a:t>dagmara.robakowska-hyzorek@ncbr.gov.pl</a:t>
            </a:r>
            <a:r>
              <a:rPr lang="pl-PL" dirty="0"/>
              <a:t> and </a:t>
            </a:r>
            <a:r>
              <a:rPr lang="pl-PL" dirty="0">
                <a:hlinkClick r:id="rId6"/>
              </a:rPr>
              <a:t>vania.rosas-magallanes@recherche.gouv.fr</a:t>
            </a:r>
            <a:endParaRPr lang="pl-PL" dirty="0"/>
          </a:p>
          <a:p>
            <a:endParaRPr lang="cs-CZ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929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3">
            <a:extLst>
              <a:ext uri="{FF2B5EF4-FFF2-40B4-BE49-F238E27FC236}">
                <a16:creationId xmlns:a16="http://schemas.microsoft.com/office/drawing/2014/main" id="{92B3653D-138C-446D-A0FE-8863B6196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948" y="-139693"/>
            <a:ext cx="7071950" cy="1492968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716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9432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4147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8863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3579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8295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3010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7726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Before you Pitch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738C1-2351-6B80-3D6E-2CF66684C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9173" y="2140139"/>
            <a:ext cx="8727899" cy="3684588"/>
          </a:xfrm>
        </p:spPr>
        <p:txBody>
          <a:bodyPr>
            <a:normAutofit lnSpcReduction="10000"/>
          </a:bodyPr>
          <a:lstStyle>
            <a:defPPr>
              <a:defRPr lang="en-US"/>
            </a:defPPr>
            <a:lvl1pPr marL="0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716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9432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4147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8863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3579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8295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3010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7726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848"/>
              </a:buClr>
              <a:buFont typeface="Wingdings" panose="05000000000000000000" pitchFamily="2" charset="2"/>
              <a:buChar char="ü"/>
            </a:pPr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Choose the topic(s) carefully 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within calls</a:t>
            </a:r>
            <a:r>
              <a:rPr lang="cs-CZ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cs-CZ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2"/>
              </a:rPr>
              <a:t>WP Health 2027 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 want to participate in</a:t>
            </a:r>
            <a:endParaRPr lang="cs-CZ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Clr>
                <a:srgbClr val="C00848"/>
              </a:buClr>
              <a:buFont typeface="Wingdings" panose="05000000000000000000" pitchFamily="2" charset="2"/>
              <a:buChar char="ü"/>
            </a:pP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Read the topic carefully and think about </a:t>
            </a:r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how you could contribute to the consortium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to fulfil the expected outcomes</a:t>
            </a:r>
            <a:r>
              <a:rPr lang="cs-CZ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GB" sz="2000" b="1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is the solution/idea you are bringing</a:t>
            </a:r>
            <a:endParaRPr lang="en-GB" sz="20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Clr>
                <a:srgbClr val="C00848"/>
              </a:buClr>
              <a:buFont typeface="Wingdings" panose="05000000000000000000" pitchFamily="2" charset="2"/>
              <a:buChar char="ü"/>
            </a:pP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Think about </a:t>
            </a:r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specific expertise you can offer 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a potential partner</a:t>
            </a:r>
          </a:p>
          <a:p>
            <a:pPr>
              <a:buClr>
                <a:srgbClr val="C00848"/>
              </a:buClr>
              <a:buFont typeface="Wingdings" panose="05000000000000000000" pitchFamily="2" charset="2"/>
              <a:buChar char="ü"/>
            </a:pPr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Realistically consider your capacity 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that can be committed to a new project</a:t>
            </a:r>
            <a:endParaRPr lang="cs-CZ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Clr>
                <a:srgbClr val="C00848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role will you play in the future project, will you be a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partner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coordinator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lang="cs-CZ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Clr>
                <a:srgbClr val="C00848"/>
              </a:buClr>
              <a:buFont typeface="Wingdings" panose="05000000000000000000" pitchFamily="2" charset="2"/>
              <a:buChar char="ü"/>
            </a:pPr>
            <a:r>
              <a:rPr lang="en-GB" sz="2000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 the presentation use the </a:t>
            </a:r>
            <a:r>
              <a:rPr lang="en-GB" sz="2000" b="1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template</a:t>
            </a:r>
            <a:endParaRPr lang="en-GB" sz="2000" b="1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Clr>
                <a:srgbClr val="C00848"/>
              </a:buClr>
              <a:buFont typeface="Wingdings" panose="05000000000000000000" pitchFamily="2" charset="2"/>
              <a:buChar char="ü"/>
            </a:pPr>
            <a:endParaRPr lang="en-GB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01C954-A417-2603-0DC5-A3B876364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194" y="1353275"/>
            <a:ext cx="8323947" cy="619840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716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9432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4147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8863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3579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8295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3010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7726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2807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lv-LV" sz="24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First steps</a:t>
            </a:r>
          </a:p>
        </p:txBody>
      </p:sp>
      <p:pic>
        <p:nvPicPr>
          <p:cNvPr id="10" name="Grafický objekt 9" descr="Trefa do černého se souvislou výplní">
            <a:extLst>
              <a:ext uri="{FF2B5EF4-FFF2-40B4-BE49-F238E27FC236}">
                <a16:creationId xmlns:a16="http://schemas.microsoft.com/office/drawing/2014/main" id="{A2226027-ACBF-2DBA-8535-0FD57E5FEE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00650" y="329285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4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F99615-29A1-5DF9-FC1D-2B4079BDC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1999" y="365127"/>
            <a:ext cx="8053389" cy="528953"/>
          </a:xfrm>
        </p:spPr>
        <p:txBody>
          <a:bodyPr>
            <a:normAutofit/>
          </a:bodyPr>
          <a:lstStyle/>
          <a:p>
            <a:r>
              <a:rPr lang="en-GB" sz="2400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How to make your pitch deck standout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35DF151-51A0-1737-E749-867A37517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1732085"/>
            <a:ext cx="5499098" cy="4332960"/>
          </a:xfrm>
        </p:spPr>
        <p:txBody>
          <a:bodyPr>
            <a:normAutofit lnSpcReduction="10000"/>
          </a:bodyPr>
          <a:lstStyle/>
          <a:p>
            <a:pPr>
              <a:buClr>
                <a:srgbClr val="C00848"/>
              </a:buClr>
              <a:buFont typeface="Wingdings" panose="05000000000000000000" pitchFamily="2" charset="2"/>
              <a:buChar char="ü"/>
            </a:pPr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Show your value</a:t>
            </a:r>
            <a:r>
              <a:rPr lang="cs-CZ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-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makes your team stand out</a:t>
            </a:r>
            <a:r>
              <a:rPr lang="cs-CZ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>
              <a:buClr>
                <a:srgbClr val="C00848"/>
              </a:buClr>
              <a:buFont typeface="Wingdings" panose="05000000000000000000" pitchFamily="2" charset="2"/>
              <a:buChar char="ü"/>
            </a:pPr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Demonstrate your competence</a:t>
            </a:r>
            <a:r>
              <a:rPr lang="cs-CZ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– 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show that you understand the objectives of the topic</a:t>
            </a:r>
            <a:endParaRPr lang="cs-CZ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Clr>
                <a:srgbClr val="C00848"/>
              </a:buClr>
              <a:buFont typeface="Wingdings" panose="05000000000000000000" pitchFamily="2" charset="2"/>
              <a:buChar char="ü"/>
            </a:pPr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Highlight novelty, feasibility, and fit with the given topic</a:t>
            </a:r>
          </a:p>
          <a:p>
            <a:pPr>
              <a:buClr>
                <a:srgbClr val="C00848"/>
              </a:buClr>
              <a:buFont typeface="Wingdings" panose="05000000000000000000" pitchFamily="2" charset="2"/>
              <a:buChar char="ü"/>
            </a:pPr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Work on trust </a:t>
            </a: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build on what you have</a:t>
            </a:r>
            <a:endParaRPr lang="cs-CZ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GB" sz="2000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highlight your relevant results – involvement in previous/ongoing projects </a:t>
            </a:r>
            <a:endParaRPr lang="cs-CZ" sz="2000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GB" sz="2000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highlight relevant partners/alliances you have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cs-CZ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 requirements for additional partners if needed</a:t>
            </a:r>
            <a:endParaRPr lang="en-GB" sz="2000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GB" sz="2000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</a:t>
            </a:r>
          </a:p>
          <a:p>
            <a:endParaRPr lang="cs-CZ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59BA5BD-0B2E-9BF2-354B-E140257A4A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380457"/>
            <a:ext cx="5183188" cy="3684588"/>
          </a:xfrm>
        </p:spPr>
        <p:txBody>
          <a:bodyPr>
            <a:normAutofit lnSpcReduction="10000"/>
          </a:bodyPr>
          <a:lstStyle/>
          <a:p>
            <a:pPr>
              <a:buClr>
                <a:srgbClr val="C00848"/>
              </a:buClr>
              <a:buFont typeface="Wingdings" panose="05000000000000000000" pitchFamily="2" charset="2"/>
              <a:buChar char="ü"/>
            </a:pPr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Avoid boring</a:t>
            </a:r>
          </a:p>
          <a:p>
            <a:pPr marL="0" indent="0">
              <a:buNone/>
            </a:pPr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 not make your pitch deck text heavy</a:t>
            </a:r>
          </a:p>
          <a:p>
            <a:pPr marL="0" indent="0">
              <a:buNone/>
            </a:pPr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Make the pitch deck clear and simple</a:t>
            </a:r>
          </a:p>
          <a:p>
            <a:pPr marL="0" indent="0">
              <a:buNone/>
            </a:pP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Try to catch the attention of the audience</a:t>
            </a:r>
            <a:r>
              <a:rPr lang="cs-CZ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0" indent="0">
              <a:buNone/>
            </a:pPr>
            <a:r>
              <a:rPr lang="en-GB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Communicate effectively</a:t>
            </a:r>
          </a:p>
          <a:p>
            <a:pPr marL="0" indent="0">
              <a:buNone/>
            </a:pPr>
            <a:r>
              <a:rPr lang="cs-CZ" sz="2000" kern="1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</a:t>
            </a:r>
            <a:r>
              <a:rPr lang="en-GB" sz="2000" kern="1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Demonstrate enthusiasm</a:t>
            </a:r>
            <a:endParaRPr lang="cs-CZ" sz="2000" kern="1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 not use video, animation, etc. </a:t>
            </a:r>
            <a:r>
              <a:rPr lang="cs-CZ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 may be incompatible with the IT system used.</a:t>
            </a:r>
            <a:endParaRPr lang="en-GB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Immagine 3" descr="Training-icon_droite.png">
            <a:extLst>
              <a:ext uri="{FF2B5EF4-FFF2-40B4-BE49-F238E27FC236}">
                <a16:creationId xmlns:a16="http://schemas.microsoft.com/office/drawing/2014/main" id="{B425C4F2-CC9C-6015-25D5-A654FA13F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71977" y="101600"/>
            <a:ext cx="3520023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4711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738C1-2351-6B80-3D6E-2CF66684C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160" y="1155504"/>
            <a:ext cx="11155680" cy="5051743"/>
          </a:xfrm>
        </p:spPr>
        <p:txBody>
          <a:bodyPr>
            <a:normAutofit lnSpcReduction="10000"/>
          </a:bodyPr>
          <a:lstStyle>
            <a:defPPr>
              <a:defRPr lang="en-US"/>
            </a:defPPr>
            <a:lvl1pPr marL="0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716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9432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4147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8863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3579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8295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3010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7726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en-GB" sz="1800" b="1" dirty="0">
                <a:solidFill>
                  <a:srgbClr val="C008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 PREPARED </a:t>
            </a:r>
          </a:p>
          <a:p>
            <a:pPr indent="0">
              <a:buNone/>
            </a:pP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Make a </a:t>
            </a:r>
            <a:r>
              <a:rPr lang="en-GB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list of (call related) things you want to say to establish connection </a:t>
            </a: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with potential consortia partner</a:t>
            </a:r>
          </a:p>
          <a:p>
            <a:pPr indent="0">
              <a:buNone/>
            </a:pP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Prepare in such a way that you will </a:t>
            </a:r>
            <a:r>
              <a:rPr lang="en-GB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speak naturally </a:t>
            </a: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during the pitch; avoid reading or assisted reading </a:t>
            </a:r>
          </a:p>
          <a:p>
            <a:pPr indent="0">
              <a:buNone/>
            </a:pPr>
            <a:r>
              <a:rPr lang="en-GB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Practice the presentation in front of externals </a:t>
            </a: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who are not familiar with your part of the project and ask them for feedback</a:t>
            </a:r>
          </a:p>
          <a:p>
            <a:pPr indent="0">
              <a:buNone/>
            </a:pPr>
            <a:endParaRPr lang="en-GB" sz="1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indent="0">
              <a:buNone/>
            </a:pPr>
            <a:r>
              <a:rPr lang="en-GB" sz="1800" b="1" dirty="0">
                <a:solidFill>
                  <a:srgbClr val="C008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TIMING IS CRUCIAL</a:t>
            </a:r>
            <a:r>
              <a:rPr lang="cs-CZ" sz="1800" b="1" dirty="0">
                <a:solidFill>
                  <a:srgbClr val="C008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– </a:t>
            </a:r>
            <a:r>
              <a:rPr lang="en-GB" sz="1800" b="1" noProof="0" dirty="0">
                <a:solidFill>
                  <a:srgbClr val="C008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 have 5 minutes max.</a:t>
            </a:r>
          </a:p>
          <a:p>
            <a:pPr indent="0">
              <a:buNone/>
            </a:pPr>
            <a:r>
              <a:rPr lang="en-GB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Practice your presentation </a:t>
            </a: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much as possible to fit the timing</a:t>
            </a:r>
          </a:p>
          <a:p>
            <a:pPr indent="0">
              <a:buNone/>
            </a:pPr>
            <a:endParaRPr lang="en-GB" sz="1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indent="0">
              <a:buNone/>
            </a:pPr>
            <a:r>
              <a:rPr lang="en-GB" sz="1800" b="1" cap="all" dirty="0">
                <a:solidFill>
                  <a:srgbClr val="C008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prepare for the unexpected</a:t>
            </a:r>
          </a:p>
          <a:p>
            <a:pPr indent="0">
              <a:buNone/>
            </a:pP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Test </a:t>
            </a:r>
            <a:r>
              <a:rPr lang="en-US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audio, camera, and timing</a:t>
            </a:r>
            <a:endParaRPr lang="cs-CZ" sz="1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indent="0">
              <a:buNone/>
            </a:pPr>
            <a:endParaRPr lang="en-GB" sz="1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indent="0">
              <a:buNone/>
            </a:pPr>
            <a:r>
              <a:rPr lang="en-GB" sz="1800" b="1" dirty="0">
                <a:solidFill>
                  <a:srgbClr val="C008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LEAVE A GOOD IMPRESSION</a:t>
            </a:r>
          </a:p>
          <a:p>
            <a:pPr indent="0">
              <a:buNone/>
            </a:pP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 sure to conclude your presentation with engaging and interesting closing remarks that will leave a good impression on your audience</a:t>
            </a:r>
            <a:r>
              <a:rPr lang="en-GB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01C954-A417-2603-0DC5-A3B876364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58424" y="184795"/>
            <a:ext cx="8323947" cy="619840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716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9432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4147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8863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3579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8295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3010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7726" algn="l" defTabSz="514716" rtl="0" eaLnBrk="1" latinLnBrk="0" hangingPunct="1">
              <a:defRPr sz="20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2807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noProof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Still important – BE PREPARED</a:t>
            </a:r>
            <a:endParaRPr lang="en-GB" sz="2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1" name="Grafický objekt 10" descr="Budík se souvislou výplní">
            <a:extLst>
              <a:ext uri="{FF2B5EF4-FFF2-40B4-BE49-F238E27FC236}">
                <a16:creationId xmlns:a16="http://schemas.microsoft.com/office/drawing/2014/main" id="{CCAFF61E-A037-0622-52A5-3B2593A2EC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63197" y="2971800"/>
            <a:ext cx="914400" cy="914400"/>
          </a:xfrm>
          <a:prstGeom prst="rect">
            <a:avLst/>
          </a:prstGeom>
        </p:spPr>
      </p:pic>
      <p:pic>
        <p:nvPicPr>
          <p:cNvPr id="8" name="Grafický objekt 7" descr="Symbol zvednutého palce se souvislou výplní">
            <a:extLst>
              <a:ext uri="{FF2B5EF4-FFF2-40B4-BE49-F238E27FC236}">
                <a16:creationId xmlns:a16="http://schemas.microsoft.com/office/drawing/2014/main" id="{EAD9A95C-AD51-9C0E-3B91-8069E748D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40211" y="5702496"/>
            <a:ext cx="711981" cy="71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4392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425</Words>
  <Application>Microsoft Office PowerPoint</Application>
  <PresentationFormat>Panoramiczny</PresentationFormat>
  <Paragraphs>46</Paragraphs>
  <Slides>4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4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Calibri Light</vt:lpstr>
      <vt:lpstr>Roboto</vt:lpstr>
      <vt:lpstr>Wingdings</vt:lpstr>
      <vt:lpstr>Motiv Office</vt:lpstr>
      <vt:lpstr>Office Theme</vt:lpstr>
      <vt:lpstr>Prezentacja programu PowerPoint</vt:lpstr>
      <vt:lpstr>Before you Pitch</vt:lpstr>
      <vt:lpstr>How to make your pitch deck standout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Vrajova Monika TC</dc:creator>
  <cp:lastModifiedBy>Dagmara Robakowska-Hyżorek</cp:lastModifiedBy>
  <cp:revision>14</cp:revision>
  <dcterms:created xsi:type="dcterms:W3CDTF">2025-12-02T12:55:30Z</dcterms:created>
  <dcterms:modified xsi:type="dcterms:W3CDTF">2026-10-05T09:39:09Z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b72bd6a-5f70-4f6e-be10-f745206756ad_Enabled">
    <vt:lpwstr>true</vt:lpwstr>
  </property>
  <property fmtid="{D5CDD505-2E9C-101B-9397-08002B2CF9AE}" pid="3" name="MSIP_Label_8b72bd6a-5f70-4f6e-be10-f745206756ad_SetDate">
    <vt:lpwstr>2025-12-12T06:48:50Z</vt:lpwstr>
  </property>
  <property fmtid="{D5CDD505-2E9C-101B-9397-08002B2CF9AE}" pid="4" name="MSIP_Label_8b72bd6a-5f70-4f6e-be10-f745206756ad_Method">
    <vt:lpwstr>Standard</vt:lpwstr>
  </property>
  <property fmtid="{D5CDD505-2E9C-101B-9397-08002B2CF9AE}" pid="5" name="MSIP_Label_8b72bd6a-5f70-4f6e-be10-f745206756ad_Name">
    <vt:lpwstr>K2 - informacja wewnętrzna</vt:lpwstr>
  </property>
  <property fmtid="{D5CDD505-2E9C-101B-9397-08002B2CF9AE}" pid="6" name="MSIP_Label_8b72bd6a-5f70-4f6e-be10-f745206756ad_SiteId">
    <vt:lpwstr>114511be-be5b-44a7-b2ab-a51e832dea9d</vt:lpwstr>
  </property>
  <property fmtid="{D5CDD505-2E9C-101B-9397-08002B2CF9AE}" pid="7" name="MSIP_Label_8b72bd6a-5f70-4f6e-be10-f745206756ad_ActionId">
    <vt:lpwstr>1634a31c-2a71-4e98-bbca-979970972d1a</vt:lpwstr>
  </property>
  <property fmtid="{D5CDD505-2E9C-101B-9397-08002B2CF9AE}" pid="8" name="MSIP_Label_8b72bd6a-5f70-4f6e-be10-f745206756ad_ContentBits">
    <vt:lpwstr>2</vt:lpwstr>
  </property>
  <property fmtid="{D5CDD505-2E9C-101B-9397-08002B2CF9AE}" pid="9" name="MSIP_Label_8b72bd6a-5f70-4f6e-be10-f745206756ad_Tag">
    <vt:lpwstr>10, 3, 0, 1</vt:lpwstr>
  </property>
  <property fmtid="{D5CDD505-2E9C-101B-9397-08002B2CF9AE}" pid="10" name="ClassificationContentMarkingFooterLocations">
    <vt:lpwstr>Motiv Office:8\Office Theme:8</vt:lpwstr>
  </property>
  <property fmtid="{D5CDD505-2E9C-101B-9397-08002B2CF9AE}" pid="11" name="ClassificationContentMarkingFooterText">
    <vt:lpwstr>K2 - Informacja wewnętrzna (Internal)</vt:lpwstr>
  </property>
</Properties>
</file>