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69" r:id="rId13"/>
    <p:sldId id="267" r:id="rId14"/>
    <p:sldId id="270" r:id="rId15"/>
    <p:sldId id="271" r:id="rId16"/>
    <p:sldId id="272" r:id="rId17"/>
    <p:sldId id="277" r:id="rId18"/>
    <p:sldId id="276" r:id="rId19"/>
    <p:sldId id="274" r:id="rId20"/>
    <p:sldId id="273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FE0000"/>
    <a:srgbClr val="D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00" autoAdjust="0"/>
    <p:restoredTop sz="94689" autoAdjust="0"/>
  </p:normalViewPr>
  <p:slideViewPr>
    <p:cSldViewPr>
      <p:cViewPr varScale="1">
        <p:scale>
          <a:sx n="64" d="100"/>
          <a:sy n="64" d="100"/>
        </p:scale>
        <p:origin x="1473" y="3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439261559928441E-3"/>
          <c:y val="2.3323191112064445E-3"/>
          <c:w val="0.98070634126076661"/>
          <c:h val="0.9069256492974753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производства продукции субъектов СЭЗ</c:v>
                </c:pt>
              </c:strCache>
            </c:strRef>
          </c:tx>
          <c:marker>
            <c:symbol val="none"/>
          </c:marker>
          <c:dLbls>
            <c:dLbl>
              <c:idx val="6"/>
              <c:layout>
                <c:manualLayout>
                  <c:x val="-3.0413822048936896E-2"/>
                  <c:y val="-4.83433223287014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C16-47EA-B70D-37421EC40F1B}"/>
                </c:ext>
              </c:extLst>
            </c:dLbl>
            <c:dLbl>
              <c:idx val="7"/>
              <c:layout>
                <c:manualLayout>
                  <c:x val="-3.7289380436009434E-2"/>
                  <c:y val="-5.538959116290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C16-47EA-B70D-37421EC40F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C00000"/>
                    </a:solidFill>
                    <a:latin typeface="Century Gothic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numCache>
            </c:num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3.1</c:v>
                </c:pt>
                <c:pt idx="1">
                  <c:v>1.7</c:v>
                </c:pt>
                <c:pt idx="2">
                  <c:v>19.7</c:v>
                </c:pt>
                <c:pt idx="3">
                  <c:v>9.5</c:v>
                </c:pt>
                <c:pt idx="4">
                  <c:v>16.899999999999999</c:v>
                </c:pt>
                <c:pt idx="5">
                  <c:v>18.100000000000001</c:v>
                </c:pt>
                <c:pt idx="6">
                  <c:v>23.7</c:v>
                </c:pt>
                <c:pt idx="7">
                  <c:v>32</c:v>
                </c:pt>
                <c:pt idx="8">
                  <c:v>47.3</c:v>
                </c:pt>
                <c:pt idx="9">
                  <c:v>50</c:v>
                </c:pt>
                <c:pt idx="10">
                  <c:v>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C16-47EA-B70D-37421EC40F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740480"/>
        <c:axId val="202742016"/>
      </c:lineChart>
      <c:catAx>
        <c:axId val="202740480"/>
        <c:scaling>
          <c:orientation val="minMax"/>
        </c:scaling>
        <c:delete val="0"/>
        <c:axPos val="b"/>
        <c:majorGridlines/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1600" b="1">
                <a:solidFill>
                  <a:srgbClr val="002060"/>
                </a:solidFill>
                <a:latin typeface="Century Gothic" pitchFamily="34" charset="0"/>
              </a:defRPr>
            </a:pPr>
            <a:endParaRPr lang="ru-RU"/>
          </a:p>
        </c:txPr>
        <c:crossAx val="202742016"/>
        <c:crosses val="autoZero"/>
        <c:auto val="1"/>
        <c:lblAlgn val="ctr"/>
        <c:lblOffset val="100"/>
        <c:noMultiLvlLbl val="0"/>
      </c:catAx>
      <c:valAx>
        <c:axId val="202742016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one"/>
        <c:txPr>
          <a:bodyPr/>
          <a:lstStyle/>
          <a:p>
            <a:pPr>
              <a:defRPr sz="2000"/>
            </a:pPr>
            <a:endParaRPr lang="ru-RU"/>
          </a:p>
        </c:txPr>
        <c:crossAx val="2027404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158759051757412E-3"/>
          <c:y val="4.8371186008158351E-3"/>
          <c:w val="0.97369046535559134"/>
          <c:h val="0.9069256492974754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производства продукции субъектов СЭЗ</c:v>
                </c:pt>
              </c:strCache>
            </c:strRef>
          </c:tx>
          <c:marker>
            <c:symbol val="none"/>
          </c:marker>
          <c:dLbls>
            <c:dLbl>
              <c:idx val="6"/>
              <c:layout>
                <c:manualLayout>
                  <c:x val="-3.0413822048936896E-2"/>
                  <c:y val="-4.83433223287014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577-4878-88E5-51825A70CD33}"/>
                </c:ext>
              </c:extLst>
            </c:dLbl>
            <c:dLbl>
              <c:idx val="7"/>
              <c:layout>
                <c:manualLayout>
                  <c:x val="-3.7289380436009406E-2"/>
                  <c:y val="-5.53895911629065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577-4878-88E5-51825A70CD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C00000"/>
                    </a:solidFill>
                    <a:latin typeface="Century Gothic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numCache>
            </c:num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73</c:v>
                </c:pt>
                <c:pt idx="1">
                  <c:v>80</c:v>
                </c:pt>
                <c:pt idx="2">
                  <c:v>116</c:v>
                </c:pt>
                <c:pt idx="3">
                  <c:v>167.5</c:v>
                </c:pt>
                <c:pt idx="4">
                  <c:v>169.8</c:v>
                </c:pt>
                <c:pt idx="5">
                  <c:v>301.2</c:v>
                </c:pt>
                <c:pt idx="6">
                  <c:v>412.5</c:v>
                </c:pt>
                <c:pt idx="7">
                  <c:v>376</c:v>
                </c:pt>
                <c:pt idx="8">
                  <c:v>450</c:v>
                </c:pt>
                <c:pt idx="9">
                  <c:v>470</c:v>
                </c:pt>
                <c:pt idx="10">
                  <c:v>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577-4878-88E5-51825A70CD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3204480"/>
        <c:axId val="203206016"/>
      </c:lineChart>
      <c:catAx>
        <c:axId val="203204480"/>
        <c:scaling>
          <c:orientation val="minMax"/>
        </c:scaling>
        <c:delete val="0"/>
        <c:axPos val="b"/>
        <c:majorGridlines/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1600" b="1">
                <a:solidFill>
                  <a:srgbClr val="002060"/>
                </a:solidFill>
                <a:latin typeface="Century Gothic" pitchFamily="34" charset="0"/>
              </a:defRPr>
            </a:pPr>
            <a:endParaRPr lang="ru-RU"/>
          </a:p>
        </c:txPr>
        <c:crossAx val="203206016"/>
        <c:crosses val="autoZero"/>
        <c:auto val="1"/>
        <c:lblAlgn val="ctr"/>
        <c:lblOffset val="100"/>
        <c:noMultiLvlLbl val="0"/>
      </c:catAx>
      <c:valAx>
        <c:axId val="203206016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one"/>
        <c:txPr>
          <a:bodyPr/>
          <a:lstStyle/>
          <a:p>
            <a:pPr>
              <a:defRPr sz="2000"/>
            </a:pPr>
            <a:endParaRPr lang="ru-RU"/>
          </a:p>
        </c:txPr>
        <c:crossAx val="2032044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0CEA4-8A5C-4F5C-8C2D-64F36295A00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F5980-AE3C-4CBA-A8C1-8464218AE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0CEA4-8A5C-4F5C-8C2D-64F36295A00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F5980-AE3C-4CBA-A8C1-8464218AE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0CEA4-8A5C-4F5C-8C2D-64F36295A00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F5980-AE3C-4CBA-A8C1-8464218AE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0CEA4-8A5C-4F5C-8C2D-64F36295A00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F5980-AE3C-4CBA-A8C1-8464218AE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0CEA4-8A5C-4F5C-8C2D-64F36295A00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F5980-AE3C-4CBA-A8C1-8464218AE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0CEA4-8A5C-4F5C-8C2D-64F36295A00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F5980-AE3C-4CBA-A8C1-8464218AE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0CEA4-8A5C-4F5C-8C2D-64F36295A00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F5980-AE3C-4CBA-A8C1-8464218AE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0CEA4-8A5C-4F5C-8C2D-64F36295A00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F5980-AE3C-4CBA-A8C1-8464218AE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0CEA4-8A5C-4F5C-8C2D-64F36295A00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F5980-AE3C-4CBA-A8C1-8464218AE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0CEA4-8A5C-4F5C-8C2D-64F36295A00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F5980-AE3C-4CBA-A8C1-8464218AE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0CEA4-8A5C-4F5C-8C2D-64F36295A00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F5980-AE3C-4CBA-A8C1-8464218AE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0CEA4-8A5C-4F5C-8C2D-64F36295A00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F5980-AE3C-4CBA-A8C1-8464218AE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Relationship Id="rId9" Type="http://schemas.openxmlformats.org/officeDocument/2006/relationships/image" Target="../media/image8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microsoft.com/office/2007/relationships/hdphoto" Target="../media/hdphoto9.wdp"/><Relationship Id="rId7" Type="http://schemas.openxmlformats.org/officeDocument/2006/relationships/image" Target="../media/image94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jpe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image" Target="../media/image13.png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image" Target="../media/image12.jpe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5" Type="http://schemas.openxmlformats.org/officeDocument/2006/relationships/image" Target="../media/image15.jpe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44.png"/><Relationship Id="rId7" Type="http://schemas.openxmlformats.org/officeDocument/2006/relationships/image" Target="../media/image14.png"/><Relationship Id="rId12" Type="http://schemas.openxmlformats.org/officeDocument/2006/relationships/image" Target="../media/image5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50.png"/><Relationship Id="rId5" Type="http://schemas.openxmlformats.org/officeDocument/2006/relationships/image" Target="../media/image46.jpeg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microsoft.com/office/2007/relationships/hdphoto" Target="../media/hdphoto7.wdp"/><Relationship Id="rId3" Type="http://schemas.microsoft.com/office/2007/relationships/hdphoto" Target="../media/hdphoto2.wdp"/><Relationship Id="rId7" Type="http://schemas.microsoft.com/office/2007/relationships/hdphoto" Target="../media/hdphoto4.wdp"/><Relationship Id="rId12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5" Type="http://schemas.microsoft.com/office/2007/relationships/hdphoto" Target="../media/hdphoto8.wdp"/><Relationship Id="rId10" Type="http://schemas.openxmlformats.org/officeDocument/2006/relationships/image" Target="../media/image58.png"/><Relationship Id="rId4" Type="http://schemas.openxmlformats.org/officeDocument/2006/relationships/image" Target="../media/image55.png"/><Relationship Id="rId9" Type="http://schemas.microsoft.com/office/2007/relationships/hdphoto" Target="../media/hdphoto5.wdp"/><Relationship Id="rId1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4" b="6020"/>
          <a:stretch/>
        </p:blipFill>
        <p:spPr>
          <a:xfrm>
            <a:off x="3143272" y="3134794"/>
            <a:ext cx="6000760" cy="3723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-32" y="-24"/>
            <a:ext cx="3071802" cy="1000108"/>
          </a:xfrm>
          <a:prstGeom prst="rect">
            <a:avLst/>
          </a:prstGeom>
          <a:solidFill>
            <a:srgbClr val="00206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-32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-142908" y="142852"/>
            <a:ext cx="3429024" cy="6572272"/>
          </a:xfrm>
          <a:prstGeom prst="rect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28794" y="2357430"/>
            <a:ext cx="2286016" cy="2428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Арка 4"/>
          <p:cNvSpPr/>
          <p:nvPr/>
        </p:nvSpPr>
        <p:spPr>
          <a:xfrm rot="16200000">
            <a:off x="1000100" y="1500174"/>
            <a:ext cx="4214842" cy="4214841"/>
          </a:xfrm>
          <a:prstGeom prst="blockArc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72066" y="1142984"/>
            <a:ext cx="3857652" cy="857256"/>
          </a:xfrm>
          <a:prstGeom prst="rect">
            <a:avLst/>
          </a:prstGeom>
          <a:solidFill>
            <a:srgbClr val="E60000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" b="1" spc="50" dirty="0" smtClean="0">
                <a:ln w="38100">
                  <a:solidFill>
                    <a:schemeClr val="accent6">
                      <a:lumMod val="20000"/>
                      <a:lumOff val="80000"/>
                    </a:schemeClr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SUGHD</a:t>
            </a:r>
            <a:endParaRPr lang="ru-RU" sz="3000" b="1" spc="50" dirty="0">
              <a:ln w="38100">
                <a:solidFill>
                  <a:schemeClr val="accent6">
                    <a:lumMod val="20000"/>
                    <a:lumOff val="80000"/>
                  </a:schemeClr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500042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Arial Black" pitchFamily="34" charset="0"/>
              </a:rPr>
              <a:t>FREE ECONOMIC ZONE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43504" y="2273850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PRODUCTION AND INNOVATIVE TYPE</a:t>
            </a:r>
            <a:endParaRPr lang="ru-RU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2844" y="1928802"/>
            <a:ext cx="714380" cy="3539430"/>
          </a:xfrm>
          <a:prstGeom prst="rect">
            <a:avLst/>
          </a:prstGeom>
          <a:noFill/>
          <a:scene3d>
            <a:camera prst="perspectiveRigh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n w="18415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W</a:t>
            </a:r>
          </a:p>
          <a:p>
            <a:pPr algn="ctr"/>
            <a:endParaRPr lang="en-US" sz="1400" dirty="0" smtClean="0">
              <a:ln w="18415" cmpd="sng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en-US" sz="2000" dirty="0" smtClean="0">
                <a:ln w="18415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E</a:t>
            </a:r>
          </a:p>
          <a:p>
            <a:pPr algn="ctr"/>
            <a:endParaRPr lang="en-US" sz="1400" dirty="0" smtClean="0">
              <a:ln w="18415" cmpd="sng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en-US" sz="2000" dirty="0" smtClean="0">
                <a:ln w="18415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L</a:t>
            </a:r>
          </a:p>
          <a:p>
            <a:pPr algn="ctr"/>
            <a:endParaRPr lang="en-US" sz="1400" dirty="0" smtClean="0">
              <a:ln w="18415" cmpd="sng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en-US" sz="2000" dirty="0" smtClean="0">
                <a:ln w="18415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C</a:t>
            </a:r>
          </a:p>
          <a:p>
            <a:pPr algn="ctr"/>
            <a:endParaRPr lang="en-US" sz="1400" dirty="0" smtClean="0">
              <a:ln w="18415" cmpd="sng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en-US" sz="2000" dirty="0" smtClean="0">
                <a:ln w="18415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O</a:t>
            </a:r>
          </a:p>
          <a:p>
            <a:pPr algn="ctr"/>
            <a:endParaRPr lang="en-US" sz="1400" dirty="0" smtClean="0">
              <a:ln w="18415" cmpd="sng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en-US" sz="2000" dirty="0" smtClean="0">
                <a:ln w="18415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M</a:t>
            </a:r>
          </a:p>
          <a:p>
            <a:pPr algn="ctr"/>
            <a:endParaRPr lang="en-US" sz="1400" dirty="0" smtClean="0">
              <a:ln w="18415" cmpd="sng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en-US" sz="2000" dirty="0" smtClean="0">
                <a:ln w="18415" cmpd="sng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E</a:t>
            </a:r>
            <a:endParaRPr lang="ru-RU" sz="2000" dirty="0" smtClean="0">
              <a:ln w="18415" cmpd="sng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-71470" y="0"/>
            <a:ext cx="2571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KHUJAND CITY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defaultuser0\Desktop\FEZ Sughd logo_202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2678827"/>
            <a:ext cx="1928826" cy="1893181"/>
          </a:xfrm>
          <a:prstGeom prst="rect">
            <a:avLst/>
          </a:prstGeom>
          <a:noFill/>
        </p:spPr>
      </p:pic>
      <p:sp>
        <p:nvSpPr>
          <p:cNvPr id="6" name="Арка 5"/>
          <p:cNvSpPr/>
          <p:nvPr/>
        </p:nvSpPr>
        <p:spPr>
          <a:xfrm rot="5400000">
            <a:off x="1000101" y="1500175"/>
            <a:ext cx="4214841" cy="4214841"/>
          </a:xfrm>
          <a:prstGeom prst="blockArc">
            <a:avLst>
              <a:gd name="adj1" fmla="val 10800004"/>
              <a:gd name="adj2" fmla="val 0"/>
              <a:gd name="adj3" fmla="val 25000"/>
            </a:avLst>
          </a:prstGeom>
          <a:solidFill>
            <a:srgbClr val="E60000"/>
          </a:solidFill>
          <a:ln w="3175">
            <a:solidFill>
              <a:schemeClr val="bg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14282" y="334012"/>
            <a:ext cx="8643998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FREE CUSTOMS ZONE</a:t>
            </a:r>
            <a:endParaRPr lang="ru-RU" sz="30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10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ый треугольник 7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5715008" y="2214554"/>
            <a:ext cx="28688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00" b="1" dirty="0" smtClean="0">
                <a:solidFill>
                  <a:srgbClr val="002060"/>
                </a:solidFill>
                <a:latin typeface="Arial Black" pitchFamily="34" charset="0"/>
              </a:rPr>
              <a:t>REPUBLIC OF</a:t>
            </a:r>
          </a:p>
          <a:p>
            <a:pPr algn="r"/>
            <a:r>
              <a:rPr lang="en-US" sz="1300" b="1" dirty="0" smtClean="0">
                <a:solidFill>
                  <a:srgbClr val="002060"/>
                </a:solidFill>
                <a:latin typeface="Arial Black" pitchFamily="34" charset="0"/>
              </a:rPr>
              <a:t>TAJIKISTAN</a:t>
            </a:r>
            <a:endParaRPr lang="en-US" sz="13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61" name="Стрелка вправо 5"/>
          <p:cNvSpPr/>
          <p:nvPr/>
        </p:nvSpPr>
        <p:spPr>
          <a:xfrm>
            <a:off x="5677568" y="2844143"/>
            <a:ext cx="2894960" cy="1227990"/>
          </a:xfrm>
          <a:custGeom>
            <a:avLst/>
            <a:gdLst>
              <a:gd name="connsiteX0" fmla="*/ 0 w 4032448"/>
              <a:gd name="connsiteY0" fmla="*/ 576064 h 2304256"/>
              <a:gd name="connsiteX1" fmla="*/ 2880320 w 4032448"/>
              <a:gd name="connsiteY1" fmla="*/ 576064 h 2304256"/>
              <a:gd name="connsiteX2" fmla="*/ 2880320 w 4032448"/>
              <a:gd name="connsiteY2" fmla="*/ 0 h 2304256"/>
              <a:gd name="connsiteX3" fmla="*/ 4032448 w 4032448"/>
              <a:gd name="connsiteY3" fmla="*/ 1152128 h 2304256"/>
              <a:gd name="connsiteX4" fmla="*/ 2880320 w 4032448"/>
              <a:gd name="connsiteY4" fmla="*/ 2304256 h 2304256"/>
              <a:gd name="connsiteX5" fmla="*/ 2880320 w 4032448"/>
              <a:gd name="connsiteY5" fmla="*/ 1728192 h 2304256"/>
              <a:gd name="connsiteX6" fmla="*/ 0 w 4032448"/>
              <a:gd name="connsiteY6" fmla="*/ 1728192 h 2304256"/>
              <a:gd name="connsiteX7" fmla="*/ 0 w 4032448"/>
              <a:gd name="connsiteY7" fmla="*/ 576064 h 2304256"/>
              <a:gd name="connsiteX0" fmla="*/ 0 w 4032448"/>
              <a:gd name="connsiteY0" fmla="*/ 257566 h 1985758"/>
              <a:gd name="connsiteX1" fmla="*/ 2880320 w 4032448"/>
              <a:gd name="connsiteY1" fmla="*/ 257566 h 1985758"/>
              <a:gd name="connsiteX2" fmla="*/ 2880320 w 4032448"/>
              <a:gd name="connsiteY2" fmla="*/ 0 h 1985758"/>
              <a:gd name="connsiteX3" fmla="*/ 4032448 w 4032448"/>
              <a:gd name="connsiteY3" fmla="*/ 833630 h 1985758"/>
              <a:gd name="connsiteX4" fmla="*/ 2880320 w 4032448"/>
              <a:gd name="connsiteY4" fmla="*/ 1985758 h 1985758"/>
              <a:gd name="connsiteX5" fmla="*/ 2880320 w 4032448"/>
              <a:gd name="connsiteY5" fmla="*/ 1409694 h 1985758"/>
              <a:gd name="connsiteX6" fmla="*/ 0 w 4032448"/>
              <a:gd name="connsiteY6" fmla="*/ 1409694 h 1985758"/>
              <a:gd name="connsiteX7" fmla="*/ 0 w 4032448"/>
              <a:gd name="connsiteY7" fmla="*/ 257566 h 1985758"/>
              <a:gd name="connsiteX0" fmla="*/ 0 w 4032448"/>
              <a:gd name="connsiteY0" fmla="*/ 257566 h 1667259"/>
              <a:gd name="connsiteX1" fmla="*/ 2880320 w 4032448"/>
              <a:gd name="connsiteY1" fmla="*/ 257566 h 1667259"/>
              <a:gd name="connsiteX2" fmla="*/ 2880320 w 4032448"/>
              <a:gd name="connsiteY2" fmla="*/ 0 h 1667259"/>
              <a:gd name="connsiteX3" fmla="*/ 4032448 w 4032448"/>
              <a:gd name="connsiteY3" fmla="*/ 833630 h 1667259"/>
              <a:gd name="connsiteX4" fmla="*/ 2900868 w 4032448"/>
              <a:gd name="connsiteY4" fmla="*/ 1667259 h 1667259"/>
              <a:gd name="connsiteX5" fmla="*/ 2880320 w 4032448"/>
              <a:gd name="connsiteY5" fmla="*/ 1409694 h 1667259"/>
              <a:gd name="connsiteX6" fmla="*/ 0 w 4032448"/>
              <a:gd name="connsiteY6" fmla="*/ 1409694 h 1667259"/>
              <a:gd name="connsiteX7" fmla="*/ 0 w 4032448"/>
              <a:gd name="connsiteY7" fmla="*/ 257566 h 166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32448" h="1667259">
                <a:moveTo>
                  <a:pt x="0" y="257566"/>
                </a:moveTo>
                <a:lnTo>
                  <a:pt x="2880320" y="257566"/>
                </a:lnTo>
                <a:lnTo>
                  <a:pt x="2880320" y="0"/>
                </a:lnTo>
                <a:lnTo>
                  <a:pt x="4032448" y="833630"/>
                </a:lnTo>
                <a:lnTo>
                  <a:pt x="2900868" y="1667259"/>
                </a:lnTo>
                <a:lnTo>
                  <a:pt x="2880320" y="1409694"/>
                </a:lnTo>
                <a:lnTo>
                  <a:pt x="0" y="1409694"/>
                </a:lnTo>
                <a:lnTo>
                  <a:pt x="0" y="257566"/>
                </a:lnTo>
                <a:close/>
              </a:path>
            </a:pathLst>
          </a:custGeom>
          <a:solidFill>
            <a:srgbClr val="00206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Raleway" pitchFamily="34" charset="-52"/>
            </a:endParaRPr>
          </a:p>
        </p:txBody>
      </p:sp>
      <p:pic>
        <p:nvPicPr>
          <p:cNvPr id="1026" name="Picture 2" descr="C:\Users\defaultuser0\Desktop\ICONS\4108647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 flipH="1">
            <a:off x="6220730" y="2990864"/>
            <a:ext cx="1137352" cy="938202"/>
          </a:xfrm>
          <a:prstGeom prst="rect">
            <a:avLst/>
          </a:prstGeom>
          <a:noFill/>
        </p:spPr>
      </p:pic>
      <p:sp>
        <p:nvSpPr>
          <p:cNvPr id="69" name="TextBox 68"/>
          <p:cNvSpPr txBox="1"/>
          <p:nvPr/>
        </p:nvSpPr>
        <p:spPr>
          <a:xfrm>
            <a:off x="285720" y="2214554"/>
            <a:ext cx="28688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>
                <a:solidFill>
                  <a:srgbClr val="002060"/>
                </a:solidFill>
                <a:latin typeface="Arial Black" pitchFamily="34" charset="0"/>
              </a:rPr>
              <a:t>FOREIGN</a:t>
            </a:r>
          </a:p>
          <a:p>
            <a:r>
              <a:rPr lang="en-US" sz="1300" b="1" dirty="0" smtClean="0">
                <a:solidFill>
                  <a:srgbClr val="002060"/>
                </a:solidFill>
                <a:latin typeface="Arial Black" pitchFamily="34" charset="0"/>
              </a:rPr>
              <a:t>COUNTRIES</a:t>
            </a:r>
            <a:endParaRPr lang="en-US" sz="13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76" name="Стрелка вправо 5"/>
          <p:cNvSpPr/>
          <p:nvPr/>
        </p:nvSpPr>
        <p:spPr>
          <a:xfrm flipH="1">
            <a:off x="357158" y="2857496"/>
            <a:ext cx="2894960" cy="1227990"/>
          </a:xfrm>
          <a:custGeom>
            <a:avLst/>
            <a:gdLst>
              <a:gd name="connsiteX0" fmla="*/ 0 w 4032448"/>
              <a:gd name="connsiteY0" fmla="*/ 576064 h 2304256"/>
              <a:gd name="connsiteX1" fmla="*/ 2880320 w 4032448"/>
              <a:gd name="connsiteY1" fmla="*/ 576064 h 2304256"/>
              <a:gd name="connsiteX2" fmla="*/ 2880320 w 4032448"/>
              <a:gd name="connsiteY2" fmla="*/ 0 h 2304256"/>
              <a:gd name="connsiteX3" fmla="*/ 4032448 w 4032448"/>
              <a:gd name="connsiteY3" fmla="*/ 1152128 h 2304256"/>
              <a:gd name="connsiteX4" fmla="*/ 2880320 w 4032448"/>
              <a:gd name="connsiteY4" fmla="*/ 2304256 h 2304256"/>
              <a:gd name="connsiteX5" fmla="*/ 2880320 w 4032448"/>
              <a:gd name="connsiteY5" fmla="*/ 1728192 h 2304256"/>
              <a:gd name="connsiteX6" fmla="*/ 0 w 4032448"/>
              <a:gd name="connsiteY6" fmla="*/ 1728192 h 2304256"/>
              <a:gd name="connsiteX7" fmla="*/ 0 w 4032448"/>
              <a:gd name="connsiteY7" fmla="*/ 576064 h 2304256"/>
              <a:gd name="connsiteX0" fmla="*/ 0 w 4032448"/>
              <a:gd name="connsiteY0" fmla="*/ 257566 h 1985758"/>
              <a:gd name="connsiteX1" fmla="*/ 2880320 w 4032448"/>
              <a:gd name="connsiteY1" fmla="*/ 257566 h 1985758"/>
              <a:gd name="connsiteX2" fmla="*/ 2880320 w 4032448"/>
              <a:gd name="connsiteY2" fmla="*/ 0 h 1985758"/>
              <a:gd name="connsiteX3" fmla="*/ 4032448 w 4032448"/>
              <a:gd name="connsiteY3" fmla="*/ 833630 h 1985758"/>
              <a:gd name="connsiteX4" fmla="*/ 2880320 w 4032448"/>
              <a:gd name="connsiteY4" fmla="*/ 1985758 h 1985758"/>
              <a:gd name="connsiteX5" fmla="*/ 2880320 w 4032448"/>
              <a:gd name="connsiteY5" fmla="*/ 1409694 h 1985758"/>
              <a:gd name="connsiteX6" fmla="*/ 0 w 4032448"/>
              <a:gd name="connsiteY6" fmla="*/ 1409694 h 1985758"/>
              <a:gd name="connsiteX7" fmla="*/ 0 w 4032448"/>
              <a:gd name="connsiteY7" fmla="*/ 257566 h 1985758"/>
              <a:gd name="connsiteX0" fmla="*/ 0 w 4032448"/>
              <a:gd name="connsiteY0" fmla="*/ 257566 h 1667259"/>
              <a:gd name="connsiteX1" fmla="*/ 2880320 w 4032448"/>
              <a:gd name="connsiteY1" fmla="*/ 257566 h 1667259"/>
              <a:gd name="connsiteX2" fmla="*/ 2880320 w 4032448"/>
              <a:gd name="connsiteY2" fmla="*/ 0 h 1667259"/>
              <a:gd name="connsiteX3" fmla="*/ 4032448 w 4032448"/>
              <a:gd name="connsiteY3" fmla="*/ 833630 h 1667259"/>
              <a:gd name="connsiteX4" fmla="*/ 2900868 w 4032448"/>
              <a:gd name="connsiteY4" fmla="*/ 1667259 h 1667259"/>
              <a:gd name="connsiteX5" fmla="*/ 2880320 w 4032448"/>
              <a:gd name="connsiteY5" fmla="*/ 1409694 h 1667259"/>
              <a:gd name="connsiteX6" fmla="*/ 0 w 4032448"/>
              <a:gd name="connsiteY6" fmla="*/ 1409694 h 1667259"/>
              <a:gd name="connsiteX7" fmla="*/ 0 w 4032448"/>
              <a:gd name="connsiteY7" fmla="*/ 257566 h 166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32448" h="1667259">
                <a:moveTo>
                  <a:pt x="0" y="257566"/>
                </a:moveTo>
                <a:lnTo>
                  <a:pt x="2880320" y="257566"/>
                </a:lnTo>
                <a:lnTo>
                  <a:pt x="2880320" y="0"/>
                </a:lnTo>
                <a:lnTo>
                  <a:pt x="4032448" y="833630"/>
                </a:lnTo>
                <a:lnTo>
                  <a:pt x="2900868" y="1667259"/>
                </a:lnTo>
                <a:lnTo>
                  <a:pt x="2880320" y="1409694"/>
                </a:lnTo>
                <a:lnTo>
                  <a:pt x="0" y="1409694"/>
                </a:lnTo>
                <a:lnTo>
                  <a:pt x="0" y="257566"/>
                </a:lnTo>
                <a:close/>
              </a:path>
            </a:pathLst>
          </a:custGeom>
          <a:solidFill>
            <a:srgbClr val="00206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Raleway" pitchFamily="34" charset="-52"/>
            </a:endParaRPr>
          </a:p>
        </p:txBody>
      </p:sp>
      <p:pic>
        <p:nvPicPr>
          <p:cNvPr id="77" name="Picture 2" descr="C:\Users\defaultuser0\Desktop\ICONS\4108647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571604" y="3000372"/>
            <a:ext cx="1137352" cy="938202"/>
          </a:xfrm>
          <a:prstGeom prst="rect">
            <a:avLst/>
          </a:prstGeom>
          <a:noFill/>
        </p:spPr>
      </p:pic>
      <p:grpSp>
        <p:nvGrpSpPr>
          <p:cNvPr id="4" name="Группа 84"/>
          <p:cNvGrpSpPr/>
          <p:nvPr/>
        </p:nvGrpSpPr>
        <p:grpSpPr>
          <a:xfrm flipH="1">
            <a:off x="5643570" y="4249830"/>
            <a:ext cx="2988781" cy="1327816"/>
            <a:chOff x="1086910" y="4944035"/>
            <a:chExt cx="2988781" cy="1327816"/>
          </a:xfrm>
        </p:grpSpPr>
        <p:sp>
          <p:nvSpPr>
            <p:cNvPr id="86" name="TextBox 85"/>
            <p:cNvSpPr txBox="1"/>
            <p:nvPr/>
          </p:nvSpPr>
          <p:spPr>
            <a:xfrm>
              <a:off x="2037518" y="4944035"/>
              <a:ext cx="203817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0%</a:t>
              </a:r>
              <a:endParaRPr lang="ru-RU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1086910" y="5179244"/>
              <a:ext cx="2631591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CUSTOMS</a:t>
              </a:r>
              <a:r>
                <a:rPr lang="ru-RU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r"/>
              <a:r>
                <a:rPr lang="en-US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DUTY</a:t>
              </a:r>
              <a:endPara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r"/>
              <a:r>
                <a:rPr lang="ru-RU" sz="25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14 %</a:t>
              </a:r>
              <a:r>
                <a:rPr lang="ru-RU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n-US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VAT</a:t>
              </a:r>
              <a:endPara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8" name="TextBox 87"/>
          <p:cNvSpPr txBox="1"/>
          <p:nvPr/>
        </p:nvSpPr>
        <p:spPr>
          <a:xfrm>
            <a:off x="3214678" y="1139595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EXPORT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285720" y="4286256"/>
            <a:ext cx="3429024" cy="1214446"/>
            <a:chOff x="405849" y="4969520"/>
            <a:chExt cx="3429024" cy="1214446"/>
          </a:xfrm>
        </p:grpSpPr>
        <p:sp>
          <p:nvSpPr>
            <p:cNvPr id="26" name="TextBox 25"/>
            <p:cNvSpPr txBox="1"/>
            <p:nvPr/>
          </p:nvSpPr>
          <p:spPr>
            <a:xfrm>
              <a:off x="1796700" y="4969520"/>
              <a:ext cx="203817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0%</a:t>
              </a:r>
              <a:endParaRPr lang="ru-RU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05849" y="5168303"/>
              <a:ext cx="26315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CUSTOMS</a:t>
              </a:r>
            </a:p>
            <a:p>
              <a:r>
                <a:rPr lang="en-US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DUTY</a:t>
              </a:r>
              <a:endPara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VAT</a:t>
              </a:r>
              <a:endPara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3428992" y="2500306"/>
            <a:ext cx="2071702" cy="2000265"/>
            <a:chOff x="3428992" y="2500306"/>
            <a:chExt cx="2071702" cy="2000265"/>
          </a:xfrm>
        </p:grpSpPr>
        <p:pic>
          <p:nvPicPr>
            <p:cNvPr id="34" name="Picture 2" descr="C:\Users\defaultuser0\Desktop\FEZ Sughd logo_2024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00496" y="3055289"/>
              <a:ext cx="928694" cy="873777"/>
            </a:xfrm>
            <a:prstGeom prst="rect">
              <a:avLst/>
            </a:prstGeom>
            <a:noFill/>
          </p:spPr>
        </p:pic>
        <p:sp>
          <p:nvSpPr>
            <p:cNvPr id="35" name="Арка 34"/>
            <p:cNvSpPr/>
            <p:nvPr/>
          </p:nvSpPr>
          <p:spPr>
            <a:xfrm rot="5400000">
              <a:off x="3464712" y="2464588"/>
              <a:ext cx="2000264" cy="2071701"/>
            </a:xfrm>
            <a:prstGeom prst="blockArc">
              <a:avLst>
                <a:gd name="adj1" fmla="val 10800004"/>
                <a:gd name="adj2" fmla="val 0"/>
                <a:gd name="adj3" fmla="val 25000"/>
              </a:avLst>
            </a:prstGeom>
            <a:solidFill>
              <a:srgbClr val="E60000"/>
            </a:solidFill>
            <a:ln w="3175">
              <a:solidFill>
                <a:schemeClr val="bg1"/>
              </a:solidFill>
            </a:ln>
            <a:effectLst>
              <a:glow rad="101600">
                <a:schemeClr val="accent5">
                  <a:satMod val="175000"/>
                  <a:alpha val="40000"/>
                </a:schemeClr>
              </a:glow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6" name="Арка 35"/>
            <p:cNvSpPr/>
            <p:nvPr/>
          </p:nvSpPr>
          <p:spPr>
            <a:xfrm rot="16200000">
              <a:off x="3464711" y="2464587"/>
              <a:ext cx="2000264" cy="2071701"/>
            </a:xfrm>
            <a:prstGeom prst="blockArc">
              <a:avLst/>
            </a:prstGeom>
            <a:solidFill>
              <a:schemeClr val="bg1"/>
            </a:solidFill>
            <a:ln w="3175">
              <a:solidFill>
                <a:schemeClr val="bg1"/>
              </a:solidFill>
            </a:ln>
            <a:effectLst>
              <a:glow rad="101600">
                <a:schemeClr val="accent5">
                  <a:satMod val="175000"/>
                  <a:alpha val="40000"/>
                </a:schemeClr>
              </a:glow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14282" y="334012"/>
            <a:ext cx="864399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OBTAINING THE STATUS OF A SUBJECT OF FEZ</a:t>
            </a:r>
            <a:endParaRPr lang="ru-RU" sz="24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1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ый треугольник 7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Группа 37"/>
          <p:cNvGrpSpPr/>
          <p:nvPr/>
        </p:nvGrpSpPr>
        <p:grpSpPr>
          <a:xfrm>
            <a:off x="357158" y="1142985"/>
            <a:ext cx="1643073" cy="1571636"/>
            <a:chOff x="357158" y="1142985"/>
            <a:chExt cx="1643073" cy="1571636"/>
          </a:xfrm>
        </p:grpSpPr>
        <p:pic>
          <p:nvPicPr>
            <p:cNvPr id="36" name="Picture 2" descr="C:\Users\defaultuser0\Desktop\FEZ Sughd logo_202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85786" y="1571612"/>
              <a:ext cx="785818" cy="728147"/>
            </a:xfrm>
            <a:prstGeom prst="rect">
              <a:avLst/>
            </a:prstGeom>
            <a:noFill/>
          </p:spPr>
        </p:pic>
        <p:sp>
          <p:nvSpPr>
            <p:cNvPr id="63" name="Арка 62"/>
            <p:cNvSpPr/>
            <p:nvPr/>
          </p:nvSpPr>
          <p:spPr>
            <a:xfrm rot="5400000">
              <a:off x="392877" y="1107266"/>
              <a:ext cx="1571636" cy="1643073"/>
            </a:xfrm>
            <a:prstGeom prst="blockArc">
              <a:avLst>
                <a:gd name="adj1" fmla="val 10800004"/>
                <a:gd name="adj2" fmla="val 0"/>
                <a:gd name="adj3" fmla="val 25000"/>
              </a:avLst>
            </a:prstGeom>
            <a:solidFill>
              <a:srgbClr val="E60000"/>
            </a:solidFill>
            <a:ln w="3175">
              <a:solidFill>
                <a:schemeClr val="bg1"/>
              </a:solidFill>
            </a:ln>
            <a:effectLst>
              <a:glow rad="101600">
                <a:schemeClr val="accent5">
                  <a:satMod val="175000"/>
                  <a:alpha val="40000"/>
                </a:schemeClr>
              </a:glow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64" name="Арка 63"/>
          <p:cNvSpPr/>
          <p:nvPr/>
        </p:nvSpPr>
        <p:spPr>
          <a:xfrm rot="16200000">
            <a:off x="392877" y="1107265"/>
            <a:ext cx="1571636" cy="1643073"/>
          </a:xfrm>
          <a:prstGeom prst="blockArc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14282" y="4929198"/>
            <a:ext cx="1571636" cy="85725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1071538" y="4000504"/>
            <a:ext cx="1571636" cy="85725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1857356" y="3071810"/>
            <a:ext cx="1571636" cy="85725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2643174" y="2143116"/>
            <a:ext cx="1571636" cy="85725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3428992" y="1214422"/>
            <a:ext cx="1571636" cy="85725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3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1256" y="5116084"/>
            <a:ext cx="524596" cy="527494"/>
          </a:xfrm>
          <a:prstGeom prst="rect">
            <a:avLst/>
          </a:prstGeom>
          <a:solidFill>
            <a:srgbClr val="013B63"/>
          </a:solidFill>
          <a:extLst/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4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00166" y="4079228"/>
            <a:ext cx="750224" cy="564218"/>
          </a:xfrm>
          <a:prstGeom prst="rect">
            <a:avLst/>
          </a:prstGeom>
          <a:solidFill>
            <a:srgbClr val="013B63"/>
          </a:solidFill>
          <a:extLst/>
        </p:spPr>
      </p:pic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5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53209" y="3217680"/>
            <a:ext cx="575717" cy="497072"/>
          </a:xfrm>
          <a:prstGeom prst="rect">
            <a:avLst/>
          </a:prstGeom>
          <a:solidFill>
            <a:srgbClr val="013B63"/>
          </a:solidFill>
          <a:extLst/>
        </p:spPr>
      </p:pic>
      <p:pic>
        <p:nvPicPr>
          <p:cNvPr id="75" name="Picture 2"/>
          <p:cNvPicPr>
            <a:picLocks noChangeAspect="1" noChangeArrowheads="1"/>
          </p:cNvPicPr>
          <p:nvPr/>
        </p:nvPicPr>
        <p:blipFill>
          <a:blip r:embed="rId6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240" y="2316395"/>
            <a:ext cx="575717" cy="469663"/>
          </a:xfrm>
          <a:prstGeom prst="rect">
            <a:avLst/>
          </a:prstGeom>
          <a:solidFill>
            <a:srgbClr val="013B63"/>
          </a:solidFill>
          <a:extLst/>
        </p:spPr>
      </p:pic>
      <p:pic>
        <p:nvPicPr>
          <p:cNvPr id="76" name="Picture 2"/>
          <p:cNvPicPr>
            <a:picLocks noChangeAspect="1" noChangeArrowheads="1"/>
          </p:cNvPicPr>
          <p:nvPr/>
        </p:nvPicPr>
        <p:blipFill>
          <a:blip r:embed="rId7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4584" y="1428736"/>
            <a:ext cx="434540" cy="469663"/>
          </a:xfrm>
          <a:prstGeom prst="rect">
            <a:avLst/>
          </a:prstGeom>
          <a:solidFill>
            <a:srgbClr val="013B63"/>
          </a:solidFill>
          <a:extLst/>
        </p:spPr>
      </p:pic>
      <p:sp>
        <p:nvSpPr>
          <p:cNvPr id="84" name="Прямоугольник 83"/>
          <p:cNvSpPr/>
          <p:nvPr/>
        </p:nvSpPr>
        <p:spPr>
          <a:xfrm>
            <a:off x="1857356" y="4929198"/>
            <a:ext cx="7072362" cy="85725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7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700" b="1" dirty="0" smtClean="0">
                <a:solidFill>
                  <a:schemeClr val="bg1"/>
                </a:solidFill>
                <a:latin typeface="Arial Black" pitchFamily="34" charset="0"/>
                <a:cs typeface="Times New Roman" panose="02020603050405020304" pitchFamily="18" charset="0"/>
              </a:rPr>
              <a:t>Register an enterprise in tax authority of Khujand city as a legal entity </a:t>
            </a:r>
            <a:endParaRPr lang="ru-RU" sz="1700" b="1" dirty="0" smtClean="0">
              <a:solidFill>
                <a:schemeClr val="bg1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pPr algn="ctr"/>
            <a:endParaRPr lang="ru-RU" sz="1700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2714612" y="4000504"/>
            <a:ext cx="6215106" cy="85725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700" b="1" dirty="0" smtClean="0">
              <a:solidFill>
                <a:schemeClr val="bg1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r>
              <a:rPr lang="en-US" sz="1700" b="1" dirty="0" smtClean="0">
                <a:solidFill>
                  <a:schemeClr val="bg1"/>
                </a:solidFill>
                <a:latin typeface="Arial Black" pitchFamily="34" charset="0"/>
                <a:cs typeface="Times New Roman" panose="02020603050405020304" pitchFamily="18" charset="0"/>
              </a:rPr>
              <a:t>Develop a business-plan or an investment project and prepare necessary documents</a:t>
            </a:r>
            <a:endParaRPr lang="ru-RU" sz="1700" b="1" dirty="0" smtClean="0">
              <a:solidFill>
                <a:schemeClr val="bg1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pPr algn="ctr"/>
            <a:endParaRPr lang="ru-RU" sz="1700" dirty="0">
              <a:latin typeface="Arial Black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214282" y="4929198"/>
            <a:ext cx="5000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Arial Black" pitchFamily="34" charset="0"/>
              </a:rPr>
              <a:t>1</a:t>
            </a:r>
            <a:endParaRPr lang="ru-RU" sz="3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071538" y="4000504"/>
            <a:ext cx="5000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Arial Black" pitchFamily="34" charset="0"/>
              </a:rPr>
              <a:t>2</a:t>
            </a:r>
            <a:endParaRPr lang="ru-RU" sz="3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857356" y="3071810"/>
            <a:ext cx="5000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Arial Black" pitchFamily="34" charset="0"/>
              </a:rPr>
              <a:t>3</a:t>
            </a:r>
            <a:endParaRPr lang="ru-RU" sz="3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643174" y="2143116"/>
            <a:ext cx="5000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Arial Black" pitchFamily="34" charset="0"/>
              </a:rPr>
              <a:t>4</a:t>
            </a:r>
            <a:endParaRPr lang="ru-RU" sz="3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3428992" y="1214422"/>
            <a:ext cx="5000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Arial Black" pitchFamily="34" charset="0"/>
              </a:rPr>
              <a:t>5</a:t>
            </a:r>
            <a:endParaRPr lang="ru-RU" sz="3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500430" y="3071810"/>
            <a:ext cx="5429288" cy="85725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chemeClr val="bg1"/>
                </a:solidFill>
                <a:latin typeface="Arial Black" pitchFamily="34" charset="0"/>
                <a:cs typeface="Times New Roman" panose="02020603050405020304" pitchFamily="18" charset="0"/>
              </a:rPr>
              <a:t>Promote the investment project </a:t>
            </a:r>
            <a:r>
              <a:rPr lang="en-US" sz="1600" b="1" smtClean="0">
                <a:solidFill>
                  <a:schemeClr val="bg1"/>
                </a:solidFill>
                <a:latin typeface="Arial Black" pitchFamily="34" charset="0"/>
                <a:cs typeface="Times New Roman" panose="02020603050405020304" pitchFamily="18" charset="0"/>
              </a:rPr>
              <a:t>in commission </a:t>
            </a:r>
            <a:r>
              <a:rPr lang="en-US" sz="1600" b="1" dirty="0" smtClean="0">
                <a:solidFill>
                  <a:schemeClr val="bg1"/>
                </a:solidFill>
                <a:latin typeface="Arial Black" pitchFamily="34" charset="0"/>
                <a:cs typeface="Times New Roman" panose="02020603050405020304" pitchFamily="18" charset="0"/>
              </a:rPr>
              <a:t>under the Administration of Sughd FEZ</a:t>
            </a:r>
            <a:endParaRPr lang="ru-RU" sz="1600" b="1" dirty="0">
              <a:solidFill>
                <a:schemeClr val="bg1"/>
              </a:solidFill>
              <a:latin typeface="Arial Black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286248" y="2143116"/>
            <a:ext cx="4643470" cy="85725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chemeClr val="bg1"/>
                </a:solidFill>
                <a:latin typeface="Arial Black" pitchFamily="34" charset="0"/>
                <a:cs typeface="Times New Roman" panose="02020603050405020304" pitchFamily="18" charset="0"/>
              </a:rPr>
              <a:t>Conclude an agreement with the Administration of Sughd FEZ</a:t>
            </a:r>
            <a:endParaRPr lang="ru-RU" sz="1600" b="1" dirty="0">
              <a:solidFill>
                <a:schemeClr val="bg1"/>
              </a:solidFill>
              <a:latin typeface="Arial Black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072066" y="1214422"/>
            <a:ext cx="3857652" cy="85725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dirty="0" smtClean="0">
              <a:solidFill>
                <a:schemeClr val="bg1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r>
              <a:rPr lang="en-US" sz="1600" b="1" dirty="0" smtClean="0">
                <a:solidFill>
                  <a:schemeClr val="bg1"/>
                </a:solidFill>
                <a:latin typeface="Arial Black" pitchFamily="34" charset="0"/>
                <a:cs typeface="Times New Roman" panose="02020603050405020304" pitchFamily="18" charset="0"/>
              </a:rPr>
              <a:t>Obtain a Certificate of a status of Subject of Sughd FEZ</a:t>
            </a:r>
            <a:endParaRPr lang="ru-RU" sz="1600" b="1" dirty="0" smtClean="0">
              <a:solidFill>
                <a:schemeClr val="bg1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14282" y="334012"/>
            <a:ext cx="8643998" cy="5386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9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REQUIREMENTS FOR A BUSINESS PLAN</a:t>
            </a:r>
            <a:endParaRPr lang="ru-RU" sz="29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1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ый треугольник 7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/>
          <p:cNvGrpSpPr/>
          <p:nvPr/>
        </p:nvGrpSpPr>
        <p:grpSpPr>
          <a:xfrm>
            <a:off x="3143240" y="1428736"/>
            <a:ext cx="2938605" cy="4169837"/>
            <a:chOff x="284414" y="1407780"/>
            <a:chExt cx="2938605" cy="4169837"/>
          </a:xfrm>
          <a:solidFill>
            <a:srgbClr val="002060"/>
          </a:solidFill>
        </p:grpSpPr>
        <p:sp>
          <p:nvSpPr>
            <p:cNvPr id="34" name="Прямоугольник 33"/>
            <p:cNvSpPr/>
            <p:nvPr/>
          </p:nvSpPr>
          <p:spPr>
            <a:xfrm>
              <a:off x="407840" y="1407780"/>
              <a:ext cx="2627722" cy="21602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0833" y="1407781"/>
              <a:ext cx="621735" cy="592476"/>
            </a:xfrm>
            <a:prstGeom prst="rect">
              <a:avLst/>
            </a:prstGeom>
            <a:grpFill/>
          </p:spPr>
        </p:pic>
        <p:sp>
          <p:nvSpPr>
            <p:cNvPr id="39" name="TextBox 38"/>
            <p:cNvSpPr txBox="1"/>
            <p:nvPr/>
          </p:nvSpPr>
          <p:spPr>
            <a:xfrm>
              <a:off x="473494" y="2671266"/>
              <a:ext cx="24482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PRODUCTION ACTIVITY</a:t>
              </a:r>
              <a:r>
                <a:rPr lang="ru-RU" sz="1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2000" b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ru-RU" sz="2000" b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00</a:t>
              </a:r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000 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$</a:t>
              </a:r>
              <a:endPara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1400" b="1" dirty="0">
                <a:solidFill>
                  <a:schemeClr val="bg1"/>
                </a:solidFill>
                <a:latin typeface="Raleway" pitchFamily="34" charset="-52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18726" y="3650237"/>
              <a:ext cx="2627722" cy="9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95266" y="3586320"/>
              <a:ext cx="2448272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EXPORT-IMPORT OPERATIONS</a:t>
              </a:r>
            </a:p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</a:t>
              </a:r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000 $</a:t>
              </a:r>
              <a:endPara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1400" b="1" dirty="0">
                <a:solidFill>
                  <a:schemeClr val="bg1"/>
                </a:solidFill>
                <a:latin typeface="Raleway" pitchFamily="34" charset="-52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418726" y="4651722"/>
              <a:ext cx="2627722" cy="9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284414" y="1979284"/>
              <a:ext cx="2938605" cy="57606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55852" y="1907846"/>
              <a:ext cx="25717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VOLUME OF INVESTMENTS</a:t>
              </a:r>
              <a:endPara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348542" y="4695266"/>
            <a:ext cx="244827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PROVISION OF 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000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chemeClr val="bg1"/>
              </a:solidFill>
              <a:latin typeface="Raleway" pitchFamily="34" charset="-52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110001" y="1434056"/>
            <a:ext cx="2895061" cy="2740815"/>
            <a:chOff x="288094" y="1407779"/>
            <a:chExt cx="2895061" cy="2740815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407840" y="1407779"/>
              <a:ext cx="2627722" cy="253616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288094" y="2013703"/>
              <a:ext cx="2895061" cy="57606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7" name="Рисунок 4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0833" y="1434055"/>
              <a:ext cx="621735" cy="539928"/>
            </a:xfrm>
            <a:prstGeom prst="rect">
              <a:avLst/>
            </a:prstGeom>
          </p:spPr>
        </p:pic>
        <p:sp>
          <p:nvSpPr>
            <p:cNvPr id="48" name="TextBox 47"/>
            <p:cNvSpPr txBox="1"/>
            <p:nvPr/>
          </p:nvSpPr>
          <p:spPr>
            <a:xfrm>
              <a:off x="439550" y="2101680"/>
              <a:ext cx="2571731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EQUIPMENTS</a:t>
              </a:r>
              <a:endParaRPr lang="ru-RU" sz="1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73494" y="2671266"/>
              <a:ext cx="244827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CONSUMPTION OF IMPORTED EQUIPMENT SHOULD NOT BE MORE THAN</a:t>
              </a:r>
            </a:p>
            <a:p>
              <a:pPr algn="ctr"/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 YEARS</a:t>
              </a:r>
              <a:endPara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1400" b="1" dirty="0">
                <a:solidFill>
                  <a:schemeClr val="bg1"/>
                </a:solidFill>
                <a:latin typeface="Raleway" pitchFamily="34" charset="-52"/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6166366" y="1418666"/>
            <a:ext cx="2895061" cy="2525371"/>
            <a:chOff x="288094" y="1407779"/>
            <a:chExt cx="2895061" cy="2525371"/>
          </a:xfrm>
          <a:solidFill>
            <a:srgbClr val="002060"/>
          </a:solidFill>
        </p:grpSpPr>
        <p:sp>
          <p:nvSpPr>
            <p:cNvPr id="52" name="Прямоугольник 51"/>
            <p:cNvSpPr/>
            <p:nvPr/>
          </p:nvSpPr>
          <p:spPr>
            <a:xfrm>
              <a:off x="407840" y="1407779"/>
              <a:ext cx="2627722" cy="252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288094" y="2013703"/>
              <a:ext cx="2895061" cy="57606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5" name="Рисунок 5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9370" y="1434055"/>
              <a:ext cx="484660" cy="539928"/>
            </a:xfrm>
            <a:prstGeom prst="rect">
              <a:avLst/>
            </a:prstGeom>
            <a:grpFill/>
          </p:spPr>
        </p:pic>
        <p:sp>
          <p:nvSpPr>
            <p:cNvPr id="56" name="TextBox 55"/>
            <p:cNvSpPr txBox="1"/>
            <p:nvPr/>
          </p:nvSpPr>
          <p:spPr>
            <a:xfrm>
              <a:off x="439550" y="1995847"/>
              <a:ext cx="2571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LAUNCH TIME</a:t>
              </a:r>
              <a:endPara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73494" y="2671266"/>
              <a:ext cx="2448272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START OF ACTIVITY SHOULD NOT LONG MORE THAN</a:t>
              </a:r>
              <a:endPara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 YEARS</a:t>
              </a:r>
              <a:endPara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1400" b="1" dirty="0">
                <a:solidFill>
                  <a:schemeClr val="bg1"/>
                </a:solidFill>
                <a:latin typeface="Raleway" pitchFamily="34" charset="-5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Скругленный прямоугольник 72"/>
          <p:cNvSpPr/>
          <p:nvPr/>
        </p:nvSpPr>
        <p:spPr>
          <a:xfrm>
            <a:off x="3286116" y="1571612"/>
            <a:ext cx="2643206" cy="3643338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214282" y="1571612"/>
            <a:ext cx="2643206" cy="3643338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6286512" y="1571612"/>
            <a:ext cx="2643206" cy="3643338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14282" y="334012"/>
            <a:ext cx="8643998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KEY PAYMENTS</a:t>
            </a:r>
            <a:endParaRPr lang="ru-RU" sz="30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1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ый треугольник 7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Группа 30"/>
          <p:cNvGrpSpPr/>
          <p:nvPr/>
        </p:nvGrpSpPr>
        <p:grpSpPr>
          <a:xfrm>
            <a:off x="364547" y="1785926"/>
            <a:ext cx="2312905" cy="2083643"/>
            <a:chOff x="704819" y="823901"/>
            <a:chExt cx="2312905" cy="2083643"/>
          </a:xfrm>
        </p:grpSpPr>
        <p:sp>
          <p:nvSpPr>
            <p:cNvPr id="32" name="TextBox 31"/>
            <p:cNvSpPr txBox="1"/>
            <p:nvPr/>
          </p:nvSpPr>
          <p:spPr>
            <a:xfrm>
              <a:off x="704819" y="823901"/>
              <a:ext cx="23129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LAND LEASE</a:t>
              </a:r>
              <a:endPara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>
              <a:off x="911744" y="1287423"/>
              <a:ext cx="1944216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Группа 5"/>
            <p:cNvGrpSpPr/>
            <p:nvPr/>
          </p:nvGrpSpPr>
          <p:grpSpPr>
            <a:xfrm>
              <a:off x="1115615" y="1443247"/>
              <a:ext cx="1464297" cy="1464297"/>
              <a:chOff x="1115615" y="1443247"/>
              <a:chExt cx="1464297" cy="1464297"/>
            </a:xfrm>
          </p:grpSpPr>
          <p:sp>
            <p:nvSpPr>
              <p:cNvPr id="35" name="Овал 34"/>
              <p:cNvSpPr/>
              <p:nvPr/>
            </p:nvSpPr>
            <p:spPr>
              <a:xfrm>
                <a:off x="1115615" y="1443247"/>
                <a:ext cx="1464297" cy="1464297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C00000"/>
                  </a:solidFill>
                </a:endParaRPr>
              </a:p>
            </p:txBody>
          </p:sp>
          <p:pic>
            <p:nvPicPr>
              <p:cNvPr id="36" name="Рисунок 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8989" y="1543469"/>
                <a:ext cx="1082491" cy="1082491"/>
              </a:xfrm>
              <a:prstGeom prst="rect">
                <a:avLst/>
              </a:prstGeom>
            </p:spPr>
          </p:pic>
        </p:grpSp>
      </p:grpSp>
      <p:grpSp>
        <p:nvGrpSpPr>
          <p:cNvPr id="38" name="Группа 37"/>
          <p:cNvGrpSpPr/>
          <p:nvPr/>
        </p:nvGrpSpPr>
        <p:grpSpPr>
          <a:xfrm>
            <a:off x="3357554" y="1813305"/>
            <a:ext cx="2440862" cy="2055693"/>
            <a:chOff x="631067" y="851851"/>
            <a:chExt cx="2440862" cy="2055693"/>
          </a:xfrm>
        </p:grpSpPr>
        <p:sp>
          <p:nvSpPr>
            <p:cNvPr id="39" name="TextBox 38"/>
            <p:cNvSpPr txBox="1"/>
            <p:nvPr/>
          </p:nvSpPr>
          <p:spPr>
            <a:xfrm>
              <a:off x="631067" y="851851"/>
              <a:ext cx="24408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CERTIFICATE</a:t>
              </a:r>
              <a:endPara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1" name="Группа 17"/>
            <p:cNvGrpSpPr/>
            <p:nvPr/>
          </p:nvGrpSpPr>
          <p:grpSpPr>
            <a:xfrm>
              <a:off x="1115615" y="1443247"/>
              <a:ext cx="1464297" cy="1464297"/>
              <a:chOff x="1115615" y="1443247"/>
              <a:chExt cx="1464297" cy="1464297"/>
            </a:xfrm>
          </p:grpSpPr>
          <p:sp>
            <p:nvSpPr>
              <p:cNvPr id="42" name="Овал 41"/>
              <p:cNvSpPr/>
              <p:nvPr/>
            </p:nvSpPr>
            <p:spPr>
              <a:xfrm>
                <a:off x="1115615" y="1443247"/>
                <a:ext cx="1464297" cy="1464297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  <p:pic>
            <p:nvPicPr>
              <p:cNvPr id="43" name="Рисунок 4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54131" y="1690990"/>
                <a:ext cx="800243" cy="934970"/>
              </a:xfrm>
              <a:prstGeom prst="rect">
                <a:avLst/>
              </a:prstGeom>
            </p:spPr>
          </p:pic>
        </p:grpSp>
      </p:grpSp>
      <p:grpSp>
        <p:nvGrpSpPr>
          <p:cNvPr id="44" name="Группа 43"/>
          <p:cNvGrpSpPr/>
          <p:nvPr/>
        </p:nvGrpSpPr>
        <p:grpSpPr>
          <a:xfrm>
            <a:off x="6286512" y="1671568"/>
            <a:ext cx="2628349" cy="2198001"/>
            <a:chOff x="531030" y="709543"/>
            <a:chExt cx="2628349" cy="2198001"/>
          </a:xfrm>
        </p:grpSpPr>
        <p:sp>
          <p:nvSpPr>
            <p:cNvPr id="45" name="TextBox 44"/>
            <p:cNvSpPr txBox="1"/>
            <p:nvPr/>
          </p:nvSpPr>
          <p:spPr>
            <a:xfrm>
              <a:off x="531030" y="709543"/>
              <a:ext cx="262834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UTILITY </a:t>
              </a:r>
            </a:p>
            <a:p>
              <a:pPr algn="ctr"/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BILLS</a:t>
              </a:r>
              <a:endPara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6" name="Прямая соединительная линия 45"/>
            <p:cNvCxnSpPr/>
            <p:nvPr/>
          </p:nvCxnSpPr>
          <p:spPr>
            <a:xfrm>
              <a:off x="779882" y="1356078"/>
              <a:ext cx="2160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Группа 25"/>
            <p:cNvGrpSpPr/>
            <p:nvPr/>
          </p:nvGrpSpPr>
          <p:grpSpPr>
            <a:xfrm>
              <a:off x="1115615" y="1443247"/>
              <a:ext cx="1464297" cy="1464297"/>
              <a:chOff x="1115615" y="1443247"/>
              <a:chExt cx="1464297" cy="1464297"/>
            </a:xfrm>
          </p:grpSpPr>
          <p:sp>
            <p:nvSpPr>
              <p:cNvPr id="48" name="Овал 47"/>
              <p:cNvSpPr/>
              <p:nvPr/>
            </p:nvSpPr>
            <p:spPr>
              <a:xfrm>
                <a:off x="1115615" y="1443247"/>
                <a:ext cx="1464297" cy="1464297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49" name="Рисунок 4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54131" y="1656403"/>
                <a:ext cx="938504" cy="958227"/>
              </a:xfrm>
              <a:prstGeom prst="rect">
                <a:avLst/>
              </a:prstGeom>
            </p:spPr>
          </p:pic>
        </p:grpSp>
      </p:grpSp>
      <p:sp>
        <p:nvSpPr>
          <p:cNvPr id="52" name="TextBox 51"/>
          <p:cNvSpPr txBox="1"/>
          <p:nvPr/>
        </p:nvSpPr>
        <p:spPr>
          <a:xfrm>
            <a:off x="78795" y="3786190"/>
            <a:ext cx="29215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baseline="4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0,50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000 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$/year</a:t>
            </a: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113401" y="3786190"/>
            <a:ext cx="29587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5000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$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one-time payment for a period of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years</a:t>
            </a: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228185" y="3929066"/>
            <a:ext cx="2762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tariffs in general regime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excluding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(-14%)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3627916" y="2285992"/>
            <a:ext cx="1944216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14282" y="334012"/>
            <a:ext cx="864399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PRIORITY TYPES OF ACTIVITY</a:t>
            </a:r>
            <a:endParaRPr lang="ru-RU" sz="28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14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ый треугольник 7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97090" y="1053521"/>
            <a:ext cx="4320480" cy="501868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627576" y="1053521"/>
            <a:ext cx="4320480" cy="501868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546952" y="1214422"/>
            <a:ext cx="4025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ALLOWED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18984" y="1214422"/>
            <a:ext cx="4025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BANNED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2" y="1191860"/>
            <a:ext cx="648072" cy="594066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1142984"/>
            <a:ext cx="642670" cy="594066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4714660" y="1571612"/>
            <a:ext cx="4177820" cy="390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Subsoil use activities</a:t>
            </a:r>
            <a:endParaRPr lang="ru-RU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Production of excisable goods</a:t>
            </a:r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Manufacturing of securities </a:t>
            </a:r>
            <a:endParaRPr lang="ru-RU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Production, processing, storage and </a:t>
            </a:r>
          </a:p>
          <a:p>
            <a:pPr marL="285750" indent="-285750">
              <a:lnSpc>
                <a:spcPct val="150000"/>
              </a:lnSpc>
            </a:pP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sale of narcotic drugs</a:t>
            </a:r>
            <a:endParaRPr lang="ru-RU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Broadcasting of  radio and TV programmes</a:t>
            </a:r>
            <a:endParaRPr lang="ru-RU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Production of primary steel and non-ferrous metallurgy</a:t>
            </a:r>
            <a:endParaRPr lang="ru-RU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Activities related to external labor migration</a:t>
            </a:r>
            <a:endParaRPr lang="ru-RU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Creation of environmentally harmful productions </a:t>
            </a:r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14282" y="5795207"/>
            <a:ext cx="4286280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detailed list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en-US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Chapter 3, Regulation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Sughd FEZ</a:t>
            </a:r>
            <a:endParaRPr lang="ru-RU" sz="1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643438" y="5795207"/>
            <a:ext cx="4282846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Full list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en-US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Chapter 2, paragraph 11, Regulation</a:t>
            </a:r>
            <a:endParaRPr lang="ru-RU" sz="1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76556" y="1635511"/>
            <a:ext cx="421718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Sewing threads</a:t>
            </a:r>
            <a:r>
              <a:rPr lang="ru-RU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knitwear</a:t>
            </a:r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Machinery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 technical</a:t>
            </a:r>
            <a:r>
              <a:rPr lang="ru-RU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radio-electronic</a:t>
            </a:r>
            <a:r>
              <a:rPr lang="ru-RU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household devices</a:t>
            </a:r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Mineral fertilizers</a:t>
            </a:r>
            <a:r>
              <a:rPr lang="ru-RU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bioadditives</a:t>
            </a:r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</a:pPr>
            <a:r>
              <a:rPr lang="ru-RU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agriculture</a:t>
            </a:r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Glass and basal fibers</a:t>
            </a:r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 construction materials</a:t>
            </a:r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Sanitation supplies</a:t>
            </a:r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Electrical wires</a:t>
            </a:r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Pharmaceuticals and medicines </a:t>
            </a:r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Processing of fruits and vegetables </a:t>
            </a:r>
            <a:endParaRPr lang="ru-RU" sz="1400" b="1" dirty="0">
              <a:solidFill>
                <a:schemeClr val="bg1"/>
              </a:solidFill>
              <a:latin typeface="Raleway" pitchFamily="34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15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ый треугольник 7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1205156"/>
            <a:ext cx="3643338" cy="206124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5" y="3929066"/>
            <a:ext cx="3643338" cy="20521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701" y="3929577"/>
            <a:ext cx="3553389" cy="2018019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714480" y="1142984"/>
            <a:ext cx="2428892" cy="3571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 Black" pitchFamily="34" charset="0"/>
              </a:rPr>
              <a:t>ASIAPOLITEKS</a:t>
            </a:r>
            <a:r>
              <a:rPr lang="en-US" sz="1400" dirty="0" smtClean="0">
                <a:latin typeface="Arial Black" pitchFamily="34" charset="0"/>
              </a:rPr>
              <a:t> LLC</a:t>
            </a:r>
            <a:endParaRPr lang="ru-RU" sz="1400" dirty="0">
              <a:latin typeface="Arial Black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71538" y="3786190"/>
            <a:ext cx="3071834" cy="3571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 Black" pitchFamily="34" charset="0"/>
              </a:rPr>
              <a:t>JV </a:t>
            </a:r>
            <a:r>
              <a:rPr lang="en-US" sz="1400" dirty="0" err="1" smtClean="0">
                <a:latin typeface="Arial Black" pitchFamily="34" charset="0"/>
              </a:rPr>
              <a:t>ARCHA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MEBEL</a:t>
            </a:r>
            <a:r>
              <a:rPr lang="en-US" sz="1400" dirty="0" smtClean="0">
                <a:latin typeface="Arial Black" pitchFamily="34" charset="0"/>
              </a:rPr>
              <a:t> LLC</a:t>
            </a:r>
            <a:endParaRPr lang="ru-RU" sz="1400" dirty="0">
              <a:latin typeface="Arial Black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429256" y="3857628"/>
            <a:ext cx="3071834" cy="4286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 Black" pitchFamily="34" charset="0"/>
              </a:rPr>
              <a:t>AFRANG</a:t>
            </a:r>
            <a:r>
              <a:rPr lang="en-US" sz="1400" dirty="0" smtClean="0">
                <a:latin typeface="Arial Black" pitchFamily="34" charset="0"/>
              </a:rPr>
              <a:t> PLASTIC LLC</a:t>
            </a:r>
            <a:endParaRPr lang="ru-RU" sz="1400" dirty="0">
              <a:latin typeface="Arial Black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4282" y="334012"/>
            <a:ext cx="8786874" cy="4462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3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SUBJECTS OF SUGHD FEZ</a:t>
            </a:r>
            <a:r>
              <a:rPr lang="ru-RU" sz="23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23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AND THEIR PRODUCTS</a:t>
            </a:r>
            <a:endParaRPr lang="ru-RU" sz="23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7" name="Picture 2" descr="Z:\5 Каюмова М.И\сайр сугд 07 2024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/>
          <a:stretch>
            <a:fillRect/>
          </a:stretch>
        </p:blipFill>
        <p:spPr bwMode="auto">
          <a:xfrm>
            <a:off x="4929190" y="1214422"/>
            <a:ext cx="3571900" cy="2071702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5429256" y="1142984"/>
            <a:ext cx="3071834" cy="3571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 Black" pitchFamily="34" charset="0"/>
              </a:rPr>
              <a:t>ARIANA</a:t>
            </a:r>
            <a:r>
              <a:rPr lang="en-US" sz="1400" dirty="0" smtClean="0">
                <a:latin typeface="Arial Black" pitchFamily="34" charset="0"/>
              </a:rPr>
              <a:t> METAL PLAST LLC</a:t>
            </a:r>
            <a:endParaRPr lang="ru-RU" sz="1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196481"/>
            <a:ext cx="3890143" cy="220721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96481"/>
            <a:ext cx="3856512" cy="2207210"/>
          </a:xfrm>
          <a:prstGeom prst="rect">
            <a:avLst/>
          </a:prstGeom>
        </p:spPr>
      </p:pic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16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ый треугольник 7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928794" y="1142984"/>
            <a:ext cx="2428892" cy="3571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 Black" pitchFamily="34" charset="0"/>
              </a:rPr>
              <a:t>REAL LLC</a:t>
            </a:r>
            <a:endParaRPr lang="ru-RU" sz="1400" dirty="0">
              <a:latin typeface="Arial Black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500694" y="1142984"/>
            <a:ext cx="3071834" cy="3571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 Black" pitchFamily="34" charset="0"/>
              </a:rPr>
              <a:t>JV TAJPROF LLC</a:t>
            </a:r>
            <a:endParaRPr lang="ru-RU" sz="1400" dirty="0">
              <a:latin typeface="Arial Black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3789058"/>
            <a:ext cx="3890143" cy="2207210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1285852" y="3714752"/>
            <a:ext cx="3071834" cy="3571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 Black" pitchFamily="34" charset="0"/>
              </a:rPr>
              <a:t>JV SILKCOAT BOYA LLC</a:t>
            </a:r>
            <a:endParaRPr lang="ru-RU" sz="1400" dirty="0">
              <a:latin typeface="Arial Black" pitchFamily="34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197" y="3789058"/>
            <a:ext cx="3883332" cy="2211710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5500694" y="3714752"/>
            <a:ext cx="3071834" cy="4286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 Black" pitchFamily="34" charset="0"/>
              </a:rPr>
              <a:t>JV FORTUNA-CO LLC</a:t>
            </a:r>
            <a:endParaRPr lang="ru-RU" sz="1400" dirty="0">
              <a:latin typeface="Arial Black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334012"/>
            <a:ext cx="8786874" cy="4462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3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SUBJECTS OF SUGHD FEZ</a:t>
            </a:r>
            <a:r>
              <a:rPr lang="ru-RU" sz="23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23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AND THEIR PRODUCTS</a:t>
            </a:r>
            <a:endParaRPr lang="ru-RU" sz="23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14282" y="334012"/>
            <a:ext cx="8786874" cy="4462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3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SUBJECTS OF SUGHD FEZ</a:t>
            </a:r>
            <a:r>
              <a:rPr lang="ru-RU" sz="23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23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AND THEIR PRODUCTS</a:t>
            </a:r>
            <a:endParaRPr lang="ru-RU" sz="23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1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7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ый треугольник 7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196481"/>
            <a:ext cx="3890143" cy="220721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3789058"/>
            <a:ext cx="3890143" cy="220721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197" y="3789058"/>
            <a:ext cx="3883332" cy="2211710"/>
          </a:xfrm>
          <a:prstGeom prst="rect">
            <a:avLst/>
          </a:prstGeom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1214421"/>
            <a:ext cx="3857652" cy="2169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" descr="Z:\11 Ҳалимбойзода О\синий фон продукции суб 2024\донишгох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7" y="1214422"/>
            <a:ext cx="3929090" cy="2214578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>
            <a:off x="1714480" y="1142984"/>
            <a:ext cx="2643206" cy="71438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 Black" pitchFamily="34" charset="0"/>
              </a:rPr>
              <a:t>INSTITUTE OF INDUSTRY AND SERVICES</a:t>
            </a:r>
            <a:endParaRPr lang="ru-RU" sz="1400" dirty="0">
              <a:latin typeface="Arial Black" pitchFamily="34" charset="0"/>
            </a:endParaRPr>
          </a:p>
        </p:txBody>
      </p:sp>
      <p:pic>
        <p:nvPicPr>
          <p:cNvPr id="30" name="Picture 3" descr="Z:\11 Ҳалимбойзода О\синий фон продукции суб 2024\покзарф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4876" y="1214421"/>
            <a:ext cx="3857652" cy="2169929"/>
          </a:xfrm>
          <a:prstGeom prst="rect">
            <a:avLst/>
          </a:prstGeom>
          <a:noFill/>
        </p:spPr>
      </p:pic>
      <p:sp>
        <p:nvSpPr>
          <p:cNvPr id="31" name="Прямоугольник 30"/>
          <p:cNvSpPr/>
          <p:nvPr/>
        </p:nvSpPr>
        <p:spPr>
          <a:xfrm>
            <a:off x="7143768" y="1142984"/>
            <a:ext cx="1428760" cy="92869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 Black" pitchFamily="34" charset="0"/>
              </a:rPr>
              <a:t>POKZARF</a:t>
            </a:r>
          </a:p>
          <a:p>
            <a:pPr algn="ctr"/>
            <a:r>
              <a:rPr lang="en-US" sz="1400" dirty="0" smtClean="0">
                <a:latin typeface="Arial Black" pitchFamily="34" charset="0"/>
              </a:rPr>
              <a:t>LLC</a:t>
            </a:r>
            <a:endParaRPr lang="ru-RU" sz="1400" dirty="0">
              <a:latin typeface="Arial Black" pitchFamily="34" charset="0"/>
            </a:endParaRPr>
          </a:p>
        </p:txBody>
      </p:sp>
      <p:pic>
        <p:nvPicPr>
          <p:cNvPr id="32" name="Picture 4" descr="Z:\11 Ҳалимбойзода О\синий фон продукции суб 2024\хантан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8284" y="3786189"/>
            <a:ext cx="3889402" cy="2214579"/>
          </a:xfrm>
          <a:prstGeom prst="rect">
            <a:avLst/>
          </a:prstGeom>
          <a:noFill/>
        </p:spPr>
      </p:pic>
      <p:sp>
        <p:nvSpPr>
          <p:cNvPr id="33" name="Прямоугольник 32"/>
          <p:cNvSpPr/>
          <p:nvPr/>
        </p:nvSpPr>
        <p:spPr>
          <a:xfrm>
            <a:off x="2357422" y="3714752"/>
            <a:ext cx="2000264" cy="64294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 Black" pitchFamily="34" charset="0"/>
              </a:rPr>
              <a:t>KHANTANA CANADA LLC</a:t>
            </a:r>
            <a:endParaRPr lang="ru-RU" sz="1400" dirty="0">
              <a:latin typeface="Arial Black" pitchFamily="34" charset="0"/>
            </a:endParaRPr>
          </a:p>
        </p:txBody>
      </p:sp>
      <p:pic>
        <p:nvPicPr>
          <p:cNvPr id="34" name="Picture 5" descr="Z:\11 Ҳалимбойзода О\синий фон продукции суб 2024\стра пласт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91063" y="3786190"/>
            <a:ext cx="3881465" cy="2214578"/>
          </a:xfrm>
          <a:prstGeom prst="rect">
            <a:avLst/>
          </a:prstGeom>
          <a:noFill/>
        </p:spPr>
      </p:pic>
      <p:sp>
        <p:nvSpPr>
          <p:cNvPr id="35" name="Прямоугольник 34"/>
          <p:cNvSpPr/>
          <p:nvPr/>
        </p:nvSpPr>
        <p:spPr>
          <a:xfrm>
            <a:off x="6858016" y="3714752"/>
            <a:ext cx="1714512" cy="64294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 Black" pitchFamily="34" charset="0"/>
              </a:rPr>
              <a:t>STAR PLAST</a:t>
            </a:r>
            <a:r>
              <a:rPr lang="ru-RU" sz="1400" dirty="0" smtClean="0">
                <a:latin typeface="Arial Black" pitchFamily="34" charset="0"/>
              </a:rPr>
              <a:t> </a:t>
            </a:r>
          </a:p>
          <a:p>
            <a:pPr algn="ctr"/>
            <a:r>
              <a:rPr lang="en-US" sz="1400" dirty="0" smtClean="0">
                <a:latin typeface="Arial Black" pitchFamily="34" charset="0"/>
              </a:rPr>
              <a:t>LLC</a:t>
            </a:r>
            <a:endParaRPr lang="ru-RU" sz="1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14282" y="334012"/>
            <a:ext cx="864399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INVESTMENT GROWTH</a:t>
            </a:r>
            <a:endParaRPr lang="ru-RU" sz="28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18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ый треугольник 7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9" name="Диаграмма 38"/>
          <p:cNvGraphicFramePr/>
          <p:nvPr>
            <p:extLst>
              <p:ext uri="{D42A27DB-BD31-4B8C-83A1-F6EECF244321}">
                <p14:modId xmlns:p14="http://schemas.microsoft.com/office/powerpoint/2010/main" val="2483841842"/>
              </p:ext>
            </p:extLst>
          </p:nvPr>
        </p:nvGraphicFramePr>
        <p:xfrm>
          <a:off x="683568" y="1556792"/>
          <a:ext cx="7315746" cy="4659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" name="TextBox 1"/>
          <p:cNvSpPr txBox="1"/>
          <p:nvPr/>
        </p:nvSpPr>
        <p:spPr>
          <a:xfrm>
            <a:off x="1428728" y="1071546"/>
            <a:ext cx="6163663" cy="80299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</a:rPr>
              <a:t>INVESTMENT VOLUME OF SUGHD FEZ ENTITIES</a:t>
            </a:r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endParaRPr lang="en-US" sz="14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  <a:t>(</a:t>
            </a:r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</a:rPr>
              <a:t>million </a:t>
            </a:r>
            <a:r>
              <a:rPr lang="en-US" sz="1400" b="1" dirty="0" err="1" smtClean="0">
                <a:solidFill>
                  <a:srgbClr val="002060"/>
                </a:solidFill>
                <a:latin typeface="Arial Black" pitchFamily="34" charset="0"/>
              </a:rPr>
              <a:t>TJS</a:t>
            </a:r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  <a:t>)</a:t>
            </a:r>
            <a:endParaRPr lang="ru-RU" sz="14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14282" y="334012"/>
            <a:ext cx="864399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PRODUCTION DYNAMICS</a:t>
            </a:r>
            <a:endParaRPr lang="ru-RU" sz="28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19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ый треугольник 7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9" name="Диаграмма 38"/>
          <p:cNvGraphicFramePr/>
          <p:nvPr>
            <p:extLst>
              <p:ext uri="{D42A27DB-BD31-4B8C-83A1-F6EECF244321}">
                <p14:modId xmlns:p14="http://schemas.microsoft.com/office/powerpoint/2010/main" val="1069414560"/>
              </p:ext>
            </p:extLst>
          </p:nvPr>
        </p:nvGraphicFramePr>
        <p:xfrm>
          <a:off x="951933" y="1412776"/>
          <a:ext cx="7148460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" name="TextBox 1"/>
          <p:cNvSpPr txBox="1"/>
          <p:nvPr/>
        </p:nvSpPr>
        <p:spPr>
          <a:xfrm>
            <a:off x="1428728" y="1071546"/>
            <a:ext cx="6163663" cy="80299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</a:rPr>
              <a:t>PRODUCTION VOLUME OF SUGHD FEZ ENTITIES</a:t>
            </a:r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endParaRPr lang="en-US" sz="14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  <a:t>(</a:t>
            </a:r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</a:rPr>
              <a:t>million </a:t>
            </a:r>
            <a:r>
              <a:rPr lang="en-US" sz="1400" b="1" dirty="0" err="1" smtClean="0">
                <a:solidFill>
                  <a:srgbClr val="002060"/>
                </a:solidFill>
                <a:latin typeface="Arial Black" pitchFamily="34" charset="0"/>
              </a:rPr>
              <a:t>TJS</a:t>
            </a:r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  <a:t>)</a:t>
            </a:r>
            <a:endParaRPr lang="ru-RU" sz="14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5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2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ый треугольник 59"/>
          <p:cNvSpPr/>
          <p:nvPr/>
        </p:nvSpPr>
        <p:spPr>
          <a:xfrm flipH="1" flipV="1">
            <a:off x="0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>
            <a:lum bright="7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0" t="10142" r="24873" b="11235"/>
          <a:stretch/>
        </p:blipFill>
        <p:spPr>
          <a:xfrm>
            <a:off x="1643042" y="1142984"/>
            <a:ext cx="6350032" cy="4953028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2471945" y="1857364"/>
            <a:ext cx="1385675" cy="178740"/>
            <a:chOff x="1871390" y="2022858"/>
            <a:chExt cx="1385675" cy="178740"/>
          </a:xfrm>
        </p:grpSpPr>
        <p:cxnSp>
          <p:nvCxnSpPr>
            <p:cNvPr id="22" name="Прямая соединительная линия 21"/>
            <p:cNvCxnSpPr/>
            <p:nvPr/>
          </p:nvCxnSpPr>
          <p:spPr>
            <a:xfrm flipH="1">
              <a:off x="2915816" y="2022858"/>
              <a:ext cx="341249" cy="178740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flipH="1">
              <a:off x="1871390" y="2201325"/>
              <a:ext cx="1050958" cy="0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" name="Группа 24"/>
          <p:cNvGrpSpPr/>
          <p:nvPr/>
        </p:nvGrpSpPr>
        <p:grpSpPr>
          <a:xfrm>
            <a:off x="1508775" y="1641102"/>
            <a:ext cx="2243586" cy="1573584"/>
            <a:chOff x="1083620" y="1703598"/>
            <a:chExt cx="2243586" cy="1573584"/>
          </a:xfrm>
        </p:grpSpPr>
        <p:sp>
          <p:nvSpPr>
            <p:cNvPr id="26" name="TextBox 25"/>
            <p:cNvSpPr txBox="1"/>
            <p:nvPr/>
          </p:nvSpPr>
          <p:spPr>
            <a:xfrm>
              <a:off x="1575077" y="2969405"/>
              <a:ext cx="1752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Black" pitchFamily="34" charset="0"/>
                  <a:cs typeface="Arial" pitchFamily="34" charset="0"/>
                </a:rPr>
                <a:t>SUGHD REGION</a:t>
              </a:r>
              <a:endPara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83620" y="1703598"/>
              <a:ext cx="132223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b="1" dirty="0">
                  <a:solidFill>
                    <a:schemeClr val="bg1"/>
                  </a:solidFill>
                  <a:latin typeface="Book Antiqua" pitchFamily="18" charset="0"/>
                  <a:cs typeface="Arial" pitchFamily="34" charset="0"/>
                </a:rPr>
                <a:t>SUHGD FEZ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392374" y="1285860"/>
            <a:ext cx="1322238" cy="113877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 SUGHD FEZ</a:t>
            </a:r>
            <a:endParaRPr lang="ru-RU" sz="2000" b="1" spc="50" dirty="0" smtClean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tg-Cyrl-TJ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(2008)</a:t>
            </a:r>
          </a:p>
          <a:p>
            <a:pPr algn="ctr"/>
            <a:r>
              <a:rPr lang="tg-Cyrl-TJ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320 </a:t>
            </a:r>
            <a:r>
              <a:rPr lang="en-US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ha</a:t>
            </a:r>
            <a:endParaRPr lang="en-US" sz="1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2000232" y="3886018"/>
            <a:ext cx="778260" cy="400238"/>
            <a:chOff x="2142687" y="3645024"/>
            <a:chExt cx="1421202" cy="400238"/>
          </a:xfrm>
        </p:grpSpPr>
        <p:cxnSp>
          <p:nvCxnSpPr>
            <p:cNvPr id="33" name="Прямая соединительная линия 32"/>
            <p:cNvCxnSpPr/>
            <p:nvPr/>
          </p:nvCxnSpPr>
          <p:spPr>
            <a:xfrm flipH="1" flipV="1">
              <a:off x="3086440" y="3645024"/>
              <a:ext cx="477449" cy="400238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flipH="1">
              <a:off x="2142687" y="3645024"/>
              <a:ext cx="943753" cy="0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428596" y="3095810"/>
            <a:ext cx="1714512" cy="113877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DANGARA FEZ</a:t>
            </a:r>
            <a:endParaRPr lang="ru-RU" sz="2000" b="1" spc="50" dirty="0" smtClean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tg-Cyrl-TJ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(2011)</a:t>
            </a:r>
          </a:p>
          <a:p>
            <a:pPr algn="ctr"/>
            <a:r>
              <a:rPr lang="tg-Cyrl-TJ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521 </a:t>
            </a:r>
            <a:r>
              <a:rPr lang="en-US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ha</a:t>
            </a:r>
            <a:endParaRPr lang="en-US" sz="1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63" y="4357694"/>
            <a:ext cx="884217" cy="857256"/>
          </a:xfrm>
          <a:prstGeom prst="ellipse">
            <a:avLst/>
          </a:prstGeom>
          <a:ln>
            <a:solidFill>
              <a:srgbClr val="FF0000"/>
            </a:solidFill>
          </a:ln>
        </p:spPr>
      </p:pic>
      <p:grpSp>
        <p:nvGrpSpPr>
          <p:cNvPr id="38" name="Группа 37"/>
          <p:cNvGrpSpPr/>
          <p:nvPr/>
        </p:nvGrpSpPr>
        <p:grpSpPr>
          <a:xfrm rot="8551337">
            <a:off x="3406942" y="3084256"/>
            <a:ext cx="2051274" cy="388570"/>
            <a:chOff x="1871390" y="2022858"/>
            <a:chExt cx="1385675" cy="178740"/>
          </a:xfrm>
        </p:grpSpPr>
        <p:cxnSp>
          <p:nvCxnSpPr>
            <p:cNvPr id="39" name="Прямая соединительная линия 38"/>
            <p:cNvCxnSpPr/>
            <p:nvPr/>
          </p:nvCxnSpPr>
          <p:spPr>
            <a:xfrm flipH="1">
              <a:off x="2915816" y="2022858"/>
              <a:ext cx="341249" cy="178740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flipH="1">
              <a:off x="1871390" y="2201325"/>
              <a:ext cx="1050958" cy="0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4857752" y="1595612"/>
            <a:ext cx="1714512" cy="113877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KULOB FEZ</a:t>
            </a:r>
            <a:endParaRPr lang="ru-RU" sz="2000" b="1" spc="50" dirty="0" smtClean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tg-Cyrl-TJ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(2019)</a:t>
            </a:r>
          </a:p>
          <a:p>
            <a:pPr algn="ctr"/>
            <a:r>
              <a:rPr lang="tg-Cyrl-TJ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309 </a:t>
            </a:r>
            <a:r>
              <a:rPr lang="en-US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ha</a:t>
            </a:r>
            <a:endParaRPr lang="en-US" sz="1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44" name="Рисунок 43" descr="ikonka-geolokatsi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4" y="1285860"/>
            <a:ext cx="379317" cy="571504"/>
          </a:xfrm>
          <a:prstGeom prst="rect">
            <a:avLst/>
          </a:prstGeom>
        </p:spPr>
      </p:pic>
      <p:pic>
        <p:nvPicPr>
          <p:cNvPr id="45" name="Рисунок 44" descr="ikonka-geolokatsi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43174" y="3714752"/>
            <a:ext cx="379317" cy="571504"/>
          </a:xfrm>
          <a:prstGeom prst="rect">
            <a:avLst/>
          </a:prstGeom>
        </p:spPr>
      </p:pic>
      <p:pic>
        <p:nvPicPr>
          <p:cNvPr id="46" name="Рисунок 45" descr="ikonka-geolokatsi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868" y="3786190"/>
            <a:ext cx="379317" cy="571504"/>
          </a:xfrm>
          <a:prstGeom prst="rect">
            <a:avLst/>
          </a:prstGeom>
        </p:spPr>
      </p:pic>
      <p:pic>
        <p:nvPicPr>
          <p:cNvPr id="47" name="Рисунок 46" descr="ikonka-geolokatsi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2485" y="4572008"/>
            <a:ext cx="379317" cy="571504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2071670" y="5433499"/>
            <a:ext cx="1714512" cy="113877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PANJ </a:t>
            </a:r>
          </a:p>
          <a:p>
            <a:pPr algn="ctr"/>
            <a:r>
              <a:rPr lang="en-US" sz="20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FEZ</a:t>
            </a:r>
            <a:endParaRPr lang="ru-RU" sz="2000" b="1" spc="50" dirty="0" smtClean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tg-Cyrl-TJ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(2008)</a:t>
            </a:r>
          </a:p>
          <a:p>
            <a:pPr algn="ctr"/>
            <a:r>
              <a:rPr lang="tg-Cyrl-TJ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401 </a:t>
            </a:r>
            <a:r>
              <a:rPr lang="en-US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ha</a:t>
            </a:r>
            <a:endParaRPr lang="en-US" sz="1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rot="5400000">
            <a:off x="2679687" y="5321313"/>
            <a:ext cx="357190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1" name="Рисунок 50" descr="ikonka-geolokatsi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72132" y="4500570"/>
            <a:ext cx="379317" cy="571504"/>
          </a:xfrm>
          <a:prstGeom prst="rect">
            <a:avLst/>
          </a:prstGeom>
        </p:spPr>
      </p:pic>
      <p:cxnSp>
        <p:nvCxnSpPr>
          <p:cNvPr id="52" name="Прямая соединительная линия 51"/>
          <p:cNvCxnSpPr/>
          <p:nvPr/>
        </p:nvCxnSpPr>
        <p:spPr>
          <a:xfrm rot="16200000" flipH="1">
            <a:off x="5750727" y="5179231"/>
            <a:ext cx="428628" cy="35719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357818" y="5585899"/>
            <a:ext cx="2000264" cy="113877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 dirty="0" smtClean="0">
                <a:ln w="11430">
                  <a:solidFill>
                    <a:srgbClr val="FF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ISHKOSHIM FEZ</a:t>
            </a:r>
            <a:endParaRPr lang="ru-RU" sz="2000" b="1" spc="50" dirty="0" smtClean="0">
              <a:ln w="11430">
                <a:solidFill>
                  <a:srgbClr val="FF0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tg-Cyrl-TJ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(2011)</a:t>
            </a:r>
          </a:p>
          <a:p>
            <a:pPr algn="ctr"/>
            <a:r>
              <a:rPr lang="tg-Cyrl-TJ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200 </a:t>
            </a:r>
            <a:r>
              <a:rPr lang="en-US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ha</a:t>
            </a:r>
            <a:endParaRPr lang="en-US" sz="1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764" y="1785926"/>
            <a:ext cx="832004" cy="785818"/>
          </a:xfrm>
          <a:prstGeom prst="ellipse">
            <a:avLst/>
          </a:prstGeom>
          <a:ln>
            <a:solidFill>
              <a:srgbClr val="FF0000"/>
            </a:solidFill>
          </a:ln>
        </p:spPr>
      </p:pic>
      <p:pic>
        <p:nvPicPr>
          <p:cNvPr id="56" name="Picture 3" descr="C:\Users\defaultuser0\Desktop\fez panj logo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51635" y="5500702"/>
            <a:ext cx="920365" cy="928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790" y="5500702"/>
            <a:ext cx="820672" cy="785818"/>
          </a:xfrm>
          <a:prstGeom prst="ellipse">
            <a:avLst/>
          </a:prstGeom>
          <a:ln>
            <a:solidFill>
              <a:srgbClr val="FF0000"/>
            </a:solidFill>
          </a:ln>
        </p:spPr>
      </p:pic>
      <p:sp>
        <p:nvSpPr>
          <p:cNvPr id="37" name="Прямоугольник 36"/>
          <p:cNvSpPr/>
          <p:nvPr/>
        </p:nvSpPr>
        <p:spPr>
          <a:xfrm>
            <a:off x="642910" y="334012"/>
            <a:ext cx="77534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TAJIKISTAN FREE ECONOMIC ZONES</a:t>
            </a:r>
            <a:endParaRPr lang="ru-RU" sz="28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86446" y="4049917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  <a:cs typeface="Arial" pitchFamily="34" charset="0"/>
              </a:rPr>
              <a:t>MOUNTAINOUS</a:t>
            </a:r>
          </a:p>
          <a:p>
            <a:pPr algn="ctr"/>
            <a:r>
              <a:rPr lang="en-US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  <a:cs typeface="Arial" pitchFamily="34" charset="0"/>
              </a:rPr>
              <a:t>BADAKHSHON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43108" y="4335669"/>
            <a:ext cx="23574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  <a:cs typeface="Arial" pitchFamily="34" charset="0"/>
              </a:rPr>
              <a:t>KHATLON REGION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214810" y="3357562"/>
            <a:ext cx="1500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  <a:cs typeface="Arial" pitchFamily="34" charset="0"/>
              </a:rPr>
              <a:t>DRS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65" name="Группа 64"/>
          <p:cNvGrpSpPr/>
          <p:nvPr/>
        </p:nvGrpSpPr>
        <p:grpSpPr>
          <a:xfrm>
            <a:off x="428628" y="1357298"/>
            <a:ext cx="1071538" cy="1000132"/>
            <a:chOff x="3428992" y="2500306"/>
            <a:chExt cx="2071702" cy="2000265"/>
          </a:xfrm>
        </p:grpSpPr>
        <p:pic>
          <p:nvPicPr>
            <p:cNvPr id="66" name="Picture 2" descr="C:\Users\defaultuser0\Desktop\FEZ Sughd logo_2024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000496" y="3055289"/>
              <a:ext cx="928694" cy="873777"/>
            </a:xfrm>
            <a:prstGeom prst="rect">
              <a:avLst/>
            </a:prstGeom>
            <a:noFill/>
          </p:spPr>
        </p:pic>
        <p:sp>
          <p:nvSpPr>
            <p:cNvPr id="67" name="Арка 66"/>
            <p:cNvSpPr/>
            <p:nvPr/>
          </p:nvSpPr>
          <p:spPr>
            <a:xfrm rot="5400000">
              <a:off x="3464712" y="2464588"/>
              <a:ext cx="2000264" cy="2071701"/>
            </a:xfrm>
            <a:prstGeom prst="blockArc">
              <a:avLst>
                <a:gd name="adj1" fmla="val 10800004"/>
                <a:gd name="adj2" fmla="val 0"/>
                <a:gd name="adj3" fmla="val 25000"/>
              </a:avLst>
            </a:prstGeom>
            <a:solidFill>
              <a:srgbClr val="E60000"/>
            </a:solidFill>
            <a:ln w="3175">
              <a:solidFill>
                <a:schemeClr val="bg1"/>
              </a:solidFill>
            </a:ln>
            <a:effectLst>
              <a:glow rad="101600">
                <a:schemeClr val="accent5">
                  <a:satMod val="175000"/>
                  <a:alpha val="40000"/>
                </a:schemeClr>
              </a:glow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68" name="Арка 67"/>
            <p:cNvSpPr/>
            <p:nvPr/>
          </p:nvSpPr>
          <p:spPr>
            <a:xfrm rot="16200000">
              <a:off x="3464711" y="2464587"/>
              <a:ext cx="2000264" cy="2071701"/>
            </a:xfrm>
            <a:prstGeom prst="blockArc">
              <a:avLst/>
            </a:prstGeom>
            <a:solidFill>
              <a:schemeClr val="bg1"/>
            </a:solidFill>
            <a:ln w="3175">
              <a:solidFill>
                <a:schemeClr val="bg1"/>
              </a:solidFill>
            </a:ln>
            <a:effectLst>
              <a:glow rad="101600">
                <a:schemeClr val="accent5">
                  <a:satMod val="175000"/>
                  <a:alpha val="40000"/>
                </a:schemeClr>
              </a:glow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14282" y="334012"/>
            <a:ext cx="864399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EXPORT GEOGRAPHY</a:t>
            </a:r>
            <a:endParaRPr lang="ru-RU" sz="28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20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ый треугольник 7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1" name="Группа 60"/>
          <p:cNvGrpSpPr/>
          <p:nvPr/>
        </p:nvGrpSpPr>
        <p:grpSpPr>
          <a:xfrm>
            <a:off x="1316484" y="2751212"/>
            <a:ext cx="6071336" cy="3468191"/>
            <a:chOff x="1316484" y="2751212"/>
            <a:chExt cx="6071336" cy="3468191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6484" y="2751212"/>
              <a:ext cx="6071336" cy="3468191"/>
            </a:xfrm>
            <a:prstGeom prst="rect">
              <a:avLst/>
            </a:prstGeom>
          </p:spPr>
        </p:pic>
        <p:grpSp>
          <p:nvGrpSpPr>
            <p:cNvPr id="21" name="Группа 7"/>
            <p:cNvGrpSpPr/>
            <p:nvPr/>
          </p:nvGrpSpPr>
          <p:grpSpPr>
            <a:xfrm>
              <a:off x="1857356" y="3513026"/>
              <a:ext cx="1100023" cy="1201856"/>
              <a:chOff x="1535965" y="3094715"/>
              <a:chExt cx="1327808" cy="1450729"/>
            </a:xfrm>
          </p:grpSpPr>
          <p:sp>
            <p:nvSpPr>
              <p:cNvPr id="38" name="Овал 37"/>
              <p:cNvSpPr/>
              <p:nvPr/>
            </p:nvSpPr>
            <p:spPr>
              <a:xfrm>
                <a:off x="1535965" y="3969380"/>
                <a:ext cx="576064" cy="576064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Овал 39"/>
              <p:cNvSpPr/>
              <p:nvPr/>
            </p:nvSpPr>
            <p:spPr>
              <a:xfrm>
                <a:off x="2287709" y="3094715"/>
                <a:ext cx="576064" cy="576064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35" name="Овал 5"/>
          <p:cNvSpPr/>
          <p:nvPr/>
        </p:nvSpPr>
        <p:spPr>
          <a:xfrm>
            <a:off x="4924360" y="3071810"/>
            <a:ext cx="477240" cy="47724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5594870" y="3394664"/>
            <a:ext cx="477240" cy="47724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809404" y="5237776"/>
            <a:ext cx="477240" cy="47724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4035509" y="2949243"/>
            <a:ext cx="477240" cy="47724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31484" y="4888255"/>
            <a:ext cx="201098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KAZAKHSTAN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4872" y="3967669"/>
            <a:ext cx="215967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UZBEKISTAN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31118" y="3312972"/>
            <a:ext cx="221457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KYRGYZSTAN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890281" y="4539471"/>
            <a:ext cx="2428892" cy="3847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TURKMENISTAN</a:t>
            </a:r>
            <a:endParaRPr lang="ru-RU" sz="1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144772" y="5276341"/>
            <a:ext cx="219185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AFGHANISTAN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825755" y="2502416"/>
            <a:ext cx="93559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IRAQ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425718" y="2563109"/>
            <a:ext cx="318002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UNITED ARAB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EMIRATES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080950" y="3328574"/>
            <a:ext cx="242889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TURKEY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687383" y="3871560"/>
            <a:ext cx="219185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GERMANY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Овал 59"/>
          <p:cNvSpPr/>
          <p:nvPr/>
        </p:nvSpPr>
        <p:spPr>
          <a:xfrm>
            <a:off x="1451554" y="5237776"/>
            <a:ext cx="477240" cy="47724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6166904" y="3890539"/>
            <a:ext cx="477240" cy="47724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6533057" y="4513270"/>
            <a:ext cx="477240" cy="47724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C:\Users\defaultuser0\Desktop\ФУР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5357826"/>
            <a:ext cx="385823" cy="214314"/>
          </a:xfrm>
          <a:prstGeom prst="rect">
            <a:avLst/>
          </a:prstGeom>
          <a:noFill/>
        </p:spPr>
      </p:pic>
      <p:pic>
        <p:nvPicPr>
          <p:cNvPr id="65" name="Picture 4" descr="C:\Users\defaultuser0\Desktop\ФУР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0161" y="4357694"/>
            <a:ext cx="385823" cy="214314"/>
          </a:xfrm>
          <a:prstGeom prst="rect">
            <a:avLst/>
          </a:prstGeom>
          <a:noFill/>
        </p:spPr>
      </p:pic>
      <p:pic>
        <p:nvPicPr>
          <p:cNvPr id="66" name="Picture 4" descr="C:\Users\defaultuser0\Desktop\ФУР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27418" y="3637360"/>
            <a:ext cx="385823" cy="214314"/>
          </a:xfrm>
          <a:prstGeom prst="rect">
            <a:avLst/>
          </a:prstGeom>
          <a:noFill/>
        </p:spPr>
      </p:pic>
      <p:pic>
        <p:nvPicPr>
          <p:cNvPr id="68" name="Picture 4" descr="C:\Users\defaultuser0\Desktop\ФУР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4189" y="3185047"/>
            <a:ext cx="385823" cy="214314"/>
          </a:xfrm>
          <a:prstGeom prst="rect">
            <a:avLst/>
          </a:prstGeom>
          <a:noFill/>
        </p:spPr>
      </p:pic>
      <p:pic>
        <p:nvPicPr>
          <p:cNvPr id="69" name="Picture 4" descr="C:\Users\defaultuser0\Desktop\ФУР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634703" y="3495961"/>
            <a:ext cx="385823" cy="214314"/>
          </a:xfrm>
          <a:prstGeom prst="rect">
            <a:avLst/>
          </a:prstGeom>
          <a:noFill/>
        </p:spPr>
      </p:pic>
      <p:pic>
        <p:nvPicPr>
          <p:cNvPr id="70" name="Picture 4" descr="C:\Users\defaultuser0\Desktop\ФУР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193928" y="4004038"/>
            <a:ext cx="385823" cy="214314"/>
          </a:xfrm>
          <a:prstGeom prst="rect">
            <a:avLst/>
          </a:prstGeom>
          <a:noFill/>
        </p:spPr>
      </p:pic>
      <p:pic>
        <p:nvPicPr>
          <p:cNvPr id="71" name="Picture 4" descr="C:\Users\defaultuser0\Desktop\ФУР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578765" y="4644733"/>
            <a:ext cx="385823" cy="214314"/>
          </a:xfrm>
          <a:prstGeom prst="rect">
            <a:avLst/>
          </a:prstGeom>
          <a:noFill/>
        </p:spPr>
      </p:pic>
      <p:pic>
        <p:nvPicPr>
          <p:cNvPr id="72" name="Picture 4" descr="C:\Users\defaultuser0\Desktop\ФУР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858016" y="5357826"/>
            <a:ext cx="385823" cy="214314"/>
          </a:xfrm>
          <a:prstGeom prst="rect">
            <a:avLst/>
          </a:prstGeom>
          <a:noFill/>
        </p:spPr>
      </p:pic>
      <p:pic>
        <p:nvPicPr>
          <p:cNvPr id="73" name="Рисунок 72"/>
          <p:cNvPicPr>
            <a:picLocks noChangeAspect="1"/>
          </p:cNvPicPr>
          <p:nvPr/>
        </p:nvPicPr>
        <p:blipFill rotWithShape="1">
          <a:blip r:embed="rId5" cstate="print">
            <a:grayscl/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49"/>
          <a:stretch/>
        </p:blipFill>
        <p:spPr>
          <a:xfrm>
            <a:off x="2091634" y="3561628"/>
            <a:ext cx="4610455" cy="32861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8465" y="3089978"/>
            <a:ext cx="390178" cy="2133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8154" y="3058669"/>
            <a:ext cx="499915" cy="4999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6070" y="3213105"/>
            <a:ext cx="384081" cy="2133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57501" y="2556802"/>
            <a:ext cx="1381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Bodoni Bk BT" panose="02070603070706020303" pitchFamily="18" charset="0"/>
              </a:rPr>
              <a:t>RUSSIA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ый треугольник 7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28596" y="3545333"/>
            <a:ext cx="8064896" cy="11695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itchFamily="34" charset="-52"/>
              </a:rPr>
              <a:t>WE ARE ALWAYS OPEN </a:t>
            </a:r>
          </a:p>
          <a:p>
            <a:pPr algn="ctr"/>
            <a:r>
              <a:rPr lang="en-US" sz="3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itchFamily="34" charset="-52"/>
              </a:rPr>
              <a:t>FOR COOPERATION</a:t>
            </a:r>
            <a:r>
              <a:rPr lang="ru-RU" sz="3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itchFamily="34" charset="-52"/>
              </a:rPr>
              <a:t>!</a:t>
            </a:r>
          </a:p>
        </p:txBody>
      </p:sp>
      <p:grpSp>
        <p:nvGrpSpPr>
          <p:cNvPr id="34" name="Группа 33"/>
          <p:cNvGrpSpPr/>
          <p:nvPr/>
        </p:nvGrpSpPr>
        <p:grpSpPr>
          <a:xfrm>
            <a:off x="3214678" y="1142984"/>
            <a:ext cx="2500330" cy="2357454"/>
            <a:chOff x="3214678" y="1142984"/>
            <a:chExt cx="2500330" cy="2357454"/>
          </a:xfrm>
        </p:grpSpPr>
        <p:pic>
          <p:nvPicPr>
            <p:cNvPr id="33" name="Picture 2" descr="C:\Users\defaultuser0\Desktop\FEZ Sughd logo_202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29058" y="1785926"/>
              <a:ext cx="1071570" cy="1092220"/>
            </a:xfrm>
            <a:prstGeom prst="rect">
              <a:avLst/>
            </a:prstGeom>
            <a:noFill/>
          </p:spPr>
        </p:pic>
        <p:grpSp>
          <p:nvGrpSpPr>
            <p:cNvPr id="15" name="Группа 65"/>
            <p:cNvGrpSpPr/>
            <p:nvPr/>
          </p:nvGrpSpPr>
          <p:grpSpPr>
            <a:xfrm>
              <a:off x="3214678" y="1142984"/>
              <a:ext cx="2500330" cy="2357454"/>
              <a:chOff x="928662" y="1500171"/>
              <a:chExt cx="4214844" cy="4214845"/>
            </a:xfrm>
          </p:grpSpPr>
          <p:sp>
            <p:nvSpPr>
              <p:cNvPr id="16" name="Арка 15"/>
              <p:cNvSpPr/>
              <p:nvPr/>
            </p:nvSpPr>
            <p:spPr>
              <a:xfrm rot="5400000">
                <a:off x="928662" y="1500175"/>
                <a:ext cx="4214841" cy="4214841"/>
              </a:xfrm>
              <a:prstGeom prst="blockArc">
                <a:avLst>
                  <a:gd name="adj1" fmla="val 10800004"/>
                  <a:gd name="adj2" fmla="val 0"/>
                  <a:gd name="adj3" fmla="val 25000"/>
                </a:avLst>
              </a:prstGeom>
              <a:solidFill>
                <a:srgbClr val="E60000"/>
              </a:solidFill>
              <a:ln w="3175">
                <a:solidFill>
                  <a:schemeClr val="bg1"/>
                </a:solidFill>
              </a:ln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Арка 16"/>
              <p:cNvSpPr/>
              <p:nvPr/>
            </p:nvSpPr>
            <p:spPr>
              <a:xfrm rot="16200000">
                <a:off x="928663" y="1500172"/>
                <a:ext cx="4214843" cy="4214842"/>
              </a:xfrm>
              <a:prstGeom prst="blockArc">
                <a:avLst/>
              </a:prstGeom>
              <a:solidFill>
                <a:schemeClr val="bg1"/>
              </a:solidFill>
              <a:ln w="3175">
                <a:solidFill>
                  <a:schemeClr val="bg1"/>
                </a:solidFill>
              </a:ln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8" name="Группа 17"/>
          <p:cNvGrpSpPr/>
          <p:nvPr/>
        </p:nvGrpSpPr>
        <p:grpSpPr>
          <a:xfrm>
            <a:off x="1115616" y="4709693"/>
            <a:ext cx="574384" cy="574384"/>
            <a:chOff x="666127" y="4725144"/>
            <a:chExt cx="574384" cy="574384"/>
          </a:xfrm>
        </p:grpSpPr>
        <p:sp>
          <p:nvSpPr>
            <p:cNvPr id="19" name="Овал 18"/>
            <p:cNvSpPr/>
            <p:nvPr/>
          </p:nvSpPr>
          <p:spPr>
            <a:xfrm>
              <a:off x="666127" y="4725144"/>
              <a:ext cx="574384" cy="574384"/>
            </a:xfrm>
            <a:prstGeom prst="ellipse">
              <a:avLst/>
            </a:prstGeom>
            <a:solidFill>
              <a:srgbClr val="D825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2060"/>
                </a:solidFill>
              </a:endParaRPr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95374" y="4825562"/>
              <a:ext cx="354399" cy="3426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Группа 20"/>
          <p:cNvGrpSpPr/>
          <p:nvPr/>
        </p:nvGrpSpPr>
        <p:grpSpPr>
          <a:xfrm>
            <a:off x="3111511" y="4725144"/>
            <a:ext cx="574384" cy="574384"/>
            <a:chOff x="666127" y="4725144"/>
            <a:chExt cx="574384" cy="574384"/>
          </a:xfrm>
        </p:grpSpPr>
        <p:sp>
          <p:nvSpPr>
            <p:cNvPr id="22" name="Овал 21"/>
            <p:cNvSpPr/>
            <p:nvPr/>
          </p:nvSpPr>
          <p:spPr>
            <a:xfrm>
              <a:off x="666127" y="4725144"/>
              <a:ext cx="574384" cy="574384"/>
            </a:xfrm>
            <a:prstGeom prst="ellipse">
              <a:avLst/>
            </a:prstGeom>
            <a:solidFill>
              <a:srgbClr val="D825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2060"/>
                </a:solidFill>
              </a:endParaRPr>
            </a:p>
          </p:txBody>
        </p: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73340" y="4841296"/>
              <a:ext cx="354399" cy="333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Группа 23"/>
          <p:cNvGrpSpPr/>
          <p:nvPr/>
        </p:nvGrpSpPr>
        <p:grpSpPr>
          <a:xfrm>
            <a:off x="5292080" y="4720710"/>
            <a:ext cx="574384" cy="574384"/>
            <a:chOff x="666127" y="4725144"/>
            <a:chExt cx="574384" cy="574384"/>
          </a:xfrm>
        </p:grpSpPr>
        <p:sp>
          <p:nvSpPr>
            <p:cNvPr id="25" name="Овал 24"/>
            <p:cNvSpPr/>
            <p:nvPr/>
          </p:nvSpPr>
          <p:spPr>
            <a:xfrm>
              <a:off x="666127" y="4725144"/>
              <a:ext cx="574384" cy="574384"/>
            </a:xfrm>
            <a:prstGeom prst="ellipse">
              <a:avLst/>
            </a:prstGeom>
            <a:solidFill>
              <a:srgbClr val="D825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2060"/>
                </a:solidFill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95374" y="4859025"/>
              <a:ext cx="354399" cy="2757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501761" y="5351181"/>
            <a:ext cx="1840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(+992 44) 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630-11-90</a:t>
            </a:r>
            <a:endParaRPr lang="en-US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630-11-81</a:t>
            </a:r>
            <a:endParaRPr lang="ru-RU" sz="1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25407" y="5344667"/>
            <a:ext cx="23465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Info.fezsughd@gmail.com </a:t>
            </a:r>
            <a:r>
              <a:rPr lang="en-US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inter@fezsughd.tj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78225" y="5335298"/>
            <a:ext cx="18406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facebook.com/</a:t>
            </a:r>
            <a:r>
              <a:rPr lang="en-US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fezsughd</a:t>
            </a:r>
            <a:endParaRPr lang="en-US" sz="1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4282" y="334012"/>
            <a:ext cx="864399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THANK YOU FOR YOUR ATTENTION!</a:t>
            </a:r>
            <a:endParaRPr lang="ru-RU" sz="28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86116" y="6072206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WWW.FEZSUGHD.TJ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65580" y="4681517"/>
            <a:ext cx="640577" cy="6405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76256" y="5316540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2">
                    <a:lumMod val="75000"/>
                  </a:schemeClr>
                </a:solidFill>
              </a:rPr>
              <a:t>  @</a:t>
            </a:r>
            <a:r>
              <a:rPr lang="en-US" sz="1200" b="1" dirty="0" err="1" smtClean="0">
                <a:solidFill>
                  <a:schemeClr val="tx2">
                    <a:lumMod val="75000"/>
                  </a:schemeClr>
                </a:solidFill>
              </a:rPr>
              <a:t>fezsughd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5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3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ый треугольник 59"/>
          <p:cNvSpPr/>
          <p:nvPr/>
        </p:nvSpPr>
        <p:spPr>
          <a:xfrm flipH="1" flipV="1">
            <a:off x="0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643042" y="1357298"/>
            <a:ext cx="6143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n w="12700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THE MAIN GOALS OF CREATING</a:t>
            </a:r>
            <a:endParaRPr lang="ru-RU" sz="2000" b="1" dirty="0">
              <a:ln w="12700">
                <a:solidFill>
                  <a:schemeClr val="bg1">
                    <a:lumMod val="9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026" name="Picture 2" descr="C:\Users\defaultuser0\Desktop\Цель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571744"/>
            <a:ext cx="4212172" cy="2857520"/>
          </a:xfrm>
          <a:prstGeom prst="rect">
            <a:avLst/>
          </a:prstGeom>
          <a:noFill/>
        </p:spPr>
      </p:pic>
      <p:sp>
        <p:nvSpPr>
          <p:cNvPr id="63" name="TextBox 62"/>
          <p:cNvSpPr txBox="1"/>
          <p:nvPr/>
        </p:nvSpPr>
        <p:spPr>
          <a:xfrm>
            <a:off x="5286380" y="1928802"/>
            <a:ext cx="3857652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</a:rPr>
              <a:t>attract investment and new technologies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;</a:t>
            </a:r>
          </a:p>
          <a:p>
            <a:pPr marL="174625" indent="-174625"/>
            <a:endParaRPr lang="ru-RU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</a:rPr>
              <a:t>creation of a modern infrastructure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;</a:t>
            </a:r>
          </a:p>
          <a:p>
            <a:pPr marL="174625" indent="-174625"/>
            <a:endParaRPr lang="ru-RU" sz="12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endParaRPr lang="en-US" sz="9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</a:rPr>
              <a:t>producing quality products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;</a:t>
            </a:r>
          </a:p>
          <a:p>
            <a:pPr marL="174625" indent="-174625">
              <a:buFontTx/>
              <a:buChar char="-"/>
            </a:pPr>
            <a:endParaRPr lang="en-US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endParaRPr lang="en-US" sz="14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</a:rPr>
              <a:t>development of foreign trade relations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;</a:t>
            </a:r>
          </a:p>
          <a:p>
            <a:pPr marL="174625" indent="-174625"/>
            <a:endParaRPr lang="ru-RU" sz="24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</a:rPr>
              <a:t>providing new job places and improving livelihoods of population, etc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.     </a:t>
            </a:r>
            <a:endParaRPr lang="ru-RU" dirty="0"/>
          </a:p>
        </p:txBody>
      </p:sp>
      <p:pic>
        <p:nvPicPr>
          <p:cNvPr id="1029" name="Picture 5" descr="C:\Users\defaultuser0\Desktop\png-klev-club-p-mishen-png-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900" y="2071678"/>
            <a:ext cx="500042" cy="500042"/>
          </a:xfrm>
          <a:prstGeom prst="rect">
            <a:avLst/>
          </a:prstGeom>
          <a:noFill/>
        </p:spPr>
      </p:pic>
      <p:pic>
        <p:nvPicPr>
          <p:cNvPr id="72" name="Picture 5" descr="C:\Users\defaultuser0\Desktop\png-klev-club-p-mishen-png-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857496"/>
            <a:ext cx="500066" cy="500042"/>
          </a:xfrm>
          <a:prstGeom prst="rect">
            <a:avLst/>
          </a:prstGeom>
          <a:noFill/>
        </p:spPr>
      </p:pic>
      <p:pic>
        <p:nvPicPr>
          <p:cNvPr id="73" name="Picture 5" descr="C:\Users\defaultuser0\Desktop\png-klev-club-p-mishen-png-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714752"/>
            <a:ext cx="500042" cy="500042"/>
          </a:xfrm>
          <a:prstGeom prst="rect">
            <a:avLst/>
          </a:prstGeom>
          <a:noFill/>
        </p:spPr>
      </p:pic>
      <p:pic>
        <p:nvPicPr>
          <p:cNvPr id="74" name="Picture 5" descr="C:\Users\defaultuser0\Desktop\png-klev-club-p-mishen-png-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500570"/>
            <a:ext cx="500066" cy="500042"/>
          </a:xfrm>
          <a:prstGeom prst="rect">
            <a:avLst/>
          </a:prstGeom>
          <a:noFill/>
        </p:spPr>
      </p:pic>
      <p:pic>
        <p:nvPicPr>
          <p:cNvPr id="75" name="Picture 5" descr="C:\Users\defaultuser0\Desktop\png-klev-club-p-mishen-png-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5429264"/>
            <a:ext cx="500066" cy="500042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42910" y="334012"/>
            <a:ext cx="77534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TAJIKISTAN FREE ECONOMIC ZONES</a:t>
            </a:r>
            <a:endParaRPr lang="ru-RU" sz="28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5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4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ый треугольник 59"/>
          <p:cNvSpPr/>
          <p:nvPr/>
        </p:nvSpPr>
        <p:spPr>
          <a:xfrm flipH="1" flipV="1">
            <a:off x="0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994390" y="334012"/>
            <a:ext cx="272061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SUGHD FEZ</a:t>
            </a:r>
            <a:endParaRPr lang="ru-RU" sz="30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428860" y="5857892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205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</a:rPr>
              <a:t>ha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3570" y="5786454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115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</a:rPr>
              <a:t>ha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1857356" y="2357430"/>
            <a:ext cx="5572164" cy="2500330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scene3d>
            <a:camera prst="perspectiveRelaxedModerately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857356" y="2357430"/>
            <a:ext cx="5572164" cy="2500330"/>
          </a:xfrm>
          <a:prstGeom prst="roundRect">
            <a:avLst/>
          </a:prstGeom>
          <a:noFill/>
          <a:ln w="38100"/>
          <a:scene3d>
            <a:camera prst="perspectiveRelaxedModerately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 descr="C:\Users\defaultuser0\Desktop\Без имени-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000628" y="3286124"/>
            <a:ext cx="575673" cy="71438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2214546" y="213097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320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</a:rPr>
              <a:t>ha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2054" name="Picture 6" descr="C:\Users\defaultuser0\Desktop\images.png"/>
          <p:cNvPicPr>
            <a:picLocks noChangeAspect="1" noChangeArrowheads="1"/>
          </p:cNvPicPr>
          <p:nvPr/>
        </p:nvPicPr>
        <p:blipFill>
          <a:blip r:embed="rId4"/>
          <a:srcRect l="22880" t="14253" r="19916" b="19158"/>
          <a:stretch>
            <a:fillRect/>
          </a:stretch>
        </p:blipFill>
        <p:spPr bwMode="auto">
          <a:xfrm>
            <a:off x="2571736" y="1571612"/>
            <a:ext cx="571504" cy="603254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500034" y="4643446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50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</a:rPr>
              <a:t>years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1472" y="2857496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2009 </a:t>
            </a:r>
            <a:endParaRPr lang="ru-RU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00166" y="4786322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FINISHED BUILDINGS AND FACILITIES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00628" y="4774180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EMPTY 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LANDS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6" name="Picture 8" descr="C:\Users\defaultuser0\Desktop\b08118a35f2eead4db02c40621e6ca5b.jpg"/>
          <p:cNvPicPr>
            <a:picLocks noChangeAspect="1" noChangeArrowheads="1"/>
          </p:cNvPicPr>
          <p:nvPr/>
        </p:nvPicPr>
        <p:blipFill>
          <a:blip r:embed="rId5"/>
          <a:srcRect l="11249" t="11562" r="11406" b="13438"/>
          <a:stretch>
            <a:fillRect/>
          </a:stretch>
        </p:blipFill>
        <p:spPr bwMode="auto">
          <a:xfrm>
            <a:off x="841594" y="2428868"/>
            <a:ext cx="515696" cy="500066"/>
          </a:xfrm>
          <a:prstGeom prst="rect">
            <a:avLst/>
          </a:prstGeom>
          <a:noFill/>
          <a:ln>
            <a:noFill/>
            <a:prstDash val="sysDash"/>
          </a:ln>
        </p:spPr>
      </p:pic>
      <p:sp>
        <p:nvSpPr>
          <p:cNvPr id="32" name="TextBox 31"/>
          <p:cNvSpPr txBox="1"/>
          <p:nvPr/>
        </p:nvSpPr>
        <p:spPr>
          <a:xfrm>
            <a:off x="142844" y="3500438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TERM OF ACTIVITY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42844" y="1857364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START OF ACTIVITIES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43042" y="1214422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TOTAL AREA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7" name="Picture 9" descr="C:\Users\defaultuser0\Desktop\343974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05098" y="5376874"/>
            <a:ext cx="481018" cy="481018"/>
          </a:xfrm>
          <a:prstGeom prst="rect">
            <a:avLst/>
          </a:prstGeom>
          <a:noFill/>
          <a:ln>
            <a:noFill/>
            <a:prstDash val="sysDash"/>
          </a:ln>
        </p:spPr>
      </p:pic>
      <p:pic>
        <p:nvPicPr>
          <p:cNvPr id="2058" name="Picture 10" descr="C:\Users\defaultuser0\Desktop\9905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5357826"/>
            <a:ext cx="428628" cy="428628"/>
          </a:xfrm>
          <a:prstGeom prst="rect">
            <a:avLst/>
          </a:prstGeom>
          <a:noFill/>
          <a:ln>
            <a:noFill/>
            <a:prstDash val="sysDash"/>
          </a:ln>
        </p:spPr>
      </p:pic>
      <p:sp>
        <p:nvSpPr>
          <p:cNvPr id="56" name="Прямоугольник 55"/>
          <p:cNvSpPr/>
          <p:nvPr/>
        </p:nvSpPr>
        <p:spPr>
          <a:xfrm>
            <a:off x="2500298" y="3929066"/>
            <a:ext cx="4929222" cy="714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" name="Picture 13" descr="C:\Users\defaultuser0\Desktop\1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488" y="3071810"/>
            <a:ext cx="364455" cy="428628"/>
          </a:xfrm>
          <a:prstGeom prst="rect">
            <a:avLst/>
          </a:prstGeom>
          <a:noFill/>
        </p:spPr>
      </p:pic>
      <p:pic>
        <p:nvPicPr>
          <p:cNvPr id="55" name="Picture 13" descr="C:\Users\defaultuser0\Desktop\11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43174" y="3794734"/>
            <a:ext cx="357190" cy="420084"/>
          </a:xfrm>
          <a:prstGeom prst="rect">
            <a:avLst/>
          </a:prstGeom>
          <a:noFill/>
        </p:spPr>
      </p:pic>
      <p:pic>
        <p:nvPicPr>
          <p:cNvPr id="49" name="Picture 13" descr="C:\Users\defaultuser0\Desktop\1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1802" y="3786190"/>
            <a:ext cx="364455" cy="428628"/>
          </a:xfrm>
          <a:prstGeom prst="rect">
            <a:avLst/>
          </a:prstGeom>
          <a:noFill/>
        </p:spPr>
      </p:pic>
      <p:pic>
        <p:nvPicPr>
          <p:cNvPr id="2062" name="Picture 14" descr="C:\Users\defaultuser0\Desktop\12121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57884" y="3500438"/>
            <a:ext cx="451619" cy="357190"/>
          </a:xfrm>
          <a:prstGeom prst="rect">
            <a:avLst/>
          </a:prstGeom>
          <a:noFill/>
        </p:spPr>
      </p:pic>
      <p:cxnSp>
        <p:nvCxnSpPr>
          <p:cNvPr id="41" name="Прямая со стрелкой 40"/>
          <p:cNvCxnSpPr/>
          <p:nvPr/>
        </p:nvCxnSpPr>
        <p:spPr>
          <a:xfrm rot="5400000" flipH="1" flipV="1">
            <a:off x="6394463" y="453549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5400000" flipH="1" flipV="1">
            <a:off x="6751653" y="453549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5400000" flipH="1" flipV="1">
            <a:off x="6037273" y="453549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5400000" flipH="1" flipV="1">
            <a:off x="5321305" y="453549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rot="5400000" flipH="1" flipV="1">
            <a:off x="5678495" y="453549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 flipH="1" flipV="1">
            <a:off x="4964115" y="453549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5400000" flipH="1" flipV="1">
            <a:off x="4324349" y="453549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 flipH="1" flipV="1">
            <a:off x="4681539" y="453549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 flipH="1" flipV="1">
            <a:off x="3967159" y="453549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rot="5400000" flipH="1" flipV="1">
            <a:off x="3251191" y="453549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rot="5400000" flipH="1" flipV="1">
            <a:off x="3608381" y="453549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rot="5400000" flipH="1" flipV="1">
            <a:off x="2894001" y="453549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rot="5400000" flipH="1" flipV="1">
            <a:off x="6465901" y="253523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rot="5400000" flipH="1" flipV="1">
            <a:off x="6823091" y="253523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rot="5400000" flipH="1" flipV="1">
            <a:off x="6108711" y="253523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5400000" flipH="1" flipV="1">
            <a:off x="5392743" y="253523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rot="5400000" flipH="1" flipV="1">
            <a:off x="5749933" y="253523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rot="5400000" flipH="1" flipV="1">
            <a:off x="5035553" y="253523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rot="5400000" flipH="1" flipV="1">
            <a:off x="4395787" y="253523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rot="5400000" flipH="1" flipV="1">
            <a:off x="4752977" y="253523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rot="5400000" flipH="1" flipV="1">
            <a:off x="4038597" y="253523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 rot="5400000" flipH="1" flipV="1">
            <a:off x="3322629" y="253523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rot="5400000" flipH="1" flipV="1">
            <a:off x="3679819" y="253523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5400000" flipH="1" flipV="1">
            <a:off x="2965439" y="253523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 flipH="1" flipV="1">
            <a:off x="7108843" y="2606669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rot="5400000" flipH="1" flipV="1">
            <a:off x="7250131" y="2820983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 rot="5400000" flipH="1" flipV="1">
            <a:off x="7321569" y="310673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rot="5400000" flipH="1" flipV="1">
            <a:off x="7321569" y="3321049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rot="5400000" flipH="1" flipV="1">
            <a:off x="7393007" y="3535363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400000" flipH="1" flipV="1">
            <a:off x="7108843" y="453549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 rot="5400000" flipH="1" flipV="1">
            <a:off x="7394595" y="4249743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rot="5400000" flipH="1" flipV="1">
            <a:off x="7321569" y="4464057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 rot="5400000" flipH="1" flipV="1">
            <a:off x="2606661" y="253523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rot="5400000" flipH="1" flipV="1">
            <a:off x="2249471" y="253523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Прямоугольник 85"/>
          <p:cNvSpPr/>
          <p:nvPr/>
        </p:nvSpPr>
        <p:spPr>
          <a:xfrm rot="4781532">
            <a:off x="5197801" y="3390472"/>
            <a:ext cx="998778" cy="7256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 rot="225058">
            <a:off x="4644750" y="2895582"/>
            <a:ext cx="998778" cy="7256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3716098" y="2857496"/>
            <a:ext cx="998778" cy="7256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defaultuser0\Desktop\3434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71802" y="2643182"/>
            <a:ext cx="642942" cy="475218"/>
          </a:xfrm>
          <a:prstGeom prst="rect">
            <a:avLst/>
          </a:prstGeom>
          <a:noFill/>
        </p:spPr>
      </p:pic>
      <p:pic>
        <p:nvPicPr>
          <p:cNvPr id="2061" name="Picture 13" descr="C:\Users\defaultuser0\Desktop\111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86050" y="4000504"/>
            <a:ext cx="428628" cy="504101"/>
          </a:xfrm>
          <a:prstGeom prst="rect">
            <a:avLst/>
          </a:prstGeom>
          <a:noFill/>
        </p:spPr>
      </p:pic>
      <p:pic>
        <p:nvPicPr>
          <p:cNvPr id="51" name="Picture 13" descr="C:\Users\defaultuser0\Desktop\11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357422" y="4000504"/>
            <a:ext cx="425197" cy="500066"/>
          </a:xfrm>
          <a:prstGeom prst="rect">
            <a:avLst/>
          </a:prstGeom>
          <a:noFill/>
        </p:spPr>
      </p:pic>
      <p:cxnSp>
        <p:nvCxnSpPr>
          <p:cNvPr id="90" name="Прямая со стрелкой 89"/>
          <p:cNvCxnSpPr/>
          <p:nvPr/>
        </p:nvCxnSpPr>
        <p:spPr>
          <a:xfrm rot="5400000" flipH="1" flipV="1">
            <a:off x="1893869" y="2678107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rot="5400000" flipH="1" flipV="1">
            <a:off x="1822431" y="289242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 rot="5400000" flipH="1" flipV="1">
            <a:off x="1750993" y="3178173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 rot="5400000" flipH="1" flipV="1">
            <a:off x="1749405" y="3535363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rot="5400000" flipH="1" flipV="1">
            <a:off x="1679555" y="3749677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rot="5400000" flipH="1" flipV="1">
            <a:off x="1677967" y="396399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 rot="5400000" flipH="1" flipV="1">
            <a:off x="1608117" y="4249743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 rot="5400000" flipH="1" flipV="1">
            <a:off x="2401871" y="453549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rot="5400000" flipH="1" flipV="1">
            <a:off x="1893869" y="453549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 rot="5400000" flipH="1" flipV="1">
            <a:off x="1679555" y="4392619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Users\defaultuser0\Desktop\Шлагбаум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581464">
            <a:off x="7013923" y="3611902"/>
            <a:ext cx="803284" cy="372523"/>
          </a:xfrm>
          <a:prstGeom prst="rect">
            <a:avLst/>
          </a:prstGeom>
          <a:noFill/>
        </p:spPr>
      </p:pic>
      <p:pic>
        <p:nvPicPr>
          <p:cNvPr id="101" name="Picture 13" descr="C:\Users\defaultuser0\Desktop\11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000232" y="3929066"/>
            <a:ext cx="425197" cy="500066"/>
          </a:xfrm>
          <a:prstGeom prst="rect">
            <a:avLst/>
          </a:prstGeom>
          <a:noFill/>
        </p:spPr>
      </p:pic>
      <p:pic>
        <p:nvPicPr>
          <p:cNvPr id="1029" name="Picture 5" descr="C:\Users\defaultuser0\Desktop\2640764.png"/>
          <p:cNvPicPr>
            <a:picLocks noChangeAspect="1" noChangeArrowheads="1"/>
          </p:cNvPicPr>
          <p:nvPr/>
        </p:nvPicPr>
        <p:blipFill>
          <a:blip r:embed="rId15" cstate="print">
            <a:lum bright="30000"/>
          </a:blip>
          <a:srcRect/>
          <a:stretch>
            <a:fillRect/>
          </a:stretch>
        </p:blipFill>
        <p:spPr bwMode="auto">
          <a:xfrm>
            <a:off x="7929586" y="2428868"/>
            <a:ext cx="500066" cy="500066"/>
          </a:xfrm>
          <a:prstGeom prst="rect">
            <a:avLst/>
          </a:prstGeom>
          <a:noFill/>
        </p:spPr>
      </p:pic>
      <p:sp>
        <p:nvSpPr>
          <p:cNvPr id="102" name="TextBox 101"/>
          <p:cNvSpPr txBox="1"/>
          <p:nvPr/>
        </p:nvSpPr>
        <p:spPr>
          <a:xfrm>
            <a:off x="7215206" y="1853975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NUMBER OF SUBJECTS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7786710" y="2928934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51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429520" y="3500438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JOINT 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VENTURES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30" name="Picture 6" descr="C:\Users\defaultuser0\Desktop\5663230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072462" y="4143380"/>
            <a:ext cx="571504" cy="571504"/>
          </a:xfrm>
          <a:prstGeom prst="rect">
            <a:avLst/>
          </a:prstGeom>
          <a:noFill/>
        </p:spPr>
      </p:pic>
      <p:sp>
        <p:nvSpPr>
          <p:cNvPr id="105" name="TextBox 104"/>
          <p:cNvSpPr txBox="1"/>
          <p:nvPr/>
        </p:nvSpPr>
        <p:spPr>
          <a:xfrm>
            <a:off x="7929586" y="4702742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6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4286248" y="1214422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JOBS CREATED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31" name="Picture 7" descr="C:\Users\defaultuser0\Desktop\3461892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214941" y="1571612"/>
            <a:ext cx="653147" cy="571504"/>
          </a:xfrm>
          <a:prstGeom prst="rect">
            <a:avLst/>
          </a:prstGeom>
          <a:noFill/>
        </p:spPr>
      </p:pic>
      <p:sp>
        <p:nvSpPr>
          <p:cNvPr id="107" name="TextBox 106"/>
          <p:cNvSpPr txBox="1"/>
          <p:nvPr/>
        </p:nvSpPr>
        <p:spPr>
          <a:xfrm>
            <a:off x="4857752" y="2143116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Arial Black" pitchFamily="34" charset="0"/>
              </a:rPr>
              <a:t>10</a:t>
            </a: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55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32" name="Picture 8" descr="C:\Users\defaultuser0\Desktop\2821777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flipH="1">
            <a:off x="5143504" y="2857496"/>
            <a:ext cx="428628" cy="428628"/>
          </a:xfrm>
          <a:prstGeom prst="rect">
            <a:avLst/>
          </a:prstGeom>
          <a:noFill/>
        </p:spPr>
      </p:pic>
      <p:pic>
        <p:nvPicPr>
          <p:cNvPr id="1034" name="Picture 10" descr="C:\Users\defaultuser0\Desktop\2821790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flipH="1">
            <a:off x="4500562" y="2928934"/>
            <a:ext cx="588948" cy="588948"/>
          </a:xfrm>
          <a:prstGeom prst="rect">
            <a:avLst/>
          </a:prstGeom>
          <a:noFill/>
        </p:spPr>
      </p:pic>
      <p:pic>
        <p:nvPicPr>
          <p:cNvPr id="1027" name="Picture 3" descr="C:\Users\defaultuser0\Desktop\5656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500562" y="3429000"/>
            <a:ext cx="455321" cy="357190"/>
          </a:xfrm>
          <a:prstGeom prst="rect">
            <a:avLst/>
          </a:prstGeom>
          <a:noFill/>
        </p:spPr>
      </p:pic>
      <p:pic>
        <p:nvPicPr>
          <p:cNvPr id="1035" name="Picture 11" descr="C:\Users\defaultuser0\Desktop\icon-bangunan-png-53.jpg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 flipH="1">
            <a:off x="2071670" y="3286124"/>
            <a:ext cx="571504" cy="571504"/>
          </a:xfrm>
          <a:prstGeom prst="rect">
            <a:avLst/>
          </a:prstGeom>
          <a:noFill/>
        </p:spPr>
      </p:pic>
      <p:pic>
        <p:nvPicPr>
          <p:cNvPr id="1036" name="Picture 12" descr="C:\Users\defaultuser0\Desktop\2821790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500430" y="3000372"/>
            <a:ext cx="571504" cy="571504"/>
          </a:xfrm>
          <a:prstGeom prst="rect">
            <a:avLst/>
          </a:prstGeom>
          <a:noFill/>
        </p:spPr>
      </p:pic>
      <p:pic>
        <p:nvPicPr>
          <p:cNvPr id="1033" name="Picture 9" descr="C:\Users\defaultuser0\Desktop\2821766 (1).pn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786182" y="3286124"/>
            <a:ext cx="642942" cy="642942"/>
          </a:xfrm>
          <a:prstGeom prst="rect">
            <a:avLst/>
          </a:prstGeom>
          <a:noFill/>
        </p:spPr>
      </p:pic>
      <p:pic>
        <p:nvPicPr>
          <p:cNvPr id="54" name="Picture 14" descr="C:\Users\defaultuser0\Desktop\12121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3172801" y="3429000"/>
            <a:ext cx="541943" cy="428628"/>
          </a:xfrm>
          <a:prstGeom prst="rect">
            <a:avLst/>
          </a:prstGeom>
          <a:noFill/>
        </p:spPr>
      </p:pic>
      <p:pic>
        <p:nvPicPr>
          <p:cNvPr id="48" name="Picture 13" descr="C:\Users\defaultuser0\Desktop\1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40" y="4071942"/>
            <a:ext cx="364455" cy="428628"/>
          </a:xfrm>
          <a:prstGeom prst="rect">
            <a:avLst/>
          </a:prstGeom>
          <a:noFill/>
        </p:spPr>
      </p:pic>
      <p:pic>
        <p:nvPicPr>
          <p:cNvPr id="1037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643570" y="2928934"/>
            <a:ext cx="160342" cy="160342"/>
          </a:xfrm>
          <a:prstGeom prst="rect">
            <a:avLst/>
          </a:prstGeom>
          <a:noFill/>
        </p:spPr>
      </p:pic>
      <p:pic>
        <p:nvPicPr>
          <p:cNvPr id="111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697542" y="3081334"/>
            <a:ext cx="160342" cy="160342"/>
          </a:xfrm>
          <a:prstGeom prst="rect">
            <a:avLst/>
          </a:prstGeom>
          <a:noFill/>
        </p:spPr>
      </p:pic>
      <p:pic>
        <p:nvPicPr>
          <p:cNvPr id="112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715008" y="3259134"/>
            <a:ext cx="160342" cy="160342"/>
          </a:xfrm>
          <a:prstGeom prst="rect">
            <a:avLst/>
          </a:prstGeom>
          <a:noFill/>
        </p:spPr>
      </p:pic>
      <p:pic>
        <p:nvPicPr>
          <p:cNvPr id="113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768980" y="3411534"/>
            <a:ext cx="160342" cy="160342"/>
          </a:xfrm>
          <a:prstGeom prst="rect">
            <a:avLst/>
          </a:prstGeom>
          <a:noFill/>
        </p:spPr>
      </p:pic>
      <p:pic>
        <p:nvPicPr>
          <p:cNvPr id="114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3732210" y="3990980"/>
            <a:ext cx="160342" cy="160342"/>
          </a:xfrm>
          <a:prstGeom prst="rect">
            <a:avLst/>
          </a:prstGeom>
          <a:noFill/>
        </p:spPr>
      </p:pic>
      <p:pic>
        <p:nvPicPr>
          <p:cNvPr id="115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3983030" y="3983038"/>
            <a:ext cx="160342" cy="160342"/>
          </a:xfrm>
          <a:prstGeom prst="rect">
            <a:avLst/>
          </a:prstGeom>
          <a:noFill/>
        </p:spPr>
      </p:pic>
      <p:pic>
        <p:nvPicPr>
          <p:cNvPr id="116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500694" y="3116258"/>
            <a:ext cx="160342" cy="160342"/>
          </a:xfrm>
          <a:prstGeom prst="rect">
            <a:avLst/>
          </a:prstGeom>
          <a:noFill/>
        </p:spPr>
      </p:pic>
      <p:pic>
        <p:nvPicPr>
          <p:cNvPr id="117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554666" y="3268658"/>
            <a:ext cx="160342" cy="160342"/>
          </a:xfrm>
          <a:prstGeom prst="rect">
            <a:avLst/>
          </a:prstGeom>
          <a:noFill/>
        </p:spPr>
      </p:pic>
      <p:pic>
        <p:nvPicPr>
          <p:cNvPr id="118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500694" y="3330572"/>
            <a:ext cx="160342" cy="160342"/>
          </a:xfrm>
          <a:prstGeom prst="rect">
            <a:avLst/>
          </a:prstGeom>
          <a:noFill/>
        </p:spPr>
      </p:pic>
      <p:pic>
        <p:nvPicPr>
          <p:cNvPr id="119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572132" y="3482972"/>
            <a:ext cx="160342" cy="160342"/>
          </a:xfrm>
          <a:prstGeom prst="rect">
            <a:avLst/>
          </a:prstGeom>
          <a:noFill/>
        </p:spPr>
      </p:pic>
      <p:pic>
        <p:nvPicPr>
          <p:cNvPr id="120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572132" y="3571876"/>
            <a:ext cx="160342" cy="160342"/>
          </a:xfrm>
          <a:prstGeom prst="rect">
            <a:avLst/>
          </a:prstGeom>
          <a:noFill/>
        </p:spPr>
      </p:pic>
      <p:pic>
        <p:nvPicPr>
          <p:cNvPr id="121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626104" y="3724276"/>
            <a:ext cx="160342" cy="160342"/>
          </a:xfrm>
          <a:prstGeom prst="rect">
            <a:avLst/>
          </a:prstGeom>
          <a:noFill/>
        </p:spPr>
      </p:pic>
      <p:pic>
        <p:nvPicPr>
          <p:cNvPr id="122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4214810" y="3983038"/>
            <a:ext cx="160342" cy="160342"/>
          </a:xfrm>
          <a:prstGeom prst="rect">
            <a:avLst/>
          </a:prstGeom>
          <a:noFill/>
        </p:spPr>
      </p:pic>
      <p:pic>
        <p:nvPicPr>
          <p:cNvPr id="123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4465630" y="3975096"/>
            <a:ext cx="160342" cy="160342"/>
          </a:xfrm>
          <a:prstGeom prst="rect">
            <a:avLst/>
          </a:prstGeom>
          <a:noFill/>
        </p:spPr>
      </p:pic>
      <p:pic>
        <p:nvPicPr>
          <p:cNvPr id="124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4714876" y="3983038"/>
            <a:ext cx="160342" cy="160342"/>
          </a:xfrm>
          <a:prstGeom prst="rect">
            <a:avLst/>
          </a:prstGeom>
          <a:noFill/>
        </p:spPr>
      </p:pic>
      <p:pic>
        <p:nvPicPr>
          <p:cNvPr id="125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4965696" y="3975096"/>
            <a:ext cx="160342" cy="160342"/>
          </a:xfrm>
          <a:prstGeom prst="rect">
            <a:avLst/>
          </a:prstGeom>
          <a:noFill/>
        </p:spPr>
      </p:pic>
      <p:pic>
        <p:nvPicPr>
          <p:cNvPr id="126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197476" y="3975096"/>
            <a:ext cx="160342" cy="160342"/>
          </a:xfrm>
          <a:prstGeom prst="rect">
            <a:avLst/>
          </a:prstGeom>
          <a:noFill/>
        </p:spPr>
      </p:pic>
      <p:pic>
        <p:nvPicPr>
          <p:cNvPr id="127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448296" y="3967154"/>
            <a:ext cx="160342" cy="160342"/>
          </a:xfrm>
          <a:prstGeom prst="rect">
            <a:avLst/>
          </a:prstGeom>
          <a:noFill/>
        </p:spPr>
      </p:pic>
      <p:pic>
        <p:nvPicPr>
          <p:cNvPr id="128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715008" y="3983038"/>
            <a:ext cx="160342" cy="160342"/>
          </a:xfrm>
          <a:prstGeom prst="rect">
            <a:avLst/>
          </a:prstGeom>
          <a:noFill/>
        </p:spPr>
      </p:pic>
      <p:pic>
        <p:nvPicPr>
          <p:cNvPr id="129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965828" y="3975096"/>
            <a:ext cx="160342" cy="160342"/>
          </a:xfrm>
          <a:prstGeom prst="rect">
            <a:avLst/>
          </a:prstGeom>
          <a:noFill/>
        </p:spPr>
      </p:pic>
      <p:pic>
        <p:nvPicPr>
          <p:cNvPr id="130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197608" y="3975096"/>
            <a:ext cx="160342" cy="160342"/>
          </a:xfrm>
          <a:prstGeom prst="rect">
            <a:avLst/>
          </a:prstGeom>
          <a:noFill/>
        </p:spPr>
      </p:pic>
      <p:pic>
        <p:nvPicPr>
          <p:cNvPr id="131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448428" y="3967154"/>
            <a:ext cx="160342" cy="160342"/>
          </a:xfrm>
          <a:prstGeom prst="rect">
            <a:avLst/>
          </a:prstGeom>
          <a:noFill/>
        </p:spPr>
      </p:pic>
      <p:pic>
        <p:nvPicPr>
          <p:cNvPr id="132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821378" y="3768724"/>
            <a:ext cx="160342" cy="160342"/>
          </a:xfrm>
          <a:prstGeom prst="rect">
            <a:avLst/>
          </a:prstGeom>
          <a:noFill/>
        </p:spPr>
      </p:pic>
      <p:pic>
        <p:nvPicPr>
          <p:cNvPr id="133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072198" y="3760782"/>
            <a:ext cx="160342" cy="160342"/>
          </a:xfrm>
          <a:prstGeom prst="rect">
            <a:avLst/>
          </a:prstGeom>
          <a:noFill/>
        </p:spPr>
      </p:pic>
      <p:pic>
        <p:nvPicPr>
          <p:cNvPr id="134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303978" y="3760782"/>
            <a:ext cx="160342" cy="160342"/>
          </a:xfrm>
          <a:prstGeom prst="rect">
            <a:avLst/>
          </a:prstGeom>
          <a:noFill/>
        </p:spPr>
      </p:pic>
      <p:pic>
        <p:nvPicPr>
          <p:cNvPr id="135" name="Picture 13" descr="C:\Users\defaultuser0\Desktop\w256h2561355164198tree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554798" y="3752840"/>
            <a:ext cx="160342" cy="160342"/>
          </a:xfrm>
          <a:prstGeom prst="rect">
            <a:avLst/>
          </a:prstGeom>
          <a:noFill/>
        </p:spPr>
      </p:pic>
      <p:pic>
        <p:nvPicPr>
          <p:cNvPr id="136" name="Picture 13" descr="C:\Users\defaultuser0\Desktop\1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3165" y="4143380"/>
            <a:ext cx="364455" cy="428628"/>
          </a:xfrm>
          <a:prstGeom prst="rect">
            <a:avLst/>
          </a:prstGeom>
          <a:noFill/>
        </p:spPr>
      </p:pic>
      <p:pic>
        <p:nvPicPr>
          <p:cNvPr id="1038" name="Picture 14" descr="C:\Users\defaultuser0\Desktop\w400h4001341690908home.pn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6715140" y="3500438"/>
            <a:ext cx="357190" cy="357190"/>
          </a:xfrm>
          <a:prstGeom prst="rect">
            <a:avLst/>
          </a:prstGeom>
          <a:noFill/>
        </p:spPr>
      </p:pic>
      <p:pic>
        <p:nvPicPr>
          <p:cNvPr id="1039" name="Picture 15" descr="C:\Users\defaultuser0\Desktop\Контейнер.pn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6923712" y="4003813"/>
            <a:ext cx="362932" cy="282443"/>
          </a:xfrm>
          <a:prstGeom prst="rect">
            <a:avLst/>
          </a:prstGeom>
          <a:noFill/>
        </p:spPr>
      </p:pic>
      <p:pic>
        <p:nvPicPr>
          <p:cNvPr id="138" name="Picture 15" descr="C:\Users\defaultuser0\Desktop\Контейнер.pn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6709398" y="4000504"/>
            <a:ext cx="362932" cy="282443"/>
          </a:xfrm>
          <a:prstGeom prst="rect">
            <a:avLst/>
          </a:prstGeom>
          <a:noFill/>
        </p:spPr>
      </p:pic>
      <p:pic>
        <p:nvPicPr>
          <p:cNvPr id="139" name="Picture 15" descr="C:\Users\defaultuser0\Desktop\Контейнер.pn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2786050" y="3571876"/>
            <a:ext cx="362932" cy="282443"/>
          </a:xfrm>
          <a:prstGeom prst="rect">
            <a:avLst/>
          </a:prstGeom>
          <a:noFill/>
        </p:spPr>
      </p:pic>
      <p:pic>
        <p:nvPicPr>
          <p:cNvPr id="1041" name="Picture 17" descr="C:\Users\defaultuser0\Desktop\787878.png"/>
          <p:cNvPicPr>
            <a:picLocks noChangeAspect="1" noChangeArrowheads="1"/>
          </p:cNvPicPr>
          <p:nvPr/>
        </p:nvPicPr>
        <p:blipFill>
          <a:blip r:embed="rId28" cstate="print">
            <a:lum bright="20000"/>
          </a:blip>
          <a:srcRect/>
          <a:stretch>
            <a:fillRect/>
          </a:stretch>
        </p:blipFill>
        <p:spPr bwMode="auto">
          <a:xfrm>
            <a:off x="857224" y="4071942"/>
            <a:ext cx="500066" cy="500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5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5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ый треугольник 5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85786" y="334012"/>
            <a:ext cx="7604903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REGIONAL FAVORABLE LOCATION</a:t>
            </a:r>
            <a:endParaRPr lang="ru-RU" sz="30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5715008" y="1428736"/>
            <a:ext cx="3071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DISTANCE TO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:</a:t>
            </a:r>
            <a:endParaRPr lang="ru-RU" sz="20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119" name="Группа 118"/>
          <p:cNvGrpSpPr/>
          <p:nvPr/>
        </p:nvGrpSpPr>
        <p:grpSpPr>
          <a:xfrm>
            <a:off x="-633405" y="857232"/>
            <a:ext cx="6348413" cy="3817942"/>
            <a:chOff x="9537" y="1039818"/>
            <a:chExt cx="6348413" cy="3817942"/>
          </a:xfrm>
        </p:grpSpPr>
        <p:pic>
          <p:nvPicPr>
            <p:cNvPr id="100" name="Picture 3" descr="C:\Users\defaultuser0\Desktop\Central Asia.png"/>
            <p:cNvPicPr>
              <a:picLocks noChangeAspect="1" noChangeArrowheads="1"/>
            </p:cNvPicPr>
            <p:nvPr/>
          </p:nvPicPr>
          <p:blipFill>
            <a:blip r:embed="rId2">
              <a:lum bright="40000"/>
            </a:blip>
            <a:srcRect t="13504" b="26356"/>
            <a:stretch>
              <a:fillRect/>
            </a:stretch>
          </p:blipFill>
          <p:spPr bwMode="auto">
            <a:xfrm>
              <a:off x="9537" y="1039818"/>
              <a:ext cx="6348413" cy="3817942"/>
            </a:xfrm>
            <a:prstGeom prst="rect">
              <a:avLst/>
            </a:prstGeom>
            <a:noFill/>
          </p:spPr>
        </p:pic>
        <p:sp>
          <p:nvSpPr>
            <p:cNvPr id="103" name="Rectangle 91"/>
            <p:cNvSpPr/>
            <p:nvPr/>
          </p:nvSpPr>
          <p:spPr>
            <a:xfrm>
              <a:off x="2794662" y="2015558"/>
              <a:ext cx="17059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2060"/>
                  </a:solidFill>
                  <a:latin typeface="Arial Black" pitchFamily="34" charset="0"/>
                </a:rPr>
                <a:t>KAZAKHSTAN</a:t>
              </a:r>
              <a:endParaRPr lang="en-US" sz="1050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04" name="Rectangle 91"/>
            <p:cNvSpPr/>
            <p:nvPr/>
          </p:nvSpPr>
          <p:spPr>
            <a:xfrm rot="2183653">
              <a:off x="1925176" y="3430969"/>
              <a:ext cx="17059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2060"/>
                  </a:solidFill>
                  <a:latin typeface="Arial Black" pitchFamily="34" charset="0"/>
                </a:rPr>
                <a:t>UZBEKISTAN</a:t>
              </a:r>
              <a:endParaRPr lang="en-US" sz="1050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05" name="Rectangle 91"/>
            <p:cNvSpPr/>
            <p:nvPr/>
          </p:nvSpPr>
          <p:spPr>
            <a:xfrm>
              <a:off x="4009108" y="3429000"/>
              <a:ext cx="17059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2060"/>
                  </a:solidFill>
                  <a:latin typeface="Arial Black" pitchFamily="34" charset="0"/>
                </a:rPr>
                <a:t>KYRGYZSTAN</a:t>
              </a:r>
              <a:endParaRPr lang="en-US" sz="1050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06" name="Rectangle 91"/>
            <p:cNvSpPr/>
            <p:nvPr/>
          </p:nvSpPr>
          <p:spPr>
            <a:xfrm rot="2183653">
              <a:off x="1278545" y="3882856"/>
              <a:ext cx="186830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2060"/>
                  </a:solidFill>
                  <a:latin typeface="Arial Black" pitchFamily="34" charset="0"/>
                </a:rPr>
                <a:t>TURKMENISTAN</a:t>
              </a:r>
              <a:endParaRPr lang="en-US" sz="1400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07" name="Rectangle 91"/>
            <p:cNvSpPr/>
            <p:nvPr/>
          </p:nvSpPr>
          <p:spPr>
            <a:xfrm>
              <a:off x="2857488" y="4500570"/>
              <a:ext cx="17059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2060"/>
                  </a:solidFill>
                  <a:latin typeface="Arial Black" pitchFamily="34" charset="0"/>
                </a:rPr>
                <a:t>AFGHANISTAN</a:t>
              </a:r>
              <a:endParaRPr lang="en-US" sz="1050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</p:grpSp>
      <p:grpSp>
        <p:nvGrpSpPr>
          <p:cNvPr id="108" name="Группа 107"/>
          <p:cNvGrpSpPr/>
          <p:nvPr/>
        </p:nvGrpSpPr>
        <p:grpSpPr>
          <a:xfrm>
            <a:off x="6000760" y="1967203"/>
            <a:ext cx="2859907" cy="461665"/>
            <a:chOff x="6192174" y="2905906"/>
            <a:chExt cx="2859907" cy="461665"/>
          </a:xfrm>
        </p:grpSpPr>
        <p:sp>
          <p:nvSpPr>
            <p:cNvPr id="109" name="TextBox 108"/>
            <p:cNvSpPr txBox="1"/>
            <p:nvPr/>
          </p:nvSpPr>
          <p:spPr>
            <a:xfrm>
              <a:off x="6406488" y="2905906"/>
              <a:ext cx="26455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002060"/>
                  </a:solidFill>
                  <a:latin typeface="Arial Black" pitchFamily="34" charset="0"/>
                  <a:cs typeface="Arial" pitchFamily="34" charset="0"/>
                </a:rPr>
                <a:t>UZBEKISTAN</a:t>
              </a:r>
              <a:r>
                <a:rPr lang="ru-RU" sz="1400" b="1" dirty="0" smtClean="0">
                  <a:solidFill>
                    <a:srgbClr val="002060"/>
                  </a:solidFill>
                  <a:latin typeface="Arial Black" pitchFamily="34" charset="0"/>
                  <a:cs typeface="Arial" pitchFamily="34" charset="0"/>
                </a:rPr>
                <a:t>  - </a:t>
              </a:r>
              <a:r>
                <a:rPr lang="ru-RU" sz="2400" b="1" dirty="0" smtClean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rPr>
                <a:t>71</a:t>
              </a:r>
              <a:r>
                <a:rPr lang="ru-RU" sz="2000" b="1" dirty="0" smtClean="0">
                  <a:solidFill>
                    <a:srgbClr val="002060"/>
                  </a:solidFill>
                  <a:latin typeface="Arial Black" pitchFamily="34" charset="0"/>
                  <a:cs typeface="Arial" pitchFamily="34" charset="0"/>
                </a:rPr>
                <a:t> </a:t>
              </a:r>
              <a:r>
                <a:rPr lang="en-US" sz="1400" b="1" dirty="0" smtClean="0">
                  <a:solidFill>
                    <a:srgbClr val="002060"/>
                  </a:solidFill>
                  <a:latin typeface="Arial Black" pitchFamily="34" charset="0"/>
                  <a:cs typeface="Arial" pitchFamily="34" charset="0"/>
                </a:rPr>
                <a:t>km</a:t>
              </a:r>
              <a:endParaRPr lang="ru-RU" sz="1400" b="1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110" name="Равнобедренный треугольник 109"/>
            <p:cNvSpPr/>
            <p:nvPr/>
          </p:nvSpPr>
          <p:spPr>
            <a:xfrm rot="16200000" flipV="1">
              <a:off x="6174110" y="3043585"/>
              <a:ext cx="261936" cy="225807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solidFill>
                  <a:srgbClr val="002060"/>
                </a:solidFill>
                <a:latin typeface="Book Antiqua" pitchFamily="18" charset="0"/>
              </a:endParaRPr>
            </a:p>
          </p:txBody>
        </p:sp>
      </p:grpSp>
      <p:sp>
        <p:nvSpPr>
          <p:cNvPr id="111" name="Равнобедренный треугольник 110"/>
          <p:cNvSpPr/>
          <p:nvPr/>
        </p:nvSpPr>
        <p:spPr>
          <a:xfrm rot="16200000" flipV="1">
            <a:off x="5982696" y="2542186"/>
            <a:ext cx="261936" cy="225807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215106" y="2395831"/>
            <a:ext cx="2857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KYRGYZSTAN</a:t>
            </a:r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- </a:t>
            </a:r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30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km</a:t>
            </a:r>
            <a:endParaRPr lang="ru-RU" sz="1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13" name="Равнобедренный треугольник 112"/>
          <p:cNvSpPr/>
          <p:nvPr/>
        </p:nvSpPr>
        <p:spPr>
          <a:xfrm rot="16200000" flipV="1">
            <a:off x="5982696" y="2970814"/>
            <a:ext cx="261936" cy="225807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215074" y="2824459"/>
            <a:ext cx="2857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KAZAKHSTAN</a:t>
            </a:r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- </a:t>
            </a:r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182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km</a:t>
            </a:r>
            <a:endParaRPr lang="ru-RU" sz="1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15" name="Равнобедренный треугольник 114"/>
          <p:cNvSpPr/>
          <p:nvPr/>
        </p:nvSpPr>
        <p:spPr>
          <a:xfrm rot="16200000" flipV="1">
            <a:off x="5982696" y="3399442"/>
            <a:ext cx="261936" cy="225807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6215074" y="3253087"/>
            <a:ext cx="2857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AFGHANISTAN</a:t>
            </a:r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- </a:t>
            </a:r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486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km</a:t>
            </a:r>
            <a:endParaRPr lang="ru-RU" sz="1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133" name="Группа 132"/>
          <p:cNvGrpSpPr/>
          <p:nvPr/>
        </p:nvGrpSpPr>
        <p:grpSpPr>
          <a:xfrm>
            <a:off x="4786314" y="3571876"/>
            <a:ext cx="4357718" cy="2571768"/>
            <a:chOff x="3807718" y="2179897"/>
            <a:chExt cx="4634057" cy="3088494"/>
          </a:xfrm>
        </p:grpSpPr>
        <p:pic>
          <p:nvPicPr>
            <p:cNvPr id="134" name="Рисунок 133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7718" y="2179897"/>
              <a:ext cx="4588621" cy="3088494"/>
            </a:xfrm>
            <a:prstGeom prst="rect">
              <a:avLst/>
            </a:prstGeom>
          </p:spPr>
        </p:pic>
        <p:sp>
          <p:nvSpPr>
            <p:cNvPr id="135" name="Овал 134"/>
            <p:cNvSpPr/>
            <p:nvPr/>
          </p:nvSpPr>
          <p:spPr>
            <a:xfrm>
              <a:off x="6564398" y="3089108"/>
              <a:ext cx="206078" cy="20607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Овал 136"/>
            <p:cNvSpPr/>
            <p:nvPr/>
          </p:nvSpPr>
          <p:spPr>
            <a:xfrm>
              <a:off x="6998380" y="2866229"/>
              <a:ext cx="122287" cy="12228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Овал 137"/>
            <p:cNvSpPr/>
            <p:nvPr/>
          </p:nvSpPr>
          <p:spPr>
            <a:xfrm>
              <a:off x="7800950" y="3724144"/>
              <a:ext cx="122287" cy="12228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Овал 138"/>
            <p:cNvSpPr/>
            <p:nvPr/>
          </p:nvSpPr>
          <p:spPr>
            <a:xfrm>
              <a:off x="6010250" y="3724144"/>
              <a:ext cx="122287" cy="12228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381475" y="4317876"/>
              <a:ext cx="122287" cy="12228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7092004" y="2694646"/>
              <a:ext cx="817994" cy="332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</a:rPr>
                <a:t>ASHT</a:t>
              </a:r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3807718" y="4441676"/>
              <a:ext cx="1671299" cy="332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</a:rPr>
                <a:t>PANJAKENT</a:t>
              </a:r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5251113" y="3895727"/>
              <a:ext cx="1652134" cy="332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</a:rPr>
                <a:t>ISTARAVSHAN</a:t>
              </a:r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7302253" y="3391490"/>
              <a:ext cx="1139522" cy="332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</a:rPr>
                <a:t>ISFARA</a:t>
              </a:r>
              <a:endPara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4187559" y="3133415"/>
              <a:ext cx="1565327" cy="419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Book Antiqua" pitchFamily="18" charset="0"/>
                </a:rPr>
                <a:t>KHUJAND</a:t>
              </a:r>
            </a:p>
          </p:txBody>
        </p:sp>
      </p:grpSp>
      <p:cxnSp>
        <p:nvCxnSpPr>
          <p:cNvPr id="147" name="Прямая со стрелкой 146"/>
          <p:cNvCxnSpPr>
            <a:endCxn id="135" idx="2"/>
          </p:cNvCxnSpPr>
          <p:nvPr/>
        </p:nvCxnSpPr>
        <p:spPr>
          <a:xfrm>
            <a:off x="3000364" y="3714752"/>
            <a:ext cx="4378243" cy="7000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9" name="TextBox 148"/>
          <p:cNvSpPr txBox="1"/>
          <p:nvPr/>
        </p:nvSpPr>
        <p:spPr>
          <a:xfrm>
            <a:off x="6500826" y="4000504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Arial Black" pitchFamily="34" charset="0"/>
              </a:rPr>
              <a:t>KHUJAND</a:t>
            </a:r>
            <a:endParaRPr lang="ru-RU" sz="1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50" name="Овал 149"/>
          <p:cNvSpPr/>
          <p:nvPr/>
        </p:nvSpPr>
        <p:spPr>
          <a:xfrm>
            <a:off x="6385831" y="5572140"/>
            <a:ext cx="114995" cy="101828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TextBox 150"/>
          <p:cNvSpPr txBox="1"/>
          <p:nvPr/>
        </p:nvSpPr>
        <p:spPr>
          <a:xfrm>
            <a:off x="5715008" y="5795207"/>
            <a:ext cx="1571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AYNI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52" name="Picture 6" descr="C:\Users\defaultuser0\Desktop\images.png"/>
          <p:cNvPicPr>
            <a:picLocks noChangeAspect="1" noChangeArrowheads="1"/>
          </p:cNvPicPr>
          <p:nvPr/>
        </p:nvPicPr>
        <p:blipFill>
          <a:blip r:embed="rId4"/>
          <a:srcRect l="22880" t="14253" r="19916" b="19158"/>
          <a:stretch>
            <a:fillRect/>
          </a:stretch>
        </p:blipFill>
        <p:spPr bwMode="auto">
          <a:xfrm>
            <a:off x="353398" y="4786322"/>
            <a:ext cx="503826" cy="531816"/>
          </a:xfrm>
          <a:prstGeom prst="rect">
            <a:avLst/>
          </a:prstGeom>
          <a:noFill/>
        </p:spPr>
      </p:pic>
      <p:sp>
        <p:nvSpPr>
          <p:cNvPr id="153" name="TextBox 152"/>
          <p:cNvSpPr txBox="1"/>
          <p:nvPr/>
        </p:nvSpPr>
        <p:spPr>
          <a:xfrm>
            <a:off x="857224" y="4774180"/>
            <a:ext cx="17145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TERRITORY</a:t>
            </a:r>
            <a:endParaRPr lang="en-US" sz="15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934825" y="5050049"/>
            <a:ext cx="15654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25400</a:t>
            </a:r>
            <a:r>
              <a:rPr lang="ru-RU" sz="14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km</a:t>
            </a:r>
            <a:r>
              <a:rPr lang="ru-RU" sz="1400" b="1" baseline="300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endParaRPr lang="en-US" sz="1400" b="1" baseline="300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050" name="Picture 2" descr="C:\Users\defaultuser0\Desktop\3330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5429264"/>
            <a:ext cx="500066" cy="500066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</p:pic>
      <p:sp>
        <p:nvSpPr>
          <p:cNvPr id="155" name="TextBox 154"/>
          <p:cNvSpPr txBox="1"/>
          <p:nvPr/>
        </p:nvSpPr>
        <p:spPr>
          <a:xfrm>
            <a:off x="857224" y="5391851"/>
            <a:ext cx="17145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POPULATION</a:t>
            </a:r>
            <a:endParaRPr lang="en-US" sz="15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928662" y="5692991"/>
            <a:ext cx="15654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baseline="30000" dirty="0" smtClean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3,2</a:t>
            </a:r>
            <a:r>
              <a:rPr lang="ru-RU" sz="2000" b="1" dirty="0" smtClean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million</a:t>
            </a:r>
            <a:r>
              <a:rPr lang="ru-RU" sz="2000" b="1" baseline="30000" dirty="0" smtClean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endParaRPr lang="ru-RU" sz="2000" b="1" baseline="30000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051" name="Picture 3" descr="C:\Users\defaultuser0\Desktop\435851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8860" y="6000768"/>
            <a:ext cx="500066" cy="500066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</p:pic>
      <p:sp>
        <p:nvSpPr>
          <p:cNvPr id="157" name="TextBox 156"/>
          <p:cNvSpPr txBox="1"/>
          <p:nvPr/>
        </p:nvSpPr>
        <p:spPr>
          <a:xfrm>
            <a:off x="2919655" y="5988773"/>
            <a:ext cx="47149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VOLUME OF INDUSTRIAL </a:t>
            </a:r>
          </a:p>
          <a:p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PRODUCTION</a:t>
            </a:r>
            <a:r>
              <a:rPr lang="ru-RU" sz="1400" b="1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442 млн </a:t>
            </a:r>
            <a:r>
              <a:rPr lang="en-US" sz="1400" b="1" dirty="0" err="1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somoni</a:t>
            </a:r>
            <a:r>
              <a:rPr lang="en-US" sz="14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(2024</a:t>
            </a:r>
            <a:r>
              <a:rPr lang="ru-RU" sz="14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)</a:t>
            </a:r>
          </a:p>
          <a:p>
            <a:endParaRPr lang="en-US" sz="1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defaultuser0\Desktop\51_400x488-148x18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20530"/>
            <a:ext cx="1357322" cy="1551214"/>
          </a:xfrm>
          <a:prstGeom prst="rect">
            <a:avLst/>
          </a:prstGeom>
          <a:noFill/>
        </p:spPr>
      </p:pic>
      <p:grpSp>
        <p:nvGrpSpPr>
          <p:cNvPr id="49" name="Группа 48"/>
          <p:cNvGrpSpPr/>
          <p:nvPr/>
        </p:nvGrpSpPr>
        <p:grpSpPr>
          <a:xfrm>
            <a:off x="0" y="2571744"/>
            <a:ext cx="5157664" cy="3357586"/>
            <a:chOff x="-1500198" y="3429000"/>
            <a:chExt cx="5157664" cy="3357586"/>
          </a:xfrm>
          <a:solidFill>
            <a:schemeClr val="tx1">
              <a:lumMod val="50000"/>
              <a:lumOff val="50000"/>
            </a:schemeClr>
          </a:solidFill>
        </p:grpSpPr>
        <p:pic>
          <p:nvPicPr>
            <p:cNvPr id="50" name="Рисунок 49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70" t="969" r="52698" b="67680"/>
            <a:stretch/>
          </p:blipFill>
          <p:spPr>
            <a:xfrm>
              <a:off x="-1500198" y="3429000"/>
              <a:ext cx="5157664" cy="3357586"/>
            </a:xfrm>
            <a:prstGeom prst="rect">
              <a:avLst/>
            </a:prstGeom>
            <a:grpFill/>
          </p:spPr>
        </p:pic>
        <p:sp>
          <p:nvSpPr>
            <p:cNvPr id="56" name="TextBox 55"/>
            <p:cNvSpPr txBox="1"/>
            <p:nvPr/>
          </p:nvSpPr>
          <p:spPr>
            <a:xfrm>
              <a:off x="857224" y="4407107"/>
              <a:ext cx="17905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FFFF00"/>
                  </a:solidFill>
                  <a:latin typeface="Arial Black" pitchFamily="34" charset="0"/>
                  <a:cs typeface="Arial" pitchFamily="34" charset="0"/>
                </a:rPr>
                <a:t>KHUJAND</a:t>
              </a:r>
              <a:endParaRPr lang="ru-RU" sz="1400" b="1" dirty="0">
                <a:solidFill>
                  <a:srgbClr val="FFFF00"/>
                </a:solidFill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-785850" y="6167786"/>
              <a:ext cx="179054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chemeClr val="bg1">
                      <a:lumMod val="95000"/>
                    </a:schemeClr>
                  </a:solidFill>
                  <a:latin typeface="Arial Black" pitchFamily="34" charset="0"/>
                  <a:cs typeface="Arial" pitchFamily="34" charset="0"/>
                </a:rPr>
                <a:t>ISTARAVSHAN</a:t>
              </a:r>
              <a:endParaRPr lang="ru-RU" sz="1100" b="1" dirty="0">
                <a:solidFill>
                  <a:schemeClr val="bg1">
                    <a:lumMod val="95000"/>
                  </a:schemeClr>
                </a:solidFill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62" name="Овал 61"/>
            <p:cNvSpPr/>
            <p:nvPr/>
          </p:nvSpPr>
          <p:spPr>
            <a:xfrm>
              <a:off x="2643174" y="4143380"/>
              <a:ext cx="112585" cy="11258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2602027" y="5316679"/>
              <a:ext cx="112585" cy="11258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1173267" y="4816613"/>
              <a:ext cx="184023" cy="18402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14282" y="334012"/>
            <a:ext cx="8643998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5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FAVORABLE DOMESTIC LOCATION - KHUJAND</a:t>
            </a:r>
            <a:endParaRPr lang="ru-RU" sz="25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6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ый треугольник 7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4602291" y="4816613"/>
            <a:ext cx="112585" cy="1125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1601895" y="5173803"/>
            <a:ext cx="112585" cy="1125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4138777" y="5000636"/>
            <a:ext cx="10761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  <a:cs typeface="Arial" pitchFamily="34" charset="0"/>
              </a:rPr>
              <a:t>ISFARA</a:t>
            </a:r>
            <a:endParaRPr lang="ru-RU" sz="1100" b="1" dirty="0">
              <a:solidFill>
                <a:schemeClr val="bg1">
                  <a:lumMod val="95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286116" y="3000372"/>
            <a:ext cx="17905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  <a:cs typeface="Arial" pitchFamily="34" charset="0"/>
              </a:rPr>
              <a:t>ASHT</a:t>
            </a:r>
            <a:endParaRPr lang="ru-RU" sz="1100" b="1" dirty="0">
              <a:solidFill>
                <a:schemeClr val="bg1">
                  <a:lumMod val="95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286116" y="4096084"/>
            <a:ext cx="17905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  <a:cs typeface="Arial" pitchFamily="34" charset="0"/>
              </a:rPr>
              <a:t>KANIBADAM</a:t>
            </a:r>
            <a:endParaRPr lang="ru-RU" sz="1100" b="1" dirty="0">
              <a:solidFill>
                <a:schemeClr val="bg1">
                  <a:lumMod val="95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97" name="Группа 96"/>
          <p:cNvGrpSpPr/>
          <p:nvPr/>
        </p:nvGrpSpPr>
        <p:grpSpPr>
          <a:xfrm>
            <a:off x="2357422" y="1105571"/>
            <a:ext cx="3214710" cy="1251859"/>
            <a:chOff x="500034" y="1105571"/>
            <a:chExt cx="3214710" cy="1251859"/>
          </a:xfrm>
        </p:grpSpPr>
        <p:pic>
          <p:nvPicPr>
            <p:cNvPr id="3074" name="Picture 2" descr="C:\Users\defaultuser0\Desktop\3079186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00034" y="1142984"/>
              <a:ext cx="500066" cy="500066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</p:pic>
        <p:sp>
          <p:nvSpPr>
            <p:cNvPr id="86" name="TextBox 85"/>
            <p:cNvSpPr txBox="1"/>
            <p:nvPr/>
          </p:nvSpPr>
          <p:spPr>
            <a:xfrm>
              <a:off x="1000100" y="1105571"/>
              <a:ext cx="235745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solidFill>
                    <a:srgbClr val="002060"/>
                  </a:solidFill>
                  <a:latin typeface="Arial Black" pitchFamily="34" charset="0"/>
                  <a:cs typeface="Arial" pitchFamily="34" charset="0"/>
                </a:rPr>
                <a:t> </a:t>
              </a:r>
              <a:r>
                <a:rPr lang="en-US" sz="1500" b="1" dirty="0" smtClean="0">
                  <a:solidFill>
                    <a:srgbClr val="002060"/>
                  </a:solidFill>
                  <a:latin typeface="Arial Black" pitchFamily="34" charset="0"/>
                  <a:cs typeface="Arial" pitchFamily="34" charset="0"/>
                </a:rPr>
                <a:t>FOUNDED</a:t>
              </a:r>
              <a:endParaRPr lang="en-US" sz="1500" b="1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791949" y="1357298"/>
              <a:ext cx="15654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C00000"/>
                  </a:solidFill>
                  <a:latin typeface="Arial Black" pitchFamily="34" charset="0"/>
                  <a:ea typeface="Arial Unicode MS" pitchFamily="34" charset="-128"/>
                  <a:cs typeface="Arial Unicode MS" pitchFamily="34" charset="-128"/>
                </a:rPr>
                <a:t>514</a:t>
              </a:r>
              <a:r>
                <a:rPr lang="ru-RU" sz="1400" b="1" dirty="0" smtClean="0">
                  <a:solidFill>
                    <a:srgbClr val="002060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en-US" sz="1400" b="1" dirty="0" err="1" smtClean="0">
                  <a:solidFill>
                    <a:srgbClr val="002060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bce</a:t>
              </a:r>
              <a:endParaRPr lang="en-US" sz="1400" b="1" baseline="300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88" name="Picture 3" descr="C:\Users\defaultuser0\Desktop\images.jpg"/>
            <p:cNvPicPr>
              <a:picLocks noChangeAspect="1" noChangeArrowheads="1"/>
            </p:cNvPicPr>
            <p:nvPr/>
          </p:nvPicPr>
          <p:blipFill>
            <a:blip r:embed="rId5"/>
            <a:srcRect l="14583" t="3433" r="12500" b="19313"/>
            <a:stretch>
              <a:fillRect/>
            </a:stretch>
          </p:blipFill>
          <p:spPr bwMode="auto">
            <a:xfrm>
              <a:off x="500034" y="1785928"/>
              <a:ext cx="500066" cy="500066"/>
            </a:xfrm>
            <a:prstGeom prst="rect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</p:pic>
        <p:sp>
          <p:nvSpPr>
            <p:cNvPr id="89" name="TextBox 88"/>
            <p:cNvSpPr txBox="1"/>
            <p:nvPr/>
          </p:nvSpPr>
          <p:spPr>
            <a:xfrm>
              <a:off x="1000100" y="1748513"/>
              <a:ext cx="271464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 smtClean="0">
                  <a:solidFill>
                    <a:srgbClr val="002060"/>
                  </a:solidFill>
                  <a:latin typeface="Arial Black" pitchFamily="34" charset="0"/>
                  <a:cs typeface="Arial" pitchFamily="34" charset="0"/>
                </a:rPr>
                <a:t>FAMOUS DISCOVERER</a:t>
              </a:r>
              <a:endParaRPr lang="en-US" sz="1500" b="1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785786" y="2018876"/>
              <a:ext cx="25717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C00000"/>
                  </a:solidFill>
                  <a:latin typeface="Arial Black" pitchFamily="34" charset="0"/>
                  <a:ea typeface="Arial Unicode MS" pitchFamily="34" charset="-128"/>
                  <a:cs typeface="Arial Unicode MS" pitchFamily="34" charset="-128"/>
                </a:rPr>
                <a:t>A</a:t>
              </a:r>
              <a:r>
                <a:rPr lang="ru-RU" sz="1600" b="1" dirty="0" smtClean="0">
                  <a:solidFill>
                    <a:srgbClr val="C00000"/>
                  </a:solidFill>
                  <a:latin typeface="Arial Black" pitchFamily="34" charset="0"/>
                  <a:ea typeface="Arial Unicode MS" pitchFamily="34" charset="-128"/>
                  <a:cs typeface="Arial Unicode MS" pitchFamily="34" charset="-128"/>
                </a:rPr>
                <a:t>. </a:t>
              </a:r>
              <a:r>
                <a:rPr lang="en-US" sz="1600" b="1" dirty="0" smtClean="0">
                  <a:solidFill>
                    <a:srgbClr val="C00000"/>
                  </a:solidFill>
                  <a:latin typeface="Arial Black" pitchFamily="34" charset="0"/>
                  <a:ea typeface="Arial Unicode MS" pitchFamily="34" charset="-128"/>
                  <a:cs typeface="Arial Unicode MS" pitchFamily="34" charset="-128"/>
                </a:rPr>
                <a:t>Macedonian</a:t>
              </a:r>
              <a:endParaRPr lang="en-US" sz="1400" b="1" baseline="300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pic>
        <p:nvPicPr>
          <p:cNvPr id="91" name="Picture 2" descr="C:\Users\defaultuser0\Desktop\33308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86446" y="1785926"/>
            <a:ext cx="500066" cy="500066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</p:pic>
      <p:sp>
        <p:nvSpPr>
          <p:cNvPr id="92" name="TextBox 91"/>
          <p:cNvSpPr txBox="1"/>
          <p:nvPr/>
        </p:nvSpPr>
        <p:spPr>
          <a:xfrm>
            <a:off x="6286512" y="1105571"/>
            <a:ext cx="17145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TERRITORY</a:t>
            </a:r>
            <a:endParaRPr lang="en-US" sz="15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93" name="Picture 6" descr="C:\Users\defaultuser0\Desktop\images.png"/>
          <p:cNvPicPr>
            <a:picLocks noChangeAspect="1" noChangeArrowheads="1"/>
          </p:cNvPicPr>
          <p:nvPr/>
        </p:nvPicPr>
        <p:blipFill>
          <a:blip r:embed="rId7"/>
          <a:srcRect l="22880" t="14253" r="19916" b="19158"/>
          <a:stretch>
            <a:fillRect/>
          </a:stretch>
        </p:blipFill>
        <p:spPr bwMode="auto">
          <a:xfrm>
            <a:off x="5786446" y="1142984"/>
            <a:ext cx="503826" cy="531816"/>
          </a:xfrm>
          <a:prstGeom prst="rect">
            <a:avLst/>
          </a:prstGeom>
          <a:noFill/>
        </p:spPr>
      </p:pic>
      <p:sp>
        <p:nvSpPr>
          <p:cNvPr id="94" name="TextBox 93"/>
          <p:cNvSpPr txBox="1"/>
          <p:nvPr/>
        </p:nvSpPr>
        <p:spPr>
          <a:xfrm>
            <a:off x="6292675" y="1375934"/>
            <a:ext cx="1565473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baseline="30000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25400 км2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6286512" y="1748513"/>
            <a:ext cx="17145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POPULATION</a:t>
            </a:r>
            <a:endParaRPr lang="en-US" sz="15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6286512" y="2018876"/>
            <a:ext cx="1565473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baseline="30000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198 700 </a:t>
            </a:r>
          </a:p>
        </p:txBody>
      </p:sp>
      <p:grpSp>
        <p:nvGrpSpPr>
          <p:cNvPr id="118" name="Группа 117"/>
          <p:cNvGrpSpPr/>
          <p:nvPr/>
        </p:nvGrpSpPr>
        <p:grpSpPr>
          <a:xfrm>
            <a:off x="2285984" y="3857628"/>
            <a:ext cx="357190" cy="357190"/>
            <a:chOff x="5786446" y="3143248"/>
            <a:chExt cx="714380" cy="642942"/>
          </a:xfrm>
        </p:grpSpPr>
        <p:sp>
          <p:nvSpPr>
            <p:cNvPr id="117" name="Блок-схема: узел 116"/>
            <p:cNvSpPr/>
            <p:nvPr/>
          </p:nvSpPr>
          <p:spPr>
            <a:xfrm>
              <a:off x="5786446" y="3143248"/>
              <a:ext cx="714380" cy="642942"/>
            </a:xfrm>
            <a:prstGeom prst="flowChartConnector">
              <a:avLst/>
            </a:prstGeom>
            <a:solidFill>
              <a:srgbClr val="FFFF00"/>
            </a:solidFill>
            <a:ln w="57150">
              <a:solidFill>
                <a:srgbClr val="E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76" name="Picture 4" descr="C:\Users\defaultuser0\Desktop\4108647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flipH="1">
              <a:off x="6000760" y="3286124"/>
              <a:ext cx="357190" cy="357190"/>
            </a:xfrm>
            <a:prstGeom prst="rect">
              <a:avLst/>
            </a:prstGeom>
            <a:noFill/>
            <a:ln>
              <a:noFill/>
              <a:prstDash val="sysDash"/>
            </a:ln>
          </p:spPr>
        </p:pic>
      </p:grpSp>
      <p:grpSp>
        <p:nvGrpSpPr>
          <p:cNvPr id="119" name="Группа 118"/>
          <p:cNvGrpSpPr/>
          <p:nvPr/>
        </p:nvGrpSpPr>
        <p:grpSpPr>
          <a:xfrm>
            <a:off x="5286380" y="2928934"/>
            <a:ext cx="500066" cy="428628"/>
            <a:chOff x="5786446" y="3143248"/>
            <a:chExt cx="714380" cy="642942"/>
          </a:xfrm>
        </p:grpSpPr>
        <p:sp>
          <p:nvSpPr>
            <p:cNvPr id="120" name="Блок-схема: узел 119"/>
            <p:cNvSpPr/>
            <p:nvPr/>
          </p:nvSpPr>
          <p:spPr>
            <a:xfrm>
              <a:off x="5786446" y="3143248"/>
              <a:ext cx="714380" cy="642942"/>
            </a:xfrm>
            <a:prstGeom prst="flowChartConnector">
              <a:avLst/>
            </a:prstGeom>
            <a:solidFill>
              <a:srgbClr val="FFFF00"/>
            </a:solidFill>
            <a:ln w="57150">
              <a:solidFill>
                <a:srgbClr val="E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1" name="Picture 4" descr="C:\Users\defaultuser0\Desktop\4108647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flipH="1">
              <a:off x="6000760" y="3286124"/>
              <a:ext cx="357190" cy="357190"/>
            </a:xfrm>
            <a:prstGeom prst="rect">
              <a:avLst/>
            </a:prstGeom>
            <a:noFill/>
            <a:ln>
              <a:noFill/>
              <a:prstDash val="sysDash"/>
            </a:ln>
          </p:spPr>
        </p:pic>
      </p:grpSp>
      <p:sp>
        <p:nvSpPr>
          <p:cNvPr id="122" name="TextBox 121"/>
          <p:cNvSpPr txBox="1"/>
          <p:nvPr/>
        </p:nvSpPr>
        <p:spPr>
          <a:xfrm>
            <a:off x="5786446" y="2857496"/>
            <a:ext cx="3357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INTERNATIONAL HIGHWAY</a:t>
            </a:r>
            <a:endParaRPr lang="en-US" sz="1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5715008" y="3071810"/>
            <a:ext cx="2928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C00000"/>
                </a:solidFill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DUSHANBE</a:t>
            </a:r>
            <a:r>
              <a:rPr lang="ru-RU" sz="1600" b="1" dirty="0" smtClean="0">
                <a:solidFill>
                  <a:srgbClr val="C00000"/>
                </a:solidFill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- </a:t>
            </a:r>
            <a:r>
              <a:rPr lang="en-US" sz="1600" b="1" dirty="0" smtClean="0">
                <a:solidFill>
                  <a:srgbClr val="C00000"/>
                </a:solidFill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CHANAK</a:t>
            </a:r>
            <a:endParaRPr lang="en-US" sz="1400" b="1" baseline="300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127" name="Группа 126"/>
          <p:cNvGrpSpPr/>
          <p:nvPr/>
        </p:nvGrpSpPr>
        <p:grpSpPr>
          <a:xfrm>
            <a:off x="5286380" y="4071942"/>
            <a:ext cx="500066" cy="428628"/>
            <a:chOff x="6500826" y="4286256"/>
            <a:chExt cx="500066" cy="428628"/>
          </a:xfrm>
        </p:grpSpPr>
        <p:sp>
          <p:nvSpPr>
            <p:cNvPr id="125" name="Блок-схема: узел 124"/>
            <p:cNvSpPr/>
            <p:nvPr/>
          </p:nvSpPr>
          <p:spPr>
            <a:xfrm>
              <a:off x="6500826" y="4286256"/>
              <a:ext cx="500066" cy="428628"/>
            </a:xfrm>
            <a:prstGeom prst="flowChartConnector">
              <a:avLst/>
            </a:prstGeom>
            <a:solidFill>
              <a:srgbClr val="FFFF00"/>
            </a:solidFill>
            <a:ln w="57150">
              <a:solidFill>
                <a:srgbClr val="E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77" name="Picture 5" descr="C:\Users\defaultuser0\Desktop\Plane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572264" y="4357694"/>
              <a:ext cx="357190" cy="298685"/>
            </a:xfrm>
            <a:prstGeom prst="rect">
              <a:avLst/>
            </a:prstGeom>
            <a:noFill/>
          </p:spPr>
        </p:pic>
      </p:grpSp>
      <p:grpSp>
        <p:nvGrpSpPr>
          <p:cNvPr id="128" name="Группа 127"/>
          <p:cNvGrpSpPr/>
          <p:nvPr/>
        </p:nvGrpSpPr>
        <p:grpSpPr>
          <a:xfrm>
            <a:off x="2428860" y="4286256"/>
            <a:ext cx="357190" cy="357190"/>
            <a:chOff x="6500826" y="4286256"/>
            <a:chExt cx="500066" cy="428628"/>
          </a:xfrm>
        </p:grpSpPr>
        <p:sp>
          <p:nvSpPr>
            <p:cNvPr id="129" name="Блок-схема: узел 128"/>
            <p:cNvSpPr/>
            <p:nvPr/>
          </p:nvSpPr>
          <p:spPr>
            <a:xfrm>
              <a:off x="6500826" y="4286256"/>
              <a:ext cx="500066" cy="428628"/>
            </a:xfrm>
            <a:prstGeom prst="flowChartConnector">
              <a:avLst/>
            </a:prstGeom>
            <a:solidFill>
              <a:srgbClr val="FFFF00"/>
            </a:solidFill>
            <a:ln w="57150">
              <a:solidFill>
                <a:srgbClr val="E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0" name="Picture 5" descr="C:\Users\defaultuser0\Desktop\Plane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572264" y="4357694"/>
              <a:ext cx="357190" cy="298685"/>
            </a:xfrm>
            <a:prstGeom prst="rect">
              <a:avLst/>
            </a:prstGeom>
            <a:noFill/>
          </p:spPr>
        </p:pic>
      </p:grpSp>
      <p:sp>
        <p:nvSpPr>
          <p:cNvPr id="131" name="TextBox 130"/>
          <p:cNvSpPr txBox="1"/>
          <p:nvPr/>
        </p:nvSpPr>
        <p:spPr>
          <a:xfrm>
            <a:off x="5786446" y="4000504"/>
            <a:ext cx="3357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INTERNATIONAL AIRPORT</a:t>
            </a:r>
            <a:endParaRPr lang="en-US" sz="1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786446" y="4233454"/>
            <a:ext cx="2571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“KHUJAND</a:t>
            </a:r>
            <a:r>
              <a:rPr lang="tg-Cyrl-TJ" sz="1600" b="1" dirty="0" smtClean="0">
                <a:solidFill>
                  <a:srgbClr val="C00000"/>
                </a:solidFill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”</a:t>
            </a:r>
            <a:endParaRPr lang="en-US" sz="1400" b="1" baseline="300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148" name="Группа 147"/>
          <p:cNvGrpSpPr/>
          <p:nvPr/>
        </p:nvGrpSpPr>
        <p:grpSpPr>
          <a:xfrm>
            <a:off x="5286380" y="5214950"/>
            <a:ext cx="500066" cy="428628"/>
            <a:chOff x="6000760" y="4714884"/>
            <a:chExt cx="500066" cy="428628"/>
          </a:xfrm>
        </p:grpSpPr>
        <p:sp>
          <p:nvSpPr>
            <p:cNvPr id="136" name="Блок-схема: узел 135"/>
            <p:cNvSpPr/>
            <p:nvPr/>
          </p:nvSpPr>
          <p:spPr>
            <a:xfrm>
              <a:off x="6000760" y="4714884"/>
              <a:ext cx="500066" cy="428628"/>
            </a:xfrm>
            <a:prstGeom prst="flowChartConnector">
              <a:avLst/>
            </a:prstGeom>
            <a:solidFill>
              <a:srgbClr val="FFFF00"/>
            </a:solidFill>
            <a:ln w="57150">
              <a:solidFill>
                <a:srgbClr val="E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78" name="Picture 6" descr="C:\Users\defaultuser0\Desktop\2060501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072198" y="4786322"/>
              <a:ext cx="357190" cy="285752"/>
            </a:xfrm>
            <a:prstGeom prst="rect">
              <a:avLst/>
            </a:prstGeom>
            <a:noFill/>
          </p:spPr>
        </p:pic>
      </p:grpSp>
      <p:grpSp>
        <p:nvGrpSpPr>
          <p:cNvPr id="158" name="Группа 157"/>
          <p:cNvGrpSpPr/>
          <p:nvPr/>
        </p:nvGrpSpPr>
        <p:grpSpPr>
          <a:xfrm>
            <a:off x="2857488" y="4214818"/>
            <a:ext cx="357190" cy="357190"/>
            <a:chOff x="6000760" y="4714884"/>
            <a:chExt cx="500066" cy="428628"/>
          </a:xfrm>
        </p:grpSpPr>
        <p:sp>
          <p:nvSpPr>
            <p:cNvPr id="159" name="Блок-схема: узел 158"/>
            <p:cNvSpPr/>
            <p:nvPr/>
          </p:nvSpPr>
          <p:spPr>
            <a:xfrm>
              <a:off x="6000760" y="4714884"/>
              <a:ext cx="500066" cy="428628"/>
            </a:xfrm>
            <a:prstGeom prst="flowChartConnector">
              <a:avLst/>
            </a:prstGeom>
            <a:solidFill>
              <a:srgbClr val="FFFF00"/>
            </a:solidFill>
            <a:ln w="57150">
              <a:solidFill>
                <a:srgbClr val="E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0" name="Picture 6" descr="C:\Users\defaultuser0\Desktop\2060501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072198" y="4786322"/>
              <a:ext cx="357190" cy="285752"/>
            </a:xfrm>
            <a:prstGeom prst="rect">
              <a:avLst/>
            </a:prstGeom>
            <a:noFill/>
          </p:spPr>
        </p:pic>
      </p:grpSp>
      <p:sp>
        <p:nvSpPr>
          <p:cNvPr id="161" name="TextBox 160"/>
          <p:cNvSpPr txBox="1"/>
          <p:nvPr/>
        </p:nvSpPr>
        <p:spPr>
          <a:xfrm>
            <a:off x="5786446" y="5143512"/>
            <a:ext cx="3571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RAILWAY STATIONS</a:t>
            </a:r>
            <a:endParaRPr lang="en-US" sz="1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5786446" y="5376462"/>
            <a:ext cx="32147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KHUJAND AND SPITAMEN</a:t>
            </a:r>
            <a:endParaRPr lang="en-US" sz="1400" b="1" baseline="300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" name="Блок-схема: узел 162"/>
          <p:cNvSpPr/>
          <p:nvPr/>
        </p:nvSpPr>
        <p:spPr>
          <a:xfrm>
            <a:off x="2357422" y="4000504"/>
            <a:ext cx="928694" cy="857256"/>
          </a:xfrm>
          <a:prstGeom prst="flowChartConnector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5" name="Прямая со стрелкой 164"/>
          <p:cNvCxnSpPr/>
          <p:nvPr/>
        </p:nvCxnSpPr>
        <p:spPr>
          <a:xfrm rot="16200000" flipH="1">
            <a:off x="2893208" y="5036355"/>
            <a:ext cx="1214446" cy="8572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6" name="TextBox 165"/>
          <p:cNvSpPr txBox="1"/>
          <p:nvPr/>
        </p:nvSpPr>
        <p:spPr>
          <a:xfrm>
            <a:off x="3000364" y="6121619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WITHIN A RADIUS OF </a:t>
            </a:r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15 </a:t>
            </a:r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TO</a:t>
            </a:r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20 </a:t>
            </a:r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km</a:t>
            </a:r>
            <a:endParaRPr lang="en-US" sz="1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14282" y="334012"/>
            <a:ext cx="8643998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REGULATORY LEGAL ACTS</a:t>
            </a:r>
            <a:endParaRPr lang="ru-RU" sz="30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7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ый треугольник 7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defaultuser0\Desktop\756657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214415" y="1634297"/>
            <a:ext cx="642941" cy="642941"/>
          </a:xfrm>
          <a:prstGeom prst="rect">
            <a:avLst/>
          </a:prstGeom>
          <a:noFill/>
        </p:spPr>
      </p:pic>
      <p:sp>
        <p:nvSpPr>
          <p:cNvPr id="63" name="TextBox 62"/>
          <p:cNvSpPr txBox="1"/>
          <p:nvPr/>
        </p:nvSpPr>
        <p:spPr>
          <a:xfrm>
            <a:off x="2071670" y="1634297"/>
            <a:ext cx="650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Law of the Republic of Tajikistan on free economic zones</a:t>
            </a:r>
            <a:endParaRPr lang="ru-RU" b="1" dirty="0">
              <a:solidFill>
                <a:srgbClr val="002060"/>
              </a:solidFill>
              <a:latin typeface="Arial Black" pitchFamily="34" charset="0"/>
              <a:cs typeface="Times New Roman" panose="02020603050405020304" pitchFamily="18" charset="0"/>
            </a:endParaRPr>
          </a:p>
        </p:txBody>
      </p:sp>
      <p:pic>
        <p:nvPicPr>
          <p:cNvPr id="66" name="Picture 2" descr="C:\Users\defaultuser0\Desktop\756657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214414" y="2562992"/>
            <a:ext cx="642941" cy="642941"/>
          </a:xfrm>
          <a:prstGeom prst="rect">
            <a:avLst/>
          </a:prstGeom>
          <a:noFill/>
        </p:spPr>
      </p:pic>
      <p:sp>
        <p:nvSpPr>
          <p:cNvPr id="67" name="Прямоугольник 66"/>
          <p:cNvSpPr/>
          <p:nvPr/>
        </p:nvSpPr>
        <p:spPr>
          <a:xfrm>
            <a:off x="2071670" y="2559602"/>
            <a:ext cx="4786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Regulation of Sughd free economic zone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69" name="Picture 2" descr="C:\Users\defaultuser0\Desktop\756657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214414" y="3563124"/>
            <a:ext cx="642941" cy="642941"/>
          </a:xfrm>
          <a:prstGeom prst="rect">
            <a:avLst/>
          </a:prstGeom>
          <a:noFill/>
        </p:spPr>
      </p:pic>
      <p:sp>
        <p:nvSpPr>
          <p:cNvPr id="75" name="Прямоугольник 74"/>
          <p:cNvSpPr/>
          <p:nvPr/>
        </p:nvSpPr>
        <p:spPr>
          <a:xfrm>
            <a:off x="2071702" y="3488296"/>
            <a:ext cx="6429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Tax code of the Republic of Tajikistan</a:t>
            </a:r>
            <a:endParaRPr lang="ru-RU" b="1" dirty="0" smtClean="0">
              <a:solidFill>
                <a:srgbClr val="002060"/>
              </a:solidFill>
              <a:latin typeface="Arial Black" pitchFamily="34" charset="0"/>
              <a:cs typeface="Times New Roman" panose="02020603050405020304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2071702" y="3765295"/>
            <a:ext cx="6429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Chapter</a:t>
            </a:r>
            <a:r>
              <a:rPr lang="ru-RU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49. </a:t>
            </a:r>
            <a:r>
              <a:rPr lang="en-US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Basis for taxation of activities of free economic zones</a:t>
            </a:r>
            <a:endParaRPr lang="ru-RU" b="1" i="1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7" name="Picture 2" descr="C:\Users\defaultuser0\Desktop\756657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214414" y="4706131"/>
            <a:ext cx="642941" cy="642941"/>
          </a:xfrm>
          <a:prstGeom prst="rect">
            <a:avLst/>
          </a:prstGeom>
          <a:noFill/>
        </p:spPr>
      </p:pic>
      <p:sp>
        <p:nvSpPr>
          <p:cNvPr id="97" name="Прямоугольник 96"/>
          <p:cNvSpPr/>
          <p:nvPr/>
        </p:nvSpPr>
        <p:spPr>
          <a:xfrm>
            <a:off x="2071670" y="4706131"/>
            <a:ext cx="6429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Customs code of the Republic of Tajikistan</a:t>
            </a:r>
            <a:endParaRPr lang="ru-RU" b="1" dirty="0" smtClean="0">
              <a:solidFill>
                <a:srgbClr val="002060"/>
              </a:solidFill>
              <a:latin typeface="Arial Black" pitchFamily="34" charset="0"/>
              <a:cs typeface="Times New Roman" panose="02020603050405020304" pitchFamily="18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2071670" y="4988494"/>
            <a:ext cx="6429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Chapter</a:t>
            </a:r>
            <a:r>
              <a:rPr lang="ru-RU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32. </a:t>
            </a:r>
            <a:r>
              <a:rPr lang="en-US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Free customs zone</a:t>
            </a:r>
            <a:endParaRPr lang="ru-RU" b="1" i="1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14282" y="334012"/>
            <a:ext cx="8643998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TAX EXEMPTIONS</a:t>
            </a:r>
            <a:endParaRPr lang="ru-RU" sz="30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8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ый треугольник 7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571472" y="5561843"/>
            <a:ext cx="438925" cy="438925"/>
            <a:chOff x="428596" y="3286124"/>
            <a:chExt cx="438925" cy="438925"/>
          </a:xfrm>
        </p:grpSpPr>
        <p:sp>
          <p:nvSpPr>
            <p:cNvPr id="19" name="Овал 18"/>
            <p:cNvSpPr/>
            <p:nvPr/>
          </p:nvSpPr>
          <p:spPr>
            <a:xfrm>
              <a:off x="428596" y="3286124"/>
              <a:ext cx="438925" cy="4389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Book Antiqua" pitchFamily="18" charset="0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2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034" y="3357562"/>
              <a:ext cx="306616" cy="271236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1" name="Группа 20"/>
          <p:cNvGrpSpPr/>
          <p:nvPr/>
        </p:nvGrpSpPr>
        <p:grpSpPr>
          <a:xfrm>
            <a:off x="4561334" y="1589481"/>
            <a:ext cx="45719" cy="4625601"/>
            <a:chOff x="4427984" y="1380888"/>
            <a:chExt cx="45719" cy="4625601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427984" y="1380888"/>
              <a:ext cx="45719" cy="1158501"/>
            </a:xfrm>
            <a:prstGeom prst="rect">
              <a:avLst/>
            </a:prstGeom>
            <a:solidFill>
              <a:srgbClr val="D825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Book Antiqua" pitchFamily="18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427984" y="2533413"/>
              <a:ext cx="45719" cy="115850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Book Antiqua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427984" y="3685938"/>
              <a:ext cx="45719" cy="1158501"/>
            </a:xfrm>
            <a:prstGeom prst="rect">
              <a:avLst/>
            </a:prstGeom>
            <a:solidFill>
              <a:srgbClr val="D825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Book Antiqua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427984" y="4847988"/>
              <a:ext cx="45719" cy="115850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Book Antiqua" pitchFamily="18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38478" y="1139176"/>
            <a:ext cx="3410963" cy="432436"/>
            <a:chOff x="638478" y="758012"/>
            <a:chExt cx="3410963" cy="432436"/>
          </a:xfrm>
          <a:solidFill>
            <a:schemeClr val="tx2">
              <a:lumMod val="50000"/>
            </a:schemeClr>
          </a:solidFill>
        </p:grpSpPr>
        <p:sp>
          <p:nvSpPr>
            <p:cNvPr id="27" name="Прямоугольник 26"/>
            <p:cNvSpPr/>
            <p:nvPr/>
          </p:nvSpPr>
          <p:spPr>
            <a:xfrm>
              <a:off x="638478" y="758012"/>
              <a:ext cx="3410963" cy="432048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Book Antiqua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14348" y="790338"/>
              <a:ext cx="32074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  <a:latin typeface="Arial Black" pitchFamily="34" charset="0"/>
                </a:rPr>
                <a:t>GENERAL REGIME</a:t>
              </a:r>
              <a:endParaRPr lang="en-US" sz="2000" b="1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571472" y="1836237"/>
            <a:ext cx="5035973" cy="4080738"/>
            <a:chOff x="580265" y="1621923"/>
            <a:chExt cx="5035973" cy="4080738"/>
          </a:xfrm>
        </p:grpSpPr>
        <p:sp>
          <p:nvSpPr>
            <p:cNvPr id="30" name="TextBox 29"/>
            <p:cNvSpPr txBox="1"/>
            <p:nvPr/>
          </p:nvSpPr>
          <p:spPr>
            <a:xfrm>
              <a:off x="1074176" y="2858841"/>
              <a:ext cx="364949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b="1" dirty="0" smtClean="0">
                  <a:solidFill>
                    <a:srgbClr val="002060"/>
                  </a:solidFill>
                  <a:latin typeface="Arial Black" pitchFamily="34" charset="0"/>
                </a:rPr>
                <a:t>VALUE ADDED TAX (VAT)</a:t>
              </a:r>
              <a:endParaRPr lang="en-US" sz="13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069412" y="3429000"/>
              <a:ext cx="301131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b="1" dirty="0" smtClean="0">
                  <a:solidFill>
                    <a:srgbClr val="002060"/>
                  </a:solidFill>
                  <a:latin typeface="Arial Black" pitchFamily="34" charset="0"/>
                </a:rPr>
                <a:t>COTTON AND PRIMARY ALUMINUM SALES TAX</a:t>
              </a:r>
              <a:endParaRPr lang="en-US" sz="13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80331" y="4219190"/>
              <a:ext cx="405823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b="1" dirty="0" smtClean="0">
                  <a:solidFill>
                    <a:srgbClr val="002060"/>
                  </a:solidFill>
                  <a:latin typeface="Arial Black" pitchFamily="34" charset="0"/>
                </a:rPr>
                <a:t>NATURAL RESOURCES TAX</a:t>
              </a:r>
              <a:endParaRPr lang="en-US" sz="13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080331" y="4816963"/>
              <a:ext cx="405823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b="1" dirty="0" smtClean="0">
                  <a:solidFill>
                    <a:srgbClr val="002060"/>
                  </a:solidFill>
                  <a:latin typeface="Arial Black" pitchFamily="34" charset="0"/>
                </a:rPr>
                <a:t>EXCISES</a:t>
              </a:r>
              <a:endParaRPr lang="en-US" sz="13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080331" y="5410273"/>
              <a:ext cx="45359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b="1" dirty="0" smtClean="0">
                  <a:solidFill>
                    <a:srgbClr val="002060"/>
                  </a:solidFill>
                  <a:latin typeface="Arial Black" pitchFamily="34" charset="0"/>
                </a:rPr>
                <a:t>PROPERTY TAX</a:t>
              </a:r>
              <a:endParaRPr lang="en-US" sz="13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grpSp>
          <p:nvGrpSpPr>
            <p:cNvPr id="35" name="Группа 3"/>
            <p:cNvGrpSpPr/>
            <p:nvPr/>
          </p:nvGrpSpPr>
          <p:grpSpPr>
            <a:xfrm>
              <a:off x="580265" y="2197987"/>
              <a:ext cx="438925" cy="438925"/>
              <a:chOff x="580265" y="2379695"/>
              <a:chExt cx="544655" cy="544655"/>
            </a:xfrm>
          </p:grpSpPr>
          <p:sp>
            <p:nvSpPr>
              <p:cNvPr id="59" name="Овал 58"/>
              <p:cNvSpPr/>
              <p:nvPr/>
            </p:nvSpPr>
            <p:spPr>
              <a:xfrm>
                <a:off x="580265" y="2379695"/>
                <a:ext cx="544655" cy="54465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rgbClr val="002060"/>
                  </a:solidFill>
                  <a:latin typeface="Book Antiqua" pitchFamily="18" charset="0"/>
                </a:endParaRPr>
              </a:p>
            </p:txBody>
          </p:sp>
          <p:pic>
            <p:nvPicPr>
              <p:cNvPr id="60" name="Рисунок 59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prstClr val="black"/>
                  <a:schemeClr val="tx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3847" y="2535102"/>
                <a:ext cx="319649" cy="264589"/>
              </a:xfrm>
              <a:prstGeom prst="rect">
                <a:avLst/>
              </a:prstGeom>
            </p:spPr>
          </p:pic>
        </p:grpSp>
        <p:sp>
          <p:nvSpPr>
            <p:cNvPr id="36" name="TextBox 35"/>
            <p:cNvSpPr txBox="1"/>
            <p:nvPr/>
          </p:nvSpPr>
          <p:spPr>
            <a:xfrm>
              <a:off x="1052961" y="2272368"/>
              <a:ext cx="286882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b="1" dirty="0" smtClean="0">
                  <a:solidFill>
                    <a:srgbClr val="002060"/>
                  </a:solidFill>
                  <a:latin typeface="Arial Black" pitchFamily="34" charset="0"/>
                </a:rPr>
                <a:t>SOCIAL TAX</a:t>
              </a:r>
              <a:endParaRPr lang="en-US" sz="13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grpSp>
          <p:nvGrpSpPr>
            <p:cNvPr id="38" name="Группа 1"/>
            <p:cNvGrpSpPr/>
            <p:nvPr/>
          </p:nvGrpSpPr>
          <p:grpSpPr>
            <a:xfrm>
              <a:off x="591151" y="1621923"/>
              <a:ext cx="438925" cy="438925"/>
              <a:chOff x="591151" y="1722792"/>
              <a:chExt cx="544655" cy="544655"/>
            </a:xfrm>
          </p:grpSpPr>
          <p:sp>
            <p:nvSpPr>
              <p:cNvPr id="56" name="Овал 55"/>
              <p:cNvSpPr/>
              <p:nvPr/>
            </p:nvSpPr>
            <p:spPr>
              <a:xfrm>
                <a:off x="591151" y="1722792"/>
                <a:ext cx="544655" cy="54465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rgbClr val="002060"/>
                  </a:solidFill>
                  <a:latin typeface="Book Antiqua" pitchFamily="18" charset="0"/>
                </a:endParaRPr>
              </a:p>
            </p:txBody>
          </p:sp>
          <p:pic>
            <p:nvPicPr>
              <p:cNvPr id="57" name="Рисунок 56"/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prstClr val="black"/>
                  <a:schemeClr val="tx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528" y="1852547"/>
                <a:ext cx="433526" cy="248467"/>
              </a:xfrm>
              <a:prstGeom prst="rect">
                <a:avLst/>
              </a:prstGeom>
            </p:spPr>
          </p:pic>
        </p:grpSp>
        <p:sp>
          <p:nvSpPr>
            <p:cNvPr id="39" name="TextBox 38"/>
            <p:cNvSpPr txBox="1"/>
            <p:nvPr/>
          </p:nvSpPr>
          <p:spPr>
            <a:xfrm>
              <a:off x="1066299" y="1709244"/>
              <a:ext cx="286882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b="1" dirty="0" smtClean="0">
                  <a:solidFill>
                    <a:srgbClr val="002060"/>
                  </a:solidFill>
                  <a:latin typeface="Arial Black" pitchFamily="34" charset="0"/>
                </a:rPr>
                <a:t>INCOME TAX</a:t>
              </a:r>
              <a:endParaRPr lang="en-US" sz="13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grpSp>
          <p:nvGrpSpPr>
            <p:cNvPr id="40" name="Группа 8"/>
            <p:cNvGrpSpPr/>
            <p:nvPr/>
          </p:nvGrpSpPr>
          <p:grpSpPr>
            <a:xfrm>
              <a:off x="587074" y="2780929"/>
              <a:ext cx="438925" cy="438925"/>
              <a:chOff x="6062886" y="1621021"/>
              <a:chExt cx="544655" cy="544655"/>
            </a:xfrm>
          </p:grpSpPr>
          <p:sp>
            <p:nvSpPr>
              <p:cNvPr id="54" name="Овал 53"/>
              <p:cNvSpPr/>
              <p:nvPr/>
            </p:nvSpPr>
            <p:spPr>
              <a:xfrm>
                <a:off x="6062886" y="1621021"/>
                <a:ext cx="544655" cy="54465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rgbClr val="002060"/>
                  </a:solidFill>
                  <a:latin typeface="Book Antiqua" pitchFamily="18" charset="0"/>
                </a:endParaRPr>
              </a:p>
            </p:txBody>
          </p:sp>
          <p:pic>
            <p:nvPicPr>
              <p:cNvPr id="55" name="Рисунок 54"/>
              <p:cNvPicPr>
                <a:picLocks noChangeAspect="1"/>
              </p:cNvPicPr>
              <p:nvPr/>
            </p:nvPicPr>
            <p:blipFill>
              <a:blip r:embed="rId8" cstate="print">
                <a:duotone>
                  <a:prstClr val="black"/>
                  <a:schemeClr val="tx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2818" y="1722582"/>
                <a:ext cx="384792" cy="348034"/>
              </a:xfrm>
              <a:prstGeom prst="rect">
                <a:avLst/>
              </a:prstGeom>
            </p:spPr>
          </p:pic>
        </p:grpSp>
        <p:grpSp>
          <p:nvGrpSpPr>
            <p:cNvPr id="41" name="Группа 9"/>
            <p:cNvGrpSpPr/>
            <p:nvPr/>
          </p:nvGrpSpPr>
          <p:grpSpPr>
            <a:xfrm>
              <a:off x="586801" y="3441943"/>
              <a:ext cx="438925" cy="438925"/>
              <a:chOff x="6737801" y="1749060"/>
              <a:chExt cx="544655" cy="544655"/>
            </a:xfrm>
          </p:grpSpPr>
          <p:sp>
            <p:nvSpPr>
              <p:cNvPr id="51" name="Овал 50"/>
              <p:cNvSpPr/>
              <p:nvPr/>
            </p:nvSpPr>
            <p:spPr>
              <a:xfrm>
                <a:off x="6737801" y="1749060"/>
                <a:ext cx="544655" cy="54465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rgbClr val="002060"/>
                  </a:solidFill>
                  <a:latin typeface="Book Antiqua" pitchFamily="18" charset="0"/>
                </a:endParaRPr>
              </a:p>
            </p:txBody>
          </p:sp>
          <p:pic>
            <p:nvPicPr>
              <p:cNvPr id="52" name="Рисунок 51"/>
              <p:cNvPicPr>
                <a:picLocks noChangeAspect="1"/>
              </p:cNvPicPr>
              <p:nvPr/>
            </p:nvPicPr>
            <p:blipFill>
              <a:blip r:embed="rId10" cstate="print">
                <a:duotone>
                  <a:prstClr val="black"/>
                  <a:schemeClr val="tx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26892" y="1834647"/>
                <a:ext cx="366473" cy="345729"/>
              </a:xfrm>
              <a:prstGeom prst="rect">
                <a:avLst/>
              </a:prstGeom>
            </p:spPr>
          </p:pic>
        </p:grpSp>
        <p:grpSp>
          <p:nvGrpSpPr>
            <p:cNvPr id="42" name="Группа 10"/>
            <p:cNvGrpSpPr/>
            <p:nvPr/>
          </p:nvGrpSpPr>
          <p:grpSpPr>
            <a:xfrm>
              <a:off x="586801" y="4149079"/>
              <a:ext cx="438925" cy="438925"/>
              <a:chOff x="7412716" y="1972762"/>
              <a:chExt cx="544655" cy="544655"/>
            </a:xfrm>
          </p:grpSpPr>
          <p:sp>
            <p:nvSpPr>
              <p:cNvPr id="49" name="Овал 48"/>
              <p:cNvSpPr/>
              <p:nvPr/>
            </p:nvSpPr>
            <p:spPr>
              <a:xfrm>
                <a:off x="7412716" y="1972762"/>
                <a:ext cx="544655" cy="54465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rgbClr val="002060"/>
                  </a:solidFill>
                  <a:latin typeface="Book Antiqua" pitchFamily="18" charset="0"/>
                </a:endParaRPr>
              </a:p>
            </p:txBody>
          </p:sp>
          <p:pic>
            <p:nvPicPr>
              <p:cNvPr id="50" name="Рисунок 49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prstClr val="black"/>
                  <a:schemeClr val="tx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93547" y="2038436"/>
                <a:ext cx="406509" cy="345049"/>
              </a:xfrm>
              <a:prstGeom prst="rect">
                <a:avLst/>
              </a:prstGeom>
            </p:spPr>
          </p:pic>
        </p:grpSp>
        <p:grpSp>
          <p:nvGrpSpPr>
            <p:cNvPr id="43" name="Группа 11"/>
            <p:cNvGrpSpPr/>
            <p:nvPr/>
          </p:nvGrpSpPr>
          <p:grpSpPr>
            <a:xfrm>
              <a:off x="598558" y="4725144"/>
              <a:ext cx="438925" cy="438925"/>
              <a:chOff x="8076745" y="2077382"/>
              <a:chExt cx="544655" cy="544655"/>
            </a:xfrm>
          </p:grpSpPr>
          <p:sp>
            <p:nvSpPr>
              <p:cNvPr id="47" name="Овал 46"/>
              <p:cNvSpPr/>
              <p:nvPr/>
            </p:nvSpPr>
            <p:spPr>
              <a:xfrm>
                <a:off x="8076745" y="2077382"/>
                <a:ext cx="544655" cy="54465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rgbClr val="002060"/>
                  </a:solidFill>
                  <a:latin typeface="Book Antiqua" pitchFamily="18" charset="0"/>
                </a:endParaRPr>
              </a:p>
            </p:txBody>
          </p:sp>
          <p:pic>
            <p:nvPicPr>
              <p:cNvPr id="48" name="Рисунок 47"/>
              <p:cNvPicPr>
                <a:picLocks noChangeAspect="1"/>
              </p:cNvPicPr>
              <p:nvPr/>
            </p:nvPicPr>
            <p:blipFill>
              <a:blip r:embed="rId14" cstate="print">
                <a:duotone>
                  <a:prstClr val="black"/>
                  <a:schemeClr val="tx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41794" y="2157276"/>
                <a:ext cx="214555" cy="336726"/>
              </a:xfrm>
              <a:prstGeom prst="rect">
                <a:avLst/>
              </a:prstGeom>
            </p:spPr>
          </p:pic>
        </p:grpSp>
      </p:grpSp>
      <p:grpSp>
        <p:nvGrpSpPr>
          <p:cNvPr id="64" name="Группа 63"/>
          <p:cNvGrpSpPr/>
          <p:nvPr/>
        </p:nvGrpSpPr>
        <p:grpSpPr>
          <a:xfrm>
            <a:off x="5161565" y="1139176"/>
            <a:ext cx="3410963" cy="432436"/>
            <a:chOff x="638478" y="758012"/>
            <a:chExt cx="3410963" cy="432436"/>
          </a:xfrm>
          <a:solidFill>
            <a:srgbClr val="C00000"/>
          </a:solidFill>
        </p:grpSpPr>
        <p:sp>
          <p:nvSpPr>
            <p:cNvPr id="65" name="Прямоугольник 64"/>
            <p:cNvSpPr/>
            <p:nvPr/>
          </p:nvSpPr>
          <p:spPr>
            <a:xfrm>
              <a:off x="638478" y="758012"/>
              <a:ext cx="3410963" cy="432048"/>
            </a:xfrm>
            <a:prstGeom prst="rect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Book Antiqua" pitchFamily="18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714348" y="790338"/>
              <a:ext cx="3207441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  <a:latin typeface="Arial Black" pitchFamily="34" charset="0"/>
                </a:rPr>
                <a:t>FEZ REGIME</a:t>
              </a:r>
              <a:endParaRPr lang="en-US" sz="2000" b="1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70" name="Овал 69"/>
          <p:cNvSpPr/>
          <p:nvPr/>
        </p:nvSpPr>
        <p:spPr>
          <a:xfrm>
            <a:off x="5074790" y="2433428"/>
            <a:ext cx="438925" cy="4389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  <a:latin typeface="Book Antiqua" pitchFamily="18" charset="0"/>
            </a:endParaRPr>
          </a:p>
        </p:txBody>
      </p:sp>
      <p:pic>
        <p:nvPicPr>
          <p:cNvPr id="71" name="Рисунок 70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382" y="2558667"/>
            <a:ext cx="257598" cy="213226"/>
          </a:xfrm>
          <a:prstGeom prst="rect">
            <a:avLst/>
          </a:prstGeom>
        </p:spPr>
      </p:pic>
      <p:sp>
        <p:nvSpPr>
          <p:cNvPr id="72" name="TextBox 71"/>
          <p:cNvSpPr txBox="1"/>
          <p:nvPr/>
        </p:nvSpPr>
        <p:spPr>
          <a:xfrm>
            <a:off x="5547486" y="2507809"/>
            <a:ext cx="28688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>
                <a:solidFill>
                  <a:srgbClr val="002060"/>
                </a:solidFill>
                <a:latin typeface="Arial Black" pitchFamily="34" charset="0"/>
              </a:rPr>
              <a:t>SOCIAL TAX</a:t>
            </a:r>
            <a:r>
              <a:rPr lang="ru-RU" sz="1300" b="1" dirty="0" smtClean="0">
                <a:solidFill>
                  <a:srgbClr val="002060"/>
                </a:solidFill>
                <a:latin typeface="Arial Black" pitchFamily="34" charset="0"/>
              </a:rPr>
              <a:t> 20%</a:t>
            </a:r>
            <a:endParaRPr lang="en-US" sz="13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73" name="Овал 72"/>
          <p:cNvSpPr/>
          <p:nvPr/>
        </p:nvSpPr>
        <p:spPr>
          <a:xfrm>
            <a:off x="5085676" y="1857364"/>
            <a:ext cx="438925" cy="4389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  <a:latin typeface="Book Antiqua" pitchFamily="18" charset="0"/>
            </a:endParaRPr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797" y="1961931"/>
            <a:ext cx="349369" cy="200234"/>
          </a:xfrm>
          <a:prstGeom prst="rect">
            <a:avLst/>
          </a:prstGeom>
        </p:spPr>
      </p:pic>
      <p:sp>
        <p:nvSpPr>
          <p:cNvPr id="78" name="TextBox 77"/>
          <p:cNvSpPr txBox="1"/>
          <p:nvPr/>
        </p:nvSpPr>
        <p:spPr>
          <a:xfrm>
            <a:off x="5560824" y="1944685"/>
            <a:ext cx="28688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>
                <a:solidFill>
                  <a:srgbClr val="002060"/>
                </a:solidFill>
                <a:latin typeface="Arial Black" pitchFamily="34" charset="0"/>
              </a:rPr>
              <a:t>INCOME TAX</a:t>
            </a:r>
            <a:r>
              <a:rPr lang="ru-RU" sz="1300" b="1" dirty="0" smtClean="0">
                <a:solidFill>
                  <a:srgbClr val="002060"/>
                </a:solidFill>
                <a:latin typeface="Arial Black" pitchFamily="34" charset="0"/>
              </a:rPr>
              <a:t> 12%</a:t>
            </a:r>
            <a:endParaRPr lang="en-US" sz="13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929190" y="3299531"/>
            <a:ext cx="36918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800" b="1" dirty="0" smtClean="0">
                <a:solidFill>
                  <a:srgbClr val="C00000"/>
                </a:solidFill>
                <a:latin typeface="Arial Black" pitchFamily="34" charset="0"/>
              </a:rPr>
              <a:t>0%</a:t>
            </a:r>
            <a:endParaRPr lang="ru-RU" sz="138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52"/>
          <p:cNvSpPr/>
          <p:nvPr/>
        </p:nvSpPr>
        <p:spPr>
          <a:xfrm>
            <a:off x="607223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FEZSUGHD.TJ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ый треугольник 57"/>
          <p:cNvSpPr/>
          <p:nvPr/>
        </p:nvSpPr>
        <p:spPr>
          <a:xfrm flipV="1">
            <a:off x="6072198" y="5929330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85725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14282" y="334012"/>
            <a:ext cx="8643998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000" b="1" spc="50" dirty="0" smtClean="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FREE CUSTOMS ZONE</a:t>
            </a:r>
            <a:endParaRPr lang="ru-RU" sz="3000" b="1" spc="5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0" y="5929330"/>
            <a:ext cx="3071802" cy="928694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PAGE 9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ый треугольник 79"/>
          <p:cNvSpPr/>
          <p:nvPr/>
        </p:nvSpPr>
        <p:spPr>
          <a:xfrm flipH="1" flipV="1">
            <a:off x="0" y="5929306"/>
            <a:ext cx="3071802" cy="92869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5715008" y="2214554"/>
            <a:ext cx="28688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00" b="1" dirty="0" smtClean="0">
                <a:solidFill>
                  <a:srgbClr val="002060"/>
                </a:solidFill>
                <a:latin typeface="Arial Black" pitchFamily="34" charset="0"/>
              </a:rPr>
              <a:t>REPUBLIC OF</a:t>
            </a:r>
          </a:p>
          <a:p>
            <a:pPr algn="r"/>
            <a:r>
              <a:rPr lang="en-US" sz="1300" b="1" dirty="0" smtClean="0">
                <a:solidFill>
                  <a:srgbClr val="002060"/>
                </a:solidFill>
                <a:latin typeface="Arial Black" pitchFamily="34" charset="0"/>
              </a:rPr>
              <a:t>TAJIKISTAN</a:t>
            </a:r>
            <a:endParaRPr lang="en-US" sz="13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61" name="Стрелка вправо 5"/>
          <p:cNvSpPr/>
          <p:nvPr/>
        </p:nvSpPr>
        <p:spPr>
          <a:xfrm flipH="1">
            <a:off x="5643570" y="2844143"/>
            <a:ext cx="2894960" cy="1227990"/>
          </a:xfrm>
          <a:custGeom>
            <a:avLst/>
            <a:gdLst>
              <a:gd name="connsiteX0" fmla="*/ 0 w 4032448"/>
              <a:gd name="connsiteY0" fmla="*/ 576064 h 2304256"/>
              <a:gd name="connsiteX1" fmla="*/ 2880320 w 4032448"/>
              <a:gd name="connsiteY1" fmla="*/ 576064 h 2304256"/>
              <a:gd name="connsiteX2" fmla="*/ 2880320 w 4032448"/>
              <a:gd name="connsiteY2" fmla="*/ 0 h 2304256"/>
              <a:gd name="connsiteX3" fmla="*/ 4032448 w 4032448"/>
              <a:gd name="connsiteY3" fmla="*/ 1152128 h 2304256"/>
              <a:gd name="connsiteX4" fmla="*/ 2880320 w 4032448"/>
              <a:gd name="connsiteY4" fmla="*/ 2304256 h 2304256"/>
              <a:gd name="connsiteX5" fmla="*/ 2880320 w 4032448"/>
              <a:gd name="connsiteY5" fmla="*/ 1728192 h 2304256"/>
              <a:gd name="connsiteX6" fmla="*/ 0 w 4032448"/>
              <a:gd name="connsiteY6" fmla="*/ 1728192 h 2304256"/>
              <a:gd name="connsiteX7" fmla="*/ 0 w 4032448"/>
              <a:gd name="connsiteY7" fmla="*/ 576064 h 2304256"/>
              <a:gd name="connsiteX0" fmla="*/ 0 w 4032448"/>
              <a:gd name="connsiteY0" fmla="*/ 257566 h 1985758"/>
              <a:gd name="connsiteX1" fmla="*/ 2880320 w 4032448"/>
              <a:gd name="connsiteY1" fmla="*/ 257566 h 1985758"/>
              <a:gd name="connsiteX2" fmla="*/ 2880320 w 4032448"/>
              <a:gd name="connsiteY2" fmla="*/ 0 h 1985758"/>
              <a:gd name="connsiteX3" fmla="*/ 4032448 w 4032448"/>
              <a:gd name="connsiteY3" fmla="*/ 833630 h 1985758"/>
              <a:gd name="connsiteX4" fmla="*/ 2880320 w 4032448"/>
              <a:gd name="connsiteY4" fmla="*/ 1985758 h 1985758"/>
              <a:gd name="connsiteX5" fmla="*/ 2880320 w 4032448"/>
              <a:gd name="connsiteY5" fmla="*/ 1409694 h 1985758"/>
              <a:gd name="connsiteX6" fmla="*/ 0 w 4032448"/>
              <a:gd name="connsiteY6" fmla="*/ 1409694 h 1985758"/>
              <a:gd name="connsiteX7" fmla="*/ 0 w 4032448"/>
              <a:gd name="connsiteY7" fmla="*/ 257566 h 1985758"/>
              <a:gd name="connsiteX0" fmla="*/ 0 w 4032448"/>
              <a:gd name="connsiteY0" fmla="*/ 257566 h 1667259"/>
              <a:gd name="connsiteX1" fmla="*/ 2880320 w 4032448"/>
              <a:gd name="connsiteY1" fmla="*/ 257566 h 1667259"/>
              <a:gd name="connsiteX2" fmla="*/ 2880320 w 4032448"/>
              <a:gd name="connsiteY2" fmla="*/ 0 h 1667259"/>
              <a:gd name="connsiteX3" fmla="*/ 4032448 w 4032448"/>
              <a:gd name="connsiteY3" fmla="*/ 833630 h 1667259"/>
              <a:gd name="connsiteX4" fmla="*/ 2900868 w 4032448"/>
              <a:gd name="connsiteY4" fmla="*/ 1667259 h 1667259"/>
              <a:gd name="connsiteX5" fmla="*/ 2880320 w 4032448"/>
              <a:gd name="connsiteY5" fmla="*/ 1409694 h 1667259"/>
              <a:gd name="connsiteX6" fmla="*/ 0 w 4032448"/>
              <a:gd name="connsiteY6" fmla="*/ 1409694 h 1667259"/>
              <a:gd name="connsiteX7" fmla="*/ 0 w 4032448"/>
              <a:gd name="connsiteY7" fmla="*/ 257566 h 166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32448" h="1667259">
                <a:moveTo>
                  <a:pt x="0" y="257566"/>
                </a:moveTo>
                <a:lnTo>
                  <a:pt x="2880320" y="257566"/>
                </a:lnTo>
                <a:lnTo>
                  <a:pt x="2880320" y="0"/>
                </a:lnTo>
                <a:lnTo>
                  <a:pt x="4032448" y="833630"/>
                </a:lnTo>
                <a:lnTo>
                  <a:pt x="2900868" y="1667259"/>
                </a:lnTo>
                <a:lnTo>
                  <a:pt x="2880320" y="1409694"/>
                </a:lnTo>
                <a:lnTo>
                  <a:pt x="0" y="1409694"/>
                </a:lnTo>
                <a:lnTo>
                  <a:pt x="0" y="257566"/>
                </a:lnTo>
                <a:close/>
              </a:path>
            </a:pathLst>
          </a:custGeom>
          <a:solidFill>
            <a:srgbClr val="00206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Raleway" pitchFamily="34" charset="-52"/>
            </a:endParaRPr>
          </a:p>
        </p:txBody>
      </p:sp>
      <p:pic>
        <p:nvPicPr>
          <p:cNvPr id="1026" name="Picture 2" descr="C:\Users\defaultuser0\Desktop\ICONS\4108647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6792234" y="2990864"/>
            <a:ext cx="1137352" cy="938202"/>
          </a:xfrm>
          <a:prstGeom prst="rect">
            <a:avLst/>
          </a:prstGeom>
          <a:noFill/>
        </p:spPr>
      </p:pic>
      <p:sp>
        <p:nvSpPr>
          <p:cNvPr id="69" name="TextBox 68"/>
          <p:cNvSpPr txBox="1"/>
          <p:nvPr/>
        </p:nvSpPr>
        <p:spPr>
          <a:xfrm>
            <a:off x="285720" y="2214554"/>
            <a:ext cx="28688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>
                <a:solidFill>
                  <a:srgbClr val="002060"/>
                </a:solidFill>
                <a:latin typeface="Arial Black" pitchFamily="34" charset="0"/>
              </a:rPr>
              <a:t>FOREIGN</a:t>
            </a:r>
          </a:p>
          <a:p>
            <a:r>
              <a:rPr lang="en-US" sz="1300" b="1" dirty="0" smtClean="0">
                <a:solidFill>
                  <a:srgbClr val="002060"/>
                </a:solidFill>
                <a:latin typeface="Arial Black" pitchFamily="34" charset="0"/>
              </a:rPr>
              <a:t>COUNTRIES</a:t>
            </a:r>
            <a:endParaRPr lang="en-US" sz="13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76" name="Стрелка вправо 5"/>
          <p:cNvSpPr/>
          <p:nvPr/>
        </p:nvSpPr>
        <p:spPr>
          <a:xfrm>
            <a:off x="391156" y="2857496"/>
            <a:ext cx="2894960" cy="1227990"/>
          </a:xfrm>
          <a:custGeom>
            <a:avLst/>
            <a:gdLst>
              <a:gd name="connsiteX0" fmla="*/ 0 w 4032448"/>
              <a:gd name="connsiteY0" fmla="*/ 576064 h 2304256"/>
              <a:gd name="connsiteX1" fmla="*/ 2880320 w 4032448"/>
              <a:gd name="connsiteY1" fmla="*/ 576064 h 2304256"/>
              <a:gd name="connsiteX2" fmla="*/ 2880320 w 4032448"/>
              <a:gd name="connsiteY2" fmla="*/ 0 h 2304256"/>
              <a:gd name="connsiteX3" fmla="*/ 4032448 w 4032448"/>
              <a:gd name="connsiteY3" fmla="*/ 1152128 h 2304256"/>
              <a:gd name="connsiteX4" fmla="*/ 2880320 w 4032448"/>
              <a:gd name="connsiteY4" fmla="*/ 2304256 h 2304256"/>
              <a:gd name="connsiteX5" fmla="*/ 2880320 w 4032448"/>
              <a:gd name="connsiteY5" fmla="*/ 1728192 h 2304256"/>
              <a:gd name="connsiteX6" fmla="*/ 0 w 4032448"/>
              <a:gd name="connsiteY6" fmla="*/ 1728192 h 2304256"/>
              <a:gd name="connsiteX7" fmla="*/ 0 w 4032448"/>
              <a:gd name="connsiteY7" fmla="*/ 576064 h 2304256"/>
              <a:gd name="connsiteX0" fmla="*/ 0 w 4032448"/>
              <a:gd name="connsiteY0" fmla="*/ 257566 h 1985758"/>
              <a:gd name="connsiteX1" fmla="*/ 2880320 w 4032448"/>
              <a:gd name="connsiteY1" fmla="*/ 257566 h 1985758"/>
              <a:gd name="connsiteX2" fmla="*/ 2880320 w 4032448"/>
              <a:gd name="connsiteY2" fmla="*/ 0 h 1985758"/>
              <a:gd name="connsiteX3" fmla="*/ 4032448 w 4032448"/>
              <a:gd name="connsiteY3" fmla="*/ 833630 h 1985758"/>
              <a:gd name="connsiteX4" fmla="*/ 2880320 w 4032448"/>
              <a:gd name="connsiteY4" fmla="*/ 1985758 h 1985758"/>
              <a:gd name="connsiteX5" fmla="*/ 2880320 w 4032448"/>
              <a:gd name="connsiteY5" fmla="*/ 1409694 h 1985758"/>
              <a:gd name="connsiteX6" fmla="*/ 0 w 4032448"/>
              <a:gd name="connsiteY6" fmla="*/ 1409694 h 1985758"/>
              <a:gd name="connsiteX7" fmla="*/ 0 w 4032448"/>
              <a:gd name="connsiteY7" fmla="*/ 257566 h 1985758"/>
              <a:gd name="connsiteX0" fmla="*/ 0 w 4032448"/>
              <a:gd name="connsiteY0" fmla="*/ 257566 h 1667259"/>
              <a:gd name="connsiteX1" fmla="*/ 2880320 w 4032448"/>
              <a:gd name="connsiteY1" fmla="*/ 257566 h 1667259"/>
              <a:gd name="connsiteX2" fmla="*/ 2880320 w 4032448"/>
              <a:gd name="connsiteY2" fmla="*/ 0 h 1667259"/>
              <a:gd name="connsiteX3" fmla="*/ 4032448 w 4032448"/>
              <a:gd name="connsiteY3" fmla="*/ 833630 h 1667259"/>
              <a:gd name="connsiteX4" fmla="*/ 2900868 w 4032448"/>
              <a:gd name="connsiteY4" fmla="*/ 1667259 h 1667259"/>
              <a:gd name="connsiteX5" fmla="*/ 2880320 w 4032448"/>
              <a:gd name="connsiteY5" fmla="*/ 1409694 h 1667259"/>
              <a:gd name="connsiteX6" fmla="*/ 0 w 4032448"/>
              <a:gd name="connsiteY6" fmla="*/ 1409694 h 1667259"/>
              <a:gd name="connsiteX7" fmla="*/ 0 w 4032448"/>
              <a:gd name="connsiteY7" fmla="*/ 257566 h 166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32448" h="1667259">
                <a:moveTo>
                  <a:pt x="0" y="257566"/>
                </a:moveTo>
                <a:lnTo>
                  <a:pt x="2880320" y="257566"/>
                </a:lnTo>
                <a:lnTo>
                  <a:pt x="2880320" y="0"/>
                </a:lnTo>
                <a:lnTo>
                  <a:pt x="4032448" y="833630"/>
                </a:lnTo>
                <a:lnTo>
                  <a:pt x="2900868" y="1667259"/>
                </a:lnTo>
                <a:lnTo>
                  <a:pt x="2880320" y="1409694"/>
                </a:lnTo>
                <a:lnTo>
                  <a:pt x="0" y="1409694"/>
                </a:lnTo>
                <a:lnTo>
                  <a:pt x="0" y="257566"/>
                </a:lnTo>
                <a:close/>
              </a:path>
            </a:pathLst>
          </a:custGeom>
          <a:solidFill>
            <a:srgbClr val="00206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Raleway" pitchFamily="34" charset="-52"/>
            </a:endParaRPr>
          </a:p>
        </p:txBody>
      </p:sp>
      <p:pic>
        <p:nvPicPr>
          <p:cNvPr id="77" name="Picture 2" descr="C:\Users\defaultuser0\Desktop\ICONS\4108647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 flipH="1">
            <a:off x="1000100" y="3000372"/>
            <a:ext cx="1137352" cy="938202"/>
          </a:xfrm>
          <a:prstGeom prst="rect">
            <a:avLst/>
          </a:prstGeom>
          <a:noFill/>
        </p:spPr>
      </p:pic>
      <p:grpSp>
        <p:nvGrpSpPr>
          <p:cNvPr id="82" name="Группа 81"/>
          <p:cNvGrpSpPr/>
          <p:nvPr/>
        </p:nvGrpSpPr>
        <p:grpSpPr>
          <a:xfrm>
            <a:off x="285720" y="4392706"/>
            <a:ext cx="3429024" cy="1107996"/>
            <a:chOff x="405849" y="5075970"/>
            <a:chExt cx="3429024" cy="1107996"/>
          </a:xfrm>
        </p:grpSpPr>
        <p:sp>
          <p:nvSpPr>
            <p:cNvPr id="83" name="TextBox 82"/>
            <p:cNvSpPr txBox="1"/>
            <p:nvPr/>
          </p:nvSpPr>
          <p:spPr>
            <a:xfrm>
              <a:off x="1796700" y="5075970"/>
              <a:ext cx="203817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0%</a:t>
              </a:r>
              <a:endParaRPr lang="ru-RU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405849" y="5168303"/>
              <a:ext cx="26315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CUSTOMS</a:t>
              </a:r>
            </a:p>
            <a:p>
              <a:r>
                <a:rPr lang="en-US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DUTY</a:t>
              </a:r>
              <a:endPara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VAT</a:t>
              </a:r>
              <a:endPara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5" name="Группа 84"/>
          <p:cNvGrpSpPr/>
          <p:nvPr/>
        </p:nvGrpSpPr>
        <p:grpSpPr>
          <a:xfrm flipH="1">
            <a:off x="5891413" y="4392706"/>
            <a:ext cx="2740938" cy="1107996"/>
            <a:chOff x="1086910" y="5086911"/>
            <a:chExt cx="2740938" cy="1107996"/>
          </a:xfrm>
        </p:grpSpPr>
        <p:sp>
          <p:nvSpPr>
            <p:cNvPr id="86" name="TextBox 85"/>
            <p:cNvSpPr txBox="1"/>
            <p:nvPr/>
          </p:nvSpPr>
          <p:spPr>
            <a:xfrm>
              <a:off x="1789675" y="5086911"/>
              <a:ext cx="203817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0%</a:t>
              </a:r>
              <a:endParaRPr lang="ru-RU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1086910" y="5179244"/>
              <a:ext cx="26315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CUSTOMS</a:t>
              </a:r>
              <a:r>
                <a:rPr lang="ru-RU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r"/>
              <a:r>
                <a:rPr lang="en-US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DUTY</a:t>
              </a:r>
              <a:endPara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r"/>
              <a:r>
                <a:rPr lang="en-US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VAT</a:t>
              </a:r>
              <a:endPara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8" name="TextBox 87"/>
          <p:cNvSpPr txBox="1"/>
          <p:nvPr/>
        </p:nvSpPr>
        <p:spPr>
          <a:xfrm>
            <a:off x="3286116" y="1211033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IMPORT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3428992" y="2500306"/>
            <a:ext cx="2071702" cy="2000265"/>
            <a:chOff x="3428992" y="2500306"/>
            <a:chExt cx="2071702" cy="2000265"/>
          </a:xfrm>
        </p:grpSpPr>
        <p:pic>
          <p:nvPicPr>
            <p:cNvPr id="25" name="Picture 2" descr="C:\Users\defaultuser0\Desktop\FEZ Sughd logo_2024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00496" y="3055289"/>
              <a:ext cx="928694" cy="873777"/>
            </a:xfrm>
            <a:prstGeom prst="rect">
              <a:avLst/>
            </a:prstGeom>
            <a:noFill/>
          </p:spPr>
        </p:pic>
        <p:sp>
          <p:nvSpPr>
            <p:cNvPr id="63" name="Арка 62"/>
            <p:cNvSpPr/>
            <p:nvPr/>
          </p:nvSpPr>
          <p:spPr>
            <a:xfrm rot="5400000">
              <a:off x="3464712" y="2464588"/>
              <a:ext cx="2000264" cy="2071701"/>
            </a:xfrm>
            <a:prstGeom prst="blockArc">
              <a:avLst>
                <a:gd name="adj1" fmla="val 10800004"/>
                <a:gd name="adj2" fmla="val 0"/>
                <a:gd name="adj3" fmla="val 25000"/>
              </a:avLst>
            </a:prstGeom>
            <a:solidFill>
              <a:srgbClr val="E60000"/>
            </a:solidFill>
            <a:ln w="3175">
              <a:solidFill>
                <a:schemeClr val="bg1"/>
              </a:solidFill>
            </a:ln>
            <a:effectLst>
              <a:glow rad="101600">
                <a:schemeClr val="accent5">
                  <a:satMod val="175000"/>
                  <a:alpha val="40000"/>
                </a:schemeClr>
              </a:glow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64" name="Арка 63"/>
            <p:cNvSpPr/>
            <p:nvPr/>
          </p:nvSpPr>
          <p:spPr>
            <a:xfrm rot="16200000">
              <a:off x="3464711" y="2464587"/>
              <a:ext cx="2000264" cy="2071701"/>
            </a:xfrm>
            <a:prstGeom prst="blockArc">
              <a:avLst/>
            </a:prstGeom>
            <a:solidFill>
              <a:schemeClr val="bg1"/>
            </a:solidFill>
            <a:ln w="3175">
              <a:solidFill>
                <a:schemeClr val="bg1"/>
              </a:solidFill>
            </a:ln>
            <a:effectLst>
              <a:glow rad="101600">
                <a:schemeClr val="accent5">
                  <a:satMod val="175000"/>
                  <a:alpha val="40000"/>
                </a:schemeClr>
              </a:glow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2212</TotalTime>
  <Words>845</Words>
  <Application>Microsoft Office PowerPoint</Application>
  <PresentationFormat>Экран (4:3)</PresentationFormat>
  <Paragraphs>395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4" baseType="lpstr">
      <vt:lpstr>Arial</vt:lpstr>
      <vt:lpstr>Arial Black</vt:lpstr>
      <vt:lpstr>Arial Narrow</vt:lpstr>
      <vt:lpstr>Arial Unicode MS</vt:lpstr>
      <vt:lpstr>Bebas Neue Bold</vt:lpstr>
      <vt:lpstr>Bodoni Bk BT</vt:lpstr>
      <vt:lpstr>Book Antiqua</vt:lpstr>
      <vt:lpstr>Calibri</vt:lpstr>
      <vt:lpstr>Century Gothic</vt:lpstr>
      <vt:lpstr>Raleway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PC3</cp:lastModifiedBy>
  <cp:revision>234</cp:revision>
  <dcterms:created xsi:type="dcterms:W3CDTF">2024-06-04T10:14:35Z</dcterms:created>
  <dcterms:modified xsi:type="dcterms:W3CDTF">2026-05-22T11:20:29Z</dcterms:modified>
</cp:coreProperties>
</file>