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7" r:id="rId5"/>
    <p:sldId id="260" r:id="rId6"/>
    <p:sldId id="266" r:id="rId7"/>
  </p:sldIdLst>
  <p:sldSz cx="9144000" cy="5143500" type="screen16x9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Roboto Light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skqXiFXtOYNMPPMoF4n9cMW8o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/>
    <p:restoredTop sz="94699"/>
  </p:normalViewPr>
  <p:slideViewPr>
    <p:cSldViewPr snapToGrid="0">
      <p:cViewPr varScale="1">
        <p:scale>
          <a:sx n="281" d="100"/>
          <a:sy n="281" d="100"/>
        </p:scale>
        <p:origin x="11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cfc64bdf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5cfc64bdf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cfc64bdf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5cfc64bdf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A772556B-6C85-2DCA-A287-30200AA4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cfc64bdf9_0_330:notes">
            <a:extLst>
              <a:ext uri="{FF2B5EF4-FFF2-40B4-BE49-F238E27FC236}">
                <a16:creationId xmlns:a16="http://schemas.microsoft.com/office/drawing/2014/main" id="{7DB7A364-EBEC-8D61-48DE-1EE6CAA05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5cfc64bdf9_0_330:notes">
            <a:extLst>
              <a:ext uri="{FF2B5EF4-FFF2-40B4-BE49-F238E27FC236}">
                <a16:creationId xmlns:a16="http://schemas.microsoft.com/office/drawing/2014/main" id="{A14C0F15-10AC-0C06-E1BB-ADEBF54CA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cfc64bdf9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5cfc64bdf9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cfc64bdf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5cfc64bdf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-42800" y="3014173"/>
            <a:ext cx="9186900" cy="98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0" y="3112025"/>
            <a:ext cx="91440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3800"/>
            </a:pPr>
            <a:r>
              <a:rPr lang="en-US" sz="2800" b="1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Casos de </a:t>
            </a:r>
            <a:r>
              <a:rPr lang="en-US" sz="2800" b="1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Éxito</a:t>
            </a:r>
            <a:endParaRPr sz="2500" b="1" i="0" u="none" strike="noStrike" cap="none" dirty="0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" title="Main logo-color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6063" y="909998"/>
            <a:ext cx="6211875" cy="16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cfc64bdf9_0_330"/>
          <p:cNvSpPr txBox="1"/>
          <p:nvPr/>
        </p:nvSpPr>
        <p:spPr>
          <a:xfrm>
            <a:off x="307950" y="1795491"/>
            <a:ext cx="42210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Montserrat"/>
              </a:rPr>
              <a:t>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investigación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accidentes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laborales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tradicional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presenta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varios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:</a:t>
            </a:r>
          </a:p>
          <a:p>
            <a:endParaRPr lang="en-US" sz="1000" dirty="0">
              <a:solidFill>
                <a:schemeClr val="dk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Montserrat"/>
              </a:rPr>
              <a:t>Se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realiza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forma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subjetiva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dependiendo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experiencia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investigador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Montserrat"/>
              </a:rPr>
              <a:t>Se centra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buscar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posibles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causas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lugar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descubrir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hechos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objetivos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Dificulta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identificar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patrones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que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permitan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mejorar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prevención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futura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Montserrat"/>
              </a:rPr>
              <a:t>Falta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innovación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metodologías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lo que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limita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eficiencia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escalabilidad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sp>
        <p:nvSpPr>
          <p:cNvPr id="153" name="Google Shape;153;g35cfc64bdf9_0_330"/>
          <p:cNvSpPr txBox="1"/>
          <p:nvPr/>
        </p:nvSpPr>
        <p:spPr>
          <a:xfrm>
            <a:off x="307950" y="1276881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600" b="0" i="0" u="none" strike="noStrike" cap="none" dirty="0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g35cfc64bdf9_0_330"/>
          <p:cNvSpPr txBox="1"/>
          <p:nvPr/>
        </p:nvSpPr>
        <p:spPr>
          <a:xfrm>
            <a:off x="4936968" y="1240881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Solución</a:t>
            </a:r>
            <a:endParaRPr sz="1600" b="0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g35cfc64bdf9_0_330"/>
          <p:cNvSpPr txBox="1"/>
          <p:nvPr/>
        </p:nvSpPr>
        <p:spPr>
          <a:xfrm>
            <a:off x="4936975" y="1795491"/>
            <a:ext cx="363213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Un agent de IA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basado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patrón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ReAct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con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capacidad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razonamiento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propio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dirige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conversación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con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experto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 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asistente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guía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paso a paso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recopilación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relevante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descubre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junto al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investigador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todos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hechos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objetivos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accidente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construye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un árbol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causas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automático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siguiendo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metodología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INSST.</a:t>
            </a:r>
          </a:p>
          <a:p>
            <a:pPr algn="just"/>
            <a:endParaRPr lang="en-US" sz="1000" dirty="0">
              <a:solidFill>
                <a:schemeClr val="dk1"/>
              </a:solidFill>
              <a:latin typeface="Montserrat"/>
            </a:endParaRPr>
          </a:p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Tambien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prepara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para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relacionarla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con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normativa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aplicable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mejorar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prevención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cxnSp>
        <p:nvCxnSpPr>
          <p:cNvPr id="156" name="Google Shape;156;g35cfc64bdf9_0_330"/>
          <p:cNvCxnSpPr>
            <a:cxnSpLocks/>
          </p:cNvCxnSpPr>
          <p:nvPr/>
        </p:nvCxnSpPr>
        <p:spPr>
          <a:xfrm>
            <a:off x="4697125" y="1931391"/>
            <a:ext cx="0" cy="2246783"/>
          </a:xfrm>
          <a:prstGeom prst="straightConnector1">
            <a:avLst/>
          </a:prstGeom>
          <a:noFill/>
          <a:ln w="9525" cap="flat" cmpd="sng">
            <a:solidFill>
              <a:srgbClr val="E3B0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g35cfc64bdf9_0_330"/>
          <p:cNvSpPr txBox="1"/>
          <p:nvPr/>
        </p:nvSpPr>
        <p:spPr>
          <a:xfrm>
            <a:off x="307950" y="656057"/>
            <a:ext cx="8598051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i="0" u="none" strike="noStrike" cap="none" dirty="0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Acciona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es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una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compañía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global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líder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desarrollo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soluciones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sostenibles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para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infraestructuras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energías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renovables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 Con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presencia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más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40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países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más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40.000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empleados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gestiona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proyectos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sectores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clave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como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construcción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agua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transporte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energía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servicios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 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g35cfc64bdf9_0_330"/>
          <p:cNvPicPr preferRelativeResize="0"/>
          <p:nvPr/>
        </p:nvPicPr>
        <p:blipFill rotWithShape="1">
          <a:blip r:embed="rId3">
            <a:alphaModFix/>
          </a:blip>
          <a:srcRect r="32063"/>
          <a:stretch>
            <a:fillRect/>
          </a:stretch>
        </p:blipFill>
        <p:spPr>
          <a:xfrm>
            <a:off x="4936968" y="3910160"/>
            <a:ext cx="2603396" cy="8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5cfc64bdf9_0_330"/>
          <p:cNvSpPr txBox="1"/>
          <p:nvPr/>
        </p:nvSpPr>
        <p:spPr>
          <a:xfrm>
            <a:off x="4999668" y="4640929"/>
            <a:ext cx="11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Reducción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tiempo</a:t>
            </a: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g35cfc64bdf9_0_330"/>
          <p:cNvSpPr txBox="1"/>
          <p:nvPr/>
        </p:nvSpPr>
        <p:spPr>
          <a:xfrm>
            <a:off x="6363090" y="4677479"/>
            <a:ext cx="110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Más rentable</a:t>
            </a:r>
            <a:endParaRPr sz="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35cfc64bdf9_0_330"/>
          <p:cNvSpPr/>
          <p:nvPr/>
        </p:nvSpPr>
        <p:spPr>
          <a:xfrm>
            <a:off x="398300" y="1671991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5cfc64bdf9_0_330"/>
          <p:cNvSpPr/>
          <p:nvPr/>
        </p:nvSpPr>
        <p:spPr>
          <a:xfrm>
            <a:off x="5039402" y="1671991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5cfc64bdf9_0_330"/>
          <p:cNvSpPr txBox="1"/>
          <p:nvPr/>
        </p:nvSpPr>
        <p:spPr>
          <a:xfrm rot="3283">
            <a:off x="308144" y="204343"/>
            <a:ext cx="5655003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Asistente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Investigación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i="0" u="none" strike="noStrike" cap="none" dirty="0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g35cfc64bdf9_0_330"/>
          <p:cNvSpPr txBox="1"/>
          <p:nvPr/>
        </p:nvSpPr>
        <p:spPr>
          <a:xfrm>
            <a:off x="4936968" y="3550371"/>
            <a:ext cx="3759000" cy="59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1600" b="1" i="0" u="none" strike="noStrike" cap="none" dirty="0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 y Impacto</a:t>
            </a:r>
            <a:endParaRPr sz="1600" b="1" i="0" u="none" strike="noStrike" cap="none" dirty="0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35cfc64bdf9_0_330"/>
          <p:cNvSpPr/>
          <p:nvPr/>
        </p:nvSpPr>
        <p:spPr>
          <a:xfrm>
            <a:off x="8616900" y="3651447"/>
            <a:ext cx="527100" cy="1941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0;g35cfc64bdf9_0_184" title="acciona.png">
            <a:extLst>
              <a:ext uri="{FF2B5EF4-FFF2-40B4-BE49-F238E27FC236}">
                <a16:creationId xmlns:a16="http://schemas.microsoft.com/office/drawing/2014/main" id="{33F1EDC6-55D7-EAE8-7652-7969ECC86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376" y="99683"/>
            <a:ext cx="1365625" cy="6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cfc64bdf9_0_400"/>
          <p:cNvSpPr/>
          <p:nvPr/>
        </p:nvSpPr>
        <p:spPr>
          <a:xfrm>
            <a:off x="380100" y="1157068"/>
            <a:ext cx="8383800" cy="23478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5cfc64bdf9_0_400"/>
          <p:cNvSpPr txBox="1"/>
          <p:nvPr/>
        </p:nvSpPr>
        <p:spPr>
          <a:xfrm>
            <a:off x="585025" y="1736022"/>
            <a:ext cx="37590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dirty="0">
                <a:solidFill>
                  <a:schemeClr val="lt1"/>
                </a:solidFill>
                <a:latin typeface="Montserrat"/>
              </a:rPr>
              <a:t>Los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usuarios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dependían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equipo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técnico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para acceder 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sobre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productos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procesos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ya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que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cada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consulta a la base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datos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debía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gestionarse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manera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manual. </a:t>
            </a:r>
          </a:p>
          <a:p>
            <a:pPr algn="just"/>
            <a:endParaRPr lang="en-US" sz="1000" dirty="0">
              <a:solidFill>
                <a:schemeClr val="lt1"/>
              </a:solidFill>
              <a:latin typeface="Montserrat"/>
            </a:endParaRPr>
          </a:p>
          <a:p>
            <a:pPr algn="just"/>
            <a:r>
              <a:rPr lang="en-US" sz="1000" dirty="0">
                <a:solidFill>
                  <a:schemeClr val="lt1"/>
                </a:solidFill>
                <a:latin typeface="Montserrat"/>
              </a:rPr>
              <a:t>Esto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hacía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que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el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acceso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a la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fuera lento,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costoso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y poco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escalable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además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 que no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existía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un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sistema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que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generara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automáticamente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documentación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o FAQs 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partir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 las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consultas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más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frecuentes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.</a:t>
            </a:r>
          </a:p>
        </p:txBody>
      </p:sp>
      <p:sp>
        <p:nvSpPr>
          <p:cNvPr id="177" name="Google Shape;177;g35cfc64bdf9_0_400"/>
          <p:cNvSpPr txBox="1"/>
          <p:nvPr/>
        </p:nvSpPr>
        <p:spPr>
          <a:xfrm>
            <a:off x="585025" y="1238335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g35cfc64bdf9_0_400"/>
          <p:cNvSpPr txBox="1"/>
          <p:nvPr/>
        </p:nvSpPr>
        <p:spPr>
          <a:xfrm>
            <a:off x="4816750" y="1201772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Solución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g35cfc64bdf9_0_400"/>
          <p:cNvSpPr txBox="1"/>
          <p:nvPr/>
        </p:nvSpPr>
        <p:spPr>
          <a:xfrm>
            <a:off x="4816750" y="1744785"/>
            <a:ext cx="37590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dirty="0">
                <a:solidFill>
                  <a:schemeClr val="lt1"/>
                </a:solidFill>
                <a:latin typeface="Montserrat"/>
              </a:rPr>
              <a:t>La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solución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fue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desarrollar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un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Asistente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Informes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con IA que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permite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los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usuarios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realizar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consultas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lenguaje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natural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directamente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sobre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la base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datos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obteniendo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respuestas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rápidas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confiables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un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formato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claro. </a:t>
            </a:r>
          </a:p>
          <a:p>
            <a:pPr algn="just"/>
            <a:r>
              <a:rPr lang="en-US" sz="1000" dirty="0">
                <a:solidFill>
                  <a:schemeClr val="lt1"/>
                </a:solidFill>
                <a:latin typeface="Montserrat"/>
              </a:rPr>
              <a:t>Este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asistente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elimina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dependencia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equipo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técnico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agiliza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toma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decisiones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y,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además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, genera de forma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automática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FAQs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dinámicas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que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sirven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como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base de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conocimiento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accesible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para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toda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lt1"/>
                </a:solidFill>
                <a:latin typeface="Montserrat"/>
              </a:rPr>
              <a:t>organización</a:t>
            </a:r>
            <a:r>
              <a:rPr lang="en-US" sz="1000" dirty="0">
                <a:solidFill>
                  <a:schemeClr val="lt1"/>
                </a:solidFill>
                <a:latin typeface="Montserrat"/>
              </a:rPr>
              <a:t>.</a:t>
            </a:r>
          </a:p>
        </p:txBody>
      </p:sp>
      <p:cxnSp>
        <p:nvCxnSpPr>
          <p:cNvPr id="180" name="Google Shape;180;g35cfc64bdf9_0_400"/>
          <p:cNvCxnSpPr/>
          <p:nvPr/>
        </p:nvCxnSpPr>
        <p:spPr>
          <a:xfrm>
            <a:off x="4615200" y="1351297"/>
            <a:ext cx="0" cy="184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g35cfc64bdf9_0_400"/>
          <p:cNvSpPr txBox="1"/>
          <p:nvPr/>
        </p:nvSpPr>
        <p:spPr>
          <a:xfrm>
            <a:off x="307950" y="596803"/>
            <a:ext cx="8528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Kapture.io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es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una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plataforma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SaaS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innovadora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para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gestión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datos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industriales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que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ayuda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empresas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manufactureras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digitalizar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procesos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obtener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tiempo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real para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toma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decisiones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sp>
        <p:nvSpPr>
          <p:cNvPr id="185" name="Google Shape;185;g35cfc64bdf9_0_400"/>
          <p:cNvSpPr txBox="1"/>
          <p:nvPr/>
        </p:nvSpPr>
        <p:spPr>
          <a:xfrm rot="3283">
            <a:off x="308144" y="204343"/>
            <a:ext cx="5655003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Asistente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Informes</a:t>
            </a:r>
            <a:endParaRPr sz="1400" b="1" i="0" u="none" strike="noStrike" cap="none" dirty="0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g35cfc64bdf9_0_400"/>
          <p:cNvSpPr txBox="1"/>
          <p:nvPr/>
        </p:nvSpPr>
        <p:spPr>
          <a:xfrm>
            <a:off x="585025" y="3601433"/>
            <a:ext cx="375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Resultados y Impacto</a:t>
            </a:r>
            <a:endParaRPr sz="16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35cfc64bdf9_0_400"/>
          <p:cNvSpPr txBox="1"/>
          <p:nvPr/>
        </p:nvSpPr>
        <p:spPr>
          <a:xfrm>
            <a:off x="585000" y="4043472"/>
            <a:ext cx="3987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Reducción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del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tiempo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acceso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información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crítica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endParaRPr lang="en-US" sz="1000" dirty="0">
              <a:solidFill>
                <a:schemeClr val="dk1"/>
              </a:solidFill>
              <a:latin typeface="Montserrat"/>
            </a:endParaRPr>
          </a:p>
          <a:p>
            <a:r>
              <a:rPr lang="en-US" sz="1000" b="1" dirty="0">
                <a:solidFill>
                  <a:srgbClr val="182EAE"/>
                </a:solidFill>
                <a:latin typeface="Montserrat"/>
              </a:rPr>
              <a:t>Menor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dependencia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equipo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interno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sp>
        <p:nvSpPr>
          <p:cNvPr id="190" name="Google Shape;190;g35cfc64bdf9_0_400"/>
          <p:cNvSpPr/>
          <p:nvPr/>
        </p:nvSpPr>
        <p:spPr>
          <a:xfrm>
            <a:off x="676375" y="1669432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5cfc64bdf9_0_400"/>
          <p:cNvSpPr/>
          <p:nvPr/>
        </p:nvSpPr>
        <p:spPr>
          <a:xfrm>
            <a:off x="4886375" y="1669432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5cfc64bdf9_0_400"/>
          <p:cNvSpPr/>
          <p:nvPr/>
        </p:nvSpPr>
        <p:spPr>
          <a:xfrm>
            <a:off x="0" y="3719925"/>
            <a:ext cx="527100" cy="1941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35cfc64bdf9_0_400"/>
          <p:cNvPicPr preferRelativeResize="0"/>
          <p:nvPr/>
        </p:nvPicPr>
        <p:blipFill rotWithShape="1">
          <a:blip r:embed="rId3">
            <a:alphaModFix/>
          </a:blip>
          <a:srcRect b="48000"/>
          <a:stretch/>
        </p:blipFill>
        <p:spPr>
          <a:xfrm>
            <a:off x="3574709" y="4435600"/>
            <a:ext cx="1361450" cy="7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B5A98-2892-1A88-70C7-A008AA8D34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736" b="35872"/>
          <a:stretch>
            <a:fillRect/>
          </a:stretch>
        </p:blipFill>
        <p:spPr>
          <a:xfrm>
            <a:off x="7424690" y="202768"/>
            <a:ext cx="1270000" cy="411376"/>
          </a:xfrm>
          <a:prstGeom prst="rect">
            <a:avLst/>
          </a:prstGeom>
        </p:spPr>
      </p:pic>
      <p:sp>
        <p:nvSpPr>
          <p:cNvPr id="3" name="Google Shape;187;g35cfc64bdf9_0_400">
            <a:extLst>
              <a:ext uri="{FF2B5EF4-FFF2-40B4-BE49-F238E27FC236}">
                <a16:creationId xmlns:a16="http://schemas.microsoft.com/office/drawing/2014/main" id="{F7F9A420-6118-FB60-670B-26B2C977F572}"/>
              </a:ext>
            </a:extLst>
          </p:cNvPr>
          <p:cNvSpPr txBox="1"/>
          <p:nvPr/>
        </p:nvSpPr>
        <p:spPr>
          <a:xfrm>
            <a:off x="4816750" y="4032533"/>
            <a:ext cx="3987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Respuestas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rápidas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,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confiables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y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estandarizadas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.</a:t>
            </a:r>
          </a:p>
          <a:p>
            <a:endParaRPr lang="en-US" sz="1000" b="1" dirty="0">
              <a:solidFill>
                <a:srgbClr val="182EAE"/>
              </a:solidFill>
              <a:latin typeface="Montserrat"/>
            </a:endParaRPr>
          </a:p>
          <a:p>
            <a:r>
              <a:rPr lang="en-US" sz="1000" b="1" dirty="0">
                <a:solidFill>
                  <a:srgbClr val="182EAE"/>
                </a:solidFill>
                <a:latin typeface="Montserrat"/>
              </a:rPr>
              <a:t>Generación </a:t>
            </a:r>
            <a:r>
              <a:rPr lang="en-US" sz="1000" b="1" dirty="0" err="1">
                <a:solidFill>
                  <a:srgbClr val="182EAE"/>
                </a:solidFill>
                <a:latin typeface="Montserrat"/>
              </a:rPr>
              <a:t>automática</a:t>
            </a:r>
            <a:r>
              <a:rPr lang="en-US" sz="1000" b="1" dirty="0">
                <a:solidFill>
                  <a:srgbClr val="182EAE"/>
                </a:solidFill>
                <a:latin typeface="Montserrat"/>
              </a:rPr>
              <a:t> de FAQs.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B77C937A-D45B-7D49-8E66-38B2C93D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cfc64bdf9_0_330">
            <a:extLst>
              <a:ext uri="{FF2B5EF4-FFF2-40B4-BE49-F238E27FC236}">
                <a16:creationId xmlns:a16="http://schemas.microsoft.com/office/drawing/2014/main" id="{5128A0E0-FE24-E000-F954-1F15CC4AEEA2}"/>
              </a:ext>
            </a:extLst>
          </p:cNvPr>
          <p:cNvSpPr txBox="1"/>
          <p:nvPr/>
        </p:nvSpPr>
        <p:spPr>
          <a:xfrm>
            <a:off x="307950" y="1845588"/>
            <a:ext cx="42210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redacción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memoria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descriptiva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presenta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múltiples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dificultades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No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existe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un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modelo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estructurado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lo que genera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errores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frecuentes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incoherencias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La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normativa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es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compleja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, extensa y con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referencias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cruzadas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(CTE,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decretos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autonómicos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fichas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El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proceso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es manual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lento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dependiente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conocimiento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arquitecto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sp>
        <p:nvSpPr>
          <p:cNvPr id="153" name="Google Shape;153;g35cfc64bdf9_0_330">
            <a:extLst>
              <a:ext uri="{FF2B5EF4-FFF2-40B4-BE49-F238E27FC236}">
                <a16:creationId xmlns:a16="http://schemas.microsoft.com/office/drawing/2014/main" id="{915B6B42-7765-3F1F-E818-FD9C9BC211CC}"/>
              </a:ext>
            </a:extLst>
          </p:cNvPr>
          <p:cNvSpPr txBox="1"/>
          <p:nvPr/>
        </p:nvSpPr>
        <p:spPr>
          <a:xfrm>
            <a:off x="307950" y="1326978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600" b="0" i="0" u="none" strike="noStrike" cap="none" dirty="0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g35cfc64bdf9_0_330">
            <a:extLst>
              <a:ext uri="{FF2B5EF4-FFF2-40B4-BE49-F238E27FC236}">
                <a16:creationId xmlns:a16="http://schemas.microsoft.com/office/drawing/2014/main" id="{F1C52428-49C6-F4AE-7E53-9D3D2C38D78C}"/>
              </a:ext>
            </a:extLst>
          </p:cNvPr>
          <p:cNvSpPr txBox="1"/>
          <p:nvPr/>
        </p:nvSpPr>
        <p:spPr>
          <a:xfrm>
            <a:off x="4936968" y="1290978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Solución</a:t>
            </a:r>
            <a:endParaRPr sz="1600" b="0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g35cfc64bdf9_0_330">
            <a:extLst>
              <a:ext uri="{FF2B5EF4-FFF2-40B4-BE49-F238E27FC236}">
                <a16:creationId xmlns:a16="http://schemas.microsoft.com/office/drawing/2014/main" id="{F964F1FA-863D-7569-236E-C0EC1F5B2049}"/>
              </a:ext>
            </a:extLst>
          </p:cNvPr>
          <p:cNvSpPr txBox="1"/>
          <p:nvPr/>
        </p:nvSpPr>
        <p:spPr>
          <a:xfrm>
            <a:off x="4936975" y="1845588"/>
            <a:ext cx="40293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Un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asistente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inteligente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que genera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automáticamente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memoria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descriptiva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completa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proyecto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algn="just"/>
            <a:endParaRPr lang="en-US" sz="1000" dirty="0">
              <a:solidFill>
                <a:schemeClr val="dk1"/>
              </a:solidFill>
              <a:latin typeface="Montserrat"/>
            </a:endParaRPr>
          </a:p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sistema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convierte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datos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texto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normativo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claro,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estructurado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formal, con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referencias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al DB-SUA,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decretos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catalanes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planos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constructivos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 </a:t>
            </a:r>
          </a:p>
          <a:p>
            <a:pPr algn="just"/>
            <a:endParaRPr lang="en-US" sz="1000" dirty="0">
              <a:solidFill>
                <a:schemeClr val="dk1"/>
              </a:solidFill>
              <a:latin typeface="Montserrat"/>
            </a:endParaRPr>
          </a:p>
          <a:p>
            <a:pPr algn="just"/>
            <a:r>
              <a:rPr lang="en-US" sz="1000" dirty="0">
                <a:solidFill>
                  <a:schemeClr val="dk1"/>
                </a:solidFill>
                <a:latin typeface="Montserrat"/>
              </a:rPr>
              <a:t>Gracias 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este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asistente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se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eliminan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errores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humanos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se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agiliza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significativamente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redacción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memorias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para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arquitectos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</p:txBody>
      </p:sp>
      <p:cxnSp>
        <p:nvCxnSpPr>
          <p:cNvPr id="156" name="Google Shape;156;g35cfc64bdf9_0_330">
            <a:extLst>
              <a:ext uri="{FF2B5EF4-FFF2-40B4-BE49-F238E27FC236}">
                <a16:creationId xmlns:a16="http://schemas.microsoft.com/office/drawing/2014/main" id="{B3CF3891-69AF-163E-02C1-9DA15BDBCE4F}"/>
              </a:ext>
            </a:extLst>
          </p:cNvPr>
          <p:cNvCxnSpPr/>
          <p:nvPr/>
        </p:nvCxnSpPr>
        <p:spPr>
          <a:xfrm>
            <a:off x="4697125" y="1981488"/>
            <a:ext cx="15600" cy="1286100"/>
          </a:xfrm>
          <a:prstGeom prst="straightConnector1">
            <a:avLst/>
          </a:prstGeom>
          <a:noFill/>
          <a:ln w="9525" cap="flat" cmpd="sng">
            <a:solidFill>
              <a:srgbClr val="E3B0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g35cfc64bdf9_0_330">
            <a:extLst>
              <a:ext uri="{FF2B5EF4-FFF2-40B4-BE49-F238E27FC236}">
                <a16:creationId xmlns:a16="http://schemas.microsoft.com/office/drawing/2014/main" id="{173802B3-DB9B-133E-4932-2C9C69DF2FFF}"/>
              </a:ext>
            </a:extLst>
          </p:cNvPr>
          <p:cNvSpPr txBox="1"/>
          <p:nvPr/>
        </p:nvSpPr>
        <p:spPr>
          <a:xfrm>
            <a:off x="285006" y="767933"/>
            <a:ext cx="8573987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b="1" dirty="0">
                <a:solidFill>
                  <a:srgbClr val="182EAE"/>
                </a:solidFill>
                <a:latin typeface="Montserrat"/>
              </a:rPr>
              <a:t>El COAC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agrupa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más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10.000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arquitectos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Cataluña y es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organismo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oficial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encargado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revisar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validar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documentación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proyectos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arquitectónicos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pPr algn="just"/>
            <a:endParaRPr lang="en-US" sz="1000" dirty="0">
              <a:solidFill>
                <a:schemeClr val="dk1"/>
              </a:solidFill>
              <a:latin typeface="Montserrat"/>
            </a:endParaRPr>
          </a:p>
        </p:txBody>
      </p:sp>
      <p:sp>
        <p:nvSpPr>
          <p:cNvPr id="166" name="Google Shape;166;g35cfc64bdf9_0_330">
            <a:extLst>
              <a:ext uri="{FF2B5EF4-FFF2-40B4-BE49-F238E27FC236}">
                <a16:creationId xmlns:a16="http://schemas.microsoft.com/office/drawing/2014/main" id="{40FC48B6-8D51-DB23-A5E2-984BAFD3E283}"/>
              </a:ext>
            </a:extLst>
          </p:cNvPr>
          <p:cNvSpPr/>
          <p:nvPr/>
        </p:nvSpPr>
        <p:spPr>
          <a:xfrm>
            <a:off x="398300" y="1722088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5cfc64bdf9_0_330">
            <a:extLst>
              <a:ext uri="{FF2B5EF4-FFF2-40B4-BE49-F238E27FC236}">
                <a16:creationId xmlns:a16="http://schemas.microsoft.com/office/drawing/2014/main" id="{BB848B52-B8C6-AC72-A0AC-A42BF964F619}"/>
              </a:ext>
            </a:extLst>
          </p:cNvPr>
          <p:cNvSpPr/>
          <p:nvPr/>
        </p:nvSpPr>
        <p:spPr>
          <a:xfrm>
            <a:off x="5039402" y="1722088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5cfc64bdf9_0_330">
            <a:extLst>
              <a:ext uri="{FF2B5EF4-FFF2-40B4-BE49-F238E27FC236}">
                <a16:creationId xmlns:a16="http://schemas.microsoft.com/office/drawing/2014/main" id="{7B99C8BF-2CF1-D3CC-1F1C-795CEF07B6FB}"/>
              </a:ext>
            </a:extLst>
          </p:cNvPr>
          <p:cNvSpPr txBox="1"/>
          <p:nvPr/>
        </p:nvSpPr>
        <p:spPr>
          <a:xfrm rot="3283">
            <a:off x="308143" y="204865"/>
            <a:ext cx="6749025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Asistente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de Generación de </a:t>
            </a: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Memòrias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i="0" u="none" strike="noStrike" cap="none" dirty="0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g35cfc64bdf9_0_330">
            <a:extLst>
              <a:ext uri="{FF2B5EF4-FFF2-40B4-BE49-F238E27FC236}">
                <a16:creationId xmlns:a16="http://schemas.microsoft.com/office/drawing/2014/main" id="{EC292C67-CA00-7EE5-8C1A-3D776D5919EA}"/>
              </a:ext>
            </a:extLst>
          </p:cNvPr>
          <p:cNvSpPr txBox="1"/>
          <p:nvPr/>
        </p:nvSpPr>
        <p:spPr>
          <a:xfrm>
            <a:off x="585025" y="3684937"/>
            <a:ext cx="3759000" cy="59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Retos </a:t>
            </a:r>
            <a:r>
              <a:rPr lang="en-US" sz="1600" b="1" i="0" u="none" strike="noStrike" cap="none" dirty="0" err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superados</a:t>
            </a:r>
            <a:endParaRPr sz="1600" b="1" i="0" u="none" strike="noStrike" cap="none" dirty="0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35cfc64bdf9_0_330">
            <a:extLst>
              <a:ext uri="{FF2B5EF4-FFF2-40B4-BE49-F238E27FC236}">
                <a16:creationId xmlns:a16="http://schemas.microsoft.com/office/drawing/2014/main" id="{CC417B45-2172-0590-CF67-CE79350B4C4B}"/>
              </a:ext>
            </a:extLst>
          </p:cNvPr>
          <p:cNvSpPr/>
          <p:nvPr/>
        </p:nvSpPr>
        <p:spPr>
          <a:xfrm>
            <a:off x="0" y="3803437"/>
            <a:ext cx="527100" cy="1941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31;g35cfc64bdf9_0_184" title="coac.png">
            <a:extLst>
              <a:ext uri="{FF2B5EF4-FFF2-40B4-BE49-F238E27FC236}">
                <a16:creationId xmlns:a16="http://schemas.microsoft.com/office/drawing/2014/main" id="{411EE8B7-0D36-57C6-E4BC-9DB3671CB3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376" y="36668"/>
            <a:ext cx="1448008" cy="7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F8281-8501-2E46-0364-341074091760}"/>
              </a:ext>
            </a:extLst>
          </p:cNvPr>
          <p:cNvSpPr txBox="1"/>
          <p:nvPr/>
        </p:nvSpPr>
        <p:spPr>
          <a:xfrm>
            <a:off x="527099" y="4132811"/>
            <a:ext cx="84391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 Máxima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fiabilidad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Es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una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herramienta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oficial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del COAC,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usada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por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más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10.000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arquitectos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 No se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permite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margen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error.</a:t>
            </a:r>
          </a:p>
          <a:p>
            <a:pPr>
              <a:buFont typeface="+mj-lt"/>
              <a:buAutoNum type="arabicPeriod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Normativa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compleja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El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sistema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interpreta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normativas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largas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y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técnicas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(CTE,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Decretos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141/2012, 209/2023, etc.).</a:t>
            </a:r>
          </a:p>
          <a:p>
            <a:pPr>
              <a:buFont typeface="+mj-lt"/>
              <a:buAutoNum type="arabicPeriod"/>
            </a:pPr>
            <a:r>
              <a:rPr lang="en-US" sz="1000" b="1" dirty="0">
                <a:solidFill>
                  <a:schemeClr val="dk1"/>
                </a:solidFill>
                <a:latin typeface="Montserrat"/>
              </a:rPr>
              <a:t> Falta de </a:t>
            </a:r>
            <a:r>
              <a:rPr lang="en-US" sz="1000" b="1" dirty="0" err="1">
                <a:solidFill>
                  <a:schemeClr val="dk1"/>
                </a:solidFill>
                <a:latin typeface="Montserrat"/>
              </a:rPr>
              <a:t>estructura</a:t>
            </a:r>
            <a:r>
              <a:rPr lang="en-US" sz="1000" b="1" dirty="0">
                <a:solidFill>
                  <a:schemeClr val="dk1"/>
                </a:solidFill>
                <a:latin typeface="Montserrat"/>
              </a:rPr>
              <a:t> previa: 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No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existía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una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forma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estandarizada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redactar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memoria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, lo que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provocaba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muchos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Montserrat"/>
              </a:rPr>
              <a:t>errores</a:t>
            </a:r>
            <a:r>
              <a:rPr lang="en-US" sz="1000" dirty="0">
                <a:solidFill>
                  <a:schemeClr val="dk1"/>
                </a:solidFill>
                <a:latin typeface="Montserra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03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cfc64bdf9_0_470"/>
          <p:cNvSpPr/>
          <p:nvPr/>
        </p:nvSpPr>
        <p:spPr>
          <a:xfrm>
            <a:off x="380100" y="1397164"/>
            <a:ext cx="8383800" cy="27339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5cfc64bdf9_0_470"/>
          <p:cNvSpPr txBox="1"/>
          <p:nvPr/>
        </p:nvSpPr>
        <p:spPr>
          <a:xfrm rot="3283">
            <a:off x="308144" y="204343"/>
            <a:ext cx="5655003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Asistente</a:t>
            </a:r>
            <a:r>
              <a:rPr lang="en-US" sz="2400" b="1" i="0" u="none" strike="noStrike" cap="none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Virtual PRL</a:t>
            </a:r>
            <a:endParaRPr sz="1400" b="1" i="0" u="none" strike="noStrike" cap="none" dirty="0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35cfc64bdf9_0_470"/>
          <p:cNvSpPr txBox="1"/>
          <p:nvPr/>
        </p:nvSpPr>
        <p:spPr>
          <a:xfrm>
            <a:off x="585025" y="2103135"/>
            <a:ext cx="3759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Los técnicos de prevención de Geseme no realizan ventas cruzadas debido a los siguientes motivos: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Falta de conocimiento sobre el portafolio de servicios de Geseme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Tiempo limitado para enfocarse en ventas adicionales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Reticencia a generar conflictos con el departamento comercial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Formación e información insuficientes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35cfc64bdf9_0_470"/>
          <p:cNvSpPr txBox="1"/>
          <p:nvPr/>
        </p:nvSpPr>
        <p:spPr>
          <a:xfrm>
            <a:off x="307950" y="624546"/>
            <a:ext cx="85281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 err="1">
                <a:solidFill>
                  <a:srgbClr val="182EAE"/>
                </a:solidFill>
                <a:latin typeface="Montserrat"/>
                <a:sym typeface="Montserrat"/>
              </a:rPr>
              <a:t>Geseme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un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proveedor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prevención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enfrenta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relacionado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la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falta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ventas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cruzadas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sus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equipos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técnicos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estratégico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la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cruzada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 solo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incrementa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valor medio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transacción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también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mejora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fidelización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promueve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entorno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aprendizaje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continuo.</a:t>
            </a:r>
            <a:endParaRPr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g35cfc64bdf9_0_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450" y="152010"/>
            <a:ext cx="2843745" cy="4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5cfc64bdf9_0_470"/>
          <p:cNvSpPr txBox="1"/>
          <p:nvPr/>
        </p:nvSpPr>
        <p:spPr>
          <a:xfrm>
            <a:off x="585025" y="1543868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35cfc64bdf9_0_470"/>
          <p:cNvSpPr txBox="1"/>
          <p:nvPr/>
        </p:nvSpPr>
        <p:spPr>
          <a:xfrm>
            <a:off x="4816750" y="1543868"/>
            <a:ext cx="131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Solución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35cfc64bdf9_0_470"/>
          <p:cNvSpPr txBox="1"/>
          <p:nvPr/>
        </p:nvSpPr>
        <p:spPr>
          <a:xfrm>
            <a:off x="4816750" y="2103135"/>
            <a:ext cx="3759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Desarrollar un asistente virtual, </a:t>
            </a: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“Consultor en Seguridad y Salud”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que proporcione: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Personalización y perfilado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para cada visita al cliente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</a:pP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Optimización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del asesoramiento técnico utilizando toda la base de datos de Geseme, garantizando consultas más eficaces y dirigidas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7" name="Google Shape;137;g35cfc64bdf9_0_470"/>
          <p:cNvCxnSpPr/>
          <p:nvPr/>
        </p:nvCxnSpPr>
        <p:spPr>
          <a:xfrm>
            <a:off x="4615200" y="1657085"/>
            <a:ext cx="0" cy="219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35cfc64bdf9_0_470"/>
          <p:cNvSpPr txBox="1"/>
          <p:nvPr/>
        </p:nvSpPr>
        <p:spPr>
          <a:xfrm>
            <a:off x="771443" y="4622108"/>
            <a:ext cx="182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Aumento de ingresos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35cfc64bdf9_0_470"/>
          <p:cNvSpPr txBox="1"/>
          <p:nvPr/>
        </p:nvSpPr>
        <p:spPr>
          <a:xfrm>
            <a:off x="2968324" y="4622100"/>
            <a:ext cx="294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Mejora en la satisfacción del cliente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g35cfc64bdf9_0_470"/>
          <p:cNvSpPr txBox="1"/>
          <p:nvPr/>
        </p:nvSpPr>
        <p:spPr>
          <a:xfrm>
            <a:off x="6185402" y="4622110"/>
            <a:ext cx="256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Mayor eficiencia operativa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35cfc64bdf9_0_470"/>
          <p:cNvSpPr txBox="1"/>
          <p:nvPr/>
        </p:nvSpPr>
        <p:spPr>
          <a:xfrm>
            <a:off x="585013" y="459442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3B0FE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1400" b="0" i="0" u="none" strike="noStrike" cap="none">
              <a:solidFill>
                <a:srgbClr val="E3B0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g35cfc64bdf9_0_470"/>
          <p:cNvSpPr txBox="1"/>
          <p:nvPr/>
        </p:nvSpPr>
        <p:spPr>
          <a:xfrm>
            <a:off x="2759355" y="4594420"/>
            <a:ext cx="4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3B0FE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sz="1400" b="0" i="0" u="none" strike="noStrike" cap="none">
              <a:solidFill>
                <a:srgbClr val="E3B0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g35cfc64bdf9_0_470"/>
          <p:cNvSpPr txBox="1"/>
          <p:nvPr/>
        </p:nvSpPr>
        <p:spPr>
          <a:xfrm>
            <a:off x="5972410" y="4594420"/>
            <a:ext cx="4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3B0FE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sz="1400" b="0" i="0" u="none" strike="noStrike" cap="none">
              <a:solidFill>
                <a:srgbClr val="E3B0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35cfc64bdf9_0_470"/>
          <p:cNvSpPr/>
          <p:nvPr/>
        </p:nvSpPr>
        <p:spPr>
          <a:xfrm>
            <a:off x="676375" y="1974957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5cfc64bdf9_0_470"/>
          <p:cNvSpPr/>
          <p:nvPr/>
        </p:nvSpPr>
        <p:spPr>
          <a:xfrm>
            <a:off x="4911225" y="1974957"/>
            <a:ext cx="260700" cy="666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5cfc64bdf9_0_470"/>
          <p:cNvSpPr txBox="1"/>
          <p:nvPr/>
        </p:nvSpPr>
        <p:spPr>
          <a:xfrm>
            <a:off x="585025" y="4251302"/>
            <a:ext cx="375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Beneficios:</a:t>
            </a:r>
            <a:endParaRPr sz="16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g35cfc64bdf9_0_470"/>
          <p:cNvSpPr/>
          <p:nvPr/>
        </p:nvSpPr>
        <p:spPr>
          <a:xfrm>
            <a:off x="0" y="4369793"/>
            <a:ext cx="527100" cy="1941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5cfc64bdf9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5cfc64bdf9_0_62"/>
          <p:cNvSpPr txBox="1"/>
          <p:nvPr/>
        </p:nvSpPr>
        <p:spPr>
          <a:xfrm rot="3167">
            <a:off x="303002" y="289200"/>
            <a:ext cx="2605201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Albert Puntí Turull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Tetiana Klymchuk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info@somiasolutions.com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somiasolutions.com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+34 658 108 433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5" name="Google Shape;255;g35cfc64bdf9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475" y="287988"/>
            <a:ext cx="315825" cy="3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5cfc64bdf9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1575" y="288000"/>
            <a:ext cx="315825" cy="3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825</Words>
  <Application>Microsoft Macintosh PowerPoint</Application>
  <PresentationFormat>On-screen Show (16:9)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Montserrat</vt:lpstr>
      <vt:lpstr>Roboto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Tetiana Klymchuk</cp:lastModifiedBy>
  <cp:revision>4</cp:revision>
  <dcterms:modified xsi:type="dcterms:W3CDTF">2025-09-19T10:44:58Z</dcterms:modified>
</cp:coreProperties>
</file>