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Inter" panose="02000503000000020004" pitchFamily="2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208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28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www.linkedin.com/in/marcoaldovardi/" TargetMode="External"/><Relationship Id="rId4" Type="http://schemas.openxmlformats.org/officeDocument/2006/relationships/hyperlink" Target="mailto:marco.aldovardi@vector-healthcare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736890"/>
            <a:ext cx="601980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Vector Healthcare Ltd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785830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Health, AI &amp; NHS Structural Adoption Consulting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40388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Helping scale-ups, pharma, medtech and AI vendors ensure 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their solutions are </a:t>
            </a:r>
            <a:r>
              <a:rPr lang="en-US" sz="17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structurally ready for NHS adoption</a:t>
            </a: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 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just technically functional.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8316" y="2449949"/>
            <a:ext cx="4997648" cy="3329702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684252" y="1025128"/>
            <a:ext cx="1378029" cy="365403"/>
          </a:xfrm>
          <a:prstGeom prst="roundRect">
            <a:avLst>
              <a:gd name="adj" fmla="val 17978"/>
            </a:avLst>
          </a:prstGeom>
          <a:noFill/>
          <a:ln w="7620">
            <a:solidFill>
              <a:srgbClr val="508C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1"/>
          <p:cNvSpPr/>
          <p:nvPr/>
        </p:nvSpPr>
        <p:spPr>
          <a:xfrm>
            <a:off x="809149" y="1091327"/>
            <a:ext cx="1128236" cy="233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508C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CASE STUDY 3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684252" y="1457920"/>
            <a:ext cx="7775496" cy="1221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Bracco: Medtech Adoption &amp; Clinical Fit</a:t>
            </a:r>
            <a:endParaRPr lang="en-US" sz="3800" dirty="0"/>
          </a:p>
        </p:txBody>
      </p:sp>
      <p:sp>
        <p:nvSpPr>
          <p:cNvPr id="7" name="Text 3"/>
          <p:cNvSpPr/>
          <p:nvPr/>
        </p:nvSpPr>
        <p:spPr>
          <a:xfrm>
            <a:off x="684252" y="2932509"/>
            <a:ext cx="7775496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Medtech product development requiring validation against real radiology workflows.</a:t>
            </a:r>
            <a:endParaRPr lang="en-US" sz="1600" dirty="0"/>
          </a:p>
        </p:txBody>
      </p:sp>
      <p:sp>
        <p:nvSpPr>
          <p:cNvPr id="8" name="Shape 4"/>
          <p:cNvSpPr/>
          <p:nvPr/>
        </p:nvSpPr>
        <p:spPr>
          <a:xfrm>
            <a:off x="684252" y="3413165"/>
            <a:ext cx="7775496" cy="1425535"/>
          </a:xfrm>
          <a:prstGeom prst="roundRect">
            <a:avLst>
              <a:gd name="adj" fmla="val 7697"/>
            </a:avLst>
          </a:prstGeom>
          <a:solidFill>
            <a:srgbClr val="FFFFFF"/>
          </a:solidFill>
          <a:ln w="2286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661392" y="3413165"/>
            <a:ext cx="91440" cy="1425535"/>
          </a:xfrm>
          <a:prstGeom prst="roundRect">
            <a:avLst>
              <a:gd name="adj" fmla="val 89801"/>
            </a:avLst>
          </a:prstGeom>
          <a:solidFill>
            <a:srgbClr val="508C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971193" y="3631525"/>
            <a:ext cx="2443758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Intervention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971193" y="4038124"/>
            <a:ext cx="7270194" cy="5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Stress-tested usability in high-pressure environments; interviewed senior clinicians; leveraged synthetic data insights to refine product positioning</a:t>
            </a:r>
            <a:endParaRPr lang="en-US" sz="1600" dirty="0"/>
          </a:p>
        </p:txBody>
      </p:sp>
      <p:sp>
        <p:nvSpPr>
          <p:cNvPr id="12" name="Shape 8"/>
          <p:cNvSpPr/>
          <p:nvPr/>
        </p:nvSpPr>
        <p:spPr>
          <a:xfrm>
            <a:off x="684252" y="5007173"/>
            <a:ext cx="7775496" cy="1425535"/>
          </a:xfrm>
          <a:prstGeom prst="roundRect">
            <a:avLst>
              <a:gd name="adj" fmla="val 7697"/>
            </a:avLst>
          </a:prstGeom>
          <a:solidFill>
            <a:srgbClr val="FFFFFF"/>
          </a:solidFill>
          <a:ln w="2286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661392" y="5007173"/>
            <a:ext cx="91440" cy="1425535"/>
          </a:xfrm>
          <a:prstGeom prst="roundRect">
            <a:avLst>
              <a:gd name="adj" fmla="val 89801"/>
            </a:avLst>
          </a:prstGeom>
          <a:solidFill>
            <a:srgbClr val="508C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971193" y="5225534"/>
            <a:ext cx="2443758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Impact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971193" y="5632133"/>
            <a:ext cx="7270194" cy="5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workflow misfit risk, improved clinical usability, strengthened real-world adoption readiness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684252" y="6622256"/>
            <a:ext cx="7775496" cy="5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Demonstrates clinical stress-testing applied to physical medtech, not only digital tools.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1055" y="2122051"/>
            <a:ext cx="4992172" cy="3985379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691991" y="1256586"/>
            <a:ext cx="1398032" cy="370642"/>
          </a:xfrm>
          <a:prstGeom prst="roundRect">
            <a:avLst>
              <a:gd name="adj" fmla="val 17924"/>
            </a:avLst>
          </a:prstGeom>
          <a:noFill/>
          <a:ln w="7620">
            <a:solidFill>
              <a:srgbClr val="508C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1"/>
          <p:cNvSpPr/>
          <p:nvPr/>
        </p:nvSpPr>
        <p:spPr>
          <a:xfrm>
            <a:off x="818198" y="1323499"/>
            <a:ext cx="1145619" cy="236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200" dirty="0">
                <a:solidFill>
                  <a:srgbClr val="508C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CASE STUDY 4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691991" y="1696164"/>
            <a:ext cx="7760018" cy="1235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Royal London Hospital: Workflow &amp; Safety Redesign</a:t>
            </a:r>
            <a:endParaRPr lang="en-US" sz="3850" dirty="0"/>
          </a:p>
        </p:txBody>
      </p:sp>
      <p:sp>
        <p:nvSpPr>
          <p:cNvPr id="7" name="Text 3"/>
          <p:cNvSpPr/>
          <p:nvPr/>
        </p:nvSpPr>
        <p:spPr>
          <a:xfrm>
            <a:off x="691991" y="3345537"/>
            <a:ext cx="3638907" cy="5922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Delays and safety risks in recovery-to-theatre patient transfer.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691991" y="4092773"/>
            <a:ext cx="3638907" cy="1601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Mapped multidisciplinary workflow</a:t>
            </a:r>
            <a:endParaRPr lang="en-US" sz="155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Introduced structured surgical transfer checklist</a:t>
            </a:r>
            <a:endParaRPr lang="en-US" sz="155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Embedded feedback loop and governance clarity</a:t>
            </a:r>
            <a:endParaRPr lang="en-US" sz="1550" dirty="0"/>
          </a:p>
        </p:txBody>
      </p:sp>
      <p:sp>
        <p:nvSpPr>
          <p:cNvPr id="9" name="Shape 5"/>
          <p:cNvSpPr/>
          <p:nvPr/>
        </p:nvSpPr>
        <p:spPr>
          <a:xfrm>
            <a:off x="4820722" y="3384352"/>
            <a:ext cx="3638907" cy="719495"/>
          </a:xfrm>
          <a:prstGeom prst="roundRect">
            <a:avLst>
              <a:gd name="adj" fmla="val 11542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5025985" y="3589615"/>
            <a:ext cx="281178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📉 Fewer Cancellations</a:t>
            </a:r>
            <a:endParaRPr lang="en-US" sz="1900" dirty="0"/>
          </a:p>
        </p:txBody>
      </p:sp>
      <p:sp>
        <p:nvSpPr>
          <p:cNvPr id="11" name="Shape 7"/>
          <p:cNvSpPr/>
          <p:nvPr/>
        </p:nvSpPr>
        <p:spPr>
          <a:xfrm>
            <a:off x="4820722" y="4276130"/>
            <a:ext cx="3638907" cy="719495"/>
          </a:xfrm>
          <a:prstGeom prst="roundRect">
            <a:avLst>
              <a:gd name="adj" fmla="val 11542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5025985" y="4481393"/>
            <a:ext cx="2576989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⚡ Theatre Efficiency</a:t>
            </a:r>
            <a:endParaRPr lang="en-US" sz="1900" dirty="0"/>
          </a:p>
        </p:txBody>
      </p:sp>
      <p:sp>
        <p:nvSpPr>
          <p:cNvPr id="13" name="Shape 9"/>
          <p:cNvSpPr/>
          <p:nvPr/>
        </p:nvSpPr>
        <p:spPr>
          <a:xfrm>
            <a:off x="4820722" y="5167908"/>
            <a:ext cx="3638907" cy="719495"/>
          </a:xfrm>
          <a:prstGeom prst="roundRect">
            <a:avLst>
              <a:gd name="adj" fmla="val 11542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5025985" y="5373172"/>
            <a:ext cx="2634258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📋 CQC-Aligned Docs</a:t>
            </a:r>
            <a:endParaRPr lang="en-US" sz="1900" dirty="0"/>
          </a:p>
        </p:txBody>
      </p:sp>
      <p:sp>
        <p:nvSpPr>
          <p:cNvPr id="15" name="Shape 11"/>
          <p:cNvSpPr/>
          <p:nvPr/>
        </p:nvSpPr>
        <p:spPr>
          <a:xfrm>
            <a:off x="4820722" y="6059686"/>
            <a:ext cx="3638907" cy="719495"/>
          </a:xfrm>
          <a:prstGeom prst="roundRect">
            <a:avLst>
              <a:gd name="adj" fmla="val 11542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5025985" y="6264950"/>
            <a:ext cx="2832973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✅ Clear Accountability</a:t>
            </a:r>
            <a:endParaRPr lang="en-US" sz="1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7494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Where I Add Value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52388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530906" y="2601754"/>
            <a:ext cx="60426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Product works in pilot but scale is uncertain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793790" y="348781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530906" y="3565684"/>
            <a:ext cx="681930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Governance and accountability are slowing deployment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793790" y="472797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530906" y="4805839"/>
            <a:ext cx="681930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Clinical trust is fragile or workflow risk is underestimated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793790" y="596812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530906" y="6045994"/>
            <a:ext cx="681930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Leadership needs a clear, defensible adoption decision</a:t>
            </a:r>
            <a:endParaRPr lang="en-US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83550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Intersection I Operate In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3042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Clinical Safety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533418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DCB0129 / DCB0160 certified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5633" y="3396377"/>
            <a:ext cx="339328" cy="3393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3042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NHS Workflow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533418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Real-world frontline experience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5201" y="3396377"/>
            <a:ext cx="339328" cy="3393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Adoption Strategy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985986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Structural readiness for scale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75201" y="5655945"/>
            <a:ext cx="339328" cy="33932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Decision Framing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985986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Clear, defensible recommendations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15633" y="5655945"/>
            <a:ext cx="339328" cy="33932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0160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Focus: Structural Readiness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1133951" y="3414474"/>
            <a:ext cx="721625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whether a product works.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But whether it can live inside routine care.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3159323"/>
            <a:ext cx="30480" cy="1236107"/>
          </a:xfrm>
          <a:prstGeom prst="rect">
            <a:avLst/>
          </a:prstGeom>
          <a:solidFill>
            <a:srgbClr val="508C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93790" y="4650581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Vector Healthcare ensures your solution is ready for the NHS; structurally, clinically, and operationally before adoption stalls.</a:t>
            </a:r>
            <a:b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u="sng" dirty="0">
                <a:solidFill>
                  <a:srgbClr val="508C54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marco.aldovardi@vector-healthcare.com</a:t>
            </a:r>
            <a:br>
              <a:rPr lang="en-US" sz="1750" u="sng" dirty="0">
                <a:solidFill>
                  <a:srgbClr val="508C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br>
              <a:rPr lang="en-US" sz="1750" u="sng" dirty="0">
                <a:solidFill>
                  <a:srgbClr val="508C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750" u="sng" dirty="0">
                <a:solidFill>
                  <a:srgbClr val="508C54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https://www.linkedin.com/in/marcoaldovardi/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0499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Marco Aldovardi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1704499"/>
            <a:ext cx="489894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Why Vector Has Frontline Authority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793790" y="2398990"/>
            <a:ext cx="2367558" cy="4925497"/>
          </a:xfrm>
          <a:prstGeom prst="roundRect">
            <a:avLst>
              <a:gd name="adj" fmla="val 4024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028224" y="2633424"/>
            <a:ext cx="189869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10+ Years NHS Critical Care Experience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186833"/>
            <a:ext cx="1898690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b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GB" sz="2000" dirty="0"/>
              <a:t>High-pressure NHS environments. Real operational consequences.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3388162" y="2398990"/>
            <a:ext cx="2367558" cy="4925497"/>
          </a:xfrm>
          <a:prstGeom prst="roundRect">
            <a:avLst>
              <a:gd name="adj" fmla="val 4024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3622596" y="2633424"/>
            <a:ext cx="189869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UK Digital Clinical Safety Practitioner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3551346" y="4186833"/>
            <a:ext cx="2070140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br>
              <a:rPr lang="en-US" sz="1750" dirty="0">
                <a:solidFill>
                  <a:srgbClr val="000000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Translating DCB0129/DCB0160 requirements to real-world NHS governance.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5982533" y="2398990"/>
            <a:ext cx="2367558" cy="4925497"/>
          </a:xfrm>
          <a:prstGeom prst="roundRect">
            <a:avLst>
              <a:gd name="adj" fmla="val 4024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216968" y="2633424"/>
            <a:ext cx="189869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Pharma &amp; Medtech Innovation Advisory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6216968" y="4186833"/>
            <a:ext cx="1898690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>
              <a:solidFill>
                <a:srgbClr val="000000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850"/>
              </a:lnSpc>
            </a:pPr>
            <a:r>
              <a:rPr lang="en-GB" sz="2000" dirty="0"/>
              <a:t>De-risking NHS scale through structural readiness.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9434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Core Services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56754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911798"/>
            <a:ext cx="4196358" cy="30480"/>
          </a:xfrm>
          <a:prstGeom prst="rect">
            <a:avLst/>
          </a:prstGeom>
          <a:solidFill>
            <a:srgbClr val="508C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93790" y="4086106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UK Adoption &amp; Structural Readiness Sprint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93790" y="4930854"/>
            <a:ext cx="419635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4–6 weeks | AI / SaMD / DTx vendors entering or scaling in the NHS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216962" y="3556754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216962" y="3911798"/>
            <a:ext cx="4196358" cy="30480"/>
          </a:xfrm>
          <a:prstGeom prst="rect">
            <a:avLst/>
          </a:prstGeom>
          <a:solidFill>
            <a:srgbClr val="508C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216962" y="4086106"/>
            <a:ext cx="346340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UK Readiness</a:t>
            </a:r>
            <a:b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</a:b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Diagnostic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216961" y="4563665"/>
            <a:ext cx="4196358" cy="7343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b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weeks | Early-stage or exploratory UK entry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9640133" y="3556754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9640133" y="3911798"/>
            <a:ext cx="4196358" cy="30480"/>
          </a:xfrm>
          <a:prstGeom prst="rect">
            <a:avLst/>
          </a:prstGeom>
          <a:solidFill>
            <a:srgbClr val="508C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40133" y="4086106"/>
            <a:ext cx="4196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Deployment &amp; Alignment Support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640133" y="4930854"/>
            <a:ext cx="419635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Activated when implementation friction emerges inside a Trust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3790" y="642699"/>
            <a:ext cx="1151215" cy="426244"/>
          </a:xfrm>
          <a:prstGeom prst="roundRect">
            <a:avLst>
              <a:gd name="adj" fmla="val 17880"/>
            </a:avLst>
          </a:prstGeom>
          <a:solidFill>
            <a:srgbClr val="DFEC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929878" y="710684"/>
            <a:ext cx="879038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SERVICE 1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93790" y="115966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UK Adoption &amp; Structural Readiness Sprint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793790" y="291738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4 - 6 weeks</a:t>
            </a: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| Identify where adoption will stall before it becomes expensive.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93790" y="3898344"/>
            <a:ext cx="2367558" cy="2093714"/>
          </a:xfrm>
          <a:prstGeom prst="roundRect">
            <a:avLst>
              <a:gd name="adj" fmla="val 4550"/>
            </a:avLst>
          </a:prstGeom>
          <a:solidFill>
            <a:srgbClr val="FFFFFF"/>
          </a:solidFill>
          <a:ln w="3048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51084" y="4155638"/>
            <a:ext cx="185297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Clinical Safety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51084" y="5000387"/>
            <a:ext cx="18529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Hazard clarity &amp; DCB alignment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3388162" y="3898344"/>
            <a:ext cx="2367558" cy="2093714"/>
          </a:xfrm>
          <a:prstGeom prst="roundRect">
            <a:avLst>
              <a:gd name="adj" fmla="val 4550"/>
            </a:avLst>
          </a:prstGeom>
          <a:solidFill>
            <a:srgbClr val="FFFFFF"/>
          </a:solidFill>
          <a:ln w="3048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645456" y="4155638"/>
            <a:ext cx="18529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Governance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3645456" y="4646057"/>
            <a:ext cx="18529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Named accountability &amp; risk boundaries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5982533" y="3898344"/>
            <a:ext cx="2367558" cy="2093714"/>
          </a:xfrm>
          <a:prstGeom prst="roundRect">
            <a:avLst>
              <a:gd name="adj" fmla="val 4550"/>
            </a:avLst>
          </a:prstGeom>
          <a:solidFill>
            <a:srgbClr val="FFFFFF"/>
          </a:solidFill>
          <a:ln w="3048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239828" y="4155638"/>
            <a:ext cx="18529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Workflow Fit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6239828" y="4646057"/>
            <a:ext cx="18529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 NHS pressure-tested integration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793790" y="6218873"/>
            <a:ext cx="7556302" cy="1367909"/>
          </a:xfrm>
          <a:prstGeom prst="roundRect">
            <a:avLst>
              <a:gd name="adj" fmla="val 6964"/>
            </a:avLst>
          </a:prstGeom>
          <a:solidFill>
            <a:srgbClr val="FFFFFF"/>
          </a:solidFill>
          <a:ln w="3048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051084" y="64761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Go / No-Go Scale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1051084" y="6966585"/>
            <a:ext cx="704171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Executive-level structural recommendation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41897"/>
            <a:ext cx="835961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Structural Readiness Prevents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004304"/>
            <a:ext cx="3090505" cy="2765227"/>
          </a:xfrm>
          <a:prstGeom prst="roundRect">
            <a:avLst>
              <a:gd name="adj" fmla="val 3445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28224" y="3238738"/>
            <a:ext cx="262163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6 - 12 Month Scale Delays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28224" y="4083487"/>
            <a:ext cx="262163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structural friction that emerges after pilot success.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4111109" y="3004304"/>
            <a:ext cx="3090624" cy="2765227"/>
          </a:xfrm>
          <a:prstGeom prst="roundRect">
            <a:avLst>
              <a:gd name="adj" fmla="val 3445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345543" y="3238738"/>
            <a:ext cx="2621756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Procurement &amp; Governance Rejection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345543" y="4437817"/>
            <a:ext cx="26217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 last-minute compliance gaps during DTAC / DCB review.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28548" y="3004304"/>
            <a:ext cx="3090624" cy="2765227"/>
          </a:xfrm>
          <a:prstGeom prst="roundRect">
            <a:avLst>
              <a:gd name="adj" fmla="val 3445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662982" y="3238738"/>
            <a:ext cx="262175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Clinical Resistance Escalation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662982" y="4083487"/>
            <a:ext cx="262175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trust breakdown caused by unclear ownership or workflow burden.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10745986" y="3004304"/>
            <a:ext cx="3090624" cy="2765227"/>
          </a:xfrm>
          <a:prstGeom prst="roundRect">
            <a:avLst>
              <a:gd name="adj" fmla="val 3445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980420" y="3238738"/>
            <a:ext cx="2621756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Expensive Redesign &amp; Rework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980420" y="4437817"/>
            <a:ext cx="26217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accountability, safety, and integration risks before full rollout.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793790" y="6334390"/>
            <a:ext cx="1304282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GB" sz="2000" i="1" dirty="0"/>
              <a:t>A 6–12 month NHS delay can materially affect runway and commercial viability.</a:t>
            </a:r>
            <a:br>
              <a:rPr lang="en-GB" sz="2000" i="1" dirty="0"/>
            </a:br>
            <a:r>
              <a:rPr lang="en-GB" sz="2000" i="1" dirty="0"/>
              <a:t>Structural readiness is scale risk mitigation.</a:t>
            </a:r>
            <a:endParaRPr lang="en-US" sz="20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3790" y="978932"/>
            <a:ext cx="1188125" cy="426244"/>
          </a:xfrm>
          <a:prstGeom prst="roundRect">
            <a:avLst>
              <a:gd name="adj" fmla="val 17880"/>
            </a:avLst>
          </a:prstGeom>
          <a:solidFill>
            <a:srgbClr val="DFEC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929878" y="1046917"/>
            <a:ext cx="915948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SERVICE 2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93790" y="1495901"/>
            <a:ext cx="692967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UK Readiness Diagnostic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793790" y="2748915"/>
            <a:ext cx="3501509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weeks</a:t>
            </a: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| Lightweight structural scan for early-stage or exploratory UK entry. Used to reduce commercial friction and assess whether deeper work is required.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1332" y="2807018"/>
            <a:ext cx="340162" cy="34016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593437" y="2799993"/>
            <a:ext cx="276439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Top structural adoption risks</a:t>
            </a:r>
            <a:endParaRPr lang="en-US" sz="2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1332" y="3969306"/>
            <a:ext cx="340162" cy="34016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593437" y="3962281"/>
            <a:ext cx="276439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Accountability heatmap</a:t>
            </a:r>
            <a:endParaRPr lang="en-US" sz="2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1332" y="5131594"/>
            <a:ext cx="340162" cy="34016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593437" y="5124569"/>
            <a:ext cx="276439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Early governance red flags</a:t>
            </a:r>
            <a:endParaRPr lang="en-US" sz="22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1332" y="6293882"/>
            <a:ext cx="340162" cy="34016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593437" y="6286857"/>
            <a:ext cx="276439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Clear next-step recommendation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3176" y="1078349"/>
            <a:ext cx="963811" cy="323136"/>
          </a:xfrm>
          <a:prstGeom prst="roundRect">
            <a:avLst>
              <a:gd name="adj" fmla="val 19109"/>
            </a:avLst>
          </a:prstGeom>
          <a:solidFill>
            <a:srgbClr val="DFEC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753427" y="1133475"/>
            <a:ext cx="743307" cy="2128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SERVICE 3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43176" y="1461016"/>
            <a:ext cx="7478316" cy="5742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Deployment &amp; Alignment Support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643176" y="2258497"/>
            <a:ext cx="7857649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Activated when scale stalls not a standalone product.</a:t>
            </a:r>
            <a:endParaRPr lang="en-US" sz="16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3176" y="2692003"/>
            <a:ext cx="459343" cy="45934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3176" y="3337441"/>
            <a:ext cx="2565678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Stakeholder Alignment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643176" y="3713798"/>
            <a:ext cx="7857649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Sessions to resolve clinical resistance and ownership gaps</a:t>
            </a:r>
            <a:endParaRPr lang="en-US" sz="16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3176" y="4277678"/>
            <a:ext cx="459343" cy="45934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3176" y="4923115"/>
            <a:ext cx="2431494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Workflow Refinement</a:t>
            </a:r>
            <a:endParaRPr lang="en-US" sz="2000" dirty="0"/>
          </a:p>
        </p:txBody>
      </p:sp>
      <p:sp>
        <p:nvSpPr>
          <p:cNvPr id="12" name="Text 7"/>
          <p:cNvSpPr/>
          <p:nvPr/>
        </p:nvSpPr>
        <p:spPr>
          <a:xfrm>
            <a:off x="643176" y="5299472"/>
            <a:ext cx="7857649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Workshops grounded in frontline NHS reality</a:t>
            </a:r>
            <a:endParaRPr lang="en-US" sz="16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3176" y="5863352"/>
            <a:ext cx="459343" cy="45934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43176" y="6508790"/>
            <a:ext cx="2797612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Governance Clarification</a:t>
            </a:r>
            <a:endParaRPr lang="en-US" sz="2000" dirty="0"/>
          </a:p>
        </p:txBody>
      </p:sp>
      <p:sp>
        <p:nvSpPr>
          <p:cNvPr id="15" name="Text 9"/>
          <p:cNvSpPr/>
          <p:nvPr/>
        </p:nvSpPr>
        <p:spPr>
          <a:xfrm>
            <a:off x="643176" y="6885146"/>
            <a:ext cx="7857649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boundary mapping and accountability clarity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0" y="1828800"/>
            <a:ext cx="4572000" cy="4572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93075" y="625197"/>
            <a:ext cx="1556742" cy="441127"/>
          </a:xfrm>
          <a:prstGeom prst="roundRect">
            <a:avLst>
              <a:gd name="adj" fmla="val 17261"/>
            </a:avLst>
          </a:prstGeom>
          <a:noFill/>
          <a:ln w="7620">
            <a:solidFill>
              <a:srgbClr val="508C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1"/>
          <p:cNvSpPr/>
          <p:nvPr/>
        </p:nvSpPr>
        <p:spPr>
          <a:xfrm>
            <a:off x="936665" y="700802"/>
            <a:ext cx="1269563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08C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CASE STUDY 1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793075" y="1156811"/>
            <a:ext cx="6415207" cy="1416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Novo Nordisk:</a:t>
            </a:r>
            <a:endParaRPr lang="en-US" sz="4450" dirty="0"/>
          </a:p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Digital Pilot Structuring</a:t>
            </a:r>
            <a:endParaRPr lang="en-US" sz="4450" dirty="0"/>
          </a:p>
        </p:txBody>
      </p:sp>
      <p:sp>
        <p:nvSpPr>
          <p:cNvPr id="7" name="Text 3"/>
          <p:cNvSpPr/>
          <p:nvPr/>
        </p:nvSpPr>
        <p:spPr>
          <a:xfrm>
            <a:off x="793075" y="2912507"/>
            <a:ext cx="7557849" cy="724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Exploring integration of anti-obesity therapy within a digital health ecosystem.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93075" y="3891796"/>
            <a:ext cx="7557849" cy="3712488"/>
          </a:xfrm>
          <a:prstGeom prst="roundRect">
            <a:avLst>
              <a:gd name="adj" fmla="val 2564"/>
            </a:avLst>
          </a:prstGeom>
          <a:solidFill>
            <a:srgbClr val="DFECDF"/>
          </a:solidFill>
          <a:ln w="7620">
            <a:solidFill>
              <a:srgbClr val="C5D2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800695" y="3899416"/>
            <a:ext cx="7542609" cy="2029778"/>
          </a:xfrm>
          <a:prstGeom prst="roundRect">
            <a:avLst>
              <a:gd name="adj" fmla="val 4689"/>
            </a:avLst>
          </a:prstGeom>
          <a:solidFill>
            <a:srgbClr val="DFEC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1027271" y="4125992"/>
            <a:ext cx="2832616" cy="353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Intervention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1027271" y="4615696"/>
            <a:ext cx="7089458" cy="10869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Startup scouting with clinical validation lens; aligned corporate, clinical &amp; product teams; defined OKRs and pilot reporting framework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800695" y="5929193"/>
            <a:ext cx="7542609" cy="1667470"/>
          </a:xfrm>
          <a:prstGeom prst="rect">
            <a:avLst/>
          </a:prstGeom>
          <a:solidFill>
            <a:srgbClr val="DFEC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00695" y="5929193"/>
            <a:ext cx="7542609" cy="30480"/>
          </a:xfrm>
          <a:prstGeom prst="roundRect">
            <a:avLst>
              <a:gd name="adj" fmla="val 312270"/>
            </a:avLst>
          </a:prstGeom>
          <a:solidFill>
            <a:srgbClr val="C5D2C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1027271" y="6155769"/>
            <a:ext cx="2832616" cy="353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Impact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1027271" y="6645473"/>
            <a:ext cx="7089458" cy="724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Improved partnership qualification, reduced pilot misalignment risk, structured innovation process before scale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930593"/>
            <a:ext cx="1594723" cy="441484"/>
          </a:xfrm>
          <a:prstGeom prst="roundRect">
            <a:avLst>
              <a:gd name="adj" fmla="val 17263"/>
            </a:avLst>
          </a:prstGeom>
          <a:noFill/>
          <a:ln w="7620">
            <a:solidFill>
              <a:srgbClr val="508C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37498" y="1006197"/>
            <a:ext cx="1307306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08C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CASE STUDY 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1462802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6409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Gilead: NHS Co-Creation &amp; Prototype Development</a:t>
            </a:r>
            <a:endParaRPr lang="en-US" sz="44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251" y="3475673"/>
            <a:ext cx="3568184" cy="35681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831919" y="3536156"/>
            <a:ext cx="801219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Exploring digital patient support models with NHS stakeholders.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831919" y="4103132"/>
            <a:ext cx="8012192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Facilitated design thinking workshops &amp; journey mapping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Translated insights into an operationally grounded prototype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Supported pilot initiation within NHS Trust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831919" y="5605582"/>
            <a:ext cx="8012192" cy="1326713"/>
          </a:xfrm>
          <a:prstGeom prst="roundRect">
            <a:avLst>
              <a:gd name="adj" fmla="val 7181"/>
            </a:avLst>
          </a:prstGeom>
          <a:solidFill>
            <a:srgbClr val="CEE3D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8733" y="5949672"/>
            <a:ext cx="283488" cy="22681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569035" y="5889069"/>
            <a:ext cx="704826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Impact:</a:t>
            </a: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Strong cross-stakeholder alignment and early validation before wider rollout.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714</Words>
  <Application>Microsoft Macintosh PowerPoint</Application>
  <PresentationFormat>Custom</PresentationFormat>
  <Paragraphs>127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Inter</vt:lpstr>
      <vt:lpstr>Arial</vt:lpstr>
      <vt:lpstr>Calibri</vt:lpstr>
      <vt:lpstr>Inter Bold</vt:lpstr>
      <vt:lpstr>Inter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Marco Aldovardi</cp:lastModifiedBy>
  <cp:revision>2</cp:revision>
  <dcterms:created xsi:type="dcterms:W3CDTF">2026-03-09T16:47:27Z</dcterms:created>
  <dcterms:modified xsi:type="dcterms:W3CDTF">2026-03-09T17:04:54Z</dcterms:modified>
</cp:coreProperties>
</file>