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60"/>
    <p:restoredTop sz="84681"/>
  </p:normalViewPr>
  <p:slideViewPr>
    <p:cSldViewPr snapToGrid="0" snapToObjects="1">
      <p:cViewPr varScale="1">
        <p:scale>
          <a:sx n="93" d="100"/>
          <a:sy n="93" d="100"/>
        </p:scale>
        <p:origin x="1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3650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HOOK — 30s. Slow down. Land 'almost none will ever find out' and pause.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 — 40s. The gap is enormous and it is NOT about money availability.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COST WALL — 45s. This is the killer line. Pause after '$500,000 can never afford to prove it is worth $500,000.'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UNLOCK — 45s. Emphasise analyst sign-off: AI drafts, humans certify. That is what makes it credible to investors.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PRODUCT — 45s. Walk the five steps fast. Land the trust ladder — it is the thing investors remember.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PLATFORM — 40s. Breadth + trust. Privacy is the moat in private capital, say it plainly.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TRACTION — 45s. REPLACE ALL [XX] PLACEHOLDERS with real numbers before the summit. If a number is weak, drop that card rather than showing a small figure.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Want to find investors to use our platform to bring them to Sri Lanka</a:t>
            </a:r>
          </a:p>
          <a:p>
            <a:r>
              <a:rPr lang="en-US" dirty="0"/>
              <a:t>Provide financial automation services for European customers</a:t>
            </a:r>
          </a:p>
          <a:p>
            <a:r>
              <a:rPr lang="en-US" dirty="0"/>
              <a:t>Raise capital for expansion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onnect@capraise.l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732520" y="1417320"/>
            <a:ext cx="3200400" cy="3200400"/>
          </a:xfrm>
          <a:prstGeom prst="rect">
            <a:avLst/>
          </a:prstGeom>
          <a:solidFill>
            <a:srgbClr val="1B74C4">
              <a:alpha val="12000"/>
            </a:srgbClr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3" name="Shape 1"/>
          <p:cNvSpPr/>
          <p:nvPr/>
        </p:nvSpPr>
        <p:spPr>
          <a:xfrm rot="2700000">
            <a:off x="9464040" y="2148840"/>
            <a:ext cx="1737360" cy="1737360"/>
          </a:xfrm>
          <a:prstGeom prst="rect">
            <a:avLst/>
          </a:prstGeom>
          <a:solidFill>
            <a:srgbClr val="3BA9F5">
              <a:alpha val="45000"/>
            </a:srgbClr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4" name="Shape 2"/>
          <p:cNvSpPr/>
          <p:nvPr/>
        </p:nvSpPr>
        <p:spPr>
          <a:xfrm rot="2700000">
            <a:off x="10012680" y="2697480"/>
            <a:ext cx="640080" cy="640080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566928"/>
            <a:ext cx="3108960" cy="7772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5800" y="2057400"/>
            <a:ext cx="78638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lnSpc>
                <a:spcPts val="52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business</a:t>
            </a:r>
            <a:endParaRPr lang="en-US" sz="4700" dirty="0"/>
          </a:p>
          <a:p>
            <a:pPr marL="0" indent="0">
              <a:lnSpc>
                <a:spcPts val="52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a value.</a:t>
            </a:r>
            <a:endParaRPr lang="en-US" sz="4700" dirty="0"/>
          </a:p>
        </p:txBody>
      </p:sp>
      <p:sp>
        <p:nvSpPr>
          <p:cNvPr id="7" name="Text 4"/>
          <p:cNvSpPr/>
          <p:nvPr/>
        </p:nvSpPr>
        <p:spPr>
          <a:xfrm>
            <a:off x="685800" y="3703320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Almost none will ever find out.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685800" y="4498848"/>
            <a:ext cx="7589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15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backed marketplace that makes private companies investable: verification, valuation and a full investment memorandum in 72 hours.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685800" y="5623560"/>
            <a:ext cx="1371600" cy="0"/>
          </a:xfrm>
          <a:prstGeom prst="line">
            <a:avLst/>
          </a:prstGeom>
          <a:noFill/>
          <a:ln w="31750">
            <a:solidFill>
              <a:srgbClr val="3BA9F5"/>
            </a:solidFill>
            <a:prstDash val="solid"/>
          </a:ln>
        </p:spPr>
        <p:txBody>
          <a:bodyPr/>
          <a:lstStyle/>
          <a:p>
            <a:endParaRPr lang="en-LK"/>
          </a:p>
        </p:txBody>
      </p:sp>
      <p:sp>
        <p:nvSpPr>
          <p:cNvPr id="10" name="Text 7"/>
          <p:cNvSpPr/>
          <p:nvPr/>
        </p:nvSpPr>
        <p:spPr>
          <a:xfrm>
            <a:off x="685800" y="580644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Nuwan De Silva  ·  Founder  ·  Colombo, Sri Lanka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85800" y="61264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E8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AsiaBerlin Summit 2026  ·  Pitching Stage  ·  Berlin, 23–27 November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40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85800" y="77724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256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not a shortage of capital.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85800" y="1572768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 shortage of businesses that can prove what they are worth.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685800" y="2286000"/>
            <a:ext cx="3310128" cy="2148840"/>
          </a:xfrm>
          <a:prstGeom prst="roundRect">
            <a:avLst>
              <a:gd name="adj" fmla="val 5106"/>
            </a:avLst>
          </a:prstGeom>
          <a:solidFill>
            <a:srgbClr val="0F3055"/>
          </a:solidFill>
          <a:ln/>
          <a:effectLst>
            <a:outerShdw blurRad="177800" dist="50800" dir="54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LK"/>
          </a:p>
        </p:txBody>
      </p:sp>
      <p:sp>
        <p:nvSpPr>
          <p:cNvPr id="6" name="Shape 4"/>
          <p:cNvSpPr/>
          <p:nvPr/>
        </p:nvSpPr>
        <p:spPr>
          <a:xfrm rot="2700000">
            <a:off x="996696" y="2596896"/>
            <a:ext cx="182880" cy="182880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7" name="Text 5"/>
          <p:cNvSpPr/>
          <p:nvPr/>
        </p:nvSpPr>
        <p:spPr>
          <a:xfrm>
            <a:off x="996696" y="2880360"/>
            <a:ext cx="2697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$5.7T</a:t>
            </a:r>
            <a:endParaRPr lang="en-US" sz="4600" dirty="0"/>
          </a:p>
        </p:txBody>
      </p:sp>
      <p:sp>
        <p:nvSpPr>
          <p:cNvPr id="8" name="Text 6"/>
          <p:cNvSpPr/>
          <p:nvPr/>
        </p:nvSpPr>
        <p:spPr>
          <a:xfrm>
            <a:off x="996696" y="3675888"/>
            <a:ext cx="2697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MSME financing gap across</a:t>
            </a:r>
            <a:endParaRPr lang="en-US" sz="125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emerging markets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25112" y="2286000"/>
            <a:ext cx="3310128" cy="2148840"/>
          </a:xfrm>
          <a:prstGeom prst="roundRect">
            <a:avLst>
              <a:gd name="adj" fmla="val 5106"/>
            </a:avLst>
          </a:prstGeom>
          <a:solidFill>
            <a:srgbClr val="0F3055"/>
          </a:solidFill>
          <a:ln/>
          <a:effectLst>
            <a:outerShdw blurRad="177800" dist="50800" dir="54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LK"/>
          </a:p>
        </p:txBody>
      </p:sp>
      <p:sp>
        <p:nvSpPr>
          <p:cNvPr id="10" name="Shape 8"/>
          <p:cNvSpPr/>
          <p:nvPr/>
        </p:nvSpPr>
        <p:spPr>
          <a:xfrm rot="2700000">
            <a:off x="4636008" y="2596896"/>
            <a:ext cx="182880" cy="182880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1" name="Text 9"/>
          <p:cNvSpPr/>
          <p:nvPr/>
        </p:nvSpPr>
        <p:spPr>
          <a:xfrm>
            <a:off x="4636008" y="2880360"/>
            <a:ext cx="2697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$31B</a:t>
            </a:r>
            <a:endParaRPr lang="en-US" sz="4600" dirty="0"/>
          </a:p>
        </p:txBody>
      </p:sp>
      <p:sp>
        <p:nvSpPr>
          <p:cNvPr id="12" name="Text 10"/>
          <p:cNvSpPr/>
          <p:nvPr/>
        </p:nvSpPr>
        <p:spPr>
          <a:xfrm>
            <a:off x="4636008" y="3675888"/>
            <a:ext cx="2697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Unmet SME financing demand</a:t>
            </a:r>
            <a:endParaRPr lang="en-US" sz="125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Sri Lanka alone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964424" y="2286000"/>
            <a:ext cx="3310128" cy="2148840"/>
          </a:xfrm>
          <a:prstGeom prst="roundRect">
            <a:avLst>
              <a:gd name="adj" fmla="val 5106"/>
            </a:avLst>
          </a:prstGeom>
          <a:solidFill>
            <a:srgbClr val="0F3055"/>
          </a:solidFill>
          <a:ln/>
          <a:effectLst>
            <a:outerShdw blurRad="177800" dist="50800" dir="54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LK"/>
          </a:p>
        </p:txBody>
      </p:sp>
      <p:sp>
        <p:nvSpPr>
          <p:cNvPr id="14" name="Shape 12"/>
          <p:cNvSpPr/>
          <p:nvPr/>
        </p:nvSpPr>
        <p:spPr>
          <a:xfrm rot="2700000">
            <a:off x="8275320" y="2596896"/>
            <a:ext cx="182880" cy="182880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5" name="Text 13"/>
          <p:cNvSpPr/>
          <p:nvPr/>
        </p:nvSpPr>
        <p:spPr>
          <a:xfrm>
            <a:off x="8275320" y="2880360"/>
            <a:ext cx="2697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1M+</a:t>
            </a:r>
            <a:endParaRPr lang="en-US" sz="4600" dirty="0"/>
          </a:p>
        </p:txBody>
      </p:sp>
      <p:sp>
        <p:nvSpPr>
          <p:cNvPr id="16" name="Text 14"/>
          <p:cNvSpPr/>
          <p:nvPr/>
        </p:nvSpPr>
        <p:spPr>
          <a:xfrm>
            <a:off x="8275320" y="3675888"/>
            <a:ext cx="2697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MSMEs in Sri Lanka accounts for 75% of all</a:t>
            </a:r>
            <a:r>
              <a:rPr lang="en-US" sz="1250" dirty="0"/>
              <a:t> </a:t>
            </a:r>
            <a:r>
              <a:rPr lang="en-US" sz="12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businesses, 52% of GDP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85800" y="4754880"/>
            <a:ext cx="10817352" cy="960120"/>
          </a:xfrm>
          <a:prstGeom prst="roundRect">
            <a:avLst>
              <a:gd name="adj" fmla="val 9524"/>
            </a:avLst>
          </a:prstGeom>
          <a:solidFill>
            <a:srgbClr val="133C68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8" name="Shape 16"/>
          <p:cNvSpPr/>
          <p:nvPr/>
        </p:nvSpPr>
        <p:spPr>
          <a:xfrm rot="2700000">
            <a:off x="1024128" y="5138928"/>
            <a:ext cx="182880" cy="182880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9" name="Text 17"/>
          <p:cNvSpPr/>
          <p:nvPr/>
        </p:nvSpPr>
        <p:spPr>
          <a:xfrm>
            <a:off x="1481328" y="4892040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Investors are looking. Owners are willing. </a:t>
            </a:r>
            <a:r>
              <a:rPr lang="en-US" sz="14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sides simply cannot see each other — because no one has done the work of making these companies legible.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85800" y="626364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E8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IFC MSME Finance Gap Report, March 2025 · IFC Sri Lanka country data, 2025</a:t>
            </a:r>
            <a:endParaRPr lang="en-US" sz="900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6848" y="6199632"/>
            <a:ext cx="310896" cy="310896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0881360" y="6199632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E8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40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GAP PERSISTS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85800" y="77724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256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 of becoming investable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85800" y="157276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any business can be sold, funded or valued, three documents must exist. Each one is built by hand, by analysts, over weeks.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2542032"/>
            <a:ext cx="6035040" cy="786384"/>
          </a:xfrm>
          <a:prstGeom prst="roundRect">
            <a:avLst>
              <a:gd name="adj" fmla="val 11628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6" name="Shape 4"/>
          <p:cNvSpPr/>
          <p:nvPr/>
        </p:nvSpPr>
        <p:spPr>
          <a:xfrm rot="2700000">
            <a:off x="1024128" y="2843784"/>
            <a:ext cx="182880" cy="182880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7" name="Text 5"/>
          <p:cNvSpPr/>
          <p:nvPr/>
        </p:nvSpPr>
        <p:spPr>
          <a:xfrm>
            <a:off x="1481328" y="2624328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81328" y="2935224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the financials and company real?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85800" y="3474720"/>
            <a:ext cx="6035040" cy="786384"/>
          </a:xfrm>
          <a:prstGeom prst="roundRect">
            <a:avLst>
              <a:gd name="adj" fmla="val 11628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0" name="Shape 8"/>
          <p:cNvSpPr/>
          <p:nvPr/>
        </p:nvSpPr>
        <p:spPr>
          <a:xfrm rot="2700000">
            <a:off x="1024128" y="3776472"/>
            <a:ext cx="182880" cy="182880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1" name="Text 9"/>
          <p:cNvSpPr/>
          <p:nvPr/>
        </p:nvSpPr>
        <p:spPr>
          <a:xfrm>
            <a:off x="1481328" y="3557016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481328" y="386791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it actually worth?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85800" y="4407408"/>
            <a:ext cx="6035040" cy="786384"/>
          </a:xfrm>
          <a:prstGeom prst="roundRect">
            <a:avLst>
              <a:gd name="adj" fmla="val 11628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4" name="Shape 12"/>
          <p:cNvSpPr/>
          <p:nvPr/>
        </p:nvSpPr>
        <p:spPr>
          <a:xfrm rot="2700000">
            <a:off x="1024128" y="4709160"/>
            <a:ext cx="182880" cy="182880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5" name="Text 13"/>
          <p:cNvSpPr/>
          <p:nvPr/>
        </p:nvSpPr>
        <p:spPr>
          <a:xfrm>
            <a:off x="1481328" y="4489704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CIM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81328" y="4800600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detailed investment memorandum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7086600" y="2148840"/>
            <a:ext cx="4416552" cy="3035808"/>
          </a:xfrm>
          <a:prstGeom prst="roundRect">
            <a:avLst>
              <a:gd name="adj" fmla="val 3614"/>
            </a:avLst>
          </a:prstGeom>
          <a:solidFill>
            <a:srgbClr val="133C68"/>
          </a:solidFill>
          <a:ln/>
          <a:effectLst>
            <a:outerShdw blurRad="203200" dist="508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LK"/>
          </a:p>
        </p:txBody>
      </p:sp>
      <p:sp>
        <p:nvSpPr>
          <p:cNvPr id="18" name="Text 16"/>
          <p:cNvSpPr/>
          <p:nvPr/>
        </p:nvSpPr>
        <p:spPr>
          <a:xfrm>
            <a:off x="7452360" y="2395728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PRICE OF ENTRY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7452360" y="2724912"/>
            <a:ext cx="3703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3–6%</a:t>
            </a:r>
            <a:endParaRPr lang="en-US" sz="5400" dirty="0"/>
          </a:p>
        </p:txBody>
      </p:sp>
      <p:sp>
        <p:nvSpPr>
          <p:cNvPr id="20" name="Text 18"/>
          <p:cNvSpPr/>
          <p:nvPr/>
        </p:nvSpPr>
        <p:spPr>
          <a:xfrm>
            <a:off x="7452360" y="3584448"/>
            <a:ext cx="3703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enterprise value in advisory fees, roughly LKR1,400,000 on a typical lower-middle-market engagement.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7452360" y="4343400"/>
            <a:ext cx="3703320" cy="0"/>
          </a:xfrm>
          <a:prstGeom prst="line">
            <a:avLst/>
          </a:prstGeom>
          <a:noFill/>
          <a:ln w="12700">
            <a:solidFill>
              <a:srgbClr val="2A5581"/>
            </a:solidFill>
            <a:prstDash val="solid"/>
          </a:ln>
        </p:spPr>
        <p:txBody>
          <a:bodyPr/>
          <a:lstStyle/>
          <a:p>
            <a:endParaRPr lang="en-LK"/>
          </a:p>
        </p:txBody>
      </p:sp>
      <p:sp>
        <p:nvSpPr>
          <p:cNvPr id="22" name="Text 20"/>
          <p:cNvSpPr/>
          <p:nvPr/>
        </p:nvSpPr>
        <p:spPr>
          <a:xfrm>
            <a:off x="7452360" y="4480560"/>
            <a:ext cx="3703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Below LKR300M enterprise value,
</a:t>
            </a:r>
            <a:r>
              <a:rPr lang="en-US" sz="14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advisor engages at all.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85800" y="5440680"/>
            <a:ext cx="10817352" cy="658368"/>
          </a:xfrm>
          <a:prstGeom prst="roundRect">
            <a:avLst>
              <a:gd name="adj" fmla="val 13889"/>
            </a:avLst>
          </a:prstGeom>
          <a:solidFill>
            <a:srgbClr val="1B74C4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24" name="Text 22"/>
          <p:cNvSpPr/>
          <p:nvPr/>
        </p:nvSpPr>
        <p:spPr>
          <a:xfrm>
            <a:off x="960120" y="5440680"/>
            <a:ext cx="10241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a business worth LKR300M can never afford to prove it is worth LKR300M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685800" y="626364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E8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lower-middle-market sell-side advisory benchmarks, 2025–26</a:t>
            </a:r>
            <a:endParaRPr lang="en-US" sz="900" dirty="0"/>
          </a:p>
        </p:txBody>
      </p:sp>
      <p:pic>
        <p:nvPicPr>
          <p:cNvPr id="2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6848" y="6199632"/>
            <a:ext cx="310896" cy="310896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10881360" y="6199632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E8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40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UNLOCK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85800" y="77724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256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wall was made of human hours.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85800" y="1600200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Verification, valuation and the CIM are document work. AI does document work. We rebuilt all three as an automated pipeline, with analyst sign-off on every output.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2423160"/>
            <a:ext cx="5239512" cy="3429000"/>
          </a:xfrm>
          <a:prstGeom prst="roundRect">
            <a:avLst>
              <a:gd name="adj" fmla="val 3200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6" name="Text 4"/>
          <p:cNvSpPr/>
          <p:nvPr/>
        </p:nvSpPr>
        <p:spPr>
          <a:xfrm>
            <a:off x="1051560" y="265176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TRADITIONAL ROUTE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51560" y="3127248"/>
            <a:ext cx="42062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6–8 weeks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051560" y="3419856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E8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reach a market-ready pack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51560" y="3822192"/>
            <a:ext cx="42062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LKR1,400,000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051560" y="41148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E8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advisory and analyst fees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51560" y="4517136"/>
            <a:ext cx="42062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Deals over LKR300M only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051560" y="4809744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E8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smaller is refused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51560" y="5212080"/>
            <a:ext cx="42062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Sold once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051560" y="5504688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E8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pack dies with the deal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63640" y="2423160"/>
            <a:ext cx="5239512" cy="3429000"/>
          </a:xfrm>
          <a:prstGeom prst="roundRect">
            <a:avLst>
              <a:gd name="adj" fmla="val 3200"/>
            </a:avLst>
          </a:prstGeom>
          <a:solidFill>
            <a:srgbClr val="133C68"/>
          </a:solidFill>
          <a:ln/>
          <a:effectLst>
            <a:outerShdw blurRad="228600" dist="635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LK"/>
          </a:p>
        </p:txBody>
      </p:sp>
      <p:sp>
        <p:nvSpPr>
          <p:cNvPr id="16" name="Text 14"/>
          <p:cNvSpPr/>
          <p:nvPr/>
        </p:nvSpPr>
        <p:spPr>
          <a:xfrm>
            <a:off x="6629400" y="265176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CAPRAISE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 rot="2700000">
            <a:off x="6629400" y="3255264"/>
            <a:ext cx="146304" cy="146304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8" name="Text 16"/>
          <p:cNvSpPr/>
          <p:nvPr/>
        </p:nvSpPr>
        <p:spPr>
          <a:xfrm>
            <a:off x="7040880" y="3127248"/>
            <a:ext cx="42062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 hours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040880" y="3419856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 to investor-ready profile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 rot="2700000">
            <a:off x="6629400" y="3950208"/>
            <a:ext cx="146304" cy="146304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21" name="Text 19"/>
          <p:cNvSpPr/>
          <p:nvPr/>
        </p:nvSpPr>
        <p:spPr>
          <a:xfrm>
            <a:off x="7040880" y="3822192"/>
            <a:ext cx="42062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fraction of the cost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7040880" y="41148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flat service pricing, no commission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 rot="2700000">
            <a:off x="6629400" y="4645152"/>
            <a:ext cx="146304" cy="146304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24" name="Text 22"/>
          <p:cNvSpPr/>
          <p:nvPr/>
        </p:nvSpPr>
        <p:spPr>
          <a:xfrm>
            <a:off x="7040880" y="4517136"/>
            <a:ext cx="42062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deal size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7040880" y="4809744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LKR5M to LKR5B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 rot="2700000">
            <a:off x="6629400" y="5340096"/>
            <a:ext cx="146304" cy="146304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27" name="Text 25"/>
          <p:cNvSpPr/>
          <p:nvPr/>
        </p:nvSpPr>
        <p:spPr>
          <a:xfrm>
            <a:off x="7040880" y="5212080"/>
            <a:ext cx="42062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living profile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7040880" y="5504688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reused for every future raise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85800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7CC8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was no marketplace for private capital because the cost of listing exceeded the value of the asset. That is the constraint we removed.</a:t>
            </a:r>
            <a:endParaRPr lang="en-US" sz="1350" dirty="0"/>
          </a:p>
        </p:txBody>
      </p:sp>
      <p:pic>
        <p:nvPicPr>
          <p:cNvPr id="3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6848" y="6199632"/>
            <a:ext cx="310896" cy="310896"/>
          </a:xfrm>
          <a:prstGeom prst="rect">
            <a:avLst/>
          </a:prstGeom>
        </p:spPr>
      </p:pic>
      <p:sp>
        <p:nvSpPr>
          <p:cNvPr id="31" name="Text 28"/>
          <p:cNvSpPr/>
          <p:nvPr/>
        </p:nvSpPr>
        <p:spPr>
          <a:xfrm>
            <a:off x="10881360" y="6199632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E8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40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PRODUCT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85800" y="77724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256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 a business. Get an investable company.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1993392" cy="2084832"/>
          </a:xfrm>
          <a:prstGeom prst="roundRect">
            <a:avLst>
              <a:gd name="adj" fmla="val 5505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5" name="Text 3"/>
          <p:cNvSpPr/>
          <p:nvPr/>
        </p:nvSpPr>
        <p:spPr>
          <a:xfrm>
            <a:off x="96012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7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60120" y="2578608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60120" y="2962656"/>
            <a:ext cx="14813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Financials, filings, tax returns in any format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 rot="2700000">
            <a:off x="2752344" y="2962656"/>
            <a:ext cx="146304" cy="146304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9" name="Shape 7"/>
          <p:cNvSpPr/>
          <p:nvPr/>
        </p:nvSpPr>
        <p:spPr>
          <a:xfrm>
            <a:off x="2926080" y="1874520"/>
            <a:ext cx="1993392" cy="2084832"/>
          </a:xfrm>
          <a:prstGeom prst="roundRect">
            <a:avLst>
              <a:gd name="adj" fmla="val 5505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0" name="Text 8"/>
          <p:cNvSpPr/>
          <p:nvPr/>
        </p:nvSpPr>
        <p:spPr>
          <a:xfrm>
            <a:off x="320040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7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3200400" y="2578608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Extract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200400" y="2962656"/>
            <a:ext cx="14813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Statements parsed, normalised, cross-checked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 rot="2700000">
            <a:off x="4992624" y="2962656"/>
            <a:ext cx="146304" cy="146304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4" name="Shape 12"/>
          <p:cNvSpPr/>
          <p:nvPr/>
        </p:nvSpPr>
        <p:spPr>
          <a:xfrm>
            <a:off x="5166360" y="1874520"/>
            <a:ext cx="1993392" cy="2084832"/>
          </a:xfrm>
          <a:prstGeom prst="roundRect">
            <a:avLst>
              <a:gd name="adj" fmla="val 5505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5" name="Text 13"/>
          <p:cNvSpPr/>
          <p:nvPr/>
        </p:nvSpPr>
        <p:spPr>
          <a:xfrm>
            <a:off x="544068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7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5440680" y="2578608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440680" y="2962656"/>
            <a:ext cx="14813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Anomaly and risk flags, analyst sign-off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 rot="2700000">
            <a:off x="7232904" y="2962656"/>
            <a:ext cx="146304" cy="146304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9" name="Shape 17"/>
          <p:cNvSpPr/>
          <p:nvPr/>
        </p:nvSpPr>
        <p:spPr>
          <a:xfrm>
            <a:off x="7406640" y="1874520"/>
            <a:ext cx="1993392" cy="2084832"/>
          </a:xfrm>
          <a:prstGeom prst="roundRect">
            <a:avLst>
              <a:gd name="adj" fmla="val 5505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20" name="Text 18"/>
          <p:cNvSpPr/>
          <p:nvPr/>
        </p:nvSpPr>
        <p:spPr>
          <a:xfrm>
            <a:off x="768096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7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7680960" y="2578608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+ CIM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680960" y="2962656"/>
            <a:ext cx="14813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Multi-method valuation and a full memorandum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 rot="2700000">
            <a:off x="9473184" y="2962656"/>
            <a:ext cx="146304" cy="146304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24" name="Shape 22"/>
          <p:cNvSpPr/>
          <p:nvPr/>
        </p:nvSpPr>
        <p:spPr>
          <a:xfrm>
            <a:off x="9646920" y="1874520"/>
            <a:ext cx="1993392" cy="2084832"/>
          </a:xfrm>
          <a:prstGeom prst="roundRect">
            <a:avLst>
              <a:gd name="adj" fmla="val 5505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25" name="Text 23"/>
          <p:cNvSpPr/>
          <p:nvPr/>
        </p:nvSpPr>
        <p:spPr>
          <a:xfrm>
            <a:off x="992124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7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9921240" y="2578608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9921240" y="2962656"/>
            <a:ext cx="14813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Listed to screened, NDA-bound investors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685800" y="431596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LISTING CARRIES A PUBLIC TRUST GRADE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685800" y="4709160"/>
            <a:ext cx="2395728" cy="658368"/>
          </a:xfrm>
          <a:prstGeom prst="roundRect">
            <a:avLst>
              <a:gd name="adj" fmla="val 50000"/>
            </a:avLst>
          </a:prstGeom>
          <a:solidFill>
            <a:srgbClr val="133C68"/>
          </a:solidFill>
          <a:ln w="15875">
            <a:solidFill>
              <a:srgbClr val="6E8CA8"/>
            </a:solidFill>
            <a:prstDash val="solid"/>
          </a:ln>
        </p:spPr>
        <p:txBody>
          <a:bodyPr/>
          <a:lstStyle/>
          <a:p>
            <a:endParaRPr lang="en-LK"/>
          </a:p>
        </p:txBody>
      </p:sp>
      <p:sp>
        <p:nvSpPr>
          <p:cNvPr id="30" name="Text 28"/>
          <p:cNvSpPr/>
          <p:nvPr/>
        </p:nvSpPr>
        <p:spPr>
          <a:xfrm>
            <a:off x="685800" y="4709160"/>
            <a:ext cx="23957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6E8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Unverified</a:t>
            </a:r>
            <a:endParaRPr lang="en-US" sz="1450" dirty="0"/>
          </a:p>
        </p:txBody>
      </p:sp>
      <p:sp>
        <p:nvSpPr>
          <p:cNvPr id="31" name="Text 29"/>
          <p:cNvSpPr/>
          <p:nvPr/>
        </p:nvSpPr>
        <p:spPr>
          <a:xfrm>
            <a:off x="3081528" y="4709160"/>
            <a:ext cx="3474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6E8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000" dirty="0"/>
          </a:p>
        </p:txBody>
      </p:sp>
      <p:sp>
        <p:nvSpPr>
          <p:cNvPr id="32" name="Shape 30"/>
          <p:cNvSpPr/>
          <p:nvPr/>
        </p:nvSpPr>
        <p:spPr>
          <a:xfrm>
            <a:off x="3429000" y="4709160"/>
            <a:ext cx="2395728" cy="658368"/>
          </a:xfrm>
          <a:prstGeom prst="roundRect">
            <a:avLst>
              <a:gd name="adj" fmla="val 50000"/>
            </a:avLst>
          </a:prstGeom>
          <a:solidFill>
            <a:srgbClr val="133C68"/>
          </a:solidFill>
          <a:ln w="15875">
            <a:solidFill>
              <a:srgbClr val="3BA9F5"/>
            </a:solidFill>
            <a:prstDash val="solid"/>
          </a:ln>
        </p:spPr>
        <p:txBody>
          <a:bodyPr/>
          <a:lstStyle/>
          <a:p>
            <a:endParaRPr lang="en-LK"/>
          </a:p>
        </p:txBody>
      </p:sp>
      <p:sp>
        <p:nvSpPr>
          <p:cNvPr id="33" name="Text 31"/>
          <p:cNvSpPr/>
          <p:nvPr/>
        </p:nvSpPr>
        <p:spPr>
          <a:xfrm>
            <a:off x="3429000" y="4709160"/>
            <a:ext cx="23957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Verified</a:t>
            </a:r>
            <a:endParaRPr lang="en-US" sz="1450" dirty="0"/>
          </a:p>
        </p:txBody>
      </p:sp>
      <p:sp>
        <p:nvSpPr>
          <p:cNvPr id="34" name="Text 32"/>
          <p:cNvSpPr/>
          <p:nvPr/>
        </p:nvSpPr>
        <p:spPr>
          <a:xfrm>
            <a:off x="5824728" y="4709160"/>
            <a:ext cx="3474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6E8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000" dirty="0"/>
          </a:p>
        </p:txBody>
      </p:sp>
      <p:sp>
        <p:nvSpPr>
          <p:cNvPr id="35" name="Shape 33"/>
          <p:cNvSpPr/>
          <p:nvPr/>
        </p:nvSpPr>
        <p:spPr>
          <a:xfrm>
            <a:off x="6172200" y="4709160"/>
            <a:ext cx="2395728" cy="658368"/>
          </a:xfrm>
          <a:prstGeom prst="roundRect">
            <a:avLst>
              <a:gd name="adj" fmla="val 50000"/>
            </a:avLst>
          </a:prstGeom>
          <a:solidFill>
            <a:srgbClr val="133C68"/>
          </a:solidFill>
          <a:ln w="15875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LK"/>
          </a:p>
        </p:txBody>
      </p:sp>
      <p:sp>
        <p:nvSpPr>
          <p:cNvPr id="36" name="Text 34"/>
          <p:cNvSpPr/>
          <p:nvPr/>
        </p:nvSpPr>
        <p:spPr>
          <a:xfrm>
            <a:off x="6172200" y="4709160"/>
            <a:ext cx="23957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Valued</a:t>
            </a:r>
            <a:endParaRPr lang="en-US" sz="1450" dirty="0"/>
          </a:p>
        </p:txBody>
      </p:sp>
      <p:sp>
        <p:nvSpPr>
          <p:cNvPr id="37" name="Text 35"/>
          <p:cNvSpPr/>
          <p:nvPr/>
        </p:nvSpPr>
        <p:spPr>
          <a:xfrm>
            <a:off x="8567928" y="4709160"/>
            <a:ext cx="3474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6E8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000" dirty="0"/>
          </a:p>
        </p:txBody>
      </p:sp>
      <p:sp>
        <p:nvSpPr>
          <p:cNvPr id="38" name="Shape 36"/>
          <p:cNvSpPr/>
          <p:nvPr/>
        </p:nvSpPr>
        <p:spPr>
          <a:xfrm>
            <a:off x="8915400" y="4709160"/>
            <a:ext cx="2395728" cy="658368"/>
          </a:xfrm>
          <a:prstGeom prst="roundRect">
            <a:avLst>
              <a:gd name="adj" fmla="val 50000"/>
            </a:avLst>
          </a:prstGeom>
          <a:solidFill>
            <a:srgbClr val="133C68"/>
          </a:solidFill>
          <a:ln w="15875">
            <a:solidFill>
              <a:srgbClr val="2E9E6B"/>
            </a:solidFill>
            <a:prstDash val="solid"/>
          </a:ln>
        </p:spPr>
        <p:txBody>
          <a:bodyPr/>
          <a:lstStyle/>
          <a:p>
            <a:endParaRPr lang="en-LK"/>
          </a:p>
        </p:txBody>
      </p:sp>
      <p:sp>
        <p:nvSpPr>
          <p:cNvPr id="39" name="Text 37"/>
          <p:cNvSpPr/>
          <p:nvPr/>
        </p:nvSpPr>
        <p:spPr>
          <a:xfrm>
            <a:off x="8915400" y="4709160"/>
            <a:ext cx="23957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2E9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Investor-ready</a:t>
            </a:r>
            <a:endParaRPr lang="en-US" sz="1450" dirty="0"/>
          </a:p>
        </p:txBody>
      </p:sp>
      <p:sp>
        <p:nvSpPr>
          <p:cNvPr id="40" name="Text 38"/>
          <p:cNvSpPr/>
          <p:nvPr/>
        </p:nvSpPr>
        <p:spPr>
          <a:xfrm>
            <a:off x="685800" y="58064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7CC8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buyer knows exactly how much diligence has already been done — before they spend a rupee of their own.</a:t>
            </a:r>
            <a:endParaRPr lang="en-US" sz="1350" dirty="0"/>
          </a:p>
        </p:txBody>
      </p:sp>
      <p:pic>
        <p:nvPicPr>
          <p:cNvPr id="4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6848" y="6199632"/>
            <a:ext cx="310896" cy="310896"/>
          </a:xfrm>
          <a:prstGeom prst="rect">
            <a:avLst/>
          </a:prstGeom>
        </p:spPr>
      </p:pic>
      <p:sp>
        <p:nvSpPr>
          <p:cNvPr id="42" name="Text 39"/>
          <p:cNvSpPr/>
          <p:nvPr/>
        </p:nvSpPr>
        <p:spPr>
          <a:xfrm>
            <a:off x="10881360" y="6199632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E8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40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PLATFORM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85800" y="77724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256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profile. Every kind of capital.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85800" y="1572768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platforms serve a single transaction type. CapRaise carries a company through its whole capital lifecycle.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2212848"/>
            <a:ext cx="2212848" cy="621792"/>
          </a:xfrm>
          <a:prstGeom prst="roundRect">
            <a:avLst>
              <a:gd name="adj" fmla="val 14706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6" name="Shape 4"/>
          <p:cNvSpPr/>
          <p:nvPr/>
        </p:nvSpPr>
        <p:spPr>
          <a:xfrm rot="2700000">
            <a:off x="923544" y="2450592"/>
            <a:ext cx="146304" cy="146304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7" name="Text 5"/>
          <p:cNvSpPr/>
          <p:nvPr/>
        </p:nvSpPr>
        <p:spPr>
          <a:xfrm>
            <a:off x="1289304" y="2212848"/>
            <a:ext cx="15361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equity sale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081528" y="2212848"/>
            <a:ext cx="2212848" cy="621792"/>
          </a:xfrm>
          <a:prstGeom prst="roundRect">
            <a:avLst>
              <a:gd name="adj" fmla="val 14706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9" name="Shape 7"/>
          <p:cNvSpPr/>
          <p:nvPr/>
        </p:nvSpPr>
        <p:spPr>
          <a:xfrm rot="2700000">
            <a:off x="3319272" y="2450592"/>
            <a:ext cx="146304" cy="146304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0" name="Text 8"/>
          <p:cNvSpPr/>
          <p:nvPr/>
        </p:nvSpPr>
        <p:spPr>
          <a:xfrm>
            <a:off x="3685032" y="2212848"/>
            <a:ext cx="15361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Partial stake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77256" y="2212848"/>
            <a:ext cx="2212848" cy="621792"/>
          </a:xfrm>
          <a:prstGeom prst="roundRect">
            <a:avLst>
              <a:gd name="adj" fmla="val 14706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2" name="Shape 10"/>
          <p:cNvSpPr/>
          <p:nvPr/>
        </p:nvSpPr>
        <p:spPr>
          <a:xfrm rot="2700000">
            <a:off x="5715000" y="2450592"/>
            <a:ext cx="146304" cy="146304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3" name="Text 11"/>
          <p:cNvSpPr/>
          <p:nvPr/>
        </p:nvSpPr>
        <p:spPr>
          <a:xfrm>
            <a:off x="6080760" y="2212848"/>
            <a:ext cx="15361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raise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85800" y="2999232"/>
            <a:ext cx="2212848" cy="621792"/>
          </a:xfrm>
          <a:prstGeom prst="roundRect">
            <a:avLst>
              <a:gd name="adj" fmla="val 14706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5" name="Shape 13"/>
          <p:cNvSpPr/>
          <p:nvPr/>
        </p:nvSpPr>
        <p:spPr>
          <a:xfrm rot="2700000">
            <a:off x="923544" y="3236976"/>
            <a:ext cx="146304" cy="146304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6" name="Text 14"/>
          <p:cNvSpPr/>
          <p:nvPr/>
        </p:nvSpPr>
        <p:spPr>
          <a:xfrm>
            <a:off x="1289304" y="2999232"/>
            <a:ext cx="15361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Startup funding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081528" y="2999232"/>
            <a:ext cx="2212848" cy="621792"/>
          </a:xfrm>
          <a:prstGeom prst="roundRect">
            <a:avLst>
              <a:gd name="adj" fmla="val 14706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8" name="Shape 16"/>
          <p:cNvSpPr/>
          <p:nvPr/>
        </p:nvSpPr>
        <p:spPr>
          <a:xfrm rot="2700000">
            <a:off x="3319272" y="3236976"/>
            <a:ext cx="146304" cy="146304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9" name="Text 17"/>
          <p:cNvSpPr/>
          <p:nvPr/>
        </p:nvSpPr>
        <p:spPr>
          <a:xfrm>
            <a:off x="3685032" y="2999232"/>
            <a:ext cx="15361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Debt raise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477256" y="2999232"/>
            <a:ext cx="2212848" cy="621792"/>
          </a:xfrm>
          <a:prstGeom prst="roundRect">
            <a:avLst>
              <a:gd name="adj" fmla="val 14706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21" name="Shape 19"/>
          <p:cNvSpPr/>
          <p:nvPr/>
        </p:nvSpPr>
        <p:spPr>
          <a:xfrm rot="2700000">
            <a:off x="5715000" y="3236976"/>
            <a:ext cx="146304" cy="146304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22" name="Text 20"/>
          <p:cNvSpPr/>
          <p:nvPr/>
        </p:nvSpPr>
        <p:spPr>
          <a:xfrm>
            <a:off x="6080760" y="2999232"/>
            <a:ext cx="15361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Sweat equity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85800" y="3785616"/>
            <a:ext cx="2212848" cy="621792"/>
          </a:xfrm>
          <a:prstGeom prst="roundRect">
            <a:avLst>
              <a:gd name="adj" fmla="val 14706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24" name="Shape 22"/>
          <p:cNvSpPr/>
          <p:nvPr/>
        </p:nvSpPr>
        <p:spPr>
          <a:xfrm rot="2700000">
            <a:off x="923544" y="4023360"/>
            <a:ext cx="146304" cy="146304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25" name="Text 23"/>
          <p:cNvSpPr/>
          <p:nvPr/>
        </p:nvSpPr>
        <p:spPr>
          <a:xfrm>
            <a:off x="1289304" y="3785616"/>
            <a:ext cx="15361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Distressed sale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081528" y="3785616"/>
            <a:ext cx="2212848" cy="621792"/>
          </a:xfrm>
          <a:prstGeom prst="roundRect">
            <a:avLst>
              <a:gd name="adj" fmla="val 14706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27" name="Shape 25"/>
          <p:cNvSpPr/>
          <p:nvPr/>
        </p:nvSpPr>
        <p:spPr>
          <a:xfrm rot="2700000">
            <a:off x="3319272" y="4023360"/>
            <a:ext cx="146304" cy="146304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28" name="Text 26"/>
          <p:cNvSpPr/>
          <p:nvPr/>
        </p:nvSpPr>
        <p:spPr>
          <a:xfrm>
            <a:off x="3685032" y="3785616"/>
            <a:ext cx="15361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sale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5477256" y="3785616"/>
            <a:ext cx="2212848" cy="621792"/>
          </a:xfrm>
          <a:prstGeom prst="roundRect">
            <a:avLst>
              <a:gd name="adj" fmla="val 14706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30" name="Shape 28"/>
          <p:cNvSpPr/>
          <p:nvPr/>
        </p:nvSpPr>
        <p:spPr>
          <a:xfrm rot="2700000">
            <a:off x="5715000" y="4023360"/>
            <a:ext cx="146304" cy="146304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31" name="Text 29"/>
          <p:cNvSpPr/>
          <p:nvPr/>
        </p:nvSpPr>
        <p:spPr>
          <a:xfrm>
            <a:off x="6080760" y="3785616"/>
            <a:ext cx="15361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partnership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7863840" y="2212848"/>
            <a:ext cx="3639312" cy="2889504"/>
          </a:xfrm>
          <a:prstGeom prst="roundRect">
            <a:avLst>
              <a:gd name="adj" fmla="val 3797"/>
            </a:avLst>
          </a:prstGeom>
          <a:solidFill>
            <a:srgbClr val="133C68"/>
          </a:solidFill>
          <a:ln/>
          <a:effectLst>
            <a:outerShdw blurRad="203200" dist="508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LK"/>
          </a:p>
        </p:txBody>
      </p:sp>
      <p:sp>
        <p:nvSpPr>
          <p:cNvPr id="33" name="Text 31"/>
          <p:cNvSpPr/>
          <p:nvPr/>
        </p:nvSpPr>
        <p:spPr>
          <a:xfrm>
            <a:off x="8183880" y="245059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FOR DISCRETION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 rot="2700000">
            <a:off x="8183880" y="2980944"/>
            <a:ext cx="128016" cy="128016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35" name="Text 33"/>
          <p:cNvSpPr/>
          <p:nvPr/>
        </p:nvSpPr>
        <p:spPr>
          <a:xfrm>
            <a:off x="8522208" y="2852928"/>
            <a:ext cx="2724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Staged disclosure, anonymous until the seller chooses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 rot="2700000">
            <a:off x="8183880" y="3547872"/>
            <a:ext cx="128016" cy="128016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37" name="Text 35"/>
          <p:cNvSpPr/>
          <p:nvPr/>
        </p:nvSpPr>
        <p:spPr>
          <a:xfrm>
            <a:off x="8522208" y="3419856"/>
            <a:ext cx="2724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NDA-gated data rooms with full audit trail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 rot="2700000">
            <a:off x="8183880" y="4114800"/>
            <a:ext cx="128016" cy="128016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39" name="Text 37"/>
          <p:cNvSpPr/>
          <p:nvPr/>
        </p:nvSpPr>
        <p:spPr>
          <a:xfrm>
            <a:off x="8522208" y="3986784"/>
            <a:ext cx="2724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Screened buyers only, seller-controlled access</a:t>
            </a:r>
            <a:endParaRPr lang="en-US" sz="1150" dirty="0"/>
          </a:p>
        </p:txBody>
      </p:sp>
      <p:sp>
        <p:nvSpPr>
          <p:cNvPr id="40" name="Shape 38"/>
          <p:cNvSpPr/>
          <p:nvPr/>
        </p:nvSpPr>
        <p:spPr>
          <a:xfrm rot="2700000">
            <a:off x="8183880" y="4681728"/>
            <a:ext cx="128016" cy="128016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41" name="Text 39"/>
          <p:cNvSpPr/>
          <p:nvPr/>
        </p:nvSpPr>
        <p:spPr>
          <a:xfrm>
            <a:off x="8522208" y="4553712"/>
            <a:ext cx="2724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held in-country. Never used to train models.</a:t>
            </a:r>
            <a:endParaRPr lang="en-US" sz="1150" dirty="0"/>
          </a:p>
        </p:txBody>
      </p:sp>
      <p:sp>
        <p:nvSpPr>
          <p:cNvPr id="42" name="Shape 40"/>
          <p:cNvSpPr/>
          <p:nvPr/>
        </p:nvSpPr>
        <p:spPr>
          <a:xfrm>
            <a:off x="685800" y="5285232"/>
            <a:ext cx="10817352" cy="713232"/>
          </a:xfrm>
          <a:prstGeom prst="roundRect">
            <a:avLst>
              <a:gd name="adj" fmla="val 12821"/>
            </a:avLst>
          </a:prstGeom>
          <a:solidFill>
            <a:srgbClr val="1B74C4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43" name="Text 41"/>
          <p:cNvSpPr/>
          <p:nvPr/>
        </p:nvSpPr>
        <p:spPr>
          <a:xfrm>
            <a:off x="960120" y="5285232"/>
            <a:ext cx="10241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business lists once and comes back for every raise that follows. </a:t>
            </a:r>
            <a:r>
              <a:rPr lang="en-US" sz="1450" dirty="0">
                <a:solidFill>
                  <a:srgbClr val="D6E9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charge transparent service fees, not a percentage of the deal.</a:t>
            </a:r>
            <a:endParaRPr lang="en-US" sz="1450" dirty="0"/>
          </a:p>
        </p:txBody>
      </p:sp>
      <p:pic>
        <p:nvPicPr>
          <p:cNvPr id="4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6848" y="6199632"/>
            <a:ext cx="310896" cy="310896"/>
          </a:xfrm>
          <a:prstGeom prst="rect">
            <a:avLst/>
          </a:prstGeom>
        </p:spPr>
      </p:pic>
      <p:sp>
        <p:nvSpPr>
          <p:cNvPr id="45" name="Text 42"/>
          <p:cNvSpPr/>
          <p:nvPr/>
        </p:nvSpPr>
        <p:spPr>
          <a:xfrm>
            <a:off x="10881360" y="6199632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E8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40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TRACTION &amp; MARKET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85800" y="77724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256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in Sri Lanka. Earning revenue.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2487168" cy="1481328"/>
          </a:xfrm>
          <a:prstGeom prst="roundRect">
            <a:avLst>
              <a:gd name="adj" fmla="val 7407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5" name="Text 3"/>
          <p:cNvSpPr/>
          <p:nvPr/>
        </p:nvSpPr>
        <p:spPr>
          <a:xfrm>
            <a:off x="941832" y="1874520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941832" y="257860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Businesses listed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392424" y="1691640"/>
            <a:ext cx="2487168" cy="1481328"/>
          </a:xfrm>
          <a:prstGeom prst="roundRect">
            <a:avLst>
              <a:gd name="adj" fmla="val 7407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8" name="Text 6"/>
          <p:cNvSpPr/>
          <p:nvPr/>
        </p:nvSpPr>
        <p:spPr>
          <a:xfrm>
            <a:off x="3648456" y="1874520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648456" y="257860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Verified &amp; valued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099048" y="1691640"/>
            <a:ext cx="2487168" cy="1481328"/>
          </a:xfrm>
          <a:prstGeom prst="roundRect">
            <a:avLst>
              <a:gd name="adj" fmla="val 7407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1" name="Text 9"/>
          <p:cNvSpPr/>
          <p:nvPr/>
        </p:nvSpPr>
        <p:spPr>
          <a:xfrm>
            <a:off x="6355080" y="1874520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LKR2B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355080" y="257860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 value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805672" y="1691640"/>
            <a:ext cx="2487168" cy="1481328"/>
          </a:xfrm>
          <a:prstGeom prst="roundRect">
            <a:avLst>
              <a:gd name="adj" fmla="val 7407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4" name="Text 12"/>
          <p:cNvSpPr/>
          <p:nvPr/>
        </p:nvSpPr>
        <p:spPr>
          <a:xfrm>
            <a:off x="9061704" y="1874520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E9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9061704" y="257860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Paying customers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85800" y="3401568"/>
            <a:ext cx="5239512" cy="2286000"/>
          </a:xfrm>
          <a:prstGeom prst="roundRect">
            <a:avLst>
              <a:gd name="adj" fmla="val 4800"/>
            </a:avLst>
          </a:prstGeom>
          <a:solidFill>
            <a:srgbClr val="133C68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7" name="Text 15"/>
          <p:cNvSpPr/>
          <p:nvPr/>
        </p:nvSpPr>
        <p:spPr>
          <a:xfrm>
            <a:off x="1005840" y="3611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EARN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 rot="2700000">
            <a:off x="1005840" y="4142232"/>
            <a:ext cx="137160" cy="137160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9" name="Text 17"/>
          <p:cNvSpPr/>
          <p:nvPr/>
        </p:nvSpPr>
        <p:spPr>
          <a:xfrm>
            <a:off x="1353312" y="3986784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 &amp; valuation packages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353312" y="4242816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before a deal ever closes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 rot="2700000">
            <a:off x="1005840" y="4709160"/>
            <a:ext cx="137160" cy="137160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22" name="Text 20"/>
          <p:cNvSpPr/>
          <p:nvPr/>
        </p:nvSpPr>
        <p:spPr>
          <a:xfrm>
            <a:off x="1353312" y="4553712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CIM and advisory products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353312" y="4809744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priced per output, not per deal size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 rot="2700000">
            <a:off x="1005840" y="5276088"/>
            <a:ext cx="137160" cy="137160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25" name="Text 23"/>
          <p:cNvSpPr/>
          <p:nvPr/>
        </p:nvSpPr>
        <p:spPr>
          <a:xfrm>
            <a:off x="1353312" y="512064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Featured placement &amp; investor access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1353312" y="5376672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recurring marketplace revenue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6263640" y="3401568"/>
            <a:ext cx="5239512" cy="2286000"/>
          </a:xfrm>
          <a:prstGeom prst="roundRect">
            <a:avLst>
              <a:gd name="adj" fmla="val 4800"/>
            </a:avLst>
          </a:prstGeom>
          <a:solidFill>
            <a:srgbClr val="133C68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28" name="Text 26"/>
          <p:cNvSpPr/>
          <p:nvPr/>
        </p:nvSpPr>
        <p:spPr>
          <a:xfrm>
            <a:off x="6583680" y="3611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GOES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 rot="2700000">
            <a:off x="6583680" y="4142232"/>
            <a:ext cx="137160" cy="137160"/>
          </a:xfrm>
          <a:prstGeom prst="rect">
            <a:avLst/>
          </a:prstGeom>
          <a:solidFill>
            <a:srgbClr val="3BA9F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30" name="Text 28"/>
          <p:cNvSpPr/>
          <p:nvPr/>
        </p:nvSpPr>
        <p:spPr>
          <a:xfrm>
            <a:off x="6931152" y="3986784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Sri Lanka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6931152" y="4242816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1M+ MSMEs · proving the engine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 rot="2700000">
            <a:off x="6583680" y="4709160"/>
            <a:ext cx="137160" cy="137160"/>
          </a:xfrm>
          <a:prstGeom prst="rect">
            <a:avLst/>
          </a:prstGeom>
          <a:solidFill>
            <a:srgbClr val="7CC8FA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33" name="Text 31"/>
          <p:cNvSpPr/>
          <p:nvPr/>
        </p:nvSpPr>
        <p:spPr>
          <a:xfrm>
            <a:off x="6931152" y="4553712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South Asia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6931152" y="4809744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India, Bangladesh, Pakistan · 2027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 rot="2700000">
            <a:off x="6583680" y="5276088"/>
            <a:ext cx="137160" cy="137160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36" name="Text 34"/>
          <p:cNvSpPr/>
          <p:nvPr/>
        </p:nvSpPr>
        <p:spPr>
          <a:xfrm>
            <a:off x="6931152" y="512064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Emerging markets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31152" y="5376672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$5.7T gap, the same playbook</a:t>
            </a:r>
            <a:endParaRPr lang="en-US" sz="1150" dirty="0"/>
          </a:p>
        </p:txBody>
      </p:sp>
      <p:sp>
        <p:nvSpPr>
          <p:cNvPr id="38" name="Text 36"/>
          <p:cNvSpPr/>
          <p:nvPr/>
        </p:nvSpPr>
        <p:spPr>
          <a:xfrm>
            <a:off x="685800" y="58978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7CC8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Sri Lanka is not the market. It is the proof that the model works where deals are smallest and trust is scarcest.</a:t>
            </a:r>
            <a:endParaRPr lang="en-US" sz="1350" dirty="0"/>
          </a:p>
        </p:txBody>
      </p:sp>
      <p:pic>
        <p:nvPicPr>
          <p:cNvPr id="3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6848" y="6199632"/>
            <a:ext cx="310896" cy="310896"/>
          </a:xfrm>
          <a:prstGeom prst="rect">
            <a:avLst/>
          </a:prstGeom>
        </p:spPr>
      </p:pic>
      <p:sp>
        <p:nvSpPr>
          <p:cNvPr id="40" name="Text 37"/>
          <p:cNvSpPr/>
          <p:nvPr/>
        </p:nvSpPr>
        <p:spPr>
          <a:xfrm>
            <a:off x="10881360" y="6199632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E8C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9235440" y="4023360"/>
            <a:ext cx="2926080" cy="2926080"/>
          </a:xfrm>
          <a:prstGeom prst="rect">
            <a:avLst/>
          </a:prstGeom>
          <a:solidFill>
            <a:srgbClr val="1B74C4">
              <a:alpha val="14000"/>
            </a:srgbClr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3" name="Text 1"/>
          <p:cNvSpPr/>
          <p:nvPr/>
        </p:nvSpPr>
        <p:spPr>
          <a:xfrm>
            <a:off x="685800" y="4114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40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ASK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85800" y="86868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raising LKR20M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85800" y="1664208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turn a working Sri Lankan marketplace into the capital-readiness layer for emerging-market SMEs.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85800" y="2395728"/>
            <a:ext cx="3310128" cy="1874520"/>
          </a:xfrm>
          <a:prstGeom prst="roundRect">
            <a:avLst>
              <a:gd name="adj" fmla="val 5854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7" name="Text 5"/>
          <p:cNvSpPr/>
          <p:nvPr/>
        </p:nvSpPr>
        <p:spPr>
          <a:xfrm>
            <a:off x="978408" y="2560320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978408" y="3054096"/>
            <a:ext cx="27249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&amp; engineering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978408" y="3383280"/>
            <a:ext cx="27249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Deepen the valuation and verification models; multi-currency, multi-jurisdiction.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325112" y="2395728"/>
            <a:ext cx="3310128" cy="1874520"/>
          </a:xfrm>
          <a:prstGeom prst="roundRect">
            <a:avLst>
              <a:gd name="adj" fmla="val 5854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1" name="Text 9"/>
          <p:cNvSpPr/>
          <p:nvPr/>
        </p:nvSpPr>
        <p:spPr>
          <a:xfrm>
            <a:off x="4617720" y="2560320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35%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4617720" y="3054096"/>
            <a:ext cx="27249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network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617720" y="3383280"/>
            <a:ext cx="27249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the buy side  diaspora, family offices, regional PE and DFIs.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7964424" y="2395728"/>
            <a:ext cx="3310128" cy="1874520"/>
          </a:xfrm>
          <a:prstGeom prst="roundRect">
            <a:avLst>
              <a:gd name="adj" fmla="val 5854"/>
            </a:avLst>
          </a:prstGeom>
          <a:solidFill>
            <a:srgbClr val="0F3055"/>
          </a:solidFill>
          <a:ln/>
        </p:spPr>
        <p:txBody>
          <a:bodyPr/>
          <a:lstStyle/>
          <a:p>
            <a:endParaRPr lang="en-LK"/>
          </a:p>
        </p:txBody>
      </p:sp>
      <p:sp>
        <p:nvSpPr>
          <p:cNvPr id="15" name="Text 13"/>
          <p:cNvSpPr/>
          <p:nvPr/>
        </p:nvSpPr>
        <p:spPr>
          <a:xfrm>
            <a:off x="8257032" y="2560320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25%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8257032" y="3054096"/>
            <a:ext cx="27249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expansion market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257032" y="3383280"/>
            <a:ext cx="27249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 the playbook to one South Asian market in 2027.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85800" y="4681728"/>
            <a:ext cx="10817352" cy="0"/>
          </a:xfrm>
          <a:prstGeom prst="line">
            <a:avLst/>
          </a:prstGeom>
          <a:noFill/>
          <a:ln w="12700">
            <a:solidFill>
              <a:srgbClr val="1E3F63"/>
            </a:solidFill>
            <a:prstDash val="solid"/>
          </a:ln>
        </p:spPr>
        <p:txBody>
          <a:bodyPr/>
          <a:lstStyle/>
          <a:p>
            <a:endParaRPr lang="en-LK"/>
          </a:p>
        </p:txBody>
      </p:sp>
      <p:sp>
        <p:nvSpPr>
          <p:cNvPr id="19" name="Text 17"/>
          <p:cNvSpPr/>
          <p:nvPr/>
        </p:nvSpPr>
        <p:spPr>
          <a:xfrm>
            <a:off x="685800" y="4892040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Millions of businesses across Asia are worth something.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685800" y="5303520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3BA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building the machine that lets them prove it.</a:t>
            </a:r>
            <a:endParaRPr lang="en-US" sz="2400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5943600"/>
            <a:ext cx="2377440" cy="594360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3657600" y="5943600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Nuwan De Silva  ·  Founder</a:t>
            </a:r>
            <a:endParaRPr lang="en-US" sz="12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/>
              </a:rPr>
              <a:t>connect@capraise.lk</a:t>
            </a:r>
            <a:r>
              <a:rPr lang="en-US" sz="1200" dirty="0">
                <a:solidFill>
                  <a:srgbClr val="9DB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capraise.lk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1130</TotalTime>
  <Words>1025</Words>
  <Application>Microsoft Macintosh PowerPoint</Application>
  <PresentationFormat>Widescreen</PresentationFormat>
  <Paragraphs>165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CapRaise.lk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CapRaise — AsiaBerlin Summit 2026</dc:title>
  <dc:subject>PptxGenJS Presentation</dc:subject>
  <dc:creator>Nuwan De Silva</dc:creator>
  <cp:lastModifiedBy>Nuwan De Silva</cp:lastModifiedBy>
  <cp:revision>4</cp:revision>
  <dcterms:created xsi:type="dcterms:W3CDTF">2026-07-28T05:30:56Z</dcterms:created>
  <dcterms:modified xsi:type="dcterms:W3CDTF">2026-07-30T05:47:13Z</dcterms:modified>
</cp:coreProperties>
</file>