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82"/>
  </p:notesMasterIdLst>
  <p:sldIdLst>
    <p:sldId id="256" r:id="rId2"/>
    <p:sldId id="259" r:id="rId3"/>
    <p:sldId id="260" r:id="rId4"/>
    <p:sldId id="261" r:id="rId5"/>
    <p:sldId id="262" r:id="rId6"/>
    <p:sldId id="297" r:id="rId7"/>
    <p:sldId id="298" r:id="rId8"/>
    <p:sldId id="283" r:id="rId9"/>
    <p:sldId id="300" r:id="rId10"/>
    <p:sldId id="301" r:id="rId11"/>
    <p:sldId id="302" r:id="rId12"/>
    <p:sldId id="303" r:id="rId13"/>
    <p:sldId id="274" r:id="rId14"/>
    <p:sldId id="288" r:id="rId15"/>
    <p:sldId id="267" r:id="rId16"/>
    <p:sldId id="282" r:id="rId17"/>
    <p:sldId id="304" r:id="rId18"/>
    <p:sldId id="305" r:id="rId19"/>
    <p:sldId id="306" r:id="rId20"/>
    <p:sldId id="312" r:id="rId21"/>
    <p:sldId id="313" r:id="rId22"/>
    <p:sldId id="314" r:id="rId23"/>
    <p:sldId id="317" r:id="rId24"/>
    <p:sldId id="315" r:id="rId25"/>
    <p:sldId id="318" r:id="rId26"/>
    <p:sldId id="319" r:id="rId27"/>
    <p:sldId id="320" r:id="rId28"/>
    <p:sldId id="321" r:id="rId29"/>
    <p:sldId id="324" r:id="rId30"/>
    <p:sldId id="307" r:id="rId31"/>
    <p:sldId id="322" r:id="rId32"/>
    <p:sldId id="323" r:id="rId33"/>
    <p:sldId id="325" r:id="rId34"/>
    <p:sldId id="326" r:id="rId35"/>
    <p:sldId id="327" r:id="rId36"/>
    <p:sldId id="328" r:id="rId37"/>
    <p:sldId id="329" r:id="rId38"/>
    <p:sldId id="330" r:id="rId39"/>
    <p:sldId id="331" r:id="rId40"/>
    <p:sldId id="335" r:id="rId41"/>
    <p:sldId id="332" r:id="rId42"/>
    <p:sldId id="333" r:id="rId43"/>
    <p:sldId id="334" r:id="rId44"/>
    <p:sldId id="336" r:id="rId45"/>
    <p:sldId id="337" r:id="rId46"/>
    <p:sldId id="338" r:id="rId47"/>
    <p:sldId id="339" r:id="rId48"/>
    <p:sldId id="340" r:id="rId49"/>
    <p:sldId id="341" r:id="rId50"/>
    <p:sldId id="342" r:id="rId51"/>
    <p:sldId id="343" r:id="rId52"/>
    <p:sldId id="344" r:id="rId53"/>
    <p:sldId id="345" r:id="rId54"/>
    <p:sldId id="346" r:id="rId55"/>
    <p:sldId id="347" r:id="rId56"/>
    <p:sldId id="348" r:id="rId57"/>
    <p:sldId id="349" r:id="rId58"/>
    <p:sldId id="350" r:id="rId59"/>
    <p:sldId id="351" r:id="rId60"/>
    <p:sldId id="354" r:id="rId61"/>
    <p:sldId id="353" r:id="rId62"/>
    <p:sldId id="355" r:id="rId63"/>
    <p:sldId id="356" r:id="rId64"/>
    <p:sldId id="357" r:id="rId65"/>
    <p:sldId id="358" r:id="rId66"/>
    <p:sldId id="361" r:id="rId67"/>
    <p:sldId id="362" r:id="rId68"/>
    <p:sldId id="363" r:id="rId69"/>
    <p:sldId id="364" r:id="rId70"/>
    <p:sldId id="365" r:id="rId71"/>
    <p:sldId id="367" r:id="rId72"/>
    <p:sldId id="369" r:id="rId73"/>
    <p:sldId id="368" r:id="rId74"/>
    <p:sldId id="370" r:id="rId75"/>
    <p:sldId id="371" r:id="rId76"/>
    <p:sldId id="373" r:id="rId77"/>
    <p:sldId id="374" r:id="rId78"/>
    <p:sldId id="270" r:id="rId79"/>
    <p:sldId id="284" r:id="rId80"/>
    <p:sldId id="376" r:id="rId81"/>
  </p:sldIdLst>
  <p:sldSz cx="9144000" cy="5143500" type="screen16x9"/>
  <p:notesSz cx="6858000" cy="9144000"/>
  <p:embeddedFontLst>
    <p:embeddedFont>
      <p:font typeface="Calibri" panose="020F0502020204030204" pitchFamily="34" charset="0"/>
      <p:regular r:id="rId83"/>
      <p:bold r:id="rId84"/>
      <p:italic r:id="rId85"/>
      <p:boldItalic r:id="rId86"/>
    </p:embeddedFont>
    <p:embeddedFont>
      <p:font typeface="Chivo" panose="020B0604020202020204" charset="0"/>
      <p:regular r:id="rId87"/>
      <p:bold r:id="rId88"/>
      <p:italic r:id="rId89"/>
      <p:boldItalic r:id="rId90"/>
    </p:embeddedFont>
    <p:embeddedFont>
      <p:font typeface="Roboto Slab" pitchFamily="2" charset="0"/>
      <p:regular r:id="rId91"/>
      <p:bold r:id="rId92"/>
    </p:embeddedFont>
    <p:embeddedFont>
      <p:font typeface="Segoe UI Semilight" panose="020B0402040204020203" pitchFamily="34" charset="0"/>
      <p:regular r:id="rId93"/>
      <p:italic r:id="rId94"/>
    </p:embeddedFont>
    <p:embeddedFont>
      <p:font typeface="Source Sans Pro" panose="020B0503030403020204" pitchFamily="34" charset="0"/>
      <p:regular r:id="rId95"/>
      <p:bold r:id="rId96"/>
      <p:italic r:id="rId97"/>
      <p:boldItalic r:id="rId98"/>
    </p:embeddedFont>
    <p:embeddedFont>
      <p:font typeface="Ubuntu" panose="020B0504030602030204" pitchFamily="34" charset="0"/>
      <p:regular r:id="rId99"/>
      <p:bold r:id="rId100"/>
      <p:italic r:id="rId101"/>
      <p:boldItalic r:id="rId10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1FB10D-A61A-4DE4-8506-F670E7A89527}">
  <a:tblStyle styleId="{701FB10D-A61A-4DE4-8506-F670E7A8952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398DAF6-0271-4389-B3DC-BA433CC306D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8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2.fntdata"/><Relationship Id="rId89" Type="http://schemas.openxmlformats.org/officeDocument/2006/relationships/font" Target="fonts/font7.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0.fntdata"/><Relationship Id="rId5" Type="http://schemas.openxmlformats.org/officeDocument/2006/relationships/slide" Target="slides/slide4.xml"/><Relationship Id="rId90" Type="http://schemas.openxmlformats.org/officeDocument/2006/relationships/font" Target="fonts/font8.fntdata"/><Relationship Id="rId95" Type="http://schemas.openxmlformats.org/officeDocument/2006/relationships/font" Target="fonts/font1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1.fntdata"/><Relationship Id="rId88" Type="http://schemas.openxmlformats.org/officeDocument/2006/relationships/font" Target="fonts/font6.fntdata"/><Relationship Id="rId91" Type="http://schemas.openxmlformats.org/officeDocument/2006/relationships/font" Target="fonts/font9.fntdata"/><Relationship Id="rId96"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4.fntdata"/><Relationship Id="rId94" Type="http://schemas.openxmlformats.org/officeDocument/2006/relationships/font" Target="fonts/font12.fntdata"/><Relationship Id="rId99" Type="http://schemas.openxmlformats.org/officeDocument/2006/relationships/font" Target="fonts/font17.fntdata"/><Relationship Id="rId10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5.fntdata"/><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5.fntdata"/><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8.fntdata"/><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1.fntdata"/><Relationship Id="rId98" Type="http://schemas.openxmlformats.org/officeDocument/2006/relationships/font" Target="fonts/font16.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6944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4091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abf1dbd179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abf1dbd179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5537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6838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5277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5600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abf1dbd179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abf1dbd179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abf1dbd17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abf1dbd17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274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9151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0983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8059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71711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0568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191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8691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7447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1566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2331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8091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abf1dbd17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abf1dbd17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34736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42866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9193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56612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5790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17455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7797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3164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48317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53989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90358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abf1dbd17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abf1dbd17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4600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1323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55890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43022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67742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0871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37097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71995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46806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31302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108047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53622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3587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3466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51704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03821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15328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5207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02122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55613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61715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84428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60178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25601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97576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82311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77058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52499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71478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45511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abf1dbd17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abf1dbd17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30188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44135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6424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70526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79586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8415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abf1dbd17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abf1dbd17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13789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abf1dbd179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abf1dbd179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abf1dbd17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abf1dbd17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280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700185" y="1991850"/>
            <a:ext cx="58074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5800"/>
              <a:buNone/>
              <a:defRPr sz="5800" b="1"/>
            </a:lvl1pPr>
            <a:lvl2pPr lvl="1">
              <a:spcBef>
                <a:spcPts val="0"/>
              </a:spcBef>
              <a:spcAft>
                <a:spcPts val="0"/>
              </a:spcAft>
              <a:buSzPts val="5800"/>
              <a:buNone/>
              <a:defRPr sz="5800" b="1"/>
            </a:lvl2pPr>
            <a:lvl3pPr lvl="2">
              <a:spcBef>
                <a:spcPts val="0"/>
              </a:spcBef>
              <a:spcAft>
                <a:spcPts val="0"/>
              </a:spcAft>
              <a:buSzPts val="5800"/>
              <a:buNone/>
              <a:defRPr sz="5800" b="1"/>
            </a:lvl3pPr>
            <a:lvl4pPr lvl="3">
              <a:spcBef>
                <a:spcPts val="0"/>
              </a:spcBef>
              <a:spcAft>
                <a:spcPts val="0"/>
              </a:spcAft>
              <a:buSzPts val="5800"/>
              <a:buNone/>
              <a:defRPr sz="5800" b="1"/>
            </a:lvl4pPr>
            <a:lvl5pPr lvl="4">
              <a:spcBef>
                <a:spcPts val="0"/>
              </a:spcBef>
              <a:spcAft>
                <a:spcPts val="0"/>
              </a:spcAft>
              <a:buSzPts val="5800"/>
              <a:buNone/>
              <a:defRPr sz="5800" b="1"/>
            </a:lvl5pPr>
            <a:lvl6pPr lvl="5">
              <a:spcBef>
                <a:spcPts val="0"/>
              </a:spcBef>
              <a:spcAft>
                <a:spcPts val="0"/>
              </a:spcAft>
              <a:buSzPts val="5800"/>
              <a:buNone/>
              <a:defRPr sz="5800" b="1"/>
            </a:lvl6pPr>
            <a:lvl7pPr lvl="6">
              <a:spcBef>
                <a:spcPts val="0"/>
              </a:spcBef>
              <a:spcAft>
                <a:spcPts val="0"/>
              </a:spcAft>
              <a:buSzPts val="5800"/>
              <a:buNone/>
              <a:defRPr sz="5800" b="1"/>
            </a:lvl7pPr>
            <a:lvl8pPr lvl="7">
              <a:spcBef>
                <a:spcPts val="0"/>
              </a:spcBef>
              <a:spcAft>
                <a:spcPts val="0"/>
              </a:spcAft>
              <a:buSzPts val="5800"/>
              <a:buNone/>
              <a:defRPr sz="5800" b="1"/>
            </a:lvl8pPr>
            <a:lvl9pPr lvl="8">
              <a:spcBef>
                <a:spcPts val="0"/>
              </a:spcBef>
              <a:spcAft>
                <a:spcPts val="0"/>
              </a:spcAft>
              <a:buSzPts val="5800"/>
              <a:buNone/>
              <a:defRPr sz="5800" b="1"/>
            </a:lvl9pPr>
          </a:lstStyle>
          <a:p>
            <a:endParaRPr/>
          </a:p>
        </p:txBody>
      </p:sp>
      <p:sp>
        <p:nvSpPr>
          <p:cNvPr id="11" name="Google Shape;11;p2"/>
          <p:cNvSpPr/>
          <p:nvPr/>
        </p:nvSpPr>
        <p:spPr>
          <a:xfrm>
            <a:off x="7337531" y="463007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790243" y="4182401"/>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893253" y="3333348"/>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771302" y="4923775"/>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386266" y="50813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479460" y="2703980"/>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61540" y="643097"/>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07235" y="1080863"/>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314019" y="3625322"/>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882858" y="4186761"/>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58313" y="1596559"/>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396483" y="226428"/>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17492" y="2000594"/>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425273" y="387880"/>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014029" y="4567546"/>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3"/>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400"/>
              <a:buNone/>
              <a:defRPr sz="4400" b="1"/>
            </a:lvl1pPr>
            <a:lvl2pPr lvl="1" rtl="0">
              <a:spcBef>
                <a:spcPts val="0"/>
              </a:spcBef>
              <a:spcAft>
                <a:spcPts val="0"/>
              </a:spcAft>
              <a:buSzPts val="4400"/>
              <a:buNone/>
              <a:defRPr sz="4400" b="1"/>
            </a:lvl2pPr>
            <a:lvl3pPr lvl="2" rtl="0">
              <a:spcBef>
                <a:spcPts val="0"/>
              </a:spcBef>
              <a:spcAft>
                <a:spcPts val="0"/>
              </a:spcAft>
              <a:buSzPts val="4400"/>
              <a:buNone/>
              <a:defRPr sz="4400" b="1"/>
            </a:lvl3pPr>
            <a:lvl4pPr lvl="3" rtl="0">
              <a:spcBef>
                <a:spcPts val="0"/>
              </a:spcBef>
              <a:spcAft>
                <a:spcPts val="0"/>
              </a:spcAft>
              <a:buSzPts val="4400"/>
              <a:buNone/>
              <a:defRPr sz="4400" b="1"/>
            </a:lvl4pPr>
            <a:lvl5pPr lvl="4" rtl="0">
              <a:spcBef>
                <a:spcPts val="0"/>
              </a:spcBef>
              <a:spcAft>
                <a:spcPts val="0"/>
              </a:spcAft>
              <a:buSzPts val="4400"/>
              <a:buNone/>
              <a:defRPr sz="4400" b="1"/>
            </a:lvl5pPr>
            <a:lvl6pPr lvl="5" rtl="0">
              <a:spcBef>
                <a:spcPts val="0"/>
              </a:spcBef>
              <a:spcAft>
                <a:spcPts val="0"/>
              </a:spcAft>
              <a:buSzPts val="4400"/>
              <a:buNone/>
              <a:defRPr sz="4400" b="1"/>
            </a:lvl6pPr>
            <a:lvl7pPr lvl="6" rtl="0">
              <a:spcBef>
                <a:spcPts val="0"/>
              </a:spcBef>
              <a:spcAft>
                <a:spcPts val="0"/>
              </a:spcAft>
              <a:buSzPts val="4400"/>
              <a:buNone/>
              <a:defRPr sz="4400" b="1"/>
            </a:lvl7pPr>
            <a:lvl8pPr lvl="7" rtl="0">
              <a:spcBef>
                <a:spcPts val="0"/>
              </a:spcBef>
              <a:spcAft>
                <a:spcPts val="0"/>
              </a:spcAft>
              <a:buSzPts val="4400"/>
              <a:buNone/>
              <a:defRPr sz="4400" b="1"/>
            </a:lvl8pPr>
            <a:lvl9pPr lvl="8" rtl="0">
              <a:spcBef>
                <a:spcPts val="0"/>
              </a:spcBef>
              <a:spcAft>
                <a:spcPts val="0"/>
              </a:spcAft>
              <a:buSzPts val="4400"/>
              <a:buNone/>
              <a:defRPr sz="4400" b="1"/>
            </a:lvl9pPr>
          </a:lstStyle>
          <a:p>
            <a:endParaRPr/>
          </a:p>
        </p:txBody>
      </p:sp>
      <p:sp>
        <p:nvSpPr>
          <p:cNvPr id="28" name="Google Shape;28;p3"/>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a:solidFill>
                  <a:schemeClr val="accent3"/>
                </a:solidFill>
              </a:defRPr>
            </a:lvl1pPr>
            <a:lvl2pPr lvl="1" rtl="0">
              <a:spcBef>
                <a:spcPts val="0"/>
              </a:spcBef>
              <a:spcAft>
                <a:spcPts val="0"/>
              </a:spcAft>
              <a:buClr>
                <a:schemeClr val="accent3"/>
              </a:buClr>
              <a:buSzPts val="3000"/>
              <a:buNone/>
              <a:defRPr sz="3000">
                <a:solidFill>
                  <a:schemeClr val="accent3"/>
                </a:solidFill>
              </a:defRPr>
            </a:lvl2pPr>
            <a:lvl3pPr lvl="2" rtl="0">
              <a:spcBef>
                <a:spcPts val="0"/>
              </a:spcBef>
              <a:spcAft>
                <a:spcPts val="0"/>
              </a:spcAft>
              <a:buClr>
                <a:schemeClr val="accent3"/>
              </a:buClr>
              <a:buSzPts val="3000"/>
              <a:buNone/>
              <a:defRPr sz="3000">
                <a:solidFill>
                  <a:schemeClr val="accent3"/>
                </a:solidFill>
              </a:defRPr>
            </a:lvl3pPr>
            <a:lvl4pPr lvl="3" rtl="0">
              <a:spcBef>
                <a:spcPts val="0"/>
              </a:spcBef>
              <a:spcAft>
                <a:spcPts val="0"/>
              </a:spcAft>
              <a:buClr>
                <a:schemeClr val="accent3"/>
              </a:buClr>
              <a:buSzPts val="3000"/>
              <a:buNone/>
              <a:defRPr sz="3000">
                <a:solidFill>
                  <a:schemeClr val="accent3"/>
                </a:solidFill>
              </a:defRPr>
            </a:lvl4pPr>
            <a:lvl5pPr lvl="4" rtl="0">
              <a:spcBef>
                <a:spcPts val="0"/>
              </a:spcBef>
              <a:spcAft>
                <a:spcPts val="0"/>
              </a:spcAft>
              <a:buClr>
                <a:schemeClr val="accent3"/>
              </a:buClr>
              <a:buSzPts val="3000"/>
              <a:buNone/>
              <a:defRPr sz="3000">
                <a:solidFill>
                  <a:schemeClr val="accent3"/>
                </a:solidFill>
              </a:defRPr>
            </a:lvl5pPr>
            <a:lvl6pPr lvl="5" rtl="0">
              <a:spcBef>
                <a:spcPts val="0"/>
              </a:spcBef>
              <a:spcAft>
                <a:spcPts val="0"/>
              </a:spcAft>
              <a:buClr>
                <a:schemeClr val="accent3"/>
              </a:buClr>
              <a:buSzPts val="3000"/>
              <a:buNone/>
              <a:defRPr sz="3000">
                <a:solidFill>
                  <a:schemeClr val="accent3"/>
                </a:solidFill>
              </a:defRPr>
            </a:lvl6pPr>
            <a:lvl7pPr lvl="6" rtl="0">
              <a:spcBef>
                <a:spcPts val="0"/>
              </a:spcBef>
              <a:spcAft>
                <a:spcPts val="0"/>
              </a:spcAft>
              <a:buClr>
                <a:schemeClr val="accent3"/>
              </a:buClr>
              <a:buSzPts val="3000"/>
              <a:buNone/>
              <a:defRPr sz="3000">
                <a:solidFill>
                  <a:schemeClr val="accent3"/>
                </a:solidFill>
              </a:defRPr>
            </a:lvl7pPr>
            <a:lvl8pPr lvl="7" rtl="0">
              <a:spcBef>
                <a:spcPts val="0"/>
              </a:spcBef>
              <a:spcAft>
                <a:spcPts val="0"/>
              </a:spcAft>
              <a:buClr>
                <a:schemeClr val="accent3"/>
              </a:buClr>
              <a:buSzPts val="3000"/>
              <a:buNone/>
              <a:defRPr sz="3000">
                <a:solidFill>
                  <a:schemeClr val="accent3"/>
                </a:solidFill>
              </a:defRPr>
            </a:lvl8pPr>
            <a:lvl9pPr lvl="8" rtl="0">
              <a:spcBef>
                <a:spcPts val="0"/>
              </a:spcBef>
              <a:spcAft>
                <a:spcPts val="0"/>
              </a:spcAft>
              <a:buClr>
                <a:schemeClr val="accent3"/>
              </a:buClr>
              <a:buSzPts val="3000"/>
              <a:buNone/>
              <a:defRPr sz="3000">
                <a:solidFill>
                  <a:schemeClr val="accent3"/>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9"/>
        <p:cNvGrpSpPr/>
        <p:nvPr/>
      </p:nvGrpSpPr>
      <p:grpSpPr>
        <a:xfrm>
          <a:off x="0" y="0"/>
          <a:ext cx="0" cy="0"/>
          <a:chOff x="0" y="0"/>
          <a:chExt cx="0" cy="0"/>
        </a:xfrm>
      </p:grpSpPr>
      <p:pic>
        <p:nvPicPr>
          <p:cNvPr id="30" name="Google Shape;30;p4"/>
          <p:cNvPicPr preferRelativeResize="0"/>
          <p:nvPr/>
        </p:nvPicPr>
        <p:blipFill rotWithShape="1">
          <a:blip r:embed="rId2">
            <a:alphaModFix/>
          </a:blip>
          <a:srcRect l="19" r="19"/>
          <a:stretch/>
        </p:blipFill>
        <p:spPr>
          <a:xfrm rot="10800000" flipH="1">
            <a:off x="5952" y="0"/>
            <a:ext cx="9140602" cy="5143500"/>
          </a:xfrm>
          <a:prstGeom prst="rect">
            <a:avLst/>
          </a:prstGeom>
          <a:noFill/>
          <a:ln>
            <a:noFill/>
          </a:ln>
        </p:spPr>
      </p:pic>
      <p:sp>
        <p:nvSpPr>
          <p:cNvPr id="31" name="Google Shape;31;p4"/>
          <p:cNvSpPr txBox="1">
            <a:spLocks noGrp="1"/>
          </p:cNvSpPr>
          <p:nvPr>
            <p:ph type="body" idx="1"/>
          </p:nvPr>
        </p:nvSpPr>
        <p:spPr>
          <a:xfrm>
            <a:off x="1215300" y="1723650"/>
            <a:ext cx="6713400" cy="819900"/>
          </a:xfrm>
          <a:prstGeom prst="rect">
            <a:avLst/>
          </a:prstGeom>
        </p:spPr>
        <p:txBody>
          <a:bodyPr spcFirstLastPara="1" wrap="square" lIns="91425" tIns="91425" rIns="91425" bIns="91425" anchor="t" anchorCtr="0">
            <a:noAutofit/>
          </a:bodyPr>
          <a:lstStyle>
            <a:lvl1pPr marL="457200" lvl="0" indent="-457200" algn="ctr" rtl="0">
              <a:spcBef>
                <a:spcPts val="600"/>
              </a:spcBef>
              <a:spcAft>
                <a:spcPts val="0"/>
              </a:spcAft>
              <a:buClr>
                <a:schemeClr val="dk1"/>
              </a:buClr>
              <a:buSzPts val="3600"/>
              <a:buChar char="◎"/>
              <a:defRPr sz="3600" i="1"/>
            </a:lvl1pPr>
            <a:lvl2pPr marL="914400" lvl="1" indent="-457200" algn="ctr" rtl="0">
              <a:spcBef>
                <a:spcPts val="0"/>
              </a:spcBef>
              <a:spcAft>
                <a:spcPts val="0"/>
              </a:spcAft>
              <a:buClr>
                <a:schemeClr val="dk1"/>
              </a:buClr>
              <a:buSzPts val="3600"/>
              <a:buChar char="○"/>
              <a:defRPr sz="3600" i="1"/>
            </a:lvl2pPr>
            <a:lvl3pPr marL="1371600" lvl="2" indent="-457200" algn="ctr" rtl="0">
              <a:spcBef>
                <a:spcPts val="0"/>
              </a:spcBef>
              <a:spcAft>
                <a:spcPts val="0"/>
              </a:spcAft>
              <a:buClr>
                <a:schemeClr val="dk1"/>
              </a:buClr>
              <a:buSzPts val="3600"/>
              <a:buChar char="◉"/>
              <a:defRPr sz="3600" i="1"/>
            </a:lvl3pPr>
            <a:lvl4pPr marL="1828800" lvl="3" indent="-457200" algn="ctr" rtl="0">
              <a:spcBef>
                <a:spcPts val="0"/>
              </a:spcBef>
              <a:spcAft>
                <a:spcPts val="0"/>
              </a:spcAft>
              <a:buSzPts val="3600"/>
              <a:buChar char="●"/>
              <a:defRPr sz="3600" i="1"/>
            </a:lvl4pPr>
            <a:lvl5pPr marL="2286000" lvl="4" indent="-457200" algn="ctr" rtl="0">
              <a:spcBef>
                <a:spcPts val="0"/>
              </a:spcBef>
              <a:spcAft>
                <a:spcPts val="0"/>
              </a:spcAft>
              <a:buSzPts val="3600"/>
              <a:buChar char="○"/>
              <a:defRPr sz="3600" i="1"/>
            </a:lvl5pPr>
            <a:lvl6pPr marL="2743200" lvl="5" indent="-457200" algn="ctr" rtl="0">
              <a:spcBef>
                <a:spcPts val="0"/>
              </a:spcBef>
              <a:spcAft>
                <a:spcPts val="0"/>
              </a:spcAft>
              <a:buSzPts val="3600"/>
              <a:buChar char="■"/>
              <a:defRPr sz="3600" i="1"/>
            </a:lvl6pPr>
            <a:lvl7pPr marL="3200400" lvl="6" indent="-457200" algn="ctr" rtl="0">
              <a:spcBef>
                <a:spcPts val="0"/>
              </a:spcBef>
              <a:spcAft>
                <a:spcPts val="0"/>
              </a:spcAft>
              <a:buSzPts val="3600"/>
              <a:buChar char="●"/>
              <a:defRPr sz="3600" i="1"/>
            </a:lvl7pPr>
            <a:lvl8pPr marL="3657600" lvl="7" indent="-457200" algn="ctr" rtl="0">
              <a:spcBef>
                <a:spcPts val="0"/>
              </a:spcBef>
              <a:spcAft>
                <a:spcPts val="0"/>
              </a:spcAft>
              <a:buSzPts val="3600"/>
              <a:buChar char="○"/>
              <a:defRPr sz="3600" i="1"/>
            </a:lvl8pPr>
            <a:lvl9pPr marL="4114800" lvl="8" indent="-457200" algn="ctr">
              <a:spcBef>
                <a:spcPts val="0"/>
              </a:spcBef>
              <a:spcAft>
                <a:spcPts val="0"/>
              </a:spcAft>
              <a:buSzPts val="3600"/>
              <a:buChar char="■"/>
              <a:defRPr sz="3600" i="1"/>
            </a:lvl9pPr>
          </a:lstStyle>
          <a:p>
            <a:endParaRPr/>
          </a:p>
        </p:txBody>
      </p:sp>
      <p:grpSp>
        <p:nvGrpSpPr>
          <p:cNvPr id="32" name="Google Shape;32;p4"/>
          <p:cNvGrpSpPr/>
          <p:nvPr/>
        </p:nvGrpSpPr>
        <p:grpSpPr>
          <a:xfrm>
            <a:off x="3839646" y="782918"/>
            <a:ext cx="1464573" cy="842707"/>
            <a:chOff x="3593400" y="1729675"/>
            <a:chExt cx="1957200" cy="1123610"/>
          </a:xfrm>
        </p:grpSpPr>
        <p:sp>
          <p:nvSpPr>
            <p:cNvPr id="33" name="Google Shape;33;p4"/>
            <p:cNvSpPr txBox="1"/>
            <p:nvPr/>
          </p:nvSpPr>
          <p:spPr>
            <a:xfrm>
              <a:off x="3593400" y="1729675"/>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a:solidFill>
                    <a:schemeClr val="accent1"/>
                  </a:solidFill>
                  <a:latin typeface="Source Sans Pro"/>
                  <a:ea typeface="Source Sans Pro"/>
                  <a:cs typeface="Source Sans Pro"/>
                  <a:sym typeface="Source Sans Pro"/>
                </a:rPr>
                <a:t>“</a:t>
              </a:r>
              <a:endParaRPr sz="6000" b="1">
                <a:solidFill>
                  <a:schemeClr val="accent1"/>
                </a:solidFill>
                <a:latin typeface="Source Sans Pro"/>
                <a:ea typeface="Source Sans Pro"/>
                <a:cs typeface="Source Sans Pro"/>
                <a:sym typeface="Source Sans Pro"/>
              </a:endParaRPr>
            </a:p>
          </p:txBody>
        </p:sp>
        <p:sp>
          <p:nvSpPr>
            <p:cNvPr id="34" name="Google Shape;34;p4"/>
            <p:cNvSpPr/>
            <p:nvPr/>
          </p:nvSpPr>
          <p:spPr>
            <a:xfrm>
              <a:off x="4025400" y="1760085"/>
              <a:ext cx="1093200" cy="10932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a:off x="4190700" y="1925385"/>
              <a:ext cx="762600" cy="762600"/>
            </a:xfrm>
            <a:prstGeom prst="ellipse">
              <a:avLst/>
            </a:prstGeom>
            <a:noFill/>
            <a:ln w="19050"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6" name="Google Shape;36;p4"/>
          <p:cNvCxnSpPr>
            <a:endCxn id="34" idx="1"/>
          </p:cNvCxnSpPr>
          <p:nvPr/>
        </p:nvCxnSpPr>
        <p:spPr>
          <a:xfrm>
            <a:off x="3750511" y="390297"/>
            <a:ext cx="532200" cy="535500"/>
          </a:xfrm>
          <a:prstGeom prst="straightConnector1">
            <a:avLst/>
          </a:prstGeom>
          <a:noFill/>
          <a:ln w="9525" cap="flat" cmpd="sng">
            <a:solidFill>
              <a:srgbClr val="CFD8DC"/>
            </a:solidFill>
            <a:prstDash val="solid"/>
            <a:round/>
            <a:headEnd type="none" w="med" len="med"/>
            <a:tailEnd type="none" w="med" len="med"/>
          </a:ln>
        </p:spPr>
      </p:cxnSp>
      <p:cxnSp>
        <p:nvCxnSpPr>
          <p:cNvPr id="37" name="Google Shape;37;p4"/>
          <p:cNvCxnSpPr/>
          <p:nvPr/>
        </p:nvCxnSpPr>
        <p:spPr>
          <a:xfrm rot="10800000">
            <a:off x="4362902" y="436125"/>
            <a:ext cx="209100" cy="369600"/>
          </a:xfrm>
          <a:prstGeom prst="straightConnector1">
            <a:avLst/>
          </a:prstGeom>
          <a:noFill/>
          <a:ln w="9525" cap="flat" cmpd="sng">
            <a:solidFill>
              <a:srgbClr val="CFD8DC"/>
            </a:solidFill>
            <a:prstDash val="solid"/>
            <a:round/>
            <a:headEnd type="none" w="med" len="med"/>
            <a:tailEnd type="none" w="med" len="med"/>
          </a:ln>
        </p:spPr>
      </p:cxnSp>
      <p:cxnSp>
        <p:nvCxnSpPr>
          <p:cNvPr id="38" name="Google Shape;38;p4"/>
          <p:cNvCxnSpPr/>
          <p:nvPr/>
        </p:nvCxnSpPr>
        <p:spPr>
          <a:xfrm rot="10800000" flipH="1">
            <a:off x="4704510" y="351930"/>
            <a:ext cx="347100" cy="474600"/>
          </a:xfrm>
          <a:prstGeom prst="straightConnector1">
            <a:avLst/>
          </a:prstGeom>
          <a:noFill/>
          <a:ln w="9525" cap="flat" cmpd="sng">
            <a:solidFill>
              <a:srgbClr val="CFD8DC"/>
            </a:solidFill>
            <a:prstDash val="solid"/>
            <a:round/>
            <a:headEnd type="none" w="med" len="med"/>
            <a:tailEnd type="none" w="med" len="med"/>
          </a:ln>
        </p:spPr>
      </p:cxnSp>
      <p:sp>
        <p:nvSpPr>
          <p:cNvPr id="39" name="Google Shape;39;p4"/>
          <p:cNvSpPr txBox="1">
            <a:spLocks noGrp="1"/>
          </p:cNvSpPr>
          <p:nvPr>
            <p:ph type="sldNum" idx="12"/>
          </p:nvPr>
        </p:nvSpPr>
        <p:spPr>
          <a:xfrm>
            <a:off x="-87" y="4749844"/>
            <a:ext cx="9144000" cy="3936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2" name="Google Shape;42;p5"/>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43" name="Google Shape;43;p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57" name="Google Shape;57;p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1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complete pattern">
  <p:cSld name="BLANK_1">
    <p:bg>
      <p:bgPr>
        <a:blipFill>
          <a:blip r:embed="rId2">
            <a:alphaModFix/>
          </a:blip>
          <a:stretch>
            <a:fillRect/>
          </a:stretch>
        </a:blipFill>
        <a:effectLst/>
      </p:bgPr>
    </p:bg>
    <p:spTree>
      <p:nvGrpSpPr>
        <p:cNvPr id="1" name="Shape 63"/>
        <p:cNvGrpSpPr/>
        <p:nvPr/>
      </p:nvGrpSpPr>
      <p:grpSpPr>
        <a:xfrm>
          <a:off x="0" y="0"/>
          <a:ext cx="0" cy="0"/>
          <a:chOff x="0" y="0"/>
          <a:chExt cx="0" cy="0"/>
        </a:xfrm>
      </p:grpSpPr>
      <p:sp>
        <p:nvSpPr>
          <p:cNvPr id="64" name="Google Shape;64;p11"/>
          <p:cNvSpPr/>
          <p:nvPr/>
        </p:nvSpPr>
        <p:spPr>
          <a:xfrm>
            <a:off x="-26550" y="-14850"/>
            <a:ext cx="9197100" cy="5173200"/>
          </a:xfrm>
          <a:prstGeom prst="rect">
            <a:avLst/>
          </a:prstGeom>
          <a:solidFill>
            <a:srgbClr val="CFD8DC">
              <a:alpha val="49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1"/>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9">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86150" y="308120"/>
            <a:ext cx="7571700" cy="7026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1pPr>
            <a:lvl2pPr lvl="1">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2pPr>
            <a:lvl3pPr lvl="2">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3pPr>
            <a:lvl4pPr lvl="3">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4pPr>
            <a:lvl5pPr lvl="4">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5pPr>
            <a:lvl6pPr lvl="5">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6pPr>
            <a:lvl7pPr lvl="6">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7pPr>
            <a:lvl8pPr lvl="7">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8pPr>
            <a:lvl9pPr lvl="8">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786150" y="1261700"/>
            <a:ext cx="7571700" cy="35736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accent4"/>
              </a:buClr>
              <a:buSzPts val="3000"/>
              <a:buFont typeface="Source Sans Pro"/>
              <a:buChar char="◎"/>
              <a:defRPr sz="3000">
                <a:solidFill>
                  <a:schemeClr val="dk1"/>
                </a:solidFill>
                <a:latin typeface="Source Sans Pro"/>
                <a:ea typeface="Source Sans Pro"/>
                <a:cs typeface="Source Sans Pro"/>
                <a:sym typeface="Source Sans Pro"/>
              </a:defRPr>
            </a:lvl1pPr>
            <a:lvl2pPr marL="914400" lvl="1"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2pPr>
            <a:lvl3pPr marL="1371600" lvl="2"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3pPr>
            <a:lvl4pPr marL="1828800" lvl="3"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043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b="1">
                <a:solidFill>
                  <a:schemeClr val="accent1"/>
                </a:solidFill>
                <a:latin typeface="Source Sans Pro"/>
                <a:ea typeface="Source Sans Pro"/>
                <a:cs typeface="Source Sans Pro"/>
                <a:sym typeface="Source Sans Pro"/>
              </a:defRPr>
            </a:lvl1pPr>
            <a:lvl2pPr lvl="1" algn="r">
              <a:buNone/>
              <a:defRPr sz="1300" b="1">
                <a:solidFill>
                  <a:schemeClr val="accent1"/>
                </a:solidFill>
                <a:latin typeface="Source Sans Pro"/>
                <a:ea typeface="Source Sans Pro"/>
                <a:cs typeface="Source Sans Pro"/>
                <a:sym typeface="Source Sans Pro"/>
              </a:defRPr>
            </a:lvl2pPr>
            <a:lvl3pPr lvl="2" algn="r">
              <a:buNone/>
              <a:defRPr sz="1300" b="1">
                <a:solidFill>
                  <a:schemeClr val="accent1"/>
                </a:solidFill>
                <a:latin typeface="Source Sans Pro"/>
                <a:ea typeface="Source Sans Pro"/>
                <a:cs typeface="Source Sans Pro"/>
                <a:sym typeface="Source Sans Pro"/>
              </a:defRPr>
            </a:lvl3pPr>
            <a:lvl4pPr lvl="3" algn="r">
              <a:buNone/>
              <a:defRPr sz="1300" b="1">
                <a:solidFill>
                  <a:schemeClr val="accent1"/>
                </a:solidFill>
                <a:latin typeface="Source Sans Pro"/>
                <a:ea typeface="Source Sans Pro"/>
                <a:cs typeface="Source Sans Pro"/>
                <a:sym typeface="Source Sans Pro"/>
              </a:defRPr>
            </a:lvl4pPr>
            <a:lvl5pPr lvl="4" algn="r">
              <a:buNone/>
              <a:defRPr sz="1300" b="1">
                <a:solidFill>
                  <a:schemeClr val="accent1"/>
                </a:solidFill>
                <a:latin typeface="Source Sans Pro"/>
                <a:ea typeface="Source Sans Pro"/>
                <a:cs typeface="Source Sans Pro"/>
                <a:sym typeface="Source Sans Pro"/>
              </a:defRPr>
            </a:lvl5pPr>
            <a:lvl6pPr lvl="5" algn="r">
              <a:buNone/>
              <a:defRPr sz="1300" b="1">
                <a:solidFill>
                  <a:schemeClr val="accent1"/>
                </a:solidFill>
                <a:latin typeface="Source Sans Pro"/>
                <a:ea typeface="Source Sans Pro"/>
                <a:cs typeface="Source Sans Pro"/>
                <a:sym typeface="Source Sans Pro"/>
              </a:defRPr>
            </a:lvl6pPr>
            <a:lvl7pPr lvl="6" algn="r">
              <a:buNone/>
              <a:defRPr sz="1300" b="1">
                <a:solidFill>
                  <a:schemeClr val="accent1"/>
                </a:solidFill>
                <a:latin typeface="Source Sans Pro"/>
                <a:ea typeface="Source Sans Pro"/>
                <a:cs typeface="Source Sans Pro"/>
                <a:sym typeface="Source Sans Pro"/>
              </a:defRPr>
            </a:lvl7pPr>
            <a:lvl8pPr lvl="7" algn="r">
              <a:buNone/>
              <a:defRPr sz="1300" b="1">
                <a:solidFill>
                  <a:schemeClr val="accent1"/>
                </a:solidFill>
                <a:latin typeface="Source Sans Pro"/>
                <a:ea typeface="Source Sans Pro"/>
                <a:cs typeface="Source Sans Pro"/>
                <a:sym typeface="Source Sans Pro"/>
              </a:defRPr>
            </a:lvl8pPr>
            <a:lvl9pPr lvl="8" algn="r">
              <a:buNone/>
              <a:defRPr sz="1300" b="1">
                <a:solidFill>
                  <a:schemeClr val="accen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latin typeface="Roboto Slab"/>
              <a:ea typeface="Roboto Slab"/>
              <a:cs typeface="Roboto Slab"/>
              <a:sym typeface="Roboto Slab"/>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4" r:id="rId5"/>
    <p:sldLayoutId id="2147483656" r:id="rId6"/>
    <p:sldLayoutId id="2147483657"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5.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s://apps.microsoft.com/store/detail/fdm-ii-se/9N9RRZ3TR3FB" TargetMode="External"/><Relationship Id="rId5" Type="http://schemas.openxmlformats.org/officeDocument/2006/relationships/hyperlink" Target="https://apps.microsoft.com/store/detail/fdm-ii-fe/9PLZ069MZJKD" TargetMode="Externa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6.xml"/><Relationship Id="rId5" Type="http://schemas.openxmlformats.org/officeDocument/2006/relationships/image" Target="../media/image41.pn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image" Target="../media/image43.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hyperlink" Target="https://apps.microsoft.com/store/detail/fpm-ii-se/9NK90KVC5F12" TargetMode="External"/><Relationship Id="rId5" Type="http://schemas.openxmlformats.org/officeDocument/2006/relationships/hyperlink" Target="https://apps.microsoft.com/store/detail/fpm-ii-fe/9NCR9K18F706" TargetMode="Externa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image" Target="../media/image49.png"/><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6.xml"/><Relationship Id="rId5" Type="http://schemas.openxmlformats.org/officeDocument/2006/relationships/image" Target="../media/image51.png"/><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4.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png"/></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6.xml"/><Relationship Id="rId5" Type="http://schemas.openxmlformats.org/officeDocument/2006/relationships/image" Target="../media/image58.png"/><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5.xml"/><Relationship Id="rId1" Type="http://schemas.openxmlformats.org/officeDocument/2006/relationships/slideLayout" Target="../slideLayouts/slideLayout6.xml"/><Relationship Id="rId5" Type="http://schemas.openxmlformats.org/officeDocument/2006/relationships/image" Target="../media/image62.jpg"/><Relationship Id="rId4" Type="http://schemas.openxmlformats.org/officeDocument/2006/relationships/image" Target="../media/image5.png"/></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8.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2" name="TextBox 1">
            <a:extLst>
              <a:ext uri="{FF2B5EF4-FFF2-40B4-BE49-F238E27FC236}">
                <a16:creationId xmlns:a16="http://schemas.microsoft.com/office/drawing/2014/main" id="{E0EAE18C-D526-AB89-C422-DACFB8B9728C}"/>
              </a:ext>
            </a:extLst>
          </p:cNvPr>
          <p:cNvSpPr txBox="1"/>
          <p:nvPr/>
        </p:nvSpPr>
        <p:spPr>
          <a:xfrm>
            <a:off x="3905573" y="385408"/>
            <a:ext cx="5238427" cy="800219"/>
          </a:xfrm>
          <a:prstGeom prst="rect">
            <a:avLst/>
          </a:prstGeom>
          <a:noFill/>
        </p:spPr>
        <p:txBody>
          <a:bodyPr wrap="square" rtlCol="0">
            <a:spAutoFit/>
          </a:bodyPr>
          <a:lstStyle/>
          <a:p>
            <a:r>
              <a:rPr lang="en-US" sz="3200" dirty="0">
                <a:solidFill>
                  <a:schemeClr val="accent1">
                    <a:lumMod val="75000"/>
                  </a:schemeClr>
                </a:solidFill>
                <a:latin typeface="Segoe UI Semilight" panose="020B0402040204020203" pitchFamily="34" charset="0"/>
                <a:cs typeface="Segoe UI Semilight" panose="020B0402040204020203" pitchFamily="34" charset="0"/>
              </a:rPr>
              <a:t>Post-quantum technologies</a:t>
            </a:r>
            <a:endParaRPr lang="en-US" sz="2400" dirty="0">
              <a:solidFill>
                <a:schemeClr val="accent1">
                  <a:lumMod val="75000"/>
                </a:schemeClr>
              </a:solidFill>
              <a:latin typeface="Segoe UI Semilight" panose="020B0402040204020203" pitchFamily="34" charset="0"/>
              <a:cs typeface="Segoe UI Semilight" panose="020B0402040204020203" pitchFamily="34" charset="0"/>
            </a:endParaRPr>
          </a:p>
          <a:p>
            <a:endParaRPr lang="en-US" dirty="0">
              <a:solidFill>
                <a:schemeClr val="accent1">
                  <a:lumMod val="75000"/>
                </a:schemeClr>
              </a:solidFill>
            </a:endParaRPr>
          </a:p>
        </p:txBody>
      </p:sp>
      <p:sp>
        <p:nvSpPr>
          <p:cNvPr id="4" name="TextBox 3">
            <a:extLst>
              <a:ext uri="{FF2B5EF4-FFF2-40B4-BE49-F238E27FC236}">
                <a16:creationId xmlns:a16="http://schemas.microsoft.com/office/drawing/2014/main" id="{D71C07A4-6E83-722A-076C-A74BB47ECAA7}"/>
              </a:ext>
            </a:extLst>
          </p:cNvPr>
          <p:cNvSpPr txBox="1"/>
          <p:nvPr/>
        </p:nvSpPr>
        <p:spPr>
          <a:xfrm>
            <a:off x="302215" y="4081760"/>
            <a:ext cx="7229961" cy="800219"/>
          </a:xfrm>
          <a:prstGeom prst="rect">
            <a:avLst/>
          </a:prstGeom>
          <a:noFill/>
        </p:spPr>
        <p:txBody>
          <a:bodyPr wrap="square" rtlCol="0">
            <a:spAutoFit/>
          </a:bodyPr>
          <a:lstStyle/>
          <a:p>
            <a:r>
              <a:rPr lang="en-US" sz="3200" dirty="0">
                <a:solidFill>
                  <a:schemeClr val="accent1">
                    <a:lumMod val="75000"/>
                  </a:schemeClr>
                </a:solidFill>
                <a:latin typeface="Segoe UI Semilight" panose="020B0402040204020203" pitchFamily="34" charset="0"/>
                <a:cs typeface="Segoe UI Semilight" panose="020B0402040204020203" pitchFamily="34" charset="0"/>
              </a:rPr>
              <a:t>Reliable</a:t>
            </a:r>
            <a:r>
              <a:rPr lang="en-US" sz="1800" dirty="0">
                <a:solidFill>
                  <a:schemeClr val="accent1">
                    <a:lumMod val="75000"/>
                  </a:schemeClr>
                </a:solidFill>
                <a:latin typeface="Segoe UI Semilight" panose="020B0402040204020203" pitchFamily="34" charset="0"/>
                <a:cs typeface="Segoe UI Semilight" panose="020B0402040204020203" pitchFamily="34" charset="0"/>
              </a:rPr>
              <a:t> </a:t>
            </a:r>
            <a:r>
              <a:rPr lang="en-US" sz="3200" dirty="0">
                <a:solidFill>
                  <a:schemeClr val="accent1">
                    <a:lumMod val="75000"/>
                  </a:schemeClr>
                </a:solidFill>
                <a:latin typeface="Segoe UI Semilight" panose="020B0402040204020203" pitchFamily="34" charset="0"/>
                <a:cs typeface="Segoe UI Semilight" panose="020B0402040204020203" pitchFamily="34" charset="0"/>
              </a:rPr>
              <a:t>protection  &amp; Strong encryption</a:t>
            </a:r>
            <a:endParaRPr lang="en-US" sz="2400" dirty="0">
              <a:solidFill>
                <a:schemeClr val="accent1">
                  <a:lumMod val="75000"/>
                </a:schemeClr>
              </a:solidFill>
              <a:latin typeface="Segoe UI Semilight" panose="020B0402040204020203" pitchFamily="34" charset="0"/>
              <a:cs typeface="Segoe UI Semilight" panose="020B0402040204020203" pitchFamily="34" charset="0"/>
            </a:endParaRPr>
          </a:p>
          <a:p>
            <a:endParaRPr lang="en-US" dirty="0"/>
          </a:p>
        </p:txBody>
      </p:sp>
      <p:sp>
        <p:nvSpPr>
          <p:cNvPr id="5" name="TextBox 4">
            <a:extLst>
              <a:ext uri="{FF2B5EF4-FFF2-40B4-BE49-F238E27FC236}">
                <a16:creationId xmlns:a16="http://schemas.microsoft.com/office/drawing/2014/main" id="{79310AC5-7765-B702-8210-D197217772D0}"/>
              </a:ext>
            </a:extLst>
          </p:cNvPr>
          <p:cNvSpPr txBox="1"/>
          <p:nvPr/>
        </p:nvSpPr>
        <p:spPr>
          <a:xfrm>
            <a:off x="2461648" y="2800026"/>
            <a:ext cx="5238427" cy="523220"/>
          </a:xfrm>
          <a:prstGeom prst="rect">
            <a:avLst/>
          </a:prstGeom>
          <a:noFill/>
        </p:spPr>
        <p:txBody>
          <a:bodyPr wrap="square" rtlCol="0">
            <a:spAutoFit/>
          </a:bodyPr>
          <a:lstStyle/>
          <a:p>
            <a:endParaRPr lang="en-US" dirty="0"/>
          </a:p>
          <a:p>
            <a:endParaRPr lang="en-US" dirty="0"/>
          </a:p>
        </p:txBody>
      </p:sp>
      <p:pic>
        <p:nvPicPr>
          <p:cNvPr id="7" name="Picture 6">
            <a:extLst>
              <a:ext uri="{FF2B5EF4-FFF2-40B4-BE49-F238E27FC236}">
                <a16:creationId xmlns:a16="http://schemas.microsoft.com/office/drawing/2014/main" id="{FD11A6D6-3D75-39E3-CAD3-C9DF5772E467}"/>
              </a:ext>
            </a:extLst>
          </p:cNvPr>
          <p:cNvPicPr>
            <a:picLocks noChangeAspect="1"/>
          </p:cNvPicPr>
          <p:nvPr/>
        </p:nvPicPr>
        <p:blipFill>
          <a:blip r:embed="rId3"/>
          <a:stretch>
            <a:fillRect/>
          </a:stretch>
        </p:blipFill>
        <p:spPr>
          <a:xfrm>
            <a:off x="2805915" y="1185627"/>
            <a:ext cx="2886428" cy="267827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301859" y="917135"/>
            <a:ext cx="7539925" cy="101513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dirty="0">
                <a:solidFill>
                  <a:schemeClr val="bg1">
                    <a:lumMod val="50000"/>
                  </a:schemeClr>
                </a:solidFill>
              </a:rPr>
              <a:t>In a decade where security is a must, you need a solution that cover all your needs.</a:t>
            </a:r>
            <a:endParaRPr sz="2800" dirty="0">
              <a:solidFill>
                <a:schemeClr val="bg1">
                  <a:lumMod val="50000"/>
                </a:schemeClr>
              </a:solidFill>
            </a:endParaRPr>
          </a:p>
        </p:txBody>
      </p:sp>
      <p:sp>
        <p:nvSpPr>
          <p:cNvPr id="2" name="TextBox 1">
            <a:extLst>
              <a:ext uri="{FF2B5EF4-FFF2-40B4-BE49-F238E27FC236}">
                <a16:creationId xmlns:a16="http://schemas.microsoft.com/office/drawing/2014/main" id="{BBADCF33-F0A1-344D-A522-4B624D4BFDC8}"/>
              </a:ext>
            </a:extLst>
          </p:cNvPr>
          <p:cNvSpPr txBox="1"/>
          <p:nvPr/>
        </p:nvSpPr>
        <p:spPr>
          <a:xfrm>
            <a:off x="1743559" y="2134705"/>
            <a:ext cx="7322949" cy="2210285"/>
          </a:xfrm>
          <a:prstGeom prst="rect">
            <a:avLst/>
          </a:prstGeom>
          <a:noFill/>
        </p:spPr>
        <p:txBody>
          <a:bodyPr wrap="square" rtlCol="0">
            <a:spAutoFit/>
          </a:bodyPr>
          <a:lstStyle/>
          <a:p>
            <a:pPr>
              <a:lnSpc>
                <a:spcPct val="107000"/>
              </a:lnSpc>
              <a:spcAft>
                <a:spcPts val="800"/>
              </a:spcAft>
            </a:pPr>
            <a:r>
              <a:rPr lang="en-US" sz="2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What is </a:t>
            </a:r>
            <a:r>
              <a:rPr lang="en-US" sz="28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2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a:t>
            </a:r>
          </a:p>
          <a:p>
            <a:pPr>
              <a:lnSpc>
                <a:spcPct val="107000"/>
              </a:lnSpc>
              <a:spcAft>
                <a:spcPts val="800"/>
              </a:spcAft>
            </a:pPr>
            <a:r>
              <a:rPr lang="en-US" sz="2800"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rPr>
              <a:t>	 What it does?</a:t>
            </a:r>
          </a:p>
          <a:p>
            <a:pPr>
              <a:lnSpc>
                <a:spcPct val="107000"/>
              </a:lnSpc>
              <a:spcAft>
                <a:spcPts val="800"/>
              </a:spcAft>
            </a:pPr>
            <a:r>
              <a:rPr lang="en-US" sz="2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What is consists of?</a:t>
            </a:r>
          </a:p>
          <a:p>
            <a:pPr>
              <a:lnSpc>
                <a:spcPct val="107000"/>
              </a:lnSpc>
              <a:spcAft>
                <a:spcPts val="800"/>
              </a:spcAft>
            </a:pPr>
            <a:r>
              <a:rPr lang="en-US" sz="2800"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rPr>
              <a:t>			Why you need it?</a:t>
            </a:r>
            <a:endParaRPr lang="en-US" sz="2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p:txBody>
      </p:sp>
      <p:pic>
        <p:nvPicPr>
          <p:cNvPr id="3" name="Picture 2">
            <a:extLst>
              <a:ext uri="{FF2B5EF4-FFF2-40B4-BE49-F238E27FC236}">
                <a16:creationId xmlns:a16="http://schemas.microsoft.com/office/drawing/2014/main" id="{3B38905C-9C5B-43CA-30E9-6F5E4B8DFEE4}"/>
              </a:ext>
            </a:extLst>
          </p:cNvPr>
          <p:cNvPicPr>
            <a:picLocks noChangeAspect="1"/>
          </p:cNvPicPr>
          <p:nvPr/>
        </p:nvPicPr>
        <p:blipFill>
          <a:blip r:embed="rId3"/>
          <a:stretch>
            <a:fillRect/>
          </a:stretch>
        </p:blipFill>
        <p:spPr>
          <a:xfrm>
            <a:off x="118552" y="4228250"/>
            <a:ext cx="723789" cy="824315"/>
          </a:xfrm>
          <a:prstGeom prst="rect">
            <a:avLst/>
          </a:prstGeom>
        </p:spPr>
      </p:pic>
      <p:pic>
        <p:nvPicPr>
          <p:cNvPr id="4" name="Picture 3">
            <a:extLst>
              <a:ext uri="{FF2B5EF4-FFF2-40B4-BE49-F238E27FC236}">
                <a16:creationId xmlns:a16="http://schemas.microsoft.com/office/drawing/2014/main" id="{3860D672-30F0-E9C5-438F-5556227C3071}"/>
              </a:ext>
            </a:extLst>
          </p:cNvPr>
          <p:cNvPicPr>
            <a:picLocks noChangeAspect="1"/>
          </p:cNvPicPr>
          <p:nvPr/>
        </p:nvPicPr>
        <p:blipFill>
          <a:blip r:embed="rId4"/>
          <a:stretch>
            <a:fillRect/>
          </a:stretch>
        </p:blipFill>
        <p:spPr>
          <a:xfrm>
            <a:off x="8079171" y="4266217"/>
            <a:ext cx="773884" cy="7180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body" idx="1"/>
          </p:nvPr>
        </p:nvSpPr>
        <p:spPr>
          <a:xfrm>
            <a:off x="1215300" y="1723650"/>
            <a:ext cx="6713400" cy="8199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US" dirty="0">
                <a:solidFill>
                  <a:schemeClr val="bg1">
                    <a:lumMod val="50000"/>
                  </a:schemeClr>
                </a:solidFill>
              </a:rPr>
              <a:t>The problem about modern society is that everyone want to know everyone's secrets.</a:t>
            </a:r>
            <a:endParaRPr dirty="0">
              <a:solidFill>
                <a:schemeClr val="bg1">
                  <a:lumMod val="50000"/>
                </a:schemeClr>
              </a:solidFill>
            </a:endParaRPr>
          </a:p>
        </p:txBody>
      </p:sp>
      <p:pic>
        <p:nvPicPr>
          <p:cNvPr id="2" name="Picture 1">
            <a:extLst>
              <a:ext uri="{FF2B5EF4-FFF2-40B4-BE49-F238E27FC236}">
                <a16:creationId xmlns:a16="http://schemas.microsoft.com/office/drawing/2014/main" id="{1D42BF8C-5636-6E31-5E34-91AECB8C70EA}"/>
              </a:ext>
            </a:extLst>
          </p:cNvPr>
          <p:cNvPicPr>
            <a:picLocks noChangeAspect="1"/>
          </p:cNvPicPr>
          <p:nvPr/>
        </p:nvPicPr>
        <p:blipFill>
          <a:blip r:embed="rId3"/>
          <a:stretch>
            <a:fillRect/>
          </a:stretch>
        </p:blipFill>
        <p:spPr>
          <a:xfrm>
            <a:off x="8079171" y="4266217"/>
            <a:ext cx="773884" cy="718075"/>
          </a:xfrm>
          <a:prstGeom prst="rect">
            <a:avLst/>
          </a:prstGeom>
        </p:spPr>
      </p:pic>
      <p:pic>
        <p:nvPicPr>
          <p:cNvPr id="3" name="Picture 2">
            <a:extLst>
              <a:ext uri="{FF2B5EF4-FFF2-40B4-BE49-F238E27FC236}">
                <a16:creationId xmlns:a16="http://schemas.microsoft.com/office/drawing/2014/main" id="{97F8D935-B806-B6AF-0BA9-D0A7E9715735}"/>
              </a:ext>
            </a:extLst>
          </p:cNvPr>
          <p:cNvPicPr>
            <a:picLocks noChangeAspect="1"/>
          </p:cNvPicPr>
          <p:nvPr/>
        </p:nvPicPr>
        <p:blipFill>
          <a:blip r:embed="rId4"/>
          <a:stretch>
            <a:fillRect/>
          </a:stretch>
        </p:blipFill>
        <p:spPr>
          <a:xfrm>
            <a:off x="118552" y="4228250"/>
            <a:ext cx="723789" cy="824315"/>
          </a:xfrm>
          <a:prstGeom prst="rect">
            <a:avLst/>
          </a:prstGeom>
        </p:spPr>
      </p:pic>
      <p:sp>
        <p:nvSpPr>
          <p:cNvPr id="4" name="TextBox 3">
            <a:extLst>
              <a:ext uri="{FF2B5EF4-FFF2-40B4-BE49-F238E27FC236}">
                <a16:creationId xmlns:a16="http://schemas.microsoft.com/office/drawing/2014/main" id="{D4025538-475F-8E46-BD5E-4822D8D8654C}"/>
              </a:ext>
            </a:extLst>
          </p:cNvPr>
          <p:cNvSpPr txBox="1"/>
          <p:nvPr/>
        </p:nvSpPr>
        <p:spPr>
          <a:xfrm>
            <a:off x="3719595" y="3696350"/>
            <a:ext cx="2463455" cy="307777"/>
          </a:xfrm>
          <a:prstGeom prst="rect">
            <a:avLst/>
          </a:prstGeom>
          <a:noFill/>
        </p:spPr>
        <p:txBody>
          <a:bodyPr wrap="square" rtlCol="0">
            <a:spAutoFit/>
          </a:bodyPr>
          <a:lstStyle/>
          <a:p>
            <a:r>
              <a:rPr lang="en-US" i="1" dirty="0">
                <a:solidFill>
                  <a:schemeClr val="tx2">
                    <a:lumMod val="50000"/>
                  </a:schemeClr>
                </a:solidFill>
                <a:latin typeface="Segoe UI Semilight" panose="020B0402040204020203" pitchFamily="34" charset="0"/>
                <a:cs typeface="Segoe UI Semilight" panose="020B0402040204020203" pitchFamily="34" charset="0"/>
              </a:rPr>
              <a:t>Unknown author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7"/>
          <p:cNvSpPr txBox="1">
            <a:spLocks noGrp="1"/>
          </p:cNvSpPr>
          <p:nvPr>
            <p:ph type="title"/>
          </p:nvPr>
        </p:nvSpPr>
        <p:spPr>
          <a:xfrm>
            <a:off x="786150" y="277123"/>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solidFill>
                  <a:schemeClr val="bg1">
                    <a:lumMod val="50000"/>
                  </a:schemeClr>
                </a:solidFill>
              </a:rPr>
              <a:t>In today global digital world threats are everywhere:</a:t>
            </a:r>
            <a:endParaRPr dirty="0">
              <a:solidFill>
                <a:schemeClr val="bg1">
                  <a:lumMod val="50000"/>
                </a:schemeClr>
              </a:solidFill>
            </a:endParaRPr>
          </a:p>
        </p:txBody>
      </p:sp>
      <p:sp>
        <p:nvSpPr>
          <p:cNvPr id="111" name="Google Shape;111;p17"/>
          <p:cNvSpPr txBox="1">
            <a:spLocks noGrp="1"/>
          </p:cNvSpPr>
          <p:nvPr>
            <p:ph type="body" idx="1"/>
          </p:nvPr>
        </p:nvSpPr>
        <p:spPr>
          <a:xfrm>
            <a:off x="786150" y="1277278"/>
            <a:ext cx="7571700" cy="3573600"/>
          </a:xfrm>
          <a:prstGeom prst="rect">
            <a:avLst/>
          </a:prstGeom>
        </p:spPr>
        <p:txBody>
          <a:bodyPr spcFirstLastPara="1" wrap="square" lIns="91425" tIns="91425" rIns="91425" bIns="91425" anchor="t" anchorCtr="0">
            <a:noAutofit/>
          </a:bodyPr>
          <a:lstStyle/>
          <a:p>
            <a:pPr>
              <a:buClr>
                <a:schemeClr val="bg1">
                  <a:lumMod val="50000"/>
                </a:schemeClr>
              </a:buClr>
              <a:buFont typeface="Arial" panose="020B0604020202020204" pitchFamily="34" charset="0"/>
              <a:buChar char="•"/>
            </a:pPr>
            <a:r>
              <a:rPr lang="en" sz="1800" dirty="0">
                <a:solidFill>
                  <a:schemeClr val="accent1">
                    <a:lumMod val="75000"/>
                  </a:schemeClr>
                </a:solidFill>
                <a:latin typeface="Segoe UI Semilight" panose="020B0402040204020203" pitchFamily="34" charset="0"/>
                <a:cs typeface="Segoe UI Semilight" panose="020B0402040204020203" pitchFamily="34" charset="0"/>
              </a:rPr>
              <a:t>Most information breaches come as a result of a </a:t>
            </a:r>
            <a:r>
              <a:rPr lang="en-US" sz="1800" dirty="0">
                <a:solidFill>
                  <a:schemeClr val="accent1">
                    <a:lumMod val="75000"/>
                  </a:schemeClr>
                </a:solidFill>
                <a:latin typeface="Segoe UI Semilight" panose="020B0402040204020203" pitchFamily="34" charset="0"/>
                <a:cs typeface="Segoe UI Semilight" panose="020B0402040204020203" pitchFamily="34" charset="0"/>
              </a:rPr>
              <a:t>come as a result of a intentional activity from someone that is familiar with company's IT infrastructure.</a:t>
            </a:r>
            <a:endParaRPr sz="1800" dirty="0">
              <a:solidFill>
                <a:schemeClr val="accent1">
                  <a:lumMod val="75000"/>
                </a:schemeClr>
              </a:solidFill>
              <a:latin typeface="Segoe UI Semilight" panose="020B0402040204020203" pitchFamily="34" charset="0"/>
              <a:cs typeface="Segoe UI Semilight" panose="020B0402040204020203" pitchFamily="34" charset="0"/>
            </a:endParaRPr>
          </a:p>
          <a:p>
            <a:pPr lvl="0" algn="l" rtl="0">
              <a:spcBef>
                <a:spcPts val="0"/>
              </a:spcBef>
              <a:spcAft>
                <a:spcPts val="0"/>
              </a:spcAft>
              <a:buClr>
                <a:schemeClr val="bg1">
                  <a:lumMod val="50000"/>
                </a:schemeClr>
              </a:buClr>
              <a:buSzPts val="2400"/>
              <a:buFont typeface="Arial" panose="020B0604020202020204" pitchFamily="34" charset="0"/>
              <a:buChar char="•"/>
            </a:pPr>
            <a:r>
              <a:rPr lang="en-US" sz="1800" dirty="0">
                <a:solidFill>
                  <a:schemeClr val="accent1">
                    <a:lumMod val="75000"/>
                  </a:schemeClr>
                </a:solidFill>
                <a:latin typeface="Segoe UI Semilight" panose="020B0402040204020203" pitchFamily="34" charset="0"/>
                <a:cs typeface="Segoe UI Semilight" panose="020B0402040204020203" pitchFamily="34" charset="0"/>
              </a:rPr>
              <a:t>Information and data have the highest net value compared to human resources and financial assets.</a:t>
            </a:r>
          </a:p>
          <a:p>
            <a:pPr lvl="0" algn="l" rtl="0">
              <a:spcBef>
                <a:spcPts val="0"/>
              </a:spcBef>
              <a:spcAft>
                <a:spcPts val="0"/>
              </a:spcAft>
              <a:buClr>
                <a:schemeClr val="bg1">
                  <a:lumMod val="50000"/>
                </a:schemeClr>
              </a:buClr>
              <a:buSzPts val="2400"/>
              <a:buFont typeface="Arial" panose="020B0604020202020204" pitchFamily="34" charset="0"/>
              <a:buChar char="•"/>
            </a:pPr>
            <a:r>
              <a:rPr lang="en-US" sz="1800" dirty="0">
                <a:solidFill>
                  <a:schemeClr val="accent1">
                    <a:lumMod val="75000"/>
                  </a:schemeClr>
                </a:solidFill>
                <a:latin typeface="Segoe UI Semilight" panose="020B0402040204020203" pitchFamily="34" charset="0"/>
                <a:cs typeface="Segoe UI Semilight" panose="020B0402040204020203" pitchFamily="34" charset="0"/>
              </a:rPr>
              <a:t>New threats are generated every 5 minutes somewhere in the world.</a:t>
            </a:r>
          </a:p>
          <a:p>
            <a:pPr lvl="0" algn="l" rtl="0">
              <a:spcBef>
                <a:spcPts val="0"/>
              </a:spcBef>
              <a:spcAft>
                <a:spcPts val="0"/>
              </a:spcAft>
              <a:buClr>
                <a:schemeClr val="bg1">
                  <a:lumMod val="50000"/>
                </a:schemeClr>
              </a:buClr>
              <a:buSzPts val="2400"/>
              <a:buFont typeface="Arial" panose="020B0604020202020204" pitchFamily="34" charset="0"/>
              <a:buChar char="•"/>
            </a:pPr>
            <a:r>
              <a:rPr lang="en-US" sz="1800" dirty="0">
                <a:solidFill>
                  <a:schemeClr val="accent1">
                    <a:lumMod val="75000"/>
                  </a:schemeClr>
                </a:solidFill>
                <a:latin typeface="Segoe UI Semilight" panose="020B0402040204020203" pitchFamily="34" charset="0"/>
                <a:cs typeface="Segoe UI Semilight" panose="020B0402040204020203" pitchFamily="34" charset="0"/>
              </a:rPr>
              <a:t>Forecasting through AI and ML are the only useful tools when coping with global cyber threats.</a:t>
            </a:r>
            <a:endParaRPr sz="1800" dirty="0">
              <a:solidFill>
                <a:schemeClr val="accent1">
                  <a:lumMod val="75000"/>
                </a:schemeClr>
              </a:solidFill>
              <a:latin typeface="Segoe UI Semilight" panose="020B0402040204020203" pitchFamily="34" charset="0"/>
              <a:cs typeface="Segoe UI Semilight" panose="020B0402040204020203" pitchFamily="34" charset="0"/>
            </a:endParaRPr>
          </a:p>
        </p:txBody>
      </p:sp>
      <p:pic>
        <p:nvPicPr>
          <p:cNvPr id="2" name="Picture 1">
            <a:extLst>
              <a:ext uri="{FF2B5EF4-FFF2-40B4-BE49-F238E27FC236}">
                <a16:creationId xmlns:a16="http://schemas.microsoft.com/office/drawing/2014/main" id="{D4C516A4-5F88-34B5-A1DD-A3180437B849}"/>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3" name="Picture 2">
            <a:extLst>
              <a:ext uri="{FF2B5EF4-FFF2-40B4-BE49-F238E27FC236}">
                <a16:creationId xmlns:a16="http://schemas.microsoft.com/office/drawing/2014/main" id="{3C74E94C-BB62-5F29-95EA-8842A539737F}"/>
              </a:ext>
            </a:extLst>
          </p:cNvPr>
          <p:cNvPicPr>
            <a:picLocks noChangeAspect="1"/>
          </p:cNvPicPr>
          <p:nvPr/>
        </p:nvPicPr>
        <p:blipFill>
          <a:blip r:embed="rId4"/>
          <a:stretch>
            <a:fillRect/>
          </a:stretch>
        </p:blipFill>
        <p:spPr>
          <a:xfrm>
            <a:off x="8079171" y="4266217"/>
            <a:ext cx="773884" cy="7180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sp>
        <p:nvSpPr>
          <p:cNvPr id="4" name="TextBox 3">
            <a:extLst>
              <a:ext uri="{FF2B5EF4-FFF2-40B4-BE49-F238E27FC236}">
                <a16:creationId xmlns:a16="http://schemas.microsoft.com/office/drawing/2014/main" id="{E512D349-E218-EBB7-536E-25B14EFB7C69}"/>
              </a:ext>
            </a:extLst>
          </p:cNvPr>
          <p:cNvSpPr txBox="1"/>
          <p:nvPr/>
        </p:nvSpPr>
        <p:spPr>
          <a:xfrm>
            <a:off x="410705" y="1216741"/>
            <a:ext cx="7610719" cy="2862322"/>
          </a:xfrm>
          <a:prstGeom prst="rect">
            <a:avLst/>
          </a:prstGeom>
          <a:noFill/>
        </p:spPr>
        <p:txBody>
          <a:bodyPr wrap="square">
            <a:spAutoFit/>
          </a:bodyPr>
          <a:lstStyle/>
          <a:p>
            <a:pPr marL="342900" indent="-342900">
              <a:buClr>
                <a:schemeClr val="accent1">
                  <a:lumMod val="75000"/>
                </a:schemeClr>
              </a:buClr>
              <a:buFont typeface="Arial" panose="020B0604020202020204" pitchFamily="34" charset="0"/>
              <a:buChar char="•"/>
            </a:pPr>
            <a:r>
              <a:rPr lang="en-US" sz="2000" dirty="0">
                <a:solidFill>
                  <a:schemeClr val="accent1">
                    <a:lumMod val="75000"/>
                  </a:schemeClr>
                </a:solidFill>
                <a:latin typeface="Segoe UI Semilight" panose="020B0402040204020203" pitchFamily="34" charset="0"/>
                <a:cs typeface="Segoe UI Semilight" panose="020B0402040204020203" pitchFamily="34" charset="0"/>
              </a:rPr>
              <a:t>Today more than ever is a need for a robust, reliable solution that allows maximum coverage of the company IT infrastructure, data arrays and work end-points.</a:t>
            </a:r>
          </a:p>
          <a:p>
            <a:endParaRPr lang="en-US" sz="2000" dirty="0">
              <a:solidFill>
                <a:schemeClr val="accent1">
                  <a:lumMod val="75000"/>
                </a:schemeClr>
              </a:solidFill>
              <a:latin typeface="Segoe UI Semilight" panose="020B0402040204020203" pitchFamily="34" charset="0"/>
              <a:cs typeface="Segoe UI Semilight" panose="020B0402040204020203" pitchFamily="34" charset="0"/>
            </a:endParaRPr>
          </a:p>
          <a:p>
            <a:pPr marL="342900" indent="-342900">
              <a:buClr>
                <a:schemeClr val="accent1">
                  <a:lumMod val="75000"/>
                </a:schemeClr>
              </a:buClr>
              <a:buFont typeface="Arial" panose="020B0604020202020204" pitchFamily="34" charset="0"/>
              <a:buChar char="•"/>
            </a:pPr>
            <a:r>
              <a:rPr lang="en-US" sz="2000" dirty="0">
                <a:solidFill>
                  <a:schemeClr val="accent1">
                    <a:lumMod val="75000"/>
                  </a:schemeClr>
                </a:solidFill>
                <a:latin typeface="Segoe UI Semilight" panose="020B0402040204020203" pitchFamily="34" charset="0"/>
                <a:cs typeface="Segoe UI Semilight" panose="020B0402040204020203" pitchFamily="34" charset="0"/>
              </a:rPr>
              <a:t>It is important to be provided a solution that is cost effective, flexible, humancentric, and most of all secured.</a:t>
            </a:r>
          </a:p>
          <a:p>
            <a:endParaRPr lang="en-US" sz="2000" dirty="0">
              <a:solidFill>
                <a:schemeClr val="accent1">
                  <a:lumMod val="75000"/>
                </a:schemeClr>
              </a:solidFill>
              <a:latin typeface="Segoe UI Semilight" panose="020B0402040204020203" pitchFamily="34" charset="0"/>
              <a:cs typeface="Segoe UI Semilight" panose="020B0402040204020203" pitchFamily="34" charset="0"/>
            </a:endParaRPr>
          </a:p>
          <a:p>
            <a:pPr marL="342900" indent="-342900">
              <a:buClr>
                <a:schemeClr val="accent1">
                  <a:lumMod val="75000"/>
                </a:schemeClr>
              </a:buClr>
              <a:buFont typeface="Arial" panose="020B0604020202020204" pitchFamily="34" charset="0"/>
              <a:buChar char="•"/>
            </a:pPr>
            <a:r>
              <a:rPr lang="en-US" sz="2000" dirty="0">
                <a:solidFill>
                  <a:schemeClr val="accent1">
                    <a:lumMod val="75000"/>
                  </a:schemeClr>
                </a:solidFill>
                <a:latin typeface="Segoe UI Semilight" panose="020B0402040204020203" pitchFamily="34" charset="0"/>
                <a:cs typeface="Segoe UI Semilight" panose="020B0402040204020203" pitchFamily="34" charset="0"/>
              </a:rPr>
              <a:t>It is important to be provided a solution that is cost effective, flexible, humancentric, and most of all secured.</a:t>
            </a:r>
          </a:p>
        </p:txBody>
      </p: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015139" y="273259"/>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Basic conclusions: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015139" y="273259"/>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What is </a:t>
            </a:r>
            <a:r>
              <a:rPr lang="en-US" sz="2800" dirty="0" err="1">
                <a:solidFill>
                  <a:schemeClr val="bg1">
                    <a:lumMod val="50000"/>
                  </a:schemeClr>
                </a:solidFill>
                <a:latin typeface="Segoe UI Semilight" panose="020B0402040204020203" pitchFamily="34" charset="0"/>
                <a:cs typeface="Segoe UI Semilight" panose="020B0402040204020203" pitchFamily="34" charset="0"/>
              </a:rPr>
              <a:t>Crypthor</a:t>
            </a:r>
            <a:r>
              <a:rPr lang="en-US" sz="2800" dirty="0">
                <a:solidFill>
                  <a:schemeClr val="bg1">
                    <a:lumMod val="50000"/>
                  </a:schemeClr>
                </a:solidFill>
                <a:latin typeface="Segoe UI Semilight" panose="020B0402040204020203" pitchFamily="34" charset="0"/>
                <a:cs typeface="Segoe UI Semilight" panose="020B0402040204020203" pitchFamily="34" charset="0"/>
              </a:rPr>
              <a:t>:</a:t>
            </a:r>
          </a:p>
        </p:txBody>
      </p:sp>
      <p:sp>
        <p:nvSpPr>
          <p:cNvPr id="2" name="TextBox 1">
            <a:extLst>
              <a:ext uri="{FF2B5EF4-FFF2-40B4-BE49-F238E27FC236}">
                <a16:creationId xmlns:a16="http://schemas.microsoft.com/office/drawing/2014/main" id="{7F74D031-1B6E-0A06-EB73-C0F5FAD031C7}"/>
              </a:ext>
            </a:extLst>
          </p:cNvPr>
          <p:cNvSpPr txBox="1"/>
          <p:nvPr/>
        </p:nvSpPr>
        <p:spPr>
          <a:xfrm>
            <a:off x="728420" y="1151129"/>
            <a:ext cx="7671660" cy="3136756"/>
          </a:xfrm>
          <a:prstGeom prst="rect">
            <a:avLst/>
          </a:prstGeom>
          <a:noFill/>
        </p:spPr>
        <p:txBody>
          <a:bodyPr wrap="square" rtlCol="0">
            <a:spAutoFit/>
          </a:bodyPr>
          <a:lstStyle/>
          <a:p>
            <a:pPr marL="285750" indent="-285750" algn="just">
              <a:lnSpc>
                <a:spcPct val="107000"/>
              </a:lnSpc>
              <a:spcAft>
                <a:spcPts val="800"/>
              </a:spcAft>
              <a:buClr>
                <a:schemeClr val="accent1">
                  <a:lumMod val="75000"/>
                </a:schemeClr>
              </a:buClr>
              <a:buFont typeface="Arial" panose="020B0604020202020204" pitchFamily="34" charset="0"/>
              <a:buChar char="•"/>
            </a:pPr>
            <a:r>
              <a:rPr lang="en-US" sz="18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1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is a project that unites years of experience of our engineers and security analysts and provides modular based software solutions that cover the most sophisticated modern requirements and standards in the field of cyber security, information security, data protection and cyber defense.</a:t>
            </a:r>
          </a:p>
          <a:p>
            <a:pPr marL="285750" indent="-285750" algn="just">
              <a:lnSpc>
                <a:spcPct val="107000"/>
              </a:lnSpc>
              <a:spcAft>
                <a:spcPts val="800"/>
              </a:spcAft>
              <a:buClr>
                <a:schemeClr val="accent1">
                  <a:lumMod val="75000"/>
                </a:schemeClr>
              </a:buClr>
              <a:buFont typeface="Arial" panose="020B0604020202020204" pitchFamily="34" charset="0"/>
              <a:buChar char="•"/>
            </a:pPr>
            <a:r>
              <a:rPr lang="en-US" sz="18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1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is a project that aims to provide to the audience a new type of post-quantum cryptography system that eliminates most of the common weaknesses that occur in basic and more complex cryptographic systems designed for securing small to large enterprises, structures, organizations and their data arrays and information flows.</a:t>
            </a:r>
          </a:p>
        </p:txBody>
      </p:sp>
    </p:spTree>
    <p:extLst>
      <p:ext uri="{BB962C8B-B14F-4D97-AF65-F5344CB8AC3E}">
        <p14:creationId xmlns:p14="http://schemas.microsoft.com/office/powerpoint/2010/main" val="575926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sp>
        <p:nvSpPr>
          <p:cNvPr id="4" name="TextBox 3">
            <a:extLst>
              <a:ext uri="{FF2B5EF4-FFF2-40B4-BE49-F238E27FC236}">
                <a16:creationId xmlns:a16="http://schemas.microsoft.com/office/drawing/2014/main" id="{E512D349-E218-EBB7-536E-25B14EFB7C69}"/>
              </a:ext>
            </a:extLst>
          </p:cNvPr>
          <p:cNvSpPr txBox="1"/>
          <p:nvPr/>
        </p:nvSpPr>
        <p:spPr>
          <a:xfrm>
            <a:off x="410705" y="1120133"/>
            <a:ext cx="8121112" cy="2949205"/>
          </a:xfrm>
          <a:prstGeom prst="rect">
            <a:avLst/>
          </a:prstGeom>
          <a:noFill/>
        </p:spPr>
        <p:txBody>
          <a:bodyPr wrap="square">
            <a:spAutoFit/>
          </a:bodyPr>
          <a:lstStyle/>
          <a:p>
            <a:pPr algn="just">
              <a:lnSpc>
                <a:spcPct val="150000"/>
              </a:lnSpc>
            </a:pPr>
            <a:r>
              <a:rPr lang="en-US" sz="18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1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was started back in early 2009 as part of the large R&amp;D project Black Screen which focus was design and development of new type people centric software that corresponds with the needs of the modern business person, IT professional and the enterprise of the new century. Through the work on the Black Screen project the team behind </a:t>
            </a:r>
            <a:r>
              <a:rPr lang="en-US" sz="18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1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managed to develop a number of sophisticated software solutions that managed to prove themselves as an easy-to-use software tools for the everyday work. </a:t>
            </a:r>
            <a:endParaRPr lang="en-US" sz="2000" dirty="0">
              <a:solidFill>
                <a:schemeClr val="accent1">
                  <a:lumMod val="75000"/>
                </a:schemeClr>
              </a:solidFill>
              <a:latin typeface="Segoe UI Semilight" panose="020B0402040204020203" pitchFamily="34" charset="0"/>
              <a:cs typeface="Segoe UI Semilight" panose="020B0402040204020203" pitchFamily="34" charset="0"/>
            </a:endParaRPr>
          </a:p>
        </p:txBody>
      </p: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015139" y="242263"/>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What is </a:t>
            </a:r>
            <a:r>
              <a:rPr lang="en-US" sz="2800" dirty="0" err="1">
                <a:solidFill>
                  <a:schemeClr val="bg1">
                    <a:lumMod val="50000"/>
                  </a:schemeClr>
                </a:solidFill>
                <a:latin typeface="Segoe UI Semilight" panose="020B0402040204020203" pitchFamily="34" charset="0"/>
                <a:cs typeface="Segoe UI Semilight" panose="020B0402040204020203" pitchFamily="34" charset="0"/>
              </a:rPr>
              <a:t>Crypthor</a:t>
            </a:r>
            <a:r>
              <a:rPr lang="en-US" sz="2800" dirty="0">
                <a:solidFill>
                  <a:schemeClr val="bg1">
                    <a:lumMod val="50000"/>
                  </a:schemeClr>
                </a:solidFill>
                <a:latin typeface="Segoe UI Semilight" panose="020B0402040204020203" pitchFamily="34" charset="0"/>
                <a:cs typeface="Segoe UI Semilight" panose="020B0402040204020203" pitchFamily="34" charset="0"/>
              </a:rPr>
              <a:t>:</a:t>
            </a:r>
          </a:p>
        </p:txBody>
      </p:sp>
    </p:spTree>
    <p:extLst>
      <p:ext uri="{BB962C8B-B14F-4D97-AF65-F5344CB8AC3E}">
        <p14:creationId xmlns:p14="http://schemas.microsoft.com/office/powerpoint/2010/main" val="331353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9"/>
          <p:cNvSpPr txBox="1">
            <a:spLocks noGrp="1"/>
          </p:cNvSpPr>
          <p:nvPr>
            <p:ph type="title"/>
          </p:nvPr>
        </p:nvSpPr>
        <p:spPr>
          <a:xfrm>
            <a:off x="786150" y="277124"/>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History of the Crypthor project:</a:t>
            </a:r>
            <a:endParaRPr dirty="0"/>
          </a:p>
        </p:txBody>
      </p:sp>
      <p:sp>
        <p:nvSpPr>
          <p:cNvPr id="426" name="Google Shape;426;p39"/>
          <p:cNvSpPr/>
          <p:nvPr/>
        </p:nvSpPr>
        <p:spPr>
          <a:xfrm>
            <a:off x="7735208" y="2451150"/>
            <a:ext cx="822900" cy="393600"/>
          </a:xfrm>
          <a:prstGeom prst="homePlate">
            <a:avLst>
              <a:gd name="adj" fmla="val 32030"/>
            </a:avLst>
          </a:prstGeom>
          <a:solidFill>
            <a:schemeClr val="accent6">
              <a:lumMod val="75000"/>
            </a:schemeClr>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2022</a:t>
            </a:r>
            <a:endParaRPr sz="1000" dirty="0">
              <a:solidFill>
                <a:schemeClr val="lt1"/>
              </a:solidFill>
              <a:latin typeface="Source Sans Pro"/>
              <a:ea typeface="Source Sans Pro"/>
              <a:cs typeface="Source Sans Pro"/>
              <a:sym typeface="Source Sans Pro"/>
            </a:endParaRPr>
          </a:p>
        </p:txBody>
      </p:sp>
      <p:sp>
        <p:nvSpPr>
          <p:cNvPr id="427" name="Google Shape;427;p39"/>
          <p:cNvSpPr/>
          <p:nvPr/>
        </p:nvSpPr>
        <p:spPr>
          <a:xfrm>
            <a:off x="7075124" y="2451150"/>
            <a:ext cx="822900" cy="393600"/>
          </a:xfrm>
          <a:prstGeom prst="homePlate">
            <a:avLst>
              <a:gd name="adj" fmla="val 32030"/>
            </a:avLst>
          </a:prstGeom>
          <a:solidFill>
            <a:schemeClr val="accent6">
              <a:lumMod val="75000"/>
            </a:schemeClr>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2021</a:t>
            </a:r>
            <a:endParaRPr sz="1000" dirty="0">
              <a:solidFill>
                <a:schemeClr val="lt1"/>
              </a:solidFill>
              <a:latin typeface="Source Sans Pro"/>
              <a:ea typeface="Source Sans Pro"/>
              <a:cs typeface="Source Sans Pro"/>
              <a:sym typeface="Source Sans Pro"/>
            </a:endParaRPr>
          </a:p>
        </p:txBody>
      </p:sp>
      <p:sp>
        <p:nvSpPr>
          <p:cNvPr id="428" name="Google Shape;428;p39"/>
          <p:cNvSpPr/>
          <p:nvPr/>
        </p:nvSpPr>
        <p:spPr>
          <a:xfrm>
            <a:off x="6415040" y="2451150"/>
            <a:ext cx="822900" cy="393600"/>
          </a:xfrm>
          <a:prstGeom prst="homePlate">
            <a:avLst>
              <a:gd name="adj" fmla="val 32030"/>
            </a:avLst>
          </a:prstGeom>
          <a:solidFill>
            <a:schemeClr val="accent6">
              <a:lumMod val="75000"/>
            </a:schemeClr>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2020</a:t>
            </a:r>
            <a:endParaRPr sz="1000" dirty="0">
              <a:solidFill>
                <a:schemeClr val="lt1"/>
              </a:solidFill>
              <a:latin typeface="Source Sans Pro"/>
              <a:ea typeface="Source Sans Pro"/>
              <a:cs typeface="Source Sans Pro"/>
              <a:sym typeface="Source Sans Pro"/>
            </a:endParaRPr>
          </a:p>
        </p:txBody>
      </p:sp>
      <p:sp>
        <p:nvSpPr>
          <p:cNvPr id="429" name="Google Shape;429;p39"/>
          <p:cNvSpPr/>
          <p:nvPr/>
        </p:nvSpPr>
        <p:spPr>
          <a:xfrm>
            <a:off x="5754956" y="2451150"/>
            <a:ext cx="822900" cy="3936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2019</a:t>
            </a:r>
            <a:endParaRPr sz="1000" dirty="0">
              <a:solidFill>
                <a:schemeClr val="lt1"/>
              </a:solidFill>
              <a:latin typeface="Source Sans Pro"/>
              <a:ea typeface="Source Sans Pro"/>
              <a:cs typeface="Source Sans Pro"/>
              <a:sym typeface="Source Sans Pro"/>
            </a:endParaRPr>
          </a:p>
        </p:txBody>
      </p:sp>
      <p:sp>
        <p:nvSpPr>
          <p:cNvPr id="430" name="Google Shape;430;p39"/>
          <p:cNvSpPr/>
          <p:nvPr/>
        </p:nvSpPr>
        <p:spPr>
          <a:xfrm>
            <a:off x="5094872" y="2451150"/>
            <a:ext cx="822900" cy="3936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2017</a:t>
            </a:r>
            <a:endParaRPr sz="1000" dirty="0">
              <a:solidFill>
                <a:schemeClr val="lt1"/>
              </a:solidFill>
              <a:latin typeface="Source Sans Pro"/>
              <a:ea typeface="Source Sans Pro"/>
              <a:cs typeface="Source Sans Pro"/>
              <a:sym typeface="Source Sans Pro"/>
            </a:endParaRPr>
          </a:p>
        </p:txBody>
      </p:sp>
      <p:sp>
        <p:nvSpPr>
          <p:cNvPr id="431" name="Google Shape;431;p39"/>
          <p:cNvSpPr/>
          <p:nvPr/>
        </p:nvSpPr>
        <p:spPr>
          <a:xfrm>
            <a:off x="4434788" y="2451150"/>
            <a:ext cx="822900" cy="393600"/>
          </a:xfrm>
          <a:prstGeom prst="homePlate">
            <a:avLst>
              <a:gd name="adj" fmla="val 32030"/>
            </a:avLst>
          </a:prstGeom>
          <a:solidFill>
            <a:schemeClr val="accent3"/>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2016</a:t>
            </a:r>
            <a:endParaRPr sz="1000" dirty="0">
              <a:solidFill>
                <a:schemeClr val="lt1"/>
              </a:solidFill>
              <a:latin typeface="Source Sans Pro"/>
              <a:ea typeface="Source Sans Pro"/>
              <a:cs typeface="Source Sans Pro"/>
              <a:sym typeface="Source Sans Pro"/>
            </a:endParaRPr>
          </a:p>
        </p:txBody>
      </p:sp>
      <p:sp>
        <p:nvSpPr>
          <p:cNvPr id="432" name="Google Shape;432;p39"/>
          <p:cNvSpPr/>
          <p:nvPr/>
        </p:nvSpPr>
        <p:spPr>
          <a:xfrm>
            <a:off x="3774704" y="2451150"/>
            <a:ext cx="822900" cy="393600"/>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2015</a:t>
            </a:r>
            <a:endParaRPr sz="1000" dirty="0">
              <a:solidFill>
                <a:schemeClr val="lt1"/>
              </a:solidFill>
              <a:latin typeface="Source Sans Pro"/>
              <a:ea typeface="Source Sans Pro"/>
              <a:cs typeface="Source Sans Pro"/>
              <a:sym typeface="Source Sans Pro"/>
            </a:endParaRPr>
          </a:p>
        </p:txBody>
      </p:sp>
      <p:sp>
        <p:nvSpPr>
          <p:cNvPr id="433" name="Google Shape;433;p39"/>
          <p:cNvSpPr/>
          <p:nvPr/>
        </p:nvSpPr>
        <p:spPr>
          <a:xfrm>
            <a:off x="3114619" y="2451150"/>
            <a:ext cx="822900" cy="393600"/>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2014</a:t>
            </a:r>
            <a:endParaRPr sz="1000" dirty="0">
              <a:solidFill>
                <a:schemeClr val="lt1"/>
              </a:solidFill>
              <a:latin typeface="Source Sans Pro"/>
              <a:ea typeface="Source Sans Pro"/>
              <a:cs typeface="Source Sans Pro"/>
              <a:sym typeface="Source Sans Pro"/>
            </a:endParaRPr>
          </a:p>
        </p:txBody>
      </p:sp>
      <p:sp>
        <p:nvSpPr>
          <p:cNvPr id="434" name="Google Shape;434;p39"/>
          <p:cNvSpPr/>
          <p:nvPr/>
        </p:nvSpPr>
        <p:spPr>
          <a:xfrm>
            <a:off x="2454535" y="2451150"/>
            <a:ext cx="822900" cy="393600"/>
          </a:xfrm>
          <a:prstGeom prst="homePlate">
            <a:avLst>
              <a:gd name="adj" fmla="val 32030"/>
            </a:avLst>
          </a:prstGeom>
          <a:solidFill>
            <a:schemeClr val="accent2"/>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2011</a:t>
            </a:r>
            <a:endParaRPr sz="1000" dirty="0">
              <a:solidFill>
                <a:schemeClr val="lt1"/>
              </a:solidFill>
              <a:latin typeface="Source Sans Pro"/>
              <a:ea typeface="Source Sans Pro"/>
              <a:cs typeface="Source Sans Pro"/>
              <a:sym typeface="Source Sans Pro"/>
            </a:endParaRPr>
          </a:p>
        </p:txBody>
      </p:sp>
      <p:sp>
        <p:nvSpPr>
          <p:cNvPr id="435" name="Google Shape;435;p39"/>
          <p:cNvSpPr/>
          <p:nvPr/>
        </p:nvSpPr>
        <p:spPr>
          <a:xfrm>
            <a:off x="1794451" y="2451150"/>
            <a:ext cx="822900" cy="393600"/>
          </a:xfrm>
          <a:prstGeom prst="homePlate">
            <a:avLst>
              <a:gd name="adj" fmla="val 32030"/>
            </a:avLst>
          </a:prstGeom>
          <a:solidFill>
            <a:schemeClr val="accent1"/>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2010</a:t>
            </a:r>
            <a:endParaRPr sz="1000" dirty="0">
              <a:solidFill>
                <a:schemeClr val="lt1"/>
              </a:solidFill>
              <a:latin typeface="Source Sans Pro"/>
              <a:ea typeface="Source Sans Pro"/>
              <a:cs typeface="Source Sans Pro"/>
              <a:sym typeface="Source Sans Pro"/>
            </a:endParaRPr>
          </a:p>
        </p:txBody>
      </p:sp>
      <p:sp>
        <p:nvSpPr>
          <p:cNvPr id="436" name="Google Shape;436;p39"/>
          <p:cNvSpPr/>
          <p:nvPr/>
        </p:nvSpPr>
        <p:spPr>
          <a:xfrm>
            <a:off x="1134367" y="2451150"/>
            <a:ext cx="822900" cy="393600"/>
          </a:xfrm>
          <a:prstGeom prst="homePlate">
            <a:avLst>
              <a:gd name="adj" fmla="val 32030"/>
            </a:avLst>
          </a:prstGeom>
          <a:solidFill>
            <a:schemeClr val="accent1"/>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2009</a:t>
            </a:r>
            <a:endParaRPr sz="1000" dirty="0">
              <a:solidFill>
                <a:schemeClr val="lt1"/>
              </a:solidFill>
              <a:latin typeface="Source Sans Pro"/>
              <a:ea typeface="Source Sans Pro"/>
              <a:cs typeface="Source Sans Pro"/>
              <a:sym typeface="Source Sans Pro"/>
            </a:endParaRPr>
          </a:p>
        </p:txBody>
      </p:sp>
      <p:sp>
        <p:nvSpPr>
          <p:cNvPr id="437" name="Google Shape;437;p39"/>
          <p:cNvSpPr/>
          <p:nvPr/>
        </p:nvSpPr>
        <p:spPr>
          <a:xfrm>
            <a:off x="474283" y="2451150"/>
            <a:ext cx="822900" cy="393600"/>
          </a:xfrm>
          <a:prstGeom prst="homePlate">
            <a:avLst>
              <a:gd name="adj" fmla="val 32030"/>
            </a:avLst>
          </a:prstGeom>
          <a:solidFill>
            <a:schemeClr val="accent1"/>
          </a:solidFill>
          <a:ln>
            <a:noFill/>
          </a:ln>
          <a:effectLst>
            <a:outerShdw blurRad="28575" dist="9525" algn="bl" rotWithShape="0">
              <a:srgbClr val="000000">
                <a:alpha val="20000"/>
              </a:srgbClr>
            </a:outerShdw>
          </a:effectLst>
        </p:spPr>
        <p:txBody>
          <a:bodyPr spcFirstLastPara="1" wrap="square" lIns="274300" tIns="0" rIns="0" bIns="0" anchor="ctr" anchorCtr="0">
            <a:noAutofit/>
          </a:bodyPr>
          <a:lstStyle/>
          <a:p>
            <a:pPr marL="0" marR="0" lvl="0" indent="0" algn="l" rtl="0">
              <a:lnSpc>
                <a:spcPct val="100000"/>
              </a:lnSpc>
              <a:spcBef>
                <a:spcPts val="0"/>
              </a:spcBef>
              <a:spcAft>
                <a:spcPts val="0"/>
              </a:spcAft>
              <a:buNone/>
            </a:pPr>
            <a:r>
              <a:rPr lang="en" sz="1000" dirty="0">
                <a:solidFill>
                  <a:schemeClr val="lt1"/>
                </a:solidFill>
                <a:latin typeface="Source Sans Pro"/>
                <a:ea typeface="Source Sans Pro"/>
                <a:cs typeface="Source Sans Pro"/>
                <a:sym typeface="Source Sans Pro"/>
              </a:rPr>
              <a:t>2008</a:t>
            </a:r>
            <a:endParaRPr sz="1000" dirty="0">
              <a:solidFill>
                <a:schemeClr val="lt1"/>
              </a:solidFill>
              <a:latin typeface="Source Sans Pro"/>
              <a:ea typeface="Source Sans Pro"/>
              <a:cs typeface="Source Sans Pro"/>
              <a:sym typeface="Source Sans Pro"/>
            </a:endParaRPr>
          </a:p>
        </p:txBody>
      </p:sp>
      <p:cxnSp>
        <p:nvCxnSpPr>
          <p:cNvPr id="439" name="Google Shape;439;p39"/>
          <p:cNvCxnSpPr/>
          <p:nvPr/>
        </p:nvCxnSpPr>
        <p:spPr>
          <a:xfrm rot="10800000">
            <a:off x="768923" y="1977131"/>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40" name="Google Shape;440;p39"/>
          <p:cNvSpPr txBox="1"/>
          <p:nvPr/>
        </p:nvSpPr>
        <p:spPr>
          <a:xfrm>
            <a:off x="727900" y="1352659"/>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900" dirty="0">
                <a:solidFill>
                  <a:schemeClr val="accent1">
                    <a:lumMod val="75000"/>
                  </a:schemeClr>
                </a:solidFill>
                <a:latin typeface="Source Sans Pro"/>
                <a:ea typeface="Source Sans Pro"/>
                <a:cs typeface="Source Sans Pro"/>
                <a:sym typeface="Source Sans Pro"/>
              </a:rPr>
              <a:t>Beginning of the Black Screen Project, that will later become the cornerstone of Crypthor</a:t>
            </a:r>
            <a:endParaRPr sz="900" dirty="0">
              <a:solidFill>
                <a:schemeClr val="accent1">
                  <a:lumMod val="75000"/>
                </a:schemeClr>
              </a:solidFill>
              <a:latin typeface="Source Sans Pro"/>
              <a:ea typeface="Source Sans Pro"/>
              <a:cs typeface="Source Sans Pro"/>
              <a:sym typeface="Source Sans Pro"/>
            </a:endParaRPr>
          </a:p>
        </p:txBody>
      </p:sp>
      <p:cxnSp>
        <p:nvCxnSpPr>
          <p:cNvPr id="441" name="Google Shape;441;p39"/>
          <p:cNvCxnSpPr/>
          <p:nvPr/>
        </p:nvCxnSpPr>
        <p:spPr>
          <a:xfrm rot="10800000">
            <a:off x="2090158" y="1992629"/>
            <a:ext cx="0" cy="498600"/>
          </a:xfrm>
          <a:prstGeom prst="straightConnector1">
            <a:avLst/>
          </a:prstGeom>
          <a:noFill/>
          <a:ln w="9525" cap="flat" cmpd="sng">
            <a:solidFill>
              <a:schemeClr val="bg2">
                <a:lumMod val="60000"/>
                <a:lumOff val="40000"/>
              </a:schemeClr>
            </a:solidFill>
            <a:prstDash val="solid"/>
            <a:round/>
            <a:headEnd type="oval" w="med" len="med"/>
            <a:tailEnd type="oval" w="med" len="med"/>
          </a:ln>
        </p:spPr>
      </p:cxnSp>
      <p:sp>
        <p:nvSpPr>
          <p:cNvPr id="442" name="Google Shape;442;p39"/>
          <p:cNvSpPr txBox="1"/>
          <p:nvPr/>
        </p:nvSpPr>
        <p:spPr>
          <a:xfrm>
            <a:off x="2050642" y="1352659"/>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 sz="900" dirty="0">
                <a:solidFill>
                  <a:schemeClr val="accent1">
                    <a:lumMod val="75000"/>
                  </a:schemeClr>
                </a:solidFill>
                <a:latin typeface="Source Sans Pro"/>
                <a:ea typeface="Source Sans Pro"/>
                <a:cs typeface="Source Sans Pro"/>
                <a:sym typeface="Source Sans Pro"/>
              </a:rPr>
              <a:t>Presentation of the core mathematical apparatus behind Crypthor</a:t>
            </a:r>
          </a:p>
        </p:txBody>
      </p:sp>
      <p:cxnSp>
        <p:nvCxnSpPr>
          <p:cNvPr id="443" name="Google Shape;443;p39"/>
          <p:cNvCxnSpPr/>
          <p:nvPr/>
        </p:nvCxnSpPr>
        <p:spPr>
          <a:xfrm rot="10800000">
            <a:off x="3411393" y="1977131"/>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44" name="Google Shape;444;p39"/>
          <p:cNvSpPr txBox="1"/>
          <p:nvPr/>
        </p:nvSpPr>
        <p:spPr>
          <a:xfrm>
            <a:off x="3373384" y="1324260"/>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US" sz="900" dirty="0">
                <a:solidFill>
                  <a:schemeClr val="accent1">
                    <a:lumMod val="75000"/>
                  </a:schemeClr>
                </a:solidFill>
                <a:latin typeface="Source Sans Pro"/>
                <a:ea typeface="Source Sans Pro"/>
                <a:cs typeface="Source Sans Pro"/>
                <a:sym typeface="Source Sans Pro"/>
              </a:rPr>
              <a:t>Initial phase of </a:t>
            </a:r>
            <a:r>
              <a:rPr lang="en-US" sz="900" dirty="0" err="1">
                <a:solidFill>
                  <a:schemeClr val="accent1">
                    <a:lumMod val="75000"/>
                  </a:schemeClr>
                </a:solidFill>
                <a:latin typeface="Source Sans Pro"/>
                <a:ea typeface="Source Sans Pro"/>
                <a:cs typeface="Source Sans Pro"/>
                <a:sym typeface="Source Sans Pro"/>
              </a:rPr>
              <a:t>Crypthor</a:t>
            </a:r>
            <a:r>
              <a:rPr lang="en-US" sz="900" dirty="0">
                <a:solidFill>
                  <a:schemeClr val="accent1">
                    <a:lumMod val="75000"/>
                  </a:schemeClr>
                </a:solidFill>
                <a:latin typeface="Source Sans Pro"/>
                <a:ea typeface="Source Sans Pro"/>
                <a:cs typeface="Source Sans Pro"/>
                <a:sym typeface="Source Sans Pro"/>
              </a:rPr>
              <a:t> development</a:t>
            </a:r>
          </a:p>
        </p:txBody>
      </p:sp>
      <p:cxnSp>
        <p:nvCxnSpPr>
          <p:cNvPr id="445" name="Google Shape;445;p39"/>
          <p:cNvCxnSpPr/>
          <p:nvPr/>
        </p:nvCxnSpPr>
        <p:spPr>
          <a:xfrm rot="10800000">
            <a:off x="4732628" y="1977131"/>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46" name="Google Shape;446;p39"/>
          <p:cNvSpPr txBox="1"/>
          <p:nvPr/>
        </p:nvSpPr>
        <p:spPr>
          <a:xfrm>
            <a:off x="4696126" y="1324650"/>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US" sz="900" dirty="0">
                <a:solidFill>
                  <a:schemeClr val="accent1">
                    <a:lumMod val="75000"/>
                  </a:schemeClr>
                </a:solidFill>
                <a:latin typeface="Source Sans Pro"/>
                <a:ea typeface="Source Sans Pro"/>
                <a:cs typeface="Source Sans Pro"/>
                <a:sym typeface="Source Sans Pro"/>
              </a:rPr>
              <a:t>First patent application filing .</a:t>
            </a:r>
            <a:endParaRPr sz="900" dirty="0">
              <a:solidFill>
                <a:schemeClr val="accent1">
                  <a:lumMod val="75000"/>
                </a:schemeClr>
              </a:solidFill>
              <a:latin typeface="Source Sans Pro"/>
              <a:ea typeface="Source Sans Pro"/>
              <a:cs typeface="Source Sans Pro"/>
              <a:sym typeface="Source Sans Pro"/>
            </a:endParaRPr>
          </a:p>
        </p:txBody>
      </p:sp>
      <p:cxnSp>
        <p:nvCxnSpPr>
          <p:cNvPr id="447" name="Google Shape;447;p39"/>
          <p:cNvCxnSpPr/>
          <p:nvPr/>
        </p:nvCxnSpPr>
        <p:spPr>
          <a:xfrm rot="10800000">
            <a:off x="6053863" y="1977131"/>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48" name="Google Shape;448;p39"/>
          <p:cNvSpPr txBox="1"/>
          <p:nvPr/>
        </p:nvSpPr>
        <p:spPr>
          <a:xfrm>
            <a:off x="6018868" y="1337161"/>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US" sz="900" dirty="0">
                <a:solidFill>
                  <a:schemeClr val="accent1">
                    <a:lumMod val="75000"/>
                  </a:schemeClr>
                </a:solidFill>
                <a:latin typeface="Source Sans Pro"/>
                <a:ea typeface="Source Sans Pro"/>
                <a:cs typeface="Source Sans Pro"/>
                <a:sym typeface="Source Sans Pro"/>
              </a:rPr>
              <a:t>Definition of the secure hybrid cloud concept that utilize a set of cryptographic primitives.</a:t>
            </a:r>
          </a:p>
        </p:txBody>
      </p:sp>
      <p:cxnSp>
        <p:nvCxnSpPr>
          <p:cNvPr id="449" name="Google Shape;449;p39"/>
          <p:cNvCxnSpPr/>
          <p:nvPr/>
        </p:nvCxnSpPr>
        <p:spPr>
          <a:xfrm rot="10800000">
            <a:off x="7375098" y="1977131"/>
            <a:ext cx="0" cy="498600"/>
          </a:xfrm>
          <a:prstGeom prst="straightConnector1">
            <a:avLst/>
          </a:prstGeom>
          <a:noFill/>
          <a:ln w="9525" cap="flat" cmpd="sng">
            <a:solidFill>
              <a:schemeClr val="bg1">
                <a:lumMod val="75000"/>
              </a:schemeClr>
            </a:solidFill>
            <a:prstDash val="solid"/>
            <a:round/>
            <a:headEnd type="oval" w="med" len="med"/>
            <a:tailEnd type="oval" w="med" len="med"/>
          </a:ln>
        </p:spPr>
      </p:cxnSp>
      <p:sp>
        <p:nvSpPr>
          <p:cNvPr id="450" name="Google Shape;450;p39"/>
          <p:cNvSpPr txBox="1"/>
          <p:nvPr/>
        </p:nvSpPr>
        <p:spPr>
          <a:xfrm>
            <a:off x="7341610" y="1331441"/>
            <a:ext cx="1249500" cy="5334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None/>
            </a:pPr>
            <a:r>
              <a:rPr lang="en-US" sz="900" dirty="0" err="1">
                <a:solidFill>
                  <a:schemeClr val="accent1">
                    <a:lumMod val="75000"/>
                  </a:schemeClr>
                </a:solidFill>
                <a:latin typeface="Source Sans Pro"/>
                <a:ea typeface="Source Sans Pro"/>
                <a:cs typeface="Source Sans Pro"/>
                <a:sym typeface="Source Sans Pro"/>
              </a:rPr>
              <a:t>Gatelink</a:t>
            </a:r>
            <a:r>
              <a:rPr lang="en-US" sz="900" dirty="0">
                <a:solidFill>
                  <a:schemeClr val="accent1">
                    <a:lumMod val="75000"/>
                  </a:schemeClr>
                </a:solidFill>
                <a:latin typeface="Source Sans Pro"/>
                <a:ea typeface="Source Sans Pro"/>
                <a:cs typeface="Source Sans Pro"/>
                <a:sym typeface="Source Sans Pro"/>
              </a:rPr>
              <a:t> launches the development of new enterprise oriented security modules.</a:t>
            </a:r>
            <a:endParaRPr sz="900" dirty="0">
              <a:solidFill>
                <a:schemeClr val="accent1">
                  <a:lumMod val="75000"/>
                </a:schemeClr>
              </a:solidFill>
              <a:latin typeface="Source Sans Pro"/>
              <a:ea typeface="Source Sans Pro"/>
              <a:cs typeface="Source Sans Pro"/>
              <a:sym typeface="Source Sans Pro"/>
            </a:endParaRPr>
          </a:p>
        </p:txBody>
      </p:sp>
      <p:cxnSp>
        <p:nvCxnSpPr>
          <p:cNvPr id="451" name="Google Shape;451;p39"/>
          <p:cNvCxnSpPr/>
          <p:nvPr/>
        </p:nvCxnSpPr>
        <p:spPr>
          <a:xfrm rot="10800000">
            <a:off x="1439687" y="2820169"/>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52" name="Google Shape;452;p39"/>
          <p:cNvSpPr txBox="1"/>
          <p:nvPr/>
        </p:nvSpPr>
        <p:spPr>
          <a:xfrm>
            <a:off x="1369548" y="3490581"/>
            <a:ext cx="1249500" cy="53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 sz="900" dirty="0">
                <a:solidFill>
                  <a:schemeClr val="accent1">
                    <a:lumMod val="75000"/>
                  </a:schemeClr>
                </a:solidFill>
                <a:latin typeface="Source Sans Pro"/>
                <a:ea typeface="Source Sans Pro"/>
                <a:cs typeface="Source Sans Pro"/>
                <a:sym typeface="Source Sans Pro"/>
              </a:rPr>
              <a:t>For a first time G-92 presents to the audience secured customized web browsers</a:t>
            </a:r>
          </a:p>
          <a:p>
            <a:pPr marL="0" marR="0" lvl="0" indent="0" algn="l" rtl="0">
              <a:lnSpc>
                <a:spcPct val="100000"/>
              </a:lnSpc>
              <a:spcBef>
                <a:spcPts val="0"/>
              </a:spcBef>
              <a:spcAft>
                <a:spcPts val="0"/>
              </a:spcAft>
              <a:buNone/>
            </a:pPr>
            <a:endParaRPr sz="900" dirty="0">
              <a:solidFill>
                <a:schemeClr val="accent1">
                  <a:lumMod val="75000"/>
                </a:schemeClr>
              </a:solidFill>
              <a:latin typeface="Source Sans Pro"/>
              <a:ea typeface="Source Sans Pro"/>
              <a:cs typeface="Source Sans Pro"/>
              <a:sym typeface="Source Sans Pro"/>
            </a:endParaRPr>
          </a:p>
        </p:txBody>
      </p:sp>
      <p:cxnSp>
        <p:nvCxnSpPr>
          <p:cNvPr id="453" name="Google Shape;453;p39"/>
          <p:cNvCxnSpPr/>
          <p:nvPr/>
        </p:nvCxnSpPr>
        <p:spPr>
          <a:xfrm rot="10800000">
            <a:off x="2760922" y="2820169"/>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54" name="Google Shape;454;p39"/>
          <p:cNvSpPr txBox="1"/>
          <p:nvPr/>
        </p:nvSpPr>
        <p:spPr>
          <a:xfrm>
            <a:off x="2699944" y="3490581"/>
            <a:ext cx="1249500" cy="53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 sz="900" dirty="0">
                <a:solidFill>
                  <a:schemeClr val="accent1">
                    <a:lumMod val="75000"/>
                  </a:schemeClr>
                </a:solidFill>
                <a:latin typeface="Source Sans Pro"/>
                <a:ea typeface="Source Sans Pro"/>
                <a:cs typeface="Source Sans Pro"/>
                <a:sym typeface="Source Sans Pro"/>
              </a:rPr>
              <a:t>The New Generation Internet Tools concept is defined. </a:t>
            </a:r>
            <a:endParaRPr sz="900" dirty="0">
              <a:solidFill>
                <a:schemeClr val="accent1">
                  <a:lumMod val="75000"/>
                </a:schemeClr>
              </a:solidFill>
              <a:latin typeface="Source Sans Pro"/>
              <a:ea typeface="Source Sans Pro"/>
              <a:cs typeface="Source Sans Pro"/>
              <a:sym typeface="Source Sans Pro"/>
            </a:endParaRPr>
          </a:p>
        </p:txBody>
      </p:sp>
      <p:cxnSp>
        <p:nvCxnSpPr>
          <p:cNvPr id="455" name="Google Shape;455;p39"/>
          <p:cNvCxnSpPr/>
          <p:nvPr/>
        </p:nvCxnSpPr>
        <p:spPr>
          <a:xfrm rot="10800000">
            <a:off x="4082157" y="2820169"/>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56" name="Google Shape;456;p39"/>
          <p:cNvSpPr txBox="1"/>
          <p:nvPr/>
        </p:nvSpPr>
        <p:spPr>
          <a:xfrm>
            <a:off x="4030339" y="3490581"/>
            <a:ext cx="1249500" cy="53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 sz="900" dirty="0">
                <a:solidFill>
                  <a:schemeClr val="accent1">
                    <a:lumMod val="75000"/>
                  </a:schemeClr>
                </a:solidFill>
                <a:latin typeface="Source Sans Pro"/>
                <a:ea typeface="Source Sans Pro"/>
                <a:cs typeface="Source Sans Pro"/>
                <a:sym typeface="Source Sans Pro"/>
              </a:rPr>
              <a:t>Presentation of the object-relational approach for data encryption</a:t>
            </a:r>
          </a:p>
          <a:p>
            <a:pPr marL="0" marR="0" lvl="0" indent="0" algn="l" rtl="0">
              <a:lnSpc>
                <a:spcPct val="100000"/>
              </a:lnSpc>
              <a:spcBef>
                <a:spcPts val="0"/>
              </a:spcBef>
              <a:spcAft>
                <a:spcPts val="0"/>
              </a:spcAft>
              <a:buNone/>
            </a:pPr>
            <a:endParaRPr sz="900" dirty="0">
              <a:solidFill>
                <a:schemeClr val="accent1">
                  <a:lumMod val="75000"/>
                </a:schemeClr>
              </a:solidFill>
              <a:latin typeface="Source Sans Pro"/>
              <a:ea typeface="Source Sans Pro"/>
              <a:cs typeface="Source Sans Pro"/>
              <a:sym typeface="Source Sans Pro"/>
            </a:endParaRPr>
          </a:p>
        </p:txBody>
      </p:sp>
      <p:cxnSp>
        <p:nvCxnSpPr>
          <p:cNvPr id="457" name="Google Shape;457;p39"/>
          <p:cNvCxnSpPr/>
          <p:nvPr/>
        </p:nvCxnSpPr>
        <p:spPr>
          <a:xfrm rot="10800000">
            <a:off x="5403392" y="2820169"/>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58" name="Google Shape;458;p39"/>
          <p:cNvSpPr txBox="1"/>
          <p:nvPr/>
        </p:nvSpPr>
        <p:spPr>
          <a:xfrm>
            <a:off x="5360735" y="3490581"/>
            <a:ext cx="1249500" cy="53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900" dirty="0">
                <a:solidFill>
                  <a:schemeClr val="accent1">
                    <a:lumMod val="75000"/>
                  </a:schemeClr>
                </a:solidFill>
                <a:latin typeface="Source Sans Pro"/>
                <a:ea typeface="Source Sans Pro"/>
                <a:cs typeface="Source Sans Pro"/>
                <a:sym typeface="Source Sans Pro"/>
              </a:rPr>
              <a:t>Patent recognition received for the object-relational encryption approach.</a:t>
            </a:r>
            <a:endParaRPr sz="900" dirty="0">
              <a:solidFill>
                <a:schemeClr val="accent1">
                  <a:lumMod val="75000"/>
                </a:schemeClr>
              </a:solidFill>
              <a:latin typeface="Source Sans Pro"/>
              <a:ea typeface="Source Sans Pro"/>
              <a:cs typeface="Source Sans Pro"/>
              <a:sym typeface="Source Sans Pro"/>
            </a:endParaRPr>
          </a:p>
        </p:txBody>
      </p:sp>
      <p:cxnSp>
        <p:nvCxnSpPr>
          <p:cNvPr id="459" name="Google Shape;459;p39"/>
          <p:cNvCxnSpPr/>
          <p:nvPr/>
        </p:nvCxnSpPr>
        <p:spPr>
          <a:xfrm rot="10800000">
            <a:off x="6724627" y="2820169"/>
            <a:ext cx="0" cy="498600"/>
          </a:xfrm>
          <a:prstGeom prst="straightConnector1">
            <a:avLst/>
          </a:prstGeom>
          <a:noFill/>
          <a:ln w="9525" cap="flat" cmpd="sng">
            <a:solidFill>
              <a:schemeClr val="bg1">
                <a:lumMod val="65000"/>
              </a:schemeClr>
            </a:solidFill>
            <a:prstDash val="solid"/>
            <a:round/>
            <a:headEnd type="oval" w="med" len="med"/>
            <a:tailEnd type="oval" w="med" len="med"/>
          </a:ln>
        </p:spPr>
      </p:cxnSp>
      <p:sp>
        <p:nvSpPr>
          <p:cNvPr id="460" name="Google Shape;460;p39"/>
          <p:cNvSpPr txBox="1"/>
          <p:nvPr/>
        </p:nvSpPr>
        <p:spPr>
          <a:xfrm>
            <a:off x="6691131" y="3467334"/>
            <a:ext cx="1249500" cy="53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900" dirty="0" err="1">
                <a:solidFill>
                  <a:schemeClr val="accent1">
                    <a:lumMod val="75000"/>
                  </a:schemeClr>
                </a:solidFill>
                <a:latin typeface="Source Sans Pro"/>
                <a:ea typeface="Source Sans Pro"/>
                <a:cs typeface="Source Sans Pro"/>
                <a:sym typeface="Source Sans Pro"/>
              </a:rPr>
              <a:t>Gatelink</a:t>
            </a:r>
            <a:r>
              <a:rPr lang="en-US" sz="900" dirty="0">
                <a:solidFill>
                  <a:schemeClr val="accent1">
                    <a:lumMod val="75000"/>
                  </a:schemeClr>
                </a:solidFill>
                <a:latin typeface="Source Sans Pro"/>
                <a:ea typeface="Source Sans Pro"/>
                <a:cs typeface="Source Sans Pro"/>
                <a:sym typeface="Source Sans Pro"/>
              </a:rPr>
              <a:t> is established and continues the Black Screen - NGIT project.</a:t>
            </a:r>
            <a:endParaRPr sz="900" dirty="0">
              <a:solidFill>
                <a:schemeClr val="accent1">
                  <a:lumMod val="75000"/>
                </a:schemeClr>
              </a:solidFill>
              <a:latin typeface="Source Sans Pro"/>
              <a:ea typeface="Source Sans Pro"/>
              <a:cs typeface="Source Sans Pro"/>
              <a:sym typeface="Source Sans Pro"/>
            </a:endParaRPr>
          </a:p>
        </p:txBody>
      </p:sp>
      <p:cxnSp>
        <p:nvCxnSpPr>
          <p:cNvPr id="461" name="Google Shape;461;p39"/>
          <p:cNvCxnSpPr/>
          <p:nvPr/>
        </p:nvCxnSpPr>
        <p:spPr>
          <a:xfrm rot="10800000">
            <a:off x="8045862" y="2820169"/>
            <a:ext cx="0" cy="498600"/>
          </a:xfrm>
          <a:prstGeom prst="straightConnector1">
            <a:avLst/>
          </a:prstGeom>
          <a:noFill/>
          <a:ln w="9525" cap="flat" cmpd="sng">
            <a:solidFill>
              <a:schemeClr val="bg1">
                <a:lumMod val="75000"/>
              </a:schemeClr>
            </a:solidFill>
            <a:prstDash val="solid"/>
            <a:round/>
            <a:headEnd type="oval" w="med" len="med"/>
            <a:tailEnd type="oval" w="med" len="med"/>
          </a:ln>
        </p:spPr>
      </p:cxnSp>
      <p:sp>
        <p:nvSpPr>
          <p:cNvPr id="462" name="Google Shape;462;p39"/>
          <p:cNvSpPr txBox="1"/>
          <p:nvPr/>
        </p:nvSpPr>
        <p:spPr>
          <a:xfrm>
            <a:off x="8008073" y="3467334"/>
            <a:ext cx="1034700" cy="533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900" dirty="0" err="1">
                <a:solidFill>
                  <a:schemeClr val="accent1">
                    <a:lumMod val="75000"/>
                  </a:schemeClr>
                </a:solidFill>
                <a:latin typeface="Source Sans Pro"/>
                <a:ea typeface="Source Sans Pro"/>
                <a:cs typeface="Source Sans Pro"/>
                <a:sym typeface="Source Sans Pro"/>
              </a:rPr>
              <a:t>Crypthor</a:t>
            </a:r>
            <a:r>
              <a:rPr lang="en-US" sz="900" dirty="0">
                <a:solidFill>
                  <a:schemeClr val="accent1">
                    <a:lumMod val="75000"/>
                  </a:schemeClr>
                </a:solidFill>
                <a:latin typeface="Source Sans Pro"/>
                <a:ea typeface="Source Sans Pro"/>
                <a:cs typeface="Source Sans Pro"/>
                <a:sym typeface="Source Sans Pro"/>
              </a:rPr>
              <a:t> is presented to the audience as a modular post-quantum security system.</a:t>
            </a:r>
          </a:p>
        </p:txBody>
      </p:sp>
      <p:pic>
        <p:nvPicPr>
          <p:cNvPr id="2" name="Picture 1">
            <a:extLst>
              <a:ext uri="{FF2B5EF4-FFF2-40B4-BE49-F238E27FC236}">
                <a16:creationId xmlns:a16="http://schemas.microsoft.com/office/drawing/2014/main" id="{399E44C3-5C03-1A65-EF59-EED5E2EE15E3}"/>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3" name="Picture 2">
            <a:extLst>
              <a:ext uri="{FF2B5EF4-FFF2-40B4-BE49-F238E27FC236}">
                <a16:creationId xmlns:a16="http://schemas.microsoft.com/office/drawing/2014/main" id="{9CAAD664-1238-FBA3-14C9-55E2412C13F7}"/>
              </a:ext>
            </a:extLst>
          </p:cNvPr>
          <p:cNvPicPr>
            <a:picLocks noChangeAspect="1"/>
          </p:cNvPicPr>
          <p:nvPr/>
        </p:nvPicPr>
        <p:blipFill>
          <a:blip r:embed="rId4"/>
          <a:stretch>
            <a:fillRect/>
          </a:stretch>
        </p:blipFill>
        <p:spPr>
          <a:xfrm>
            <a:off x="8179908" y="4312711"/>
            <a:ext cx="773884" cy="7180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sp>
        <p:nvSpPr>
          <p:cNvPr id="4" name="TextBox 3">
            <a:extLst>
              <a:ext uri="{FF2B5EF4-FFF2-40B4-BE49-F238E27FC236}">
                <a16:creationId xmlns:a16="http://schemas.microsoft.com/office/drawing/2014/main" id="{E512D349-E218-EBB7-536E-25B14EFB7C69}"/>
              </a:ext>
            </a:extLst>
          </p:cNvPr>
          <p:cNvSpPr txBox="1"/>
          <p:nvPr/>
        </p:nvSpPr>
        <p:spPr>
          <a:xfrm>
            <a:off x="655397" y="900642"/>
            <a:ext cx="7610719" cy="3575659"/>
          </a:xfrm>
          <a:prstGeom prst="rect">
            <a:avLst/>
          </a:prstGeom>
          <a:noFill/>
        </p:spPr>
        <p:txBody>
          <a:bodyPr wrap="square">
            <a:spAutoFit/>
          </a:bodyPr>
          <a:lstStyle/>
          <a:p>
            <a:pPr marL="285750" indent="-285750" algn="just">
              <a:lnSpc>
                <a:spcPct val="150000"/>
              </a:lnSpc>
              <a:spcAft>
                <a:spcPts val="800"/>
              </a:spcAft>
              <a:buClr>
                <a:schemeClr val="accent1">
                  <a:lumMod val="75000"/>
                </a:schemeClr>
              </a:buClr>
              <a:buFont typeface="Calibri" panose="020F050202020403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More than 20+ years of proven experience in the IT industry and deep knowledge of the main principles that lay down in the foundations of modern cyber world and its processes. </a:t>
            </a:r>
          </a:p>
          <a:p>
            <a:pPr marL="285750" indent="-285750" algn="just">
              <a:lnSpc>
                <a:spcPct val="150000"/>
              </a:lnSpc>
              <a:spcAft>
                <a:spcPts val="800"/>
              </a:spcAft>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Deep knowledge that covers the areas of AI, ML, Math and their fundamentals. Moreover, we focus also on the deep understanding of the mathematical apparatus that stays behind the contemporary cyberthreats and cyberattacks.</a:t>
            </a:r>
          </a:p>
          <a:p>
            <a:pPr marL="285750" indent="-285750" algn="just">
              <a:lnSpc>
                <a:spcPct val="150000"/>
              </a:lnSpc>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State-of-the art cryptographic algorithms and mechanisms along with innovative security management approaches. </a:t>
            </a:r>
            <a:r>
              <a:rPr lang="en-US" sz="16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provides you with inimitable strong encryption system that reduces security risk with up to 75%.</a:t>
            </a:r>
            <a:endParaRPr lang="en-US" sz="1600" dirty="0">
              <a:solidFill>
                <a:schemeClr val="accent1">
                  <a:lumMod val="75000"/>
                </a:schemeClr>
              </a:solidFill>
              <a:latin typeface="Segoe UI Semilight" panose="020B0402040204020203" pitchFamily="34" charset="0"/>
              <a:cs typeface="Segoe UI Semilight" panose="020B0402040204020203" pitchFamily="34" charset="0"/>
            </a:endParaRPr>
          </a:p>
        </p:txBody>
      </p: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015139" y="273259"/>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What is behind </a:t>
            </a:r>
            <a:r>
              <a:rPr lang="en-US" sz="2800" dirty="0" err="1">
                <a:solidFill>
                  <a:schemeClr val="bg1">
                    <a:lumMod val="50000"/>
                  </a:schemeClr>
                </a:solidFill>
                <a:latin typeface="Segoe UI Semilight" panose="020B0402040204020203" pitchFamily="34" charset="0"/>
                <a:cs typeface="Segoe UI Semilight" panose="020B0402040204020203" pitchFamily="34" charset="0"/>
              </a:rPr>
              <a:t>Crypthor</a:t>
            </a:r>
            <a:r>
              <a:rPr lang="en-US" sz="2800" dirty="0">
                <a:solidFill>
                  <a:schemeClr val="bg1">
                    <a:lumMod val="50000"/>
                  </a:schemeClr>
                </a:solidFill>
                <a:latin typeface="Segoe UI Semilight" panose="020B0402040204020203" pitchFamily="34" charset="0"/>
                <a:cs typeface="Segoe UI Semilight" panose="020B0402040204020203" pitchFamily="34" charset="0"/>
              </a:rPr>
              <a:t>:</a:t>
            </a:r>
          </a:p>
        </p:txBody>
      </p:sp>
    </p:spTree>
    <p:extLst>
      <p:ext uri="{BB962C8B-B14F-4D97-AF65-F5344CB8AC3E}">
        <p14:creationId xmlns:p14="http://schemas.microsoft.com/office/powerpoint/2010/main" val="128837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sp>
        <p:nvSpPr>
          <p:cNvPr id="4" name="TextBox 3">
            <a:extLst>
              <a:ext uri="{FF2B5EF4-FFF2-40B4-BE49-F238E27FC236}">
                <a16:creationId xmlns:a16="http://schemas.microsoft.com/office/drawing/2014/main" id="{E512D349-E218-EBB7-536E-25B14EFB7C69}"/>
              </a:ext>
            </a:extLst>
          </p:cNvPr>
          <p:cNvSpPr txBox="1"/>
          <p:nvPr/>
        </p:nvSpPr>
        <p:spPr>
          <a:xfrm>
            <a:off x="290945" y="908773"/>
            <a:ext cx="8395855" cy="3277244"/>
          </a:xfrm>
          <a:prstGeom prst="rect">
            <a:avLst/>
          </a:prstGeom>
          <a:noFill/>
        </p:spPr>
        <p:txBody>
          <a:bodyPr wrap="square">
            <a:spAutoFit/>
          </a:bodyPr>
          <a:lstStyle/>
          <a:p>
            <a:pPr algn="just">
              <a:lnSpc>
                <a:spcPct val="107000"/>
              </a:lnSpc>
              <a:spcAft>
                <a:spcPts val="800"/>
              </a:spcAft>
            </a:pPr>
            <a:r>
              <a:rPr lang="en-US"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rPr>
              <a:t>We ha</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ve managed to redesign the processes of key generation and key exchange along with the way communication is established and executed. Something more, we’ve developed our own cryptographic algorithms that allow us to provide the user with a solution that allow strong encryption and renders attempts at possible cryptanalysis and compromise pointless.</a:t>
            </a:r>
          </a:p>
          <a:p>
            <a:pPr algn="just">
              <a:lnSpc>
                <a:spcPct val="107000"/>
              </a:lnSpc>
              <a:spcAft>
                <a:spcPts val="800"/>
              </a:spcAft>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We are not focused on positioning </a:t>
            </a:r>
            <a:r>
              <a:rPr lang="en-US"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as another one cybersecurity solution that will establish secure channels and policies over the existing ones. </a:t>
            </a:r>
            <a:r>
              <a:rPr lang="en-US"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rPr>
              <a:t>W</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e're focusing on the open public channels, because we assume that the existing infrastructure is already compromised, and there is a zero chance for prevention of insider attack.</a:t>
            </a:r>
          </a:p>
          <a:p>
            <a:pPr algn="just">
              <a:lnSpc>
                <a:spcPct val="107000"/>
              </a:lnSpc>
              <a:spcAft>
                <a:spcPts val="800"/>
              </a:spcAft>
            </a:pPr>
            <a:r>
              <a:rPr lang="en-US"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rPr>
              <a:t>W</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e consider the prevention, since it is a normal practice, but we focus on how to make the attempts for attack pointless and to allow complete reduction of the information security risk. We consider Artificial Intelligence and Machine Learning in their whole and strive to extract the fundamental apparatus that after small redesign will allow us to provide modular robust system that is capable to work absolutely autonomously without the need for continuous administration and support.</a:t>
            </a:r>
          </a:p>
        </p:txBody>
      </p: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464587" y="281008"/>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Technology and principles:</a:t>
            </a:r>
          </a:p>
        </p:txBody>
      </p:sp>
    </p:spTree>
    <p:extLst>
      <p:ext uri="{BB962C8B-B14F-4D97-AF65-F5344CB8AC3E}">
        <p14:creationId xmlns:p14="http://schemas.microsoft.com/office/powerpoint/2010/main" val="297977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208867" y="131920"/>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What </a:t>
            </a:r>
            <a:r>
              <a:rPr lang="en-US" sz="2800" dirty="0" err="1">
                <a:solidFill>
                  <a:schemeClr val="bg1">
                    <a:lumMod val="50000"/>
                  </a:schemeClr>
                </a:solidFill>
                <a:latin typeface="Segoe UI Semilight" panose="020B0402040204020203" pitchFamily="34" charset="0"/>
                <a:cs typeface="Segoe UI Semilight" panose="020B0402040204020203" pitchFamily="34" charset="0"/>
              </a:rPr>
              <a:t>Crypthor</a:t>
            </a:r>
            <a:r>
              <a:rPr lang="en-US" sz="2800" dirty="0">
                <a:solidFill>
                  <a:schemeClr val="bg1">
                    <a:lumMod val="50000"/>
                  </a:schemeClr>
                </a:solidFill>
                <a:latin typeface="Segoe UI Semilight" panose="020B0402040204020203" pitchFamily="34" charset="0"/>
                <a:cs typeface="Segoe UI Semilight" panose="020B0402040204020203" pitchFamily="34" charset="0"/>
              </a:rPr>
              <a:t> covers:</a:t>
            </a:r>
          </a:p>
        </p:txBody>
      </p:sp>
      <p:pic>
        <p:nvPicPr>
          <p:cNvPr id="3" name="Picture 2">
            <a:extLst>
              <a:ext uri="{FF2B5EF4-FFF2-40B4-BE49-F238E27FC236}">
                <a16:creationId xmlns:a16="http://schemas.microsoft.com/office/drawing/2014/main" id="{26D971EF-9ED0-FFEC-3743-4194765BF61F}"/>
              </a:ext>
            </a:extLst>
          </p:cNvPr>
          <p:cNvPicPr>
            <a:picLocks noChangeAspect="1"/>
          </p:cNvPicPr>
          <p:nvPr/>
        </p:nvPicPr>
        <p:blipFill>
          <a:blip r:embed="rId5"/>
          <a:stretch>
            <a:fillRect/>
          </a:stretch>
        </p:blipFill>
        <p:spPr>
          <a:xfrm>
            <a:off x="526941" y="2270501"/>
            <a:ext cx="1077134" cy="1018023"/>
          </a:xfrm>
          <a:prstGeom prst="rect">
            <a:avLst/>
          </a:prstGeom>
        </p:spPr>
      </p:pic>
      <p:pic>
        <p:nvPicPr>
          <p:cNvPr id="8" name="Picture 7">
            <a:extLst>
              <a:ext uri="{FF2B5EF4-FFF2-40B4-BE49-F238E27FC236}">
                <a16:creationId xmlns:a16="http://schemas.microsoft.com/office/drawing/2014/main" id="{0700D848-2741-8B1F-1F03-D92ED9860AE7}"/>
              </a:ext>
            </a:extLst>
          </p:cNvPr>
          <p:cNvPicPr>
            <a:picLocks noChangeAspect="1"/>
          </p:cNvPicPr>
          <p:nvPr/>
        </p:nvPicPr>
        <p:blipFill>
          <a:blip r:embed="rId6"/>
          <a:stretch>
            <a:fillRect/>
          </a:stretch>
        </p:blipFill>
        <p:spPr>
          <a:xfrm>
            <a:off x="3281088" y="730505"/>
            <a:ext cx="523220" cy="523220"/>
          </a:xfrm>
          <a:prstGeom prst="rect">
            <a:avLst/>
          </a:prstGeom>
        </p:spPr>
      </p:pic>
      <p:pic>
        <p:nvPicPr>
          <p:cNvPr id="10" name="Picture 9">
            <a:extLst>
              <a:ext uri="{FF2B5EF4-FFF2-40B4-BE49-F238E27FC236}">
                <a16:creationId xmlns:a16="http://schemas.microsoft.com/office/drawing/2014/main" id="{1E405337-9269-5C0D-7567-B989A12696CD}"/>
              </a:ext>
            </a:extLst>
          </p:cNvPr>
          <p:cNvPicPr>
            <a:picLocks noChangeAspect="1"/>
          </p:cNvPicPr>
          <p:nvPr/>
        </p:nvPicPr>
        <p:blipFill>
          <a:blip r:embed="rId7"/>
          <a:stretch>
            <a:fillRect/>
          </a:stretch>
        </p:blipFill>
        <p:spPr>
          <a:xfrm>
            <a:off x="3281088" y="1359268"/>
            <a:ext cx="497358" cy="497358"/>
          </a:xfrm>
          <a:prstGeom prst="rect">
            <a:avLst/>
          </a:prstGeom>
        </p:spPr>
      </p:pic>
      <p:pic>
        <p:nvPicPr>
          <p:cNvPr id="12" name="Picture 11">
            <a:extLst>
              <a:ext uri="{FF2B5EF4-FFF2-40B4-BE49-F238E27FC236}">
                <a16:creationId xmlns:a16="http://schemas.microsoft.com/office/drawing/2014/main" id="{87566365-0326-F066-043B-57A3293E9EB3}"/>
              </a:ext>
            </a:extLst>
          </p:cNvPr>
          <p:cNvPicPr>
            <a:picLocks noChangeAspect="1"/>
          </p:cNvPicPr>
          <p:nvPr/>
        </p:nvPicPr>
        <p:blipFill>
          <a:blip r:embed="rId8"/>
          <a:stretch>
            <a:fillRect/>
          </a:stretch>
        </p:blipFill>
        <p:spPr>
          <a:xfrm>
            <a:off x="3341508" y="4340206"/>
            <a:ext cx="462800" cy="462800"/>
          </a:xfrm>
          <a:prstGeom prst="rect">
            <a:avLst/>
          </a:prstGeom>
        </p:spPr>
      </p:pic>
      <p:pic>
        <p:nvPicPr>
          <p:cNvPr id="14" name="Picture 13">
            <a:extLst>
              <a:ext uri="{FF2B5EF4-FFF2-40B4-BE49-F238E27FC236}">
                <a16:creationId xmlns:a16="http://schemas.microsoft.com/office/drawing/2014/main" id="{589302FD-976F-7735-C784-4A555FF3C87D}"/>
              </a:ext>
            </a:extLst>
          </p:cNvPr>
          <p:cNvPicPr>
            <a:picLocks noChangeAspect="1"/>
          </p:cNvPicPr>
          <p:nvPr/>
        </p:nvPicPr>
        <p:blipFill>
          <a:blip r:embed="rId9"/>
          <a:stretch>
            <a:fillRect/>
          </a:stretch>
        </p:blipFill>
        <p:spPr>
          <a:xfrm>
            <a:off x="3281088" y="2545001"/>
            <a:ext cx="523220" cy="523220"/>
          </a:xfrm>
          <a:prstGeom prst="rect">
            <a:avLst/>
          </a:prstGeom>
        </p:spPr>
      </p:pic>
      <p:pic>
        <p:nvPicPr>
          <p:cNvPr id="16" name="Picture 15">
            <a:extLst>
              <a:ext uri="{FF2B5EF4-FFF2-40B4-BE49-F238E27FC236}">
                <a16:creationId xmlns:a16="http://schemas.microsoft.com/office/drawing/2014/main" id="{0F89C8CA-59CC-65E0-A883-95A83E23FB6C}"/>
              </a:ext>
            </a:extLst>
          </p:cNvPr>
          <p:cNvPicPr>
            <a:picLocks noChangeAspect="1"/>
          </p:cNvPicPr>
          <p:nvPr/>
        </p:nvPicPr>
        <p:blipFill>
          <a:blip r:embed="rId10"/>
          <a:stretch>
            <a:fillRect/>
          </a:stretch>
        </p:blipFill>
        <p:spPr>
          <a:xfrm>
            <a:off x="3315472" y="3731246"/>
            <a:ext cx="523847" cy="523847"/>
          </a:xfrm>
          <a:prstGeom prst="rect">
            <a:avLst/>
          </a:prstGeom>
        </p:spPr>
      </p:pic>
      <p:pic>
        <p:nvPicPr>
          <p:cNvPr id="18" name="Picture 17">
            <a:extLst>
              <a:ext uri="{FF2B5EF4-FFF2-40B4-BE49-F238E27FC236}">
                <a16:creationId xmlns:a16="http://schemas.microsoft.com/office/drawing/2014/main" id="{DDF90A36-EF1E-1251-8178-D5C9649D7F93}"/>
              </a:ext>
            </a:extLst>
          </p:cNvPr>
          <p:cNvPicPr>
            <a:picLocks noChangeAspect="1"/>
          </p:cNvPicPr>
          <p:nvPr/>
        </p:nvPicPr>
        <p:blipFill>
          <a:blip r:embed="rId11"/>
          <a:stretch>
            <a:fillRect/>
          </a:stretch>
        </p:blipFill>
        <p:spPr>
          <a:xfrm>
            <a:off x="3316685" y="1941739"/>
            <a:ext cx="494306" cy="494306"/>
          </a:xfrm>
          <a:prstGeom prst="rect">
            <a:avLst/>
          </a:prstGeom>
        </p:spPr>
      </p:pic>
      <p:pic>
        <p:nvPicPr>
          <p:cNvPr id="20" name="Picture 19">
            <a:extLst>
              <a:ext uri="{FF2B5EF4-FFF2-40B4-BE49-F238E27FC236}">
                <a16:creationId xmlns:a16="http://schemas.microsoft.com/office/drawing/2014/main" id="{CEAF93B5-498B-64A0-4682-C37E462C5E84}"/>
              </a:ext>
            </a:extLst>
          </p:cNvPr>
          <p:cNvPicPr>
            <a:picLocks noChangeAspect="1"/>
          </p:cNvPicPr>
          <p:nvPr/>
        </p:nvPicPr>
        <p:blipFill>
          <a:blip r:embed="rId12"/>
          <a:stretch>
            <a:fillRect/>
          </a:stretch>
        </p:blipFill>
        <p:spPr>
          <a:xfrm>
            <a:off x="3281088" y="3118950"/>
            <a:ext cx="573729" cy="573729"/>
          </a:xfrm>
          <a:prstGeom prst="rect">
            <a:avLst/>
          </a:prstGeom>
        </p:spPr>
      </p:pic>
      <p:cxnSp>
        <p:nvCxnSpPr>
          <p:cNvPr id="22" name="Straight Arrow Connector 21">
            <a:extLst>
              <a:ext uri="{FF2B5EF4-FFF2-40B4-BE49-F238E27FC236}">
                <a16:creationId xmlns:a16="http://schemas.microsoft.com/office/drawing/2014/main" id="{EF305FF6-51BA-0689-23C3-EB8C634EC0E4}"/>
              </a:ext>
            </a:extLst>
          </p:cNvPr>
          <p:cNvCxnSpPr/>
          <p:nvPr/>
        </p:nvCxnSpPr>
        <p:spPr>
          <a:xfrm>
            <a:off x="2355743" y="984366"/>
            <a:ext cx="798162" cy="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025CF96-27C3-6A55-DE3D-664EA49E0322}"/>
              </a:ext>
            </a:extLst>
          </p:cNvPr>
          <p:cNvCxnSpPr/>
          <p:nvPr/>
        </p:nvCxnSpPr>
        <p:spPr>
          <a:xfrm>
            <a:off x="2353163" y="1578466"/>
            <a:ext cx="798162" cy="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B6F063E-70D5-DB98-D08E-DE8772EDB948}"/>
              </a:ext>
            </a:extLst>
          </p:cNvPr>
          <p:cNvCxnSpPr/>
          <p:nvPr/>
        </p:nvCxnSpPr>
        <p:spPr>
          <a:xfrm>
            <a:off x="2373830" y="2195811"/>
            <a:ext cx="798162" cy="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E08D3A2-45AE-888B-A7A6-2E97D56A11C2}"/>
              </a:ext>
            </a:extLst>
          </p:cNvPr>
          <p:cNvCxnSpPr/>
          <p:nvPr/>
        </p:nvCxnSpPr>
        <p:spPr>
          <a:xfrm>
            <a:off x="2381579" y="2787261"/>
            <a:ext cx="798162" cy="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2332A8F-FAC6-1598-5715-39EB70F655E1}"/>
              </a:ext>
            </a:extLst>
          </p:cNvPr>
          <p:cNvCxnSpPr/>
          <p:nvPr/>
        </p:nvCxnSpPr>
        <p:spPr>
          <a:xfrm>
            <a:off x="2381579" y="3381431"/>
            <a:ext cx="798162" cy="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FBFA444-F4C4-B082-DB93-41DC3CDE3707}"/>
              </a:ext>
            </a:extLst>
          </p:cNvPr>
          <p:cNvCxnSpPr/>
          <p:nvPr/>
        </p:nvCxnSpPr>
        <p:spPr>
          <a:xfrm>
            <a:off x="2381579" y="3978124"/>
            <a:ext cx="798162" cy="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BD9E91A-75B6-11C1-4DE9-F049B449D89B}"/>
              </a:ext>
            </a:extLst>
          </p:cNvPr>
          <p:cNvCxnSpPr/>
          <p:nvPr/>
        </p:nvCxnSpPr>
        <p:spPr>
          <a:xfrm>
            <a:off x="2378999" y="4564468"/>
            <a:ext cx="798162" cy="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D9EF39D-0E0D-590D-A9D6-8E20880FB3A0}"/>
              </a:ext>
            </a:extLst>
          </p:cNvPr>
          <p:cNvCxnSpPr>
            <a:cxnSpLocks/>
          </p:cNvCxnSpPr>
          <p:nvPr/>
        </p:nvCxnSpPr>
        <p:spPr>
          <a:xfrm>
            <a:off x="2360912" y="976617"/>
            <a:ext cx="28416" cy="358724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8A2EE8-9876-7917-7785-16513A8A8374}"/>
              </a:ext>
            </a:extLst>
          </p:cNvPr>
          <p:cNvCxnSpPr>
            <a:cxnSpLocks/>
          </p:cNvCxnSpPr>
          <p:nvPr/>
        </p:nvCxnSpPr>
        <p:spPr>
          <a:xfrm flipV="1">
            <a:off x="1573079" y="2779512"/>
            <a:ext cx="795582" cy="1"/>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3320726-ABC7-6DFF-4908-814974761961}"/>
              </a:ext>
            </a:extLst>
          </p:cNvPr>
          <p:cNvSpPr txBox="1"/>
          <p:nvPr/>
        </p:nvSpPr>
        <p:spPr>
          <a:xfrm>
            <a:off x="3839319" y="782648"/>
            <a:ext cx="4862980" cy="276999"/>
          </a:xfrm>
          <a:prstGeom prst="rect">
            <a:avLst/>
          </a:prstGeom>
          <a:noFill/>
        </p:spPr>
        <p:txBody>
          <a:bodyPr wrap="square" rtlCol="0">
            <a:spAutoFit/>
          </a:bodyPr>
          <a:lstStyle/>
          <a:p>
            <a:r>
              <a:rPr lang="en-US" sz="1200" dirty="0">
                <a:solidFill>
                  <a:schemeClr val="accent2">
                    <a:lumMod val="75000"/>
                  </a:schemeClr>
                </a:solidFill>
                <a:latin typeface="Segoe UI Semilight" panose="020B0402040204020203" pitchFamily="34" charset="0"/>
                <a:cs typeface="Segoe UI Semilight" panose="020B0402040204020203" pitchFamily="34" charset="0"/>
              </a:rPr>
              <a:t>Secured cloud based infrastructure; </a:t>
            </a:r>
            <a:endParaRPr lang="en-US" dirty="0">
              <a:solidFill>
                <a:schemeClr val="accent2">
                  <a:lumMod val="75000"/>
                </a:schemeClr>
              </a:solidFill>
              <a:latin typeface="Segoe UI Semilight" panose="020B0402040204020203" pitchFamily="34" charset="0"/>
              <a:cs typeface="Segoe UI Semilight" panose="020B0402040204020203" pitchFamily="34" charset="0"/>
            </a:endParaRPr>
          </a:p>
        </p:txBody>
      </p:sp>
      <p:sp>
        <p:nvSpPr>
          <p:cNvPr id="36" name="TextBox 35">
            <a:extLst>
              <a:ext uri="{FF2B5EF4-FFF2-40B4-BE49-F238E27FC236}">
                <a16:creationId xmlns:a16="http://schemas.microsoft.com/office/drawing/2014/main" id="{0BB37F4B-3478-2D07-F1C2-C39E2E0AD7E0}"/>
              </a:ext>
            </a:extLst>
          </p:cNvPr>
          <p:cNvSpPr txBox="1"/>
          <p:nvPr/>
        </p:nvSpPr>
        <p:spPr>
          <a:xfrm>
            <a:off x="3875484" y="1448880"/>
            <a:ext cx="4862980" cy="276999"/>
          </a:xfrm>
          <a:prstGeom prst="rect">
            <a:avLst/>
          </a:prstGeom>
          <a:noFill/>
        </p:spPr>
        <p:txBody>
          <a:bodyPr wrap="square" rtlCol="0">
            <a:spAutoFit/>
          </a:bodyPr>
          <a:lstStyle/>
          <a:p>
            <a:r>
              <a:rPr lang="en-US" sz="1200" dirty="0">
                <a:solidFill>
                  <a:schemeClr val="accent2">
                    <a:lumMod val="75000"/>
                  </a:schemeClr>
                </a:solidFill>
                <a:latin typeface="Segoe UI Semilight" panose="020B0402040204020203" pitchFamily="34" charset="0"/>
                <a:cs typeface="Segoe UI Semilight" panose="020B0402040204020203" pitchFamily="34" charset="0"/>
              </a:rPr>
              <a:t>Secured file and information storage; </a:t>
            </a:r>
            <a:endParaRPr lang="en-US" dirty="0">
              <a:solidFill>
                <a:schemeClr val="accent2">
                  <a:lumMod val="75000"/>
                </a:schemeClr>
              </a:solidFill>
              <a:latin typeface="Segoe UI Semilight" panose="020B0402040204020203" pitchFamily="34" charset="0"/>
              <a:cs typeface="Segoe UI Semilight" panose="020B0402040204020203" pitchFamily="34" charset="0"/>
            </a:endParaRPr>
          </a:p>
        </p:txBody>
      </p:sp>
      <p:sp>
        <p:nvSpPr>
          <p:cNvPr id="37" name="TextBox 36">
            <a:extLst>
              <a:ext uri="{FF2B5EF4-FFF2-40B4-BE49-F238E27FC236}">
                <a16:creationId xmlns:a16="http://schemas.microsoft.com/office/drawing/2014/main" id="{E3C55543-B673-3C13-B44F-2FF4C566E3E1}"/>
              </a:ext>
            </a:extLst>
          </p:cNvPr>
          <p:cNvSpPr txBox="1"/>
          <p:nvPr/>
        </p:nvSpPr>
        <p:spPr>
          <a:xfrm>
            <a:off x="3875484" y="1994891"/>
            <a:ext cx="4862980" cy="276999"/>
          </a:xfrm>
          <a:prstGeom prst="rect">
            <a:avLst/>
          </a:prstGeom>
          <a:noFill/>
        </p:spPr>
        <p:txBody>
          <a:bodyPr wrap="square" rtlCol="0">
            <a:spAutoFit/>
          </a:bodyPr>
          <a:lstStyle/>
          <a:p>
            <a:r>
              <a:rPr lang="en-US" sz="1200" dirty="0">
                <a:solidFill>
                  <a:schemeClr val="accent2">
                    <a:lumMod val="75000"/>
                  </a:schemeClr>
                </a:solidFill>
                <a:latin typeface="Segoe UI Semilight" panose="020B0402040204020203" pitchFamily="34" charset="0"/>
                <a:cs typeface="Segoe UI Semilight" panose="020B0402040204020203" pitchFamily="34" charset="0"/>
              </a:rPr>
              <a:t>Database security through strong encryption; </a:t>
            </a:r>
            <a:endParaRPr lang="en-US" dirty="0">
              <a:solidFill>
                <a:schemeClr val="accent2">
                  <a:lumMod val="75000"/>
                </a:schemeClr>
              </a:solidFill>
              <a:latin typeface="Segoe UI Semilight" panose="020B0402040204020203" pitchFamily="34" charset="0"/>
              <a:cs typeface="Segoe UI Semilight" panose="020B0402040204020203" pitchFamily="34" charset="0"/>
            </a:endParaRPr>
          </a:p>
        </p:txBody>
      </p:sp>
      <p:sp>
        <p:nvSpPr>
          <p:cNvPr id="38" name="TextBox 37">
            <a:extLst>
              <a:ext uri="{FF2B5EF4-FFF2-40B4-BE49-F238E27FC236}">
                <a16:creationId xmlns:a16="http://schemas.microsoft.com/office/drawing/2014/main" id="{45108468-3915-A26C-476B-C3E9A146E575}"/>
              </a:ext>
            </a:extLst>
          </p:cNvPr>
          <p:cNvSpPr txBox="1"/>
          <p:nvPr/>
        </p:nvSpPr>
        <p:spPr>
          <a:xfrm>
            <a:off x="3875484" y="2679401"/>
            <a:ext cx="4862980" cy="276999"/>
          </a:xfrm>
          <a:prstGeom prst="rect">
            <a:avLst/>
          </a:prstGeom>
          <a:noFill/>
        </p:spPr>
        <p:txBody>
          <a:bodyPr wrap="square" rtlCol="0">
            <a:spAutoFit/>
          </a:bodyPr>
          <a:lstStyle/>
          <a:p>
            <a:r>
              <a:rPr lang="en-US" sz="1200" dirty="0">
                <a:solidFill>
                  <a:schemeClr val="accent2">
                    <a:lumMod val="75000"/>
                  </a:schemeClr>
                </a:solidFill>
                <a:latin typeface="Segoe UI Semilight" panose="020B0402040204020203" pitchFamily="34" charset="0"/>
                <a:cs typeface="Segoe UI Semilight" panose="020B0402040204020203" pitchFamily="34" charset="0"/>
              </a:rPr>
              <a:t>Secure notarization and identity management; </a:t>
            </a:r>
            <a:endParaRPr lang="en-US" dirty="0">
              <a:solidFill>
                <a:schemeClr val="accent2">
                  <a:lumMod val="75000"/>
                </a:schemeClr>
              </a:solidFill>
              <a:latin typeface="Segoe UI Semilight" panose="020B0402040204020203" pitchFamily="34" charset="0"/>
              <a:cs typeface="Segoe UI Semilight" panose="020B0402040204020203" pitchFamily="34" charset="0"/>
            </a:endParaRPr>
          </a:p>
        </p:txBody>
      </p:sp>
      <p:sp>
        <p:nvSpPr>
          <p:cNvPr id="39" name="TextBox 38">
            <a:extLst>
              <a:ext uri="{FF2B5EF4-FFF2-40B4-BE49-F238E27FC236}">
                <a16:creationId xmlns:a16="http://schemas.microsoft.com/office/drawing/2014/main" id="{293951A6-44F8-1AE0-A948-6D1C2F3E6CC0}"/>
              </a:ext>
            </a:extLst>
          </p:cNvPr>
          <p:cNvSpPr txBox="1"/>
          <p:nvPr/>
        </p:nvSpPr>
        <p:spPr>
          <a:xfrm>
            <a:off x="3880653" y="3258002"/>
            <a:ext cx="4862980" cy="276999"/>
          </a:xfrm>
          <a:prstGeom prst="rect">
            <a:avLst/>
          </a:prstGeom>
          <a:noFill/>
        </p:spPr>
        <p:txBody>
          <a:bodyPr wrap="square" rtlCol="0">
            <a:spAutoFit/>
          </a:bodyPr>
          <a:lstStyle/>
          <a:p>
            <a:r>
              <a:rPr lang="en-US" sz="1200" dirty="0">
                <a:solidFill>
                  <a:schemeClr val="accent2">
                    <a:lumMod val="75000"/>
                  </a:schemeClr>
                </a:solidFill>
                <a:latin typeface="Segoe UI Semilight" panose="020B0402040204020203" pitchFamily="34" charset="0"/>
                <a:cs typeface="Segoe UI Semilight" panose="020B0402040204020203" pitchFamily="34" charset="0"/>
              </a:rPr>
              <a:t>Infrastructure and device security; </a:t>
            </a:r>
            <a:endParaRPr lang="en-US" dirty="0">
              <a:solidFill>
                <a:schemeClr val="accent2">
                  <a:lumMod val="75000"/>
                </a:schemeClr>
              </a:solidFill>
              <a:latin typeface="Segoe UI Semilight" panose="020B0402040204020203" pitchFamily="34" charset="0"/>
              <a:cs typeface="Segoe UI Semilight" panose="020B0402040204020203" pitchFamily="34" charset="0"/>
            </a:endParaRPr>
          </a:p>
        </p:txBody>
      </p:sp>
      <p:sp>
        <p:nvSpPr>
          <p:cNvPr id="40" name="TextBox 39">
            <a:extLst>
              <a:ext uri="{FF2B5EF4-FFF2-40B4-BE49-F238E27FC236}">
                <a16:creationId xmlns:a16="http://schemas.microsoft.com/office/drawing/2014/main" id="{407C55BE-10E6-AC45-AE6F-BC1F601DC94D}"/>
              </a:ext>
            </a:extLst>
          </p:cNvPr>
          <p:cNvSpPr txBox="1"/>
          <p:nvPr/>
        </p:nvSpPr>
        <p:spPr>
          <a:xfrm>
            <a:off x="3875484" y="3839624"/>
            <a:ext cx="4862980" cy="276999"/>
          </a:xfrm>
          <a:prstGeom prst="rect">
            <a:avLst/>
          </a:prstGeom>
          <a:noFill/>
        </p:spPr>
        <p:txBody>
          <a:bodyPr wrap="square" rtlCol="0">
            <a:spAutoFit/>
          </a:bodyPr>
          <a:lstStyle/>
          <a:p>
            <a:r>
              <a:rPr lang="en-US" sz="1200" dirty="0">
                <a:solidFill>
                  <a:schemeClr val="accent2">
                    <a:lumMod val="75000"/>
                  </a:schemeClr>
                </a:solidFill>
                <a:latin typeface="Segoe UI Semilight" panose="020B0402040204020203" pitchFamily="34" charset="0"/>
                <a:cs typeface="Segoe UI Semilight" panose="020B0402040204020203" pitchFamily="34" charset="0"/>
              </a:rPr>
              <a:t>Secured communication through standard public channels; </a:t>
            </a:r>
            <a:endParaRPr lang="en-US" dirty="0">
              <a:solidFill>
                <a:schemeClr val="accent2">
                  <a:lumMod val="75000"/>
                </a:schemeClr>
              </a:solidFill>
              <a:latin typeface="Segoe UI Semilight" panose="020B0402040204020203" pitchFamily="34" charset="0"/>
              <a:cs typeface="Segoe UI Semilight" panose="020B0402040204020203" pitchFamily="34" charset="0"/>
            </a:endParaRPr>
          </a:p>
        </p:txBody>
      </p:sp>
      <p:sp>
        <p:nvSpPr>
          <p:cNvPr id="41" name="TextBox 40">
            <a:extLst>
              <a:ext uri="{FF2B5EF4-FFF2-40B4-BE49-F238E27FC236}">
                <a16:creationId xmlns:a16="http://schemas.microsoft.com/office/drawing/2014/main" id="{C44FF33C-0B93-4BA4-ED32-995BE0897F65}"/>
              </a:ext>
            </a:extLst>
          </p:cNvPr>
          <p:cNvSpPr txBox="1"/>
          <p:nvPr/>
        </p:nvSpPr>
        <p:spPr>
          <a:xfrm>
            <a:off x="3888402" y="4404880"/>
            <a:ext cx="4862980" cy="276999"/>
          </a:xfrm>
          <a:prstGeom prst="rect">
            <a:avLst/>
          </a:prstGeom>
          <a:noFill/>
        </p:spPr>
        <p:txBody>
          <a:bodyPr wrap="square" rtlCol="0">
            <a:spAutoFit/>
          </a:bodyPr>
          <a:lstStyle/>
          <a:p>
            <a:r>
              <a:rPr lang="en-US" sz="1200" dirty="0">
                <a:solidFill>
                  <a:schemeClr val="accent2">
                    <a:lumMod val="75000"/>
                  </a:schemeClr>
                </a:solidFill>
                <a:latin typeface="Segoe UI Semilight" panose="020B0402040204020203" pitchFamily="34" charset="0"/>
                <a:cs typeface="Segoe UI Semilight" panose="020B0402040204020203" pitchFamily="34" charset="0"/>
              </a:rPr>
              <a:t>Precise 3D localization and geo-positioning; </a:t>
            </a:r>
            <a:endParaRPr lang="en-US" dirty="0">
              <a:solidFill>
                <a:schemeClr val="accent2">
                  <a:lumMod val="75000"/>
                </a:schemeClr>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844709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761710" y="125961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911210" y="191350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015139" y="257761"/>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Compatibility:</a:t>
            </a:r>
          </a:p>
        </p:txBody>
      </p:sp>
      <p:pic>
        <p:nvPicPr>
          <p:cNvPr id="1028" name="Picture 4" descr="Microsoft SQL Server Logo PNG Vector (SVG) Free Download">
            <a:extLst>
              <a:ext uri="{FF2B5EF4-FFF2-40B4-BE49-F238E27FC236}">
                <a16:creationId xmlns:a16="http://schemas.microsoft.com/office/drawing/2014/main" id="{F17FCDD6-2A88-3543-B63E-5C74156456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128" y="1259615"/>
            <a:ext cx="1321345" cy="10702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ySQL logo and symbol, meaning, history, PNG">
            <a:extLst>
              <a:ext uri="{FF2B5EF4-FFF2-40B4-BE49-F238E27FC236}">
                <a16:creationId xmlns:a16="http://schemas.microsoft.com/office/drawing/2014/main" id="{870DAADC-291C-6FFF-0A5C-DE66DAAEB3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9035" y="1437494"/>
            <a:ext cx="1450552" cy="9069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761E5AC-B994-1279-FECB-AE3720D13A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1256" y="1710037"/>
            <a:ext cx="2261813" cy="6098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DD6C5A77-7EF3-8C1E-DFF3-AF74C42004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406" y="2835989"/>
            <a:ext cx="2407159" cy="68286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ostgreSQL SVG Vector Logos - Vector Logo Zone">
            <a:extLst>
              <a:ext uri="{FF2B5EF4-FFF2-40B4-BE49-F238E27FC236}">
                <a16:creationId xmlns:a16="http://schemas.microsoft.com/office/drawing/2014/main" id="{C2050B50-9229-40BB-01AE-173DDD9602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79445" y="1298312"/>
            <a:ext cx="1983782" cy="99189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Gap Inc. Deploys Oracle Retail Cloud Services to Drive Retail Operations in  Six Months">
            <a:extLst>
              <a:ext uri="{FF2B5EF4-FFF2-40B4-BE49-F238E27FC236}">
                <a16:creationId xmlns:a16="http://schemas.microsoft.com/office/drawing/2014/main" id="{2BF4C2C6-74CD-AD63-9F0D-6571C6C3548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62361" y="2687986"/>
            <a:ext cx="1808192" cy="94710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Microsoft Azure Active Directory Review | PCMag">
            <a:extLst>
              <a:ext uri="{FF2B5EF4-FFF2-40B4-BE49-F238E27FC236}">
                <a16:creationId xmlns:a16="http://schemas.microsoft.com/office/drawing/2014/main" id="{1D59F8C1-21A9-4A93-3D91-FDA71CDA8E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44148" y="2375435"/>
            <a:ext cx="2599832" cy="1462405"/>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Amazon Web Services - Wikipedia">
            <a:extLst>
              <a:ext uri="{FF2B5EF4-FFF2-40B4-BE49-F238E27FC236}">
                <a16:creationId xmlns:a16="http://schemas.microsoft.com/office/drawing/2014/main" id="{96A02814-DD43-FB4D-25D3-BFF5164D24D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02484" y="2788355"/>
            <a:ext cx="1199290" cy="7180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F7BD392-D0AE-7223-AC8E-43ADAF67574D}"/>
              </a:ext>
            </a:extLst>
          </p:cNvPr>
          <p:cNvSpPr txBox="1"/>
          <p:nvPr/>
        </p:nvSpPr>
        <p:spPr>
          <a:xfrm>
            <a:off x="3053166" y="3897823"/>
            <a:ext cx="2495227" cy="461665"/>
          </a:xfrm>
          <a:prstGeom prst="rect">
            <a:avLst/>
          </a:prstGeom>
          <a:noFill/>
        </p:spPr>
        <p:txBody>
          <a:bodyPr wrap="square" rtlCol="0">
            <a:spAutoFit/>
          </a:bodyPr>
          <a:lstStyle/>
          <a:p>
            <a:pPr algn="ctr"/>
            <a:r>
              <a:rPr lang="en-US" sz="2400" dirty="0">
                <a:solidFill>
                  <a:schemeClr val="accent1">
                    <a:lumMod val="75000"/>
                  </a:schemeClr>
                </a:solidFill>
                <a:latin typeface="Segoe UI Semilight" panose="020B0402040204020203" pitchFamily="34" charset="0"/>
                <a:cs typeface="Segoe UI Semilight" panose="020B0402040204020203" pitchFamily="34" charset="0"/>
              </a:rPr>
              <a:t>And more…</a:t>
            </a:r>
          </a:p>
        </p:txBody>
      </p:sp>
    </p:spTree>
    <p:extLst>
      <p:ext uri="{BB962C8B-B14F-4D97-AF65-F5344CB8AC3E}">
        <p14:creationId xmlns:p14="http://schemas.microsoft.com/office/powerpoint/2010/main" val="1420526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0"/>
          <p:cNvSpPr/>
          <p:nvPr/>
        </p:nvSpPr>
        <p:spPr>
          <a:xfrm>
            <a:off x="382555" y="1084411"/>
            <a:ext cx="1589358" cy="1519311"/>
          </a:xfrm>
          <a:prstGeom prst="ellipse">
            <a:avLst/>
          </a:prstGeom>
          <a:solidFill>
            <a:schemeClr val="accent1">
              <a:lumMod val="20000"/>
              <a:lumOff val="80000"/>
              <a:alpha val="51000"/>
            </a:schemeClr>
          </a:solidFill>
          <a:ln w="12700" cap="flat" cmpd="sng">
            <a:solidFill>
              <a:schemeClr val="accent6">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0"/>
          <p:cNvSpPr txBox="1">
            <a:spLocks noGrp="1"/>
          </p:cNvSpPr>
          <p:nvPr>
            <p:ph type="title"/>
          </p:nvPr>
        </p:nvSpPr>
        <p:spPr>
          <a:xfrm>
            <a:off x="244626" y="105623"/>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2800" dirty="0" err="1"/>
              <a:t>Crypthor’s</a:t>
            </a:r>
            <a:r>
              <a:rPr lang="en-US" sz="2800" dirty="0"/>
              <a:t> core principles:</a:t>
            </a:r>
            <a:endParaRPr sz="2800" dirty="0"/>
          </a:p>
        </p:txBody>
      </p:sp>
      <p:sp>
        <p:nvSpPr>
          <p:cNvPr id="278" name="Google Shape;278;p30"/>
          <p:cNvSpPr/>
          <p:nvPr/>
        </p:nvSpPr>
        <p:spPr>
          <a:xfrm>
            <a:off x="5362933" y="944535"/>
            <a:ext cx="1593480" cy="1519311"/>
          </a:xfrm>
          <a:prstGeom prst="ellipse">
            <a:avLst/>
          </a:prstGeom>
          <a:solidFill>
            <a:srgbClr val="00B050">
              <a:alpha val="21000"/>
            </a:srgbClr>
          </a:solidFill>
          <a:ln w="12700" cap="flat" cmpd="sng">
            <a:solidFill>
              <a:schemeClr val="accent6">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0" name="Google Shape;280;p30"/>
          <p:cNvCxnSpPr>
            <a:cxnSpLocks/>
            <a:endCxn id="27" idx="2"/>
          </p:cNvCxnSpPr>
          <p:nvPr/>
        </p:nvCxnSpPr>
        <p:spPr>
          <a:xfrm>
            <a:off x="1580828" y="2487107"/>
            <a:ext cx="1340867" cy="927447"/>
          </a:xfrm>
          <a:prstGeom prst="straightConnector1">
            <a:avLst/>
          </a:prstGeom>
          <a:ln w="127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1" name="Google Shape;281;p30"/>
          <p:cNvCxnSpPr>
            <a:cxnSpLocks/>
          </p:cNvCxnSpPr>
          <p:nvPr/>
        </p:nvCxnSpPr>
        <p:spPr>
          <a:xfrm flipV="1">
            <a:off x="4511053" y="2288845"/>
            <a:ext cx="1153181" cy="1063106"/>
          </a:xfrm>
          <a:prstGeom prst="straightConnector1">
            <a:avLst/>
          </a:prstGeom>
          <a:ln w="127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31CA205-409D-61AA-3223-9073A46A0D42}"/>
              </a:ext>
            </a:extLst>
          </p:cNvPr>
          <p:cNvSpPr txBox="1"/>
          <p:nvPr/>
        </p:nvSpPr>
        <p:spPr>
          <a:xfrm>
            <a:off x="550147" y="1582749"/>
            <a:ext cx="1421766" cy="461665"/>
          </a:xfrm>
          <a:prstGeom prst="rect">
            <a:avLst/>
          </a:prstGeom>
          <a:noFill/>
        </p:spPr>
        <p:txBody>
          <a:bodyPr wrap="square" rtlCol="0">
            <a:spAutoFit/>
          </a:bodyPr>
          <a:lstStyle/>
          <a:p>
            <a:r>
              <a:rPr lang="en-US" sz="2400" dirty="0">
                <a:solidFill>
                  <a:schemeClr val="accent1">
                    <a:lumMod val="75000"/>
                  </a:schemeClr>
                </a:solidFill>
                <a:latin typeface="Segoe UI Semilight" panose="020B0402040204020203" pitchFamily="34" charset="0"/>
                <a:cs typeface="Segoe UI Semilight" panose="020B0402040204020203" pitchFamily="34" charset="0"/>
              </a:rPr>
              <a:t>Observe</a:t>
            </a:r>
          </a:p>
        </p:txBody>
      </p:sp>
      <p:sp>
        <p:nvSpPr>
          <p:cNvPr id="10" name="TextBox 9">
            <a:extLst>
              <a:ext uri="{FF2B5EF4-FFF2-40B4-BE49-F238E27FC236}">
                <a16:creationId xmlns:a16="http://schemas.microsoft.com/office/drawing/2014/main" id="{2278D6E5-4103-55A6-FE04-B288C097F303}"/>
              </a:ext>
            </a:extLst>
          </p:cNvPr>
          <p:cNvSpPr txBox="1"/>
          <p:nvPr/>
        </p:nvSpPr>
        <p:spPr>
          <a:xfrm>
            <a:off x="3116078" y="3130161"/>
            <a:ext cx="1421766" cy="461665"/>
          </a:xfrm>
          <a:prstGeom prst="rect">
            <a:avLst/>
          </a:prstGeom>
          <a:noFill/>
        </p:spPr>
        <p:txBody>
          <a:bodyPr wrap="square" rtlCol="0">
            <a:spAutoFit/>
          </a:bodyPr>
          <a:lstStyle/>
          <a:p>
            <a:r>
              <a:rPr lang="en-US" sz="2400" dirty="0" err="1">
                <a:solidFill>
                  <a:schemeClr val="accent1">
                    <a:lumMod val="75000"/>
                  </a:schemeClr>
                </a:solidFill>
                <a:latin typeface="Segoe UI Semilight" panose="020B0402040204020203" pitchFamily="34" charset="0"/>
                <a:cs typeface="Segoe UI Semilight" panose="020B0402040204020203" pitchFamily="34" charset="0"/>
              </a:rPr>
              <a:t>Analyse</a:t>
            </a:r>
            <a:endParaRPr lang="en-US" sz="2400" dirty="0">
              <a:solidFill>
                <a:schemeClr val="accent1">
                  <a:lumMod val="75000"/>
                </a:schemeClr>
              </a:solidFill>
              <a:latin typeface="Segoe UI Semilight" panose="020B0402040204020203" pitchFamily="34" charset="0"/>
              <a:cs typeface="Segoe UI Semilight" panose="020B0402040204020203" pitchFamily="34" charset="0"/>
            </a:endParaRPr>
          </a:p>
        </p:txBody>
      </p:sp>
      <p:sp>
        <p:nvSpPr>
          <p:cNvPr id="11" name="TextBox 10">
            <a:extLst>
              <a:ext uri="{FF2B5EF4-FFF2-40B4-BE49-F238E27FC236}">
                <a16:creationId xmlns:a16="http://schemas.microsoft.com/office/drawing/2014/main" id="{31B196A7-D547-B516-A2B5-4DD347AE2588}"/>
              </a:ext>
            </a:extLst>
          </p:cNvPr>
          <p:cNvSpPr txBox="1"/>
          <p:nvPr/>
        </p:nvSpPr>
        <p:spPr>
          <a:xfrm>
            <a:off x="5575723" y="1464598"/>
            <a:ext cx="1421766" cy="461665"/>
          </a:xfrm>
          <a:prstGeom prst="rect">
            <a:avLst/>
          </a:prstGeom>
          <a:noFill/>
        </p:spPr>
        <p:txBody>
          <a:bodyPr wrap="square" rtlCol="0">
            <a:spAutoFit/>
          </a:bodyPr>
          <a:lstStyle/>
          <a:p>
            <a:r>
              <a:rPr lang="en-US" sz="2400" dirty="0">
                <a:solidFill>
                  <a:schemeClr val="accent1">
                    <a:lumMod val="75000"/>
                  </a:schemeClr>
                </a:solidFill>
                <a:latin typeface="Segoe UI Semilight" panose="020B0402040204020203" pitchFamily="34" charset="0"/>
                <a:cs typeface="Segoe UI Semilight" panose="020B0402040204020203" pitchFamily="34" charset="0"/>
              </a:rPr>
              <a:t>Interact</a:t>
            </a:r>
          </a:p>
        </p:txBody>
      </p:sp>
      <p:cxnSp>
        <p:nvCxnSpPr>
          <p:cNvPr id="12" name="Google Shape;281;p30">
            <a:extLst>
              <a:ext uri="{FF2B5EF4-FFF2-40B4-BE49-F238E27FC236}">
                <a16:creationId xmlns:a16="http://schemas.microsoft.com/office/drawing/2014/main" id="{2081322B-42FB-340E-A93E-0DF687842528}"/>
              </a:ext>
            </a:extLst>
          </p:cNvPr>
          <p:cNvCxnSpPr>
            <a:cxnSpLocks/>
            <a:stCxn id="9" idx="3"/>
            <a:endCxn id="278" idx="2"/>
          </p:cNvCxnSpPr>
          <p:nvPr/>
        </p:nvCxnSpPr>
        <p:spPr>
          <a:xfrm flipV="1">
            <a:off x="1971913" y="1704191"/>
            <a:ext cx="3391020" cy="109391"/>
          </a:xfrm>
          <a:prstGeom prst="straightConnector1">
            <a:avLst/>
          </a:prstGeom>
          <a:ln w="127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Google Shape;273;p30">
            <a:extLst>
              <a:ext uri="{FF2B5EF4-FFF2-40B4-BE49-F238E27FC236}">
                <a16:creationId xmlns:a16="http://schemas.microsoft.com/office/drawing/2014/main" id="{C350F0DB-9201-FD6A-DFA4-5C082E043F15}"/>
              </a:ext>
            </a:extLst>
          </p:cNvPr>
          <p:cNvSpPr/>
          <p:nvPr/>
        </p:nvSpPr>
        <p:spPr>
          <a:xfrm>
            <a:off x="2921695" y="2654898"/>
            <a:ext cx="1589358" cy="1519311"/>
          </a:xfrm>
          <a:prstGeom prst="ellipse">
            <a:avLst/>
          </a:prstGeom>
          <a:solidFill>
            <a:srgbClr val="FF7C80">
              <a:alpha val="17000"/>
            </a:srgbClr>
          </a:solidFill>
          <a:ln w="12700" cap="flat" cmpd="sng">
            <a:solidFill>
              <a:schemeClr val="accent6">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Picture 33">
            <a:extLst>
              <a:ext uri="{FF2B5EF4-FFF2-40B4-BE49-F238E27FC236}">
                <a16:creationId xmlns:a16="http://schemas.microsoft.com/office/drawing/2014/main" id="{B27444AF-423A-79FD-A2C3-F60A543E8BA1}"/>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35" name="Picture 34">
            <a:extLst>
              <a:ext uri="{FF2B5EF4-FFF2-40B4-BE49-F238E27FC236}">
                <a16:creationId xmlns:a16="http://schemas.microsoft.com/office/drawing/2014/main" id="{EB9F9071-AAAE-4DAE-15DA-FFC6C9DB8DB1}"/>
              </a:ext>
            </a:extLst>
          </p:cNvPr>
          <p:cNvPicPr>
            <a:picLocks noChangeAspect="1"/>
          </p:cNvPicPr>
          <p:nvPr/>
        </p:nvPicPr>
        <p:blipFill>
          <a:blip r:embed="rId4"/>
          <a:stretch>
            <a:fillRect/>
          </a:stretch>
        </p:blipFill>
        <p:spPr>
          <a:xfrm>
            <a:off x="8251564" y="4372457"/>
            <a:ext cx="773884" cy="718075"/>
          </a:xfrm>
          <a:prstGeom prst="rect">
            <a:avLst/>
          </a:prstGeom>
        </p:spPr>
      </p:pic>
      <p:sp>
        <p:nvSpPr>
          <p:cNvPr id="37" name="TextBox 36">
            <a:extLst>
              <a:ext uri="{FF2B5EF4-FFF2-40B4-BE49-F238E27FC236}">
                <a16:creationId xmlns:a16="http://schemas.microsoft.com/office/drawing/2014/main" id="{5C7F03B0-DF13-56B9-3F1B-737BA2E371C9}"/>
              </a:ext>
            </a:extLst>
          </p:cNvPr>
          <p:cNvSpPr txBox="1"/>
          <p:nvPr/>
        </p:nvSpPr>
        <p:spPr>
          <a:xfrm>
            <a:off x="4764193" y="3237883"/>
            <a:ext cx="4572000" cy="707886"/>
          </a:xfrm>
          <a:prstGeom prst="rect">
            <a:avLst/>
          </a:prstGeom>
          <a:noFill/>
        </p:spPr>
        <p:txBody>
          <a:bodyPr wrap="square">
            <a:spAutoFit/>
          </a:bodyPr>
          <a:lstStyle/>
          <a:p>
            <a:r>
              <a:rPr lang="en-US" sz="20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The result is: human-centric hybrid post-quantum cybersecurity solution.</a:t>
            </a:r>
            <a:endParaRPr lang="en-US" sz="2000" dirty="0">
              <a:solidFill>
                <a:schemeClr val="accent1">
                  <a:lumMod val="75000"/>
                </a:schemeClr>
              </a:solidFill>
              <a:latin typeface="Segoe UI Semilight" panose="020B0402040204020203" pitchFamily="34" charset="0"/>
              <a:cs typeface="Segoe UI Semilight" panose="020B0402040204020203"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44"/>
          <p:cNvSpPr txBox="1">
            <a:spLocks noGrp="1"/>
          </p:cNvSpPr>
          <p:nvPr>
            <p:ph type="title"/>
          </p:nvPr>
        </p:nvSpPr>
        <p:spPr>
          <a:xfrm>
            <a:off x="172966" y="-68697"/>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The Crypthor autonomousity model:</a:t>
            </a:r>
            <a:endParaRPr dirty="0"/>
          </a:p>
        </p:txBody>
      </p:sp>
      <p:grpSp>
        <p:nvGrpSpPr>
          <p:cNvPr id="575" name="Google Shape;575;p44"/>
          <p:cNvGrpSpPr/>
          <p:nvPr/>
        </p:nvGrpSpPr>
        <p:grpSpPr>
          <a:xfrm>
            <a:off x="793258" y="801493"/>
            <a:ext cx="3608219" cy="3243853"/>
            <a:chOff x="3778727" y="4460423"/>
            <a:chExt cx="720160" cy="647437"/>
          </a:xfrm>
        </p:grpSpPr>
        <p:sp>
          <p:nvSpPr>
            <p:cNvPr id="576" name="Google Shape;576;p44"/>
            <p:cNvSpPr/>
            <p:nvPr/>
          </p:nvSpPr>
          <p:spPr>
            <a:xfrm>
              <a:off x="3957011" y="4902228"/>
              <a:ext cx="364723" cy="110621"/>
            </a:xfrm>
            <a:custGeom>
              <a:avLst/>
              <a:gdLst/>
              <a:ahLst/>
              <a:cxnLst/>
              <a:rect l="l" t="t" r="r" b="b"/>
              <a:pathLst>
                <a:path w="640" h="194" extrusionOk="0">
                  <a:moveTo>
                    <a:pt x="0" y="0"/>
                  </a:moveTo>
                  <a:cubicBezTo>
                    <a:pt x="63" y="130"/>
                    <a:pt x="63" y="130"/>
                    <a:pt x="63" y="130"/>
                  </a:cubicBezTo>
                  <a:cubicBezTo>
                    <a:pt x="64" y="130"/>
                    <a:pt x="64" y="130"/>
                    <a:pt x="64" y="130"/>
                  </a:cubicBezTo>
                  <a:cubicBezTo>
                    <a:pt x="64" y="130"/>
                    <a:pt x="64" y="130"/>
                    <a:pt x="64" y="131"/>
                  </a:cubicBezTo>
                  <a:cubicBezTo>
                    <a:pt x="70" y="143"/>
                    <a:pt x="70" y="143"/>
                    <a:pt x="70" y="143"/>
                  </a:cubicBezTo>
                  <a:cubicBezTo>
                    <a:pt x="93" y="170"/>
                    <a:pt x="188" y="194"/>
                    <a:pt x="320" y="194"/>
                  </a:cubicBezTo>
                  <a:cubicBezTo>
                    <a:pt x="452" y="194"/>
                    <a:pt x="547" y="170"/>
                    <a:pt x="571" y="143"/>
                  </a:cubicBezTo>
                  <a:cubicBezTo>
                    <a:pt x="577" y="131"/>
                    <a:pt x="577" y="131"/>
                    <a:pt x="577" y="131"/>
                  </a:cubicBezTo>
                  <a:cubicBezTo>
                    <a:pt x="577" y="130"/>
                    <a:pt x="577" y="130"/>
                    <a:pt x="577" y="130"/>
                  </a:cubicBezTo>
                  <a:cubicBezTo>
                    <a:pt x="577" y="130"/>
                    <a:pt x="577" y="130"/>
                    <a:pt x="577" y="130"/>
                  </a:cubicBezTo>
                  <a:cubicBezTo>
                    <a:pt x="640" y="0"/>
                    <a:pt x="640" y="0"/>
                    <a:pt x="640" y="0"/>
                  </a:cubicBezTo>
                  <a:cubicBezTo>
                    <a:pt x="587" y="29"/>
                    <a:pt x="452" y="46"/>
                    <a:pt x="320" y="46"/>
                  </a:cubicBezTo>
                  <a:cubicBezTo>
                    <a:pt x="189" y="46"/>
                    <a:pt x="53" y="29"/>
                    <a:pt x="0" y="0"/>
                  </a:cubicBezTo>
                  <a:close/>
                </a:path>
              </a:pathLst>
            </a:custGeom>
            <a:solidFill>
              <a:schemeClr val="tx1">
                <a:lumMod val="25000"/>
                <a:lumOff val="75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dirty="0">
                  <a:solidFill>
                    <a:schemeClr val="lt1"/>
                  </a:solidFill>
                  <a:latin typeface="Source Sans Pro"/>
                  <a:ea typeface="Source Sans Pro"/>
                  <a:cs typeface="Source Sans Pro"/>
                  <a:sym typeface="Source Sans Pro"/>
                </a:rPr>
                <a:t>INTEGRITY</a:t>
              </a:r>
              <a:endParaRPr sz="1200" b="1" i="0" u="none" strike="noStrike" cap="none" dirty="0">
                <a:solidFill>
                  <a:schemeClr val="lt1"/>
                </a:solidFill>
                <a:latin typeface="Source Sans Pro"/>
                <a:ea typeface="Source Sans Pro"/>
                <a:cs typeface="Source Sans Pro"/>
                <a:sym typeface="Source Sans Pro"/>
              </a:endParaRPr>
            </a:p>
          </p:txBody>
        </p:sp>
        <p:sp>
          <p:nvSpPr>
            <p:cNvPr id="577" name="Google Shape;577;p44"/>
            <p:cNvSpPr/>
            <p:nvPr/>
          </p:nvSpPr>
          <p:spPr>
            <a:xfrm>
              <a:off x="4002092" y="4999728"/>
              <a:ext cx="275015" cy="108132"/>
            </a:xfrm>
            <a:custGeom>
              <a:avLst/>
              <a:gdLst/>
              <a:ahLst/>
              <a:cxnLst/>
              <a:rect l="l" t="t" r="r" b="b"/>
              <a:pathLst>
                <a:path w="483" h="190" extrusionOk="0">
                  <a:moveTo>
                    <a:pt x="0" y="0"/>
                  </a:moveTo>
                  <a:cubicBezTo>
                    <a:pt x="61" y="125"/>
                    <a:pt x="61" y="125"/>
                    <a:pt x="61" y="125"/>
                  </a:cubicBezTo>
                  <a:cubicBezTo>
                    <a:pt x="62" y="126"/>
                    <a:pt x="62" y="127"/>
                    <a:pt x="63" y="128"/>
                  </a:cubicBezTo>
                  <a:cubicBezTo>
                    <a:pt x="70" y="144"/>
                    <a:pt x="70" y="144"/>
                    <a:pt x="70" y="144"/>
                  </a:cubicBezTo>
                  <a:cubicBezTo>
                    <a:pt x="93" y="170"/>
                    <a:pt x="162" y="190"/>
                    <a:pt x="241" y="190"/>
                  </a:cubicBezTo>
                  <a:cubicBezTo>
                    <a:pt x="320" y="190"/>
                    <a:pt x="389" y="170"/>
                    <a:pt x="412" y="144"/>
                  </a:cubicBezTo>
                  <a:cubicBezTo>
                    <a:pt x="420" y="128"/>
                    <a:pt x="420" y="128"/>
                    <a:pt x="420" y="128"/>
                  </a:cubicBezTo>
                  <a:cubicBezTo>
                    <a:pt x="421" y="127"/>
                    <a:pt x="421" y="126"/>
                    <a:pt x="421" y="125"/>
                  </a:cubicBezTo>
                  <a:cubicBezTo>
                    <a:pt x="483" y="0"/>
                    <a:pt x="483" y="0"/>
                    <a:pt x="483" y="0"/>
                  </a:cubicBezTo>
                  <a:cubicBezTo>
                    <a:pt x="437" y="26"/>
                    <a:pt x="338" y="41"/>
                    <a:pt x="241" y="41"/>
                  </a:cubicBezTo>
                  <a:cubicBezTo>
                    <a:pt x="144" y="41"/>
                    <a:pt x="45" y="26"/>
                    <a:pt x="0" y="0"/>
                  </a:cubicBezTo>
                  <a:close/>
                </a:path>
              </a:pathLst>
            </a:custGeom>
            <a:solidFill>
              <a:schemeClr val="tx1">
                <a:lumMod val="50000"/>
                <a:lumOff val="50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i="0" u="none" strike="noStrike" cap="none" dirty="0">
                  <a:solidFill>
                    <a:schemeClr val="lt1"/>
                  </a:solidFill>
                  <a:latin typeface="Source Sans Pro"/>
                  <a:ea typeface="Source Sans Pro"/>
                  <a:cs typeface="Source Sans Pro"/>
                  <a:sym typeface="Source Sans Pro"/>
                </a:rPr>
                <a:t>SECURITY</a:t>
              </a:r>
              <a:endParaRPr sz="1200" b="1" i="0" u="none" strike="noStrike" cap="none" dirty="0">
                <a:solidFill>
                  <a:schemeClr val="lt1"/>
                </a:solidFill>
                <a:latin typeface="Source Sans Pro"/>
                <a:ea typeface="Source Sans Pro"/>
                <a:cs typeface="Source Sans Pro"/>
                <a:sym typeface="Source Sans Pro"/>
              </a:endParaRPr>
            </a:p>
          </p:txBody>
        </p:sp>
        <p:sp>
          <p:nvSpPr>
            <p:cNvPr id="578" name="Google Shape;578;p44"/>
            <p:cNvSpPr/>
            <p:nvPr/>
          </p:nvSpPr>
          <p:spPr>
            <a:xfrm>
              <a:off x="3780312" y="4518988"/>
              <a:ext cx="718575" cy="115145"/>
            </a:xfrm>
            <a:custGeom>
              <a:avLst/>
              <a:gdLst/>
              <a:ahLst/>
              <a:cxnLst/>
              <a:rect l="l" t="t" r="r" b="b"/>
              <a:pathLst>
                <a:path w="1261" h="202" extrusionOk="0">
                  <a:moveTo>
                    <a:pt x="630" y="53"/>
                  </a:moveTo>
                  <a:cubicBezTo>
                    <a:pt x="363" y="53"/>
                    <a:pt x="82" y="34"/>
                    <a:pt x="0" y="0"/>
                  </a:cubicBezTo>
                  <a:cubicBezTo>
                    <a:pt x="71" y="146"/>
                    <a:pt x="71" y="146"/>
                    <a:pt x="71" y="146"/>
                  </a:cubicBezTo>
                  <a:cubicBezTo>
                    <a:pt x="88" y="157"/>
                    <a:pt x="134" y="170"/>
                    <a:pt x="227" y="181"/>
                  </a:cubicBezTo>
                  <a:cubicBezTo>
                    <a:pt x="334" y="194"/>
                    <a:pt x="478" y="202"/>
                    <a:pt x="630" y="202"/>
                  </a:cubicBezTo>
                  <a:cubicBezTo>
                    <a:pt x="630" y="202"/>
                    <a:pt x="630" y="202"/>
                    <a:pt x="630" y="202"/>
                  </a:cubicBezTo>
                  <a:cubicBezTo>
                    <a:pt x="929" y="202"/>
                    <a:pt x="1147" y="174"/>
                    <a:pt x="1189" y="146"/>
                  </a:cubicBezTo>
                  <a:cubicBezTo>
                    <a:pt x="1261" y="0"/>
                    <a:pt x="1261" y="0"/>
                    <a:pt x="1261" y="0"/>
                  </a:cubicBezTo>
                  <a:cubicBezTo>
                    <a:pt x="1179" y="34"/>
                    <a:pt x="897" y="53"/>
                    <a:pt x="630" y="5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i="0" u="none" strike="noStrike" cap="none" dirty="0">
                  <a:solidFill>
                    <a:schemeClr val="lt1"/>
                  </a:solidFill>
                  <a:latin typeface="Source Sans Pro"/>
                  <a:ea typeface="Source Sans Pro"/>
                  <a:cs typeface="Source Sans Pro"/>
                  <a:sym typeface="Source Sans Pro"/>
                </a:rPr>
                <a:t>O</a:t>
              </a:r>
              <a:r>
                <a:rPr lang="en" sz="1200" b="1" dirty="0">
                  <a:solidFill>
                    <a:schemeClr val="lt1"/>
                  </a:solidFill>
                  <a:latin typeface="Source Sans Pro"/>
                  <a:ea typeface="Source Sans Pro"/>
                  <a:cs typeface="Source Sans Pro"/>
                  <a:sym typeface="Source Sans Pro"/>
                </a:rPr>
                <a:t>BSERVATION</a:t>
              </a:r>
              <a:endParaRPr sz="1200" b="1" i="0" u="none" strike="noStrike" cap="none" dirty="0">
                <a:solidFill>
                  <a:schemeClr val="lt1"/>
                </a:solidFill>
                <a:latin typeface="Source Sans Pro"/>
                <a:ea typeface="Source Sans Pro"/>
                <a:cs typeface="Source Sans Pro"/>
                <a:sym typeface="Source Sans Pro"/>
              </a:endParaRPr>
            </a:p>
          </p:txBody>
        </p:sp>
        <p:sp>
          <p:nvSpPr>
            <p:cNvPr id="579" name="Google Shape;579;p44"/>
            <p:cNvSpPr/>
            <p:nvPr/>
          </p:nvSpPr>
          <p:spPr>
            <a:xfrm>
              <a:off x="3868662" y="4710395"/>
              <a:ext cx="541875" cy="112657"/>
            </a:xfrm>
            <a:custGeom>
              <a:avLst/>
              <a:gdLst/>
              <a:ahLst/>
              <a:cxnLst/>
              <a:rect l="l" t="t" r="r" b="b"/>
              <a:pathLst>
                <a:path w="951" h="198" extrusionOk="0">
                  <a:moveTo>
                    <a:pt x="0" y="0"/>
                  </a:moveTo>
                  <a:cubicBezTo>
                    <a:pt x="70" y="144"/>
                    <a:pt x="70" y="144"/>
                    <a:pt x="70" y="144"/>
                  </a:cubicBezTo>
                  <a:cubicBezTo>
                    <a:pt x="101" y="171"/>
                    <a:pt x="259" y="198"/>
                    <a:pt x="475" y="198"/>
                  </a:cubicBezTo>
                  <a:cubicBezTo>
                    <a:pt x="692" y="198"/>
                    <a:pt x="849" y="171"/>
                    <a:pt x="881" y="144"/>
                  </a:cubicBezTo>
                  <a:cubicBezTo>
                    <a:pt x="951" y="0"/>
                    <a:pt x="951" y="0"/>
                    <a:pt x="951" y="0"/>
                  </a:cubicBezTo>
                  <a:cubicBezTo>
                    <a:pt x="881" y="32"/>
                    <a:pt x="673" y="50"/>
                    <a:pt x="475" y="50"/>
                  </a:cubicBezTo>
                  <a:cubicBezTo>
                    <a:pt x="277" y="50"/>
                    <a:pt x="69" y="32"/>
                    <a:pt x="0" y="0"/>
                  </a:cubicBezTo>
                  <a:close/>
                </a:path>
              </a:pathLst>
            </a:custGeom>
            <a:solidFill>
              <a:schemeClr val="accent2">
                <a:lumMod val="20000"/>
                <a:lumOff val="80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i="0" u="none" strike="noStrike" cap="none" dirty="0">
                  <a:solidFill>
                    <a:schemeClr val="lt1"/>
                  </a:solidFill>
                  <a:latin typeface="Source Sans Pro"/>
                  <a:ea typeface="Source Sans Pro"/>
                  <a:cs typeface="Source Sans Pro"/>
                  <a:sym typeface="Source Sans Pro"/>
                </a:rPr>
                <a:t>INTERACTION</a:t>
              </a:r>
              <a:endParaRPr sz="1200" b="1" i="0" u="none" strike="noStrike" cap="none" dirty="0">
                <a:solidFill>
                  <a:schemeClr val="lt1"/>
                </a:solidFill>
                <a:latin typeface="Source Sans Pro"/>
                <a:ea typeface="Source Sans Pro"/>
                <a:cs typeface="Source Sans Pro"/>
                <a:sym typeface="Source Sans Pro"/>
              </a:endParaRPr>
            </a:p>
          </p:txBody>
        </p:sp>
        <p:sp>
          <p:nvSpPr>
            <p:cNvPr id="580" name="Google Shape;580;p44"/>
            <p:cNvSpPr/>
            <p:nvPr/>
          </p:nvSpPr>
          <p:spPr>
            <a:xfrm>
              <a:off x="3824940" y="4614704"/>
              <a:ext cx="629543" cy="114014"/>
            </a:xfrm>
            <a:custGeom>
              <a:avLst/>
              <a:gdLst/>
              <a:ahLst/>
              <a:cxnLst/>
              <a:rect l="l" t="t" r="r" b="b"/>
              <a:pathLst>
                <a:path w="1105" h="200" extrusionOk="0">
                  <a:moveTo>
                    <a:pt x="552" y="51"/>
                  </a:moveTo>
                  <a:cubicBezTo>
                    <a:pt x="399" y="51"/>
                    <a:pt x="255" y="44"/>
                    <a:pt x="147" y="31"/>
                  </a:cubicBezTo>
                  <a:cubicBezTo>
                    <a:pt x="76" y="22"/>
                    <a:pt x="26" y="12"/>
                    <a:pt x="0" y="0"/>
                  </a:cubicBezTo>
                  <a:cubicBezTo>
                    <a:pt x="70" y="145"/>
                    <a:pt x="70" y="145"/>
                    <a:pt x="70" y="145"/>
                  </a:cubicBezTo>
                  <a:cubicBezTo>
                    <a:pt x="108" y="173"/>
                    <a:pt x="296" y="200"/>
                    <a:pt x="552" y="200"/>
                  </a:cubicBezTo>
                  <a:cubicBezTo>
                    <a:pt x="809" y="200"/>
                    <a:pt x="996" y="173"/>
                    <a:pt x="1034" y="145"/>
                  </a:cubicBezTo>
                  <a:cubicBezTo>
                    <a:pt x="1105" y="0"/>
                    <a:pt x="1105" y="0"/>
                    <a:pt x="1105" y="0"/>
                  </a:cubicBezTo>
                  <a:cubicBezTo>
                    <a:pt x="1030" y="33"/>
                    <a:pt x="785" y="51"/>
                    <a:pt x="552" y="51"/>
                  </a:cubicBezTo>
                  <a:close/>
                </a:path>
              </a:pathLst>
            </a:custGeom>
            <a:solidFill>
              <a:schemeClr val="accent2">
                <a:lumMod val="40000"/>
                <a:lumOff val="60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i="0" u="none" strike="noStrike" cap="none" dirty="0">
                  <a:solidFill>
                    <a:schemeClr val="lt1"/>
                  </a:solidFill>
                  <a:latin typeface="Source Sans Pro"/>
                  <a:ea typeface="Source Sans Pro"/>
                  <a:cs typeface="Source Sans Pro"/>
                  <a:sym typeface="Source Sans Pro"/>
                </a:rPr>
                <a:t>ANALYSIS</a:t>
              </a:r>
              <a:endParaRPr sz="1200" b="1" i="0" u="none" strike="noStrike" cap="none" dirty="0">
                <a:solidFill>
                  <a:schemeClr val="lt1"/>
                </a:solidFill>
                <a:latin typeface="Source Sans Pro"/>
                <a:ea typeface="Source Sans Pro"/>
                <a:cs typeface="Source Sans Pro"/>
                <a:sym typeface="Source Sans Pro"/>
              </a:endParaRPr>
            </a:p>
          </p:txBody>
        </p:sp>
        <p:sp>
          <p:nvSpPr>
            <p:cNvPr id="581" name="Google Shape;581;p44"/>
            <p:cNvSpPr/>
            <p:nvPr/>
          </p:nvSpPr>
          <p:spPr>
            <a:xfrm>
              <a:off x="3912837" y="4806106"/>
              <a:ext cx="453525" cy="112204"/>
            </a:xfrm>
            <a:custGeom>
              <a:avLst/>
              <a:gdLst/>
              <a:ahLst/>
              <a:cxnLst/>
              <a:rect l="l" t="t" r="r" b="b"/>
              <a:pathLst>
                <a:path w="796" h="197" extrusionOk="0">
                  <a:moveTo>
                    <a:pt x="0" y="0"/>
                  </a:moveTo>
                  <a:cubicBezTo>
                    <a:pt x="65" y="132"/>
                    <a:pt x="65" y="132"/>
                    <a:pt x="65" y="132"/>
                  </a:cubicBezTo>
                  <a:cubicBezTo>
                    <a:pt x="65" y="132"/>
                    <a:pt x="65" y="132"/>
                    <a:pt x="65" y="132"/>
                  </a:cubicBezTo>
                  <a:cubicBezTo>
                    <a:pt x="65" y="133"/>
                    <a:pt x="65" y="133"/>
                    <a:pt x="65" y="133"/>
                  </a:cubicBezTo>
                  <a:cubicBezTo>
                    <a:pt x="70" y="142"/>
                    <a:pt x="70" y="142"/>
                    <a:pt x="70" y="142"/>
                  </a:cubicBezTo>
                  <a:cubicBezTo>
                    <a:pt x="95" y="170"/>
                    <a:pt x="221" y="197"/>
                    <a:pt x="398" y="197"/>
                  </a:cubicBezTo>
                  <a:cubicBezTo>
                    <a:pt x="576" y="197"/>
                    <a:pt x="702" y="170"/>
                    <a:pt x="727" y="142"/>
                  </a:cubicBezTo>
                  <a:cubicBezTo>
                    <a:pt x="732" y="133"/>
                    <a:pt x="732" y="133"/>
                    <a:pt x="732" y="133"/>
                  </a:cubicBezTo>
                  <a:cubicBezTo>
                    <a:pt x="732" y="132"/>
                    <a:pt x="732" y="132"/>
                    <a:pt x="732" y="132"/>
                  </a:cubicBezTo>
                  <a:cubicBezTo>
                    <a:pt x="732" y="132"/>
                    <a:pt x="732" y="132"/>
                    <a:pt x="732" y="132"/>
                  </a:cubicBezTo>
                  <a:cubicBezTo>
                    <a:pt x="796" y="0"/>
                    <a:pt x="796" y="0"/>
                    <a:pt x="796" y="0"/>
                  </a:cubicBezTo>
                  <a:cubicBezTo>
                    <a:pt x="735" y="31"/>
                    <a:pt x="562" y="48"/>
                    <a:pt x="398" y="48"/>
                  </a:cubicBezTo>
                  <a:cubicBezTo>
                    <a:pt x="234" y="48"/>
                    <a:pt x="62" y="31"/>
                    <a:pt x="0" y="0"/>
                  </a:cubicBezTo>
                  <a:close/>
                </a:path>
              </a:pathLst>
            </a:custGeom>
            <a:solidFill>
              <a:schemeClr val="tx2">
                <a:lumMod val="90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i="0" u="none" strike="noStrike" cap="none" dirty="0">
                  <a:solidFill>
                    <a:schemeClr val="lt1"/>
                  </a:solidFill>
                  <a:latin typeface="Source Sans Pro"/>
                  <a:ea typeface="Source Sans Pro"/>
                  <a:cs typeface="Source Sans Pro"/>
                  <a:sym typeface="Source Sans Pro"/>
                </a:rPr>
                <a:t>ASSESMENT</a:t>
              </a:r>
              <a:endParaRPr sz="1200" b="1" i="0" u="none" strike="noStrike" cap="none" dirty="0">
                <a:solidFill>
                  <a:schemeClr val="lt1"/>
                </a:solidFill>
                <a:latin typeface="Source Sans Pro"/>
                <a:ea typeface="Source Sans Pro"/>
                <a:cs typeface="Source Sans Pro"/>
                <a:sym typeface="Source Sans Pro"/>
              </a:endParaRPr>
            </a:p>
          </p:txBody>
        </p:sp>
        <p:sp>
          <p:nvSpPr>
            <p:cNvPr id="582" name="Google Shape;582;p44"/>
            <p:cNvSpPr/>
            <p:nvPr/>
          </p:nvSpPr>
          <p:spPr>
            <a:xfrm>
              <a:off x="3778727" y="4460423"/>
              <a:ext cx="719100" cy="79200"/>
            </a:xfrm>
            <a:prstGeom prst="ellipse">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endParaRPr sz="1200" b="1" i="0" u="none" strike="noStrike" cap="none">
                <a:solidFill>
                  <a:schemeClr val="lt1"/>
                </a:solidFill>
                <a:latin typeface="Source Sans Pro"/>
                <a:ea typeface="Source Sans Pro"/>
                <a:cs typeface="Source Sans Pro"/>
                <a:sym typeface="Source Sans Pro"/>
              </a:endParaRPr>
            </a:p>
          </p:txBody>
        </p:sp>
      </p:grpSp>
      <p:cxnSp>
        <p:nvCxnSpPr>
          <p:cNvPr id="583" name="Google Shape;583;p44"/>
          <p:cNvCxnSpPr/>
          <p:nvPr/>
        </p:nvCxnSpPr>
        <p:spPr>
          <a:xfrm>
            <a:off x="4321558" y="1725350"/>
            <a:ext cx="1056900" cy="0"/>
          </a:xfrm>
          <a:prstGeom prst="straightConnector1">
            <a:avLst/>
          </a:prstGeom>
          <a:noFill/>
          <a:ln w="9525" cap="flat" cmpd="sng">
            <a:solidFill>
              <a:schemeClr val="accent1">
                <a:lumMod val="60000"/>
                <a:lumOff val="40000"/>
              </a:schemeClr>
            </a:solidFill>
            <a:prstDash val="solid"/>
            <a:round/>
            <a:headEnd type="oval" w="med" len="med"/>
            <a:tailEnd type="oval" w="med" len="med"/>
          </a:ln>
        </p:spPr>
      </p:cxnSp>
      <p:sp>
        <p:nvSpPr>
          <p:cNvPr id="584" name="Google Shape;584;p44"/>
          <p:cNvSpPr txBox="1"/>
          <p:nvPr/>
        </p:nvSpPr>
        <p:spPr>
          <a:xfrm>
            <a:off x="5540800" y="1164551"/>
            <a:ext cx="2786700" cy="344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1000" dirty="0">
                <a:solidFill>
                  <a:schemeClr val="accent1">
                    <a:lumMod val="75000"/>
                  </a:schemeClr>
                </a:solidFill>
                <a:latin typeface="Source Sans Pro"/>
                <a:ea typeface="Source Sans Pro"/>
                <a:cs typeface="Source Sans Pro"/>
                <a:sym typeface="Source Sans Pro"/>
              </a:rPr>
              <a:t>C</a:t>
            </a:r>
            <a:r>
              <a:rPr lang="en" sz="1000" dirty="0">
                <a:solidFill>
                  <a:schemeClr val="accent1">
                    <a:lumMod val="75000"/>
                  </a:schemeClr>
                </a:solidFill>
                <a:latin typeface="Source Sans Pro"/>
                <a:ea typeface="Source Sans Pro"/>
                <a:cs typeface="Source Sans Pro"/>
                <a:sym typeface="Source Sans Pro"/>
              </a:rPr>
              <a:t>ontinuous monitoring of information resources and business processes.</a:t>
            </a:r>
            <a:endParaRPr sz="1000" dirty="0">
              <a:solidFill>
                <a:schemeClr val="accent1">
                  <a:lumMod val="75000"/>
                </a:schemeClr>
              </a:solidFill>
              <a:latin typeface="Source Sans Pro"/>
              <a:ea typeface="Source Sans Pro"/>
              <a:cs typeface="Source Sans Pro"/>
              <a:sym typeface="Source Sans Pro"/>
            </a:endParaRPr>
          </a:p>
        </p:txBody>
      </p:sp>
      <p:cxnSp>
        <p:nvCxnSpPr>
          <p:cNvPr id="585" name="Google Shape;585;p44"/>
          <p:cNvCxnSpPr/>
          <p:nvPr/>
        </p:nvCxnSpPr>
        <p:spPr>
          <a:xfrm>
            <a:off x="4165883" y="2206975"/>
            <a:ext cx="1212600" cy="0"/>
          </a:xfrm>
          <a:prstGeom prst="straightConnector1">
            <a:avLst/>
          </a:prstGeom>
          <a:noFill/>
          <a:ln w="9525" cap="flat" cmpd="sng">
            <a:solidFill>
              <a:schemeClr val="accent1">
                <a:lumMod val="40000"/>
                <a:lumOff val="60000"/>
              </a:schemeClr>
            </a:solidFill>
            <a:prstDash val="solid"/>
            <a:round/>
            <a:headEnd type="oval" w="med" len="med"/>
            <a:tailEnd type="oval" w="med" len="med"/>
          </a:ln>
        </p:spPr>
      </p:cxnSp>
      <p:sp>
        <p:nvSpPr>
          <p:cNvPr id="586" name="Google Shape;586;p44"/>
          <p:cNvSpPr txBox="1"/>
          <p:nvPr/>
        </p:nvSpPr>
        <p:spPr>
          <a:xfrm>
            <a:off x="5524535" y="1558156"/>
            <a:ext cx="3154199" cy="344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 sz="1000" dirty="0">
                <a:solidFill>
                  <a:schemeClr val="accent1">
                    <a:lumMod val="75000"/>
                  </a:schemeClr>
                </a:solidFill>
                <a:latin typeface="Source Sans Pro"/>
                <a:ea typeface="Source Sans Pro"/>
                <a:cs typeface="Source Sans Pro"/>
                <a:sym typeface="Source Sans Pro"/>
              </a:rPr>
              <a:t>In-depth analysis of your data arrays and information flows</a:t>
            </a:r>
            <a:endParaRPr sz="1000" dirty="0">
              <a:solidFill>
                <a:schemeClr val="accent1">
                  <a:lumMod val="75000"/>
                </a:schemeClr>
              </a:solidFill>
              <a:latin typeface="Source Sans Pro"/>
              <a:ea typeface="Source Sans Pro"/>
              <a:cs typeface="Source Sans Pro"/>
              <a:sym typeface="Source Sans Pro"/>
            </a:endParaRPr>
          </a:p>
        </p:txBody>
      </p:sp>
      <p:cxnSp>
        <p:nvCxnSpPr>
          <p:cNvPr id="587" name="Google Shape;587;p44"/>
          <p:cNvCxnSpPr/>
          <p:nvPr/>
        </p:nvCxnSpPr>
        <p:spPr>
          <a:xfrm>
            <a:off x="3944658" y="2688600"/>
            <a:ext cx="1433700" cy="0"/>
          </a:xfrm>
          <a:prstGeom prst="straightConnector1">
            <a:avLst/>
          </a:prstGeom>
          <a:noFill/>
          <a:ln w="9525" cap="flat" cmpd="sng">
            <a:solidFill>
              <a:schemeClr val="tx1">
                <a:lumMod val="25000"/>
                <a:lumOff val="75000"/>
              </a:schemeClr>
            </a:solidFill>
            <a:prstDash val="solid"/>
            <a:round/>
            <a:headEnd type="oval" w="med" len="med"/>
            <a:tailEnd type="oval" w="med" len="med"/>
          </a:ln>
        </p:spPr>
      </p:cxnSp>
      <p:sp>
        <p:nvSpPr>
          <p:cNvPr id="588" name="Google Shape;588;p44"/>
          <p:cNvSpPr txBox="1"/>
          <p:nvPr/>
        </p:nvSpPr>
        <p:spPr>
          <a:xfrm>
            <a:off x="5554554" y="2034925"/>
            <a:ext cx="2786700" cy="344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1000" dirty="0">
                <a:solidFill>
                  <a:schemeClr val="accent1">
                    <a:lumMod val="75000"/>
                  </a:schemeClr>
                </a:solidFill>
                <a:latin typeface="Source Sans Pro"/>
                <a:ea typeface="Source Sans Pro"/>
                <a:cs typeface="Source Sans Pro"/>
                <a:sym typeface="Source Sans Pro"/>
              </a:rPr>
              <a:t>Work-processes and habits learning</a:t>
            </a:r>
            <a:endParaRPr sz="1000" dirty="0">
              <a:solidFill>
                <a:schemeClr val="accent1">
                  <a:lumMod val="75000"/>
                </a:schemeClr>
              </a:solidFill>
              <a:latin typeface="Source Sans Pro"/>
              <a:ea typeface="Source Sans Pro"/>
              <a:cs typeface="Source Sans Pro"/>
              <a:sym typeface="Source Sans Pro"/>
            </a:endParaRPr>
          </a:p>
        </p:txBody>
      </p:sp>
      <p:cxnSp>
        <p:nvCxnSpPr>
          <p:cNvPr id="589" name="Google Shape;589;p44"/>
          <p:cNvCxnSpPr/>
          <p:nvPr/>
        </p:nvCxnSpPr>
        <p:spPr>
          <a:xfrm>
            <a:off x="3756208" y="3170200"/>
            <a:ext cx="1622100" cy="0"/>
          </a:xfrm>
          <a:prstGeom prst="straightConnector1">
            <a:avLst/>
          </a:prstGeom>
          <a:noFill/>
          <a:ln w="9525" cap="flat" cmpd="sng">
            <a:solidFill>
              <a:schemeClr val="bg2">
                <a:lumMod val="60000"/>
                <a:lumOff val="40000"/>
              </a:schemeClr>
            </a:solidFill>
            <a:prstDash val="solid"/>
            <a:round/>
            <a:headEnd type="oval" w="med" len="med"/>
            <a:tailEnd type="oval" w="med" len="med"/>
          </a:ln>
        </p:spPr>
      </p:cxnSp>
      <p:sp>
        <p:nvSpPr>
          <p:cNvPr id="590" name="Google Shape;590;p44"/>
          <p:cNvSpPr txBox="1"/>
          <p:nvPr/>
        </p:nvSpPr>
        <p:spPr>
          <a:xfrm>
            <a:off x="5530859" y="2516550"/>
            <a:ext cx="3272179" cy="344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 sz="1000" dirty="0">
                <a:solidFill>
                  <a:schemeClr val="accent1">
                    <a:lumMod val="75000"/>
                  </a:schemeClr>
                </a:solidFill>
                <a:latin typeface="Source Sans Pro"/>
                <a:ea typeface="Source Sans Pro"/>
                <a:cs typeface="Source Sans Pro"/>
                <a:sym typeface="Source Sans Pro"/>
              </a:rPr>
              <a:t>ICategorization of the data arrays and infrastructure nodes</a:t>
            </a:r>
          </a:p>
        </p:txBody>
      </p:sp>
      <p:cxnSp>
        <p:nvCxnSpPr>
          <p:cNvPr id="591" name="Google Shape;591;p44"/>
          <p:cNvCxnSpPr/>
          <p:nvPr/>
        </p:nvCxnSpPr>
        <p:spPr>
          <a:xfrm>
            <a:off x="3551358" y="3651825"/>
            <a:ext cx="1827000" cy="0"/>
          </a:xfrm>
          <a:prstGeom prst="straightConnector1">
            <a:avLst/>
          </a:prstGeom>
          <a:noFill/>
          <a:ln w="9525" cap="flat" cmpd="sng">
            <a:solidFill>
              <a:schemeClr val="bg2">
                <a:lumMod val="75000"/>
              </a:schemeClr>
            </a:solidFill>
            <a:prstDash val="solid"/>
            <a:round/>
            <a:headEnd type="oval" w="med" len="med"/>
            <a:tailEnd type="oval" w="med" len="med"/>
          </a:ln>
        </p:spPr>
      </p:cxnSp>
      <p:sp>
        <p:nvSpPr>
          <p:cNvPr id="592" name="Google Shape;592;p44"/>
          <p:cNvSpPr txBox="1"/>
          <p:nvPr/>
        </p:nvSpPr>
        <p:spPr>
          <a:xfrm>
            <a:off x="5563890" y="3010405"/>
            <a:ext cx="3096817" cy="344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 sz="1000" dirty="0">
                <a:solidFill>
                  <a:schemeClr val="accent1">
                    <a:lumMod val="75000"/>
                  </a:schemeClr>
                </a:solidFill>
                <a:latin typeface="Source Sans Pro"/>
                <a:ea typeface="Source Sans Pro"/>
                <a:cs typeface="Source Sans Pro"/>
                <a:sym typeface="Source Sans Pro"/>
              </a:rPr>
              <a:t>Complete integration with existing infrastructure and BPs</a:t>
            </a:r>
            <a:endParaRPr sz="1000" dirty="0">
              <a:solidFill>
                <a:schemeClr val="accent1">
                  <a:lumMod val="75000"/>
                </a:schemeClr>
              </a:solidFill>
              <a:latin typeface="Source Sans Pro"/>
              <a:ea typeface="Source Sans Pro"/>
              <a:cs typeface="Source Sans Pro"/>
              <a:sym typeface="Source Sans Pro"/>
            </a:endParaRPr>
          </a:p>
        </p:txBody>
      </p:sp>
      <p:cxnSp>
        <p:nvCxnSpPr>
          <p:cNvPr id="593" name="Google Shape;593;p44"/>
          <p:cNvCxnSpPr/>
          <p:nvPr/>
        </p:nvCxnSpPr>
        <p:spPr>
          <a:xfrm>
            <a:off x="3338333" y="4133425"/>
            <a:ext cx="2031600" cy="0"/>
          </a:xfrm>
          <a:prstGeom prst="straightConnector1">
            <a:avLst/>
          </a:prstGeom>
          <a:noFill/>
          <a:ln w="9525" cap="flat" cmpd="sng">
            <a:solidFill>
              <a:srgbClr val="C00000"/>
            </a:solidFill>
            <a:prstDash val="solid"/>
            <a:round/>
            <a:headEnd type="oval" w="med" len="med"/>
            <a:tailEnd type="oval" w="med" len="med"/>
          </a:ln>
        </p:spPr>
      </p:cxnSp>
      <p:sp>
        <p:nvSpPr>
          <p:cNvPr id="594" name="Google Shape;594;p44"/>
          <p:cNvSpPr txBox="1"/>
          <p:nvPr/>
        </p:nvSpPr>
        <p:spPr>
          <a:xfrm>
            <a:off x="5541042" y="3491144"/>
            <a:ext cx="2786700" cy="344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 sz="1000" dirty="0">
                <a:solidFill>
                  <a:schemeClr val="accent1">
                    <a:lumMod val="75000"/>
                  </a:schemeClr>
                </a:solidFill>
                <a:latin typeface="Source Sans Pro"/>
                <a:ea typeface="Source Sans Pro"/>
                <a:cs typeface="Source Sans Pro"/>
                <a:sym typeface="Source Sans Pro"/>
              </a:rPr>
              <a:t>Contemporary forms of information and data protection through post-quantum approaches</a:t>
            </a:r>
            <a:endParaRPr sz="1000" dirty="0">
              <a:solidFill>
                <a:schemeClr val="accent1">
                  <a:lumMod val="75000"/>
                </a:schemeClr>
              </a:solidFill>
              <a:latin typeface="Source Sans Pro"/>
              <a:ea typeface="Source Sans Pro"/>
              <a:cs typeface="Source Sans Pro"/>
              <a:sym typeface="Source Sans Pro"/>
            </a:endParaRPr>
          </a:p>
        </p:txBody>
      </p:sp>
      <p:cxnSp>
        <p:nvCxnSpPr>
          <p:cNvPr id="2" name="Google Shape;583;p44">
            <a:extLst>
              <a:ext uri="{FF2B5EF4-FFF2-40B4-BE49-F238E27FC236}">
                <a16:creationId xmlns:a16="http://schemas.microsoft.com/office/drawing/2014/main" id="{BA8740CA-2C21-E556-8D53-FE781D75ABD5}"/>
              </a:ext>
            </a:extLst>
          </p:cNvPr>
          <p:cNvCxnSpPr>
            <a:cxnSpLocks/>
          </p:cNvCxnSpPr>
          <p:nvPr/>
        </p:nvCxnSpPr>
        <p:spPr>
          <a:xfrm flipV="1">
            <a:off x="4497207" y="1336601"/>
            <a:ext cx="872726" cy="6459"/>
          </a:xfrm>
          <a:prstGeom prst="straightConnector1">
            <a:avLst/>
          </a:prstGeom>
          <a:noFill/>
          <a:ln w="9525" cap="flat" cmpd="sng">
            <a:solidFill>
              <a:schemeClr val="accent1"/>
            </a:solidFill>
            <a:prstDash val="solid"/>
            <a:round/>
            <a:headEnd type="oval" w="med" len="med"/>
            <a:tailEnd type="oval" w="med" len="med"/>
          </a:ln>
        </p:spPr>
      </p:cxnSp>
      <p:sp>
        <p:nvSpPr>
          <p:cNvPr id="3" name="Google Shape;577;p44">
            <a:extLst>
              <a:ext uri="{FF2B5EF4-FFF2-40B4-BE49-F238E27FC236}">
                <a16:creationId xmlns:a16="http://schemas.microsoft.com/office/drawing/2014/main" id="{7D0FD1F5-23FC-9670-AC39-251724DAC7BB}"/>
              </a:ext>
            </a:extLst>
          </p:cNvPr>
          <p:cNvSpPr/>
          <p:nvPr/>
        </p:nvSpPr>
        <p:spPr>
          <a:xfrm>
            <a:off x="2146515" y="3977240"/>
            <a:ext cx="914401" cy="481998"/>
          </a:xfrm>
          <a:custGeom>
            <a:avLst/>
            <a:gdLst/>
            <a:ahLst/>
            <a:cxnLst/>
            <a:rect l="l" t="t" r="r" b="b"/>
            <a:pathLst>
              <a:path w="483" h="190" extrusionOk="0">
                <a:moveTo>
                  <a:pt x="0" y="0"/>
                </a:moveTo>
                <a:cubicBezTo>
                  <a:pt x="61" y="125"/>
                  <a:pt x="61" y="125"/>
                  <a:pt x="61" y="125"/>
                </a:cubicBezTo>
                <a:cubicBezTo>
                  <a:pt x="62" y="126"/>
                  <a:pt x="62" y="127"/>
                  <a:pt x="63" y="128"/>
                </a:cubicBezTo>
                <a:cubicBezTo>
                  <a:pt x="70" y="144"/>
                  <a:pt x="70" y="144"/>
                  <a:pt x="70" y="144"/>
                </a:cubicBezTo>
                <a:cubicBezTo>
                  <a:pt x="93" y="170"/>
                  <a:pt x="162" y="190"/>
                  <a:pt x="241" y="190"/>
                </a:cubicBezTo>
                <a:cubicBezTo>
                  <a:pt x="320" y="190"/>
                  <a:pt x="389" y="170"/>
                  <a:pt x="412" y="144"/>
                </a:cubicBezTo>
                <a:cubicBezTo>
                  <a:pt x="420" y="128"/>
                  <a:pt x="420" y="128"/>
                  <a:pt x="420" y="128"/>
                </a:cubicBezTo>
                <a:cubicBezTo>
                  <a:pt x="421" y="127"/>
                  <a:pt x="421" y="126"/>
                  <a:pt x="421" y="125"/>
                </a:cubicBezTo>
                <a:cubicBezTo>
                  <a:pt x="483" y="0"/>
                  <a:pt x="483" y="0"/>
                  <a:pt x="483" y="0"/>
                </a:cubicBezTo>
                <a:cubicBezTo>
                  <a:pt x="437" y="26"/>
                  <a:pt x="338" y="41"/>
                  <a:pt x="241" y="41"/>
                </a:cubicBezTo>
                <a:cubicBezTo>
                  <a:pt x="144" y="41"/>
                  <a:pt x="45" y="26"/>
                  <a:pt x="0" y="0"/>
                </a:cubicBezTo>
                <a:close/>
              </a:path>
            </a:pathLst>
          </a:custGeom>
          <a:solidFill>
            <a:srgbClr val="FF7C8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dirty="0">
                <a:solidFill>
                  <a:schemeClr val="lt1"/>
                </a:solidFill>
                <a:latin typeface="Source Sans Pro"/>
                <a:ea typeface="Source Sans Pro"/>
                <a:cs typeface="Source Sans Pro"/>
                <a:sym typeface="Source Sans Pro"/>
              </a:rPr>
              <a:t>DATA</a:t>
            </a:r>
            <a:endParaRPr sz="1200" b="1" i="0" u="none" strike="noStrike" cap="none" dirty="0">
              <a:solidFill>
                <a:schemeClr val="lt1"/>
              </a:solidFill>
              <a:latin typeface="Source Sans Pro"/>
              <a:ea typeface="Source Sans Pro"/>
              <a:cs typeface="Source Sans Pro"/>
              <a:sym typeface="Source Sans Pro"/>
            </a:endParaRPr>
          </a:p>
        </p:txBody>
      </p:sp>
      <p:sp>
        <p:nvSpPr>
          <p:cNvPr id="4" name="Google Shape;594;p44">
            <a:extLst>
              <a:ext uri="{FF2B5EF4-FFF2-40B4-BE49-F238E27FC236}">
                <a16:creationId xmlns:a16="http://schemas.microsoft.com/office/drawing/2014/main" id="{6142FF05-E81A-0E68-EB58-5B1B869F4D9D}"/>
              </a:ext>
            </a:extLst>
          </p:cNvPr>
          <p:cNvSpPr txBox="1"/>
          <p:nvPr/>
        </p:nvSpPr>
        <p:spPr>
          <a:xfrm>
            <a:off x="5522959" y="3969002"/>
            <a:ext cx="2786700" cy="344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 sz="1000" dirty="0">
                <a:solidFill>
                  <a:schemeClr val="accent1">
                    <a:lumMod val="75000"/>
                  </a:schemeClr>
                </a:solidFill>
                <a:latin typeface="Source Sans Pro"/>
                <a:ea typeface="Source Sans Pro"/>
                <a:cs typeface="Source Sans Pro"/>
                <a:sym typeface="Source Sans Pro"/>
              </a:rPr>
              <a:t>Data and information protected by strong encryption mechanisms and custom algorithms</a:t>
            </a:r>
            <a:endParaRPr sz="1000" dirty="0">
              <a:solidFill>
                <a:schemeClr val="accent1">
                  <a:lumMod val="75000"/>
                </a:schemeClr>
              </a:solidFill>
              <a:latin typeface="Source Sans Pro"/>
              <a:ea typeface="Source Sans Pro"/>
              <a:cs typeface="Source Sans Pro"/>
              <a:sym typeface="Source Sans Pro"/>
            </a:endParaRPr>
          </a:p>
        </p:txBody>
      </p:sp>
      <p:pic>
        <p:nvPicPr>
          <p:cNvPr id="8" name="Picture 7">
            <a:extLst>
              <a:ext uri="{FF2B5EF4-FFF2-40B4-BE49-F238E27FC236}">
                <a16:creationId xmlns:a16="http://schemas.microsoft.com/office/drawing/2014/main" id="{61BCEE84-0F59-1AA8-7A1F-E7D77A3DD8DC}"/>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9" name="Picture 8">
            <a:extLst>
              <a:ext uri="{FF2B5EF4-FFF2-40B4-BE49-F238E27FC236}">
                <a16:creationId xmlns:a16="http://schemas.microsoft.com/office/drawing/2014/main" id="{544C495E-30A8-7438-97B7-5FC0E9AF31D5}"/>
              </a:ext>
            </a:extLst>
          </p:cNvPr>
          <p:cNvPicPr>
            <a:picLocks noChangeAspect="1"/>
          </p:cNvPicPr>
          <p:nvPr/>
        </p:nvPicPr>
        <p:blipFill>
          <a:blip r:embed="rId4"/>
          <a:stretch>
            <a:fillRect/>
          </a:stretch>
        </p:blipFill>
        <p:spPr>
          <a:xfrm>
            <a:off x="8079171" y="4266217"/>
            <a:ext cx="773884" cy="7180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3"/>
          <p:cNvSpPr txBox="1">
            <a:spLocks noGrp="1"/>
          </p:cNvSpPr>
          <p:nvPr>
            <p:ph type="title"/>
          </p:nvPr>
        </p:nvSpPr>
        <p:spPr>
          <a:xfrm>
            <a:off x="186242" y="72019"/>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2400" dirty="0">
                <a:solidFill>
                  <a:schemeClr val="accent1">
                    <a:lumMod val="75000"/>
                  </a:schemeClr>
                </a:solidFill>
              </a:rPr>
              <a:t>The trinity of </a:t>
            </a:r>
            <a:r>
              <a:rPr lang="en-US" sz="2400" dirty="0" err="1">
                <a:solidFill>
                  <a:schemeClr val="accent1">
                    <a:lumMod val="75000"/>
                  </a:schemeClr>
                </a:solidFill>
              </a:rPr>
              <a:t>Crypthor</a:t>
            </a:r>
            <a:r>
              <a:rPr lang="en-US" sz="2400" dirty="0">
                <a:solidFill>
                  <a:schemeClr val="accent1">
                    <a:lumMod val="75000"/>
                  </a:schemeClr>
                </a:solidFill>
              </a:rPr>
              <a:t>:</a:t>
            </a:r>
            <a:endParaRPr sz="2400" dirty="0">
              <a:solidFill>
                <a:schemeClr val="accent1">
                  <a:lumMod val="75000"/>
                </a:schemeClr>
              </a:solidFill>
            </a:endParaRPr>
          </a:p>
        </p:txBody>
      </p:sp>
      <p:sp>
        <p:nvSpPr>
          <p:cNvPr id="168" name="Google Shape;168;p23"/>
          <p:cNvSpPr/>
          <p:nvPr/>
        </p:nvSpPr>
        <p:spPr>
          <a:xfrm>
            <a:off x="3537865" y="260707"/>
            <a:ext cx="2390100" cy="2412300"/>
          </a:xfrm>
          <a:prstGeom prst="ellipse">
            <a:avLst/>
          </a:prstGeom>
          <a:solidFill>
            <a:srgbClr val="FFFF00">
              <a:alpha val="13000"/>
            </a:srgb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1">
                    <a:lumMod val="50000"/>
                  </a:schemeClr>
                </a:solidFill>
                <a:latin typeface="Segoe UI Semilight" panose="020B0402040204020203" pitchFamily="34" charset="0"/>
                <a:ea typeface="Source Sans Pro"/>
                <a:cs typeface="Segoe UI Semilight" panose="020B0402040204020203" pitchFamily="34" charset="0"/>
                <a:sym typeface="Source Sans Pro"/>
              </a:rPr>
              <a:t>File Package Manager (FPM)</a:t>
            </a:r>
            <a:endParaRPr dirty="0">
              <a:solidFill>
                <a:schemeClr val="bg1">
                  <a:lumMod val="50000"/>
                </a:schemeClr>
              </a:solidFill>
              <a:latin typeface="Segoe UI Semilight" panose="020B0402040204020203" pitchFamily="34" charset="0"/>
              <a:ea typeface="Source Sans Pro"/>
              <a:cs typeface="Segoe UI Semilight" panose="020B0402040204020203" pitchFamily="34" charset="0"/>
              <a:sym typeface="Source Sans Pro"/>
            </a:endParaRPr>
          </a:p>
        </p:txBody>
      </p:sp>
      <p:sp>
        <p:nvSpPr>
          <p:cNvPr id="169" name="Google Shape;169;p23"/>
          <p:cNvSpPr/>
          <p:nvPr/>
        </p:nvSpPr>
        <p:spPr>
          <a:xfrm>
            <a:off x="2421986" y="1962614"/>
            <a:ext cx="2390100" cy="2412300"/>
          </a:xfrm>
          <a:prstGeom prst="ellipse">
            <a:avLst/>
          </a:prstGeom>
          <a:solidFill>
            <a:srgbClr val="92D050">
              <a:alpha val="22000"/>
            </a:srgb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1">
                    <a:lumMod val="50000"/>
                  </a:schemeClr>
                </a:solidFill>
                <a:latin typeface="Segoe UI Semilight" panose="020B0402040204020203" pitchFamily="34" charset="0"/>
                <a:ea typeface="Source Sans Pro"/>
                <a:cs typeface="Segoe UI Semilight" panose="020B0402040204020203" pitchFamily="34" charset="0"/>
                <a:sym typeface="Source Sans Pro"/>
              </a:rPr>
              <a:t>File Protect System</a:t>
            </a:r>
          </a:p>
          <a:p>
            <a:pPr marL="0" lvl="0" indent="0" algn="ctr" rtl="0">
              <a:spcBef>
                <a:spcPts val="0"/>
              </a:spcBef>
              <a:spcAft>
                <a:spcPts val="0"/>
              </a:spcAft>
              <a:buNone/>
            </a:pPr>
            <a:r>
              <a:rPr lang="en" dirty="0">
                <a:solidFill>
                  <a:schemeClr val="bg1">
                    <a:lumMod val="50000"/>
                  </a:schemeClr>
                </a:solidFill>
                <a:latin typeface="Segoe UI Semilight" panose="020B0402040204020203" pitchFamily="34" charset="0"/>
                <a:ea typeface="Source Sans Pro"/>
                <a:cs typeface="Segoe UI Semilight" panose="020B0402040204020203" pitchFamily="34" charset="0"/>
                <a:sym typeface="Source Sans Pro"/>
              </a:rPr>
              <a:t>(FPS)</a:t>
            </a:r>
            <a:endParaRPr dirty="0">
              <a:solidFill>
                <a:schemeClr val="bg1">
                  <a:lumMod val="50000"/>
                </a:schemeClr>
              </a:solidFill>
              <a:latin typeface="Segoe UI Semilight" panose="020B0402040204020203" pitchFamily="34" charset="0"/>
              <a:ea typeface="Source Sans Pro"/>
              <a:cs typeface="Segoe UI Semilight" panose="020B0402040204020203" pitchFamily="34" charset="0"/>
              <a:sym typeface="Source Sans Pro"/>
            </a:endParaRPr>
          </a:p>
        </p:txBody>
      </p:sp>
      <p:sp>
        <p:nvSpPr>
          <p:cNvPr id="170" name="Google Shape;170;p23"/>
          <p:cNvSpPr/>
          <p:nvPr/>
        </p:nvSpPr>
        <p:spPr>
          <a:xfrm>
            <a:off x="4519571" y="2046391"/>
            <a:ext cx="2390100" cy="2412300"/>
          </a:xfrm>
          <a:prstGeom prst="ellipse">
            <a:avLst/>
          </a:prstGeom>
          <a:gradFill>
            <a:gsLst>
              <a:gs pos="100000">
                <a:schemeClr val="accent1">
                  <a:lumMod val="5000"/>
                  <a:lumOff val="95000"/>
                  <a:alpha val="17000"/>
                </a:schemeClr>
              </a:gs>
              <a:gs pos="99000">
                <a:schemeClr val="accent1">
                  <a:lumMod val="30000"/>
                  <a:lumOff val="70000"/>
                  <a:alpha val="30000"/>
                </a:schemeClr>
              </a:gs>
            </a:gsLst>
            <a:lin ang="5400000" scaled="1"/>
          </a:gradFill>
          <a:ln w="9525" cap="flat" cmpd="sng">
            <a:solidFill>
              <a:schemeClr val="accent1">
                <a:alpha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1">
                    <a:lumMod val="50000"/>
                  </a:schemeClr>
                </a:solidFill>
                <a:latin typeface="Segoe UI Semilight" panose="020B0402040204020203" pitchFamily="34" charset="0"/>
                <a:ea typeface="Source Sans Pro"/>
                <a:cs typeface="Segoe UI Semilight" panose="020B0402040204020203" pitchFamily="34" charset="0"/>
                <a:sym typeface="Source Sans Pro"/>
              </a:rPr>
              <a:t>File Destruction Manager (FDM)</a:t>
            </a:r>
            <a:endParaRPr dirty="0">
              <a:solidFill>
                <a:schemeClr val="bg1">
                  <a:lumMod val="50000"/>
                </a:schemeClr>
              </a:solidFill>
              <a:latin typeface="Segoe UI Semilight" panose="020B0402040204020203" pitchFamily="34" charset="0"/>
              <a:ea typeface="Source Sans Pro"/>
              <a:cs typeface="Segoe UI Semilight" panose="020B0402040204020203" pitchFamily="34" charset="0"/>
              <a:sym typeface="Source Sans Pro"/>
            </a:endParaRPr>
          </a:p>
        </p:txBody>
      </p:sp>
      <p:sp>
        <p:nvSpPr>
          <p:cNvPr id="2" name="Oval 1">
            <a:extLst>
              <a:ext uri="{FF2B5EF4-FFF2-40B4-BE49-F238E27FC236}">
                <a16:creationId xmlns:a16="http://schemas.microsoft.com/office/drawing/2014/main" id="{48B92392-3ADB-D0D7-06D4-75EAD43CB4A6}"/>
              </a:ext>
            </a:extLst>
          </p:cNvPr>
          <p:cNvSpPr/>
          <p:nvPr/>
        </p:nvSpPr>
        <p:spPr>
          <a:xfrm>
            <a:off x="3332854" y="3511451"/>
            <a:ext cx="872711" cy="833523"/>
          </a:xfrm>
          <a:prstGeom prst="ellipse">
            <a:avLst/>
          </a:prstGeom>
          <a:noFill/>
          <a:ln w="9525" cap="flat" cmpd="sng" algn="ctr">
            <a:solidFill>
              <a:schemeClr val="accent1">
                <a:lumMod val="75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3" name="TextBox 2">
            <a:extLst>
              <a:ext uri="{FF2B5EF4-FFF2-40B4-BE49-F238E27FC236}">
                <a16:creationId xmlns:a16="http://schemas.microsoft.com/office/drawing/2014/main" id="{E804AD73-7B3A-B441-BAD2-495915EF8392}"/>
              </a:ext>
            </a:extLst>
          </p:cNvPr>
          <p:cNvSpPr txBox="1"/>
          <p:nvPr/>
        </p:nvSpPr>
        <p:spPr>
          <a:xfrm>
            <a:off x="3495227" y="3655732"/>
            <a:ext cx="764581" cy="507831"/>
          </a:xfrm>
          <a:prstGeom prst="rect">
            <a:avLst/>
          </a:prstGeom>
          <a:noFill/>
        </p:spPr>
        <p:txBody>
          <a:bodyPr wrap="square" rtlCol="0">
            <a:spAutoFit/>
          </a:bodyPr>
          <a:lstStyle/>
          <a:p>
            <a:r>
              <a:rPr lang="en-US" sz="900" dirty="0">
                <a:solidFill>
                  <a:schemeClr val="bg1">
                    <a:lumMod val="50000"/>
                  </a:schemeClr>
                </a:solidFill>
                <a:latin typeface="Segoe UI Semilight" panose="020B0402040204020203" pitchFamily="34" charset="0"/>
                <a:cs typeface="Segoe UI Semilight" panose="020B0402040204020203" pitchFamily="34" charset="0"/>
              </a:rPr>
              <a:t>File integrity</a:t>
            </a:r>
          </a:p>
          <a:p>
            <a:r>
              <a:rPr lang="en-US" sz="900" dirty="0">
                <a:solidFill>
                  <a:schemeClr val="bg1">
                    <a:lumMod val="50000"/>
                  </a:schemeClr>
                </a:solidFill>
                <a:latin typeface="Segoe UI Semilight" panose="020B0402040204020203" pitchFamily="34" charset="0"/>
                <a:cs typeface="Segoe UI Semilight" panose="020B0402040204020203" pitchFamily="34" charset="0"/>
              </a:rPr>
              <a:t>Monitor</a:t>
            </a:r>
          </a:p>
        </p:txBody>
      </p:sp>
      <p:sp>
        <p:nvSpPr>
          <p:cNvPr id="4" name="TextBox 3">
            <a:extLst>
              <a:ext uri="{FF2B5EF4-FFF2-40B4-BE49-F238E27FC236}">
                <a16:creationId xmlns:a16="http://schemas.microsoft.com/office/drawing/2014/main" id="{FF2C52EB-E70C-5C83-B87D-0B8F4667EA1A}"/>
              </a:ext>
            </a:extLst>
          </p:cNvPr>
          <p:cNvSpPr txBox="1"/>
          <p:nvPr/>
        </p:nvSpPr>
        <p:spPr>
          <a:xfrm>
            <a:off x="4205565" y="460504"/>
            <a:ext cx="715146" cy="507831"/>
          </a:xfrm>
          <a:prstGeom prst="rect">
            <a:avLst/>
          </a:prstGeom>
          <a:noFill/>
        </p:spPr>
        <p:txBody>
          <a:bodyPr wrap="square" rtlCol="0">
            <a:spAutoFit/>
          </a:bodyPr>
          <a:lstStyle/>
          <a:p>
            <a:r>
              <a:rPr lang="en-US" sz="900" dirty="0">
                <a:solidFill>
                  <a:schemeClr val="bg1">
                    <a:lumMod val="50000"/>
                  </a:schemeClr>
                </a:solidFill>
                <a:latin typeface="Segoe UI Semilight" panose="020B0402040204020203" pitchFamily="34" charset="0"/>
                <a:cs typeface="Segoe UI Semilight" panose="020B0402040204020203" pitchFamily="34" charset="0"/>
              </a:rPr>
              <a:t>File integrity</a:t>
            </a:r>
          </a:p>
          <a:p>
            <a:r>
              <a:rPr lang="en-US" sz="900" dirty="0">
                <a:solidFill>
                  <a:schemeClr val="bg1">
                    <a:lumMod val="50000"/>
                  </a:schemeClr>
                </a:solidFill>
                <a:latin typeface="Segoe UI Semilight" panose="020B0402040204020203" pitchFamily="34" charset="0"/>
                <a:cs typeface="Segoe UI Semilight" panose="020B0402040204020203" pitchFamily="34" charset="0"/>
              </a:rPr>
              <a:t>Monitor</a:t>
            </a:r>
          </a:p>
        </p:txBody>
      </p:sp>
      <p:sp>
        <p:nvSpPr>
          <p:cNvPr id="5" name="Oval 4">
            <a:extLst>
              <a:ext uri="{FF2B5EF4-FFF2-40B4-BE49-F238E27FC236}">
                <a16:creationId xmlns:a16="http://schemas.microsoft.com/office/drawing/2014/main" id="{28A4E92C-4670-417C-3C30-8581A58CE10F}"/>
              </a:ext>
            </a:extLst>
          </p:cNvPr>
          <p:cNvSpPr/>
          <p:nvPr/>
        </p:nvSpPr>
        <p:spPr>
          <a:xfrm>
            <a:off x="4040413" y="332782"/>
            <a:ext cx="839736" cy="783097"/>
          </a:xfrm>
          <a:prstGeom prst="ellipse">
            <a:avLst/>
          </a:prstGeom>
          <a:noFill/>
          <a:ln w="9525" cap="flat" cmpd="sng" algn="ctr">
            <a:solidFill>
              <a:schemeClr val="accent1">
                <a:lumMod val="75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
        <p:nvSpPr>
          <p:cNvPr id="6" name="Oval 5">
            <a:extLst>
              <a:ext uri="{FF2B5EF4-FFF2-40B4-BE49-F238E27FC236}">
                <a16:creationId xmlns:a16="http://schemas.microsoft.com/office/drawing/2014/main" id="{04FF3EEA-50B3-833B-A41A-E86830F5C4E9}"/>
              </a:ext>
            </a:extLst>
          </p:cNvPr>
          <p:cNvSpPr/>
          <p:nvPr/>
        </p:nvSpPr>
        <p:spPr>
          <a:xfrm>
            <a:off x="2849101" y="2054294"/>
            <a:ext cx="777488" cy="759385"/>
          </a:xfrm>
          <a:prstGeom prst="ellipse">
            <a:avLst/>
          </a:prstGeom>
          <a:noFill/>
          <a:ln w="31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2338E62D-8205-4EBC-70AB-A17E9059362F}"/>
              </a:ext>
            </a:extLst>
          </p:cNvPr>
          <p:cNvSpPr txBox="1"/>
          <p:nvPr/>
        </p:nvSpPr>
        <p:spPr>
          <a:xfrm>
            <a:off x="3070935" y="2181698"/>
            <a:ext cx="480447" cy="507831"/>
          </a:xfrm>
          <a:prstGeom prst="rect">
            <a:avLst/>
          </a:prstGeom>
          <a:noFill/>
        </p:spPr>
        <p:txBody>
          <a:bodyPr wrap="square" rtlCol="0">
            <a:spAutoFit/>
          </a:bodyPr>
          <a:lstStyle/>
          <a:p>
            <a:r>
              <a:rPr lang="en-US" sz="900" dirty="0">
                <a:latin typeface="Segoe UI Semilight" panose="020B0402040204020203" pitchFamily="34" charset="0"/>
                <a:cs typeface="Segoe UI Semilight" panose="020B0402040204020203" pitchFamily="34" charset="0"/>
              </a:rPr>
              <a:t>PDS &amp;</a:t>
            </a:r>
            <a:r>
              <a:rPr lang="en-US" sz="900" dirty="0">
                <a:solidFill>
                  <a:schemeClr val="bg1">
                    <a:lumMod val="50000"/>
                  </a:schemeClr>
                </a:solidFill>
                <a:latin typeface="Segoe UI Semilight" panose="020B0402040204020203" pitchFamily="34" charset="0"/>
                <a:cs typeface="Segoe UI Semilight" panose="020B0402040204020203" pitchFamily="34" charset="0"/>
              </a:rPr>
              <a:t> </a:t>
            </a:r>
            <a:r>
              <a:rPr lang="en-US" sz="900" dirty="0">
                <a:latin typeface="Segoe UI Semilight" panose="020B0402040204020203" pitchFamily="34" charset="0"/>
                <a:cs typeface="Segoe UI Semilight" panose="020B0402040204020203" pitchFamily="34" charset="0"/>
              </a:rPr>
              <a:t>PDC</a:t>
            </a:r>
          </a:p>
        </p:txBody>
      </p:sp>
      <p:sp>
        <p:nvSpPr>
          <p:cNvPr id="8" name="TextBox 7">
            <a:extLst>
              <a:ext uri="{FF2B5EF4-FFF2-40B4-BE49-F238E27FC236}">
                <a16:creationId xmlns:a16="http://schemas.microsoft.com/office/drawing/2014/main" id="{9322F870-A11C-ACE1-5AB1-23B00DE23511}"/>
              </a:ext>
            </a:extLst>
          </p:cNvPr>
          <p:cNvSpPr txBox="1"/>
          <p:nvPr/>
        </p:nvSpPr>
        <p:spPr>
          <a:xfrm>
            <a:off x="2008568" y="2860987"/>
            <a:ext cx="1958730" cy="307777"/>
          </a:xfrm>
          <a:prstGeom prst="rect">
            <a:avLst/>
          </a:prstGeom>
          <a:noFill/>
        </p:spPr>
        <p:txBody>
          <a:bodyPr wrap="square" rtlCol="0">
            <a:spAutoFit/>
          </a:bodyPr>
          <a:lstStyle/>
          <a:p>
            <a:r>
              <a:rPr lang="en-US" dirty="0">
                <a:solidFill>
                  <a:schemeClr val="bg1">
                    <a:lumMod val="50000"/>
                  </a:schemeClr>
                </a:solidFill>
                <a:latin typeface="Segoe UI Semilight" panose="020B0402040204020203" pitchFamily="34" charset="0"/>
                <a:cs typeface="Segoe UI Semilight" panose="020B0402040204020203" pitchFamily="34" charset="0"/>
              </a:rPr>
              <a:t>DES</a:t>
            </a:r>
          </a:p>
        </p:txBody>
      </p:sp>
      <p:sp>
        <p:nvSpPr>
          <p:cNvPr id="9" name="TextBox 8">
            <a:extLst>
              <a:ext uri="{FF2B5EF4-FFF2-40B4-BE49-F238E27FC236}">
                <a16:creationId xmlns:a16="http://schemas.microsoft.com/office/drawing/2014/main" id="{B428D231-DB75-BD52-AEFE-7791FD720C16}"/>
              </a:ext>
            </a:extLst>
          </p:cNvPr>
          <p:cNvSpPr txBox="1"/>
          <p:nvPr/>
        </p:nvSpPr>
        <p:spPr>
          <a:xfrm>
            <a:off x="2634718" y="3580098"/>
            <a:ext cx="1619573" cy="307777"/>
          </a:xfrm>
          <a:prstGeom prst="rect">
            <a:avLst/>
          </a:prstGeom>
          <a:noFill/>
        </p:spPr>
        <p:txBody>
          <a:bodyPr wrap="square" rtlCol="0">
            <a:spAutoFit/>
          </a:bodyPr>
          <a:lstStyle/>
          <a:p>
            <a:r>
              <a:rPr lang="en-US" dirty="0" err="1">
                <a:solidFill>
                  <a:schemeClr val="bg1">
                    <a:lumMod val="50000"/>
                  </a:schemeClr>
                </a:solidFill>
                <a:latin typeface="Segoe UI Semilight" panose="020B0402040204020203" pitchFamily="34" charset="0"/>
                <a:cs typeface="Segoe UI Semilight" panose="020B0402040204020203" pitchFamily="34" charset="0"/>
              </a:rPr>
              <a:t>BSMail</a:t>
            </a:r>
            <a:endParaRPr lang="en-US" dirty="0">
              <a:solidFill>
                <a:schemeClr val="bg1">
                  <a:lumMod val="50000"/>
                </a:schemeClr>
              </a:solidFill>
              <a:latin typeface="Segoe UI Semilight" panose="020B0402040204020203" pitchFamily="34" charset="0"/>
              <a:cs typeface="Segoe UI Semilight" panose="020B0402040204020203" pitchFamily="34" charset="0"/>
            </a:endParaRPr>
          </a:p>
        </p:txBody>
      </p:sp>
      <p:sp>
        <p:nvSpPr>
          <p:cNvPr id="10" name="TextBox 9">
            <a:extLst>
              <a:ext uri="{FF2B5EF4-FFF2-40B4-BE49-F238E27FC236}">
                <a16:creationId xmlns:a16="http://schemas.microsoft.com/office/drawing/2014/main" id="{BDD29F2C-B2C2-90D6-F974-E30A71870606}"/>
              </a:ext>
            </a:extLst>
          </p:cNvPr>
          <p:cNvSpPr txBox="1"/>
          <p:nvPr/>
        </p:nvSpPr>
        <p:spPr>
          <a:xfrm>
            <a:off x="3905566" y="2324746"/>
            <a:ext cx="1325105" cy="307777"/>
          </a:xfrm>
          <a:prstGeom prst="rect">
            <a:avLst/>
          </a:prstGeom>
          <a:noFill/>
        </p:spPr>
        <p:txBody>
          <a:bodyPr wrap="square" rtlCol="0">
            <a:spAutoFit/>
          </a:bodyPr>
          <a:lstStyle/>
          <a:p>
            <a:r>
              <a:rPr lang="en-US" dirty="0">
                <a:solidFill>
                  <a:schemeClr val="bg1">
                    <a:lumMod val="50000"/>
                  </a:schemeClr>
                </a:solidFill>
                <a:latin typeface="Segoe UI Semilight" panose="020B0402040204020203" pitchFamily="34" charset="0"/>
                <a:cs typeface="Segoe UI Semilight" panose="020B0402040204020203" pitchFamily="34" charset="0"/>
              </a:rPr>
              <a:t>SCE</a:t>
            </a:r>
          </a:p>
        </p:txBody>
      </p:sp>
      <p:sp>
        <p:nvSpPr>
          <p:cNvPr id="11" name="TextBox 10">
            <a:extLst>
              <a:ext uri="{FF2B5EF4-FFF2-40B4-BE49-F238E27FC236}">
                <a16:creationId xmlns:a16="http://schemas.microsoft.com/office/drawing/2014/main" id="{284A8F23-630F-32EC-B0D6-85278488BC19}"/>
              </a:ext>
            </a:extLst>
          </p:cNvPr>
          <p:cNvSpPr txBox="1"/>
          <p:nvPr/>
        </p:nvSpPr>
        <p:spPr>
          <a:xfrm>
            <a:off x="4982713" y="2296782"/>
            <a:ext cx="815729" cy="369332"/>
          </a:xfrm>
          <a:prstGeom prst="rect">
            <a:avLst/>
          </a:prstGeom>
          <a:noFill/>
        </p:spPr>
        <p:txBody>
          <a:bodyPr wrap="square" rtlCol="0">
            <a:spAutoFit/>
          </a:bodyPr>
          <a:lstStyle/>
          <a:p>
            <a:r>
              <a:rPr lang="en-US" sz="900" dirty="0">
                <a:solidFill>
                  <a:schemeClr val="bg1">
                    <a:lumMod val="50000"/>
                  </a:schemeClr>
                </a:solidFill>
                <a:latin typeface="Segoe UI Semilight" panose="020B0402040204020203" pitchFamily="34" charset="0"/>
                <a:cs typeface="Segoe UI Semilight" panose="020B0402040204020203" pitchFamily="34" charset="0"/>
              </a:rPr>
              <a:t>File</a:t>
            </a:r>
          </a:p>
          <a:p>
            <a:r>
              <a:rPr lang="en-US" sz="900" dirty="0">
                <a:solidFill>
                  <a:schemeClr val="bg1">
                    <a:lumMod val="50000"/>
                  </a:schemeClr>
                </a:solidFill>
                <a:latin typeface="Segoe UI Semilight" panose="020B0402040204020203" pitchFamily="34" charset="0"/>
                <a:cs typeface="Segoe UI Semilight" panose="020B0402040204020203" pitchFamily="34" charset="0"/>
              </a:rPr>
              <a:t> Shredders</a:t>
            </a:r>
            <a:endParaRPr lang="en-US" sz="1200" dirty="0">
              <a:solidFill>
                <a:schemeClr val="bg1">
                  <a:lumMod val="50000"/>
                </a:schemeClr>
              </a:solidFill>
              <a:latin typeface="Segoe UI Semilight" panose="020B0402040204020203" pitchFamily="34" charset="0"/>
              <a:cs typeface="Segoe UI Semilight" panose="020B0402040204020203" pitchFamily="34" charset="0"/>
            </a:endParaRPr>
          </a:p>
        </p:txBody>
      </p:sp>
      <p:sp>
        <p:nvSpPr>
          <p:cNvPr id="12" name="TextBox 11">
            <a:extLst>
              <a:ext uri="{FF2B5EF4-FFF2-40B4-BE49-F238E27FC236}">
                <a16:creationId xmlns:a16="http://schemas.microsoft.com/office/drawing/2014/main" id="{1E3557D6-2D84-7C4F-A29F-86770753FC77}"/>
              </a:ext>
            </a:extLst>
          </p:cNvPr>
          <p:cNvSpPr txBox="1"/>
          <p:nvPr/>
        </p:nvSpPr>
        <p:spPr>
          <a:xfrm>
            <a:off x="6940671" y="2472302"/>
            <a:ext cx="2219069" cy="523220"/>
          </a:xfrm>
          <a:prstGeom prst="rect">
            <a:avLst/>
          </a:prstGeom>
          <a:noFill/>
        </p:spPr>
        <p:txBody>
          <a:bodyPr wrap="square" rtlCol="0">
            <a:spAutoFit/>
          </a:bodyPr>
          <a:lstStyle/>
          <a:p>
            <a:r>
              <a:rPr lang="en-US" sz="2800" dirty="0">
                <a:solidFill>
                  <a:schemeClr val="accent1">
                    <a:lumMod val="75000"/>
                  </a:schemeClr>
                </a:solidFill>
                <a:latin typeface="Segoe UI Semilight" panose="020B0402040204020203" pitchFamily="34" charset="0"/>
                <a:cs typeface="Segoe UI Semilight" panose="020B0402040204020203" pitchFamily="34" charset="0"/>
              </a:rPr>
              <a:t>And more….</a:t>
            </a:r>
          </a:p>
        </p:txBody>
      </p:sp>
      <p:sp>
        <p:nvSpPr>
          <p:cNvPr id="13" name="Oval 12">
            <a:extLst>
              <a:ext uri="{FF2B5EF4-FFF2-40B4-BE49-F238E27FC236}">
                <a16:creationId xmlns:a16="http://schemas.microsoft.com/office/drawing/2014/main" id="{63A3DE8E-90AE-C6A3-ECB6-2D6B9A04E400}"/>
              </a:ext>
            </a:extLst>
          </p:cNvPr>
          <p:cNvSpPr/>
          <p:nvPr/>
        </p:nvSpPr>
        <p:spPr>
          <a:xfrm>
            <a:off x="4998215" y="2138759"/>
            <a:ext cx="676748" cy="656741"/>
          </a:xfrm>
          <a:prstGeom prst="ellipse">
            <a:avLst/>
          </a:prstGeom>
          <a:noFill/>
          <a:ln w="31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DF271D84-530E-F358-FC6E-105BF41F0161}"/>
              </a:ext>
            </a:extLst>
          </p:cNvPr>
          <p:cNvSpPr/>
          <p:nvPr/>
        </p:nvSpPr>
        <p:spPr>
          <a:xfrm>
            <a:off x="2647647" y="3422538"/>
            <a:ext cx="676748" cy="656741"/>
          </a:xfrm>
          <a:prstGeom prst="ellipse">
            <a:avLst/>
          </a:prstGeom>
          <a:noFill/>
          <a:ln w="31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72B5CC86-A579-5800-4096-D3C1C4B62EB0}"/>
              </a:ext>
            </a:extLst>
          </p:cNvPr>
          <p:cNvSpPr/>
          <p:nvPr/>
        </p:nvSpPr>
        <p:spPr>
          <a:xfrm>
            <a:off x="3810011" y="2143932"/>
            <a:ext cx="676748" cy="656741"/>
          </a:xfrm>
          <a:prstGeom prst="ellipse">
            <a:avLst/>
          </a:prstGeom>
          <a:noFill/>
          <a:ln w="31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Oval 15">
            <a:extLst>
              <a:ext uri="{FF2B5EF4-FFF2-40B4-BE49-F238E27FC236}">
                <a16:creationId xmlns:a16="http://schemas.microsoft.com/office/drawing/2014/main" id="{82746FAD-F780-52CD-CB81-1FBC360563AD}"/>
              </a:ext>
            </a:extLst>
          </p:cNvPr>
          <p:cNvSpPr/>
          <p:nvPr/>
        </p:nvSpPr>
        <p:spPr>
          <a:xfrm>
            <a:off x="1919215" y="2686371"/>
            <a:ext cx="676748" cy="656741"/>
          </a:xfrm>
          <a:prstGeom prst="ellipse">
            <a:avLst/>
          </a:prstGeom>
          <a:solidFill>
            <a:srgbClr val="FF0000">
              <a:alpha val="11000"/>
            </a:srgbClr>
          </a:solidFill>
          <a:ln w="31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TextBox 16">
            <a:extLst>
              <a:ext uri="{FF2B5EF4-FFF2-40B4-BE49-F238E27FC236}">
                <a16:creationId xmlns:a16="http://schemas.microsoft.com/office/drawing/2014/main" id="{20CE7E0A-90DD-3340-5FD8-4D56CAB8CB88}"/>
              </a:ext>
            </a:extLst>
          </p:cNvPr>
          <p:cNvSpPr txBox="1"/>
          <p:nvPr/>
        </p:nvSpPr>
        <p:spPr>
          <a:xfrm>
            <a:off x="122024" y="1466857"/>
            <a:ext cx="2271562" cy="1246495"/>
          </a:xfrm>
          <a:prstGeom prst="rect">
            <a:avLst/>
          </a:prstGeom>
          <a:noFill/>
        </p:spPr>
        <p:txBody>
          <a:bodyPr wrap="square" rtlCol="0">
            <a:spAutoFit/>
          </a:bodyPr>
          <a:lstStyle/>
          <a:p>
            <a:pPr algn="ctr"/>
            <a:r>
              <a:rPr lang="en-US" sz="1100" dirty="0">
                <a:solidFill>
                  <a:schemeClr val="accent1">
                    <a:lumMod val="75000"/>
                  </a:schemeClr>
                </a:solidFill>
                <a:latin typeface="Segoe UI Semilight" panose="020B0402040204020203" pitchFamily="34" charset="0"/>
                <a:cs typeface="Segoe UI Semilight" panose="020B0402040204020203" pitchFamily="34" charset="0"/>
              </a:rPr>
              <a:t>Legend:</a:t>
            </a:r>
          </a:p>
          <a:p>
            <a:endParaRPr lang="en-US" sz="1100" dirty="0">
              <a:solidFill>
                <a:schemeClr val="accent1">
                  <a:lumMod val="75000"/>
                </a:schemeClr>
              </a:solidFill>
              <a:latin typeface="Segoe UI Semilight" panose="020B0402040204020203" pitchFamily="34" charset="0"/>
              <a:cs typeface="Segoe UI Semilight" panose="020B0402040204020203" pitchFamily="34" charset="0"/>
            </a:endParaRPr>
          </a:p>
          <a:p>
            <a:r>
              <a:rPr lang="en-US" sz="1100" dirty="0">
                <a:solidFill>
                  <a:schemeClr val="accent1">
                    <a:lumMod val="75000"/>
                  </a:schemeClr>
                </a:solidFill>
                <a:latin typeface="Segoe UI Semilight" panose="020B0402040204020203" pitchFamily="34" charset="0"/>
                <a:cs typeface="Segoe UI Semilight" panose="020B0402040204020203" pitchFamily="34" charset="0"/>
              </a:rPr>
              <a:t>SCE – Secured Cloud Explorer</a:t>
            </a:r>
          </a:p>
          <a:p>
            <a:r>
              <a:rPr lang="en-US" sz="1100" dirty="0">
                <a:solidFill>
                  <a:schemeClr val="accent1">
                    <a:lumMod val="75000"/>
                  </a:schemeClr>
                </a:solidFill>
                <a:latin typeface="Segoe UI Semilight" panose="020B0402040204020203" pitchFamily="34" charset="0"/>
                <a:cs typeface="Segoe UI Semilight" panose="020B0402040204020203" pitchFamily="34" charset="0"/>
              </a:rPr>
              <a:t>DES – Database Encryption System</a:t>
            </a:r>
          </a:p>
          <a:p>
            <a:r>
              <a:rPr lang="en-US" sz="1100" dirty="0">
                <a:solidFill>
                  <a:schemeClr val="accent1">
                    <a:lumMod val="75000"/>
                  </a:schemeClr>
                </a:solidFill>
                <a:latin typeface="Segoe UI Semilight" panose="020B0402040204020203" pitchFamily="34" charset="0"/>
                <a:cs typeface="Segoe UI Semilight" panose="020B0402040204020203" pitchFamily="34" charset="0"/>
              </a:rPr>
              <a:t>PDS – Protected Data Safes</a:t>
            </a:r>
          </a:p>
          <a:p>
            <a:r>
              <a:rPr lang="en-US" sz="1100" dirty="0">
                <a:solidFill>
                  <a:schemeClr val="accent1">
                    <a:lumMod val="75000"/>
                  </a:schemeClr>
                </a:solidFill>
                <a:latin typeface="Segoe UI Semilight" panose="020B0402040204020203" pitchFamily="34" charset="0"/>
                <a:cs typeface="Segoe UI Semilight" panose="020B0402040204020203" pitchFamily="34" charset="0"/>
              </a:rPr>
              <a:t>PDC – Protected Data Cases</a:t>
            </a:r>
          </a:p>
          <a:p>
            <a:endParaRPr lang="en-US" sz="900" dirty="0">
              <a:latin typeface="Segoe UI Semilight" panose="020B0402040204020203" pitchFamily="34" charset="0"/>
              <a:cs typeface="Segoe UI Semilight" panose="020B0402040204020203" pitchFamily="34" charset="0"/>
            </a:endParaRPr>
          </a:p>
        </p:txBody>
      </p:sp>
      <p:pic>
        <p:nvPicPr>
          <p:cNvPr id="18" name="Picture 17">
            <a:extLst>
              <a:ext uri="{FF2B5EF4-FFF2-40B4-BE49-F238E27FC236}">
                <a16:creationId xmlns:a16="http://schemas.microsoft.com/office/drawing/2014/main" id="{9AF67AED-6E98-0FB4-4A89-EB5F04F6BEC0}"/>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19" name="Picture 18">
            <a:extLst>
              <a:ext uri="{FF2B5EF4-FFF2-40B4-BE49-F238E27FC236}">
                <a16:creationId xmlns:a16="http://schemas.microsoft.com/office/drawing/2014/main" id="{F00AE17B-499E-EF05-C3D9-858332349384}"/>
              </a:ext>
            </a:extLst>
          </p:cNvPr>
          <p:cNvPicPr>
            <a:picLocks noChangeAspect="1"/>
          </p:cNvPicPr>
          <p:nvPr/>
        </p:nvPicPr>
        <p:blipFill>
          <a:blip r:embed="rId4"/>
          <a:stretch>
            <a:fillRect/>
          </a:stretch>
        </p:blipFill>
        <p:spPr>
          <a:xfrm>
            <a:off x="8187657" y="4312711"/>
            <a:ext cx="773884" cy="7180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8"/>
          <p:cNvSpPr txBox="1">
            <a:spLocks noGrp="1"/>
          </p:cNvSpPr>
          <p:nvPr>
            <p:ph type="ctrTitle"/>
          </p:nvPr>
        </p:nvSpPr>
        <p:spPr>
          <a:xfrm>
            <a:off x="1367795" y="1411950"/>
            <a:ext cx="7582476"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Segoe UI Semilight" panose="020B0402040204020203" pitchFamily="34" charset="0"/>
                <a:cs typeface="Segoe UI Semilight" panose="020B0402040204020203" pitchFamily="34" charset="0"/>
              </a:rPr>
              <a:t>File Protect System - FPS</a:t>
            </a:r>
            <a:endParaRPr dirty="0">
              <a:latin typeface="Segoe UI Semilight" panose="020B0402040204020203" pitchFamily="34" charset="0"/>
              <a:cs typeface="Segoe UI Semilight" panose="020B0402040204020203" pitchFamily="34" charset="0"/>
            </a:endParaRPr>
          </a:p>
        </p:txBody>
      </p:sp>
      <p:sp>
        <p:nvSpPr>
          <p:cNvPr id="419" name="Google Shape;419;p38"/>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a:latin typeface="Segoe UI Semilight" panose="020B0402040204020203" pitchFamily="34" charset="0"/>
                <a:cs typeface="Segoe UI Semilight" panose="020B0402040204020203" pitchFamily="34" charset="0"/>
              </a:rPr>
              <a:t>Post-quantum approaches, Strong encryption, ease of use.</a:t>
            </a:r>
            <a:endParaRPr sz="2800" dirty="0">
              <a:latin typeface="Segoe UI Semilight" panose="020B0402040204020203" pitchFamily="34" charset="0"/>
              <a:cs typeface="Segoe UI Semilight" panose="020B0402040204020203"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sp>
        <p:nvSpPr>
          <p:cNvPr id="4" name="TextBox 3">
            <a:extLst>
              <a:ext uri="{FF2B5EF4-FFF2-40B4-BE49-F238E27FC236}">
                <a16:creationId xmlns:a16="http://schemas.microsoft.com/office/drawing/2014/main" id="{E512D349-E218-EBB7-536E-25B14EFB7C69}"/>
              </a:ext>
            </a:extLst>
          </p:cNvPr>
          <p:cNvSpPr txBox="1"/>
          <p:nvPr/>
        </p:nvSpPr>
        <p:spPr>
          <a:xfrm>
            <a:off x="766640" y="934463"/>
            <a:ext cx="7610719" cy="3693319"/>
          </a:xfrm>
          <a:prstGeom prst="rect">
            <a:avLst/>
          </a:prstGeom>
          <a:noFill/>
        </p:spPr>
        <p:txBody>
          <a:bodyPr wrap="square">
            <a:spAutoFit/>
          </a:bodyPr>
          <a:lstStyle/>
          <a:p>
            <a:pPr marL="285750" indent="-285750" algn="just">
              <a:buClr>
                <a:schemeClr val="accent1">
                  <a:lumMod val="75000"/>
                </a:schemeClr>
              </a:buClr>
              <a:buFont typeface="Arial" panose="020B0604020202020204" pitchFamily="34" charset="0"/>
              <a:buChar char="•"/>
            </a:pPr>
            <a:r>
              <a:rPr lang="en-US" sz="1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FPS is an innovative software solution for protection of information arrays and personal data. This software application is a fully scalable cryptographic system.</a:t>
            </a:r>
          </a:p>
          <a:p>
            <a:pPr marL="285750" indent="-285750" algn="just">
              <a:buClr>
                <a:schemeClr val="accent1">
                  <a:lumMod val="75000"/>
                </a:schemeClr>
              </a:buClr>
              <a:buFont typeface="Arial" panose="020B0604020202020204" pitchFamily="34" charset="0"/>
              <a:buChar char="•"/>
            </a:pPr>
            <a:r>
              <a:rPr lang="en-US" sz="1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Protect System combines a set of specialized software functions, crypto-primitives and cryptographic algorithms and functions that allow achievement of high levels of information and data protection.</a:t>
            </a:r>
            <a:endParaRPr lang="en-US" sz="1800"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endParaRPr>
          </a:p>
          <a:p>
            <a:pPr marL="285750" indent="-285750" algn="just">
              <a:buClr>
                <a:schemeClr val="accent1">
                  <a:lumMod val="75000"/>
                </a:schemeClr>
              </a:buClr>
              <a:buFont typeface="Arial" panose="020B0604020202020204" pitchFamily="34" charset="0"/>
              <a:buChar char="•"/>
            </a:pPr>
            <a:r>
              <a:rPr lang="en-US" sz="1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FPS is capable to transform almost every computer with a Windows operating system into a powerful cryptosystem that can be technically and functionally compared to existing government and national security systems.</a:t>
            </a:r>
          </a:p>
          <a:p>
            <a:pPr marL="285750" indent="-285750" algn="just">
              <a:buClr>
                <a:schemeClr val="accent1">
                  <a:lumMod val="75000"/>
                </a:schemeClr>
              </a:buClr>
              <a:buFont typeface="Arial" panose="020B0604020202020204" pitchFamily="34" charset="0"/>
              <a:buChar char="•"/>
            </a:pPr>
            <a:r>
              <a:rPr lang="en-US" sz="18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Utilized crypto primitives and cryptographic algorithms are NIST – compliant and are covered by the NIST Cryptographic Module Validation Program – CMVP.</a:t>
            </a:r>
            <a:endParaRPr lang="en-US" sz="2000" dirty="0">
              <a:solidFill>
                <a:schemeClr val="accent1">
                  <a:lumMod val="75000"/>
                </a:schemeClr>
              </a:solidFill>
              <a:latin typeface="Segoe UI Semilight" panose="020B0402040204020203" pitchFamily="34" charset="0"/>
              <a:cs typeface="Segoe UI Semilight" panose="020B0402040204020203" pitchFamily="34" charset="0"/>
            </a:endParaRPr>
          </a:p>
        </p:txBody>
      </p: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015139" y="257761"/>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spTree>
    <p:extLst>
      <p:ext uri="{BB962C8B-B14F-4D97-AF65-F5344CB8AC3E}">
        <p14:creationId xmlns:p14="http://schemas.microsoft.com/office/powerpoint/2010/main" val="760749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2" name="TextBox 1">
            <a:extLst>
              <a:ext uri="{FF2B5EF4-FFF2-40B4-BE49-F238E27FC236}">
                <a16:creationId xmlns:a16="http://schemas.microsoft.com/office/drawing/2014/main" id="{8FEAB30C-890B-6000-C356-B4BE97EFFA66}"/>
              </a:ext>
            </a:extLst>
          </p:cNvPr>
          <p:cNvSpPr txBox="1"/>
          <p:nvPr/>
        </p:nvSpPr>
        <p:spPr>
          <a:xfrm>
            <a:off x="1216088" y="179474"/>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sp>
        <p:nvSpPr>
          <p:cNvPr id="8" name="TextBox 7">
            <a:extLst>
              <a:ext uri="{FF2B5EF4-FFF2-40B4-BE49-F238E27FC236}">
                <a16:creationId xmlns:a16="http://schemas.microsoft.com/office/drawing/2014/main" id="{4C3FB1F4-A317-A310-215E-70FC5E5A9E9A}"/>
              </a:ext>
            </a:extLst>
          </p:cNvPr>
          <p:cNvSpPr txBox="1"/>
          <p:nvPr/>
        </p:nvSpPr>
        <p:spPr>
          <a:xfrm>
            <a:off x="480445" y="918052"/>
            <a:ext cx="7981629" cy="3477875"/>
          </a:xfrm>
          <a:prstGeom prst="rect">
            <a:avLst/>
          </a:prstGeom>
          <a:noFill/>
        </p:spPr>
        <p:txBody>
          <a:bodyPr wrap="square">
            <a:spAutoFit/>
          </a:bodyPr>
          <a:lstStyle/>
          <a:p>
            <a:pPr marL="285750" indent="-285750" algn="just">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FPS provides its users with the necessary set of tools needed for establishing a secure and reliable system for protected electronic exchange and storage of information and data.</a:t>
            </a:r>
            <a:endParaRPr lang="bg-BG"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a:p>
            <a:pPr marL="285750" indent="-285750" algn="just">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Protect System combines some well-known features, such as “password encryption” with modern approaches such as the encryption through use of digital objects. The combination between proven and contemporary methods and approaches provides the end user with the ability to create his own cryptosystem, through the ability to use a user-defined file for generation of cryptographic keys. </a:t>
            </a:r>
            <a:endParaRPr lang="bg-BG"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a:p>
            <a:pPr marL="285750" indent="-285750" algn="just">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Distinguishing feature of FPS is the option to secure information and data both on a local computer and on external media (flash drive, portable HDD, etc.), as well as in the cloud, without the user having to worry about the security of his information and data.</a:t>
            </a:r>
          </a:p>
          <a:p>
            <a:endParaRPr lang="bg-BG"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43784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604071" y="242263"/>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2" name="Picture 1">
            <a:extLst>
              <a:ext uri="{FF2B5EF4-FFF2-40B4-BE49-F238E27FC236}">
                <a16:creationId xmlns:a16="http://schemas.microsoft.com/office/drawing/2014/main" id="{98A64EF3-69D4-D470-5BB2-70B011775016}"/>
              </a:ext>
            </a:extLst>
          </p:cNvPr>
          <p:cNvPicPr>
            <a:picLocks noChangeAspect="1"/>
          </p:cNvPicPr>
          <p:nvPr/>
        </p:nvPicPr>
        <p:blipFill>
          <a:blip r:embed="rId5"/>
          <a:stretch>
            <a:fillRect/>
          </a:stretch>
        </p:blipFill>
        <p:spPr>
          <a:xfrm>
            <a:off x="1821046" y="860989"/>
            <a:ext cx="5630704" cy="3896127"/>
          </a:xfrm>
          <a:prstGeom prst="rect">
            <a:avLst/>
          </a:prstGeom>
        </p:spPr>
      </p:pic>
    </p:spTree>
    <p:extLst>
      <p:ext uri="{BB962C8B-B14F-4D97-AF65-F5344CB8AC3E}">
        <p14:creationId xmlns:p14="http://schemas.microsoft.com/office/powerpoint/2010/main" val="167316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94847" y="195769"/>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3" name="Picture 2">
            <a:extLst>
              <a:ext uri="{FF2B5EF4-FFF2-40B4-BE49-F238E27FC236}">
                <a16:creationId xmlns:a16="http://schemas.microsoft.com/office/drawing/2014/main" id="{E59B4039-4B30-13E2-E110-3629B664C0FA}"/>
              </a:ext>
            </a:extLst>
          </p:cNvPr>
          <p:cNvPicPr>
            <a:picLocks noChangeAspect="1"/>
          </p:cNvPicPr>
          <p:nvPr/>
        </p:nvPicPr>
        <p:blipFill>
          <a:blip r:embed="rId5"/>
          <a:stretch>
            <a:fillRect/>
          </a:stretch>
        </p:blipFill>
        <p:spPr>
          <a:xfrm>
            <a:off x="1565329" y="721703"/>
            <a:ext cx="5746938" cy="4120706"/>
          </a:xfrm>
          <a:prstGeom prst="rect">
            <a:avLst/>
          </a:prstGeom>
        </p:spPr>
      </p:pic>
    </p:spTree>
    <p:extLst>
      <p:ext uri="{BB962C8B-B14F-4D97-AF65-F5344CB8AC3E}">
        <p14:creationId xmlns:p14="http://schemas.microsoft.com/office/powerpoint/2010/main" val="1115985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7314" y="175285"/>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2" name="Picture 1">
            <a:extLst>
              <a:ext uri="{FF2B5EF4-FFF2-40B4-BE49-F238E27FC236}">
                <a16:creationId xmlns:a16="http://schemas.microsoft.com/office/drawing/2014/main" id="{9CED7604-1AD6-E101-C4BD-A087AB2EABE6}"/>
              </a:ext>
            </a:extLst>
          </p:cNvPr>
          <p:cNvPicPr>
            <a:picLocks noChangeAspect="1"/>
          </p:cNvPicPr>
          <p:nvPr/>
        </p:nvPicPr>
        <p:blipFill>
          <a:blip r:embed="rId5"/>
          <a:stretch>
            <a:fillRect/>
          </a:stretch>
        </p:blipFill>
        <p:spPr>
          <a:xfrm>
            <a:off x="1588582" y="813659"/>
            <a:ext cx="5703369" cy="3946407"/>
          </a:xfrm>
          <a:prstGeom prst="rect">
            <a:avLst/>
          </a:prstGeom>
        </p:spPr>
      </p:pic>
    </p:spTree>
    <p:extLst>
      <p:ext uri="{BB962C8B-B14F-4D97-AF65-F5344CB8AC3E}">
        <p14:creationId xmlns:p14="http://schemas.microsoft.com/office/powerpoint/2010/main" val="844994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7314" y="175285"/>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3" name="Picture 2">
            <a:extLst>
              <a:ext uri="{FF2B5EF4-FFF2-40B4-BE49-F238E27FC236}">
                <a16:creationId xmlns:a16="http://schemas.microsoft.com/office/drawing/2014/main" id="{FE0CE800-6DDC-343A-539C-F45D110753D2}"/>
              </a:ext>
            </a:extLst>
          </p:cNvPr>
          <p:cNvPicPr>
            <a:picLocks noChangeAspect="1"/>
          </p:cNvPicPr>
          <p:nvPr/>
        </p:nvPicPr>
        <p:blipFill>
          <a:blip r:embed="rId5"/>
          <a:stretch>
            <a:fillRect/>
          </a:stretch>
        </p:blipFill>
        <p:spPr>
          <a:xfrm>
            <a:off x="1542080" y="803622"/>
            <a:ext cx="5847064" cy="4045836"/>
          </a:xfrm>
          <a:prstGeom prst="rect">
            <a:avLst/>
          </a:prstGeom>
        </p:spPr>
      </p:pic>
    </p:spTree>
    <p:extLst>
      <p:ext uri="{BB962C8B-B14F-4D97-AF65-F5344CB8AC3E}">
        <p14:creationId xmlns:p14="http://schemas.microsoft.com/office/powerpoint/2010/main" val="1259875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7314" y="175285"/>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3" name="Picture 2">
            <a:extLst>
              <a:ext uri="{FF2B5EF4-FFF2-40B4-BE49-F238E27FC236}">
                <a16:creationId xmlns:a16="http://schemas.microsoft.com/office/drawing/2014/main" id="{B4788810-0719-7094-B2A2-CE30FA2A4188}"/>
              </a:ext>
            </a:extLst>
          </p:cNvPr>
          <p:cNvPicPr>
            <a:picLocks noChangeAspect="1"/>
          </p:cNvPicPr>
          <p:nvPr/>
        </p:nvPicPr>
        <p:blipFill>
          <a:blip r:embed="rId5"/>
          <a:stretch>
            <a:fillRect/>
          </a:stretch>
        </p:blipFill>
        <p:spPr>
          <a:xfrm>
            <a:off x="1594169" y="703733"/>
            <a:ext cx="5933860" cy="4105894"/>
          </a:xfrm>
          <a:prstGeom prst="rect">
            <a:avLst/>
          </a:prstGeom>
        </p:spPr>
      </p:pic>
    </p:spTree>
    <p:extLst>
      <p:ext uri="{BB962C8B-B14F-4D97-AF65-F5344CB8AC3E}">
        <p14:creationId xmlns:p14="http://schemas.microsoft.com/office/powerpoint/2010/main" val="1679746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7314" y="175285"/>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3" name="Picture 2">
            <a:extLst>
              <a:ext uri="{FF2B5EF4-FFF2-40B4-BE49-F238E27FC236}">
                <a16:creationId xmlns:a16="http://schemas.microsoft.com/office/drawing/2014/main" id="{093FDDA6-A5EE-43CB-8155-75110C3E9453}"/>
              </a:ext>
            </a:extLst>
          </p:cNvPr>
          <p:cNvPicPr>
            <a:picLocks noChangeAspect="1"/>
          </p:cNvPicPr>
          <p:nvPr/>
        </p:nvPicPr>
        <p:blipFill>
          <a:blip r:embed="rId5"/>
          <a:stretch>
            <a:fillRect/>
          </a:stretch>
        </p:blipFill>
        <p:spPr>
          <a:xfrm>
            <a:off x="1538670" y="720672"/>
            <a:ext cx="5933859" cy="4099002"/>
          </a:xfrm>
          <a:prstGeom prst="rect">
            <a:avLst/>
          </a:prstGeom>
        </p:spPr>
      </p:pic>
    </p:spTree>
    <p:extLst>
      <p:ext uri="{BB962C8B-B14F-4D97-AF65-F5344CB8AC3E}">
        <p14:creationId xmlns:p14="http://schemas.microsoft.com/office/powerpoint/2010/main" val="4135098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7314" y="175285"/>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2" name="Picture 1">
            <a:extLst>
              <a:ext uri="{FF2B5EF4-FFF2-40B4-BE49-F238E27FC236}">
                <a16:creationId xmlns:a16="http://schemas.microsoft.com/office/drawing/2014/main" id="{E3841593-648B-C156-7016-1BFD567C2D58}"/>
              </a:ext>
            </a:extLst>
          </p:cNvPr>
          <p:cNvPicPr>
            <a:picLocks noChangeAspect="1"/>
          </p:cNvPicPr>
          <p:nvPr/>
        </p:nvPicPr>
        <p:blipFill>
          <a:blip r:embed="rId5"/>
          <a:stretch>
            <a:fillRect/>
          </a:stretch>
        </p:blipFill>
        <p:spPr>
          <a:xfrm>
            <a:off x="1813305" y="718117"/>
            <a:ext cx="5568416" cy="4250098"/>
          </a:xfrm>
          <a:prstGeom prst="rect">
            <a:avLst/>
          </a:prstGeom>
        </p:spPr>
      </p:pic>
    </p:spTree>
    <p:extLst>
      <p:ext uri="{BB962C8B-B14F-4D97-AF65-F5344CB8AC3E}">
        <p14:creationId xmlns:p14="http://schemas.microsoft.com/office/powerpoint/2010/main" val="4173217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7314" y="175285"/>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2" name="Picture 1">
            <a:extLst>
              <a:ext uri="{FF2B5EF4-FFF2-40B4-BE49-F238E27FC236}">
                <a16:creationId xmlns:a16="http://schemas.microsoft.com/office/drawing/2014/main" id="{390F63DD-4D70-FA55-761B-D6777C02C47A}"/>
              </a:ext>
            </a:extLst>
          </p:cNvPr>
          <p:cNvPicPr>
            <a:picLocks noChangeAspect="1"/>
          </p:cNvPicPr>
          <p:nvPr/>
        </p:nvPicPr>
        <p:blipFill>
          <a:blip r:embed="rId5"/>
          <a:stretch>
            <a:fillRect/>
          </a:stretch>
        </p:blipFill>
        <p:spPr>
          <a:xfrm>
            <a:off x="1567314" y="729501"/>
            <a:ext cx="5731995" cy="4199815"/>
          </a:xfrm>
          <a:prstGeom prst="rect">
            <a:avLst/>
          </a:prstGeom>
        </p:spPr>
      </p:pic>
    </p:spTree>
    <p:extLst>
      <p:ext uri="{BB962C8B-B14F-4D97-AF65-F5344CB8AC3E}">
        <p14:creationId xmlns:p14="http://schemas.microsoft.com/office/powerpoint/2010/main" val="1298200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7314" y="175285"/>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2" name="Picture 1">
            <a:extLst>
              <a:ext uri="{FF2B5EF4-FFF2-40B4-BE49-F238E27FC236}">
                <a16:creationId xmlns:a16="http://schemas.microsoft.com/office/drawing/2014/main" id="{628A983D-A3F4-F25A-4241-84571D737770}"/>
              </a:ext>
            </a:extLst>
          </p:cNvPr>
          <p:cNvPicPr>
            <a:picLocks noChangeAspect="1"/>
          </p:cNvPicPr>
          <p:nvPr/>
        </p:nvPicPr>
        <p:blipFill>
          <a:blip r:embed="rId5"/>
          <a:stretch>
            <a:fillRect/>
          </a:stretch>
        </p:blipFill>
        <p:spPr>
          <a:xfrm>
            <a:off x="1611833" y="705425"/>
            <a:ext cx="5734364" cy="4201550"/>
          </a:xfrm>
          <a:prstGeom prst="rect">
            <a:avLst/>
          </a:prstGeom>
        </p:spPr>
      </p:pic>
    </p:spTree>
    <p:extLst>
      <p:ext uri="{BB962C8B-B14F-4D97-AF65-F5344CB8AC3E}">
        <p14:creationId xmlns:p14="http://schemas.microsoft.com/office/powerpoint/2010/main" val="271388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7314" y="175285"/>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Protect System - FPS:</a:t>
            </a:r>
          </a:p>
        </p:txBody>
      </p:sp>
      <p:pic>
        <p:nvPicPr>
          <p:cNvPr id="2" name="Picture 1">
            <a:extLst>
              <a:ext uri="{FF2B5EF4-FFF2-40B4-BE49-F238E27FC236}">
                <a16:creationId xmlns:a16="http://schemas.microsoft.com/office/drawing/2014/main" id="{CE18A82E-C889-91C8-4215-57C28E325FED}"/>
              </a:ext>
            </a:extLst>
          </p:cNvPr>
          <p:cNvPicPr>
            <a:picLocks noChangeAspect="1"/>
          </p:cNvPicPr>
          <p:nvPr/>
        </p:nvPicPr>
        <p:blipFill>
          <a:blip r:embed="rId5"/>
          <a:stretch>
            <a:fillRect/>
          </a:stretch>
        </p:blipFill>
        <p:spPr>
          <a:xfrm>
            <a:off x="1543050" y="687620"/>
            <a:ext cx="5733868" cy="4248589"/>
          </a:xfrm>
          <a:prstGeom prst="rect">
            <a:avLst/>
          </a:prstGeom>
        </p:spPr>
      </p:pic>
    </p:spTree>
    <p:extLst>
      <p:ext uri="{BB962C8B-B14F-4D97-AF65-F5344CB8AC3E}">
        <p14:creationId xmlns:p14="http://schemas.microsoft.com/office/powerpoint/2010/main" val="1299559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8"/>
          <p:cNvSpPr txBox="1">
            <a:spLocks noGrp="1"/>
          </p:cNvSpPr>
          <p:nvPr>
            <p:ph type="ctrTitle"/>
          </p:nvPr>
        </p:nvSpPr>
        <p:spPr>
          <a:xfrm>
            <a:off x="867905" y="1411950"/>
            <a:ext cx="8082366"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Segoe UI Semilight" panose="020B0402040204020203" pitchFamily="34" charset="0"/>
                <a:cs typeface="Segoe UI Semilight" panose="020B0402040204020203" pitchFamily="34" charset="0"/>
              </a:rPr>
              <a:t>File Destruction Manager - FDM</a:t>
            </a:r>
            <a:endParaRPr dirty="0">
              <a:latin typeface="Segoe UI Semilight" panose="020B0402040204020203" pitchFamily="34" charset="0"/>
              <a:cs typeface="Segoe UI Semilight" panose="020B0402040204020203" pitchFamily="34" charset="0"/>
            </a:endParaRPr>
          </a:p>
        </p:txBody>
      </p:sp>
      <p:sp>
        <p:nvSpPr>
          <p:cNvPr id="419" name="Google Shape;419;p38"/>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a:latin typeface="Segoe UI Semilight" panose="020B0402040204020203" pitchFamily="34" charset="0"/>
                <a:cs typeface="Segoe UI Semilight" panose="020B0402040204020203" pitchFamily="34" charset="0"/>
              </a:rPr>
              <a:t>Post-quantum approaches, Zero risk, No reverse engineering possibility.</a:t>
            </a:r>
          </a:p>
        </p:txBody>
      </p:sp>
    </p:spTree>
    <p:extLst>
      <p:ext uri="{BB962C8B-B14F-4D97-AF65-F5344CB8AC3E}">
        <p14:creationId xmlns:p14="http://schemas.microsoft.com/office/powerpoint/2010/main" val="2612997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sp>
        <p:nvSpPr>
          <p:cNvPr id="3" name="TextBox 2">
            <a:extLst>
              <a:ext uri="{FF2B5EF4-FFF2-40B4-BE49-F238E27FC236}">
                <a16:creationId xmlns:a16="http://schemas.microsoft.com/office/drawing/2014/main" id="{7A21EB31-B467-E39B-F470-9F9965422686}"/>
              </a:ext>
            </a:extLst>
          </p:cNvPr>
          <p:cNvSpPr txBox="1"/>
          <p:nvPr/>
        </p:nvSpPr>
        <p:spPr>
          <a:xfrm>
            <a:off x="552399" y="840063"/>
            <a:ext cx="7534521" cy="4179542"/>
          </a:xfrm>
          <a:prstGeom prst="rect">
            <a:avLst/>
          </a:prstGeom>
          <a:noFill/>
        </p:spPr>
        <p:txBody>
          <a:bodyPr wrap="square">
            <a:spAutoFit/>
          </a:bodyPr>
          <a:lstStyle/>
          <a:p>
            <a:pPr marL="285750" indent="-285750" algn="just">
              <a:lnSpc>
                <a:spcPct val="107000"/>
              </a:lnSpc>
              <a:spcAft>
                <a:spcPts val="800"/>
              </a:spcAft>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Destruction Manager (FDM) is a software solution designed to assist the processes of data sanitization and wiping by utilizing post-quantum encryption and hybrid cryptographic methods for random configuration of basic crypto primitives.</a:t>
            </a:r>
          </a:p>
          <a:p>
            <a:pPr marL="285750" indent="-285750" algn="just">
              <a:lnSpc>
                <a:spcPct val="107000"/>
              </a:lnSpc>
              <a:spcAft>
                <a:spcPts val="800"/>
              </a:spcAft>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FDM utilizes the data destruction technique. This technique uses a software approach for recording a set of random bytes for each free sector of the disk that is used to store sensitive to critical information.</a:t>
            </a:r>
          </a:p>
          <a:p>
            <a:pPr marL="285750" indent="-285750" algn="just">
              <a:lnSpc>
                <a:spcPct val="107000"/>
              </a:lnSpc>
              <a:spcAft>
                <a:spcPts val="800"/>
              </a:spcAft>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The data deletion approach ensures that the possibility for recovering of deleted data by utilization of specialized software or hardware means and approaches is equal to zero. Data destruction is a very reliable form of device (drive) sanitization and wiping as it confirms that 100% of the data is replaced at the lowest possible level (byte level). </a:t>
            </a:r>
          </a:p>
          <a:p>
            <a:pPr algn="just">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0025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sp>
        <p:nvSpPr>
          <p:cNvPr id="3" name="TextBox 2">
            <a:extLst>
              <a:ext uri="{FF2B5EF4-FFF2-40B4-BE49-F238E27FC236}">
                <a16:creationId xmlns:a16="http://schemas.microsoft.com/office/drawing/2014/main" id="{CB50A4B9-82AB-71B3-82D1-8B0825BA3E57}"/>
              </a:ext>
            </a:extLst>
          </p:cNvPr>
          <p:cNvSpPr txBox="1"/>
          <p:nvPr/>
        </p:nvSpPr>
        <p:spPr>
          <a:xfrm>
            <a:off x="1794698" y="729501"/>
            <a:ext cx="4572000" cy="397416"/>
          </a:xfrm>
          <a:prstGeom prst="rect">
            <a:avLst/>
          </a:prstGeom>
          <a:noFill/>
        </p:spPr>
        <p:txBody>
          <a:bodyPr wrap="square">
            <a:spAutoFit/>
          </a:bodyPr>
          <a:lstStyle/>
          <a:p>
            <a:pPr algn="ctr">
              <a:lnSpc>
                <a:spcPct val="107000"/>
              </a:lnSpc>
              <a:spcAft>
                <a:spcPts val="800"/>
              </a:spcAft>
            </a:pPr>
            <a:r>
              <a:rPr lang="en-US" sz="20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Pros and Cons of data destruction:</a:t>
            </a:r>
          </a:p>
        </p:txBody>
      </p:sp>
      <p:sp>
        <p:nvSpPr>
          <p:cNvPr id="4" name="TextBox 3">
            <a:extLst>
              <a:ext uri="{FF2B5EF4-FFF2-40B4-BE49-F238E27FC236}">
                <a16:creationId xmlns:a16="http://schemas.microsoft.com/office/drawing/2014/main" id="{29A0E15B-9288-06AD-EF88-692ED8C93559}"/>
              </a:ext>
            </a:extLst>
          </p:cNvPr>
          <p:cNvSpPr txBox="1"/>
          <p:nvPr/>
        </p:nvSpPr>
        <p:spPr>
          <a:xfrm>
            <a:off x="4460576" y="1400074"/>
            <a:ext cx="2991174" cy="1532535"/>
          </a:xfrm>
          <a:prstGeom prst="rect">
            <a:avLst/>
          </a:prstGeom>
          <a:noFill/>
        </p:spPr>
        <p:txBody>
          <a:bodyPr wrap="square" rtlCol="0">
            <a:spAutoFit/>
          </a:bodyPr>
          <a:lstStyle/>
          <a:p>
            <a:pPr algn="ctr">
              <a:lnSpc>
                <a:spcPct val="150000"/>
              </a:lnSpc>
            </a:pPr>
            <a:r>
              <a:rPr lang="en-US" dirty="0">
                <a:solidFill>
                  <a:schemeClr val="bg1">
                    <a:lumMod val="50000"/>
                  </a:schemeClr>
                </a:solidFill>
                <a:latin typeface="Segoe UI Semilight" panose="020B0402040204020203" pitchFamily="34" charset="0"/>
                <a:cs typeface="Segoe UI Semilight" panose="020B0402040204020203" pitchFamily="34" charset="0"/>
              </a:rPr>
              <a:t>Cons:</a:t>
            </a:r>
          </a:p>
          <a:p>
            <a:pPr marL="285750" indent="-285750">
              <a:lnSpc>
                <a:spcPct val="107000"/>
              </a:lnSpc>
              <a:spcAft>
                <a:spcPts val="800"/>
              </a:spcAft>
              <a:buClr>
                <a:schemeClr val="accent1">
                  <a:lumMod val="75000"/>
                </a:schemeClr>
              </a:buClr>
              <a:buFont typeface="Arial" panose="020B0604020202020204" pitchFamily="34" charset="0"/>
              <a:buChar cha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Time consuming process; </a:t>
            </a:r>
          </a:p>
          <a:p>
            <a:pPr marL="285750" indent="-285750">
              <a:lnSpc>
                <a:spcPct val="107000"/>
              </a:lnSpc>
              <a:spcAft>
                <a:spcPts val="800"/>
              </a:spcAft>
              <a:buClr>
                <a:schemeClr val="accent1">
                  <a:lumMod val="75000"/>
                </a:schemeClr>
              </a:buClr>
              <a:buFont typeface="Arial" panose="020B0604020202020204" pitchFamily="34" charset="0"/>
              <a:buChar cha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Needs administrative privileges;</a:t>
            </a:r>
          </a:p>
          <a:p>
            <a:pPr marL="285750" indent="-285750">
              <a:lnSpc>
                <a:spcPct val="107000"/>
              </a:lnSpc>
              <a:spcAft>
                <a:spcPts val="800"/>
              </a:spcAft>
              <a:buClr>
                <a:schemeClr val="accent1">
                  <a:lumMod val="75000"/>
                </a:schemeClr>
              </a:buClr>
              <a:buFont typeface="Arial" panose="020B0604020202020204" pitchFamily="34" charset="0"/>
              <a:buChar cha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Access restrictions during sanitization and wiping process; </a:t>
            </a:r>
          </a:p>
        </p:txBody>
      </p:sp>
      <p:sp>
        <p:nvSpPr>
          <p:cNvPr id="8" name="TextBox 7">
            <a:extLst>
              <a:ext uri="{FF2B5EF4-FFF2-40B4-BE49-F238E27FC236}">
                <a16:creationId xmlns:a16="http://schemas.microsoft.com/office/drawing/2014/main" id="{E5A1BA30-235C-6D65-993D-C5EED6E2AFEB}"/>
              </a:ext>
            </a:extLst>
          </p:cNvPr>
          <p:cNvSpPr txBox="1"/>
          <p:nvPr/>
        </p:nvSpPr>
        <p:spPr>
          <a:xfrm>
            <a:off x="632846" y="1400075"/>
            <a:ext cx="3884910" cy="2091278"/>
          </a:xfrm>
          <a:prstGeom prst="rect">
            <a:avLst/>
          </a:prstGeom>
          <a:noFill/>
        </p:spPr>
        <p:txBody>
          <a:bodyPr wrap="square" rtlCol="0">
            <a:spAutoFit/>
          </a:bodyPr>
          <a:lstStyle/>
          <a:p>
            <a:pPr algn="ctr">
              <a:lnSpc>
                <a:spcPct val="150000"/>
              </a:lnSpc>
            </a:pPr>
            <a:r>
              <a:rPr lang="en-US" dirty="0">
                <a:solidFill>
                  <a:schemeClr val="bg1">
                    <a:lumMod val="50000"/>
                  </a:schemeClr>
                </a:solidFill>
                <a:latin typeface="Segoe UI Semilight" panose="020B0402040204020203" pitchFamily="34" charset="0"/>
                <a:cs typeface="Segoe UI Semilight" panose="020B0402040204020203" pitchFamily="34" charset="0"/>
              </a:rPr>
              <a:t>Pros:</a:t>
            </a:r>
          </a:p>
          <a:p>
            <a:pPr marL="285750" indent="-285750">
              <a:lnSpc>
                <a:spcPct val="107000"/>
              </a:lnSpc>
              <a:spcAft>
                <a:spcPts val="800"/>
              </a:spcAft>
              <a:buClr>
                <a:schemeClr val="accent1">
                  <a:lumMod val="75000"/>
                </a:schemeClr>
              </a:buClr>
              <a:buFont typeface="Arial" panose="020B0604020202020204" pitchFamily="34" charset="0"/>
              <a:buChar cha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No need for physical destruction; </a:t>
            </a:r>
          </a:p>
          <a:p>
            <a:pPr marL="285750" indent="-285750">
              <a:lnSpc>
                <a:spcPct val="107000"/>
              </a:lnSpc>
              <a:spcAft>
                <a:spcPts val="800"/>
              </a:spcAft>
              <a:buClr>
                <a:schemeClr val="accent1">
                  <a:lumMod val="75000"/>
                </a:schemeClr>
              </a:buClr>
              <a:buFont typeface="Arial" panose="020B0604020202020204" pitchFamily="34" charset="0"/>
              <a:buChar cha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No third party involving; </a:t>
            </a:r>
          </a:p>
          <a:p>
            <a:pPr marL="285750" indent="-285750">
              <a:lnSpc>
                <a:spcPct val="107000"/>
              </a:lnSpc>
              <a:spcAft>
                <a:spcPts val="800"/>
              </a:spcAft>
              <a:buClr>
                <a:schemeClr val="accent1">
                  <a:lumMod val="75000"/>
                </a:schemeClr>
              </a:buClr>
              <a:buFont typeface="Arial" panose="020B0604020202020204" pitchFamily="34" charset="0"/>
              <a:buChar cha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Ability for “device recycling” – the device can be sold out or used once again in company/organization infrastructure; </a:t>
            </a:r>
          </a:p>
          <a:p>
            <a:pPr marL="285750" indent="-285750">
              <a:buClr>
                <a:schemeClr val="accent1">
                  <a:lumMod val="75000"/>
                </a:schemeClr>
              </a:buClr>
              <a:buFont typeface="Arial" panose="020B0604020202020204" pitchFamily="34" charset="0"/>
              <a:buChar cha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Eco-friendly; </a:t>
            </a:r>
            <a:endParaRPr lang="en-US" dirty="0">
              <a:solidFill>
                <a:schemeClr val="accent1">
                  <a:lumMod val="75000"/>
                </a:schemeClr>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162809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sp>
        <p:nvSpPr>
          <p:cNvPr id="3" name="TextBox 2">
            <a:extLst>
              <a:ext uri="{FF2B5EF4-FFF2-40B4-BE49-F238E27FC236}">
                <a16:creationId xmlns:a16="http://schemas.microsoft.com/office/drawing/2014/main" id="{A3F91D0F-916A-0025-18B0-1281772F96B5}"/>
              </a:ext>
            </a:extLst>
          </p:cNvPr>
          <p:cNvSpPr txBox="1"/>
          <p:nvPr/>
        </p:nvSpPr>
        <p:spPr>
          <a:xfrm>
            <a:off x="689674" y="876029"/>
            <a:ext cx="7671661" cy="3823739"/>
          </a:xfrm>
          <a:prstGeom prst="rect">
            <a:avLst/>
          </a:prstGeom>
          <a:noFill/>
        </p:spPr>
        <p:txBody>
          <a:bodyPr wrap="square">
            <a:spAutoFit/>
          </a:bodyPr>
          <a:lstStyle/>
          <a:p>
            <a:pPr>
              <a:lnSpc>
                <a:spcPct val="107000"/>
              </a:lnSpc>
              <a:spcAft>
                <a:spcPts val="800"/>
              </a:spcAft>
            </a:pPr>
            <a:r>
              <a:rPr lang="en-US" sz="14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FDM is characterized by another one feature - the </a:t>
            </a:r>
            <a:r>
              <a:rPr lang="en-US" sz="1400" b="1" i="1"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data random encryption</a:t>
            </a:r>
            <a:r>
              <a:rPr lang="en-US" sz="14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Random data encryption is a hybrid cryptographic method that use a random configuration of basic crypto primitives. In this process a secret key is generated based on a random selected key derivation function (KDF) and it is destroyed, once the process is complete. </a:t>
            </a:r>
          </a:p>
          <a:p>
            <a:pPr algn="ctr">
              <a:lnSpc>
                <a:spcPct val="107000"/>
              </a:lnSpc>
              <a:spcAft>
                <a:spcPts val="800"/>
              </a:spcAft>
            </a:pPr>
            <a:r>
              <a:rPr lang="en-US" sz="1800" i="1" dirty="0">
                <a:solidFill>
                  <a:schemeClr val="bg1">
                    <a:lumMod val="65000"/>
                  </a:schemeClr>
                </a:solidFill>
                <a:latin typeface="Segoe UI Semilight" panose="020B0402040204020203" pitchFamily="34" charset="0"/>
                <a:ea typeface="Calibri" panose="020F0502020204030204" pitchFamily="34" charset="0"/>
                <a:cs typeface="Segoe UI Semilight" panose="020B0402040204020203" pitchFamily="34" charset="0"/>
              </a:rPr>
              <a:t>Why Random data encryption?</a:t>
            </a:r>
            <a:endParaRPr lang="en-US" sz="1800" i="1" dirty="0">
              <a:solidFill>
                <a:schemeClr val="bg1">
                  <a:lumMod val="6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a:p>
            <a:pPr marL="285750" indent="-285750">
              <a:lnSpc>
                <a:spcPct val="107000"/>
              </a:lnSpc>
              <a:spcAft>
                <a:spcPts val="800"/>
              </a:spcAft>
              <a:buClr>
                <a:schemeClr val="accent1">
                  <a:lumMod val="75000"/>
                </a:schemeClr>
              </a:buClr>
              <a:buFont typeface="Wingdings" panose="05000000000000000000" pitchFamily="2" charset="2"/>
              <a:buChar char="Ø"/>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Random encryption is fast and very efficient method for hybrid sanitization of storage devices and because of this it is a great option for sanitization and wiping of “frequently used” devices such as flash drives, removable drives, portable HDDs, etc. or devices that contain sensitive to critical information.</a:t>
            </a:r>
          </a:p>
          <a:p>
            <a:pPr algn="ctr">
              <a:lnSpc>
                <a:spcPct val="107000"/>
              </a:lnSpc>
              <a:spcAft>
                <a:spcPts val="800"/>
              </a:spcAft>
            </a:pPr>
            <a:r>
              <a:rPr lang="en-US" sz="1800" i="1" dirty="0">
                <a:solidFill>
                  <a:schemeClr val="bg1">
                    <a:lumMod val="65000"/>
                  </a:schemeClr>
                </a:solidFill>
                <a:latin typeface="Segoe UI Semilight" panose="020B0402040204020203" pitchFamily="34" charset="0"/>
                <a:ea typeface="Calibri" panose="020F0502020204030204" pitchFamily="34" charset="0"/>
                <a:cs typeface="Segoe UI Semilight" panose="020B0402040204020203" pitchFamily="34" charset="0"/>
              </a:rPr>
              <a:t>So, are there any special requirements?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lnSpc>
                <a:spcPct val="107000"/>
              </a:lnSpc>
              <a:spcAft>
                <a:spcPts val="800"/>
              </a:spcAft>
              <a:buClr>
                <a:schemeClr val="accent1">
                  <a:lumMod val="75000"/>
                </a:schemeClr>
              </a:buClr>
              <a:buFont typeface="Wingdings" panose="05000000000000000000" pitchFamily="2" charset="2"/>
              <a:buChar char="Ø"/>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The encryption technology that FDM utilizes is hardware independent and works on most common operating systems. </a:t>
            </a:r>
          </a:p>
          <a:p>
            <a:pPr>
              <a:lnSpc>
                <a:spcPct val="107000"/>
              </a:lnSpc>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64539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sp>
        <p:nvSpPr>
          <p:cNvPr id="4" name="TextBox 3">
            <a:extLst>
              <a:ext uri="{FF2B5EF4-FFF2-40B4-BE49-F238E27FC236}">
                <a16:creationId xmlns:a16="http://schemas.microsoft.com/office/drawing/2014/main" id="{DB19DD4A-F8E0-F357-50D8-EA2D81A24838}"/>
              </a:ext>
            </a:extLst>
          </p:cNvPr>
          <p:cNvSpPr txBox="1"/>
          <p:nvPr/>
        </p:nvSpPr>
        <p:spPr>
          <a:xfrm>
            <a:off x="624926" y="682663"/>
            <a:ext cx="7671661" cy="4460837"/>
          </a:xfrm>
          <a:prstGeom prst="rect">
            <a:avLst/>
          </a:prstGeom>
          <a:noFill/>
        </p:spPr>
        <p:txBody>
          <a:bodyPr wrap="square">
            <a:spAutoFit/>
          </a:bodyPr>
          <a:lstStyle/>
          <a:p>
            <a:pPr algn="ctr">
              <a:lnSpc>
                <a:spcPct val="107000"/>
              </a:lnSpc>
              <a:spcAft>
                <a:spcPts val="800"/>
              </a:spcAft>
            </a:pPr>
            <a:r>
              <a:rPr lang="en-US" sz="1800" i="1" dirty="0">
                <a:solidFill>
                  <a:schemeClr val="bg1">
                    <a:lumMod val="65000"/>
                  </a:schemeClr>
                </a:solidFill>
                <a:latin typeface="Segoe UI Semilight" panose="020B0402040204020203" pitchFamily="34" charset="0"/>
                <a:ea typeface="Calibri" panose="020F0502020204030204" pitchFamily="34" charset="0"/>
                <a:cs typeface="Segoe UI Semilight" panose="020B0402040204020203" pitchFamily="34" charset="0"/>
              </a:rPr>
              <a:t>How about the human error, how you protect me from this ?</a:t>
            </a:r>
            <a:endParaRPr lang="en-US" sz="1800" i="1" dirty="0">
              <a:solidFill>
                <a:schemeClr val="bg1">
                  <a:lumMod val="6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a:p>
            <a:pPr marL="285750" indent="-285750" algn="just">
              <a:lnSpc>
                <a:spcPct val="107000"/>
              </a:lnSpc>
              <a:spcAft>
                <a:spcPts val="800"/>
              </a:spcAft>
              <a:buClr>
                <a:schemeClr val="accent1">
                  <a:lumMod val="75000"/>
                </a:schemeClr>
              </a:buClr>
              <a:buFont typeface="Wingdings" panose="05000000000000000000" pitchFamily="2" charset="2"/>
              <a:buChar char="Ø"/>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Destruction Manager can be characterized by the completely automated processes that exclude any ability for human intervention and this reduce to zero the possibility for human error.</a:t>
            </a:r>
          </a:p>
          <a:p>
            <a:pPr algn="ctr">
              <a:lnSpc>
                <a:spcPct val="107000"/>
              </a:lnSpc>
              <a:spcAft>
                <a:spcPts val="800"/>
              </a:spcAft>
              <a:buClr>
                <a:schemeClr val="accent1">
                  <a:lumMod val="75000"/>
                </a:schemeClr>
              </a:buClr>
            </a:pPr>
            <a:r>
              <a:rPr lang="en-US" sz="1800" i="1" dirty="0">
                <a:solidFill>
                  <a:schemeClr val="bg1">
                    <a:lumMod val="65000"/>
                  </a:schemeClr>
                </a:solidFill>
                <a:latin typeface="Segoe UI Semilight" panose="020B0402040204020203" pitchFamily="34" charset="0"/>
                <a:ea typeface="Calibri" panose="020F0502020204030204" pitchFamily="34" charset="0"/>
                <a:cs typeface="Segoe UI Semilight" panose="020B0402040204020203" pitchFamily="34" charset="0"/>
              </a:rPr>
              <a:t>I want to know more about this where can I find more information?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lnSpc>
                <a:spcPct val="107000"/>
              </a:lnSpc>
              <a:spcAft>
                <a:spcPts val="800"/>
              </a:spcAft>
              <a:buClr>
                <a:schemeClr val="accent1">
                  <a:lumMod val="75000"/>
                </a:schemeClr>
              </a:buClr>
              <a:buFont typeface="Wingdings" panose="05000000000000000000" pitchFamily="2" charset="2"/>
              <a:buChar char="Ø"/>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More about sanitization, its types, why it is important and so on, you can find in the “Good to know” section at crypthor.gatelink.bg where we have provided some useful information from which you could benefit. In case you are interested to learn more and to see a live demo, we encourage you to make yourself free to download and test the free or the standard version of FDM from Microsoft store. There is a 15 days free trial period. No credit card required. :)</a:t>
            </a:r>
          </a:p>
          <a:p>
            <a:pPr>
              <a:lnSpc>
                <a:spcPct val="107000"/>
              </a:lnSpc>
              <a:spcAft>
                <a:spcPts val="800"/>
              </a:spcAft>
              <a:buClr>
                <a:schemeClr val="accent1">
                  <a:lumMod val="75000"/>
                </a:schemeClr>
              </a:buCl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Free version: </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hlinkClick r:id="rId5"/>
              </a:rPr>
              <a:t>https://apps.microsoft.com/store/detail/fdm-ii-fe/9PLZ069MZJKD</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a:t>
            </a:r>
          </a:p>
          <a:p>
            <a:pPr>
              <a:lnSpc>
                <a:spcPct val="107000"/>
              </a:lnSpc>
              <a:spcAft>
                <a:spcPts val="800"/>
              </a:spcAft>
              <a:buClr>
                <a:schemeClr val="accent1">
                  <a:lumMod val="75000"/>
                </a:schemeClr>
              </a:buClr>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Standard version:</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hlinkClick r:id="rId6"/>
              </a:rPr>
              <a:t> https://apps.microsoft.com/store/detail/fdm-ii-se/9N9RRZ3TR3FB</a:t>
            </a:r>
            <a:endPar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a:p>
            <a:pPr algn="ctr">
              <a:lnSpc>
                <a:spcPct val="107000"/>
              </a:lnSpc>
              <a:spcAft>
                <a:spcPts val="800"/>
              </a:spcAft>
              <a:buClr>
                <a:schemeClr val="accent1">
                  <a:lumMod val="75000"/>
                </a:schemeClr>
              </a:buClr>
            </a:pPr>
            <a:r>
              <a:rPr lang="en-US"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rPr>
              <a:t>Cool isn’t it ? </a:t>
            </a:r>
            <a:r>
              <a:rPr lang="en" sz="1400" dirty="0">
                <a:solidFill>
                  <a:srgbClr val="607D8B"/>
                </a:solidFill>
                <a:latin typeface="Source Sans Pro"/>
                <a:ea typeface="Source Sans Pro"/>
                <a:cs typeface="Source Sans Pro"/>
                <a:sym typeface="Source Sans Pro"/>
              </a:rPr>
              <a:t>😉</a:t>
            </a:r>
            <a:endParaRPr lang="en-US"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endParaRPr>
          </a:p>
          <a:p>
            <a:pPr>
              <a:lnSpc>
                <a:spcPct val="107000"/>
              </a:lnSpc>
              <a:spcAft>
                <a:spcPts val="800"/>
              </a:spcAft>
              <a:buClr>
                <a:schemeClr val="accent1">
                  <a:lumMod val="75000"/>
                </a:schemeClr>
              </a:buClr>
            </a:pPr>
            <a:endPar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a:p>
            <a:pPr>
              <a:lnSpc>
                <a:spcPct val="107000"/>
              </a:lnSpc>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9576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472332"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pic>
        <p:nvPicPr>
          <p:cNvPr id="2" name="Picture 1">
            <a:extLst>
              <a:ext uri="{FF2B5EF4-FFF2-40B4-BE49-F238E27FC236}">
                <a16:creationId xmlns:a16="http://schemas.microsoft.com/office/drawing/2014/main" id="{5395E4C3-2445-B544-60C3-23C6C3DD2885}"/>
              </a:ext>
            </a:extLst>
          </p:cNvPr>
          <p:cNvPicPr>
            <a:picLocks noChangeAspect="1"/>
          </p:cNvPicPr>
          <p:nvPr/>
        </p:nvPicPr>
        <p:blipFill>
          <a:blip r:embed="rId5"/>
          <a:stretch>
            <a:fillRect/>
          </a:stretch>
        </p:blipFill>
        <p:spPr>
          <a:xfrm>
            <a:off x="1456841" y="711033"/>
            <a:ext cx="6128910" cy="4127413"/>
          </a:xfrm>
          <a:prstGeom prst="rect">
            <a:avLst/>
          </a:prstGeom>
        </p:spPr>
      </p:pic>
    </p:spTree>
    <p:extLst>
      <p:ext uri="{BB962C8B-B14F-4D97-AF65-F5344CB8AC3E}">
        <p14:creationId xmlns:p14="http://schemas.microsoft.com/office/powerpoint/2010/main" val="1379843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65322" y="110530"/>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pic>
        <p:nvPicPr>
          <p:cNvPr id="2" name="Picture 1">
            <a:extLst>
              <a:ext uri="{FF2B5EF4-FFF2-40B4-BE49-F238E27FC236}">
                <a16:creationId xmlns:a16="http://schemas.microsoft.com/office/drawing/2014/main" id="{5D44C70B-6CA5-F16D-8672-817D93BF1731}"/>
              </a:ext>
            </a:extLst>
          </p:cNvPr>
          <p:cNvPicPr>
            <a:picLocks noChangeAspect="1"/>
          </p:cNvPicPr>
          <p:nvPr/>
        </p:nvPicPr>
        <p:blipFill>
          <a:blip r:embed="rId5"/>
          <a:stretch>
            <a:fillRect/>
          </a:stretch>
        </p:blipFill>
        <p:spPr>
          <a:xfrm>
            <a:off x="1401085" y="641499"/>
            <a:ext cx="6204732" cy="4178474"/>
          </a:xfrm>
          <a:prstGeom prst="rect">
            <a:avLst/>
          </a:prstGeom>
        </p:spPr>
      </p:pic>
    </p:spTree>
    <p:extLst>
      <p:ext uri="{BB962C8B-B14F-4D97-AF65-F5344CB8AC3E}">
        <p14:creationId xmlns:p14="http://schemas.microsoft.com/office/powerpoint/2010/main" val="4187224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pic>
        <p:nvPicPr>
          <p:cNvPr id="2" name="Picture 1">
            <a:extLst>
              <a:ext uri="{FF2B5EF4-FFF2-40B4-BE49-F238E27FC236}">
                <a16:creationId xmlns:a16="http://schemas.microsoft.com/office/drawing/2014/main" id="{260A9758-8E37-CEC8-69A9-76DBE13FA6E8}"/>
              </a:ext>
            </a:extLst>
          </p:cNvPr>
          <p:cNvPicPr>
            <a:picLocks noChangeAspect="1"/>
          </p:cNvPicPr>
          <p:nvPr/>
        </p:nvPicPr>
        <p:blipFill>
          <a:blip r:embed="rId5"/>
          <a:stretch>
            <a:fillRect/>
          </a:stretch>
        </p:blipFill>
        <p:spPr>
          <a:xfrm>
            <a:off x="1305579" y="656997"/>
            <a:ext cx="6265341" cy="4219288"/>
          </a:xfrm>
          <a:prstGeom prst="rect">
            <a:avLst/>
          </a:prstGeom>
        </p:spPr>
      </p:pic>
    </p:spTree>
    <p:extLst>
      <p:ext uri="{BB962C8B-B14F-4D97-AF65-F5344CB8AC3E}">
        <p14:creationId xmlns:p14="http://schemas.microsoft.com/office/powerpoint/2010/main" val="2520387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pic>
        <p:nvPicPr>
          <p:cNvPr id="2" name="Picture 1">
            <a:extLst>
              <a:ext uri="{FF2B5EF4-FFF2-40B4-BE49-F238E27FC236}">
                <a16:creationId xmlns:a16="http://schemas.microsoft.com/office/drawing/2014/main" id="{A320CCBD-5BA8-B3CD-BD62-A62F35C113D6}"/>
              </a:ext>
            </a:extLst>
          </p:cNvPr>
          <p:cNvPicPr>
            <a:picLocks noChangeAspect="1"/>
          </p:cNvPicPr>
          <p:nvPr/>
        </p:nvPicPr>
        <p:blipFill>
          <a:blip r:embed="rId5"/>
          <a:stretch>
            <a:fillRect/>
          </a:stretch>
        </p:blipFill>
        <p:spPr>
          <a:xfrm>
            <a:off x="1252475" y="783745"/>
            <a:ext cx="6348775" cy="4020730"/>
          </a:xfrm>
          <a:prstGeom prst="rect">
            <a:avLst/>
          </a:prstGeom>
        </p:spPr>
      </p:pic>
    </p:spTree>
    <p:extLst>
      <p:ext uri="{BB962C8B-B14F-4D97-AF65-F5344CB8AC3E}">
        <p14:creationId xmlns:p14="http://schemas.microsoft.com/office/powerpoint/2010/main" val="2556580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pic>
        <p:nvPicPr>
          <p:cNvPr id="2" name="Picture 1">
            <a:extLst>
              <a:ext uri="{FF2B5EF4-FFF2-40B4-BE49-F238E27FC236}">
                <a16:creationId xmlns:a16="http://schemas.microsoft.com/office/drawing/2014/main" id="{3D9B0958-93E4-C4BC-6396-8A5794F273E7}"/>
              </a:ext>
            </a:extLst>
          </p:cNvPr>
          <p:cNvPicPr>
            <a:picLocks noChangeAspect="1"/>
          </p:cNvPicPr>
          <p:nvPr/>
        </p:nvPicPr>
        <p:blipFill>
          <a:blip r:embed="rId5"/>
          <a:stretch>
            <a:fillRect/>
          </a:stretch>
        </p:blipFill>
        <p:spPr>
          <a:xfrm>
            <a:off x="1446188" y="721751"/>
            <a:ext cx="6170559" cy="4181437"/>
          </a:xfrm>
          <a:prstGeom prst="rect">
            <a:avLst/>
          </a:prstGeom>
        </p:spPr>
      </p:pic>
    </p:spTree>
    <p:extLst>
      <p:ext uri="{BB962C8B-B14F-4D97-AF65-F5344CB8AC3E}">
        <p14:creationId xmlns:p14="http://schemas.microsoft.com/office/powerpoint/2010/main" val="35398528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481348" y="105418"/>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Destruction Manager - FDM:</a:t>
            </a:r>
          </a:p>
        </p:txBody>
      </p:sp>
      <p:pic>
        <p:nvPicPr>
          <p:cNvPr id="2" name="Picture 1">
            <a:extLst>
              <a:ext uri="{FF2B5EF4-FFF2-40B4-BE49-F238E27FC236}">
                <a16:creationId xmlns:a16="http://schemas.microsoft.com/office/drawing/2014/main" id="{74688397-B882-3867-49CE-E51E46D70E5C}"/>
              </a:ext>
            </a:extLst>
          </p:cNvPr>
          <p:cNvPicPr>
            <a:picLocks noChangeAspect="1"/>
          </p:cNvPicPr>
          <p:nvPr/>
        </p:nvPicPr>
        <p:blipFill>
          <a:blip r:embed="rId5"/>
          <a:stretch>
            <a:fillRect/>
          </a:stretch>
        </p:blipFill>
        <p:spPr>
          <a:xfrm>
            <a:off x="1372862" y="628638"/>
            <a:ext cx="6336172" cy="4293662"/>
          </a:xfrm>
          <a:prstGeom prst="rect">
            <a:avLst/>
          </a:prstGeom>
        </p:spPr>
      </p:pic>
    </p:spTree>
    <p:extLst>
      <p:ext uri="{BB962C8B-B14F-4D97-AF65-F5344CB8AC3E}">
        <p14:creationId xmlns:p14="http://schemas.microsoft.com/office/powerpoint/2010/main" val="22798235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8"/>
          <p:cNvSpPr txBox="1">
            <a:spLocks noGrp="1"/>
          </p:cNvSpPr>
          <p:nvPr>
            <p:ph type="ctrTitle"/>
          </p:nvPr>
        </p:nvSpPr>
        <p:spPr>
          <a:xfrm>
            <a:off x="867905" y="1411950"/>
            <a:ext cx="8082366"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Segoe UI Semilight" panose="020B0402040204020203" pitchFamily="34" charset="0"/>
                <a:cs typeface="Segoe UI Semilight" panose="020B0402040204020203" pitchFamily="34" charset="0"/>
              </a:rPr>
              <a:t>File Package Manager - FPM</a:t>
            </a:r>
            <a:endParaRPr dirty="0">
              <a:latin typeface="Segoe UI Semilight" panose="020B0402040204020203" pitchFamily="34" charset="0"/>
              <a:cs typeface="Segoe UI Semilight" panose="020B0402040204020203" pitchFamily="34" charset="0"/>
            </a:endParaRPr>
          </a:p>
        </p:txBody>
      </p:sp>
      <p:sp>
        <p:nvSpPr>
          <p:cNvPr id="419" name="Google Shape;419;p38"/>
          <p:cNvSpPr txBox="1">
            <a:spLocks noGrp="1"/>
          </p:cNvSpPr>
          <p:nvPr>
            <p:ph type="subTitle" idx="1"/>
          </p:nvPr>
        </p:nvSpPr>
        <p:spPr>
          <a:xfrm>
            <a:off x="495945" y="2631802"/>
            <a:ext cx="8570563" cy="7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a:latin typeface="Segoe UI Semilight" panose="020B0402040204020203" pitchFamily="34" charset="0"/>
                <a:cs typeface="Segoe UI Semilight" panose="020B0402040204020203" pitchFamily="34" charset="0"/>
              </a:rPr>
              <a:t>Strong encryption, Secured data, No information risk.</a:t>
            </a:r>
          </a:p>
        </p:txBody>
      </p:sp>
    </p:spTree>
    <p:extLst>
      <p:ext uri="{BB962C8B-B14F-4D97-AF65-F5344CB8AC3E}">
        <p14:creationId xmlns:p14="http://schemas.microsoft.com/office/powerpoint/2010/main" val="36837575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sp>
        <p:nvSpPr>
          <p:cNvPr id="3" name="TextBox 2">
            <a:extLst>
              <a:ext uri="{FF2B5EF4-FFF2-40B4-BE49-F238E27FC236}">
                <a16:creationId xmlns:a16="http://schemas.microsoft.com/office/drawing/2014/main" id="{74DBEEF9-2845-231C-46F9-CC5687E80147}"/>
              </a:ext>
            </a:extLst>
          </p:cNvPr>
          <p:cNvSpPr txBox="1"/>
          <p:nvPr/>
        </p:nvSpPr>
        <p:spPr>
          <a:xfrm>
            <a:off x="842341" y="918052"/>
            <a:ext cx="7139286" cy="3562450"/>
          </a:xfrm>
          <a:prstGeom prst="rect">
            <a:avLst/>
          </a:prstGeom>
          <a:noFill/>
        </p:spPr>
        <p:txBody>
          <a:bodyPr wrap="square">
            <a:spAutoFit/>
          </a:bodyPr>
          <a:lstStyle/>
          <a:p>
            <a:pPr algn="just">
              <a:lnSpc>
                <a:spcPct val="107000"/>
              </a:lnSpc>
              <a:spcAft>
                <a:spcPts val="800"/>
              </a:spcAft>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Package Manager is a specialized easy-to-use software application for encryption and protection of files and folders that are located and stored at local, network, server or external storage arrays and devices.</a:t>
            </a:r>
          </a:p>
          <a:p>
            <a:pPr algn="just">
              <a:lnSpc>
                <a:spcPct val="107000"/>
              </a:lnSpc>
              <a:spcAft>
                <a:spcPts val="800"/>
              </a:spcAft>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The application provides its users with the following functionality:</a:t>
            </a:r>
          </a:p>
          <a:p>
            <a:pPr marL="285750" lvl="0" indent="-285750" algn="just">
              <a:lnSpc>
                <a:spcPct val="107000"/>
              </a:lnSpc>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Encryption and Decryption of file packages;</a:t>
            </a:r>
          </a:p>
          <a:p>
            <a:pPr marL="285750" lvl="0" indent="-285750" algn="just">
              <a:lnSpc>
                <a:spcPct val="107000"/>
              </a:lnSpc>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integrity check; </a:t>
            </a:r>
          </a:p>
          <a:p>
            <a:pPr marL="285750" lvl="0" indent="-285750" algn="just">
              <a:lnSpc>
                <a:spcPct val="107000"/>
              </a:lnSpc>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modification control;</a:t>
            </a:r>
          </a:p>
          <a:p>
            <a:pPr marL="285750" lvl="0" indent="-285750" algn="just">
              <a:lnSpc>
                <a:spcPct val="107000"/>
              </a:lnSpc>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Continuous monitoring and check of current status of files and directories;</a:t>
            </a:r>
          </a:p>
          <a:p>
            <a:pPr marL="285750" lvl="0" indent="-285750" algn="just">
              <a:lnSpc>
                <a:spcPct val="107000"/>
              </a:lnSpc>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Mutual overlapping of files contained in a package;</a:t>
            </a:r>
          </a:p>
          <a:p>
            <a:pPr marL="285750" lvl="0" indent="-285750" algn="just">
              <a:lnSpc>
                <a:spcPct val="107000"/>
              </a:lnSpc>
              <a:spcAft>
                <a:spcPts val="800"/>
              </a:spcAft>
              <a:buClr>
                <a:schemeClr val="accent1">
                  <a:lumMod val="75000"/>
                </a:schemeClr>
              </a:buClr>
              <a:buFont typeface="Arial" panose="020B0604020202020204" pitchFamily="34" charset="0"/>
              <a:buChar char="•"/>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Shredding and/or sanitization of files contained in a package;</a:t>
            </a:r>
          </a:p>
          <a:p>
            <a:pPr marL="285750" lvl="0" indent="-285750" algn="just">
              <a:lnSpc>
                <a:spcPct val="107000"/>
              </a:lnSpc>
              <a:spcAft>
                <a:spcPts val="800"/>
              </a:spcAft>
              <a:buClr>
                <a:schemeClr val="accent1">
                  <a:lumMod val="75000"/>
                </a:schemeClr>
              </a:buClr>
              <a:buFont typeface="Arial" panose="020B0604020202020204" pitchFamily="34" charset="0"/>
              <a:buChar char="•"/>
            </a:pPr>
            <a:r>
              <a:rPr lang="en-US" sz="1600"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rPr>
              <a:t>Additional strong security and strong encryption features;</a:t>
            </a:r>
            <a:endPar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a:p>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0121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35609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sp>
        <p:nvSpPr>
          <p:cNvPr id="3" name="TextBox 2">
            <a:extLst>
              <a:ext uri="{FF2B5EF4-FFF2-40B4-BE49-F238E27FC236}">
                <a16:creationId xmlns:a16="http://schemas.microsoft.com/office/drawing/2014/main" id="{775B38D4-01EF-54F5-B50B-5E3A03598BEC}"/>
              </a:ext>
            </a:extLst>
          </p:cNvPr>
          <p:cNvSpPr txBox="1"/>
          <p:nvPr/>
        </p:nvSpPr>
        <p:spPr>
          <a:xfrm>
            <a:off x="842341" y="729501"/>
            <a:ext cx="7178032" cy="4074962"/>
          </a:xfrm>
          <a:prstGeom prst="rect">
            <a:avLst/>
          </a:prstGeom>
          <a:noFill/>
        </p:spPr>
        <p:txBody>
          <a:bodyPr wrap="square">
            <a:spAutoFit/>
          </a:bodyPr>
          <a:lstStyle/>
          <a:p>
            <a:pPr marL="31750" algn="just">
              <a:lnSpc>
                <a:spcPct val="107000"/>
              </a:lnSpc>
              <a:spcAft>
                <a:spcPts val="800"/>
              </a:spcAft>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Operations through FPM over files and folders saved in a given package are executed only when these files and folders are physically accessible. If it occurs that these files and folders are not accessible (have been deleted, moved to a physically inaccessible network drive or other reason) then this event is recorded and a time stamp is made that signify the exact time of detection.</a:t>
            </a:r>
          </a:p>
          <a:p>
            <a:pPr algn="just">
              <a:lnSpc>
                <a:spcPct val="107000"/>
              </a:lnSpc>
              <a:spcAft>
                <a:spcPts val="800"/>
              </a:spcAft>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In case an encryption process has been executed on the files consisting the file package, all accessible files will be encrypted by utilizing the user-defined crypto primitives.</a:t>
            </a:r>
          </a:p>
          <a:p>
            <a:pPr algn="ctr">
              <a:lnSpc>
                <a:spcPct val="107000"/>
              </a:lnSpc>
              <a:spcAft>
                <a:spcPts val="800"/>
              </a:spcAft>
            </a:pPr>
            <a:r>
              <a:rPr lang="en-US" sz="1800" i="1" dirty="0">
                <a:solidFill>
                  <a:schemeClr val="bg1">
                    <a:lumMod val="6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What is the file package and why it is so special?</a:t>
            </a:r>
          </a:p>
          <a:p>
            <a:pPr algn="just">
              <a:lnSpc>
                <a:spcPct val="107000"/>
              </a:lnSpc>
              <a:spcAft>
                <a:spcPts val="800"/>
              </a:spcAft>
            </a:pP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packages are spreadsheets that contain meta information about files and directories that are physically located on one or more physical devices.</a:t>
            </a:r>
          </a:p>
          <a:p>
            <a:pPr algn="just"/>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package manager (FPM) is a modular solution part of the </a:t>
            </a:r>
            <a:r>
              <a:rPr lang="en-US"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cybersecurity and data protection system and as such it can be used as a standalone solution or coupled with some of the other software modules that constitute </a:t>
            </a:r>
            <a:r>
              <a:rPr lang="en-US"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a:t>
            </a:r>
          </a:p>
          <a:p>
            <a:pPr algn="ctr">
              <a:lnSpc>
                <a:spcPct val="107000"/>
              </a:lnSpc>
              <a:spcAft>
                <a:spcPts val="800"/>
              </a:spcAft>
            </a:pPr>
            <a:endParaRPr lang="en-US" sz="1600" i="1" dirty="0">
              <a:solidFill>
                <a:schemeClr val="bg1">
                  <a:lumMod val="6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a:p>
            <a:pPr algn="just">
              <a:lnSpc>
                <a:spcPct val="107000"/>
              </a:lnSpc>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1199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57572" y="118278"/>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pic>
        <p:nvPicPr>
          <p:cNvPr id="1026" name="Picture 2" descr="File Package Manager, FPE II se - Encrypt files in package">
            <a:extLst>
              <a:ext uri="{FF2B5EF4-FFF2-40B4-BE49-F238E27FC236}">
                <a16:creationId xmlns:a16="http://schemas.microsoft.com/office/drawing/2014/main" id="{D77EAC52-CBBD-CB45-D374-3B3BABB28F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2753" y="821397"/>
            <a:ext cx="6726198" cy="3781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6520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11077"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pic>
        <p:nvPicPr>
          <p:cNvPr id="4098" name="Picture 2" descr="File Package Manager, FPE II se - Encrypt files in package">
            <a:extLst>
              <a:ext uri="{FF2B5EF4-FFF2-40B4-BE49-F238E27FC236}">
                <a16:creationId xmlns:a16="http://schemas.microsoft.com/office/drawing/2014/main" id="{CD0A4D12-A8D5-33B5-F73D-E6D3D6D143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2003" y="821203"/>
            <a:ext cx="6740329" cy="3789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034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80818"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pic>
        <p:nvPicPr>
          <p:cNvPr id="3074" name="Picture 2" descr="File Package Manager, FPE II se - Package FIM control">
            <a:extLst>
              <a:ext uri="{FF2B5EF4-FFF2-40B4-BE49-F238E27FC236}">
                <a16:creationId xmlns:a16="http://schemas.microsoft.com/office/drawing/2014/main" id="{AC24B014-0146-5F48-7673-4B9A00CD11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273" y="759333"/>
            <a:ext cx="6851611" cy="3851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7109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pic>
        <p:nvPicPr>
          <p:cNvPr id="2050" name="Picture 2" descr="File Package Manager, FPE II se - Table records crypto settings">
            <a:extLst>
              <a:ext uri="{FF2B5EF4-FFF2-40B4-BE49-F238E27FC236}">
                <a16:creationId xmlns:a16="http://schemas.microsoft.com/office/drawing/2014/main" id="{FB71526E-933D-819F-1929-21E2CBA51E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1401" y="761938"/>
            <a:ext cx="6939282" cy="3900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7780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pic>
        <p:nvPicPr>
          <p:cNvPr id="7170" name="Picture 2" descr="File Package Manager, FPE II se - Table records crypto settings">
            <a:extLst>
              <a:ext uri="{FF2B5EF4-FFF2-40B4-BE49-F238E27FC236}">
                <a16:creationId xmlns:a16="http://schemas.microsoft.com/office/drawing/2014/main" id="{2710A1CB-7027-8B6A-72CE-EDF37DD4C2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470" y="762480"/>
            <a:ext cx="6952571" cy="3908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611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pic>
        <p:nvPicPr>
          <p:cNvPr id="6146" name="Picture 2" descr="File Package Manager, FPE II se - File crypto settings">
            <a:extLst>
              <a:ext uri="{FF2B5EF4-FFF2-40B4-BE49-F238E27FC236}">
                <a16:creationId xmlns:a16="http://schemas.microsoft.com/office/drawing/2014/main" id="{242000D7-8343-E9B0-0767-7197D2A31B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286" y="768240"/>
            <a:ext cx="6987441" cy="3928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3054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pic>
        <p:nvPicPr>
          <p:cNvPr id="5122" name="Picture 2" descr="File Package Manager, FPE II se - Crypto settings">
            <a:extLst>
              <a:ext uri="{FF2B5EF4-FFF2-40B4-BE49-F238E27FC236}">
                <a16:creationId xmlns:a16="http://schemas.microsoft.com/office/drawing/2014/main" id="{9CC5B991-3484-0CD4-C3A6-DEB842FFF3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7451" y="697494"/>
            <a:ext cx="6946609" cy="3905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7115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pic>
        <p:nvPicPr>
          <p:cNvPr id="9218" name="Picture 2" descr="File Package Manager, FPE II se - Crypto file explorer">
            <a:extLst>
              <a:ext uri="{FF2B5EF4-FFF2-40B4-BE49-F238E27FC236}">
                <a16:creationId xmlns:a16="http://schemas.microsoft.com/office/drawing/2014/main" id="{C42DE4BE-9B05-FB7B-D325-86444A1F9F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584" y="687994"/>
            <a:ext cx="7046297" cy="3961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6173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Package Manager - FPM:</a:t>
            </a:r>
          </a:p>
        </p:txBody>
      </p:sp>
      <p:sp>
        <p:nvSpPr>
          <p:cNvPr id="2" name="TextBox 1">
            <a:extLst>
              <a:ext uri="{FF2B5EF4-FFF2-40B4-BE49-F238E27FC236}">
                <a16:creationId xmlns:a16="http://schemas.microsoft.com/office/drawing/2014/main" id="{CE9E6515-10AB-CA5A-4F4E-21E538423E08}"/>
              </a:ext>
            </a:extLst>
          </p:cNvPr>
          <p:cNvSpPr txBox="1"/>
          <p:nvPr/>
        </p:nvSpPr>
        <p:spPr>
          <a:xfrm>
            <a:off x="1162372" y="1283719"/>
            <a:ext cx="6989736" cy="2677656"/>
          </a:xfrm>
          <a:prstGeom prst="rect">
            <a:avLst/>
          </a:prstGeom>
          <a:noFill/>
        </p:spPr>
        <p:txBody>
          <a:bodyPr wrap="square" rtlCol="0">
            <a:spAutoFit/>
          </a:bodyPr>
          <a:lstStyle/>
          <a:p>
            <a:pPr algn="ctr"/>
            <a:r>
              <a:rPr lang="en-US" sz="1800" i="1" dirty="0">
                <a:solidFill>
                  <a:schemeClr val="bg1">
                    <a:lumMod val="65000"/>
                  </a:schemeClr>
                </a:solidFill>
                <a:latin typeface="Segoe UI Semilight" panose="020B0402040204020203" pitchFamily="34" charset="0"/>
                <a:cs typeface="Segoe UI Semilight" panose="020B0402040204020203" pitchFamily="34" charset="0"/>
              </a:rPr>
              <a:t>That is nice, but how and where I can see more about this module?</a:t>
            </a:r>
          </a:p>
          <a:p>
            <a:pPr algn="just"/>
            <a:endParaRPr lang="en-US" sz="16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US" sz="1600" dirty="0">
                <a:solidFill>
                  <a:schemeClr val="accent1">
                    <a:lumMod val="75000"/>
                  </a:schemeClr>
                </a:solidFill>
                <a:latin typeface="Segoe UI Semilight" panose="020B0402040204020203" pitchFamily="34" charset="0"/>
                <a:cs typeface="Segoe UI Semilight" panose="020B0402040204020203" pitchFamily="34" charset="0"/>
              </a:rPr>
              <a:t>You can enjoy a 15 days free trial of FPM through downloading the free or the standard version from Microsoft store. There is no credit card requirement. </a:t>
            </a:r>
            <a:r>
              <a:rPr lang="en-US" sz="1600" dirty="0">
                <a:solidFill>
                  <a:schemeClr val="accent1">
                    <a:lumMod val="75000"/>
                  </a:schemeClr>
                </a:solidFill>
                <a:latin typeface="Segoe UI Semilight" panose="020B0402040204020203" pitchFamily="34" charset="0"/>
                <a:cs typeface="Segoe UI Semilight" panose="020B0402040204020203" pitchFamily="34" charset="0"/>
                <a:sym typeface="Wingdings" panose="05000000000000000000" pitchFamily="2" charset="2"/>
              </a:rPr>
              <a:t></a:t>
            </a:r>
            <a:endParaRPr lang="en-US" sz="16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endParaRPr lang="en-US" sz="16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US" sz="1600" dirty="0">
                <a:solidFill>
                  <a:schemeClr val="accent1">
                    <a:lumMod val="75000"/>
                  </a:schemeClr>
                </a:solidFill>
                <a:latin typeface="Segoe UI Semilight" panose="020B0402040204020203" pitchFamily="34" charset="0"/>
                <a:cs typeface="Segoe UI Semilight" panose="020B0402040204020203" pitchFamily="34" charset="0"/>
              </a:rPr>
              <a:t>In case you like it, leave us a 5-star rating. </a:t>
            </a:r>
            <a:r>
              <a:rPr lang="en" sz="1600" dirty="0">
                <a:solidFill>
                  <a:schemeClr val="accent1">
                    <a:lumMod val="75000"/>
                  </a:schemeClr>
                </a:solidFill>
                <a:latin typeface="Segoe UI Semilight" panose="020B0402040204020203" pitchFamily="34" charset="0"/>
                <a:ea typeface="Source Sans Pro"/>
                <a:cs typeface="Segoe UI Semilight" panose="020B0402040204020203" pitchFamily="34" charset="0"/>
                <a:sym typeface="Source Sans Pro"/>
              </a:rPr>
              <a:t>😉</a:t>
            </a:r>
            <a:endParaRPr lang="en-US" sz="1600" dirty="0">
              <a:solidFill>
                <a:schemeClr val="accent1">
                  <a:lumMod val="75000"/>
                </a:schemeClr>
              </a:solidFill>
              <a:latin typeface="Segoe UI Semilight" panose="020B0402040204020203" pitchFamily="34" charset="0"/>
              <a:cs typeface="Segoe UI Semilight" panose="020B0402040204020203" pitchFamily="34" charset="0"/>
            </a:endParaRPr>
          </a:p>
          <a:p>
            <a:endParaRPr lang="en-US" dirty="0"/>
          </a:p>
          <a:p>
            <a:r>
              <a:rPr lang="en-US" dirty="0">
                <a:solidFill>
                  <a:schemeClr val="accent1">
                    <a:lumMod val="75000"/>
                  </a:schemeClr>
                </a:solidFill>
                <a:latin typeface="Segoe UI Semilight" panose="020B0402040204020203" pitchFamily="34" charset="0"/>
                <a:cs typeface="Segoe UI Semilight" panose="020B0402040204020203" pitchFamily="34" charset="0"/>
              </a:rPr>
              <a:t>Free edition:</a:t>
            </a:r>
            <a:r>
              <a:rPr lang="en-US" dirty="0"/>
              <a:t> </a:t>
            </a:r>
            <a:r>
              <a:rPr lang="en-US" dirty="0">
                <a:hlinkClick r:id="rId5"/>
              </a:rPr>
              <a:t>https://apps.microsoft.com/store/detail/fpm-ii-fe/9NCR9K18F706</a:t>
            </a:r>
            <a:endParaRPr lang="en-US" dirty="0"/>
          </a:p>
          <a:p>
            <a:endParaRPr lang="en-US" dirty="0"/>
          </a:p>
          <a:p>
            <a:r>
              <a:rPr lang="en-US" dirty="0">
                <a:solidFill>
                  <a:schemeClr val="accent1">
                    <a:lumMod val="75000"/>
                  </a:schemeClr>
                </a:solidFill>
                <a:latin typeface="Segoe UI Semilight" panose="020B0402040204020203" pitchFamily="34" charset="0"/>
                <a:cs typeface="Segoe UI Semilight" panose="020B0402040204020203" pitchFamily="34" charset="0"/>
              </a:rPr>
              <a:t>Standard edition:</a:t>
            </a:r>
            <a:r>
              <a:rPr lang="en-US" dirty="0"/>
              <a:t> </a:t>
            </a:r>
            <a:r>
              <a:rPr lang="en-US" dirty="0">
                <a:hlinkClick r:id="rId6"/>
              </a:rPr>
              <a:t>https://apps.microsoft.com/store/detail/fpm-ii-se/9NK90KVC5F12</a:t>
            </a:r>
            <a:endParaRPr lang="en-US" dirty="0"/>
          </a:p>
          <a:p>
            <a:endParaRPr lang="en-US" dirty="0"/>
          </a:p>
        </p:txBody>
      </p:sp>
    </p:spTree>
    <p:extLst>
      <p:ext uri="{BB962C8B-B14F-4D97-AF65-F5344CB8AC3E}">
        <p14:creationId xmlns:p14="http://schemas.microsoft.com/office/powerpoint/2010/main" val="19631350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 name="TextBox 1">
            <a:extLst>
              <a:ext uri="{FF2B5EF4-FFF2-40B4-BE49-F238E27FC236}">
                <a16:creationId xmlns:a16="http://schemas.microsoft.com/office/drawing/2014/main" id="{7E24B8B5-289B-0A9A-B242-D683D95A65C1}"/>
              </a:ext>
            </a:extLst>
          </p:cNvPr>
          <p:cNvSpPr txBox="1"/>
          <p:nvPr/>
        </p:nvSpPr>
        <p:spPr>
          <a:xfrm>
            <a:off x="1046136" y="1894641"/>
            <a:ext cx="6656521" cy="1354217"/>
          </a:xfrm>
          <a:prstGeom prst="rect">
            <a:avLst/>
          </a:prstGeom>
          <a:noFill/>
        </p:spPr>
        <p:txBody>
          <a:bodyPr wrap="square" rtlCol="0">
            <a:spAutoFit/>
          </a:bodyPr>
          <a:lstStyle/>
          <a:p>
            <a:pPr algn="ctr"/>
            <a:r>
              <a:rPr lang="en-US" sz="2800" b="1" dirty="0">
                <a:solidFill>
                  <a:schemeClr val="accent1">
                    <a:lumMod val="50000"/>
                  </a:schemeClr>
                </a:solidFill>
                <a:latin typeface="Segoe UI Semilight" panose="020B0402040204020203" pitchFamily="34" charset="0"/>
                <a:cs typeface="Segoe UI Semilight" panose="020B0402040204020203" pitchFamily="34" charset="0"/>
              </a:rPr>
              <a:t>Non-standalone and special modules</a:t>
            </a:r>
            <a:endParaRPr lang="en-US" b="1" dirty="0">
              <a:solidFill>
                <a:schemeClr val="accent1">
                  <a:lumMod val="50000"/>
                </a:schemeClr>
              </a:solidFill>
              <a:latin typeface="Segoe UI Semilight" panose="020B0402040204020203" pitchFamily="34" charset="0"/>
              <a:cs typeface="Segoe UI Semilight" panose="020B0402040204020203" pitchFamily="34" charset="0"/>
            </a:endParaRPr>
          </a:p>
          <a:p>
            <a:pPr algn="ctr"/>
            <a:endParaRPr lang="en-US" dirty="0">
              <a:solidFill>
                <a:schemeClr val="accent1">
                  <a:lumMod val="50000"/>
                </a:schemeClr>
              </a:solidFill>
              <a:latin typeface="Segoe UI Semilight" panose="020B0402040204020203" pitchFamily="34" charset="0"/>
              <a:cs typeface="Segoe UI Semilight" panose="020B0402040204020203" pitchFamily="34" charset="0"/>
            </a:endParaRPr>
          </a:p>
          <a:p>
            <a:pPr algn="ctr"/>
            <a:r>
              <a:rPr lang="en-US" sz="2000" dirty="0">
                <a:solidFill>
                  <a:schemeClr val="accent1">
                    <a:lumMod val="50000"/>
                  </a:schemeClr>
                </a:solidFill>
                <a:latin typeface="Segoe UI Semilight" panose="020B0402040204020203" pitchFamily="34" charset="0"/>
                <a:cs typeface="Segoe UI Semilight" panose="020B0402040204020203" pitchFamily="34" charset="0"/>
              </a:rPr>
              <a:t>Modules that are part of a main </a:t>
            </a:r>
            <a:r>
              <a:rPr lang="en-US" sz="2000" dirty="0" err="1">
                <a:solidFill>
                  <a:schemeClr val="accent1">
                    <a:lumMod val="50000"/>
                  </a:schemeClr>
                </a:solidFill>
                <a:latin typeface="Segoe UI Semilight" panose="020B0402040204020203" pitchFamily="34" charset="0"/>
                <a:cs typeface="Segoe UI Semilight" panose="020B0402040204020203" pitchFamily="34" charset="0"/>
              </a:rPr>
              <a:t>Crypthor</a:t>
            </a:r>
            <a:r>
              <a:rPr lang="en-US" sz="2000" dirty="0">
                <a:solidFill>
                  <a:schemeClr val="accent1">
                    <a:lumMod val="50000"/>
                  </a:schemeClr>
                </a:solidFill>
                <a:latin typeface="Segoe UI Semilight" panose="020B0402040204020203" pitchFamily="34" charset="0"/>
                <a:cs typeface="Segoe UI Semilight" panose="020B0402040204020203" pitchFamily="34" charset="0"/>
              </a:rPr>
              <a:t> module or are provided in some occasions as on-premise ones.</a:t>
            </a:r>
          </a:p>
        </p:txBody>
      </p:sp>
    </p:spTree>
    <p:extLst>
      <p:ext uri="{BB962C8B-B14F-4D97-AF65-F5344CB8AC3E}">
        <p14:creationId xmlns:p14="http://schemas.microsoft.com/office/powerpoint/2010/main" val="3544092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Secured mail client – BS Mail:</a:t>
            </a:r>
          </a:p>
        </p:txBody>
      </p:sp>
      <p:sp>
        <p:nvSpPr>
          <p:cNvPr id="4" name="TextBox 3">
            <a:extLst>
              <a:ext uri="{FF2B5EF4-FFF2-40B4-BE49-F238E27FC236}">
                <a16:creationId xmlns:a16="http://schemas.microsoft.com/office/drawing/2014/main" id="{5C62D1DB-8502-D29C-F6E9-3E73B1924ED4}"/>
              </a:ext>
            </a:extLst>
          </p:cNvPr>
          <p:cNvSpPr txBox="1"/>
          <p:nvPr/>
        </p:nvSpPr>
        <p:spPr>
          <a:xfrm>
            <a:off x="842341" y="656997"/>
            <a:ext cx="7046296" cy="336439"/>
          </a:xfrm>
          <a:prstGeom prst="rect">
            <a:avLst/>
          </a:prstGeom>
          <a:noFill/>
        </p:spPr>
        <p:txBody>
          <a:bodyPr wrap="square">
            <a:spAutoFit/>
          </a:bodyPr>
          <a:lstStyle/>
          <a:p>
            <a:pPr algn="ctr">
              <a:lnSpc>
                <a:spcPct val="107000"/>
              </a:lnSpc>
              <a:spcAft>
                <a:spcPts val="800"/>
              </a:spcAft>
            </a:pPr>
            <a:r>
              <a:rPr lang="en-US" sz="16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BS Mail – the first strong security open channel communication email client:</a:t>
            </a:r>
          </a:p>
        </p:txBody>
      </p:sp>
      <p:sp>
        <p:nvSpPr>
          <p:cNvPr id="9" name="TextBox 8">
            <a:extLst>
              <a:ext uri="{FF2B5EF4-FFF2-40B4-BE49-F238E27FC236}">
                <a16:creationId xmlns:a16="http://schemas.microsoft.com/office/drawing/2014/main" id="{5F75437F-B94D-A9DB-DBDF-D2506F51778D}"/>
              </a:ext>
            </a:extLst>
          </p:cNvPr>
          <p:cNvSpPr txBox="1"/>
          <p:nvPr/>
        </p:nvSpPr>
        <p:spPr>
          <a:xfrm>
            <a:off x="984143" y="993436"/>
            <a:ext cx="6672020" cy="3754874"/>
          </a:xfrm>
          <a:prstGeom prst="rect">
            <a:avLst/>
          </a:prstGeom>
          <a:noFill/>
        </p:spPr>
        <p:txBody>
          <a:bodyPr wrap="square">
            <a:spAutoFit/>
          </a:bodyPr>
          <a:lstStyle/>
          <a:p>
            <a:pPr algn="just"/>
            <a:r>
              <a:rPr lang="en-US" sz="14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BS Mail is a specialized non-standalone software module part of </a:t>
            </a:r>
            <a:r>
              <a:rPr lang="en-US" sz="14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14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often distributed as an integral part of File Protect System – FPS. (Note: </a:t>
            </a:r>
            <a:r>
              <a:rPr lang="en-US" sz="1400" i="1"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In some specific cases like enterprise clients and largescale integration this module can be obtained as a standalone application</a:t>
            </a:r>
            <a:r>
              <a:rPr lang="en-US" sz="14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BS Mail is designed to allow its users to securely exchange messages and documents. This feature is allowed by the core of BS Mail that combines post quantum encryption approaches with standard open communication channels (complete utilization of the mass used email protocols) along with the ability for securing email accounts at public email providers and the connected mailboxes. BS Mail is a solution that allows its users to create secure correspondence lists and groups, while utilizing the standard email communication protocols like POP3, IMAP, SMTP. With BS Mail the possibility for interception or execution of a "man-in-the middle" attack is reduced to minimum.</a:t>
            </a:r>
          </a:p>
          <a:p>
            <a:pPr algn="just"/>
            <a:endParaRPr lang="en-US" dirty="0">
              <a:solidFill>
                <a:schemeClr val="accent1">
                  <a:lumMod val="75000"/>
                </a:schemeClr>
              </a:solidFill>
              <a:latin typeface="Segoe UI Semilight" panose="020B0402040204020203" pitchFamily="34" charset="0"/>
              <a:ea typeface="Calibri" panose="020F0502020204030204" pitchFamily="34" charset="0"/>
              <a:cs typeface="Segoe UI Semilight" panose="020B0402040204020203" pitchFamily="34" charset="0"/>
            </a:endParaRPr>
          </a:p>
          <a:p>
            <a:pPr algn="just"/>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BS Mail has internal sub-modules that allow the user to execute secure communication over TCP/IP and some other communication protocols. We call this function </a:t>
            </a:r>
            <a:r>
              <a:rPr lang="en-US"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SEMessenger</a:t>
            </a:r>
            <a:r>
              <a:rPr lang="en-US"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a:t>
            </a:r>
          </a:p>
          <a:p>
            <a:pPr algn="just"/>
            <a:endParaRPr lang="en-US" dirty="0">
              <a:solidFill>
                <a:schemeClr val="accent1">
                  <a:lumMod val="75000"/>
                </a:schemeClr>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5638575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Secured mail client – BS Mail:</a:t>
            </a:r>
          </a:p>
        </p:txBody>
      </p:sp>
      <p:pic>
        <p:nvPicPr>
          <p:cNvPr id="2" name="Picture 2" descr="BS Mail - encrypt email">
            <a:extLst>
              <a:ext uri="{FF2B5EF4-FFF2-40B4-BE49-F238E27FC236}">
                <a16:creationId xmlns:a16="http://schemas.microsoft.com/office/drawing/2014/main" id="{1E3BF368-FC1B-570D-7A30-2C3AC8F4BD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3742" y="825364"/>
            <a:ext cx="6854027" cy="3853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6152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Secured mail client – BS Mail:</a:t>
            </a:r>
          </a:p>
        </p:txBody>
      </p:sp>
      <p:pic>
        <p:nvPicPr>
          <p:cNvPr id="2" name="Picture 2" descr="BS Mail - encrypt email">
            <a:extLst>
              <a:ext uri="{FF2B5EF4-FFF2-40B4-BE49-F238E27FC236}">
                <a16:creationId xmlns:a16="http://schemas.microsoft.com/office/drawing/2014/main" id="{E1FC1A70-CBA8-8BD7-686C-B95F9302E1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750" y="797285"/>
            <a:ext cx="6935303" cy="3898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3401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Secured mail client – BS Mail:</a:t>
            </a:r>
          </a:p>
        </p:txBody>
      </p:sp>
      <p:pic>
        <p:nvPicPr>
          <p:cNvPr id="2" name="Picture 2" descr="BS Mail - encrypt email">
            <a:extLst>
              <a:ext uri="{FF2B5EF4-FFF2-40B4-BE49-F238E27FC236}">
                <a16:creationId xmlns:a16="http://schemas.microsoft.com/office/drawing/2014/main" id="{B90C89F8-E082-179C-C371-AECB787208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765" y="798048"/>
            <a:ext cx="6946932" cy="3905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4389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Secured mail client – BS Mail:</a:t>
            </a:r>
          </a:p>
        </p:txBody>
      </p:sp>
      <p:pic>
        <p:nvPicPr>
          <p:cNvPr id="2" name="Picture 2" descr="BS Mail - encrypt email">
            <a:extLst>
              <a:ext uri="{FF2B5EF4-FFF2-40B4-BE49-F238E27FC236}">
                <a16:creationId xmlns:a16="http://schemas.microsoft.com/office/drawing/2014/main" id="{E840B2DC-68DE-C669-4A24-BE30977339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2917" y="747574"/>
            <a:ext cx="6997713" cy="393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9033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Secured mail client – BS Mail:</a:t>
            </a:r>
          </a:p>
        </p:txBody>
      </p:sp>
      <p:pic>
        <p:nvPicPr>
          <p:cNvPr id="2" name="Picture 2" descr="BS Mail - encrypt email">
            <a:extLst>
              <a:ext uri="{FF2B5EF4-FFF2-40B4-BE49-F238E27FC236}">
                <a16:creationId xmlns:a16="http://schemas.microsoft.com/office/drawing/2014/main" id="{23B11554-A752-AA7F-49EE-7C57AEFDE8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784" y="773615"/>
            <a:ext cx="6893905" cy="3875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744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1573070" y="133777"/>
            <a:ext cx="5933860"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Secured mail client – BS Mail:</a:t>
            </a:r>
          </a:p>
        </p:txBody>
      </p:sp>
      <p:pic>
        <p:nvPicPr>
          <p:cNvPr id="3" name="Picture 2" descr="BS Mail - encrypt email">
            <a:extLst>
              <a:ext uri="{FF2B5EF4-FFF2-40B4-BE49-F238E27FC236}">
                <a16:creationId xmlns:a16="http://schemas.microsoft.com/office/drawing/2014/main" id="{F96AC3D1-5C99-FD35-2DB3-67E89DDE61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9831" y="732822"/>
            <a:ext cx="7018647" cy="394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8493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7740" y="164773"/>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Protected data cases and safes – PDC &amp; PDS:</a:t>
            </a:r>
          </a:p>
        </p:txBody>
      </p:sp>
      <p:sp>
        <p:nvSpPr>
          <p:cNvPr id="3" name="TextBox 2">
            <a:extLst>
              <a:ext uri="{FF2B5EF4-FFF2-40B4-BE49-F238E27FC236}">
                <a16:creationId xmlns:a16="http://schemas.microsoft.com/office/drawing/2014/main" id="{D6AD164F-C1E2-112E-2604-2E1A68B81493}"/>
              </a:ext>
            </a:extLst>
          </p:cNvPr>
          <p:cNvSpPr txBox="1"/>
          <p:nvPr/>
        </p:nvSpPr>
        <p:spPr>
          <a:xfrm>
            <a:off x="290945" y="1039242"/>
            <a:ext cx="8308405" cy="3233899"/>
          </a:xfrm>
          <a:prstGeom prst="rect">
            <a:avLst/>
          </a:prstGeom>
          <a:noFill/>
        </p:spPr>
        <p:txBody>
          <a:bodyPr wrap="square">
            <a:spAutoFit/>
          </a:bodyPr>
          <a:lstStyle/>
          <a:p>
            <a:pPr algn="just">
              <a:lnSpc>
                <a:spcPct val="107000"/>
              </a:lnSpc>
              <a:spcAft>
                <a:spcPts val="800"/>
              </a:spcAft>
            </a:pPr>
            <a:r>
              <a:rPr lang="en-US" sz="1400"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Protected data cases (PDC) and Protected data safes (PDS) are integral part of the core functionality of File Protect System and the Cryptor system. These two modules look kind of similar at first glance but in reality, each of them combines a specific functionality for providing high degrees of security and protection for your sensitive information and data. </a:t>
            </a:r>
          </a:p>
          <a:p>
            <a:pPr algn="just">
              <a:lnSpc>
                <a:spcPct val="107000"/>
              </a:lnSpc>
              <a:spcAft>
                <a:spcPts val="800"/>
              </a:spcAft>
            </a:pPr>
            <a:r>
              <a:rPr lang="en-US" sz="1400"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The protected data cases allow the user to create highly secured virtual cases that can be based on the user’s personal or work device, external drive etc. The data cases utilize the system provided encryption algorithms and hash functions and allow the end user to allocate specific encryption algorithm and hash function for a single data case or for a specific file in the data case. This option allows better management of the information risk on the end user side even in environments with high degrees of information risk. </a:t>
            </a:r>
          </a:p>
          <a:p>
            <a:pPr algn="just"/>
            <a:r>
              <a:rPr lang="en-US" sz="1400"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The protected data safes are similar to the protected data case, but they are more oriented towards the working station or device of the user. The working principle is similar to the one of the data cases, but the data safes are specific by their ability to provide strong post-quantum encryption functionality to the end user.</a:t>
            </a:r>
            <a:endParaRPr lang="en-US" sz="1400"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endParaRPr>
          </a:p>
        </p:txBody>
      </p:sp>
    </p:spTree>
    <p:extLst>
      <p:ext uri="{BB962C8B-B14F-4D97-AF65-F5344CB8AC3E}">
        <p14:creationId xmlns:p14="http://schemas.microsoft.com/office/powerpoint/2010/main" val="28528013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7740" y="180271"/>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Protected data cases and safes – PDC &amp; PDS:</a:t>
            </a:r>
          </a:p>
        </p:txBody>
      </p:sp>
      <p:pic>
        <p:nvPicPr>
          <p:cNvPr id="2" name="Picture 2" descr="Изображение на продукта">
            <a:extLst>
              <a:ext uri="{FF2B5EF4-FFF2-40B4-BE49-F238E27FC236}">
                <a16:creationId xmlns:a16="http://schemas.microsoft.com/office/drawing/2014/main" id="{E7085DB3-2F3C-7C63-C3A5-213379D1A5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4711" y="815209"/>
            <a:ext cx="6872090" cy="3863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5207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7740" y="180271"/>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Database encryption system – DES</a:t>
            </a:r>
          </a:p>
        </p:txBody>
      </p:sp>
      <p:sp>
        <p:nvSpPr>
          <p:cNvPr id="3" name="TextBox 2">
            <a:extLst>
              <a:ext uri="{FF2B5EF4-FFF2-40B4-BE49-F238E27FC236}">
                <a16:creationId xmlns:a16="http://schemas.microsoft.com/office/drawing/2014/main" id="{26FCEA64-4223-3F60-488B-131AA00CB349}"/>
              </a:ext>
            </a:extLst>
          </p:cNvPr>
          <p:cNvSpPr txBox="1"/>
          <p:nvPr/>
        </p:nvSpPr>
        <p:spPr>
          <a:xfrm>
            <a:off x="191844" y="918052"/>
            <a:ext cx="4006313" cy="3152979"/>
          </a:xfrm>
          <a:prstGeom prst="rect">
            <a:avLst/>
          </a:prstGeom>
          <a:noFill/>
        </p:spPr>
        <p:txBody>
          <a:bodyPr wrap="square" rtlCol="0">
            <a:spAutoFit/>
          </a:bodyPr>
          <a:lstStyle/>
          <a:p>
            <a:pPr algn="just">
              <a:lnSpc>
                <a:spcPct val="107000"/>
              </a:lnSpc>
              <a:spcAft>
                <a:spcPts val="800"/>
              </a:spcAft>
            </a:pPr>
            <a:r>
              <a:rPr lang="en-US"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The database encryption system – DES is specialized non-standalone module for database protection that is provided only with the </a:t>
            </a: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enterprise</a:t>
            </a:r>
            <a:r>
              <a:rPr lang="en-US"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 versions </a:t>
            </a: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of</a:t>
            </a:r>
            <a:r>
              <a:rPr lang="en-US"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 </a:t>
            </a:r>
            <a:r>
              <a:rPr lang="en-US" dirty="0" err="1">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Crypthor</a:t>
            </a:r>
            <a:r>
              <a:rPr lang="en-US"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 </a:t>
            </a:r>
          </a:p>
          <a:p>
            <a:pPr algn="just">
              <a:lnSpc>
                <a:spcPct val="107000"/>
              </a:lnSpc>
              <a:spcAft>
                <a:spcPts val="800"/>
              </a:spcAft>
            </a:pPr>
            <a:r>
              <a:rPr lang="en-US"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The DES allows </a:t>
            </a: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through</a:t>
            </a:r>
            <a:r>
              <a:rPr lang="en-US"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 a REST server-based connection to be accessed all types of databases (relational and non-relational). This module is capable to work with almost every well-known database management system (MS SQL, MySQL, Mongo DB, Maria DB, Oracle, etc.)</a:t>
            </a:r>
            <a:endPar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endParaRPr>
          </a:p>
          <a:p>
            <a:pPr algn="just">
              <a:lnSpc>
                <a:spcPct val="107000"/>
              </a:lnSpc>
              <a:spcAft>
                <a:spcPts val="800"/>
              </a:spcAft>
            </a:pPr>
            <a:endParaRPr lang="en-US" dirty="0">
              <a:solidFill>
                <a:schemeClr val="accent2">
                  <a:lumMod val="50000"/>
                </a:schemeClr>
              </a:solidFill>
              <a:effectLst/>
              <a:latin typeface="Roboto Slab" panose="020B0604020202020204" charset="0"/>
              <a:ea typeface="Roboto Slab" panose="020B0604020202020204" charset="0"/>
              <a:cs typeface="Times New Roman" panose="02020603050405020304" pitchFamily="18" charset="0"/>
            </a:endParaRPr>
          </a:p>
          <a:p>
            <a:pPr algn="just">
              <a:lnSpc>
                <a:spcPct val="107000"/>
              </a:lnSpc>
              <a:spcAft>
                <a:spcPts val="800"/>
              </a:spcAft>
            </a:pPr>
            <a:endParaRPr lang="en-US" dirty="0">
              <a:solidFill>
                <a:schemeClr val="accent2">
                  <a:lumMod val="50000"/>
                </a:schemeClr>
              </a:solidFill>
              <a:effectLst/>
              <a:latin typeface="Roboto Slab" panose="020B0604020202020204" charset="0"/>
              <a:ea typeface="Roboto Slab" panose="020B0604020202020204" charset="0"/>
              <a:cs typeface="Times New Roman" panose="02020603050405020304" pitchFamily="18" charset="0"/>
            </a:endParaRPr>
          </a:p>
        </p:txBody>
      </p:sp>
      <p:pic>
        <p:nvPicPr>
          <p:cNvPr id="4" name="Picture 3">
            <a:extLst>
              <a:ext uri="{FF2B5EF4-FFF2-40B4-BE49-F238E27FC236}">
                <a16:creationId xmlns:a16="http://schemas.microsoft.com/office/drawing/2014/main" id="{0A8EFD3F-E4A8-26AE-A9CC-165E80A05E7E}"/>
              </a:ext>
            </a:extLst>
          </p:cNvPr>
          <p:cNvPicPr>
            <a:picLocks noChangeAspect="1"/>
          </p:cNvPicPr>
          <p:nvPr/>
        </p:nvPicPr>
        <p:blipFill>
          <a:blip r:embed="rId5"/>
          <a:stretch>
            <a:fillRect/>
          </a:stretch>
        </p:blipFill>
        <p:spPr>
          <a:xfrm>
            <a:off x="4449401" y="918052"/>
            <a:ext cx="4403654" cy="3218054"/>
          </a:xfrm>
          <a:prstGeom prst="rect">
            <a:avLst/>
          </a:prstGeom>
        </p:spPr>
      </p:pic>
      <p:sp>
        <p:nvSpPr>
          <p:cNvPr id="8" name="TextBox 7">
            <a:extLst>
              <a:ext uri="{FF2B5EF4-FFF2-40B4-BE49-F238E27FC236}">
                <a16:creationId xmlns:a16="http://schemas.microsoft.com/office/drawing/2014/main" id="{919353B8-9EE8-BFFE-7F46-281FA175C6A7}"/>
              </a:ext>
            </a:extLst>
          </p:cNvPr>
          <p:cNvSpPr txBox="1"/>
          <p:nvPr/>
        </p:nvSpPr>
        <p:spPr>
          <a:xfrm>
            <a:off x="929898" y="4533152"/>
            <a:ext cx="7051729" cy="400110"/>
          </a:xfrm>
          <a:prstGeom prst="rect">
            <a:avLst/>
          </a:prstGeom>
          <a:noFill/>
        </p:spPr>
        <p:txBody>
          <a:bodyPr wrap="square" rtlCol="0">
            <a:spAutoFit/>
          </a:bodyPr>
          <a:lstStyle/>
          <a:p>
            <a:pPr algn="just"/>
            <a:r>
              <a:rPr lang="en-US" sz="10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This is only a sample image, for more information concerning this module, please ask for a presentation and live demo. Concerning the nature of this tool information about it is provided only after a written request.</a:t>
            </a:r>
          </a:p>
        </p:txBody>
      </p:sp>
    </p:spTree>
    <p:extLst>
      <p:ext uri="{BB962C8B-B14F-4D97-AF65-F5344CB8AC3E}">
        <p14:creationId xmlns:p14="http://schemas.microsoft.com/office/powerpoint/2010/main" val="4654883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7740" y="180271"/>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Database encryption system – DES</a:t>
            </a:r>
          </a:p>
        </p:txBody>
      </p:sp>
      <p:sp>
        <p:nvSpPr>
          <p:cNvPr id="8" name="TextBox 7">
            <a:extLst>
              <a:ext uri="{FF2B5EF4-FFF2-40B4-BE49-F238E27FC236}">
                <a16:creationId xmlns:a16="http://schemas.microsoft.com/office/drawing/2014/main" id="{E0531653-FC5C-E9E6-2630-D3D978EA8CCF}"/>
              </a:ext>
            </a:extLst>
          </p:cNvPr>
          <p:cNvSpPr txBox="1"/>
          <p:nvPr/>
        </p:nvSpPr>
        <p:spPr>
          <a:xfrm>
            <a:off x="999640" y="729501"/>
            <a:ext cx="6974238" cy="3930178"/>
          </a:xfrm>
          <a:prstGeom prst="rect">
            <a:avLst/>
          </a:prstGeom>
          <a:noFill/>
        </p:spPr>
        <p:txBody>
          <a:bodyPr wrap="square">
            <a:spAutoFit/>
          </a:bodyPr>
          <a:lstStyle/>
          <a:p>
            <a:pPr algn="just">
              <a:lnSpc>
                <a:spcPct val="150000"/>
              </a:lnSpc>
            </a:pPr>
            <a:r>
              <a:rPr lang="en-US" sz="1400" dirty="0">
                <a:solidFill>
                  <a:schemeClr val="accent1">
                    <a:lumMod val="75000"/>
                  </a:schemeClr>
                </a:solidFill>
                <a:effectLst/>
                <a:latin typeface="Segoe UI Semilight" panose="020B0402040204020203" pitchFamily="34" charset="0"/>
                <a:ea typeface="Roboto Slab" panose="020B0604020202020204" charset="0"/>
                <a:cs typeface="Segoe UI Semilight" panose="020B0402040204020203" pitchFamily="34" charset="0"/>
              </a:rPr>
              <a:t>The application of the REST technology allows smooth connection and execution of simple to complex queries in the protected databases. The system provides the user with the ability to provide “strong encryption” on a given database that will provide significant levels of security to the data stored in the database. The significant advantage of DES is the ability to execute simple to complex queries in the already encrypted database and to receive all the requested information without the need to decrypt and encrypt the whole database. The DES-module allows database administrators, Data analytics and BI specialists to work in a highly secured environment without the need for additional proxy servers, secured VPNs, etc. Significant advantage of DES is the ability for execution and processing of encrypted queries, that allow to be achieved 100% degrees of securitization of the data analytics, data extraction, data processing and data transfer processes and activities.</a:t>
            </a:r>
            <a:endParaRPr lang="en-US" sz="1400"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endParaRPr>
          </a:p>
        </p:txBody>
      </p:sp>
    </p:spTree>
    <p:extLst>
      <p:ext uri="{BB962C8B-B14F-4D97-AF65-F5344CB8AC3E}">
        <p14:creationId xmlns:p14="http://schemas.microsoft.com/office/powerpoint/2010/main" val="790728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929283"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575734"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7740" y="180271"/>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Database encryption system – DES</a:t>
            </a:r>
          </a:p>
        </p:txBody>
      </p:sp>
      <p:pic>
        <p:nvPicPr>
          <p:cNvPr id="2" name="Picture 1">
            <a:extLst>
              <a:ext uri="{FF2B5EF4-FFF2-40B4-BE49-F238E27FC236}">
                <a16:creationId xmlns:a16="http://schemas.microsoft.com/office/drawing/2014/main" id="{7707ACD8-F88E-C0CE-45A2-AA620167CFC9}"/>
              </a:ext>
            </a:extLst>
          </p:cNvPr>
          <p:cNvPicPr>
            <a:picLocks noChangeAspect="1"/>
          </p:cNvPicPr>
          <p:nvPr/>
        </p:nvPicPr>
        <p:blipFill>
          <a:blip r:embed="rId5"/>
          <a:stretch>
            <a:fillRect/>
          </a:stretch>
        </p:blipFill>
        <p:spPr>
          <a:xfrm>
            <a:off x="242536" y="789040"/>
            <a:ext cx="4641174" cy="3391627"/>
          </a:xfrm>
          <a:prstGeom prst="rect">
            <a:avLst/>
          </a:prstGeom>
        </p:spPr>
      </p:pic>
      <p:pic>
        <p:nvPicPr>
          <p:cNvPr id="3" name="Picture 2">
            <a:extLst>
              <a:ext uri="{FF2B5EF4-FFF2-40B4-BE49-F238E27FC236}">
                <a16:creationId xmlns:a16="http://schemas.microsoft.com/office/drawing/2014/main" id="{3988D389-A864-4973-D662-E053BB188178}"/>
              </a:ext>
            </a:extLst>
          </p:cNvPr>
          <p:cNvPicPr>
            <a:picLocks noChangeAspect="1"/>
          </p:cNvPicPr>
          <p:nvPr/>
        </p:nvPicPr>
        <p:blipFill>
          <a:blip r:embed="rId6"/>
          <a:stretch>
            <a:fillRect/>
          </a:stretch>
        </p:blipFill>
        <p:spPr>
          <a:xfrm>
            <a:off x="3523396" y="1182125"/>
            <a:ext cx="4518230" cy="3301783"/>
          </a:xfrm>
          <a:prstGeom prst="rect">
            <a:avLst/>
          </a:prstGeom>
        </p:spPr>
      </p:pic>
      <p:sp>
        <p:nvSpPr>
          <p:cNvPr id="4" name="TextBox 3">
            <a:extLst>
              <a:ext uri="{FF2B5EF4-FFF2-40B4-BE49-F238E27FC236}">
                <a16:creationId xmlns:a16="http://schemas.microsoft.com/office/drawing/2014/main" id="{9143E831-7482-BFDE-6164-29B55E23D9DE}"/>
              </a:ext>
            </a:extLst>
          </p:cNvPr>
          <p:cNvSpPr txBox="1"/>
          <p:nvPr/>
        </p:nvSpPr>
        <p:spPr>
          <a:xfrm>
            <a:off x="929898" y="4579646"/>
            <a:ext cx="7051729" cy="400110"/>
          </a:xfrm>
          <a:prstGeom prst="rect">
            <a:avLst/>
          </a:prstGeom>
          <a:noFill/>
        </p:spPr>
        <p:txBody>
          <a:bodyPr wrap="square" rtlCol="0">
            <a:spAutoFit/>
          </a:bodyPr>
          <a:lstStyle/>
          <a:p>
            <a:pPr algn="just"/>
            <a:r>
              <a:rPr lang="en-US" sz="10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This is only a sample image, for more information concerning this module, please ask for a presentation and live demo. Concerning the nature of this tool information about it is provided only after a written request.</a:t>
            </a:r>
          </a:p>
        </p:txBody>
      </p:sp>
    </p:spTree>
    <p:extLst>
      <p:ext uri="{BB962C8B-B14F-4D97-AF65-F5344CB8AC3E}">
        <p14:creationId xmlns:p14="http://schemas.microsoft.com/office/powerpoint/2010/main" val="36075727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7740" y="180271"/>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Database encryption system – DES</a:t>
            </a:r>
          </a:p>
        </p:txBody>
      </p:sp>
      <p:pic>
        <p:nvPicPr>
          <p:cNvPr id="2" name="Picture 1">
            <a:extLst>
              <a:ext uri="{FF2B5EF4-FFF2-40B4-BE49-F238E27FC236}">
                <a16:creationId xmlns:a16="http://schemas.microsoft.com/office/drawing/2014/main" id="{5A057EE7-B7DD-8BE8-288B-126E6C322E0D}"/>
              </a:ext>
            </a:extLst>
          </p:cNvPr>
          <p:cNvPicPr>
            <a:picLocks noChangeAspect="1"/>
          </p:cNvPicPr>
          <p:nvPr/>
        </p:nvPicPr>
        <p:blipFill>
          <a:blip r:embed="rId5"/>
          <a:stretch>
            <a:fillRect/>
          </a:stretch>
        </p:blipFill>
        <p:spPr>
          <a:xfrm>
            <a:off x="1790055" y="703491"/>
            <a:ext cx="5290773" cy="3866334"/>
          </a:xfrm>
          <a:prstGeom prst="rect">
            <a:avLst/>
          </a:prstGeom>
        </p:spPr>
      </p:pic>
      <p:sp>
        <p:nvSpPr>
          <p:cNvPr id="3" name="TextBox 2">
            <a:extLst>
              <a:ext uri="{FF2B5EF4-FFF2-40B4-BE49-F238E27FC236}">
                <a16:creationId xmlns:a16="http://schemas.microsoft.com/office/drawing/2014/main" id="{BAC8D702-9AAB-DC2C-E120-0D8A41BE7887}"/>
              </a:ext>
            </a:extLst>
          </p:cNvPr>
          <p:cNvSpPr txBox="1"/>
          <p:nvPr/>
        </p:nvSpPr>
        <p:spPr>
          <a:xfrm>
            <a:off x="953145" y="4626140"/>
            <a:ext cx="7051729" cy="400110"/>
          </a:xfrm>
          <a:prstGeom prst="rect">
            <a:avLst/>
          </a:prstGeom>
          <a:noFill/>
        </p:spPr>
        <p:txBody>
          <a:bodyPr wrap="square" rtlCol="0">
            <a:spAutoFit/>
          </a:bodyPr>
          <a:lstStyle/>
          <a:p>
            <a:pPr algn="just"/>
            <a:r>
              <a:rPr lang="en-US" sz="10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This is only a sample image, for more information concerning this module, please ask for a presentation and live demo. Concerning the nature of this tool information about it is provided only after a written request.</a:t>
            </a:r>
          </a:p>
        </p:txBody>
      </p:sp>
    </p:spTree>
    <p:extLst>
      <p:ext uri="{BB962C8B-B14F-4D97-AF65-F5344CB8AC3E}">
        <p14:creationId xmlns:p14="http://schemas.microsoft.com/office/powerpoint/2010/main" val="35701380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674167" y="135900"/>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Secured cloud explorer – SCE</a:t>
            </a:r>
          </a:p>
        </p:txBody>
      </p:sp>
      <p:sp>
        <p:nvSpPr>
          <p:cNvPr id="3" name="TextBox 2">
            <a:extLst>
              <a:ext uri="{FF2B5EF4-FFF2-40B4-BE49-F238E27FC236}">
                <a16:creationId xmlns:a16="http://schemas.microsoft.com/office/drawing/2014/main" id="{52F3FEA4-1055-61E5-7CCD-6DDF06BCB79E}"/>
              </a:ext>
            </a:extLst>
          </p:cNvPr>
          <p:cNvSpPr txBox="1"/>
          <p:nvPr/>
        </p:nvSpPr>
        <p:spPr>
          <a:xfrm>
            <a:off x="118553" y="918052"/>
            <a:ext cx="5383346" cy="3222934"/>
          </a:xfrm>
          <a:prstGeom prst="rect">
            <a:avLst/>
          </a:prstGeom>
          <a:noFill/>
        </p:spPr>
        <p:txBody>
          <a:bodyPr wrap="square">
            <a:spAutoFit/>
          </a:bodyPr>
          <a:lstStyle/>
          <a:p>
            <a:pPr algn="just">
              <a:lnSpc>
                <a:spcPct val="107000"/>
              </a:lnSpc>
              <a:spcAft>
                <a:spcPts val="800"/>
              </a:spcAft>
            </a:pPr>
            <a:r>
              <a:rPr lang="en-US" sz="12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The secured cloud explorer (SCE) is a non-standalone software module part of the </a:t>
            </a:r>
            <a:r>
              <a:rPr lang="en-US" sz="12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12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cybersecurity and data protection system. This software module allows establishment of secured environment for continuous access to company's cloud resources. This module is designed to work with two of the most common cloud providing services - Microsoft Azure and Amazon Web Services. The SCE module allow to be established secured end-to-end connection with the company cloud infrastructure expelling the need for external bandwidth consuming tools like VPN's and security-threatening instruments like proxy servers.</a:t>
            </a:r>
          </a:p>
          <a:p>
            <a:pPr algn="just">
              <a:lnSpc>
                <a:spcPct val="107000"/>
              </a:lnSpc>
              <a:spcAft>
                <a:spcPts val="800"/>
              </a:spcAft>
            </a:pPr>
            <a:r>
              <a:rPr lang="en-US" sz="12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The Secured Cloud Explorer – SCE module is mostly distributed as an integration module is mostly distributed as an integration module but it can be obtained as a on premise solution on a subscription or development license.</a:t>
            </a:r>
          </a:p>
          <a:p>
            <a:pPr algn="just"/>
            <a:r>
              <a:rPr lang="en-US" sz="12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For more information or to see a live demo of SCE and how it works, please send us an enquiry through the contact form below or on the email provided. Thank you.</a:t>
            </a:r>
            <a:endParaRPr lang="en-US" sz="1200" dirty="0">
              <a:solidFill>
                <a:schemeClr val="accent1">
                  <a:lumMod val="75000"/>
                </a:schemeClr>
              </a:solidFill>
              <a:latin typeface="Segoe UI Semilight" panose="020B0402040204020203" pitchFamily="34" charset="0"/>
              <a:cs typeface="Segoe UI Semilight" panose="020B0402040204020203" pitchFamily="34" charset="0"/>
            </a:endParaRPr>
          </a:p>
        </p:txBody>
      </p:sp>
      <p:pic>
        <p:nvPicPr>
          <p:cNvPr id="4" name="Picture 3">
            <a:extLst>
              <a:ext uri="{FF2B5EF4-FFF2-40B4-BE49-F238E27FC236}">
                <a16:creationId xmlns:a16="http://schemas.microsoft.com/office/drawing/2014/main" id="{23E4BBA5-76D1-B00E-3014-D3029F1C1961}"/>
              </a:ext>
            </a:extLst>
          </p:cNvPr>
          <p:cNvPicPr>
            <a:picLocks noChangeAspect="1"/>
          </p:cNvPicPr>
          <p:nvPr/>
        </p:nvPicPr>
        <p:blipFill>
          <a:blip r:embed="rId5"/>
          <a:stretch>
            <a:fillRect/>
          </a:stretch>
        </p:blipFill>
        <p:spPr>
          <a:xfrm>
            <a:off x="5541749" y="918052"/>
            <a:ext cx="3481379" cy="2925528"/>
          </a:xfrm>
          <a:prstGeom prst="rect">
            <a:avLst/>
          </a:prstGeom>
        </p:spPr>
      </p:pic>
      <p:sp>
        <p:nvSpPr>
          <p:cNvPr id="8" name="TextBox 7">
            <a:extLst>
              <a:ext uri="{FF2B5EF4-FFF2-40B4-BE49-F238E27FC236}">
                <a16:creationId xmlns:a16="http://schemas.microsoft.com/office/drawing/2014/main" id="{8E7689BB-901C-C148-53F0-8E681BC251C0}"/>
              </a:ext>
            </a:extLst>
          </p:cNvPr>
          <p:cNvSpPr txBox="1"/>
          <p:nvPr/>
        </p:nvSpPr>
        <p:spPr>
          <a:xfrm>
            <a:off x="953145" y="4626140"/>
            <a:ext cx="7051729" cy="400110"/>
          </a:xfrm>
          <a:prstGeom prst="rect">
            <a:avLst/>
          </a:prstGeom>
          <a:noFill/>
        </p:spPr>
        <p:txBody>
          <a:bodyPr wrap="square" rtlCol="0">
            <a:spAutoFit/>
          </a:bodyPr>
          <a:lstStyle/>
          <a:p>
            <a:pPr algn="just"/>
            <a:r>
              <a:rPr lang="en-US" sz="10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This is only a sample image, for more information concerning this module, please ask for a presentation and live demo. Concerning the nature of this tool information about it is provided only after a written request.</a:t>
            </a:r>
          </a:p>
        </p:txBody>
      </p:sp>
    </p:spTree>
    <p:extLst>
      <p:ext uri="{BB962C8B-B14F-4D97-AF65-F5344CB8AC3E}">
        <p14:creationId xmlns:p14="http://schemas.microsoft.com/office/powerpoint/2010/main" val="29973045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674167" y="135900"/>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Integrity Manager – FIM</a:t>
            </a:r>
          </a:p>
        </p:txBody>
      </p:sp>
      <p:sp>
        <p:nvSpPr>
          <p:cNvPr id="9" name="TextBox 8">
            <a:extLst>
              <a:ext uri="{FF2B5EF4-FFF2-40B4-BE49-F238E27FC236}">
                <a16:creationId xmlns:a16="http://schemas.microsoft.com/office/drawing/2014/main" id="{98A49F12-CF1D-A905-62E7-899060A4747C}"/>
              </a:ext>
            </a:extLst>
          </p:cNvPr>
          <p:cNvSpPr txBox="1"/>
          <p:nvPr/>
        </p:nvSpPr>
        <p:spPr>
          <a:xfrm>
            <a:off x="364210" y="889656"/>
            <a:ext cx="3316637" cy="2841547"/>
          </a:xfrm>
          <a:prstGeom prst="rect">
            <a:avLst/>
          </a:prstGeom>
          <a:noFill/>
        </p:spPr>
        <p:txBody>
          <a:bodyPr wrap="square">
            <a:spAutoFit/>
          </a:bodyPr>
          <a:lstStyle/>
          <a:p>
            <a:pPr algn="just">
              <a:lnSpc>
                <a:spcPct val="107000"/>
              </a:lnSpc>
              <a:spcAft>
                <a:spcPts val="800"/>
              </a:spcAft>
            </a:pPr>
            <a:r>
              <a:rPr lang="en-US" sz="14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File integrity monitor is a non-standalone software module that is commonly part of FDS or FPS software modules. FIM is designed to allow continuous monitoring over the information and data protected by </a:t>
            </a:r>
            <a:r>
              <a:rPr lang="en-US" sz="1400" dirty="0" err="1">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Crypthor</a:t>
            </a:r>
            <a:r>
              <a:rPr lang="en-US" sz="14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rPr>
              <a:t>. File Integrity Monitor, utilizes techniques and approaches that allow immediate action against unsanctioned access to specific end-points, nodes and storages of your company/organization IT infrastructure.</a:t>
            </a:r>
            <a:endParaRPr lang="en-US" sz="1200" dirty="0">
              <a:solidFill>
                <a:schemeClr val="accent1">
                  <a:lumMod val="75000"/>
                </a:schemeClr>
              </a:solidFill>
              <a:effectLst/>
              <a:latin typeface="Segoe UI Semilight" panose="020B0402040204020203" pitchFamily="34" charset="0"/>
              <a:ea typeface="Calibri" panose="020F0502020204030204" pitchFamily="34" charset="0"/>
              <a:cs typeface="Segoe UI Semilight" panose="020B0402040204020203" pitchFamily="34" charset="0"/>
            </a:endParaRPr>
          </a:p>
        </p:txBody>
      </p:sp>
      <p:pic>
        <p:nvPicPr>
          <p:cNvPr id="10" name="Picture 9">
            <a:extLst>
              <a:ext uri="{FF2B5EF4-FFF2-40B4-BE49-F238E27FC236}">
                <a16:creationId xmlns:a16="http://schemas.microsoft.com/office/drawing/2014/main" id="{093F60C1-2314-EA41-8BE1-2277EC05152C}"/>
              </a:ext>
            </a:extLst>
          </p:cNvPr>
          <p:cNvPicPr>
            <a:picLocks noChangeAspect="1"/>
          </p:cNvPicPr>
          <p:nvPr/>
        </p:nvPicPr>
        <p:blipFill>
          <a:blip r:embed="rId5"/>
          <a:stretch>
            <a:fillRect/>
          </a:stretch>
        </p:blipFill>
        <p:spPr>
          <a:xfrm>
            <a:off x="4089049" y="806802"/>
            <a:ext cx="4510301" cy="3299202"/>
          </a:xfrm>
          <a:prstGeom prst="rect">
            <a:avLst/>
          </a:prstGeom>
        </p:spPr>
      </p:pic>
    </p:spTree>
    <p:extLst>
      <p:ext uri="{BB962C8B-B14F-4D97-AF65-F5344CB8AC3E}">
        <p14:creationId xmlns:p14="http://schemas.microsoft.com/office/powerpoint/2010/main" val="32385959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8AB476-7541-1C1B-CA01-B9829CA2F523}"/>
              </a:ext>
            </a:extLst>
          </p:cNvPr>
          <p:cNvSpPr txBox="1"/>
          <p:nvPr/>
        </p:nvSpPr>
        <p:spPr>
          <a:xfrm>
            <a:off x="798163" y="1379349"/>
            <a:ext cx="6726264" cy="1138773"/>
          </a:xfrm>
          <a:prstGeom prst="rect">
            <a:avLst/>
          </a:prstGeom>
          <a:noFill/>
        </p:spPr>
        <p:txBody>
          <a:bodyPr wrap="square" rtlCol="0">
            <a:spAutoFit/>
          </a:bodyPr>
          <a:lstStyle/>
          <a:p>
            <a:pPr algn="ctr"/>
            <a:r>
              <a:rPr lang="en-US" sz="3600" dirty="0">
                <a:solidFill>
                  <a:schemeClr val="accent1">
                    <a:lumMod val="75000"/>
                  </a:schemeClr>
                </a:solidFill>
                <a:latin typeface="Segoe UI Semilight" panose="020B0402040204020203" pitchFamily="34" charset="0"/>
                <a:cs typeface="Segoe UI Semilight" panose="020B0402040204020203" pitchFamily="34" charset="0"/>
              </a:rPr>
              <a:t>Compliance</a:t>
            </a:r>
          </a:p>
          <a:p>
            <a:endParaRPr lang="en-US" sz="1600" dirty="0">
              <a:solidFill>
                <a:schemeClr val="accent1">
                  <a:lumMod val="75000"/>
                </a:schemeClr>
              </a:solidFill>
              <a:latin typeface="Segoe UI Semilight" panose="020B0402040204020203" pitchFamily="34" charset="0"/>
              <a:cs typeface="Segoe UI Semilight" panose="020B0402040204020203" pitchFamily="34" charset="0"/>
            </a:endParaRPr>
          </a:p>
          <a:p>
            <a:r>
              <a:rPr lang="en-US" sz="1600" dirty="0">
                <a:solidFill>
                  <a:schemeClr val="accent1">
                    <a:lumMod val="75000"/>
                  </a:schemeClr>
                </a:solidFill>
                <a:latin typeface="Segoe UI Semilight" panose="020B0402040204020203" pitchFamily="34" charset="0"/>
                <a:cs typeface="Segoe UI Semilight" panose="020B0402040204020203" pitchFamily="34" charset="0"/>
              </a:rPr>
              <a:t>	How we comply to international standards and regulations</a:t>
            </a:r>
          </a:p>
        </p:txBody>
      </p:sp>
      <p:sp>
        <p:nvSpPr>
          <p:cNvPr id="4" name="TextBox 3">
            <a:extLst>
              <a:ext uri="{FF2B5EF4-FFF2-40B4-BE49-F238E27FC236}">
                <a16:creationId xmlns:a16="http://schemas.microsoft.com/office/drawing/2014/main" id="{AAE2D76D-4839-EE46-5984-3661C6493D73}"/>
              </a:ext>
            </a:extLst>
          </p:cNvPr>
          <p:cNvSpPr txBox="1"/>
          <p:nvPr/>
        </p:nvSpPr>
        <p:spPr>
          <a:xfrm>
            <a:off x="1286360" y="2820693"/>
            <a:ext cx="6455044" cy="338554"/>
          </a:xfrm>
          <a:prstGeom prst="rect">
            <a:avLst/>
          </a:prstGeom>
          <a:noFill/>
        </p:spPr>
        <p:txBody>
          <a:bodyPr wrap="square" rtlCol="0">
            <a:spAutoFit/>
          </a:bodyPr>
          <a:lstStyle/>
          <a:p>
            <a:pPr algn="ctr"/>
            <a:r>
              <a:rPr lang="en-US" sz="1600" i="1" dirty="0">
                <a:solidFill>
                  <a:schemeClr val="bg1">
                    <a:lumMod val="65000"/>
                  </a:schemeClr>
                </a:solidFill>
                <a:latin typeface="Segoe UI Semilight" panose="020B0402040204020203" pitchFamily="34" charset="0"/>
                <a:cs typeface="Segoe UI Semilight" panose="020B0402040204020203" pitchFamily="34" charset="0"/>
              </a:rPr>
              <a:t>Because we understand how important is to be precise and strict.</a:t>
            </a:r>
            <a:endParaRPr lang="en-US" i="1" dirty="0">
              <a:solidFill>
                <a:schemeClr val="bg1">
                  <a:lumMod val="65000"/>
                </a:schemeClr>
              </a:solidFill>
              <a:latin typeface="Segoe UI Semilight" panose="020B0402040204020203" pitchFamily="34" charset="0"/>
              <a:cs typeface="Segoe UI Semilight" panose="020B0402040204020203" pitchFamily="34" charset="0"/>
            </a:endParaRPr>
          </a:p>
        </p:txBody>
      </p:sp>
      <p:pic>
        <p:nvPicPr>
          <p:cNvPr id="5" name="Picture 4">
            <a:extLst>
              <a:ext uri="{FF2B5EF4-FFF2-40B4-BE49-F238E27FC236}">
                <a16:creationId xmlns:a16="http://schemas.microsoft.com/office/drawing/2014/main" id="{C84D10CF-7603-6DF7-FCCF-B1596348F193}"/>
              </a:ext>
            </a:extLst>
          </p:cNvPr>
          <p:cNvPicPr>
            <a:picLocks noChangeAspect="1"/>
          </p:cNvPicPr>
          <p:nvPr/>
        </p:nvPicPr>
        <p:blipFill>
          <a:blip r:embed="rId2"/>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77CCF745-AE90-FB0E-F24D-1779309D8CF6}"/>
              </a:ext>
            </a:extLst>
          </p:cNvPr>
          <p:cNvPicPr>
            <a:picLocks noChangeAspect="1"/>
          </p:cNvPicPr>
          <p:nvPr/>
        </p:nvPicPr>
        <p:blipFill>
          <a:blip r:embed="rId3"/>
          <a:stretch>
            <a:fillRect/>
          </a:stretch>
        </p:blipFill>
        <p:spPr>
          <a:xfrm>
            <a:off x="8195406" y="4281715"/>
            <a:ext cx="773884" cy="718075"/>
          </a:xfrm>
          <a:prstGeom prst="rect">
            <a:avLst/>
          </a:prstGeom>
        </p:spPr>
      </p:pic>
    </p:spTree>
    <p:extLst>
      <p:ext uri="{BB962C8B-B14F-4D97-AF65-F5344CB8AC3E}">
        <p14:creationId xmlns:p14="http://schemas.microsoft.com/office/powerpoint/2010/main" val="15117476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674167" y="135900"/>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Compliance:</a:t>
            </a:r>
          </a:p>
        </p:txBody>
      </p:sp>
      <p:sp>
        <p:nvSpPr>
          <p:cNvPr id="3" name="TextBox 2">
            <a:extLst>
              <a:ext uri="{FF2B5EF4-FFF2-40B4-BE49-F238E27FC236}">
                <a16:creationId xmlns:a16="http://schemas.microsoft.com/office/drawing/2014/main" id="{250FF56C-44AC-1AD7-57D2-A92DE71F4A0E}"/>
              </a:ext>
            </a:extLst>
          </p:cNvPr>
          <p:cNvSpPr txBox="1"/>
          <p:nvPr/>
        </p:nvSpPr>
        <p:spPr>
          <a:xfrm>
            <a:off x="1828800" y="801400"/>
            <a:ext cx="4572000" cy="338554"/>
          </a:xfrm>
          <a:prstGeom prst="rect">
            <a:avLst/>
          </a:prstGeom>
          <a:noFill/>
        </p:spPr>
        <p:txBody>
          <a:bodyPr wrap="square">
            <a:spAutoFit/>
          </a:bodyPr>
          <a:lstStyle/>
          <a:p>
            <a:pPr algn="ctr">
              <a:spcAft>
                <a:spcPts val="1200"/>
              </a:spcAft>
            </a:pPr>
            <a:r>
              <a:rPr lang="en-US" sz="1600"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Applied ISO – Standards:</a:t>
            </a:r>
          </a:p>
        </p:txBody>
      </p:sp>
      <p:sp>
        <p:nvSpPr>
          <p:cNvPr id="8" name="TextBox 7">
            <a:extLst>
              <a:ext uri="{FF2B5EF4-FFF2-40B4-BE49-F238E27FC236}">
                <a16:creationId xmlns:a16="http://schemas.microsoft.com/office/drawing/2014/main" id="{B5653EE1-75BC-0319-8B41-C159B21FCCD0}"/>
              </a:ext>
            </a:extLst>
          </p:cNvPr>
          <p:cNvSpPr txBox="1"/>
          <p:nvPr/>
        </p:nvSpPr>
        <p:spPr>
          <a:xfrm>
            <a:off x="782138" y="1124456"/>
            <a:ext cx="7579723" cy="2960682"/>
          </a:xfrm>
          <a:prstGeom prst="rect">
            <a:avLst/>
          </a:prstGeom>
          <a:noFill/>
        </p:spPr>
        <p:txBody>
          <a:bodyPr wrap="square">
            <a:spAutoFit/>
          </a:bodyPr>
          <a:lstStyle/>
          <a:p>
            <a:pPr marL="285750" indent="-285750" algn="just">
              <a:lnSpc>
                <a:spcPct val="150000"/>
              </a:lnSpc>
              <a:buClr>
                <a:schemeClr val="accent1">
                  <a:lumMod val="75000"/>
                </a:schemeClr>
              </a:buClr>
              <a:buFont typeface="Arial" panose="020B0604020202020204" pitchFamily="34" charset="0"/>
              <a:buChar char="•"/>
            </a:pPr>
            <a:r>
              <a:rPr lang="en-US" sz="1400"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ISO-10116: Information Processing – Modes of Operation for an n-bit block cipher algorithm;</a:t>
            </a:r>
          </a:p>
          <a:p>
            <a:pPr marL="285750" indent="-285750" algn="just">
              <a:lnSpc>
                <a:spcPct val="150000"/>
              </a:lnSpc>
              <a:buClr>
                <a:schemeClr val="accent1">
                  <a:lumMod val="75000"/>
                </a:schemeClr>
              </a:buClr>
              <a:buFont typeface="Arial" panose="020B0604020202020204" pitchFamily="34" charset="0"/>
              <a:buChar char="•"/>
            </a:pPr>
            <a:r>
              <a:rPr lang="en-US" sz="1400"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ISO 9797: Data cryptographic techniques – Data integrity mechanism using a cryptographic check function employing a block cipher algorithm;</a:t>
            </a:r>
          </a:p>
          <a:p>
            <a:pPr marL="285750" indent="-285750" algn="just">
              <a:lnSpc>
                <a:spcPct val="150000"/>
              </a:lnSpc>
              <a:buClr>
                <a:schemeClr val="accent1">
                  <a:lumMod val="75000"/>
                </a:schemeClr>
              </a:buClr>
              <a:buFont typeface="Arial" panose="020B0604020202020204" pitchFamily="34" charset="0"/>
              <a:buChar char="•"/>
            </a:pPr>
            <a:r>
              <a:rPr lang="en-US" sz="1400"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ISO 10118-2: Information technology – Security Techniques – Hash-functions – Part 2: Hash-functions using an n-bit block cipher algorithm;</a:t>
            </a:r>
          </a:p>
          <a:p>
            <a:pPr marL="285750" indent="-285750" algn="just">
              <a:lnSpc>
                <a:spcPct val="150000"/>
              </a:lnSpc>
              <a:buClr>
                <a:schemeClr val="accent1">
                  <a:lumMod val="75000"/>
                </a:schemeClr>
              </a:buClr>
              <a:buFont typeface="Arial" panose="020B0604020202020204" pitchFamily="34" charset="0"/>
              <a:buChar char="•"/>
            </a:pPr>
            <a:r>
              <a:rPr lang="en-US" sz="1400"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ISO 9798-2: Information technology – Security techniques – Entity authentication mechanisms – Part 2: Entity authentication using symmetric techniques;</a:t>
            </a:r>
          </a:p>
          <a:p>
            <a:pPr marL="285750" indent="-285750" algn="just">
              <a:lnSpc>
                <a:spcPct val="150000"/>
              </a:lnSpc>
              <a:buClr>
                <a:schemeClr val="accent1">
                  <a:lumMod val="75000"/>
                </a:schemeClr>
              </a:buClr>
              <a:buFont typeface="Arial" panose="020B0604020202020204" pitchFamily="34" charset="0"/>
              <a:buChar char="•"/>
            </a:pPr>
            <a:r>
              <a:rPr lang="en-US" sz="1400"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ISO 11770-2: Information technology – Security Techniques – Key management – Part 2: Key management mechanisms using symmetric techniques; </a:t>
            </a:r>
          </a:p>
        </p:txBody>
      </p:sp>
      <p:pic>
        <p:nvPicPr>
          <p:cNvPr id="11" name="Picture 10">
            <a:extLst>
              <a:ext uri="{FF2B5EF4-FFF2-40B4-BE49-F238E27FC236}">
                <a16:creationId xmlns:a16="http://schemas.microsoft.com/office/drawing/2014/main" id="{799AA005-276C-633A-3DCF-29450B5FB17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666472" y="4039876"/>
            <a:ext cx="1361593" cy="1021195"/>
          </a:xfrm>
          <a:prstGeom prst="rect">
            <a:avLst/>
          </a:prstGeom>
        </p:spPr>
      </p:pic>
    </p:spTree>
    <p:extLst>
      <p:ext uri="{BB962C8B-B14F-4D97-AF65-F5344CB8AC3E}">
        <p14:creationId xmlns:p14="http://schemas.microsoft.com/office/powerpoint/2010/main" val="15879676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674167" y="135900"/>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File Integrity Manager – FIM</a:t>
            </a:r>
          </a:p>
        </p:txBody>
      </p:sp>
      <p:sp>
        <p:nvSpPr>
          <p:cNvPr id="2" name="TextBox 1">
            <a:extLst>
              <a:ext uri="{FF2B5EF4-FFF2-40B4-BE49-F238E27FC236}">
                <a16:creationId xmlns:a16="http://schemas.microsoft.com/office/drawing/2014/main" id="{BA31BC1B-6B73-3081-E8D7-32C1078AC5B8}"/>
              </a:ext>
            </a:extLst>
          </p:cNvPr>
          <p:cNvSpPr txBox="1"/>
          <p:nvPr/>
        </p:nvSpPr>
        <p:spPr>
          <a:xfrm>
            <a:off x="1004770" y="636250"/>
            <a:ext cx="6952876" cy="2723823"/>
          </a:xfrm>
          <a:prstGeom prst="rect">
            <a:avLst/>
          </a:prstGeom>
          <a:noFill/>
        </p:spPr>
        <p:txBody>
          <a:bodyPr wrap="square" rtlCol="0">
            <a:spAutoFit/>
          </a:bodyPr>
          <a:lstStyle/>
          <a:p>
            <a:pPr marL="285750" indent="-285750" algn="ctr">
              <a:lnSpc>
                <a:spcPct val="150000"/>
              </a:lnSpc>
              <a:spcAft>
                <a:spcPts val="1200"/>
              </a:spcAft>
              <a:buClr>
                <a:schemeClr val="accent1">
                  <a:lumMod val="75000"/>
                </a:schemeClr>
              </a:buClr>
              <a:buFont typeface="Arial" panose="020B0604020202020204" pitchFamily="34" charset="0"/>
              <a:buChar char="•"/>
            </a:pP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Applied USA – Standards:</a:t>
            </a:r>
          </a:p>
          <a:p>
            <a:pPr marL="285750" indent="-285750" algn="just">
              <a:lnSpc>
                <a:spcPct val="150000"/>
              </a:lnSpc>
              <a:buClr>
                <a:schemeClr val="accent1">
                  <a:lumMod val="75000"/>
                </a:schemeClr>
              </a:buClr>
              <a:buFont typeface="Arial" panose="020B0604020202020204" pitchFamily="34" charset="0"/>
              <a:buChar char="•"/>
            </a:pP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Encryption: Data Encryption Standard (DES)-FIPS 46-3;</a:t>
            </a:r>
          </a:p>
          <a:p>
            <a:pPr marL="285750" indent="-285750" algn="just">
              <a:lnSpc>
                <a:spcPct val="150000"/>
              </a:lnSpc>
              <a:buClr>
                <a:schemeClr val="accent1">
                  <a:lumMod val="75000"/>
                </a:schemeClr>
              </a:buClr>
              <a:buFont typeface="Arial" panose="020B0604020202020204" pitchFamily="34" charset="0"/>
              <a:buChar char="•"/>
            </a:pP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Encryption: DES Modes of Operation – FIPS 81; </a:t>
            </a:r>
          </a:p>
          <a:p>
            <a:pPr marL="285750" indent="-285750" algn="just">
              <a:lnSpc>
                <a:spcPct val="150000"/>
              </a:lnSpc>
              <a:buClr>
                <a:schemeClr val="accent1">
                  <a:lumMod val="75000"/>
                </a:schemeClr>
              </a:buClr>
              <a:buFont typeface="Arial" panose="020B0604020202020204" pitchFamily="34" charset="0"/>
              <a:buChar char="•"/>
            </a:pP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Encryption: Advanced Encryption Standard (AES) – FIPS 197 (with keys sizes of 128 and 256 bits); </a:t>
            </a:r>
          </a:p>
          <a:p>
            <a:pPr marL="285750" indent="-285750" algn="just">
              <a:lnSpc>
                <a:spcPct val="150000"/>
              </a:lnSpc>
              <a:buClr>
                <a:schemeClr val="accent1">
                  <a:lumMod val="75000"/>
                </a:schemeClr>
              </a:buClr>
              <a:buFont typeface="Arial" panose="020B0604020202020204" pitchFamily="34" charset="0"/>
              <a:buChar char="•"/>
            </a:pP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Hashing: Secure Hash Algorithm – FIPS 180-2 (using SHA-256 and SHA-384);</a:t>
            </a:r>
          </a:p>
          <a:p>
            <a:pPr marL="285750" indent="-285750" algn="just">
              <a:lnSpc>
                <a:spcPct val="150000"/>
              </a:lnSpc>
              <a:buClr>
                <a:schemeClr val="accent1">
                  <a:lumMod val="75000"/>
                </a:schemeClr>
              </a:buClr>
              <a:buFont typeface="Arial" panose="020B0604020202020204" pitchFamily="34" charset="0"/>
              <a:buChar char="•"/>
            </a:pPr>
            <a:r>
              <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rPr>
              <a:t>Guidelines on Electronic Mail Security – Special Publication 800-45 Version 2;</a:t>
            </a:r>
          </a:p>
          <a:p>
            <a:pPr marL="285750" indent="-285750" algn="ctr">
              <a:spcAft>
                <a:spcPts val="1200"/>
              </a:spcAft>
              <a:buClr>
                <a:schemeClr val="accent1">
                  <a:lumMod val="75000"/>
                </a:schemeClr>
              </a:buClr>
              <a:buFont typeface="Arial" panose="020B0604020202020204" pitchFamily="34" charset="0"/>
              <a:buChar char="•"/>
            </a:pPr>
            <a:endParaRPr lang="en-US" dirty="0">
              <a:solidFill>
                <a:schemeClr val="accent1">
                  <a:lumMod val="75000"/>
                </a:schemeClr>
              </a:solidFill>
              <a:latin typeface="Segoe UI Semilight" panose="020B0402040204020203" pitchFamily="34" charset="0"/>
              <a:ea typeface="Roboto Slab" panose="020B0604020202020204" charset="0"/>
              <a:cs typeface="Segoe UI Semilight" panose="020B0402040204020203" pitchFamily="34" charset="0"/>
            </a:endParaRPr>
          </a:p>
        </p:txBody>
      </p:sp>
      <p:pic>
        <p:nvPicPr>
          <p:cNvPr id="10254" name="Picture 14">
            <a:extLst>
              <a:ext uri="{FF2B5EF4-FFF2-40B4-BE49-F238E27FC236}">
                <a16:creationId xmlns:a16="http://schemas.microsoft.com/office/drawing/2014/main" id="{1B55AAFD-DE45-5A88-3DED-B7AFEEAE82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4432" y="4491813"/>
            <a:ext cx="1682920" cy="443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6790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8"/>
          <p:cNvSpPr txBox="1">
            <a:spLocks noGrp="1"/>
          </p:cNvSpPr>
          <p:nvPr>
            <p:ph type="ctrTitle"/>
          </p:nvPr>
        </p:nvSpPr>
        <p:spPr>
          <a:xfrm>
            <a:off x="577382" y="1411950"/>
            <a:ext cx="7582476"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latin typeface="Segoe UI Semilight" panose="020B0402040204020203" pitchFamily="34" charset="0"/>
                <a:cs typeface="Segoe UI Semilight" panose="020B0402040204020203" pitchFamily="34" charset="0"/>
              </a:rPr>
              <a:t>EOQUANT</a:t>
            </a:r>
            <a:endParaRPr dirty="0">
              <a:latin typeface="Segoe UI Semilight" panose="020B0402040204020203" pitchFamily="34" charset="0"/>
              <a:cs typeface="Segoe UI Semilight" panose="020B0402040204020203" pitchFamily="34" charset="0"/>
            </a:endParaRPr>
          </a:p>
        </p:txBody>
      </p:sp>
      <p:sp>
        <p:nvSpPr>
          <p:cNvPr id="419" name="Google Shape;419;p38"/>
          <p:cNvSpPr txBox="1">
            <a:spLocks noGrp="1"/>
          </p:cNvSpPr>
          <p:nvPr>
            <p:ph type="subTitle" idx="1"/>
          </p:nvPr>
        </p:nvSpPr>
        <p:spPr>
          <a:xfrm>
            <a:off x="1655700" y="2655050"/>
            <a:ext cx="5832600" cy="7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a:latin typeface="Segoe UI Semilight" panose="020B0402040204020203" pitchFamily="34" charset="0"/>
                <a:cs typeface="Segoe UI Semilight" panose="020B0402040204020203" pitchFamily="34" charset="0"/>
              </a:rPr>
              <a:t>The technology behind Crypthor.</a:t>
            </a:r>
            <a:endParaRPr sz="2800" dirty="0">
              <a:latin typeface="Segoe UI Semilight" panose="020B0402040204020203" pitchFamily="34" charset="0"/>
              <a:cs typeface="Segoe UI Semilight" panose="020B0402040204020203" pitchFamily="34" charset="0"/>
            </a:endParaRPr>
          </a:p>
        </p:txBody>
      </p:sp>
      <p:pic>
        <p:nvPicPr>
          <p:cNvPr id="2" name="Picture 1">
            <a:extLst>
              <a:ext uri="{FF2B5EF4-FFF2-40B4-BE49-F238E27FC236}">
                <a16:creationId xmlns:a16="http://schemas.microsoft.com/office/drawing/2014/main" id="{CAE239BD-DD1B-51E7-79BD-10BC562C4ABC}"/>
              </a:ext>
            </a:extLst>
          </p:cNvPr>
          <p:cNvPicPr>
            <a:picLocks noChangeAspect="1"/>
          </p:cNvPicPr>
          <p:nvPr/>
        </p:nvPicPr>
        <p:blipFill>
          <a:blip r:embed="rId3"/>
          <a:stretch>
            <a:fillRect/>
          </a:stretch>
        </p:blipFill>
        <p:spPr>
          <a:xfrm>
            <a:off x="8280649" y="4335959"/>
            <a:ext cx="773884" cy="718075"/>
          </a:xfrm>
          <a:prstGeom prst="rect">
            <a:avLst/>
          </a:prstGeom>
        </p:spPr>
      </p:pic>
      <p:pic>
        <p:nvPicPr>
          <p:cNvPr id="3" name="Picture 2">
            <a:extLst>
              <a:ext uri="{FF2B5EF4-FFF2-40B4-BE49-F238E27FC236}">
                <a16:creationId xmlns:a16="http://schemas.microsoft.com/office/drawing/2014/main" id="{63D070B5-EE16-5465-56FB-46EAF54B7D26}"/>
              </a:ext>
            </a:extLst>
          </p:cNvPr>
          <p:cNvPicPr>
            <a:picLocks noChangeAspect="1"/>
          </p:cNvPicPr>
          <p:nvPr/>
        </p:nvPicPr>
        <p:blipFill>
          <a:blip r:embed="rId4"/>
          <a:stretch>
            <a:fillRect/>
          </a:stretch>
        </p:blipFill>
        <p:spPr>
          <a:xfrm>
            <a:off x="118552" y="4266217"/>
            <a:ext cx="723789" cy="824315"/>
          </a:xfrm>
          <a:prstGeom prst="rect">
            <a:avLst/>
          </a:prstGeom>
        </p:spPr>
      </p:pic>
    </p:spTree>
    <p:extLst>
      <p:ext uri="{BB962C8B-B14F-4D97-AF65-F5344CB8AC3E}">
        <p14:creationId xmlns:p14="http://schemas.microsoft.com/office/powerpoint/2010/main" val="21147472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674167" y="97532"/>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EOQUANT</a:t>
            </a:r>
          </a:p>
        </p:txBody>
      </p:sp>
      <p:sp>
        <p:nvSpPr>
          <p:cNvPr id="3" name="Content Placeholder 2">
            <a:extLst>
              <a:ext uri="{FF2B5EF4-FFF2-40B4-BE49-F238E27FC236}">
                <a16:creationId xmlns:a16="http://schemas.microsoft.com/office/drawing/2014/main" id="{37DBD9F0-40CA-3258-1C40-212ACC0EAC59}"/>
              </a:ext>
            </a:extLst>
          </p:cNvPr>
          <p:cNvSpPr txBox="1">
            <a:spLocks/>
          </p:cNvSpPr>
          <p:nvPr/>
        </p:nvSpPr>
        <p:spPr>
          <a:xfrm>
            <a:off x="394855" y="812933"/>
            <a:ext cx="8458200" cy="3276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Clr>
                <a:schemeClr val="accent1">
                  <a:lumMod val="75000"/>
                </a:schemeClr>
              </a:buClr>
            </a:pPr>
            <a:r>
              <a:rPr lang="en-GB" sz="1600" dirty="0">
                <a:solidFill>
                  <a:schemeClr val="accent1">
                    <a:lumMod val="75000"/>
                  </a:schemeClr>
                </a:solidFill>
                <a:latin typeface="Segoe UI Semilight" panose="020B0402040204020203" pitchFamily="34" charset="0"/>
                <a:cs typeface="Segoe UI Semilight" panose="020B0402040204020203" pitchFamily="34" charset="0"/>
              </a:rPr>
              <a:t>EOQUANT the name that describes a technology for hybrid-object-relational encryption for all forms of data exchange, storage and utilization.</a:t>
            </a:r>
          </a:p>
          <a:p>
            <a:pPr marL="0" indent="0" algn="just">
              <a:buClr>
                <a:schemeClr val="accent1">
                  <a:lumMod val="75000"/>
                </a:schemeClr>
              </a:buClr>
              <a:buNone/>
            </a:pPr>
            <a:endParaRPr lang="en-GB" sz="16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buClr>
                <a:schemeClr val="accent1">
                  <a:lumMod val="75000"/>
                </a:schemeClr>
              </a:buClr>
            </a:pPr>
            <a:r>
              <a:rPr lang="en-GB" sz="1600" dirty="0">
                <a:solidFill>
                  <a:schemeClr val="accent1">
                    <a:lumMod val="75000"/>
                  </a:schemeClr>
                </a:solidFill>
                <a:latin typeface="Segoe UI Semilight" panose="020B0402040204020203" pitchFamily="34" charset="0"/>
                <a:cs typeface="Segoe UI Semilight" panose="020B0402040204020203" pitchFamily="34" charset="0"/>
              </a:rPr>
              <a:t>The EOQUANT technology allows generation of common encryption keys for communication and for files and data units access and interfaces.</a:t>
            </a:r>
          </a:p>
          <a:p>
            <a:pPr algn="just">
              <a:buClr>
                <a:schemeClr val="accent1">
                  <a:lumMod val="75000"/>
                </a:schemeClr>
              </a:buClr>
            </a:pPr>
            <a:br>
              <a:rPr lang="en-GB" sz="1600" dirty="0">
                <a:solidFill>
                  <a:schemeClr val="accent1">
                    <a:lumMod val="75000"/>
                  </a:schemeClr>
                </a:solidFill>
                <a:latin typeface="Segoe UI Semilight" panose="020B0402040204020203" pitchFamily="34" charset="0"/>
                <a:cs typeface="Segoe UI Semilight" panose="020B0402040204020203" pitchFamily="34" charset="0"/>
              </a:rPr>
            </a:br>
            <a:r>
              <a:rPr lang="en-GB" sz="1600" dirty="0">
                <a:solidFill>
                  <a:schemeClr val="accent1">
                    <a:lumMod val="75000"/>
                  </a:schemeClr>
                </a:solidFill>
                <a:latin typeface="Segoe UI Semilight" panose="020B0402040204020203" pitchFamily="34" charset="0"/>
                <a:cs typeface="Segoe UI Semilight" panose="020B0402040204020203" pitchFamily="34" charset="0"/>
              </a:rPr>
              <a:t>Everything is happening during the information exchange process.</a:t>
            </a:r>
          </a:p>
          <a:p>
            <a:pPr algn="just">
              <a:buClr>
                <a:schemeClr val="accent1">
                  <a:lumMod val="75000"/>
                </a:schemeClr>
              </a:buClr>
            </a:pPr>
            <a:endParaRPr lang="en-GB" sz="16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buClr>
                <a:schemeClr val="accent1">
                  <a:lumMod val="75000"/>
                </a:schemeClr>
              </a:buClr>
            </a:pPr>
            <a:r>
              <a:rPr lang="en-GB" sz="1600" dirty="0">
                <a:solidFill>
                  <a:schemeClr val="accent1">
                    <a:lumMod val="75000"/>
                  </a:schemeClr>
                </a:solidFill>
                <a:latin typeface="Segoe UI Semilight" panose="020B0402040204020203" pitchFamily="34" charset="0"/>
                <a:cs typeface="Segoe UI Semilight" panose="020B0402040204020203" pitchFamily="34" charset="0"/>
              </a:rPr>
              <a:t>Only open communication channels are utilized. No hidden channels, no information and data hiding. </a:t>
            </a:r>
          </a:p>
          <a:p>
            <a:pPr marL="0" indent="0" algn="just">
              <a:buNone/>
            </a:pPr>
            <a:endParaRPr lang="en-GB" sz="1200" dirty="0">
              <a:latin typeface="Ubuntu" panose="020B0504030602030204" pitchFamily="34" charset="0"/>
            </a:endParaRPr>
          </a:p>
        </p:txBody>
      </p:sp>
    </p:spTree>
    <p:extLst>
      <p:ext uri="{BB962C8B-B14F-4D97-AF65-F5344CB8AC3E}">
        <p14:creationId xmlns:p14="http://schemas.microsoft.com/office/powerpoint/2010/main" val="9913261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674167" y="135900"/>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EOQUANT</a:t>
            </a:r>
          </a:p>
        </p:txBody>
      </p:sp>
      <p:sp>
        <p:nvSpPr>
          <p:cNvPr id="4" name="TextBox 3">
            <a:extLst>
              <a:ext uri="{FF2B5EF4-FFF2-40B4-BE49-F238E27FC236}">
                <a16:creationId xmlns:a16="http://schemas.microsoft.com/office/drawing/2014/main" id="{1DFDCA49-7605-4FC1-40F5-588D1EC469CA}"/>
              </a:ext>
            </a:extLst>
          </p:cNvPr>
          <p:cNvSpPr txBox="1"/>
          <p:nvPr/>
        </p:nvSpPr>
        <p:spPr>
          <a:xfrm>
            <a:off x="469616" y="666335"/>
            <a:ext cx="7550756" cy="3754874"/>
          </a:xfrm>
          <a:prstGeom prst="rect">
            <a:avLst/>
          </a:prstGeom>
          <a:noFill/>
        </p:spPr>
        <p:txBody>
          <a:bodyPr wrap="square" rtlCol="0">
            <a:spAutoFit/>
          </a:bodyPr>
          <a:lstStyle/>
          <a:p>
            <a:pPr algn="just"/>
            <a:r>
              <a:rPr lang="en-US" dirty="0">
                <a:solidFill>
                  <a:schemeClr val="accent1">
                    <a:lumMod val="75000"/>
                  </a:schemeClr>
                </a:solidFill>
                <a:latin typeface="Segoe UI Semilight" panose="020B0402040204020203" pitchFamily="34" charset="0"/>
                <a:cs typeface="Segoe UI Semilight" panose="020B0402040204020203" pitchFamily="34" charset="0"/>
              </a:rPr>
              <a:t>EOQUANT eliminates the need for secured channels for sharing common secret information;</a:t>
            </a:r>
          </a:p>
          <a:p>
            <a:pPr algn="just"/>
            <a:endParaRPr lang="en-US"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US" dirty="0">
                <a:solidFill>
                  <a:schemeClr val="accent1">
                    <a:lumMod val="75000"/>
                  </a:schemeClr>
                </a:solidFill>
                <a:latin typeface="Segoe UI Semilight" panose="020B0402040204020203" pitchFamily="34" charset="0"/>
                <a:cs typeface="Segoe UI Semilight" panose="020B0402040204020203" pitchFamily="34" charset="0"/>
              </a:rPr>
              <a:t>The encryption keys are dynamically generated and synchronized at the end points. There is no key storage or exchange procedures. No key generation, No close-form access;</a:t>
            </a:r>
          </a:p>
          <a:p>
            <a:pPr algn="just"/>
            <a:endParaRPr lang="en-US"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US" dirty="0">
                <a:solidFill>
                  <a:schemeClr val="accent1">
                    <a:lumMod val="75000"/>
                  </a:schemeClr>
                </a:solidFill>
                <a:latin typeface="Segoe UI Semilight" panose="020B0402040204020203" pitchFamily="34" charset="0"/>
                <a:cs typeface="Segoe UI Semilight" panose="020B0402040204020203" pitchFamily="34" charset="0"/>
              </a:rPr>
              <a:t>Cost-effective development of “Red Zone” security with limited equipment requirements;</a:t>
            </a:r>
          </a:p>
          <a:p>
            <a:pPr algn="just"/>
            <a:endParaRPr lang="en-US"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US" dirty="0">
                <a:solidFill>
                  <a:schemeClr val="accent1">
                    <a:lumMod val="75000"/>
                  </a:schemeClr>
                </a:solidFill>
                <a:latin typeface="Segoe UI Semilight" panose="020B0402040204020203" pitchFamily="34" charset="0"/>
                <a:cs typeface="Segoe UI Semilight" panose="020B0402040204020203" pitchFamily="34" charset="0"/>
              </a:rPr>
              <a:t>Completely encapsulated crypto processes – EOQUANT treats the insider and outsider access uniformly;</a:t>
            </a:r>
          </a:p>
          <a:p>
            <a:pPr algn="just"/>
            <a:endParaRPr lang="en-US" dirty="0">
              <a:solidFill>
                <a:schemeClr val="accent1">
                  <a:lumMod val="75000"/>
                </a:schemeClr>
              </a:solidFill>
            </a:endParaRPr>
          </a:p>
          <a:p>
            <a:pPr algn="just"/>
            <a:r>
              <a:rPr lang="en-GB" sz="1400" dirty="0">
                <a:solidFill>
                  <a:schemeClr val="accent1">
                    <a:lumMod val="75000"/>
                  </a:schemeClr>
                </a:solidFill>
                <a:latin typeface="Segoe UI Semilight" panose="020B0402040204020203" pitchFamily="34" charset="0"/>
                <a:cs typeface="Segoe UI Semilight" panose="020B0402040204020203" pitchFamily="34" charset="0"/>
              </a:rPr>
              <a:t>EOQUANT allows the formation of decoy mechanisms such as imaginary keys, fake access credentials and passwords, information-system noise, etc. All of these </a:t>
            </a:r>
            <a:r>
              <a:rPr lang="en-US" dirty="0">
                <a:solidFill>
                  <a:schemeClr val="accent1">
                    <a:lumMod val="75000"/>
                  </a:schemeClr>
                </a:solidFill>
                <a:latin typeface="Segoe UI Semilight" panose="020B0402040204020203" pitchFamily="34" charset="0"/>
                <a:cs typeface="Segoe UI Semilight" panose="020B0402040204020203" pitchFamily="34" charset="0"/>
              </a:rPr>
              <a:t>force the attacking party to focus their resources on useless information pieces, that pertain nothing but noise.</a:t>
            </a:r>
          </a:p>
          <a:p>
            <a:pPr algn="just"/>
            <a:endParaRPr lang="en-US" sz="14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US" dirty="0">
                <a:solidFill>
                  <a:schemeClr val="accent1">
                    <a:lumMod val="75000"/>
                  </a:schemeClr>
                </a:solidFill>
                <a:latin typeface="Segoe UI Semilight" panose="020B0402040204020203" pitchFamily="34" charset="0"/>
                <a:cs typeface="Segoe UI Semilight" panose="020B0402040204020203" pitchFamily="34" charset="0"/>
              </a:rPr>
              <a:t>EOQUANT allows deployment of data format independent cryptographic systems – both Analog and Digital data are protected.</a:t>
            </a:r>
            <a:endParaRPr lang="en-GB" sz="14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endParaRPr lang="en-US" dirty="0">
              <a:solidFill>
                <a:schemeClr val="accent1">
                  <a:lumMod val="75000"/>
                </a:schemeClr>
              </a:solidFill>
            </a:endParaRPr>
          </a:p>
        </p:txBody>
      </p:sp>
    </p:spTree>
    <p:extLst>
      <p:ext uri="{BB962C8B-B14F-4D97-AF65-F5344CB8AC3E}">
        <p14:creationId xmlns:p14="http://schemas.microsoft.com/office/powerpoint/2010/main" val="8400324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745891" y="621518"/>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898897" y="35896"/>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EOQUANT</a:t>
            </a:r>
          </a:p>
        </p:txBody>
      </p:sp>
      <p:sp>
        <p:nvSpPr>
          <p:cNvPr id="2" name="Oval 1">
            <a:extLst>
              <a:ext uri="{FF2B5EF4-FFF2-40B4-BE49-F238E27FC236}">
                <a16:creationId xmlns:a16="http://schemas.microsoft.com/office/drawing/2014/main" id="{25515CA1-0DE1-FB91-135C-C1B0A339E3E0}"/>
              </a:ext>
            </a:extLst>
          </p:cNvPr>
          <p:cNvSpPr/>
          <p:nvPr/>
        </p:nvSpPr>
        <p:spPr>
          <a:xfrm>
            <a:off x="270195" y="1071678"/>
            <a:ext cx="2069024" cy="1968819"/>
          </a:xfrm>
          <a:prstGeom prst="ellipse">
            <a:avLst/>
          </a:prstGeom>
          <a:solidFill>
            <a:srgbClr val="FF7C80">
              <a:alpha val="26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Oval 2">
            <a:extLst>
              <a:ext uri="{FF2B5EF4-FFF2-40B4-BE49-F238E27FC236}">
                <a16:creationId xmlns:a16="http://schemas.microsoft.com/office/drawing/2014/main" id="{B67919F6-3C3B-66FF-BF63-E1F8AEFA96A9}"/>
              </a:ext>
            </a:extLst>
          </p:cNvPr>
          <p:cNvSpPr/>
          <p:nvPr/>
        </p:nvSpPr>
        <p:spPr>
          <a:xfrm>
            <a:off x="2040440" y="810067"/>
            <a:ext cx="2069024" cy="1968819"/>
          </a:xfrm>
          <a:prstGeom prst="ellipse">
            <a:avLst/>
          </a:prstGeom>
          <a:solidFill>
            <a:srgbClr val="FFFF00">
              <a:alpha val="13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Oval 3">
            <a:extLst>
              <a:ext uri="{FF2B5EF4-FFF2-40B4-BE49-F238E27FC236}">
                <a16:creationId xmlns:a16="http://schemas.microsoft.com/office/drawing/2014/main" id="{503EC49C-2A79-A008-0A96-FCFDA89AC21A}"/>
              </a:ext>
            </a:extLst>
          </p:cNvPr>
          <p:cNvSpPr/>
          <p:nvPr/>
        </p:nvSpPr>
        <p:spPr>
          <a:xfrm>
            <a:off x="1419476" y="2175575"/>
            <a:ext cx="2069024" cy="1968819"/>
          </a:xfrm>
          <a:prstGeom prst="ellipse">
            <a:avLst/>
          </a:prstGeom>
          <a:solidFill>
            <a:srgbClr val="92D050">
              <a:alpha val="19000"/>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extBox 7">
            <a:extLst>
              <a:ext uri="{FF2B5EF4-FFF2-40B4-BE49-F238E27FC236}">
                <a16:creationId xmlns:a16="http://schemas.microsoft.com/office/drawing/2014/main" id="{07729F3D-DE54-F65E-2574-356EBA01C5E3}"/>
              </a:ext>
            </a:extLst>
          </p:cNvPr>
          <p:cNvSpPr txBox="1"/>
          <p:nvPr/>
        </p:nvSpPr>
        <p:spPr>
          <a:xfrm>
            <a:off x="2247084" y="1632630"/>
            <a:ext cx="1681566" cy="307777"/>
          </a:xfrm>
          <a:prstGeom prst="rect">
            <a:avLst/>
          </a:prstGeom>
          <a:noFill/>
        </p:spPr>
        <p:txBody>
          <a:bodyPr wrap="square" rtlCol="0">
            <a:spAutoFit/>
          </a:bodyPr>
          <a:lstStyle/>
          <a:p>
            <a:pPr algn="ctr"/>
            <a:r>
              <a:rPr lang="en-US" dirty="0">
                <a:solidFill>
                  <a:schemeClr val="accent1">
                    <a:lumMod val="75000"/>
                  </a:schemeClr>
                </a:solidFill>
              </a:rPr>
              <a:t>One pad algorithm</a:t>
            </a:r>
          </a:p>
        </p:txBody>
      </p:sp>
      <p:sp>
        <p:nvSpPr>
          <p:cNvPr id="9" name="TextBox 8">
            <a:extLst>
              <a:ext uri="{FF2B5EF4-FFF2-40B4-BE49-F238E27FC236}">
                <a16:creationId xmlns:a16="http://schemas.microsoft.com/office/drawing/2014/main" id="{BD1DBABB-BBC4-3111-C212-51965EE4DFD5}"/>
              </a:ext>
            </a:extLst>
          </p:cNvPr>
          <p:cNvSpPr txBox="1"/>
          <p:nvPr/>
        </p:nvSpPr>
        <p:spPr>
          <a:xfrm>
            <a:off x="481918" y="1794477"/>
            <a:ext cx="1681566" cy="523220"/>
          </a:xfrm>
          <a:prstGeom prst="rect">
            <a:avLst/>
          </a:prstGeom>
          <a:noFill/>
        </p:spPr>
        <p:txBody>
          <a:bodyPr wrap="square" rtlCol="0">
            <a:spAutoFit/>
          </a:bodyPr>
          <a:lstStyle/>
          <a:p>
            <a:pPr algn="ctr"/>
            <a:r>
              <a:rPr lang="en-US" dirty="0">
                <a:solidFill>
                  <a:schemeClr val="accent1">
                    <a:lumMod val="75000"/>
                  </a:schemeClr>
                </a:solidFill>
              </a:rPr>
              <a:t>Object-relational   encryption</a:t>
            </a:r>
          </a:p>
        </p:txBody>
      </p:sp>
      <p:sp>
        <p:nvSpPr>
          <p:cNvPr id="10" name="TextBox 9">
            <a:extLst>
              <a:ext uri="{FF2B5EF4-FFF2-40B4-BE49-F238E27FC236}">
                <a16:creationId xmlns:a16="http://schemas.microsoft.com/office/drawing/2014/main" id="{2F42E050-87F7-4B7A-F7D4-3B6568F1446D}"/>
              </a:ext>
            </a:extLst>
          </p:cNvPr>
          <p:cNvSpPr txBox="1"/>
          <p:nvPr/>
        </p:nvSpPr>
        <p:spPr>
          <a:xfrm>
            <a:off x="1600290" y="2898375"/>
            <a:ext cx="1681566" cy="523220"/>
          </a:xfrm>
          <a:prstGeom prst="rect">
            <a:avLst/>
          </a:prstGeom>
          <a:noFill/>
        </p:spPr>
        <p:txBody>
          <a:bodyPr wrap="square" rtlCol="0">
            <a:spAutoFit/>
          </a:bodyPr>
          <a:lstStyle/>
          <a:p>
            <a:pPr algn="ctr"/>
            <a:r>
              <a:rPr lang="en-US" dirty="0">
                <a:solidFill>
                  <a:schemeClr val="accent1">
                    <a:lumMod val="75000"/>
                  </a:schemeClr>
                </a:solidFill>
              </a:rPr>
              <a:t>Quantum effect of random events</a:t>
            </a:r>
          </a:p>
        </p:txBody>
      </p:sp>
      <p:sp>
        <p:nvSpPr>
          <p:cNvPr id="11" name="TextBox 10">
            <a:extLst>
              <a:ext uri="{FF2B5EF4-FFF2-40B4-BE49-F238E27FC236}">
                <a16:creationId xmlns:a16="http://schemas.microsoft.com/office/drawing/2014/main" id="{7F6A8803-5512-4AB4-E262-20F0B1891EBF}"/>
              </a:ext>
            </a:extLst>
          </p:cNvPr>
          <p:cNvSpPr txBox="1"/>
          <p:nvPr/>
        </p:nvSpPr>
        <p:spPr>
          <a:xfrm>
            <a:off x="4316108" y="932226"/>
            <a:ext cx="4440265" cy="3754874"/>
          </a:xfrm>
          <a:prstGeom prst="rect">
            <a:avLst/>
          </a:prstGeom>
          <a:noFill/>
        </p:spPr>
        <p:txBody>
          <a:bodyPr wrap="square" rtlCol="0">
            <a:spAutoFit/>
          </a:bodyPr>
          <a:lstStyle/>
          <a:p>
            <a:pPr marL="0" indent="0" algn="just">
              <a:buNone/>
            </a:pPr>
            <a:r>
              <a:rPr lang="en-GB" dirty="0">
                <a:solidFill>
                  <a:schemeClr val="accent1">
                    <a:lumMod val="75000"/>
                  </a:schemeClr>
                </a:solidFill>
                <a:latin typeface="Segoe UI Semilight" panose="020B0402040204020203" pitchFamily="34" charset="0"/>
                <a:cs typeface="Segoe UI Semilight" panose="020B0402040204020203" pitchFamily="34" charset="0"/>
              </a:rPr>
              <a:t>Encryption keys are dynamically generated and are renewed multiple time during communication session;</a:t>
            </a:r>
          </a:p>
          <a:p>
            <a:pPr marL="0" indent="0" algn="just">
              <a:buNone/>
            </a:pPr>
            <a:endParaRPr lang="en-GB" dirty="0">
              <a:solidFill>
                <a:schemeClr val="accent1">
                  <a:lumMod val="75000"/>
                </a:schemeClr>
              </a:solidFill>
              <a:latin typeface="Segoe UI Semilight" panose="020B0402040204020203" pitchFamily="34" charset="0"/>
              <a:cs typeface="Segoe UI Semilight" panose="020B0402040204020203" pitchFamily="34" charset="0"/>
            </a:endParaRPr>
          </a:p>
          <a:p>
            <a:pPr marL="0" indent="0" algn="just">
              <a:buNone/>
            </a:pPr>
            <a:r>
              <a:rPr lang="en-GB" dirty="0">
                <a:solidFill>
                  <a:schemeClr val="accent1">
                    <a:lumMod val="75000"/>
                  </a:schemeClr>
                </a:solidFill>
                <a:latin typeface="Segoe UI Semilight" panose="020B0402040204020203" pitchFamily="34" charset="0"/>
                <a:cs typeface="Segoe UI Semilight" panose="020B0402040204020203" pitchFamily="34" charset="0"/>
              </a:rPr>
              <a:t>A single encryption key exists only for one single session. This feature eliminates the need for key generation, storage or pre-definition;</a:t>
            </a:r>
          </a:p>
          <a:p>
            <a:pPr marL="0" indent="0" algn="just">
              <a:buNone/>
            </a:pPr>
            <a:endParaRPr lang="en-GB"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GB" dirty="0">
                <a:solidFill>
                  <a:schemeClr val="accent1">
                    <a:lumMod val="75000"/>
                  </a:schemeClr>
                </a:solidFill>
                <a:latin typeface="Segoe UI Semilight" panose="020B0402040204020203" pitchFamily="34" charset="0"/>
                <a:cs typeface="Segoe UI Semilight" panose="020B0402040204020203" pitchFamily="34" charset="0"/>
              </a:rPr>
              <a:t>Session keys are synchronized on the basis of the exchange of both trivial and useful/secret information bundled in information containers.</a:t>
            </a:r>
            <a:endParaRPr lang="en-GB" dirty="0">
              <a:solidFill>
                <a:schemeClr val="accent1">
                  <a:lumMod val="75000"/>
                </a:schemeClr>
              </a:solidFill>
              <a:latin typeface="Ubuntu" panose="020B0504030602030204" pitchFamily="34" charset="0"/>
            </a:endParaRPr>
          </a:p>
          <a:p>
            <a:pPr marL="0" indent="0" algn="just">
              <a:buNone/>
            </a:pPr>
            <a:endParaRPr lang="en-GB" dirty="0">
              <a:solidFill>
                <a:schemeClr val="accent1">
                  <a:lumMod val="75000"/>
                </a:schemeClr>
              </a:solidFill>
              <a:latin typeface="Segoe UI Semilight" panose="020B0402040204020203" pitchFamily="34" charset="0"/>
              <a:cs typeface="Segoe UI Semilight" panose="020B0402040204020203" pitchFamily="34" charset="0"/>
            </a:endParaRPr>
          </a:p>
          <a:p>
            <a:pPr marL="0" indent="0" algn="just">
              <a:buNone/>
            </a:pPr>
            <a:r>
              <a:rPr lang="en-US" dirty="0">
                <a:solidFill>
                  <a:schemeClr val="accent1">
                    <a:lumMod val="75000"/>
                  </a:schemeClr>
                </a:solidFill>
                <a:latin typeface="Segoe UI Semilight" panose="020B0402040204020203" pitchFamily="34" charset="0"/>
                <a:cs typeface="Segoe UI Semilight" panose="020B0402040204020203" pitchFamily="34" charset="0"/>
              </a:rPr>
              <a:t>End point users, interfaces or processes continuously generate secret keys at their end and exchange those in a timesharing process.</a:t>
            </a:r>
          </a:p>
          <a:p>
            <a:pPr marL="0" indent="0" algn="just">
              <a:buNone/>
            </a:pPr>
            <a:endParaRPr lang="en-US" dirty="0">
              <a:solidFill>
                <a:schemeClr val="accent1">
                  <a:lumMod val="75000"/>
                </a:schemeClr>
              </a:solidFill>
              <a:latin typeface="Ubuntu" panose="020B0504030602030204" pitchFamily="34" charset="0"/>
            </a:endParaRPr>
          </a:p>
          <a:p>
            <a:pPr marL="0" indent="0" algn="just">
              <a:buNone/>
            </a:pPr>
            <a:endParaRPr lang="en-GB" dirty="0">
              <a:solidFill>
                <a:schemeClr val="accent1">
                  <a:lumMod val="75000"/>
                </a:schemeClr>
              </a:solidFill>
              <a:latin typeface="Ubuntu" panose="020B0504030602030204" pitchFamily="34" charset="0"/>
            </a:endParaRPr>
          </a:p>
          <a:p>
            <a:pPr marL="0" indent="0" algn="just">
              <a:buNone/>
            </a:pPr>
            <a:endParaRPr lang="en-GB" dirty="0">
              <a:solidFill>
                <a:schemeClr val="accent1">
                  <a:lumMod val="75000"/>
                </a:schemeClr>
              </a:solidFill>
              <a:latin typeface="Ubuntu" panose="020B0504030602030204" pitchFamily="34" charset="0"/>
            </a:endParaRPr>
          </a:p>
        </p:txBody>
      </p:sp>
    </p:spTree>
    <p:extLst>
      <p:ext uri="{BB962C8B-B14F-4D97-AF65-F5344CB8AC3E}">
        <p14:creationId xmlns:p14="http://schemas.microsoft.com/office/powerpoint/2010/main" val="22528999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674167" y="135900"/>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EOQUANT</a:t>
            </a:r>
          </a:p>
        </p:txBody>
      </p:sp>
      <p:sp>
        <p:nvSpPr>
          <p:cNvPr id="3" name="TextBox 2">
            <a:extLst>
              <a:ext uri="{FF2B5EF4-FFF2-40B4-BE49-F238E27FC236}">
                <a16:creationId xmlns:a16="http://schemas.microsoft.com/office/drawing/2014/main" id="{29A52843-EBCD-0370-3175-33775A73EA69}"/>
              </a:ext>
            </a:extLst>
          </p:cNvPr>
          <p:cNvSpPr txBox="1"/>
          <p:nvPr/>
        </p:nvSpPr>
        <p:spPr>
          <a:xfrm>
            <a:off x="871740" y="618766"/>
            <a:ext cx="7178031" cy="3754874"/>
          </a:xfrm>
          <a:prstGeom prst="rect">
            <a:avLst/>
          </a:prstGeom>
          <a:noFill/>
        </p:spPr>
        <p:txBody>
          <a:bodyPr wrap="square">
            <a:spAutoFit/>
          </a:bodyPr>
          <a:lstStyle/>
          <a:p>
            <a:pPr marL="0" indent="0" algn="just">
              <a:buNone/>
            </a:pPr>
            <a:r>
              <a:rPr lang="en-GB" sz="1600" dirty="0">
                <a:solidFill>
                  <a:schemeClr val="accent1">
                    <a:lumMod val="75000"/>
                  </a:schemeClr>
                </a:solidFill>
                <a:latin typeface="Segoe UI Semilight" panose="020B0402040204020203" pitchFamily="34" charset="0"/>
                <a:cs typeface="Segoe UI Semilight" panose="020B0402040204020203" pitchFamily="34" charset="0"/>
              </a:rPr>
              <a:t>Key generation:</a:t>
            </a:r>
          </a:p>
          <a:p>
            <a:pPr marL="0" indent="0" algn="just">
              <a:buNone/>
            </a:pPr>
            <a:endParaRPr lang="en-GB" sz="16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US" sz="1600" dirty="0">
                <a:solidFill>
                  <a:schemeClr val="accent1">
                    <a:lumMod val="75000"/>
                  </a:schemeClr>
                </a:solidFill>
                <a:latin typeface="Segoe UI Semilight" panose="020B0402040204020203" pitchFamily="34" charset="0"/>
                <a:cs typeface="Segoe UI Semilight" panose="020B0402040204020203" pitchFamily="34" charset="0"/>
              </a:rPr>
              <a:t>The availability of key generating “objects” to be chosen randomly is practically unlimited – eligible Information Carriers include text, video, images, web site elements, excerpts of TV reports or live performances, medical means, chemical compounds and any element with a clear information structure.</a:t>
            </a:r>
          </a:p>
          <a:p>
            <a:pPr marL="0" indent="0" algn="just">
              <a:buNone/>
            </a:pPr>
            <a:endParaRPr lang="en-GB" sz="1600" dirty="0">
              <a:solidFill>
                <a:schemeClr val="accent1">
                  <a:lumMod val="75000"/>
                </a:schemeClr>
              </a:solidFill>
              <a:latin typeface="Segoe UI Semilight" panose="020B0402040204020203" pitchFamily="34" charset="0"/>
              <a:cs typeface="Segoe UI Semilight" panose="020B0402040204020203" pitchFamily="34" charset="0"/>
            </a:endParaRPr>
          </a:p>
          <a:p>
            <a:pPr marL="0" indent="0" algn="just">
              <a:buNone/>
            </a:pPr>
            <a:r>
              <a:rPr lang="en-US" sz="1600" dirty="0">
                <a:solidFill>
                  <a:schemeClr val="accent1">
                    <a:lumMod val="75000"/>
                  </a:schemeClr>
                </a:solidFill>
                <a:latin typeface="Segoe UI Semilight" panose="020B0402040204020203" pitchFamily="34" charset="0"/>
                <a:cs typeface="Segoe UI Semilight" panose="020B0402040204020203" pitchFamily="34" charset="0"/>
              </a:rPr>
              <a:t>The random generation of keys can also be based on the utilization of physical generators of pulse noise, apparatus fluctuations of the devices / pink noise, or program generated white noise.</a:t>
            </a:r>
            <a:endParaRPr lang="en-GB" sz="1600" dirty="0">
              <a:solidFill>
                <a:schemeClr val="accent1">
                  <a:lumMod val="75000"/>
                </a:schemeClr>
              </a:solidFill>
              <a:latin typeface="Segoe UI Semilight" panose="020B0402040204020203" pitchFamily="34" charset="0"/>
              <a:cs typeface="Segoe UI Semilight" panose="020B0402040204020203" pitchFamily="34" charset="0"/>
            </a:endParaRPr>
          </a:p>
          <a:p>
            <a:pPr marL="0" indent="0" algn="just">
              <a:buNone/>
            </a:pPr>
            <a:endParaRPr lang="en-GB" sz="1600" dirty="0">
              <a:solidFill>
                <a:schemeClr val="accent1">
                  <a:lumMod val="75000"/>
                </a:schemeClr>
              </a:solidFill>
              <a:latin typeface="Segoe UI Semilight" panose="020B0402040204020203" pitchFamily="34" charset="0"/>
              <a:cs typeface="Segoe UI Semilight" panose="020B0402040204020203" pitchFamily="34" charset="0"/>
            </a:endParaRPr>
          </a:p>
          <a:p>
            <a:pPr algn="just"/>
            <a:r>
              <a:rPr lang="en-US" sz="1600" dirty="0">
                <a:solidFill>
                  <a:schemeClr val="accent1">
                    <a:lumMod val="75000"/>
                  </a:schemeClr>
                </a:solidFill>
                <a:latin typeface="Segoe UI Semilight" panose="020B0402040204020203" pitchFamily="34" charset="0"/>
                <a:cs typeface="Segoe UI Semilight" panose="020B0402040204020203" pitchFamily="34" charset="0"/>
              </a:rPr>
              <a:t>Encryption keys have a different length from that of the encrypted message. It is thus possible to use an LSK-type key with a length of over 2.5TB without it ever affecting the speed of the conversions performed.</a:t>
            </a:r>
          </a:p>
          <a:p>
            <a:pPr marL="0" indent="0" algn="just">
              <a:buNone/>
            </a:pPr>
            <a:endParaRPr lang="en-GB" sz="1400" dirty="0">
              <a:latin typeface="Ubuntu" panose="020B0504030602030204" pitchFamily="34" charset="0"/>
            </a:endParaRPr>
          </a:p>
        </p:txBody>
      </p:sp>
    </p:spTree>
    <p:extLst>
      <p:ext uri="{BB962C8B-B14F-4D97-AF65-F5344CB8AC3E}">
        <p14:creationId xmlns:p14="http://schemas.microsoft.com/office/powerpoint/2010/main" val="25309195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cxnSp>
        <p:nvCxnSpPr>
          <p:cNvPr id="120" name="Google Shape;120;p18"/>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21" name="Google Shape;121;p18"/>
          <p:cNvCxnSpPr/>
          <p:nvPr/>
        </p:nvCxnSpPr>
        <p:spPr>
          <a:xfrm flipH="1">
            <a:off x="7451750" y="1445591"/>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22" name="Google Shape;122;p18"/>
          <p:cNvCxnSpPr>
            <a:cxnSpLocks/>
          </p:cNvCxnSpPr>
          <p:nvPr/>
        </p:nvCxnSpPr>
        <p:spPr>
          <a:xfrm rot="10800000">
            <a:off x="7601250" y="2099481"/>
            <a:ext cx="998100" cy="98100"/>
          </a:xfrm>
          <a:prstGeom prst="straightConnector1">
            <a:avLst/>
          </a:prstGeom>
          <a:noFill/>
          <a:ln w="9525" cap="flat" cmpd="sng">
            <a:solidFill>
              <a:srgbClr val="CFD8DC"/>
            </a:solidFill>
            <a:prstDash val="solid"/>
            <a:round/>
            <a:headEnd type="none" w="med" len="med"/>
            <a:tailEnd type="none" w="med" len="med"/>
          </a:ln>
        </p:spPr>
      </p:cxnSp>
      <p:pic>
        <p:nvPicPr>
          <p:cNvPr id="5" name="Picture 4">
            <a:extLst>
              <a:ext uri="{FF2B5EF4-FFF2-40B4-BE49-F238E27FC236}">
                <a16:creationId xmlns:a16="http://schemas.microsoft.com/office/drawing/2014/main" id="{F33B1165-731C-D313-DF9A-353D7EF96BDD}"/>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F725A59A-5475-32D7-E13B-C715A9E44319}"/>
              </a:ext>
            </a:extLst>
          </p:cNvPr>
          <p:cNvPicPr>
            <a:picLocks noChangeAspect="1"/>
          </p:cNvPicPr>
          <p:nvPr/>
        </p:nvPicPr>
        <p:blipFill>
          <a:blip r:embed="rId4"/>
          <a:stretch>
            <a:fillRect/>
          </a:stretch>
        </p:blipFill>
        <p:spPr>
          <a:xfrm>
            <a:off x="8079171" y="4266217"/>
            <a:ext cx="773884" cy="718075"/>
          </a:xfrm>
          <a:prstGeom prst="rect">
            <a:avLst/>
          </a:prstGeom>
        </p:spPr>
      </p:pic>
      <p:sp>
        <p:nvSpPr>
          <p:cNvPr id="7" name="TextBox 6">
            <a:extLst>
              <a:ext uri="{FF2B5EF4-FFF2-40B4-BE49-F238E27FC236}">
                <a16:creationId xmlns:a16="http://schemas.microsoft.com/office/drawing/2014/main" id="{E74FB1B2-7542-FAF3-825A-B15EFB9BCBFB}"/>
              </a:ext>
            </a:extLst>
          </p:cNvPr>
          <p:cNvSpPr txBox="1"/>
          <p:nvPr/>
        </p:nvSpPr>
        <p:spPr>
          <a:xfrm>
            <a:off x="674167" y="135900"/>
            <a:ext cx="7346205" cy="523220"/>
          </a:xfrm>
          <a:prstGeom prst="rect">
            <a:avLst/>
          </a:prstGeom>
          <a:noFill/>
        </p:spPr>
        <p:txBody>
          <a:bodyPr wrap="square" rtlCol="0">
            <a:spAutoFit/>
          </a:bodyPr>
          <a:lstStyle/>
          <a:p>
            <a:pPr algn="ctr"/>
            <a:r>
              <a:rPr lang="en-US" sz="2800" dirty="0">
                <a:solidFill>
                  <a:schemeClr val="bg1">
                    <a:lumMod val="50000"/>
                  </a:schemeClr>
                </a:solidFill>
                <a:latin typeface="Segoe UI Semilight" panose="020B0402040204020203" pitchFamily="34" charset="0"/>
                <a:cs typeface="Segoe UI Semilight" panose="020B0402040204020203" pitchFamily="34" charset="0"/>
              </a:rPr>
              <a:t>EOQUANT</a:t>
            </a:r>
          </a:p>
        </p:txBody>
      </p:sp>
      <p:sp>
        <p:nvSpPr>
          <p:cNvPr id="3" name="TextBox 2">
            <a:extLst>
              <a:ext uri="{FF2B5EF4-FFF2-40B4-BE49-F238E27FC236}">
                <a16:creationId xmlns:a16="http://schemas.microsoft.com/office/drawing/2014/main" id="{29A52843-EBCD-0370-3175-33775A73EA69}"/>
              </a:ext>
            </a:extLst>
          </p:cNvPr>
          <p:cNvSpPr txBox="1"/>
          <p:nvPr/>
        </p:nvSpPr>
        <p:spPr>
          <a:xfrm>
            <a:off x="871740" y="944226"/>
            <a:ext cx="7178031" cy="830997"/>
          </a:xfrm>
          <a:prstGeom prst="rect">
            <a:avLst/>
          </a:prstGeom>
          <a:noFill/>
        </p:spPr>
        <p:txBody>
          <a:bodyPr wrap="square">
            <a:spAutoFit/>
          </a:bodyPr>
          <a:lstStyle/>
          <a:p>
            <a:pPr marL="0" indent="0" algn="just">
              <a:buNone/>
            </a:pPr>
            <a:r>
              <a:rPr lang="en-GB" sz="1600" dirty="0">
                <a:solidFill>
                  <a:schemeClr val="bg1">
                    <a:lumMod val="65000"/>
                  </a:schemeClr>
                </a:solidFill>
                <a:latin typeface="Segoe UI Semilight" panose="020B0402040204020203" pitchFamily="34" charset="0"/>
                <a:cs typeface="Segoe UI Semilight" panose="020B0402040204020203" pitchFamily="34" charset="0"/>
              </a:rPr>
              <a:t>Quantum effect description:</a:t>
            </a:r>
          </a:p>
          <a:p>
            <a:pPr marL="0" indent="0" algn="just">
              <a:buNone/>
            </a:pPr>
            <a:endParaRPr lang="en-GB" sz="1600" dirty="0">
              <a:solidFill>
                <a:schemeClr val="accent1">
                  <a:lumMod val="75000"/>
                </a:schemeClr>
              </a:solidFill>
              <a:latin typeface="Segoe UI Semilight" panose="020B0402040204020203" pitchFamily="34" charset="0"/>
              <a:cs typeface="Segoe UI Semilight" panose="020B0402040204020203" pitchFamily="34" charset="0"/>
            </a:endParaRPr>
          </a:p>
          <a:p>
            <a:pPr marL="0" indent="0" algn="just">
              <a:buNone/>
            </a:pPr>
            <a:endParaRPr lang="en-GB" sz="1600" dirty="0">
              <a:solidFill>
                <a:schemeClr val="accent1">
                  <a:lumMod val="75000"/>
                </a:schemeClr>
              </a:solidFill>
              <a:latin typeface="Segoe UI Semilight" panose="020B0402040204020203" pitchFamily="34" charset="0"/>
              <a:cs typeface="Segoe UI Semilight" panose="020B0402040204020203" pitchFamily="34" charset="0"/>
            </a:endParaRPr>
          </a:p>
        </p:txBody>
      </p:sp>
      <p:sp>
        <p:nvSpPr>
          <p:cNvPr id="2" name="Content Placeholder 2">
            <a:extLst>
              <a:ext uri="{FF2B5EF4-FFF2-40B4-BE49-F238E27FC236}">
                <a16:creationId xmlns:a16="http://schemas.microsoft.com/office/drawing/2014/main" id="{A778A508-68B8-8ADC-C530-81D7D86CA364}"/>
              </a:ext>
            </a:extLst>
          </p:cNvPr>
          <p:cNvSpPr txBox="1">
            <a:spLocks/>
          </p:cNvSpPr>
          <p:nvPr/>
        </p:nvSpPr>
        <p:spPr>
          <a:xfrm>
            <a:off x="871740" y="1475448"/>
            <a:ext cx="3955954" cy="3276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1400" dirty="0">
                <a:solidFill>
                  <a:schemeClr val="accent1">
                    <a:lumMod val="75000"/>
                  </a:schemeClr>
                </a:solidFill>
                <a:latin typeface="Segoe UI Semilight" panose="020B0402040204020203" pitchFamily="34" charset="0"/>
                <a:cs typeface="Segoe UI Semilight" panose="020B0402040204020203" pitchFamily="34" charset="0"/>
              </a:rPr>
              <a:t>When utilizing this effect – the information is transmitted in small pieces with no granularity or length variability restrictions.</a:t>
            </a:r>
          </a:p>
          <a:p>
            <a:pPr marL="0" indent="0" algn="just">
              <a:buNone/>
            </a:pPr>
            <a:r>
              <a:rPr lang="en-US" sz="1400" dirty="0">
                <a:solidFill>
                  <a:schemeClr val="accent1">
                    <a:lumMod val="75000"/>
                  </a:schemeClr>
                </a:solidFill>
                <a:latin typeface="Segoe UI Semilight" panose="020B0402040204020203" pitchFamily="34" charset="0"/>
                <a:cs typeface="Segoe UI Semilight" panose="020B0402040204020203" pitchFamily="34" charset="0"/>
              </a:rPr>
              <a:t>The secret keys are part of the transmitted “quants”.</a:t>
            </a:r>
          </a:p>
          <a:p>
            <a:pPr marL="0" indent="0" algn="just">
              <a:buNone/>
            </a:pPr>
            <a:r>
              <a:rPr lang="en-US" sz="1400" dirty="0">
                <a:solidFill>
                  <a:schemeClr val="accent1">
                    <a:lumMod val="75000"/>
                  </a:schemeClr>
                </a:solidFill>
                <a:latin typeface="Segoe UI Semilight" panose="020B0402040204020203" pitchFamily="34" charset="0"/>
                <a:cs typeface="Segoe UI Semilight" panose="020B0402040204020203" pitchFamily="34" charset="0"/>
              </a:rPr>
              <a:t>The secret/critical information is transmitted together with “trivial” data pieces.</a:t>
            </a:r>
          </a:p>
          <a:p>
            <a:pPr marL="0" indent="0" algn="just">
              <a:buNone/>
            </a:pPr>
            <a:r>
              <a:rPr lang="en-US" sz="1400" dirty="0">
                <a:solidFill>
                  <a:schemeClr val="accent1">
                    <a:lumMod val="75000"/>
                  </a:schemeClr>
                </a:solidFill>
                <a:latin typeface="Segoe UI Semilight" panose="020B0402040204020203" pitchFamily="34" charset="0"/>
                <a:cs typeface="Segoe UI Semilight" panose="020B0402040204020203" pitchFamily="34" charset="0"/>
              </a:rPr>
              <a:t>The yellow key is “imaginary” – boosts the dimensionality of the crypto analysis resilience and enables a broad spectrum of disinformation activities.</a:t>
            </a:r>
          </a:p>
        </p:txBody>
      </p:sp>
      <p:pic>
        <p:nvPicPr>
          <p:cNvPr id="4" name="Picture 3">
            <a:extLst>
              <a:ext uri="{FF2B5EF4-FFF2-40B4-BE49-F238E27FC236}">
                <a16:creationId xmlns:a16="http://schemas.microsoft.com/office/drawing/2014/main" id="{8468E3A5-A18B-09FA-ED96-2378CD9F7C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9594" y="1297753"/>
            <a:ext cx="3645805" cy="2538070"/>
          </a:xfrm>
          <a:prstGeom prst="rect">
            <a:avLst/>
          </a:prstGeom>
        </p:spPr>
      </p:pic>
    </p:spTree>
    <p:extLst>
      <p:ext uri="{BB962C8B-B14F-4D97-AF65-F5344CB8AC3E}">
        <p14:creationId xmlns:p14="http://schemas.microsoft.com/office/powerpoint/2010/main" val="2961862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8"/>
          <p:cNvSpPr txBox="1">
            <a:spLocks noGrp="1"/>
          </p:cNvSpPr>
          <p:nvPr>
            <p:ph type="ctrTitle"/>
          </p:nvPr>
        </p:nvSpPr>
        <p:spPr>
          <a:xfrm>
            <a:off x="577382" y="1411950"/>
            <a:ext cx="7582476"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err="1">
                <a:latin typeface="Segoe UI Semilight" panose="020B0402040204020203" pitchFamily="34" charset="0"/>
                <a:cs typeface="Segoe UI Semilight" panose="020B0402040204020203" pitchFamily="34" charset="0"/>
              </a:rPr>
              <a:t>Crypthor</a:t>
            </a:r>
            <a:r>
              <a:rPr lang="en-US" dirty="0">
                <a:latin typeface="Segoe UI Semilight" panose="020B0402040204020203" pitchFamily="34" charset="0"/>
                <a:cs typeface="Segoe UI Semilight" panose="020B0402040204020203" pitchFamily="34" charset="0"/>
              </a:rPr>
              <a:t> around the globe</a:t>
            </a:r>
            <a:endParaRPr dirty="0">
              <a:latin typeface="Segoe UI Semilight" panose="020B0402040204020203" pitchFamily="34" charset="0"/>
              <a:cs typeface="Segoe UI Semilight" panose="020B0402040204020203" pitchFamily="34" charset="0"/>
            </a:endParaRPr>
          </a:p>
        </p:txBody>
      </p:sp>
      <p:sp>
        <p:nvSpPr>
          <p:cNvPr id="419" name="Google Shape;419;p38"/>
          <p:cNvSpPr txBox="1">
            <a:spLocks noGrp="1"/>
          </p:cNvSpPr>
          <p:nvPr>
            <p:ph type="subTitle" idx="1"/>
          </p:nvPr>
        </p:nvSpPr>
        <p:spPr>
          <a:xfrm>
            <a:off x="2484860" y="2833280"/>
            <a:ext cx="5832600" cy="7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a:latin typeface="Segoe UI Semilight" panose="020B0402040204020203" pitchFamily="34" charset="0"/>
                <a:cs typeface="Segoe UI Semilight" panose="020B0402040204020203" pitchFamily="34" charset="0"/>
              </a:rPr>
              <a:t>Our market pressence…</a:t>
            </a:r>
            <a:endParaRPr sz="2800" dirty="0">
              <a:latin typeface="Segoe UI Semilight" panose="020B0402040204020203" pitchFamily="34" charset="0"/>
              <a:cs typeface="Segoe UI Semilight" panose="020B0402040204020203" pitchFamily="34" charset="0"/>
            </a:endParaRPr>
          </a:p>
        </p:txBody>
      </p:sp>
      <p:pic>
        <p:nvPicPr>
          <p:cNvPr id="2" name="Picture 1">
            <a:extLst>
              <a:ext uri="{FF2B5EF4-FFF2-40B4-BE49-F238E27FC236}">
                <a16:creationId xmlns:a16="http://schemas.microsoft.com/office/drawing/2014/main" id="{07A326A7-CD4A-34CE-311D-2D68AC1997B5}"/>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3" name="Picture 2">
            <a:extLst>
              <a:ext uri="{FF2B5EF4-FFF2-40B4-BE49-F238E27FC236}">
                <a16:creationId xmlns:a16="http://schemas.microsoft.com/office/drawing/2014/main" id="{A7A79A10-2DD1-BBD4-0F6A-4148013C6FBB}"/>
              </a:ext>
            </a:extLst>
          </p:cNvPr>
          <p:cNvPicPr>
            <a:picLocks noChangeAspect="1"/>
          </p:cNvPicPr>
          <p:nvPr/>
        </p:nvPicPr>
        <p:blipFill>
          <a:blip r:embed="rId4"/>
          <a:stretch>
            <a:fillRect/>
          </a:stretch>
        </p:blipFill>
        <p:spPr>
          <a:xfrm>
            <a:off x="8210904" y="4335958"/>
            <a:ext cx="773884" cy="718075"/>
          </a:xfrm>
          <a:prstGeom prst="rect">
            <a:avLst/>
          </a:prstGeom>
        </p:spPr>
      </p:pic>
    </p:spTree>
    <p:extLst>
      <p:ext uri="{BB962C8B-B14F-4D97-AF65-F5344CB8AC3E}">
        <p14:creationId xmlns:p14="http://schemas.microsoft.com/office/powerpoint/2010/main" val="38515123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6"/>
          <p:cNvSpPr/>
          <p:nvPr/>
        </p:nvSpPr>
        <p:spPr>
          <a:xfrm>
            <a:off x="606363" y="1017673"/>
            <a:ext cx="8001594" cy="3683660"/>
          </a:xfrm>
          <a:custGeom>
            <a:avLst/>
            <a:gdLst/>
            <a:ahLst/>
            <a:cxnLst/>
            <a:rect l="l" t="t" r="r" b="b"/>
            <a:pathLst>
              <a:path w="285750" h="136125" extrusionOk="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6"/>
          <p:cNvSpPr txBox="1">
            <a:spLocks noGrp="1"/>
          </p:cNvSpPr>
          <p:nvPr>
            <p:ph type="title"/>
          </p:nvPr>
        </p:nvSpPr>
        <p:spPr>
          <a:xfrm>
            <a:off x="305703" y="51706"/>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err="1"/>
              <a:t>Crypthor’s</a:t>
            </a:r>
            <a:r>
              <a:rPr lang="en-US" dirty="0"/>
              <a:t> market presence:</a:t>
            </a:r>
            <a:endParaRPr dirty="0"/>
          </a:p>
        </p:txBody>
      </p:sp>
      <p:grpSp>
        <p:nvGrpSpPr>
          <p:cNvPr id="224" name="Google Shape;224;p26"/>
          <p:cNvGrpSpPr/>
          <p:nvPr/>
        </p:nvGrpSpPr>
        <p:grpSpPr>
          <a:xfrm>
            <a:off x="1611183" y="1972549"/>
            <a:ext cx="175959" cy="180333"/>
            <a:chOff x="1099739" y="2152849"/>
            <a:chExt cx="175959" cy="180333"/>
          </a:xfrm>
        </p:grpSpPr>
        <p:sp>
          <p:nvSpPr>
            <p:cNvPr id="225" name="Google Shape;225;p26"/>
            <p:cNvSpPr/>
            <p:nvPr/>
          </p:nvSpPr>
          <p:spPr>
            <a:xfrm>
              <a:off x="1099739" y="2152849"/>
              <a:ext cx="175959" cy="180333"/>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6"/>
            <p:cNvSpPr/>
            <p:nvPr/>
          </p:nvSpPr>
          <p:spPr>
            <a:xfrm>
              <a:off x="1134899" y="2188882"/>
              <a:ext cx="105575" cy="10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26"/>
          <p:cNvGrpSpPr/>
          <p:nvPr/>
        </p:nvGrpSpPr>
        <p:grpSpPr>
          <a:xfrm>
            <a:off x="4160299" y="2288164"/>
            <a:ext cx="176100" cy="180300"/>
            <a:chOff x="2677414" y="3615099"/>
            <a:chExt cx="176100" cy="180300"/>
          </a:xfrm>
        </p:grpSpPr>
        <p:sp>
          <p:nvSpPr>
            <p:cNvPr id="229" name="Google Shape;229;p26"/>
            <p:cNvSpPr/>
            <p:nvPr/>
          </p:nvSpPr>
          <p:spPr>
            <a:xfrm>
              <a:off x="2677414" y="3615099"/>
              <a:ext cx="176100" cy="180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6"/>
            <p:cNvSpPr/>
            <p:nvPr/>
          </p:nvSpPr>
          <p:spPr>
            <a:xfrm>
              <a:off x="2712574" y="3651132"/>
              <a:ext cx="105600" cy="108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1" name="Google Shape;231;p26"/>
          <p:cNvGrpSpPr/>
          <p:nvPr/>
        </p:nvGrpSpPr>
        <p:grpSpPr>
          <a:xfrm>
            <a:off x="4107589" y="1698162"/>
            <a:ext cx="176100" cy="180300"/>
            <a:chOff x="3549639" y="1667749"/>
            <a:chExt cx="176100" cy="180300"/>
          </a:xfrm>
        </p:grpSpPr>
        <p:sp>
          <p:nvSpPr>
            <p:cNvPr id="232" name="Google Shape;232;p26"/>
            <p:cNvSpPr/>
            <p:nvPr/>
          </p:nvSpPr>
          <p:spPr>
            <a:xfrm>
              <a:off x="3549639" y="1667749"/>
              <a:ext cx="176100" cy="180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6"/>
            <p:cNvSpPr/>
            <p:nvPr/>
          </p:nvSpPr>
          <p:spPr>
            <a:xfrm>
              <a:off x="3584799" y="1703782"/>
              <a:ext cx="105600" cy="108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26"/>
          <p:cNvGrpSpPr/>
          <p:nvPr/>
        </p:nvGrpSpPr>
        <p:grpSpPr>
          <a:xfrm>
            <a:off x="4572000" y="3838205"/>
            <a:ext cx="176100" cy="180300"/>
            <a:chOff x="4139664" y="3659974"/>
            <a:chExt cx="176100" cy="180300"/>
          </a:xfrm>
        </p:grpSpPr>
        <p:sp>
          <p:nvSpPr>
            <p:cNvPr id="235" name="Google Shape;235;p26"/>
            <p:cNvSpPr/>
            <p:nvPr/>
          </p:nvSpPr>
          <p:spPr>
            <a:xfrm>
              <a:off x="4139664" y="3659974"/>
              <a:ext cx="176100" cy="180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6"/>
            <p:cNvSpPr/>
            <p:nvPr/>
          </p:nvSpPr>
          <p:spPr>
            <a:xfrm>
              <a:off x="4174824" y="3696007"/>
              <a:ext cx="105600" cy="108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7" name="Google Shape;237;p26"/>
          <p:cNvGrpSpPr/>
          <p:nvPr/>
        </p:nvGrpSpPr>
        <p:grpSpPr>
          <a:xfrm>
            <a:off x="4957537" y="2152882"/>
            <a:ext cx="176100" cy="180300"/>
            <a:chOff x="6127814" y="1871999"/>
            <a:chExt cx="176100" cy="180300"/>
          </a:xfrm>
        </p:grpSpPr>
        <p:sp>
          <p:nvSpPr>
            <p:cNvPr id="238" name="Google Shape;238;p26"/>
            <p:cNvSpPr/>
            <p:nvPr/>
          </p:nvSpPr>
          <p:spPr>
            <a:xfrm>
              <a:off x="6127814" y="1871999"/>
              <a:ext cx="176100" cy="180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6"/>
            <p:cNvSpPr/>
            <p:nvPr/>
          </p:nvSpPr>
          <p:spPr>
            <a:xfrm>
              <a:off x="6162974" y="1908032"/>
              <a:ext cx="105600" cy="108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 name="Google Shape;240;p26"/>
          <p:cNvGrpSpPr/>
          <p:nvPr/>
        </p:nvGrpSpPr>
        <p:grpSpPr>
          <a:xfrm>
            <a:off x="5566114" y="1423775"/>
            <a:ext cx="176100" cy="180300"/>
            <a:chOff x="6602389" y="3355174"/>
            <a:chExt cx="176100" cy="180300"/>
          </a:xfrm>
        </p:grpSpPr>
        <p:sp>
          <p:nvSpPr>
            <p:cNvPr id="241" name="Google Shape;241;p26"/>
            <p:cNvSpPr/>
            <p:nvPr/>
          </p:nvSpPr>
          <p:spPr>
            <a:xfrm>
              <a:off x="6602389" y="3355174"/>
              <a:ext cx="176100" cy="180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6"/>
            <p:cNvSpPr/>
            <p:nvPr/>
          </p:nvSpPr>
          <p:spPr>
            <a:xfrm>
              <a:off x="6637549" y="3391207"/>
              <a:ext cx="105600" cy="108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a:extLst>
              <a:ext uri="{FF2B5EF4-FFF2-40B4-BE49-F238E27FC236}">
                <a16:creationId xmlns:a16="http://schemas.microsoft.com/office/drawing/2014/main" id="{0E2087A9-4D61-FA83-AE43-7CE737FC0D0F}"/>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3" name="Picture 2">
            <a:extLst>
              <a:ext uri="{FF2B5EF4-FFF2-40B4-BE49-F238E27FC236}">
                <a16:creationId xmlns:a16="http://schemas.microsoft.com/office/drawing/2014/main" id="{82B33EF6-A808-78B1-69A5-B6A4D12A3310}"/>
              </a:ext>
            </a:extLst>
          </p:cNvPr>
          <p:cNvPicPr>
            <a:picLocks noChangeAspect="1"/>
          </p:cNvPicPr>
          <p:nvPr/>
        </p:nvPicPr>
        <p:blipFill>
          <a:blip r:embed="rId4"/>
          <a:stretch>
            <a:fillRect/>
          </a:stretch>
        </p:blipFill>
        <p:spPr>
          <a:xfrm>
            <a:off x="8226402" y="4328209"/>
            <a:ext cx="773884" cy="718075"/>
          </a:xfrm>
          <a:prstGeom prst="rect">
            <a:avLst/>
          </a:prstGeom>
        </p:spPr>
      </p:pic>
      <p:grpSp>
        <p:nvGrpSpPr>
          <p:cNvPr id="4" name="Google Shape;234;p26">
            <a:extLst>
              <a:ext uri="{FF2B5EF4-FFF2-40B4-BE49-F238E27FC236}">
                <a16:creationId xmlns:a16="http://schemas.microsoft.com/office/drawing/2014/main" id="{DCFE2995-73BD-977F-1774-8A46EB8667C8}"/>
              </a:ext>
            </a:extLst>
          </p:cNvPr>
          <p:cNvGrpSpPr/>
          <p:nvPr/>
        </p:nvGrpSpPr>
        <p:grpSpPr>
          <a:xfrm>
            <a:off x="6190448" y="2265296"/>
            <a:ext cx="176100" cy="180300"/>
            <a:chOff x="4139664" y="3659974"/>
            <a:chExt cx="176100" cy="180300"/>
          </a:xfrm>
        </p:grpSpPr>
        <p:sp>
          <p:nvSpPr>
            <p:cNvPr id="5" name="Google Shape;235;p26">
              <a:extLst>
                <a:ext uri="{FF2B5EF4-FFF2-40B4-BE49-F238E27FC236}">
                  <a16:creationId xmlns:a16="http://schemas.microsoft.com/office/drawing/2014/main" id="{2DF39D02-F56A-302C-23DC-0C6395E133AB}"/>
                </a:ext>
              </a:extLst>
            </p:cNvPr>
            <p:cNvSpPr/>
            <p:nvPr/>
          </p:nvSpPr>
          <p:spPr>
            <a:xfrm>
              <a:off x="4139664" y="3659974"/>
              <a:ext cx="176100" cy="180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36;p26">
              <a:extLst>
                <a:ext uri="{FF2B5EF4-FFF2-40B4-BE49-F238E27FC236}">
                  <a16:creationId xmlns:a16="http://schemas.microsoft.com/office/drawing/2014/main" id="{74664301-3597-77C9-1D44-364E746B848B}"/>
                </a:ext>
              </a:extLst>
            </p:cNvPr>
            <p:cNvSpPr/>
            <p:nvPr/>
          </p:nvSpPr>
          <p:spPr>
            <a:xfrm>
              <a:off x="4174824" y="3696007"/>
              <a:ext cx="105600" cy="108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37;p26">
            <a:extLst>
              <a:ext uri="{FF2B5EF4-FFF2-40B4-BE49-F238E27FC236}">
                <a16:creationId xmlns:a16="http://schemas.microsoft.com/office/drawing/2014/main" id="{6B2AE409-7F3C-8547-CBA8-D80FD7BF42B2}"/>
              </a:ext>
            </a:extLst>
          </p:cNvPr>
          <p:cNvGrpSpPr/>
          <p:nvPr/>
        </p:nvGrpSpPr>
        <p:grpSpPr>
          <a:xfrm>
            <a:off x="4582997" y="1886833"/>
            <a:ext cx="176100" cy="180300"/>
            <a:chOff x="6127814" y="1871999"/>
            <a:chExt cx="176100" cy="180300"/>
          </a:xfrm>
          <a:solidFill>
            <a:srgbClr val="C00000"/>
          </a:solidFill>
        </p:grpSpPr>
        <p:sp>
          <p:nvSpPr>
            <p:cNvPr id="9" name="Google Shape;238;p26">
              <a:extLst>
                <a:ext uri="{FF2B5EF4-FFF2-40B4-BE49-F238E27FC236}">
                  <a16:creationId xmlns:a16="http://schemas.microsoft.com/office/drawing/2014/main" id="{FED8A644-D2AF-8D18-3574-CF9AF8A310BD}"/>
                </a:ext>
              </a:extLst>
            </p:cNvPr>
            <p:cNvSpPr/>
            <p:nvPr/>
          </p:nvSpPr>
          <p:spPr>
            <a:xfrm>
              <a:off x="6127814" y="1871999"/>
              <a:ext cx="176100" cy="180300"/>
            </a:xfrm>
            <a:prstGeom prst="ellipse">
              <a:avLst/>
            </a:prstGeom>
            <a:grp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39;p26">
              <a:extLst>
                <a:ext uri="{FF2B5EF4-FFF2-40B4-BE49-F238E27FC236}">
                  <a16:creationId xmlns:a16="http://schemas.microsoft.com/office/drawing/2014/main" id="{53325B1F-BA16-3FBE-08C2-F8E44A10132C}"/>
                </a:ext>
              </a:extLst>
            </p:cNvPr>
            <p:cNvSpPr/>
            <p:nvPr/>
          </p:nvSpPr>
          <p:spPr>
            <a:xfrm>
              <a:off x="6162974" y="1908032"/>
              <a:ext cx="105600" cy="1083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TextBox 10">
            <a:extLst>
              <a:ext uri="{FF2B5EF4-FFF2-40B4-BE49-F238E27FC236}">
                <a16:creationId xmlns:a16="http://schemas.microsoft.com/office/drawing/2014/main" id="{5C21E6BD-BD28-C955-4529-5584B05B73FE}"/>
              </a:ext>
            </a:extLst>
          </p:cNvPr>
          <p:cNvSpPr txBox="1"/>
          <p:nvPr/>
        </p:nvSpPr>
        <p:spPr>
          <a:xfrm>
            <a:off x="6699372" y="93122"/>
            <a:ext cx="3399012" cy="1021883"/>
          </a:xfrm>
          <a:prstGeom prst="rect">
            <a:avLst/>
          </a:prstGeom>
          <a:noFill/>
        </p:spPr>
        <p:txBody>
          <a:bodyPr wrap="square" rtlCol="0">
            <a:spAutoFit/>
          </a:bodyPr>
          <a:lstStyle/>
          <a:p>
            <a:pPr algn="just">
              <a:lnSpc>
                <a:spcPct val="150000"/>
              </a:lnSpc>
            </a:pPr>
            <a:r>
              <a:rPr lang="en-US" dirty="0">
                <a:solidFill>
                  <a:schemeClr val="accent1">
                    <a:lumMod val="75000"/>
                  </a:schemeClr>
                </a:solidFill>
              </a:rPr>
              <a:t>Legend:</a:t>
            </a:r>
          </a:p>
          <a:p>
            <a:pPr algn="just">
              <a:lnSpc>
                <a:spcPct val="150000"/>
              </a:lnSpc>
            </a:pPr>
            <a:r>
              <a:rPr lang="en-US" dirty="0">
                <a:solidFill>
                  <a:schemeClr val="accent1">
                    <a:lumMod val="75000"/>
                  </a:schemeClr>
                </a:solidFill>
              </a:rPr>
              <a:t>  - Existing market presence;</a:t>
            </a:r>
          </a:p>
          <a:p>
            <a:pPr algn="just">
              <a:lnSpc>
                <a:spcPct val="150000"/>
              </a:lnSpc>
            </a:pPr>
            <a:r>
              <a:rPr lang="en-US" dirty="0">
                <a:solidFill>
                  <a:schemeClr val="accent1">
                    <a:lumMod val="75000"/>
                  </a:schemeClr>
                </a:solidFill>
              </a:rPr>
              <a:t>  - </a:t>
            </a:r>
            <a:r>
              <a:rPr lang="en-US" dirty="0" err="1">
                <a:solidFill>
                  <a:schemeClr val="accent1">
                    <a:lumMod val="75000"/>
                  </a:schemeClr>
                </a:solidFill>
              </a:rPr>
              <a:t>Gatelink</a:t>
            </a:r>
            <a:r>
              <a:rPr lang="en-US" dirty="0">
                <a:solidFill>
                  <a:schemeClr val="accent1">
                    <a:lumMod val="75000"/>
                  </a:schemeClr>
                </a:solidFill>
              </a:rPr>
              <a:t> main office;</a:t>
            </a:r>
          </a:p>
        </p:txBody>
      </p:sp>
      <p:grpSp>
        <p:nvGrpSpPr>
          <p:cNvPr id="15" name="Google Shape;228;p26">
            <a:extLst>
              <a:ext uri="{FF2B5EF4-FFF2-40B4-BE49-F238E27FC236}">
                <a16:creationId xmlns:a16="http://schemas.microsoft.com/office/drawing/2014/main" id="{5BC6CA87-CB16-4317-C7BE-124FDD8A87F0}"/>
              </a:ext>
            </a:extLst>
          </p:cNvPr>
          <p:cNvGrpSpPr/>
          <p:nvPr/>
        </p:nvGrpSpPr>
        <p:grpSpPr>
          <a:xfrm>
            <a:off x="6618185" y="575926"/>
            <a:ext cx="176100" cy="180300"/>
            <a:chOff x="2677414" y="3615099"/>
            <a:chExt cx="176100" cy="180300"/>
          </a:xfrm>
        </p:grpSpPr>
        <p:sp>
          <p:nvSpPr>
            <p:cNvPr id="16" name="Google Shape;229;p26">
              <a:extLst>
                <a:ext uri="{FF2B5EF4-FFF2-40B4-BE49-F238E27FC236}">
                  <a16:creationId xmlns:a16="http://schemas.microsoft.com/office/drawing/2014/main" id="{8567F58D-77B3-D612-F77B-D88CD6063FE8}"/>
                </a:ext>
              </a:extLst>
            </p:cNvPr>
            <p:cNvSpPr/>
            <p:nvPr/>
          </p:nvSpPr>
          <p:spPr>
            <a:xfrm>
              <a:off x="2677414" y="3615099"/>
              <a:ext cx="176100" cy="180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30;p26">
              <a:extLst>
                <a:ext uri="{FF2B5EF4-FFF2-40B4-BE49-F238E27FC236}">
                  <a16:creationId xmlns:a16="http://schemas.microsoft.com/office/drawing/2014/main" id="{B269B293-BAC8-6744-C187-6888E4C628F6}"/>
                </a:ext>
              </a:extLst>
            </p:cNvPr>
            <p:cNvSpPr/>
            <p:nvPr/>
          </p:nvSpPr>
          <p:spPr>
            <a:xfrm>
              <a:off x="2712574" y="3651132"/>
              <a:ext cx="105600" cy="1083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237;p26">
            <a:extLst>
              <a:ext uri="{FF2B5EF4-FFF2-40B4-BE49-F238E27FC236}">
                <a16:creationId xmlns:a16="http://schemas.microsoft.com/office/drawing/2014/main" id="{586A480A-3031-BDC7-5C1C-53E90F88E945}"/>
              </a:ext>
            </a:extLst>
          </p:cNvPr>
          <p:cNvGrpSpPr/>
          <p:nvPr/>
        </p:nvGrpSpPr>
        <p:grpSpPr>
          <a:xfrm>
            <a:off x="6622652" y="871725"/>
            <a:ext cx="176100" cy="180300"/>
            <a:chOff x="6127814" y="1871999"/>
            <a:chExt cx="176100" cy="180300"/>
          </a:xfrm>
          <a:solidFill>
            <a:srgbClr val="C00000"/>
          </a:solidFill>
        </p:grpSpPr>
        <p:sp>
          <p:nvSpPr>
            <p:cNvPr id="19" name="Google Shape;238;p26">
              <a:extLst>
                <a:ext uri="{FF2B5EF4-FFF2-40B4-BE49-F238E27FC236}">
                  <a16:creationId xmlns:a16="http://schemas.microsoft.com/office/drawing/2014/main" id="{BFC9930E-EB4C-9CA0-676D-A5FA0E6D8E94}"/>
                </a:ext>
              </a:extLst>
            </p:cNvPr>
            <p:cNvSpPr/>
            <p:nvPr/>
          </p:nvSpPr>
          <p:spPr>
            <a:xfrm>
              <a:off x="6127814" y="1871999"/>
              <a:ext cx="176100" cy="180300"/>
            </a:xfrm>
            <a:prstGeom prst="ellipse">
              <a:avLst/>
            </a:prstGeom>
            <a:grp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39;p26">
              <a:extLst>
                <a:ext uri="{FF2B5EF4-FFF2-40B4-BE49-F238E27FC236}">
                  <a16:creationId xmlns:a16="http://schemas.microsoft.com/office/drawing/2014/main" id="{4283C067-BE33-72FB-F60C-4A99CAF8D479}"/>
                </a:ext>
              </a:extLst>
            </p:cNvPr>
            <p:cNvSpPr/>
            <p:nvPr/>
          </p:nvSpPr>
          <p:spPr>
            <a:xfrm>
              <a:off x="6162974" y="1908032"/>
              <a:ext cx="105600" cy="1083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40"/>
          <p:cNvSpPr txBox="1">
            <a:spLocks noGrp="1"/>
          </p:cNvSpPr>
          <p:nvPr>
            <p:ph type="title"/>
          </p:nvPr>
        </p:nvSpPr>
        <p:spPr>
          <a:xfrm>
            <a:off x="501964" y="146599"/>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err="1"/>
              <a:t>Crypthor</a:t>
            </a:r>
            <a:r>
              <a:rPr lang="en-US" dirty="0"/>
              <a:t> integration roadmap</a:t>
            </a:r>
            <a:endParaRPr dirty="0"/>
          </a:p>
        </p:txBody>
      </p:sp>
      <p:sp>
        <p:nvSpPr>
          <p:cNvPr id="469" name="Google Shape;469;p40"/>
          <p:cNvSpPr/>
          <p:nvPr/>
        </p:nvSpPr>
        <p:spPr>
          <a:xfrm>
            <a:off x="0" y="2371028"/>
            <a:ext cx="9144000" cy="101104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228600" cap="flat" cmpd="sng">
            <a:solidFill>
              <a:schemeClr val="dk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0" name="Google Shape;470;p40"/>
          <p:cNvSpPr/>
          <p:nvPr/>
        </p:nvSpPr>
        <p:spPr>
          <a:xfrm>
            <a:off x="0" y="2371028"/>
            <a:ext cx="9144000" cy="101104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19050" cap="flat" cmpd="sng">
            <a:solidFill>
              <a:schemeClr val="lt1"/>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nvGrpSpPr>
          <p:cNvPr id="471" name="Google Shape;471;p40"/>
          <p:cNvGrpSpPr/>
          <p:nvPr/>
        </p:nvGrpSpPr>
        <p:grpSpPr>
          <a:xfrm>
            <a:off x="1786339" y="1703401"/>
            <a:ext cx="473400" cy="473400"/>
            <a:chOff x="1786339" y="1703401"/>
            <a:chExt cx="473400" cy="473400"/>
          </a:xfrm>
        </p:grpSpPr>
        <p:sp>
          <p:nvSpPr>
            <p:cNvPr id="472" name="Google Shape;472;p40"/>
            <p:cNvSpPr/>
            <p:nvPr/>
          </p:nvSpPr>
          <p:spPr>
            <a:xfrm rot="8100000">
              <a:off x="1855667" y="1772729"/>
              <a:ext cx="334744" cy="334744"/>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0"/>
            <p:cNvSpPr/>
            <p:nvPr/>
          </p:nvSpPr>
          <p:spPr>
            <a:xfrm>
              <a:off x="1955989"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600">
                  <a:solidFill>
                    <a:schemeClr val="dk2"/>
                  </a:solidFill>
                  <a:latin typeface="Source Sans Pro"/>
                  <a:ea typeface="Source Sans Pro"/>
                  <a:cs typeface="Source Sans Pro"/>
                  <a:sym typeface="Source Sans Pro"/>
                </a:rPr>
                <a:t>1</a:t>
              </a:r>
              <a:endParaRPr sz="600">
                <a:solidFill>
                  <a:schemeClr val="dk2"/>
                </a:solidFill>
                <a:latin typeface="Source Sans Pro"/>
                <a:ea typeface="Source Sans Pro"/>
                <a:cs typeface="Source Sans Pro"/>
                <a:sym typeface="Source Sans Pro"/>
              </a:endParaRPr>
            </a:p>
          </p:txBody>
        </p:sp>
      </p:grpSp>
      <p:grpSp>
        <p:nvGrpSpPr>
          <p:cNvPr id="474" name="Google Shape;474;p40"/>
          <p:cNvGrpSpPr/>
          <p:nvPr/>
        </p:nvGrpSpPr>
        <p:grpSpPr>
          <a:xfrm>
            <a:off x="3814414" y="1703401"/>
            <a:ext cx="473400" cy="473400"/>
            <a:chOff x="3814414" y="1703401"/>
            <a:chExt cx="473400" cy="473400"/>
          </a:xfrm>
        </p:grpSpPr>
        <p:sp>
          <p:nvSpPr>
            <p:cNvPr id="475" name="Google Shape;475;p40"/>
            <p:cNvSpPr/>
            <p:nvPr/>
          </p:nvSpPr>
          <p:spPr>
            <a:xfrm rot="8100000">
              <a:off x="3883742" y="1772729"/>
              <a:ext cx="334744" cy="334744"/>
            </a:xfrm>
            <a:prstGeom prst="teardrop">
              <a:avLst>
                <a:gd name="adj" fmla="val 1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0"/>
            <p:cNvSpPr/>
            <p:nvPr/>
          </p:nvSpPr>
          <p:spPr>
            <a:xfrm>
              <a:off x="3984064"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600">
                  <a:solidFill>
                    <a:schemeClr val="dk2"/>
                  </a:solidFill>
                  <a:latin typeface="Source Sans Pro"/>
                  <a:ea typeface="Source Sans Pro"/>
                  <a:cs typeface="Source Sans Pro"/>
                  <a:sym typeface="Source Sans Pro"/>
                </a:rPr>
                <a:t>3</a:t>
              </a:r>
              <a:endParaRPr sz="600">
                <a:solidFill>
                  <a:schemeClr val="dk2"/>
                </a:solidFill>
                <a:latin typeface="Source Sans Pro"/>
                <a:ea typeface="Source Sans Pro"/>
                <a:cs typeface="Source Sans Pro"/>
                <a:sym typeface="Source Sans Pro"/>
              </a:endParaRPr>
            </a:p>
          </p:txBody>
        </p:sp>
      </p:grpSp>
      <p:grpSp>
        <p:nvGrpSpPr>
          <p:cNvPr id="477" name="Google Shape;477;p40"/>
          <p:cNvGrpSpPr/>
          <p:nvPr/>
        </p:nvGrpSpPr>
        <p:grpSpPr>
          <a:xfrm>
            <a:off x="5842489" y="1703401"/>
            <a:ext cx="473400" cy="473400"/>
            <a:chOff x="5842489" y="1703401"/>
            <a:chExt cx="473400" cy="473400"/>
          </a:xfrm>
        </p:grpSpPr>
        <p:sp>
          <p:nvSpPr>
            <p:cNvPr id="478" name="Google Shape;478;p40"/>
            <p:cNvSpPr/>
            <p:nvPr/>
          </p:nvSpPr>
          <p:spPr>
            <a:xfrm rot="8100000">
              <a:off x="5911817" y="1772729"/>
              <a:ext cx="334744" cy="334744"/>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0"/>
            <p:cNvSpPr/>
            <p:nvPr/>
          </p:nvSpPr>
          <p:spPr>
            <a:xfrm>
              <a:off x="6012139"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600">
                  <a:solidFill>
                    <a:schemeClr val="dk2"/>
                  </a:solidFill>
                  <a:latin typeface="Source Sans Pro"/>
                  <a:ea typeface="Source Sans Pro"/>
                  <a:cs typeface="Source Sans Pro"/>
                  <a:sym typeface="Source Sans Pro"/>
                </a:rPr>
                <a:t>5</a:t>
              </a:r>
              <a:endParaRPr sz="600">
                <a:solidFill>
                  <a:schemeClr val="dk2"/>
                </a:solidFill>
                <a:latin typeface="Source Sans Pro"/>
                <a:ea typeface="Source Sans Pro"/>
                <a:cs typeface="Source Sans Pro"/>
                <a:sym typeface="Source Sans Pro"/>
              </a:endParaRPr>
            </a:p>
          </p:txBody>
        </p:sp>
      </p:grpSp>
      <p:grpSp>
        <p:nvGrpSpPr>
          <p:cNvPr id="480" name="Google Shape;480;p40"/>
          <p:cNvGrpSpPr/>
          <p:nvPr/>
        </p:nvGrpSpPr>
        <p:grpSpPr>
          <a:xfrm>
            <a:off x="6880814" y="3576300"/>
            <a:ext cx="473400" cy="473400"/>
            <a:chOff x="6880814" y="3576300"/>
            <a:chExt cx="473400" cy="473400"/>
          </a:xfrm>
        </p:grpSpPr>
        <p:sp>
          <p:nvSpPr>
            <p:cNvPr id="481" name="Google Shape;481;p40"/>
            <p:cNvSpPr/>
            <p:nvPr/>
          </p:nvSpPr>
          <p:spPr>
            <a:xfrm rot="-2700000">
              <a:off x="6950142" y="3645628"/>
              <a:ext cx="334744" cy="334744"/>
            </a:xfrm>
            <a:prstGeom prst="teardrop">
              <a:avLst>
                <a:gd name="adj" fmla="val 10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0"/>
            <p:cNvSpPr/>
            <p:nvPr/>
          </p:nvSpPr>
          <p:spPr>
            <a:xfrm flipH="1">
              <a:off x="7050464" y="3752502"/>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600">
                  <a:solidFill>
                    <a:schemeClr val="dk2"/>
                  </a:solidFill>
                  <a:latin typeface="Source Sans Pro"/>
                  <a:ea typeface="Source Sans Pro"/>
                  <a:cs typeface="Source Sans Pro"/>
                  <a:sym typeface="Source Sans Pro"/>
                </a:rPr>
                <a:t>6</a:t>
              </a:r>
              <a:endParaRPr sz="600">
                <a:solidFill>
                  <a:schemeClr val="dk2"/>
                </a:solidFill>
                <a:latin typeface="Source Sans Pro"/>
                <a:ea typeface="Source Sans Pro"/>
                <a:cs typeface="Source Sans Pro"/>
                <a:sym typeface="Source Sans Pro"/>
              </a:endParaRPr>
            </a:p>
          </p:txBody>
        </p:sp>
      </p:grpSp>
      <p:grpSp>
        <p:nvGrpSpPr>
          <p:cNvPr id="483" name="Google Shape;483;p40"/>
          <p:cNvGrpSpPr/>
          <p:nvPr/>
        </p:nvGrpSpPr>
        <p:grpSpPr>
          <a:xfrm>
            <a:off x="4852739" y="3576300"/>
            <a:ext cx="473400" cy="473400"/>
            <a:chOff x="4852739" y="3576300"/>
            <a:chExt cx="473400" cy="473400"/>
          </a:xfrm>
        </p:grpSpPr>
        <p:sp>
          <p:nvSpPr>
            <p:cNvPr id="484" name="Google Shape;484;p40"/>
            <p:cNvSpPr/>
            <p:nvPr/>
          </p:nvSpPr>
          <p:spPr>
            <a:xfrm rot="-2700000">
              <a:off x="4922067" y="3645628"/>
              <a:ext cx="334744" cy="334744"/>
            </a:xfrm>
            <a:prstGeom prst="teardrop">
              <a:avLst>
                <a:gd name="adj" fmla="val 1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0"/>
            <p:cNvSpPr/>
            <p:nvPr/>
          </p:nvSpPr>
          <p:spPr>
            <a:xfrm flipH="1">
              <a:off x="5022389" y="3752502"/>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600">
                  <a:solidFill>
                    <a:schemeClr val="dk2"/>
                  </a:solidFill>
                  <a:latin typeface="Source Sans Pro"/>
                  <a:ea typeface="Source Sans Pro"/>
                  <a:cs typeface="Source Sans Pro"/>
                  <a:sym typeface="Source Sans Pro"/>
                </a:rPr>
                <a:t>4</a:t>
              </a:r>
              <a:endParaRPr sz="600">
                <a:solidFill>
                  <a:schemeClr val="dk2"/>
                </a:solidFill>
                <a:latin typeface="Source Sans Pro"/>
                <a:ea typeface="Source Sans Pro"/>
                <a:cs typeface="Source Sans Pro"/>
                <a:sym typeface="Source Sans Pro"/>
              </a:endParaRPr>
            </a:p>
          </p:txBody>
        </p:sp>
      </p:grpSp>
      <p:grpSp>
        <p:nvGrpSpPr>
          <p:cNvPr id="486" name="Google Shape;486;p40"/>
          <p:cNvGrpSpPr/>
          <p:nvPr/>
        </p:nvGrpSpPr>
        <p:grpSpPr>
          <a:xfrm>
            <a:off x="2824664" y="3576300"/>
            <a:ext cx="473400" cy="473400"/>
            <a:chOff x="2824664" y="3576300"/>
            <a:chExt cx="473400" cy="473400"/>
          </a:xfrm>
        </p:grpSpPr>
        <p:sp>
          <p:nvSpPr>
            <p:cNvPr id="487" name="Google Shape;487;p40"/>
            <p:cNvSpPr/>
            <p:nvPr/>
          </p:nvSpPr>
          <p:spPr>
            <a:xfrm rot="-2700000">
              <a:off x="2893992" y="3645628"/>
              <a:ext cx="334744" cy="334744"/>
            </a:xfrm>
            <a:prstGeom prst="teardrop">
              <a:avLst>
                <a:gd name="adj" fmla="val 1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0"/>
            <p:cNvSpPr/>
            <p:nvPr/>
          </p:nvSpPr>
          <p:spPr>
            <a:xfrm flipH="1">
              <a:off x="2994314" y="3752502"/>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600">
                  <a:solidFill>
                    <a:schemeClr val="dk2"/>
                  </a:solidFill>
                  <a:latin typeface="Source Sans Pro"/>
                  <a:ea typeface="Source Sans Pro"/>
                  <a:cs typeface="Source Sans Pro"/>
                  <a:sym typeface="Source Sans Pro"/>
                </a:rPr>
                <a:t>2</a:t>
              </a:r>
              <a:endParaRPr sz="600">
                <a:solidFill>
                  <a:schemeClr val="dk2"/>
                </a:solidFill>
                <a:latin typeface="Source Sans Pro"/>
                <a:ea typeface="Source Sans Pro"/>
                <a:cs typeface="Source Sans Pro"/>
                <a:sym typeface="Source Sans Pro"/>
              </a:endParaRPr>
            </a:p>
          </p:txBody>
        </p:sp>
      </p:grpSp>
      <p:sp>
        <p:nvSpPr>
          <p:cNvPr id="489" name="Google Shape;489;p40"/>
          <p:cNvSpPr txBox="1"/>
          <p:nvPr/>
        </p:nvSpPr>
        <p:spPr>
          <a:xfrm>
            <a:off x="1379850" y="1156100"/>
            <a:ext cx="1286400"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en-US" sz="900" dirty="0">
                <a:solidFill>
                  <a:schemeClr val="accent1">
                    <a:lumMod val="75000"/>
                  </a:schemeClr>
                </a:solidFill>
                <a:latin typeface="Chivo"/>
                <a:ea typeface="Chivo"/>
                <a:cs typeface="Chivo"/>
                <a:sym typeface="Chivo"/>
              </a:rPr>
              <a:t>Initial infrastructure, business processes and workflows research.</a:t>
            </a:r>
          </a:p>
        </p:txBody>
      </p:sp>
      <p:sp>
        <p:nvSpPr>
          <p:cNvPr id="490" name="Google Shape;490;p40"/>
          <p:cNvSpPr txBox="1"/>
          <p:nvPr/>
        </p:nvSpPr>
        <p:spPr>
          <a:xfrm>
            <a:off x="3377205" y="1156100"/>
            <a:ext cx="1286400"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en" sz="900" dirty="0">
                <a:solidFill>
                  <a:schemeClr val="accent1">
                    <a:lumMod val="75000"/>
                  </a:schemeClr>
                </a:solidFill>
                <a:latin typeface="Chivo"/>
                <a:ea typeface="Chivo"/>
                <a:cs typeface="Chivo"/>
                <a:sym typeface="Chivo"/>
              </a:rPr>
              <a:t>Development and provision of initial software modules</a:t>
            </a:r>
            <a:endParaRPr sz="900" dirty="0">
              <a:solidFill>
                <a:schemeClr val="accent1">
                  <a:lumMod val="75000"/>
                </a:schemeClr>
              </a:solidFill>
              <a:latin typeface="Source Sans Pro"/>
              <a:ea typeface="Source Sans Pro"/>
              <a:cs typeface="Source Sans Pro"/>
              <a:sym typeface="Source Sans Pro"/>
            </a:endParaRPr>
          </a:p>
        </p:txBody>
      </p:sp>
      <p:sp>
        <p:nvSpPr>
          <p:cNvPr id="491" name="Google Shape;491;p40"/>
          <p:cNvSpPr txBox="1"/>
          <p:nvPr/>
        </p:nvSpPr>
        <p:spPr>
          <a:xfrm>
            <a:off x="5435989" y="1297613"/>
            <a:ext cx="1286400" cy="533400"/>
          </a:xfrm>
          <a:prstGeom prst="rect">
            <a:avLst/>
          </a:prstGeom>
          <a:noFill/>
          <a:ln>
            <a:noFill/>
          </a:ln>
        </p:spPr>
        <p:txBody>
          <a:bodyPr spcFirstLastPara="1" wrap="square" lIns="0" tIns="0" rIns="0" bIns="0" anchor="b" anchorCtr="0">
            <a:noAutofit/>
          </a:bodyPr>
          <a:lstStyle/>
          <a:p>
            <a:pPr algn="ctr"/>
            <a:r>
              <a:rPr lang="en" sz="900" dirty="0">
                <a:solidFill>
                  <a:schemeClr val="accent1">
                    <a:lumMod val="75000"/>
                  </a:schemeClr>
                </a:solidFill>
                <a:latin typeface="Chivo"/>
                <a:ea typeface="Chivo"/>
                <a:cs typeface="Chivo"/>
                <a:sym typeface="Chivo"/>
              </a:rPr>
              <a:t>System administrators and personnel certification and training</a:t>
            </a:r>
          </a:p>
          <a:p>
            <a:pPr marL="0" marR="0" lvl="0" indent="0" algn="ctr" rtl="0">
              <a:lnSpc>
                <a:spcPct val="100000"/>
              </a:lnSpc>
              <a:spcBef>
                <a:spcPts val="0"/>
              </a:spcBef>
              <a:spcAft>
                <a:spcPts val="0"/>
              </a:spcAft>
              <a:buNone/>
            </a:pPr>
            <a:endParaRPr sz="900" dirty="0">
              <a:solidFill>
                <a:schemeClr val="dk2"/>
              </a:solidFill>
              <a:latin typeface="Source Sans Pro"/>
              <a:ea typeface="Source Sans Pro"/>
              <a:cs typeface="Source Sans Pro"/>
              <a:sym typeface="Source Sans Pro"/>
            </a:endParaRPr>
          </a:p>
        </p:txBody>
      </p:sp>
      <p:sp>
        <p:nvSpPr>
          <p:cNvPr id="492" name="Google Shape;492;p40"/>
          <p:cNvSpPr txBox="1"/>
          <p:nvPr/>
        </p:nvSpPr>
        <p:spPr>
          <a:xfrm>
            <a:off x="2418175" y="4063600"/>
            <a:ext cx="1286400" cy="533400"/>
          </a:xfrm>
          <a:prstGeom prst="rect">
            <a:avLst/>
          </a:prstGeom>
          <a:noFill/>
          <a:ln>
            <a:noFill/>
          </a:ln>
        </p:spPr>
        <p:txBody>
          <a:bodyPr spcFirstLastPara="1" wrap="square" lIns="0" tIns="0" rIns="0" bIns="0" anchor="t" anchorCtr="0">
            <a:noAutofit/>
          </a:bodyPr>
          <a:lstStyle/>
          <a:p>
            <a:pPr algn="ctr"/>
            <a:r>
              <a:rPr lang="en-US" sz="900" dirty="0">
                <a:solidFill>
                  <a:schemeClr val="accent1">
                    <a:lumMod val="75000"/>
                  </a:schemeClr>
                </a:solidFill>
                <a:latin typeface="Chivo"/>
                <a:ea typeface="Chivo"/>
                <a:cs typeface="Chivo"/>
                <a:sym typeface="Chivo"/>
              </a:rPr>
              <a:t>Development of system integration analysis that marks the weak endpoints   and processes.</a:t>
            </a:r>
          </a:p>
          <a:p>
            <a:pPr marL="0" marR="0" lvl="0" indent="0" algn="ctr" rtl="0">
              <a:lnSpc>
                <a:spcPct val="100000"/>
              </a:lnSpc>
              <a:spcBef>
                <a:spcPts val="0"/>
              </a:spcBef>
              <a:spcAft>
                <a:spcPts val="0"/>
              </a:spcAft>
              <a:buNone/>
            </a:pPr>
            <a:endParaRPr sz="900" dirty="0">
              <a:solidFill>
                <a:schemeClr val="accent1">
                  <a:lumMod val="75000"/>
                </a:schemeClr>
              </a:solidFill>
              <a:latin typeface="Source Sans Pro"/>
              <a:ea typeface="Source Sans Pro"/>
              <a:cs typeface="Source Sans Pro"/>
              <a:sym typeface="Source Sans Pro"/>
            </a:endParaRPr>
          </a:p>
        </p:txBody>
      </p:sp>
      <p:sp>
        <p:nvSpPr>
          <p:cNvPr id="493" name="Google Shape;493;p40"/>
          <p:cNvSpPr txBox="1"/>
          <p:nvPr/>
        </p:nvSpPr>
        <p:spPr>
          <a:xfrm>
            <a:off x="4446255" y="4063600"/>
            <a:ext cx="1286400" cy="533400"/>
          </a:xfrm>
          <a:prstGeom prst="rect">
            <a:avLst/>
          </a:prstGeom>
          <a:noFill/>
          <a:ln>
            <a:noFill/>
          </a:ln>
        </p:spPr>
        <p:txBody>
          <a:bodyPr spcFirstLastPara="1" wrap="square" lIns="0" tIns="0" rIns="0" bIns="0" anchor="t" anchorCtr="0">
            <a:noAutofit/>
          </a:bodyPr>
          <a:lstStyle/>
          <a:p>
            <a:pPr algn="ctr"/>
            <a:r>
              <a:rPr lang="en-US" sz="900" dirty="0">
                <a:solidFill>
                  <a:schemeClr val="accent1">
                    <a:lumMod val="75000"/>
                  </a:schemeClr>
                </a:solidFill>
                <a:latin typeface="Chivo"/>
                <a:ea typeface="Chivo"/>
                <a:cs typeface="Chivo"/>
                <a:sym typeface="Chivo"/>
              </a:rPr>
              <a:t>Development and provision of additional software modules and hardware (</a:t>
            </a:r>
            <a:r>
              <a:rPr lang="en-US" sz="900" i="1" dirty="0">
                <a:solidFill>
                  <a:schemeClr val="accent1">
                    <a:lumMod val="75000"/>
                  </a:schemeClr>
                </a:solidFill>
                <a:latin typeface="Chivo"/>
                <a:ea typeface="Chivo"/>
                <a:cs typeface="Chivo"/>
                <a:sym typeface="Chivo"/>
              </a:rPr>
              <a:t>if requested</a:t>
            </a:r>
            <a:r>
              <a:rPr lang="en-US" sz="900" dirty="0">
                <a:solidFill>
                  <a:schemeClr val="accent1">
                    <a:lumMod val="75000"/>
                  </a:schemeClr>
                </a:solidFill>
                <a:latin typeface="Chivo"/>
                <a:ea typeface="Chivo"/>
                <a:cs typeface="Chivo"/>
                <a:sym typeface="Chivo"/>
              </a:rPr>
              <a:t>)</a:t>
            </a:r>
            <a:endParaRPr lang="en-US" sz="900" i="1" dirty="0">
              <a:solidFill>
                <a:schemeClr val="accent1">
                  <a:lumMod val="75000"/>
                </a:schemeClr>
              </a:solidFill>
              <a:latin typeface="Chivo"/>
              <a:ea typeface="Chivo"/>
              <a:cs typeface="Chivo"/>
              <a:sym typeface="Chivo"/>
            </a:endParaRPr>
          </a:p>
          <a:p>
            <a:pPr marL="0" marR="0" lvl="0" indent="0" algn="ctr" rtl="0">
              <a:lnSpc>
                <a:spcPct val="100000"/>
              </a:lnSpc>
              <a:spcBef>
                <a:spcPts val="0"/>
              </a:spcBef>
              <a:spcAft>
                <a:spcPts val="0"/>
              </a:spcAft>
              <a:buNone/>
            </a:pPr>
            <a:endParaRPr sz="900" dirty="0">
              <a:solidFill>
                <a:schemeClr val="accent1">
                  <a:lumMod val="75000"/>
                </a:schemeClr>
              </a:solidFill>
              <a:latin typeface="Source Sans Pro"/>
              <a:ea typeface="Source Sans Pro"/>
              <a:cs typeface="Source Sans Pro"/>
              <a:sym typeface="Source Sans Pro"/>
            </a:endParaRPr>
          </a:p>
        </p:txBody>
      </p:sp>
      <p:sp>
        <p:nvSpPr>
          <p:cNvPr id="494" name="Google Shape;494;p40"/>
          <p:cNvSpPr txBox="1"/>
          <p:nvPr/>
        </p:nvSpPr>
        <p:spPr>
          <a:xfrm>
            <a:off x="6474335" y="4063600"/>
            <a:ext cx="1286400" cy="533400"/>
          </a:xfrm>
          <a:prstGeom prst="rect">
            <a:avLst/>
          </a:prstGeom>
          <a:noFill/>
          <a:ln>
            <a:noFill/>
          </a:ln>
        </p:spPr>
        <p:txBody>
          <a:bodyPr spcFirstLastPara="1" wrap="square" lIns="0" tIns="0" rIns="0" bIns="0" anchor="t" anchorCtr="0">
            <a:noAutofit/>
          </a:bodyPr>
          <a:lstStyle/>
          <a:p>
            <a:pPr algn="ctr"/>
            <a:r>
              <a:rPr lang="en-US" sz="900" dirty="0">
                <a:solidFill>
                  <a:schemeClr val="accent1">
                    <a:lumMod val="75000"/>
                  </a:schemeClr>
                </a:solidFill>
                <a:latin typeface="Chivo"/>
                <a:ea typeface="Chivo"/>
                <a:cs typeface="Chivo"/>
                <a:sym typeface="Chivo"/>
              </a:rPr>
              <a:t>System integration and launch of the </a:t>
            </a:r>
            <a:r>
              <a:rPr lang="en-US" sz="900" dirty="0" err="1">
                <a:solidFill>
                  <a:schemeClr val="accent1">
                    <a:lumMod val="75000"/>
                  </a:schemeClr>
                </a:solidFill>
                <a:latin typeface="Chivo"/>
                <a:ea typeface="Chivo"/>
                <a:cs typeface="Chivo"/>
                <a:sym typeface="Chivo"/>
              </a:rPr>
              <a:t>Crypthor</a:t>
            </a:r>
            <a:r>
              <a:rPr lang="en-US" sz="900" dirty="0">
                <a:solidFill>
                  <a:schemeClr val="accent1">
                    <a:lumMod val="75000"/>
                  </a:schemeClr>
                </a:solidFill>
                <a:latin typeface="Chivo"/>
                <a:ea typeface="Chivo"/>
                <a:cs typeface="Chivo"/>
                <a:sym typeface="Chivo"/>
              </a:rPr>
              <a:t> system</a:t>
            </a:r>
          </a:p>
          <a:p>
            <a:pPr marL="0" marR="0" lvl="0" indent="0" algn="ctr" rtl="0">
              <a:lnSpc>
                <a:spcPct val="100000"/>
              </a:lnSpc>
              <a:spcBef>
                <a:spcPts val="0"/>
              </a:spcBef>
              <a:spcAft>
                <a:spcPts val="0"/>
              </a:spcAft>
              <a:buNone/>
            </a:pPr>
            <a:endParaRPr sz="900" dirty="0">
              <a:solidFill>
                <a:schemeClr val="accent1">
                  <a:lumMod val="75000"/>
                </a:schemeClr>
              </a:solidFill>
              <a:latin typeface="Source Sans Pro"/>
              <a:ea typeface="Source Sans Pro"/>
              <a:cs typeface="Source Sans Pro"/>
              <a:sym typeface="Source Sans Pro"/>
            </a:endParaRPr>
          </a:p>
        </p:txBody>
      </p:sp>
      <p:pic>
        <p:nvPicPr>
          <p:cNvPr id="5" name="Picture 4">
            <a:extLst>
              <a:ext uri="{FF2B5EF4-FFF2-40B4-BE49-F238E27FC236}">
                <a16:creationId xmlns:a16="http://schemas.microsoft.com/office/drawing/2014/main" id="{10B7FE38-CA69-8234-9023-10DCE2ACD642}"/>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6" name="Picture 5">
            <a:extLst>
              <a:ext uri="{FF2B5EF4-FFF2-40B4-BE49-F238E27FC236}">
                <a16:creationId xmlns:a16="http://schemas.microsoft.com/office/drawing/2014/main" id="{AAE60239-1948-19C4-94A6-BEFA4B3EE750}"/>
              </a:ext>
            </a:extLst>
          </p:cNvPr>
          <p:cNvPicPr>
            <a:picLocks noChangeAspect="1"/>
          </p:cNvPicPr>
          <p:nvPr/>
        </p:nvPicPr>
        <p:blipFill>
          <a:blip r:embed="rId4"/>
          <a:stretch>
            <a:fillRect/>
          </a:stretch>
        </p:blipFill>
        <p:spPr>
          <a:xfrm>
            <a:off x="8226402" y="4328209"/>
            <a:ext cx="773884" cy="718075"/>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2" name="Picture 1">
            <a:extLst>
              <a:ext uri="{FF2B5EF4-FFF2-40B4-BE49-F238E27FC236}">
                <a16:creationId xmlns:a16="http://schemas.microsoft.com/office/drawing/2014/main" id="{07A326A7-CD4A-34CE-311D-2D68AC1997B5}"/>
              </a:ext>
            </a:extLst>
          </p:cNvPr>
          <p:cNvPicPr>
            <a:picLocks noChangeAspect="1"/>
          </p:cNvPicPr>
          <p:nvPr/>
        </p:nvPicPr>
        <p:blipFill>
          <a:blip r:embed="rId3"/>
          <a:stretch>
            <a:fillRect/>
          </a:stretch>
        </p:blipFill>
        <p:spPr>
          <a:xfrm>
            <a:off x="118552" y="4266217"/>
            <a:ext cx="723789" cy="824315"/>
          </a:xfrm>
          <a:prstGeom prst="rect">
            <a:avLst/>
          </a:prstGeom>
        </p:spPr>
      </p:pic>
      <p:pic>
        <p:nvPicPr>
          <p:cNvPr id="3" name="Picture 2">
            <a:extLst>
              <a:ext uri="{FF2B5EF4-FFF2-40B4-BE49-F238E27FC236}">
                <a16:creationId xmlns:a16="http://schemas.microsoft.com/office/drawing/2014/main" id="{A7A79A10-2DD1-BBD4-0F6A-4148013C6FBB}"/>
              </a:ext>
            </a:extLst>
          </p:cNvPr>
          <p:cNvPicPr>
            <a:picLocks noChangeAspect="1"/>
          </p:cNvPicPr>
          <p:nvPr/>
        </p:nvPicPr>
        <p:blipFill>
          <a:blip r:embed="rId4"/>
          <a:stretch>
            <a:fillRect/>
          </a:stretch>
        </p:blipFill>
        <p:spPr>
          <a:xfrm>
            <a:off x="8210904" y="4335958"/>
            <a:ext cx="773884" cy="718075"/>
          </a:xfrm>
          <a:prstGeom prst="rect">
            <a:avLst/>
          </a:prstGeom>
        </p:spPr>
      </p:pic>
      <p:sp>
        <p:nvSpPr>
          <p:cNvPr id="6" name="TextBox 5">
            <a:extLst>
              <a:ext uri="{FF2B5EF4-FFF2-40B4-BE49-F238E27FC236}">
                <a16:creationId xmlns:a16="http://schemas.microsoft.com/office/drawing/2014/main" id="{20F5708D-12FF-724D-52C0-F216DD99B065}"/>
              </a:ext>
            </a:extLst>
          </p:cNvPr>
          <p:cNvSpPr txBox="1"/>
          <p:nvPr/>
        </p:nvSpPr>
        <p:spPr>
          <a:xfrm>
            <a:off x="1007391" y="1398173"/>
            <a:ext cx="6664272" cy="369332"/>
          </a:xfrm>
          <a:prstGeom prst="rect">
            <a:avLst/>
          </a:prstGeom>
          <a:noFill/>
        </p:spPr>
        <p:txBody>
          <a:bodyPr wrap="square" rtlCol="0">
            <a:spAutoFit/>
          </a:bodyPr>
          <a:lstStyle/>
          <a:p>
            <a:r>
              <a:rPr lang="en-US" sz="1800" dirty="0">
                <a:solidFill>
                  <a:schemeClr val="accent1">
                    <a:lumMod val="75000"/>
                  </a:schemeClr>
                </a:solidFill>
                <a:latin typeface="Roboto Slab" panose="020B0604020202020204" charset="0"/>
                <a:ea typeface="Roboto Slab" panose="020B0604020202020204" charset="0"/>
              </a:rPr>
              <a:t>Interested to learn more about us?</a:t>
            </a:r>
          </a:p>
        </p:txBody>
      </p:sp>
      <p:sp>
        <p:nvSpPr>
          <p:cNvPr id="7" name="TextBox 6">
            <a:extLst>
              <a:ext uri="{FF2B5EF4-FFF2-40B4-BE49-F238E27FC236}">
                <a16:creationId xmlns:a16="http://schemas.microsoft.com/office/drawing/2014/main" id="{F36D694D-A517-BAB1-E0F5-51FC67467A05}"/>
              </a:ext>
            </a:extLst>
          </p:cNvPr>
          <p:cNvSpPr txBox="1"/>
          <p:nvPr/>
        </p:nvSpPr>
        <p:spPr>
          <a:xfrm>
            <a:off x="1601493" y="1868287"/>
            <a:ext cx="6664272" cy="646331"/>
          </a:xfrm>
          <a:prstGeom prst="rect">
            <a:avLst/>
          </a:prstGeom>
          <a:noFill/>
        </p:spPr>
        <p:txBody>
          <a:bodyPr wrap="square" rtlCol="0">
            <a:spAutoFit/>
          </a:bodyPr>
          <a:lstStyle/>
          <a:p>
            <a:r>
              <a:rPr lang="en-US" sz="1800" dirty="0">
                <a:solidFill>
                  <a:schemeClr val="accent1">
                    <a:lumMod val="75000"/>
                  </a:schemeClr>
                </a:solidFill>
                <a:latin typeface="Roboto Slab" panose="020B0604020202020204" charset="0"/>
                <a:ea typeface="Roboto Slab" panose="020B0604020202020204" charset="0"/>
              </a:rPr>
              <a:t>Do not hesitate to reach us at:            office@gatelink.bg</a:t>
            </a:r>
          </a:p>
          <a:p>
            <a:endParaRPr lang="en-US" sz="1800" dirty="0">
              <a:solidFill>
                <a:schemeClr val="accent1">
                  <a:lumMod val="75000"/>
                </a:schemeClr>
              </a:solidFill>
              <a:latin typeface="Roboto Slab" panose="020B0604020202020204" charset="0"/>
              <a:ea typeface="Roboto Slab" panose="020B0604020202020204" charset="0"/>
            </a:endParaRPr>
          </a:p>
        </p:txBody>
      </p:sp>
      <p:grpSp>
        <p:nvGrpSpPr>
          <p:cNvPr id="8" name="Google Shape;770;p48">
            <a:extLst>
              <a:ext uri="{FF2B5EF4-FFF2-40B4-BE49-F238E27FC236}">
                <a16:creationId xmlns:a16="http://schemas.microsoft.com/office/drawing/2014/main" id="{B0F3DD7D-8CAF-9786-C62C-29930022458A}"/>
              </a:ext>
            </a:extLst>
          </p:cNvPr>
          <p:cNvGrpSpPr/>
          <p:nvPr/>
        </p:nvGrpSpPr>
        <p:grpSpPr>
          <a:xfrm>
            <a:off x="4972594" y="1915893"/>
            <a:ext cx="472235" cy="327813"/>
            <a:chOff x="564675" y="1700625"/>
            <a:chExt cx="465200" cy="314200"/>
          </a:xfrm>
          <a:solidFill>
            <a:schemeClr val="accent1">
              <a:lumMod val="75000"/>
            </a:schemeClr>
          </a:solidFill>
        </p:grpSpPr>
        <p:sp>
          <p:nvSpPr>
            <p:cNvPr id="9" name="Google Shape;771;p48">
              <a:extLst>
                <a:ext uri="{FF2B5EF4-FFF2-40B4-BE49-F238E27FC236}">
                  <a16:creationId xmlns:a16="http://schemas.microsoft.com/office/drawing/2014/main" id="{6F3D1E21-AE0E-E70F-BBAA-BE50809830C8}"/>
                </a:ext>
              </a:extLst>
            </p:cNvPr>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grpFill/>
            <a:ln w="1217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lumMod val="75000"/>
                  </a:schemeClr>
                </a:solidFill>
              </a:endParaRPr>
            </a:p>
          </p:txBody>
        </p:sp>
        <p:sp>
          <p:nvSpPr>
            <p:cNvPr id="10" name="Google Shape;772;p48">
              <a:extLst>
                <a:ext uri="{FF2B5EF4-FFF2-40B4-BE49-F238E27FC236}">
                  <a16:creationId xmlns:a16="http://schemas.microsoft.com/office/drawing/2014/main" id="{15F9BB73-CA94-CB69-276C-F85A2EEA8A99}"/>
                </a:ext>
              </a:extLst>
            </p:cNvPr>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grpFill/>
            <a:ln w="12175" cap="rnd"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accent1">
                    <a:lumMod val="75000"/>
                  </a:schemeClr>
                </a:solidFill>
              </a:endParaRPr>
            </a:p>
          </p:txBody>
        </p:sp>
        <p:sp>
          <p:nvSpPr>
            <p:cNvPr id="11" name="Google Shape;773;p48">
              <a:extLst>
                <a:ext uri="{FF2B5EF4-FFF2-40B4-BE49-F238E27FC236}">
                  <a16:creationId xmlns:a16="http://schemas.microsoft.com/office/drawing/2014/main" id="{8F5D481B-E1AB-2BA7-C5DB-48B87DBE7250}"/>
                </a:ext>
              </a:extLst>
            </p:cNvPr>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grpFill/>
            <a:ln w="1217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lumMod val="75000"/>
                  </a:schemeClr>
                </a:solidFill>
              </a:endParaRPr>
            </a:p>
          </p:txBody>
        </p:sp>
      </p:grpSp>
      <p:sp>
        <p:nvSpPr>
          <p:cNvPr id="12" name="TextBox 11">
            <a:extLst>
              <a:ext uri="{FF2B5EF4-FFF2-40B4-BE49-F238E27FC236}">
                <a16:creationId xmlns:a16="http://schemas.microsoft.com/office/drawing/2014/main" id="{27C875DA-86E1-5A8B-6E88-F0F7117D5E34}"/>
              </a:ext>
            </a:extLst>
          </p:cNvPr>
          <p:cNvSpPr txBox="1"/>
          <p:nvPr/>
        </p:nvSpPr>
        <p:spPr>
          <a:xfrm>
            <a:off x="2025106" y="2391507"/>
            <a:ext cx="6664272" cy="1754326"/>
          </a:xfrm>
          <a:prstGeom prst="rect">
            <a:avLst/>
          </a:prstGeom>
          <a:noFill/>
        </p:spPr>
        <p:txBody>
          <a:bodyPr wrap="square" rtlCol="0">
            <a:spAutoFit/>
          </a:bodyPr>
          <a:lstStyle/>
          <a:p>
            <a:r>
              <a:rPr lang="en-US" sz="1800" dirty="0">
                <a:solidFill>
                  <a:schemeClr val="accent1">
                    <a:lumMod val="75000"/>
                  </a:schemeClr>
                </a:solidFill>
                <a:latin typeface="Roboto Slab" panose="020B0604020202020204" charset="0"/>
                <a:ea typeface="Roboto Slab" panose="020B0604020202020204" charset="0"/>
              </a:rPr>
              <a:t>Follow us on LinkedIn:  </a:t>
            </a:r>
            <a:r>
              <a:rPr lang="en-US" sz="1800" dirty="0" err="1">
                <a:solidFill>
                  <a:schemeClr val="accent1">
                    <a:lumMod val="75000"/>
                  </a:schemeClr>
                </a:solidFill>
                <a:latin typeface="Roboto Slab" panose="020B0604020202020204" charset="0"/>
                <a:ea typeface="Roboto Slab" panose="020B0604020202020204" charset="0"/>
              </a:rPr>
              <a:t>Gatelink</a:t>
            </a:r>
            <a:r>
              <a:rPr lang="en-US" sz="1800" dirty="0">
                <a:solidFill>
                  <a:schemeClr val="accent1">
                    <a:lumMod val="75000"/>
                  </a:schemeClr>
                </a:solidFill>
                <a:latin typeface="Roboto Slab" panose="020B0604020202020204" charset="0"/>
                <a:ea typeface="Roboto Slab" panose="020B0604020202020204" charset="0"/>
              </a:rPr>
              <a:t> Ltd. Bulgaria</a:t>
            </a:r>
          </a:p>
          <a:p>
            <a:endParaRPr lang="en-US" sz="1800" dirty="0">
              <a:solidFill>
                <a:schemeClr val="accent1">
                  <a:lumMod val="75000"/>
                </a:schemeClr>
              </a:solidFill>
              <a:latin typeface="Roboto Slab" panose="020B0604020202020204" charset="0"/>
              <a:ea typeface="Roboto Slab" panose="020B0604020202020204" charset="0"/>
            </a:endParaRPr>
          </a:p>
          <a:p>
            <a:r>
              <a:rPr lang="en-US" sz="1800" dirty="0">
                <a:solidFill>
                  <a:schemeClr val="accent1">
                    <a:lumMod val="75000"/>
                  </a:schemeClr>
                </a:solidFill>
                <a:latin typeface="Roboto Slab" panose="020B0604020202020204" charset="0"/>
                <a:ea typeface="Roboto Slab" panose="020B0604020202020204" charset="0"/>
              </a:rPr>
              <a:t>            See what new about us at:         https://gatelink.bg</a:t>
            </a:r>
          </a:p>
          <a:p>
            <a:endParaRPr lang="en-US" sz="1800" dirty="0">
              <a:solidFill>
                <a:schemeClr val="accent1">
                  <a:lumMod val="75000"/>
                </a:schemeClr>
              </a:solidFill>
              <a:latin typeface="Roboto Slab" panose="020B0604020202020204" charset="0"/>
              <a:ea typeface="Roboto Slab" panose="020B0604020202020204" charset="0"/>
            </a:endParaRPr>
          </a:p>
          <a:p>
            <a:endParaRPr lang="en-US" sz="1800" dirty="0">
              <a:solidFill>
                <a:schemeClr val="accent1">
                  <a:lumMod val="75000"/>
                </a:schemeClr>
              </a:solidFill>
              <a:latin typeface="Roboto Slab" panose="020B0604020202020204" charset="0"/>
              <a:ea typeface="Roboto Slab" panose="020B0604020202020204" charset="0"/>
            </a:endParaRPr>
          </a:p>
          <a:p>
            <a:endParaRPr lang="en-US" sz="1800" dirty="0">
              <a:solidFill>
                <a:schemeClr val="accent1">
                  <a:lumMod val="75000"/>
                </a:schemeClr>
              </a:solidFill>
              <a:latin typeface="Roboto Slab" panose="020B0604020202020204" charset="0"/>
              <a:ea typeface="Roboto Slab" panose="020B0604020202020204" charset="0"/>
            </a:endParaRPr>
          </a:p>
        </p:txBody>
      </p:sp>
      <p:grpSp>
        <p:nvGrpSpPr>
          <p:cNvPr id="13" name="Google Shape;928;p48">
            <a:extLst>
              <a:ext uri="{FF2B5EF4-FFF2-40B4-BE49-F238E27FC236}">
                <a16:creationId xmlns:a16="http://schemas.microsoft.com/office/drawing/2014/main" id="{4558D24C-A458-D950-1B2B-D20341275B38}"/>
              </a:ext>
            </a:extLst>
          </p:cNvPr>
          <p:cNvGrpSpPr/>
          <p:nvPr/>
        </p:nvGrpSpPr>
        <p:grpSpPr>
          <a:xfrm>
            <a:off x="5653002" y="2937165"/>
            <a:ext cx="393060" cy="393060"/>
            <a:chOff x="5941025" y="3634400"/>
            <a:chExt cx="467650" cy="467650"/>
          </a:xfrm>
        </p:grpSpPr>
        <p:sp>
          <p:nvSpPr>
            <p:cNvPr id="14" name="Google Shape;929;p48">
              <a:extLst>
                <a:ext uri="{FF2B5EF4-FFF2-40B4-BE49-F238E27FC236}">
                  <a16:creationId xmlns:a16="http://schemas.microsoft.com/office/drawing/2014/main" id="{DC5F0484-29DB-8341-B50D-2A883C03A3F4}"/>
                </a:ext>
              </a:extLst>
            </p:cNvPr>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5" name="Google Shape;930;p48">
              <a:extLst>
                <a:ext uri="{FF2B5EF4-FFF2-40B4-BE49-F238E27FC236}">
                  <a16:creationId xmlns:a16="http://schemas.microsoft.com/office/drawing/2014/main" id="{B2F10FCE-1522-BE78-88E3-95E565B9DE40}"/>
                </a:ext>
              </a:extLst>
            </p:cNvPr>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6" name="Google Shape;931;p48">
              <a:extLst>
                <a:ext uri="{FF2B5EF4-FFF2-40B4-BE49-F238E27FC236}">
                  <a16:creationId xmlns:a16="http://schemas.microsoft.com/office/drawing/2014/main" id="{E0997A2D-740A-5AED-BB34-DB7EE0C81C10}"/>
                </a:ext>
              </a:extLst>
            </p:cNvPr>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7" name="Google Shape;932;p48">
              <a:extLst>
                <a:ext uri="{FF2B5EF4-FFF2-40B4-BE49-F238E27FC236}">
                  <a16:creationId xmlns:a16="http://schemas.microsoft.com/office/drawing/2014/main" id="{7B33460A-6034-DFBF-0D26-9F538E5E56B7}"/>
                </a:ext>
              </a:extLst>
            </p:cNvPr>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8" name="Google Shape;933;p48">
              <a:extLst>
                <a:ext uri="{FF2B5EF4-FFF2-40B4-BE49-F238E27FC236}">
                  <a16:creationId xmlns:a16="http://schemas.microsoft.com/office/drawing/2014/main" id="{24EE80CE-5A32-36B2-73D3-217ECC65D79E}"/>
                </a:ext>
              </a:extLst>
            </p:cNvPr>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9" name="Google Shape;934;p48">
              <a:extLst>
                <a:ext uri="{FF2B5EF4-FFF2-40B4-BE49-F238E27FC236}">
                  <a16:creationId xmlns:a16="http://schemas.microsoft.com/office/drawing/2014/main" id="{249A39D8-2328-FA64-C70A-AA446151E2BF}"/>
                </a:ext>
              </a:extLst>
            </p:cNvPr>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chemeClr val="accent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sp>
        <p:nvSpPr>
          <p:cNvPr id="20" name="TextBox 19">
            <a:extLst>
              <a:ext uri="{FF2B5EF4-FFF2-40B4-BE49-F238E27FC236}">
                <a16:creationId xmlns:a16="http://schemas.microsoft.com/office/drawing/2014/main" id="{9B52D7D6-2045-DB43-7E8C-70AB6AC895D6}"/>
              </a:ext>
            </a:extLst>
          </p:cNvPr>
          <p:cNvSpPr txBox="1"/>
          <p:nvPr/>
        </p:nvSpPr>
        <p:spPr>
          <a:xfrm rot="10800000" flipV="1">
            <a:off x="2936924" y="3552811"/>
            <a:ext cx="5432156" cy="369332"/>
          </a:xfrm>
          <a:prstGeom prst="rect">
            <a:avLst/>
          </a:prstGeom>
          <a:noFill/>
        </p:spPr>
        <p:txBody>
          <a:bodyPr wrap="square" rtlCol="0">
            <a:spAutoFit/>
          </a:bodyPr>
          <a:lstStyle/>
          <a:p>
            <a:pPr algn="ctr"/>
            <a:r>
              <a:rPr lang="en-US" sz="1800" dirty="0">
                <a:solidFill>
                  <a:schemeClr val="accent1">
                    <a:lumMod val="75000"/>
                  </a:schemeClr>
                </a:solidFill>
                <a:latin typeface="Roboto Slab" panose="020B0604020202020204" charset="0"/>
                <a:ea typeface="Roboto Slab" panose="020B0604020202020204" charset="0"/>
              </a:rPr>
              <a:t>We are looking forward to work with you…!</a:t>
            </a:r>
          </a:p>
        </p:txBody>
      </p:sp>
    </p:spTree>
    <p:extLst>
      <p:ext uri="{BB962C8B-B14F-4D97-AF65-F5344CB8AC3E}">
        <p14:creationId xmlns:p14="http://schemas.microsoft.com/office/powerpoint/2010/main" val="2161340112"/>
      </p:ext>
    </p:extLst>
  </p:cSld>
  <p:clrMapOvr>
    <a:masterClrMapping/>
  </p:clrMapOvr>
</p:sld>
</file>

<file path=ppt/theme/theme1.xml><?xml version="1.0" encoding="utf-8"?>
<a:theme xmlns:a="http://schemas.openxmlformats.org/drawingml/2006/main" name="Cordelia template">
  <a:themeElements>
    <a:clrScheme name="Custom 347">
      <a:dk1>
        <a:srgbClr val="263238"/>
      </a:dk1>
      <a:lt1>
        <a:srgbClr val="FFFFFF"/>
      </a:lt1>
      <a:dk2>
        <a:srgbClr val="607D8B"/>
      </a:dk2>
      <a:lt2>
        <a:srgbClr val="ECEFF1"/>
      </a:lt2>
      <a:accent1>
        <a:srgbClr val="0091EA"/>
      </a:accent1>
      <a:accent2>
        <a:srgbClr val="0053A3"/>
      </a:accent2>
      <a:accent3>
        <a:srgbClr val="607D8B"/>
      </a:accent3>
      <a:accent4>
        <a:srgbClr val="CFD8DC"/>
      </a:accent4>
      <a:accent5>
        <a:srgbClr val="ECEFF1"/>
      </a:accent5>
      <a:accent6>
        <a:srgbClr val="ACDBF8"/>
      </a:accent6>
      <a:hlink>
        <a:srgbClr val="0091E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685</TotalTime>
  <Words>4507</Words>
  <Application>Microsoft Office PowerPoint</Application>
  <PresentationFormat>On-screen Show (16:9)</PresentationFormat>
  <Paragraphs>331</Paragraphs>
  <Slides>80</Slides>
  <Notes>79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80</vt:i4>
      </vt:variant>
    </vt:vector>
  </HeadingPairs>
  <TitlesOfParts>
    <vt:vector size="89" baseType="lpstr">
      <vt:lpstr>Calibri</vt:lpstr>
      <vt:lpstr>Segoe UI Semilight</vt:lpstr>
      <vt:lpstr>Chivo</vt:lpstr>
      <vt:lpstr>Arial</vt:lpstr>
      <vt:lpstr>Roboto Slab</vt:lpstr>
      <vt:lpstr>Wingdings</vt:lpstr>
      <vt:lpstr>Source Sans Pro</vt:lpstr>
      <vt:lpstr>Ubuntu</vt:lpstr>
      <vt:lpstr>Cordelia template</vt:lpstr>
      <vt:lpstr>PowerPoint Presentation</vt:lpstr>
      <vt:lpstr>In a decade where security is a must, you need a solution that cover all your needs.</vt:lpstr>
      <vt:lpstr>PowerPoint Presentation</vt:lpstr>
      <vt:lpstr>In today global digital world threats are everywhere:</vt:lpstr>
      <vt:lpstr>PowerPoint Presentation</vt:lpstr>
      <vt:lpstr>PowerPoint Presentation</vt:lpstr>
      <vt:lpstr>PowerPoint Presentation</vt:lpstr>
      <vt:lpstr>History of the Crypthor project:</vt:lpstr>
      <vt:lpstr>PowerPoint Presentation</vt:lpstr>
      <vt:lpstr>PowerPoint Presentation</vt:lpstr>
      <vt:lpstr>PowerPoint Presentation</vt:lpstr>
      <vt:lpstr>PowerPoint Presentation</vt:lpstr>
      <vt:lpstr>Crypthor’s core principles:</vt:lpstr>
      <vt:lpstr>The Crypthor autonomousity model:</vt:lpstr>
      <vt:lpstr>The trinity of Crypthor:</vt:lpstr>
      <vt:lpstr>File Protect System - FPS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File Destruction Manager - FDM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File Package Manager - FPM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EOQUANT</vt:lpstr>
      <vt:lpstr>PowerPoint Presentation</vt:lpstr>
      <vt:lpstr>PowerPoint Presentation</vt:lpstr>
      <vt:lpstr>PowerPoint Presentation</vt:lpstr>
      <vt:lpstr>PowerPoint Presentation</vt:lpstr>
      <vt:lpstr>PowerPoint Presentation</vt:lpstr>
      <vt:lpstr>Crypthor around the globe</vt:lpstr>
      <vt:lpstr>Crypthor’s market presence:</vt:lpstr>
      <vt:lpstr>Crypthor integration roadmap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Pavel Gerasimov</dc:creator>
  <cp:lastModifiedBy>Pavel Gerasimov</cp:lastModifiedBy>
  <cp:revision>17</cp:revision>
  <dcterms:modified xsi:type="dcterms:W3CDTF">2023-02-28T16:45:56Z</dcterms:modified>
</cp:coreProperties>
</file>